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7" r:id="rId9"/>
    <p:sldId id="268" r:id="rId10"/>
    <p:sldId id="269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450CE-D919-0F29-50E5-FCC4C307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37649"/>
            <a:ext cx="8915399" cy="2262781"/>
          </a:xfrm>
        </p:spPr>
        <p:txBody>
          <a:bodyPr/>
          <a:lstStyle/>
          <a:p>
            <a:pPr algn="ctr"/>
            <a:r>
              <a:rPr lang="es-CO" dirty="0"/>
              <a:t>Library Management </a:t>
            </a:r>
            <a:r>
              <a:rPr lang="es-CO" dirty="0" err="1"/>
              <a:t>System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9D949-53A3-FD1B-BE5E-9BBCADF47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62979"/>
            <a:ext cx="8915399" cy="1126283"/>
          </a:xfrm>
        </p:spPr>
        <p:txBody>
          <a:bodyPr>
            <a:normAutofit/>
          </a:bodyPr>
          <a:lstStyle/>
          <a:p>
            <a:r>
              <a:rPr lang="es-CO" dirty="0"/>
              <a:t>Project </a:t>
            </a:r>
            <a:r>
              <a:rPr lang="es-CO" dirty="0" err="1"/>
              <a:t>for</a:t>
            </a:r>
            <a:r>
              <a:rPr lang="es-CO" dirty="0"/>
              <a:t> MPP </a:t>
            </a:r>
            <a:r>
              <a:rPr lang="es-CO" dirty="0" err="1"/>
              <a:t>course</a:t>
            </a:r>
            <a:endParaRPr lang="es-CO" dirty="0"/>
          </a:p>
          <a:p>
            <a:r>
              <a:rPr lang="es-CO" dirty="0" err="1"/>
              <a:t>September</a:t>
            </a:r>
            <a:r>
              <a:rPr lang="es-CO" dirty="0"/>
              <a:t> 2024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A4BBD4F-72B2-9ED7-AB37-73A9CBC8A1B6}"/>
              </a:ext>
            </a:extLst>
          </p:cNvPr>
          <p:cNvSpPr txBox="1">
            <a:spLocks/>
          </p:cNvSpPr>
          <p:nvPr/>
        </p:nvSpPr>
        <p:spPr>
          <a:xfrm>
            <a:off x="2589213" y="5110848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dirty="0" err="1"/>
              <a:t>Group</a:t>
            </a:r>
            <a:r>
              <a:rPr lang="es-CO" dirty="0"/>
              <a:t> No. 2</a:t>
            </a:r>
          </a:p>
          <a:p>
            <a:pPr algn="r"/>
            <a:r>
              <a:rPr lang="es-CO" dirty="0"/>
              <a:t>Marwane Bidamou</a:t>
            </a:r>
          </a:p>
          <a:p>
            <a:pPr algn="r"/>
            <a:r>
              <a:rPr lang="es-CO" dirty="0" err="1"/>
              <a:t>Temuulen</a:t>
            </a:r>
            <a:r>
              <a:rPr lang="es-CO" dirty="0"/>
              <a:t> </a:t>
            </a:r>
            <a:r>
              <a:rPr lang="es-CO" dirty="0" err="1"/>
              <a:t>Khuchit</a:t>
            </a:r>
            <a:endParaRPr lang="es-CO" dirty="0"/>
          </a:p>
          <a:p>
            <a:pPr algn="r"/>
            <a:r>
              <a:rPr lang="es-CO" dirty="0"/>
              <a:t>Maria Luisa Lamprea</a:t>
            </a:r>
          </a:p>
        </p:txBody>
      </p:sp>
    </p:spTree>
    <p:extLst>
      <p:ext uri="{BB962C8B-B14F-4D97-AF65-F5344CB8AC3E}">
        <p14:creationId xmlns:p14="http://schemas.microsoft.com/office/powerpoint/2010/main" val="335677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3183521-F7B5-E825-0145-32455DC067A9}"/>
              </a:ext>
            </a:extLst>
          </p:cNvPr>
          <p:cNvSpPr txBox="1"/>
          <p:nvPr/>
        </p:nvSpPr>
        <p:spPr>
          <a:xfrm>
            <a:off x="731632" y="1511004"/>
            <a:ext cx="5624923" cy="397031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 numCol="1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dirty="0" err="1"/>
              <a:t>CheckoutWindow</a:t>
            </a:r>
            <a:r>
              <a:rPr lang="en-US" dirty="0"/>
              <a:t>  Validation Rules:  </a:t>
            </a:r>
          </a:p>
          <a:p>
            <a:r>
              <a:rPr lang="en-US" dirty="0"/>
              <a:t>o	Member Selection:</a:t>
            </a:r>
          </a:p>
          <a:p>
            <a:pPr lvl="1"/>
            <a:r>
              <a:rPr lang="en-US" dirty="0"/>
              <a:t>Must select an existing library member.</a:t>
            </a:r>
          </a:p>
          <a:p>
            <a:pPr lvl="1"/>
            <a:r>
              <a:rPr lang="en-US" dirty="0"/>
              <a:t>Error Message: "Please select a library member."	</a:t>
            </a:r>
          </a:p>
          <a:p>
            <a:r>
              <a:rPr lang="en-US" dirty="0"/>
              <a:t>o	Book Selection:</a:t>
            </a:r>
          </a:p>
          <a:p>
            <a:pPr lvl="1"/>
            <a:r>
              <a:rPr lang="en-US" b="0" dirty="0"/>
              <a:t>Must select an available book.</a:t>
            </a:r>
          </a:p>
          <a:p>
            <a:pPr lvl="1"/>
            <a:r>
              <a:rPr lang="en-US" b="0" dirty="0"/>
              <a:t>Error Message: "Please select a book."</a:t>
            </a:r>
          </a:p>
          <a:p>
            <a:r>
              <a:rPr lang="en-US" dirty="0"/>
              <a:t>o	Checkout Date:</a:t>
            </a:r>
          </a:p>
          <a:p>
            <a:pPr lvl="1"/>
            <a:r>
              <a:rPr lang="en-US" b="0" dirty="0"/>
              <a:t>Automatically generated</a:t>
            </a:r>
          </a:p>
          <a:p>
            <a:r>
              <a:rPr lang="en-US" dirty="0"/>
              <a:t>o	Due Date:</a:t>
            </a:r>
          </a:p>
          <a:p>
            <a:pPr lvl="1"/>
            <a:r>
              <a:rPr lang="en-US" b="0" dirty="0"/>
              <a:t>Calculated based on the selected book's checkout period</a:t>
            </a:r>
          </a:p>
          <a:p>
            <a:pPr lvl="1"/>
            <a:endParaRPr lang="en-US" b="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33C207-0D05-2379-40F7-E20DA7C07E51}"/>
              </a:ext>
            </a:extLst>
          </p:cNvPr>
          <p:cNvSpPr txBox="1"/>
          <p:nvPr/>
        </p:nvSpPr>
        <p:spPr>
          <a:xfrm>
            <a:off x="7048767" y="1511004"/>
            <a:ext cx="4277993" cy="2308324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 err="1"/>
              <a:t>CheckoutWindow</a:t>
            </a:r>
            <a:r>
              <a:rPr lang="en-US" b="1" dirty="0"/>
              <a:t> - Validation Flow:  </a:t>
            </a:r>
          </a:p>
          <a:p>
            <a:r>
              <a:rPr lang="en-US" dirty="0"/>
              <a:t>In the </a:t>
            </a:r>
            <a:r>
              <a:rPr lang="en-US" dirty="0" err="1"/>
              <a:t>CheckoutWindow</a:t>
            </a:r>
            <a:r>
              <a:rPr lang="en-US" dirty="0"/>
              <a:t>, the user must select a valid member and book for checkout. The checkout date is automatically generated, and the due date is calculated based on the selected book’s checkout period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4294A29-3D3E-DA95-60DE-1FEC5A31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574" y="624110"/>
            <a:ext cx="10146891" cy="659000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Validation Rules of UI Windows (4/5)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3731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233C207-0D05-2379-40F7-E20DA7C07E51}"/>
              </a:ext>
            </a:extLst>
          </p:cNvPr>
          <p:cNvSpPr txBox="1"/>
          <p:nvPr/>
        </p:nvSpPr>
        <p:spPr>
          <a:xfrm>
            <a:off x="893507" y="2246248"/>
            <a:ext cx="10492247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/>
              <a:t>Summary of Validation Rules:  </a:t>
            </a:r>
          </a:p>
          <a:p>
            <a:r>
              <a:rPr lang="en-US" dirty="0"/>
              <a:t>The validation rules implemented across the </a:t>
            </a:r>
            <a:r>
              <a:rPr lang="en-US" dirty="0" err="1"/>
              <a:t>BooksWindow,MembersWindow</a:t>
            </a:r>
            <a:r>
              <a:rPr lang="en-US" dirty="0"/>
              <a:t>, and </a:t>
            </a:r>
            <a:r>
              <a:rPr lang="en-US" dirty="0" err="1"/>
              <a:t>CheckoutWindow</a:t>
            </a:r>
            <a:r>
              <a:rPr lang="en-US" dirty="0"/>
              <a:t> ensure that data entered is complete, accurate, and prevent invalid information from being saved. This process maintains the integrity and reliability of the library system.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973F9E-990E-E7EC-157F-856C0886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574" y="624110"/>
            <a:ext cx="10146891" cy="659000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Validation Rules of UI Windows (5/5)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71785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9C4F7-4E40-4E18-6FEF-885577BF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with STC Knowledge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843ED1-A265-B399-96C7-DAE8AC2779C1}"/>
              </a:ext>
            </a:extLst>
          </p:cNvPr>
          <p:cNvSpPr txBox="1"/>
          <p:nvPr/>
        </p:nvSpPr>
        <p:spPr>
          <a:xfrm>
            <a:off x="7482371" y="4456409"/>
            <a:ext cx="3977995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/>
          <a:p>
            <a:r>
              <a:rPr lang="en-US" b="1" dirty="0"/>
              <a:t>The field of all possibilities is the source of all the solutions: </a:t>
            </a:r>
            <a:r>
              <a:rPr lang="en-US" dirty="0"/>
              <a:t>There are many ways of solving the same problem; so, don’t be afraid of trying one new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CDE019-933B-E4DB-BA1F-AE5FE2FC8346}"/>
              </a:ext>
            </a:extLst>
          </p:cNvPr>
          <p:cNvSpPr txBox="1"/>
          <p:nvPr/>
        </p:nvSpPr>
        <p:spPr>
          <a:xfrm>
            <a:off x="893508" y="4456409"/>
            <a:ext cx="6098458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Harmony exists in diversity: </a:t>
            </a:r>
            <a:r>
              <a:rPr lang="en-US" b="0" dirty="0"/>
              <a:t>in a group of three people from different continents, diversity shows three different ways of seeing the same problem, but harmony makes the final product achieves all the expectations.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121209-BFD7-E3B3-5514-523FF52F2099}"/>
              </a:ext>
            </a:extLst>
          </p:cNvPr>
          <p:cNvSpPr txBox="1"/>
          <p:nvPr/>
        </p:nvSpPr>
        <p:spPr>
          <a:xfrm>
            <a:off x="7482371" y="2246248"/>
            <a:ext cx="3977995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/>
              <a:t>Rest and Activity are the steps of progress: </a:t>
            </a:r>
            <a:r>
              <a:rPr lang="en-US" dirty="0"/>
              <a:t>the best way to achieve goals as a team is to define proper times to work, rest and personal things.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95BAF3-8746-15D1-2A28-98E424A7082D}"/>
              </a:ext>
            </a:extLst>
          </p:cNvPr>
          <p:cNvSpPr txBox="1"/>
          <p:nvPr/>
        </p:nvSpPr>
        <p:spPr>
          <a:xfrm>
            <a:off x="893508" y="2246248"/>
            <a:ext cx="5979242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/>
              <a:t>Inner is the bases of the outer:  </a:t>
            </a:r>
            <a:r>
              <a:rPr lang="en-US" dirty="0"/>
              <a:t>A well-defined  object-oriented design begins by modeling the business from inside by identifying its main objects and their properties, before using them in in concrete and visible programs.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E3DF03-7C94-B875-CAC7-8B46F3CE30E8}"/>
              </a:ext>
            </a:extLst>
          </p:cNvPr>
          <p:cNvSpPr txBox="1"/>
          <p:nvPr/>
        </p:nvSpPr>
        <p:spPr>
          <a:xfrm>
            <a:off x="1689920" y="1387635"/>
            <a:ext cx="876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way that STC’s principles are related with Modern programming practices:</a:t>
            </a:r>
          </a:p>
        </p:txBody>
      </p:sp>
    </p:spTree>
    <p:extLst>
      <p:ext uri="{BB962C8B-B14F-4D97-AF65-F5344CB8AC3E}">
        <p14:creationId xmlns:p14="http://schemas.microsoft.com/office/powerpoint/2010/main" val="261637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E0004-994E-3424-5908-FAE69A19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Git Hub </a:t>
            </a:r>
            <a:r>
              <a:rPr lang="es-CO" dirty="0" err="1"/>
              <a:t>reference</a:t>
            </a:r>
            <a:endParaRPr lang="es-CO" dirty="0"/>
          </a:p>
        </p:txBody>
      </p:sp>
      <p:pic>
        <p:nvPicPr>
          <p:cNvPr id="6" name="Marcador de posición de imagen 5" descr="Un dibujo de una niña con un juguete&#10;&#10;Descripción generada automáticamente con confianza baja">
            <a:extLst>
              <a:ext uri="{FF2B5EF4-FFF2-40B4-BE49-F238E27FC236}">
                <a16:creationId xmlns:a16="http://schemas.microsoft.com/office/drawing/2014/main" id="{59147B17-4342-80E8-92BE-3053A419EC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029" b="18029"/>
          <a:stretch>
            <a:fillRect/>
          </a:stretch>
        </p:blipFill>
        <p:spPr>
          <a:xfrm>
            <a:off x="2478376" y="583832"/>
            <a:ext cx="8392824" cy="3629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EC8503-08DE-F0A1-6386-2EB0D08B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https://github.com/devmarwane/library-management</a:t>
            </a:r>
          </a:p>
        </p:txBody>
      </p:sp>
    </p:spTree>
    <p:extLst>
      <p:ext uri="{BB962C8B-B14F-4D97-AF65-F5344CB8AC3E}">
        <p14:creationId xmlns:p14="http://schemas.microsoft.com/office/powerpoint/2010/main" val="369474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45EB09-033D-D33F-99F3-7680F5E4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Use Case </a:t>
            </a:r>
            <a:r>
              <a:rPr lang="es-CO" dirty="0" err="1"/>
              <a:t>Diagram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F2AA7A-ABD2-5C32-8E64-DD0F2256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347497"/>
            <a:ext cx="810690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41A207-A40F-37AC-B4FB-91814E26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2694617" cy="2982912"/>
          </a:xfrm>
        </p:spPr>
        <p:txBody>
          <a:bodyPr>
            <a:normAutofit/>
          </a:bodyPr>
          <a:lstStyle/>
          <a:p>
            <a:r>
              <a:rPr lang="es-CO" sz="2800" dirty="0" err="1"/>
              <a:t>Class</a:t>
            </a:r>
            <a:r>
              <a:rPr lang="es-CO" sz="2800" dirty="0"/>
              <a:t> </a:t>
            </a:r>
            <a:r>
              <a:rPr lang="es-CO" sz="2800" dirty="0" err="1"/>
              <a:t>Model</a:t>
            </a:r>
            <a:r>
              <a:rPr lang="es-CO" sz="2800" dirty="0"/>
              <a:t> </a:t>
            </a:r>
            <a:r>
              <a:rPr lang="es-CO" sz="2800" dirty="0" err="1"/>
              <a:t>for</a:t>
            </a:r>
            <a:r>
              <a:rPr lang="es-CO" sz="2800" dirty="0"/>
              <a:t> </a:t>
            </a:r>
            <a:r>
              <a:rPr lang="es-CO" sz="2800" dirty="0" err="1"/>
              <a:t>add</a:t>
            </a:r>
            <a:r>
              <a:rPr lang="es-CO" sz="2800" dirty="0"/>
              <a:t> new Library </a:t>
            </a:r>
            <a:r>
              <a:rPr lang="es-CO" sz="2800" dirty="0" err="1"/>
              <a:t>Member</a:t>
            </a:r>
            <a:r>
              <a:rPr lang="es-CO" sz="2800" dirty="0"/>
              <a:t> use case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C64B499-8140-3FB2-F930-9998068E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F0F5F8-0563-4412-B82E-13E86EAF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829" y="0"/>
            <a:ext cx="6638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4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837" y="6072143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Checkout</a:t>
            </a:r>
            <a:r>
              <a:rPr lang="es-CO" dirty="0"/>
              <a:t> Book use case 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4D6C9D6-8D04-8334-1162-7530A93F7B4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F39F85-B97D-E4BC-ECA2-4F6E0BC5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0" y="258637"/>
            <a:ext cx="12192000" cy="60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939666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a </a:t>
            </a:r>
            <a:r>
              <a:rPr lang="es-CO" dirty="0" err="1"/>
              <a:t>Copy</a:t>
            </a:r>
            <a:r>
              <a:rPr lang="es-CO" dirty="0"/>
              <a:t>  use case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DBFE2-0980-BBA4-111C-BF0C490D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18" y="842601"/>
            <a:ext cx="9202434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656297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a new </a:t>
            </a:r>
            <a:r>
              <a:rPr lang="es-CO" dirty="0" err="1"/>
              <a:t>Member</a:t>
            </a:r>
            <a:r>
              <a:rPr lang="es-CO" dirty="0"/>
              <a:t> use case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49322-6DC3-5E36-425E-E05918B4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442453"/>
            <a:ext cx="10066452" cy="54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9E0A6-76BE-B042-C2FF-4D1016FD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574" y="624110"/>
            <a:ext cx="10146891" cy="659000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Validation Rules of UI Windows (1/5)</a:t>
            </a:r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33C207-0D05-2379-40F7-E20DA7C07E51}"/>
              </a:ext>
            </a:extLst>
          </p:cNvPr>
          <p:cNvSpPr txBox="1"/>
          <p:nvPr/>
        </p:nvSpPr>
        <p:spPr>
          <a:xfrm>
            <a:off x="893507" y="2246248"/>
            <a:ext cx="10492247" cy="1200329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/>
              <a:t>Introduction to UI Validation:  </a:t>
            </a:r>
          </a:p>
          <a:p>
            <a:r>
              <a:rPr lang="en-US" dirty="0"/>
              <a:t>In the Library System, validation rules ensure that all data entered is accurate and complete. This presentation covers the validation rules implemented for three key windows: </a:t>
            </a:r>
            <a:r>
              <a:rPr lang="en-US" dirty="0" err="1"/>
              <a:t>BooksWindow</a:t>
            </a:r>
            <a:r>
              <a:rPr lang="en-US" dirty="0"/>
              <a:t> (Books &amp; Authors), </a:t>
            </a:r>
            <a:r>
              <a:rPr lang="en-US" dirty="0" err="1"/>
              <a:t>MembersWindow</a:t>
            </a:r>
            <a:r>
              <a:rPr lang="en-US" dirty="0"/>
              <a:t>, and </a:t>
            </a:r>
            <a:r>
              <a:rPr lang="en-US" dirty="0" err="1"/>
              <a:t>CheckoutWindow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42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3183521-F7B5-E825-0145-32455DC067A9}"/>
              </a:ext>
            </a:extLst>
          </p:cNvPr>
          <p:cNvSpPr txBox="1"/>
          <p:nvPr/>
        </p:nvSpPr>
        <p:spPr>
          <a:xfrm>
            <a:off x="687388" y="1225689"/>
            <a:ext cx="11504612" cy="5632311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 numCol="2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dirty="0" err="1"/>
              <a:t>BooksWindow</a:t>
            </a:r>
            <a:r>
              <a:rPr lang="en-US" dirty="0"/>
              <a:t> (Books &amp; Authors) Validation Rules:  </a:t>
            </a:r>
          </a:p>
          <a:p>
            <a:r>
              <a:rPr lang="en-US" dirty="0"/>
              <a:t>o	ISBN Field:</a:t>
            </a:r>
          </a:p>
          <a:p>
            <a:pPr lvl="1"/>
            <a:r>
              <a:rPr lang="en-US" dirty="0"/>
              <a:t>Format: XX-XXXXX (e.g., 12-34567).</a:t>
            </a:r>
          </a:p>
          <a:p>
            <a:pPr lvl="1"/>
            <a:r>
              <a:rPr lang="en-US" dirty="0"/>
              <a:t>Uniqueness is enforced.</a:t>
            </a:r>
          </a:p>
          <a:p>
            <a:pPr lvl="1"/>
            <a:r>
              <a:rPr lang="en-US" dirty="0"/>
              <a:t>Error Message: "ISBN must be unique and in the format 00-00000."</a:t>
            </a:r>
          </a:p>
          <a:p>
            <a:r>
              <a:rPr lang="en-US" dirty="0"/>
              <a:t>o	Title Field: 	</a:t>
            </a:r>
          </a:p>
          <a:p>
            <a:pPr lvl="1"/>
            <a:r>
              <a:rPr lang="en-US" dirty="0"/>
              <a:t>Cannot be empty.</a:t>
            </a:r>
          </a:p>
          <a:p>
            <a:pPr lvl="1"/>
            <a:r>
              <a:rPr lang="en-US" dirty="0" err="1"/>
              <a:t>rror</a:t>
            </a:r>
            <a:r>
              <a:rPr lang="en-US" dirty="0"/>
              <a:t> Message: "Title cannot be empty."</a:t>
            </a:r>
          </a:p>
          <a:p>
            <a:r>
              <a:rPr lang="en-US" dirty="0"/>
              <a:t>o	Author List:</a:t>
            </a:r>
          </a:p>
          <a:p>
            <a:pPr lvl="1"/>
            <a:r>
              <a:rPr lang="en-US" b="0" dirty="0"/>
              <a:t>At least one author must be added.</a:t>
            </a:r>
          </a:p>
          <a:p>
            <a:pPr lvl="1"/>
            <a:r>
              <a:rPr lang="en-US" b="0" dirty="0"/>
              <a:t>Error Message: "At least one author must be added."</a:t>
            </a:r>
          </a:p>
          <a:p>
            <a:r>
              <a:rPr lang="en-US" dirty="0"/>
              <a:t>o	Author Validation:</a:t>
            </a:r>
          </a:p>
          <a:p>
            <a:pPr lvl="1"/>
            <a:r>
              <a:rPr lang="en-US" b="0" dirty="0"/>
              <a:t>First name and last name are required.</a:t>
            </a:r>
          </a:p>
          <a:p>
            <a:pPr lvl="1"/>
            <a:r>
              <a:rPr lang="en-US" b="0" dirty="0"/>
              <a:t>Telephone must follow a valid US format (e.g., 123-456-7890).</a:t>
            </a:r>
          </a:p>
          <a:p>
            <a:pPr lvl="1"/>
            <a:r>
              <a:rPr lang="en-US" b="0" dirty="0"/>
              <a:t>Street, city, state, and ZIP code fields are required.</a:t>
            </a:r>
          </a:p>
          <a:p>
            <a:pPr lvl="1"/>
            <a:r>
              <a:rPr lang="en-US" b="0" dirty="0"/>
              <a:t>ZIP code must be 5 digits.</a:t>
            </a:r>
          </a:p>
          <a:p>
            <a:pPr lvl="1"/>
            <a:r>
              <a:rPr lang="en-US" b="0" dirty="0"/>
              <a:t>Error Message: "Author fields cannot be left empty or incorrectly formatted."</a:t>
            </a:r>
          </a:p>
          <a:p>
            <a:r>
              <a:rPr lang="en-US" dirty="0"/>
              <a:t>o	Checkout Period:</a:t>
            </a:r>
          </a:p>
          <a:p>
            <a:pPr lvl="1"/>
            <a:r>
              <a:rPr lang="en-US" b="0" dirty="0"/>
              <a:t>User must select either 7 days or 21 days.</a:t>
            </a:r>
          </a:p>
          <a:p>
            <a:pPr lvl="1"/>
            <a:r>
              <a:rPr lang="en-US" b="0" dirty="0"/>
              <a:t>Error Message: "Please select a checkout period (7 or 21 days)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33C207-0D05-2379-40F7-E20DA7C07E51}"/>
              </a:ext>
            </a:extLst>
          </p:cNvPr>
          <p:cNvSpPr txBox="1"/>
          <p:nvPr/>
        </p:nvSpPr>
        <p:spPr>
          <a:xfrm>
            <a:off x="6695768" y="4272677"/>
            <a:ext cx="5496232" cy="2585323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 err="1"/>
              <a:t>BooksWindow</a:t>
            </a:r>
            <a:r>
              <a:rPr lang="en-US" b="1" dirty="0"/>
              <a:t> Validation Flow:  </a:t>
            </a:r>
          </a:p>
          <a:p>
            <a:r>
              <a:rPr lang="en-US" dirty="0"/>
              <a:t>When a user attempts to add or edit a book, the system validates the ISBN for uniqueness and formatting. It also verifies that the title, author list, and author details are correctly filled. Additionally, the user must select a checkout period. If any validation fails, the system displays an error message and does not save the data.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D15AF29-C53B-72B3-4D4F-FAE22100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574" y="624110"/>
            <a:ext cx="10146891" cy="659000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Validation Rules of UI Windows (2/5)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70720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3183521-F7B5-E825-0145-32455DC067A9}"/>
              </a:ext>
            </a:extLst>
          </p:cNvPr>
          <p:cNvSpPr txBox="1"/>
          <p:nvPr/>
        </p:nvSpPr>
        <p:spPr>
          <a:xfrm>
            <a:off x="687387" y="1225689"/>
            <a:ext cx="11504613" cy="5078313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 numCol="2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dirty="0" err="1"/>
              <a:t>MembersWindow</a:t>
            </a:r>
            <a:r>
              <a:rPr lang="en-US" dirty="0"/>
              <a:t> Validation Rules:  </a:t>
            </a:r>
          </a:p>
          <a:p>
            <a:r>
              <a:rPr lang="en-US" dirty="0"/>
              <a:t>o	o	Member ID:</a:t>
            </a:r>
          </a:p>
          <a:p>
            <a:pPr lvl="1"/>
            <a:r>
              <a:rPr lang="en-US" dirty="0"/>
              <a:t>Automatically generated and cannot be edited	</a:t>
            </a:r>
          </a:p>
          <a:p>
            <a:r>
              <a:rPr lang="en-US" dirty="0"/>
              <a:t>o	First Name and Last Name:</a:t>
            </a:r>
          </a:p>
          <a:p>
            <a:pPr lvl="1"/>
            <a:r>
              <a:rPr lang="en-US" b="0" dirty="0"/>
              <a:t>Both fields are required.</a:t>
            </a:r>
          </a:p>
          <a:p>
            <a:pPr lvl="1"/>
            <a:r>
              <a:rPr lang="en-US" b="0" dirty="0"/>
              <a:t>Error Message: "First name and last name cannot be empty."</a:t>
            </a:r>
          </a:p>
          <a:p>
            <a:r>
              <a:rPr lang="en-US" dirty="0"/>
              <a:t>o	Phone Number:</a:t>
            </a:r>
          </a:p>
          <a:p>
            <a:pPr lvl="1"/>
            <a:r>
              <a:rPr lang="en-US" b="0" dirty="0"/>
              <a:t>Must be a valid US format: (123) 456-7890 or 123-456-7890.</a:t>
            </a:r>
          </a:p>
          <a:p>
            <a:pPr lvl="1"/>
            <a:r>
              <a:rPr lang="en-US" b="0" dirty="0"/>
              <a:t>Error Message: "Invalid phone number. Please enter a valid 10-digit US phone number."</a:t>
            </a:r>
          </a:p>
          <a:p>
            <a:r>
              <a:rPr lang="en-US" dirty="0"/>
              <a:t>o	Address Fields:</a:t>
            </a:r>
          </a:p>
          <a:p>
            <a:pPr lvl="1"/>
            <a:r>
              <a:rPr lang="en-US" b="0" dirty="0"/>
              <a:t>Street, city, state, and ZIP code are required.</a:t>
            </a:r>
          </a:p>
          <a:p>
            <a:pPr lvl="1"/>
            <a:r>
              <a:rPr lang="en-US" b="0" dirty="0"/>
              <a:t>ZIP code must be 5 digits.</a:t>
            </a:r>
          </a:p>
          <a:p>
            <a:pPr lvl="1"/>
            <a:r>
              <a:rPr lang="en-US" b="0" dirty="0"/>
              <a:t>Error Message: "ZIP code must be a 5-digit number."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33C207-0D05-2379-40F7-E20DA7C07E51}"/>
              </a:ext>
            </a:extLst>
          </p:cNvPr>
          <p:cNvSpPr txBox="1"/>
          <p:nvPr/>
        </p:nvSpPr>
        <p:spPr>
          <a:xfrm>
            <a:off x="6695768" y="3726996"/>
            <a:ext cx="5496232" cy="1754326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 err="1"/>
              <a:t>MembersWindow</a:t>
            </a:r>
            <a:r>
              <a:rPr lang="en-US" b="1" dirty="0"/>
              <a:t> - Validation Flow:  </a:t>
            </a:r>
          </a:p>
          <a:p>
            <a:r>
              <a:rPr lang="en-US" dirty="0"/>
              <a:t>In the </a:t>
            </a:r>
            <a:r>
              <a:rPr lang="en-US" dirty="0" err="1"/>
              <a:t>MembersWindow</a:t>
            </a:r>
            <a:r>
              <a:rPr lang="en-US" dirty="0"/>
              <a:t>, the system ensures that all fields, including name, phone number, and address, are completed. Any missing or incorrectly formatted fields trigger validation errors and prevent submission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804187-B9D2-2D8C-A072-979CE54E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574" y="624110"/>
            <a:ext cx="10146891" cy="659000"/>
          </a:xfrm>
        </p:spPr>
        <p:txBody>
          <a:bodyPr>
            <a:normAutofit/>
          </a:bodyPr>
          <a:lstStyle/>
          <a:p>
            <a:r>
              <a:rPr lang="en-US" sz="3200" dirty="0"/>
              <a:t>Discussion on Validation Rules of UI Windows (3/5)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8852990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1034</TotalTime>
  <Words>876</Words>
  <Application>Microsoft Office PowerPoint</Application>
  <PresentationFormat>Panorámica</PresentationFormat>
  <Paragraphs>79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Library Management System</vt:lpstr>
      <vt:lpstr>Use Case Diagram</vt:lpstr>
      <vt:lpstr>Class Model for add new Library Member use case</vt:lpstr>
      <vt:lpstr>Sequence diagram for Checkout Book use case </vt:lpstr>
      <vt:lpstr>Sequence diagram for Add a Copy  use case </vt:lpstr>
      <vt:lpstr>Sequence diagram for add a new Member use case </vt:lpstr>
      <vt:lpstr>Discussion on Validation Rules of UI Windows (1/5)</vt:lpstr>
      <vt:lpstr>Discussion on Validation Rules of UI Windows (2/5)</vt:lpstr>
      <vt:lpstr>Discussion on Validation Rules of UI Windows (3/5)</vt:lpstr>
      <vt:lpstr>Discussion on Validation Rules of UI Windows (4/5)</vt:lpstr>
      <vt:lpstr>Discussion on Validation Rules of UI Windows (5/5)</vt:lpstr>
      <vt:lpstr>Conclusion with STC Knowledge</vt:lpstr>
      <vt:lpstr>Git Hub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Lamprea</dc:creator>
  <cp:lastModifiedBy>Luisa Lamprea</cp:lastModifiedBy>
  <cp:revision>22</cp:revision>
  <dcterms:created xsi:type="dcterms:W3CDTF">2024-09-13T19:18:13Z</dcterms:created>
  <dcterms:modified xsi:type="dcterms:W3CDTF">2024-09-16T01:06:13Z</dcterms:modified>
</cp:coreProperties>
</file>