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64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6"/>
    <p:restoredTop sz="96429"/>
  </p:normalViewPr>
  <p:slideViewPr>
    <p:cSldViewPr snapToGrid="0" snapToObjects="1">
      <p:cViewPr varScale="1">
        <p:scale>
          <a:sx n="139" d="100"/>
          <a:sy n="139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7AA38-8E96-FE46-9439-3D5E4E5E5535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2BFE-BB97-9E47-BF91-060BE1682BD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72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2BFE-BB97-9E47-BF91-060BE1682BD6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176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2BFE-BB97-9E47-BF91-060BE1682BD6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309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2BFE-BB97-9E47-BF91-060BE1682BD6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681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2BFE-BB97-9E47-BF91-060BE1682BD6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360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2BFE-BB97-9E47-BF91-060BE1682BD6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299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2BFE-BB97-9E47-BF91-060BE1682BD6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233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2BFE-BB97-9E47-BF91-060BE1682BD6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922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2BFE-BB97-9E47-BF91-060BE1682BD6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194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4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64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66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21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200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014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125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50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211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124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9C73-3654-104E-A51A-499CB9BB24B8}" type="datetimeFigureOut">
              <a:rPr lang="es-ES_tradnl" smtClean="0"/>
              <a:t>26/8/18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0929-A898-3141-8EBE-33EF426478D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43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8" y="0"/>
            <a:ext cx="2547002" cy="3509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721994"/>
            <a:ext cx="2275640" cy="31360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662897"/>
            <a:ext cx="3091180" cy="53773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580077" y="3244334"/>
            <a:ext cx="2946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4000" b="1" dirty="0">
                <a:solidFill>
                  <a:srgbClr val="E23649"/>
                </a:solidFill>
                <a:latin typeface="Arial Black" charset="0"/>
                <a:ea typeface="Arial Black" charset="0"/>
                <a:cs typeface="Arial Black" charset="0"/>
              </a:rPr>
              <a:t>Semana 4</a:t>
            </a:r>
            <a:endParaRPr lang="es-ES_tradnl" sz="4000" b="1" dirty="0">
              <a:solidFill>
                <a:srgbClr val="E23649"/>
              </a:solidFill>
              <a:effectLst/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7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8" y="0"/>
            <a:ext cx="2547002" cy="35099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721994"/>
            <a:ext cx="2275640" cy="31360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05"/>
          <a:stretch/>
        </p:blipFill>
        <p:spPr>
          <a:xfrm>
            <a:off x="388620" y="662897"/>
            <a:ext cx="614990" cy="5377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4409" y="670155"/>
            <a:ext cx="71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E23649"/>
                </a:solidFill>
                <a:latin typeface="Calibri" charset="0"/>
                <a:ea typeface="Calibri" charset="0"/>
                <a:cs typeface="Calibri" charset="0"/>
              </a:rPr>
              <a:t>Flexbox</a:t>
            </a:r>
            <a:endParaRPr lang="es-ES_tradnl" sz="2800" b="1" dirty="0">
              <a:solidFill>
                <a:srgbClr val="E2364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03610" y="1353250"/>
            <a:ext cx="91175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chemeClr val="bg1">
                    <a:lumMod val="50000"/>
                  </a:schemeClr>
                </a:solidFill>
              </a:rPr>
              <a:t>Flexbox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 es un modo de diseño que nos permite crear estructuras para sitios web de una forma mas fácil. con </a:t>
            </a:r>
            <a:r>
              <a:rPr lang="es-ES_tradnl" dirty="0" err="1">
                <a:solidFill>
                  <a:schemeClr val="bg1">
                    <a:lumMod val="50000"/>
                  </a:schemeClr>
                </a:solidFill>
              </a:rPr>
              <a:t>Flexbox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 ya no se </a:t>
            </a:r>
            <a:r>
              <a:rPr lang="es-ES_tradnl" dirty="0" err="1">
                <a:solidFill>
                  <a:schemeClr val="bg1">
                    <a:lumMod val="50000"/>
                  </a:schemeClr>
                </a:solidFill>
              </a:rPr>
              <a:t>necesit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á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 de usar </a:t>
            </a:r>
            <a:r>
              <a:rPr lang="es-ES_tradnl" dirty="0" err="1">
                <a:solidFill>
                  <a:schemeClr val="bg1">
                    <a:lumMod val="50000"/>
                  </a:schemeClr>
                </a:solidFill>
              </a:rPr>
              <a:t>float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 para posicionar tus elementos a izquierda a derecha, al contrario, con </a:t>
            </a:r>
            <a:r>
              <a:rPr lang="es-ES_tradnl" dirty="0" err="1">
                <a:solidFill>
                  <a:schemeClr val="bg1">
                    <a:lumMod val="50000"/>
                  </a:schemeClr>
                </a:solidFill>
              </a:rPr>
              <a:t>Flexbox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 podrás posicionar y distribuir los elementos como tu quieras.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080" y="2553579"/>
            <a:ext cx="6819873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8" y="0"/>
            <a:ext cx="2547002" cy="35099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721994"/>
            <a:ext cx="2275640" cy="31360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05"/>
          <a:stretch/>
        </p:blipFill>
        <p:spPr>
          <a:xfrm>
            <a:off x="388620" y="662897"/>
            <a:ext cx="614990" cy="5377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4409" y="670155"/>
            <a:ext cx="71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E23649"/>
                </a:solidFill>
                <a:latin typeface="Calibri" charset="0"/>
                <a:ea typeface="Calibri" charset="0"/>
                <a:cs typeface="Calibri" charset="0"/>
              </a:rPr>
              <a:t>Flexbox</a:t>
            </a:r>
            <a:endParaRPr lang="es-ES_tradnl" sz="2800" b="1" dirty="0">
              <a:solidFill>
                <a:srgbClr val="E2364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409" y="1207890"/>
            <a:ext cx="9922620" cy="56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8" y="0"/>
            <a:ext cx="2547002" cy="35099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721994"/>
            <a:ext cx="2275640" cy="31360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05"/>
          <a:stretch/>
        </p:blipFill>
        <p:spPr>
          <a:xfrm>
            <a:off x="388620" y="662897"/>
            <a:ext cx="614990" cy="5377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4409" y="670155"/>
            <a:ext cx="71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E23649"/>
                </a:solidFill>
                <a:latin typeface="Calibri" charset="0"/>
                <a:ea typeface="Calibri" charset="0"/>
                <a:cs typeface="Calibri" charset="0"/>
              </a:rPr>
              <a:t>Display</a:t>
            </a:r>
            <a:r>
              <a:rPr lang="es-ES" sz="2800" b="1" dirty="0">
                <a:solidFill>
                  <a:srgbClr val="E23649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s-ES" sz="2800" b="1" dirty="0" err="1">
                <a:solidFill>
                  <a:srgbClr val="E23649"/>
                </a:solidFill>
                <a:latin typeface="Calibri" charset="0"/>
                <a:ea typeface="Calibri" charset="0"/>
                <a:cs typeface="Calibri" charset="0"/>
              </a:rPr>
              <a:t>fex</a:t>
            </a:r>
            <a:endParaRPr lang="es-ES_tradnl" sz="2800" b="1" dirty="0">
              <a:solidFill>
                <a:srgbClr val="E2364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3609" y="1419913"/>
            <a:ext cx="967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Esta propiedad nos permite establecer cual ser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á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el contenedor de los elementos a los que queremos dar un acomodo y/o distribución.</a:t>
            </a:r>
            <a:endParaRPr lang="es-ES_tradnl" b="0" i="0" dirty="0">
              <a:solidFill>
                <a:schemeClr val="bg1">
                  <a:lumMod val="50000"/>
                </a:schemeClr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305659" y="2425067"/>
            <a:ext cx="4918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_tradnl" sz="3600" b="1" dirty="0" err="1">
                <a:solidFill>
                  <a:srgbClr val="E23649"/>
                </a:solidFill>
                <a:latin typeface="Calibri" charset="0"/>
                <a:ea typeface="Calibri" charset="0"/>
                <a:cs typeface="Calibri" charset="0"/>
              </a:rPr>
              <a:t>display</a:t>
            </a:r>
            <a:r>
              <a:rPr lang="es-ES_tradnl" sz="3600" b="1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es-ES_tradnl" sz="3600" b="1" dirty="0">
                <a:solidFill>
                  <a:srgbClr val="006FE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_tradnl" sz="3600" b="1" dirty="0" err="1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flex</a:t>
            </a:r>
            <a:r>
              <a:rPr lang="es-ES_tradnl" sz="3600" b="1" dirty="0">
                <a:solidFill>
                  <a:srgbClr val="006FE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_tradnl" sz="36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|</a:t>
            </a:r>
            <a:r>
              <a:rPr lang="es-ES_tradnl" sz="3600" b="1" dirty="0">
                <a:solidFill>
                  <a:srgbClr val="006FE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_tradnl" sz="3600" b="1" dirty="0" err="1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inline-flex</a:t>
            </a:r>
            <a:r>
              <a:rPr lang="es-ES_tradnl" sz="3600" b="1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  <a:endParaRPr lang="es-ES_tradnl" sz="36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522440" y="3509963"/>
            <a:ext cx="89651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dirty="0">
                <a:solidFill>
                  <a:srgbClr val="E23649"/>
                </a:solidFill>
                <a:latin typeface="Calibri" charset="0"/>
                <a:ea typeface="Calibri" charset="0"/>
                <a:cs typeface="Calibri" charset="0"/>
              </a:rPr>
              <a:t>Flex </a:t>
            </a:r>
            <a:r>
              <a:rPr lang="es-ES_tradnl" sz="2400" b="1" dirty="0" err="1">
                <a:solidFill>
                  <a:srgbClr val="E23649"/>
                </a:solidFill>
                <a:latin typeface="Calibri" charset="0"/>
                <a:ea typeface="Calibri" charset="0"/>
                <a:cs typeface="Calibri" charset="0"/>
              </a:rPr>
              <a:t>Direction</a:t>
            </a:r>
            <a:endParaRPr lang="es-ES_tradnl" sz="2400" dirty="0">
              <a:solidFill>
                <a:srgbClr val="E23649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s-ES_tradnl" dirty="0">
                <a:solidFill>
                  <a:srgbClr val="302F2F"/>
                </a:solidFill>
                <a:latin typeface="Calibri" charset="0"/>
                <a:ea typeface="Calibri" charset="0"/>
                <a:cs typeface="Calibri" charset="0"/>
              </a:rPr>
              <a:t>Nos permite establecer la dirección en la que se acomodaran nuestros elementos.</a:t>
            </a:r>
          </a:p>
          <a:p>
            <a:br>
              <a:rPr lang="es-ES_tradnl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endParaRPr lang="es-ES_tradnl" b="0" i="0" dirty="0">
              <a:solidFill>
                <a:srgbClr val="000000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313036" y="4766777"/>
            <a:ext cx="9370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_tradnl" sz="2800" b="1" dirty="0">
                <a:solidFill>
                  <a:srgbClr val="E23649"/>
                </a:solidFill>
                <a:latin typeface="Calibri" charset="0"/>
                <a:ea typeface="Calibri" charset="0"/>
                <a:cs typeface="Calibri" charset="0"/>
              </a:rPr>
              <a:t>Flex-</a:t>
            </a:r>
            <a:r>
              <a:rPr lang="es-ES_tradnl" sz="2800" b="1" dirty="0" err="1">
                <a:solidFill>
                  <a:srgbClr val="E23649"/>
                </a:solidFill>
                <a:latin typeface="Calibri" charset="0"/>
                <a:ea typeface="Calibri" charset="0"/>
                <a:cs typeface="Calibri" charset="0"/>
              </a:rPr>
              <a:t>direction</a:t>
            </a:r>
            <a:r>
              <a:rPr lang="es-ES_tradnl" sz="2800" b="1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es-ES_tradnl" sz="2800" b="1" dirty="0">
                <a:solidFill>
                  <a:srgbClr val="006FE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_tradnl" sz="2800" b="1" dirty="0" err="1">
                <a:solidFill>
                  <a:srgbClr val="00B050"/>
                </a:solidFill>
              </a:rPr>
              <a:t>row</a:t>
            </a:r>
            <a:r>
              <a:rPr lang="es-ES_tradnl" sz="2800" b="1" dirty="0"/>
              <a:t> | </a:t>
            </a:r>
            <a:r>
              <a:rPr lang="es-ES_tradnl" sz="2800" b="1" dirty="0" err="1">
                <a:solidFill>
                  <a:srgbClr val="00B050"/>
                </a:solidFill>
              </a:rPr>
              <a:t>column</a:t>
            </a:r>
            <a:r>
              <a:rPr lang="es-ES_tradnl" sz="2800" b="1" dirty="0"/>
              <a:t> | </a:t>
            </a:r>
            <a:r>
              <a:rPr lang="es-ES_tradnl" sz="2800" b="1" dirty="0" err="1">
                <a:solidFill>
                  <a:srgbClr val="00B050"/>
                </a:solidFill>
              </a:rPr>
              <a:t>row</a:t>
            </a:r>
            <a:r>
              <a:rPr lang="es-ES_tradnl" sz="2800" b="1" dirty="0">
                <a:solidFill>
                  <a:srgbClr val="00B050"/>
                </a:solidFill>
              </a:rPr>
              <a:t>-reverse</a:t>
            </a:r>
            <a:r>
              <a:rPr lang="es-ES_tradnl" sz="2800" b="1" dirty="0"/>
              <a:t> | </a:t>
            </a:r>
            <a:r>
              <a:rPr lang="es-ES_tradnl" sz="2800" b="1" dirty="0" err="1">
                <a:solidFill>
                  <a:srgbClr val="00B050"/>
                </a:solidFill>
              </a:rPr>
              <a:t>column</a:t>
            </a:r>
            <a:r>
              <a:rPr lang="es-ES_tradnl" sz="2800" b="1" dirty="0">
                <a:solidFill>
                  <a:srgbClr val="00B050"/>
                </a:solidFill>
              </a:rPr>
              <a:t>-reverse</a:t>
            </a:r>
            <a:r>
              <a:rPr lang="es-ES_tradnl" sz="2800" b="1" dirty="0"/>
              <a:t> ;</a:t>
            </a:r>
            <a:endParaRPr lang="es-ES_tradnl" sz="28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6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8" y="0"/>
            <a:ext cx="2547002" cy="35099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721994"/>
            <a:ext cx="2275640" cy="31360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05"/>
          <a:stretch/>
        </p:blipFill>
        <p:spPr>
          <a:xfrm>
            <a:off x="388620" y="662897"/>
            <a:ext cx="614990" cy="5377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4409" y="670155"/>
            <a:ext cx="71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E23649"/>
                </a:solidFill>
              </a:rPr>
              <a:t>Flex </a:t>
            </a:r>
            <a:r>
              <a:rPr lang="es-ES_tradnl" sz="2800" b="1" dirty="0" err="1">
                <a:solidFill>
                  <a:srgbClr val="E23649"/>
                </a:solidFill>
              </a:rPr>
              <a:t>Wrap</a:t>
            </a:r>
            <a:endParaRPr lang="es-ES_tradnl" sz="2800" dirty="0">
              <a:solidFill>
                <a:srgbClr val="E23649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3609" y="1276157"/>
            <a:ext cx="967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Podemos indicar si todos los elementos estarán en l</a:t>
            </a:r>
            <a:r>
              <a:rPr lang="es-ES" dirty="0"/>
              <a:t>í</a:t>
            </a:r>
            <a:r>
              <a:rPr lang="es-ES_tradnl" dirty="0"/>
              <a:t>nea con su máximo ancho posible o establecido o si queremos que respete el ancho y los elementos se posicionen en varias l</a:t>
            </a:r>
            <a:r>
              <a:rPr lang="es-ES" dirty="0"/>
              <a:t>í</a:t>
            </a:r>
            <a:r>
              <a:rPr lang="es-ES_tradnl" dirty="0"/>
              <a:t>neas de elementos.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588478" y="2478381"/>
            <a:ext cx="8309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_tradnl" sz="3600" b="1" dirty="0" err="1">
                <a:solidFill>
                  <a:srgbClr val="E23649"/>
                </a:solidFill>
              </a:rPr>
              <a:t>flex-wrap</a:t>
            </a:r>
            <a:r>
              <a:rPr lang="es-ES_tradnl" sz="3600" b="1" dirty="0"/>
              <a:t>: </a:t>
            </a:r>
            <a:r>
              <a:rPr lang="es-ES_tradnl" sz="3600" b="1" dirty="0" err="1">
                <a:solidFill>
                  <a:srgbClr val="00B050"/>
                </a:solidFill>
              </a:rPr>
              <a:t>nowrap</a:t>
            </a:r>
            <a:r>
              <a:rPr lang="es-ES_tradnl" sz="3600" b="1" dirty="0">
                <a:solidFill>
                  <a:srgbClr val="00B050"/>
                </a:solidFill>
              </a:rPr>
              <a:t> </a:t>
            </a:r>
            <a:r>
              <a:rPr lang="es-ES_tradnl" sz="3600" b="1" dirty="0"/>
              <a:t>| </a:t>
            </a:r>
            <a:r>
              <a:rPr lang="es-ES_tradnl" sz="3600" b="1" dirty="0" err="1">
                <a:solidFill>
                  <a:srgbClr val="00B050"/>
                </a:solidFill>
              </a:rPr>
              <a:t>wrap</a:t>
            </a:r>
            <a:r>
              <a:rPr lang="es-ES_tradnl" sz="3600" b="1" dirty="0"/>
              <a:t> | </a:t>
            </a:r>
            <a:r>
              <a:rPr lang="es-ES_tradnl" sz="3600" b="1" dirty="0" err="1">
                <a:solidFill>
                  <a:srgbClr val="00B050"/>
                </a:solidFill>
              </a:rPr>
              <a:t>wrap</a:t>
            </a:r>
            <a:r>
              <a:rPr lang="es-ES_tradnl" sz="3600" b="1" dirty="0">
                <a:solidFill>
                  <a:srgbClr val="00B050"/>
                </a:solidFill>
              </a:rPr>
              <a:t>-reverse</a:t>
            </a:r>
            <a:r>
              <a:rPr lang="es-ES_tradnl" sz="3600" b="1" dirty="0"/>
              <a:t>;</a:t>
            </a:r>
            <a:endParaRPr lang="es-ES_tradnl" sz="36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503779" y="3801323"/>
            <a:ext cx="8965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>
                <a:solidFill>
                  <a:srgbClr val="E23649"/>
                </a:solidFill>
              </a:rPr>
              <a:t>Justify</a:t>
            </a:r>
            <a:r>
              <a:rPr lang="es-ES_tradnl" b="1" dirty="0">
                <a:solidFill>
                  <a:srgbClr val="E23649"/>
                </a:solidFill>
              </a:rPr>
              <a:t> Content</a:t>
            </a:r>
            <a:endParaRPr lang="es-ES_tradnl" dirty="0">
              <a:solidFill>
                <a:srgbClr val="E23649"/>
              </a:solidFill>
            </a:endParaRPr>
          </a:p>
          <a:p>
            <a:r>
              <a:rPr lang="es-ES_tradnl" dirty="0"/>
              <a:t>Nos permite decidir la posición de nuestros elementos y la distribución que </a:t>
            </a:r>
            <a:r>
              <a:rPr lang="es-ES_tradnl" dirty="0" err="1"/>
              <a:t>tendr</a:t>
            </a:r>
            <a:r>
              <a:rPr lang="es-ES" dirty="0"/>
              <a:t>á</a:t>
            </a:r>
            <a:r>
              <a:rPr lang="es-ES_tradnl" dirty="0"/>
              <a:t>n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137820" y="4966266"/>
            <a:ext cx="10170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_tradnl" sz="2400" b="1" dirty="0" err="1">
                <a:solidFill>
                  <a:srgbClr val="E23649"/>
                </a:solidFill>
              </a:rPr>
              <a:t>justify-content</a:t>
            </a:r>
            <a:r>
              <a:rPr lang="es-ES_tradnl" sz="2400" b="1" dirty="0"/>
              <a:t>: </a:t>
            </a:r>
            <a:r>
              <a:rPr lang="es-ES_tradnl" sz="2400" b="1" dirty="0" err="1">
                <a:solidFill>
                  <a:srgbClr val="00B050"/>
                </a:solidFill>
              </a:rPr>
              <a:t>flex-end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/>
              <a:t>| </a:t>
            </a:r>
            <a:r>
              <a:rPr lang="es-ES_tradnl" sz="2400" b="1" dirty="0" err="1">
                <a:solidFill>
                  <a:srgbClr val="00B050"/>
                </a:solidFill>
              </a:rPr>
              <a:t>flex-start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/>
              <a:t>| </a:t>
            </a:r>
            <a:r>
              <a:rPr lang="es-ES_tradnl" sz="2400" b="1" dirty="0">
                <a:solidFill>
                  <a:srgbClr val="00B050"/>
                </a:solidFill>
              </a:rPr>
              <a:t>center</a:t>
            </a:r>
            <a:r>
              <a:rPr lang="es-ES_tradnl" sz="2400" b="1" dirty="0"/>
              <a:t> | </a:t>
            </a:r>
            <a:r>
              <a:rPr lang="es-ES_tradnl" sz="2400" b="1" dirty="0" err="1">
                <a:solidFill>
                  <a:srgbClr val="00B050"/>
                </a:solidFill>
              </a:rPr>
              <a:t>space-around</a:t>
            </a:r>
            <a:r>
              <a:rPr lang="es-ES_tradnl" sz="2400" b="1" dirty="0"/>
              <a:t> | </a:t>
            </a:r>
            <a:r>
              <a:rPr lang="es-ES_tradnl" sz="2400" b="1" dirty="0" err="1">
                <a:solidFill>
                  <a:srgbClr val="00B050"/>
                </a:solidFill>
              </a:rPr>
              <a:t>space-between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/>
              <a:t>;</a:t>
            </a:r>
            <a:endParaRPr lang="es-ES_tradnl" sz="24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8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8" y="0"/>
            <a:ext cx="2547002" cy="35099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721994"/>
            <a:ext cx="2275640" cy="31360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05"/>
          <a:stretch/>
        </p:blipFill>
        <p:spPr>
          <a:xfrm>
            <a:off x="388620" y="662897"/>
            <a:ext cx="614990" cy="5377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4409" y="670155"/>
            <a:ext cx="71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err="1">
                <a:solidFill>
                  <a:srgbClr val="C00000"/>
                </a:solidFill>
              </a:rPr>
              <a:t>Align</a:t>
            </a:r>
            <a:r>
              <a:rPr lang="es-ES_tradnl" sz="2800" b="1" dirty="0">
                <a:solidFill>
                  <a:srgbClr val="C00000"/>
                </a:solidFill>
              </a:rPr>
              <a:t> </a:t>
            </a:r>
            <a:r>
              <a:rPr lang="es-ES_tradnl" sz="2800" b="1" dirty="0" err="1">
                <a:solidFill>
                  <a:srgbClr val="C00000"/>
                </a:solidFill>
              </a:rPr>
              <a:t>Items</a:t>
            </a:r>
            <a:endParaRPr lang="es-ES_tradnl" sz="2800" dirty="0">
              <a:solidFill>
                <a:srgbClr val="C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3609" y="1276157"/>
            <a:ext cx="9679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Nos permite posicionar / distribuir elementos verticalmente. (solo para una l</a:t>
            </a:r>
            <a:r>
              <a:rPr lang="es-ES" dirty="0"/>
              <a:t>í</a:t>
            </a:r>
            <a:r>
              <a:rPr lang="es-ES_tradnl" dirty="0"/>
              <a:t>nea de elementos)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137820" y="2120857"/>
            <a:ext cx="9218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_tradnl" sz="2800" b="1" dirty="0" err="1">
                <a:solidFill>
                  <a:srgbClr val="C00000"/>
                </a:solidFill>
              </a:rPr>
              <a:t>align-items</a:t>
            </a:r>
            <a:r>
              <a:rPr lang="es-ES_tradnl" sz="2800" b="1" dirty="0"/>
              <a:t>: </a:t>
            </a:r>
            <a:r>
              <a:rPr lang="es-ES_tradnl" sz="2800" b="1" dirty="0" err="1">
                <a:solidFill>
                  <a:srgbClr val="00B050"/>
                </a:solidFill>
              </a:rPr>
              <a:t>flex-start</a:t>
            </a:r>
            <a:r>
              <a:rPr lang="es-ES_tradnl" sz="2800" b="1" dirty="0">
                <a:solidFill>
                  <a:srgbClr val="00B050"/>
                </a:solidFill>
              </a:rPr>
              <a:t> </a:t>
            </a:r>
            <a:r>
              <a:rPr lang="es-ES_tradnl" sz="2800" b="1" dirty="0"/>
              <a:t>|</a:t>
            </a:r>
            <a:r>
              <a:rPr lang="es-ES_tradnl" sz="2800" b="1" dirty="0">
                <a:solidFill>
                  <a:srgbClr val="00B050"/>
                </a:solidFill>
              </a:rPr>
              <a:t> </a:t>
            </a:r>
            <a:r>
              <a:rPr lang="es-ES_tradnl" sz="2800" b="1" dirty="0" err="1">
                <a:solidFill>
                  <a:srgbClr val="00B050"/>
                </a:solidFill>
              </a:rPr>
              <a:t>flex-end</a:t>
            </a:r>
            <a:r>
              <a:rPr lang="es-ES_tradnl" sz="2800" b="1" dirty="0">
                <a:solidFill>
                  <a:srgbClr val="00B050"/>
                </a:solidFill>
              </a:rPr>
              <a:t> </a:t>
            </a:r>
            <a:r>
              <a:rPr lang="es-ES_tradnl" sz="2800" b="1" dirty="0"/>
              <a:t>| </a:t>
            </a:r>
            <a:r>
              <a:rPr lang="es-ES_tradnl" sz="2800" b="1" dirty="0">
                <a:solidFill>
                  <a:srgbClr val="00B050"/>
                </a:solidFill>
              </a:rPr>
              <a:t>center</a:t>
            </a:r>
            <a:r>
              <a:rPr lang="es-ES_tradnl" sz="2800" b="1" dirty="0"/>
              <a:t> | </a:t>
            </a:r>
            <a:r>
              <a:rPr lang="es-ES_tradnl" sz="2800" b="1" dirty="0" err="1">
                <a:solidFill>
                  <a:srgbClr val="00B050"/>
                </a:solidFill>
              </a:rPr>
              <a:t>stretch</a:t>
            </a:r>
            <a:r>
              <a:rPr lang="es-ES_tradnl" sz="2800" b="1" dirty="0"/>
              <a:t> | </a:t>
            </a:r>
            <a:r>
              <a:rPr lang="es-ES_tradnl" sz="2800" b="1" dirty="0" err="1">
                <a:solidFill>
                  <a:srgbClr val="00B050"/>
                </a:solidFill>
              </a:rPr>
              <a:t>baseline</a:t>
            </a:r>
            <a:r>
              <a:rPr lang="es-ES_tradnl" sz="2800" b="1" dirty="0"/>
              <a:t>;</a:t>
            </a:r>
            <a:endParaRPr lang="es-ES_tradnl" sz="28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559762" y="3355787"/>
            <a:ext cx="89651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dirty="0" err="1">
                <a:solidFill>
                  <a:srgbClr val="E23649"/>
                </a:solidFill>
              </a:rPr>
              <a:t>Align</a:t>
            </a:r>
            <a:r>
              <a:rPr lang="es-ES_tradnl" sz="2400" b="1" dirty="0">
                <a:solidFill>
                  <a:srgbClr val="E23649"/>
                </a:solidFill>
              </a:rPr>
              <a:t> Content</a:t>
            </a:r>
          </a:p>
          <a:p>
            <a:r>
              <a:rPr lang="es-ES_tradnl" dirty="0"/>
              <a:t>Nos permite posicionar / distribuir elementos verticalmente, igual que </a:t>
            </a:r>
            <a:r>
              <a:rPr lang="es-ES_tradnl" dirty="0" err="1"/>
              <a:t>align-items</a:t>
            </a:r>
            <a:r>
              <a:rPr lang="es-ES_tradnl" dirty="0"/>
              <a:t>, solo que </a:t>
            </a:r>
            <a:r>
              <a:rPr lang="es-ES_tradnl" dirty="0" err="1"/>
              <a:t>align-content</a:t>
            </a:r>
            <a:r>
              <a:rPr lang="es-ES_tradnl" dirty="0"/>
              <a:t> solo funciona para l</a:t>
            </a:r>
            <a:r>
              <a:rPr lang="es-ES" dirty="0"/>
              <a:t>í</a:t>
            </a:r>
            <a:r>
              <a:rPr lang="es-ES_tradnl" dirty="0"/>
              <a:t>neas de elementos, por ejemplo cuando tenemos establecido un </a:t>
            </a:r>
            <a:r>
              <a:rPr lang="es-ES_tradnl" dirty="0" err="1"/>
              <a:t>flex-wrap:wrap</a:t>
            </a:r>
            <a:r>
              <a:rPr lang="es-ES_tradnl" dirty="0"/>
              <a:t>; y los elementos se posicionan en varias l</a:t>
            </a:r>
            <a:r>
              <a:rPr lang="es-ES" dirty="0"/>
              <a:t>í</a:t>
            </a:r>
            <a:r>
              <a:rPr lang="es-ES_tradnl" dirty="0"/>
              <a:t>neas.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85893" y="5187407"/>
            <a:ext cx="11096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_tradnl" sz="2400" b="1" dirty="0" err="1">
                <a:solidFill>
                  <a:srgbClr val="E23649"/>
                </a:solidFill>
              </a:rPr>
              <a:t>align-content</a:t>
            </a:r>
            <a:r>
              <a:rPr lang="es-ES_tradnl" sz="2400" b="1" dirty="0"/>
              <a:t>: </a:t>
            </a:r>
            <a:r>
              <a:rPr lang="es-ES_tradnl" sz="2400" b="1" dirty="0" err="1">
                <a:solidFill>
                  <a:srgbClr val="00B050"/>
                </a:solidFill>
              </a:rPr>
              <a:t>flex-end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/>
              <a:t>| </a:t>
            </a:r>
            <a:r>
              <a:rPr lang="es-ES_tradnl" sz="2400" b="1" dirty="0" err="1">
                <a:solidFill>
                  <a:srgbClr val="00B050"/>
                </a:solidFill>
              </a:rPr>
              <a:t>flex-start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/>
              <a:t>| </a:t>
            </a:r>
            <a:r>
              <a:rPr lang="es-ES_tradnl" sz="2400" b="1" dirty="0">
                <a:solidFill>
                  <a:srgbClr val="00B050"/>
                </a:solidFill>
              </a:rPr>
              <a:t>center</a:t>
            </a:r>
            <a:r>
              <a:rPr lang="es-ES_tradnl" sz="2400" b="1" dirty="0"/>
              <a:t>| </a:t>
            </a:r>
            <a:r>
              <a:rPr lang="es-ES_tradnl" sz="2400" b="1" dirty="0" err="1">
                <a:solidFill>
                  <a:srgbClr val="00B050"/>
                </a:solidFill>
              </a:rPr>
              <a:t>stretch</a:t>
            </a:r>
            <a:r>
              <a:rPr lang="es-ES_tradnl" sz="2400" b="1" dirty="0"/>
              <a:t> | </a:t>
            </a:r>
            <a:r>
              <a:rPr lang="es-ES_tradnl" sz="2400" b="1" dirty="0" err="1">
                <a:solidFill>
                  <a:srgbClr val="00B050"/>
                </a:solidFill>
              </a:rPr>
              <a:t>space-around</a:t>
            </a:r>
            <a:r>
              <a:rPr lang="es-ES_tradnl" sz="2400" b="1" dirty="0"/>
              <a:t> | </a:t>
            </a:r>
            <a:r>
              <a:rPr lang="es-ES_tradnl" sz="2400" b="1" dirty="0" err="1">
                <a:solidFill>
                  <a:srgbClr val="00B050"/>
                </a:solidFill>
              </a:rPr>
              <a:t>space-between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/>
              <a:t>;</a:t>
            </a:r>
            <a:endParaRPr lang="es-ES_tradnl" sz="24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8" y="0"/>
            <a:ext cx="2547002" cy="35099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721994"/>
            <a:ext cx="2275640" cy="31360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05"/>
          <a:stretch/>
        </p:blipFill>
        <p:spPr>
          <a:xfrm>
            <a:off x="388620" y="662897"/>
            <a:ext cx="614990" cy="5377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4409" y="670155"/>
            <a:ext cx="71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err="1">
                <a:solidFill>
                  <a:srgbClr val="C00000"/>
                </a:solidFill>
              </a:rPr>
              <a:t>Order</a:t>
            </a:r>
            <a:endParaRPr lang="es-ES_tradnl" sz="2800" dirty="0">
              <a:solidFill>
                <a:srgbClr val="C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3609" y="1276157"/>
            <a:ext cx="9679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Establecemos el orden que tendrá un elemento a </a:t>
            </a:r>
            <a:r>
              <a:rPr lang="es-ES_tradnl" dirty="0" err="1"/>
              <a:t>comparacion</a:t>
            </a:r>
            <a:r>
              <a:rPr lang="es-ES_tradnl" dirty="0"/>
              <a:t> con otros elementos.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880804" y="2054506"/>
            <a:ext cx="1465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_tradnl" sz="2800" b="1" dirty="0" err="1">
                <a:solidFill>
                  <a:srgbClr val="E23649"/>
                </a:solidFill>
              </a:rPr>
              <a:t>order</a:t>
            </a:r>
            <a:r>
              <a:rPr lang="es-ES_tradnl" sz="2800" b="1" dirty="0"/>
              <a:t>: </a:t>
            </a:r>
            <a:r>
              <a:rPr lang="es-ES_tradnl" sz="2800" b="1" dirty="0">
                <a:solidFill>
                  <a:srgbClr val="00B050"/>
                </a:solidFill>
              </a:rPr>
              <a:t>1</a:t>
            </a:r>
            <a:r>
              <a:rPr lang="es-ES_tradnl" sz="2800" b="1" dirty="0"/>
              <a:t>;</a:t>
            </a:r>
            <a:endParaRPr lang="es-ES_tradnl" sz="28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559762" y="3355787"/>
            <a:ext cx="8965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dirty="0" err="1">
                <a:solidFill>
                  <a:srgbClr val="E23649"/>
                </a:solidFill>
              </a:rPr>
              <a:t>Align</a:t>
            </a:r>
            <a:r>
              <a:rPr lang="es-ES_tradnl" sz="2400" b="1" dirty="0">
                <a:solidFill>
                  <a:srgbClr val="E23649"/>
                </a:solidFill>
              </a:rPr>
              <a:t> </a:t>
            </a:r>
            <a:r>
              <a:rPr lang="es-ES_tradnl" sz="2400" b="1" dirty="0" err="1">
                <a:solidFill>
                  <a:srgbClr val="E23649"/>
                </a:solidFill>
              </a:rPr>
              <a:t>Self</a:t>
            </a:r>
            <a:endParaRPr lang="es-ES_tradnl" sz="2400" dirty="0">
              <a:solidFill>
                <a:srgbClr val="E23649"/>
              </a:solidFill>
            </a:endParaRPr>
          </a:p>
          <a:p>
            <a:r>
              <a:rPr lang="es-ES_tradnl" sz="2400" dirty="0"/>
              <a:t>Nos permite alinear un elemento independientemente de los demás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173518" y="5059164"/>
            <a:ext cx="7732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_tradnl" sz="2400" b="1" dirty="0" err="1">
                <a:solidFill>
                  <a:srgbClr val="E23649"/>
                </a:solidFill>
              </a:rPr>
              <a:t>align-self</a:t>
            </a:r>
            <a:r>
              <a:rPr lang="es-ES_tradnl" sz="2400" b="1" dirty="0"/>
              <a:t>: </a:t>
            </a:r>
            <a:r>
              <a:rPr lang="es-ES_tradnl" sz="2400" b="1" dirty="0" err="1">
                <a:solidFill>
                  <a:srgbClr val="00B050"/>
                </a:solidFill>
              </a:rPr>
              <a:t>flex-start</a:t>
            </a:r>
            <a:r>
              <a:rPr lang="es-ES_tradnl" sz="2400" b="1" dirty="0"/>
              <a:t> | </a:t>
            </a:r>
            <a:r>
              <a:rPr lang="es-ES_tradnl" sz="2400" b="1" dirty="0" err="1">
                <a:solidFill>
                  <a:srgbClr val="00B050"/>
                </a:solidFill>
              </a:rPr>
              <a:t>flex-end</a:t>
            </a:r>
            <a:r>
              <a:rPr lang="es-ES_tradnl" sz="2400" b="1" dirty="0"/>
              <a:t> | </a:t>
            </a:r>
            <a:r>
              <a:rPr lang="es-ES_tradnl" sz="2400" b="1" dirty="0">
                <a:solidFill>
                  <a:srgbClr val="00B050"/>
                </a:solidFill>
              </a:rPr>
              <a:t>center</a:t>
            </a:r>
            <a:r>
              <a:rPr lang="es-ES_tradnl" sz="2400" b="1" dirty="0"/>
              <a:t> | </a:t>
            </a:r>
            <a:r>
              <a:rPr lang="es-ES_tradnl" sz="2400" b="1" dirty="0" err="1">
                <a:solidFill>
                  <a:srgbClr val="00B050"/>
                </a:solidFill>
              </a:rPr>
              <a:t>stretch</a:t>
            </a:r>
            <a:r>
              <a:rPr lang="es-ES_tradnl" sz="2400" b="1" dirty="0"/>
              <a:t> | </a:t>
            </a:r>
            <a:r>
              <a:rPr lang="es-ES_tradnl" sz="2400" b="1" dirty="0" err="1">
                <a:solidFill>
                  <a:srgbClr val="00B050"/>
                </a:solidFill>
              </a:rPr>
              <a:t>baseline</a:t>
            </a:r>
            <a:r>
              <a:rPr lang="es-ES_tradnl" sz="2400" b="1" dirty="0"/>
              <a:t> ;</a:t>
            </a:r>
            <a:endParaRPr lang="es-ES_tradnl" sz="24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8" y="0"/>
            <a:ext cx="2547002" cy="35099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721994"/>
            <a:ext cx="2275640" cy="31360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05"/>
          <a:stretch/>
        </p:blipFill>
        <p:spPr>
          <a:xfrm>
            <a:off x="388620" y="662897"/>
            <a:ext cx="614990" cy="5377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4409" y="670155"/>
            <a:ext cx="71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err="1">
                <a:solidFill>
                  <a:srgbClr val="C00000"/>
                </a:solidFill>
              </a:rPr>
              <a:t>Bootstrap</a:t>
            </a:r>
            <a:r>
              <a:rPr lang="es-ES_tradnl" sz="2800" b="1" dirty="0">
                <a:solidFill>
                  <a:srgbClr val="C00000"/>
                </a:solidFill>
              </a:rPr>
              <a:t> 4</a:t>
            </a:r>
            <a:endParaRPr lang="es-ES_tradnl" sz="2800" dirty="0">
              <a:solidFill>
                <a:srgbClr val="C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3609" y="1276157"/>
            <a:ext cx="9679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schemeClr val="bg1">
                    <a:lumMod val="50000"/>
                  </a:schemeClr>
                </a:solidFill>
              </a:rPr>
              <a:t>Es el </a:t>
            </a:r>
            <a:r>
              <a:rPr lang="es-ES_tradnl" sz="1600" dirty="0" err="1">
                <a:solidFill>
                  <a:schemeClr val="bg1">
                    <a:lumMod val="50000"/>
                  </a:schemeClr>
                </a:solidFill>
              </a:rPr>
              <a:t>framework</a:t>
            </a:r>
            <a:r>
              <a:rPr lang="es-ES_tradnl" sz="1600" dirty="0">
                <a:solidFill>
                  <a:schemeClr val="bg1">
                    <a:lumMod val="50000"/>
                  </a:schemeClr>
                </a:solidFill>
              </a:rPr>
              <a:t> de diseño web mas importante del mercado. Este </a:t>
            </a:r>
            <a:r>
              <a:rPr lang="es-ES_tradnl" sz="1600" dirty="0" err="1">
                <a:solidFill>
                  <a:schemeClr val="bg1">
                    <a:lumMod val="50000"/>
                  </a:schemeClr>
                </a:solidFill>
              </a:rPr>
              <a:t>framework</a:t>
            </a:r>
            <a:r>
              <a:rPr lang="es-ES_tradnl" sz="1600" dirty="0">
                <a:solidFill>
                  <a:schemeClr val="bg1">
                    <a:lumMod val="50000"/>
                  </a:schemeClr>
                </a:solidFill>
              </a:rPr>
              <a:t> nos ayudar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á muchísimo a crear nuestros sitios web.</a:t>
            </a:r>
            <a:endParaRPr lang="es-ES_trad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03609" y="2580397"/>
            <a:ext cx="9679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E23649"/>
                </a:solidFill>
              </a:rPr>
              <a:t>.</a:t>
            </a:r>
            <a:r>
              <a:rPr lang="es-ES" sz="2400" b="1" dirty="0" err="1">
                <a:solidFill>
                  <a:srgbClr val="E23649"/>
                </a:solidFill>
              </a:rPr>
              <a:t>Container</a:t>
            </a:r>
            <a:endParaRPr lang="es-ES_tradnl" sz="2400" b="1" dirty="0">
              <a:solidFill>
                <a:srgbClr val="E23649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156009" y="3042062"/>
            <a:ext cx="9679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/>
              <a:t>Los contenedores son los elementos de diseño más básico en </a:t>
            </a:r>
            <a:r>
              <a:rPr lang="es-ES_tradnl" sz="1600" dirty="0" err="1"/>
              <a:t>Bootstrap</a:t>
            </a:r>
            <a:r>
              <a:rPr lang="es-ES_tradnl" sz="1600" dirty="0"/>
              <a:t> y son </a:t>
            </a:r>
            <a:r>
              <a:rPr lang="es-ES_tradnl" sz="1600" b="1" dirty="0"/>
              <a:t>necesarios para usar el sistema de grillas predeterminado</a:t>
            </a:r>
            <a:r>
              <a:rPr lang="es-ES_tradnl" sz="1600" dirty="0"/>
              <a:t> .</a:t>
            </a:r>
            <a:endParaRPr lang="es-ES_trad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866635" y="3920628"/>
            <a:ext cx="4084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_tradnl" sz="2400" b="1" dirty="0">
                <a:solidFill>
                  <a:srgbClr val="E23649"/>
                </a:solidFill>
              </a:rPr>
              <a:t>&lt;div </a:t>
            </a:r>
            <a:r>
              <a:rPr lang="es-ES_tradnl" sz="2400" b="1" dirty="0" err="1">
                <a:solidFill>
                  <a:srgbClr val="00B050"/>
                </a:solidFill>
              </a:rPr>
              <a:t>class</a:t>
            </a:r>
            <a:r>
              <a:rPr lang="es-ES_tradnl" sz="2400" b="1" dirty="0"/>
              <a:t>=“</a:t>
            </a:r>
            <a:r>
              <a:rPr lang="es-ES_tradnl" sz="2400" b="1" dirty="0" err="1">
                <a:solidFill>
                  <a:srgbClr val="00B050"/>
                </a:solidFill>
              </a:rPr>
              <a:t>container</a:t>
            </a:r>
            <a:r>
              <a:rPr lang="es-ES_tradnl" sz="2400" b="1" dirty="0"/>
              <a:t>”</a:t>
            </a:r>
            <a:r>
              <a:rPr lang="es-ES_tradnl" sz="2400" b="1" dirty="0">
                <a:solidFill>
                  <a:srgbClr val="E23649"/>
                </a:solidFill>
              </a:rPr>
              <a:t>&gt;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rgbClr val="E23649"/>
                </a:solidFill>
              </a:rPr>
              <a:t>&lt;/div&gt;</a:t>
            </a:r>
            <a:endParaRPr lang="es-ES_tradnl" sz="2400" b="1" dirty="0">
              <a:solidFill>
                <a:srgbClr val="E2364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626644" y="4539559"/>
            <a:ext cx="4738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s-ES_tradnl" sz="2400" b="1" dirty="0">
                <a:solidFill>
                  <a:srgbClr val="E23649"/>
                </a:solidFill>
              </a:rPr>
              <a:t>&lt;div </a:t>
            </a:r>
            <a:r>
              <a:rPr lang="es-ES_tradnl" sz="2400" b="1" dirty="0" err="1">
                <a:solidFill>
                  <a:srgbClr val="00B050"/>
                </a:solidFill>
              </a:rPr>
              <a:t>class</a:t>
            </a:r>
            <a:r>
              <a:rPr lang="es-ES_tradnl" sz="2400" b="1" dirty="0"/>
              <a:t>=“</a:t>
            </a:r>
            <a:r>
              <a:rPr lang="es-ES_tradnl" sz="2400" b="1" dirty="0" err="1">
                <a:solidFill>
                  <a:srgbClr val="00B050"/>
                </a:solidFill>
              </a:rPr>
              <a:t>container</a:t>
            </a:r>
            <a:r>
              <a:rPr lang="es-ES_tradnl" sz="2400" b="1" dirty="0">
                <a:solidFill>
                  <a:srgbClr val="00B050"/>
                </a:solidFill>
              </a:rPr>
              <a:t>-fluid</a:t>
            </a:r>
            <a:r>
              <a:rPr lang="es-ES_tradnl" sz="2400" b="1" dirty="0"/>
              <a:t>”</a:t>
            </a:r>
            <a:r>
              <a:rPr lang="es-ES_tradnl" sz="2400" b="1" dirty="0">
                <a:solidFill>
                  <a:srgbClr val="E23649"/>
                </a:solidFill>
              </a:rPr>
              <a:t>&gt;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rgbClr val="E23649"/>
                </a:solidFill>
              </a:rPr>
              <a:t>&lt;/div&gt;</a:t>
            </a:r>
            <a:endParaRPr lang="es-ES_tradnl" sz="2400" b="1" dirty="0">
              <a:solidFill>
                <a:srgbClr val="E23649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2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8" y="0"/>
            <a:ext cx="2547002" cy="35099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721994"/>
            <a:ext cx="2275640" cy="31360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05"/>
          <a:stretch/>
        </p:blipFill>
        <p:spPr>
          <a:xfrm>
            <a:off x="388620" y="662897"/>
            <a:ext cx="614990" cy="5377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4409" y="670155"/>
            <a:ext cx="71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C00000"/>
                </a:solidFill>
              </a:rPr>
              <a:t>Sistema de Grillas</a:t>
            </a:r>
            <a:endParaRPr lang="es-ES_tradnl" sz="2800" dirty="0">
              <a:solidFill>
                <a:srgbClr val="C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3609" y="1276157"/>
            <a:ext cx="9679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schemeClr val="bg1">
                    <a:lumMod val="50000"/>
                  </a:schemeClr>
                </a:solidFill>
              </a:rPr>
              <a:t>El sistema de grillas de </a:t>
            </a:r>
            <a:r>
              <a:rPr lang="es-ES_tradnl" sz="1600" dirty="0" err="1">
                <a:solidFill>
                  <a:schemeClr val="bg1">
                    <a:lumMod val="50000"/>
                  </a:schemeClr>
                </a:solidFill>
              </a:rPr>
              <a:t>Bootstrap</a:t>
            </a:r>
            <a:r>
              <a:rPr lang="es-ES_tradnl" sz="1600" dirty="0">
                <a:solidFill>
                  <a:schemeClr val="bg1">
                    <a:lumMod val="50000"/>
                  </a:schemeClr>
                </a:solidFill>
              </a:rPr>
              <a:t> usa una serie de contenedores, filas y columnas para diseñar y alinear el contenido.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289" y="1943714"/>
            <a:ext cx="6906597" cy="9142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011" y="3042867"/>
            <a:ext cx="6439151" cy="30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04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365</Words>
  <Application>Microsoft Macintosh PowerPoint</Application>
  <PresentationFormat>Panorámica</PresentationFormat>
  <Paragraphs>45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DP</dc:creator>
  <cp:lastModifiedBy>Javier DP</cp:lastModifiedBy>
  <cp:revision>126</cp:revision>
  <dcterms:created xsi:type="dcterms:W3CDTF">2017-10-06T16:11:35Z</dcterms:created>
  <dcterms:modified xsi:type="dcterms:W3CDTF">2018-08-26T19:47:58Z</dcterms:modified>
</cp:coreProperties>
</file>