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0"/>
  </p:notesMasterIdLst>
  <p:sldIdLst>
    <p:sldId id="256" r:id="rId2"/>
    <p:sldId id="268" r:id="rId3"/>
    <p:sldId id="269" r:id="rId4"/>
    <p:sldId id="270" r:id="rId5"/>
    <p:sldId id="271" r:id="rId6"/>
    <p:sldId id="272" r:id="rId7"/>
    <p:sldId id="273" r:id="rId8"/>
    <p:sldId id="274" r:id="rId9"/>
    <p:sldId id="277" r:id="rId10"/>
    <p:sldId id="278" r:id="rId11"/>
    <p:sldId id="279" r:id="rId12"/>
    <p:sldId id="280"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7" r:id="rId66"/>
    <p:sldId id="338" r:id="rId67"/>
    <p:sldId id="339" r:id="rId68"/>
    <p:sldId id="340" r:id="rId6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36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p:restoredTop sz="96405"/>
  </p:normalViewPr>
  <p:slideViewPr>
    <p:cSldViewPr snapToGrid="0" snapToObjects="1">
      <p:cViewPr varScale="1">
        <p:scale>
          <a:sx n="126" d="100"/>
          <a:sy n="126" d="100"/>
        </p:scale>
        <p:origin x="5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7AA38-8E96-FE46-9439-3D5E4E5E5535}" type="datetimeFigureOut">
              <a:rPr lang="es-ES_tradnl" smtClean="0"/>
              <a:t>11/8/18</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42BFE-BB97-9E47-BF91-060BE1682BD6}" type="slidenum">
              <a:rPr lang="es-ES_tradnl" smtClean="0"/>
              <a:t>‹Nº›</a:t>
            </a:fld>
            <a:endParaRPr lang="es-ES_tradnl"/>
          </a:p>
        </p:txBody>
      </p:sp>
    </p:spTree>
    <p:extLst>
      <p:ext uri="{BB962C8B-B14F-4D97-AF65-F5344CB8AC3E}">
        <p14:creationId xmlns:p14="http://schemas.microsoft.com/office/powerpoint/2010/main" val="997255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9B742BFE-BB97-9E47-BF91-060BE1682BD6}" type="slidenum">
              <a:rPr lang="es-ES_tradnl" smtClean="0"/>
              <a:t>4</a:t>
            </a:fld>
            <a:endParaRPr lang="es-ES_tradnl"/>
          </a:p>
        </p:txBody>
      </p:sp>
    </p:spTree>
    <p:extLst>
      <p:ext uri="{BB962C8B-B14F-4D97-AF65-F5344CB8AC3E}">
        <p14:creationId xmlns:p14="http://schemas.microsoft.com/office/powerpoint/2010/main" val="190981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Clic para editar título</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p:cNvSpPr>
            <a:spLocks noGrp="1"/>
          </p:cNvSpPr>
          <p:nvPr>
            <p:ph type="dt" sz="half" idx="10"/>
          </p:nvPr>
        </p:nvSpPr>
        <p:spPr/>
        <p:txBody>
          <a:bodyPr/>
          <a:lstStyle/>
          <a:p>
            <a:fld id="{85739C73-3654-104E-A51A-499CB9BB24B8}" type="datetimeFigureOut">
              <a:rPr lang="es-ES_tradnl" smtClean="0"/>
              <a:t>11/8/18</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67130929-A898-3141-8EBE-33EF426478D2}" type="slidenum">
              <a:rPr lang="es-ES_tradnl" smtClean="0"/>
              <a:t>‹Nº›</a:t>
            </a:fld>
            <a:endParaRPr lang="es-ES_tradnl"/>
          </a:p>
        </p:txBody>
      </p:sp>
    </p:spTree>
    <p:extLst>
      <p:ext uri="{BB962C8B-B14F-4D97-AF65-F5344CB8AC3E}">
        <p14:creationId xmlns:p14="http://schemas.microsoft.com/office/powerpoint/2010/main" val="31448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85739C73-3654-104E-A51A-499CB9BB24B8}" type="datetimeFigureOut">
              <a:rPr lang="es-ES_tradnl" smtClean="0"/>
              <a:t>11/8/18</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67130929-A898-3141-8EBE-33EF426478D2}" type="slidenum">
              <a:rPr lang="es-ES_tradnl" smtClean="0"/>
              <a:t>‹Nº›</a:t>
            </a:fld>
            <a:endParaRPr lang="es-ES_tradnl"/>
          </a:p>
        </p:txBody>
      </p:sp>
    </p:spTree>
    <p:extLst>
      <p:ext uri="{BB962C8B-B14F-4D97-AF65-F5344CB8AC3E}">
        <p14:creationId xmlns:p14="http://schemas.microsoft.com/office/powerpoint/2010/main" val="17364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Clic para editar título</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85739C73-3654-104E-A51A-499CB9BB24B8}" type="datetimeFigureOut">
              <a:rPr lang="es-ES_tradnl" smtClean="0"/>
              <a:t>11/8/18</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67130929-A898-3141-8EBE-33EF426478D2}" type="slidenum">
              <a:rPr lang="es-ES_tradnl" smtClean="0"/>
              <a:t>‹Nº›</a:t>
            </a:fld>
            <a:endParaRPr lang="es-ES_tradnl"/>
          </a:p>
        </p:txBody>
      </p:sp>
    </p:spTree>
    <p:extLst>
      <p:ext uri="{BB962C8B-B14F-4D97-AF65-F5344CB8AC3E}">
        <p14:creationId xmlns:p14="http://schemas.microsoft.com/office/powerpoint/2010/main" val="10366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85739C73-3654-104E-A51A-499CB9BB24B8}" type="datetimeFigureOut">
              <a:rPr lang="es-ES_tradnl" smtClean="0"/>
              <a:t>11/8/18</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67130929-A898-3141-8EBE-33EF426478D2}" type="slidenum">
              <a:rPr lang="es-ES_tradnl" smtClean="0"/>
              <a:t>‹Nº›</a:t>
            </a:fld>
            <a:endParaRPr lang="es-ES_tradnl"/>
          </a:p>
        </p:txBody>
      </p:sp>
    </p:spTree>
    <p:extLst>
      <p:ext uri="{BB962C8B-B14F-4D97-AF65-F5344CB8AC3E}">
        <p14:creationId xmlns:p14="http://schemas.microsoft.com/office/powerpoint/2010/main" val="1229211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Clic para editar título</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5739C73-3654-104E-A51A-499CB9BB24B8}" type="datetimeFigureOut">
              <a:rPr lang="es-ES_tradnl" smtClean="0"/>
              <a:t>11/8/18</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67130929-A898-3141-8EBE-33EF426478D2}" type="slidenum">
              <a:rPr lang="es-ES_tradnl" smtClean="0"/>
              <a:t>‹Nº›</a:t>
            </a:fld>
            <a:endParaRPr lang="es-ES_tradnl"/>
          </a:p>
        </p:txBody>
      </p:sp>
    </p:spTree>
    <p:extLst>
      <p:ext uri="{BB962C8B-B14F-4D97-AF65-F5344CB8AC3E}">
        <p14:creationId xmlns:p14="http://schemas.microsoft.com/office/powerpoint/2010/main" val="56200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p:cNvSpPr>
            <a:spLocks noGrp="1"/>
          </p:cNvSpPr>
          <p:nvPr>
            <p:ph type="dt" sz="half" idx="10"/>
          </p:nvPr>
        </p:nvSpPr>
        <p:spPr/>
        <p:txBody>
          <a:bodyPr/>
          <a:lstStyle/>
          <a:p>
            <a:fld id="{85739C73-3654-104E-A51A-499CB9BB24B8}" type="datetimeFigureOut">
              <a:rPr lang="es-ES_tradnl" smtClean="0"/>
              <a:t>11/8/18</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67130929-A898-3141-8EBE-33EF426478D2}" type="slidenum">
              <a:rPr lang="es-ES_tradnl" smtClean="0"/>
              <a:t>‹Nº›</a:t>
            </a:fld>
            <a:endParaRPr lang="es-ES_tradnl"/>
          </a:p>
        </p:txBody>
      </p:sp>
    </p:spTree>
    <p:extLst>
      <p:ext uri="{BB962C8B-B14F-4D97-AF65-F5344CB8AC3E}">
        <p14:creationId xmlns:p14="http://schemas.microsoft.com/office/powerpoint/2010/main" val="98014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Clic para editar título</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p:cNvSpPr>
            <a:spLocks noGrp="1"/>
          </p:cNvSpPr>
          <p:nvPr>
            <p:ph type="dt" sz="half" idx="10"/>
          </p:nvPr>
        </p:nvSpPr>
        <p:spPr/>
        <p:txBody>
          <a:bodyPr/>
          <a:lstStyle/>
          <a:p>
            <a:fld id="{85739C73-3654-104E-A51A-499CB9BB24B8}" type="datetimeFigureOut">
              <a:rPr lang="es-ES_tradnl" smtClean="0"/>
              <a:t>11/8/18</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67130929-A898-3141-8EBE-33EF426478D2}" type="slidenum">
              <a:rPr lang="es-ES_tradnl" smtClean="0"/>
              <a:t>‹Nº›</a:t>
            </a:fld>
            <a:endParaRPr lang="es-ES_tradnl"/>
          </a:p>
        </p:txBody>
      </p:sp>
    </p:spTree>
    <p:extLst>
      <p:ext uri="{BB962C8B-B14F-4D97-AF65-F5344CB8AC3E}">
        <p14:creationId xmlns:p14="http://schemas.microsoft.com/office/powerpoint/2010/main" val="1201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fecha 2"/>
          <p:cNvSpPr>
            <a:spLocks noGrp="1"/>
          </p:cNvSpPr>
          <p:nvPr>
            <p:ph type="dt" sz="half" idx="10"/>
          </p:nvPr>
        </p:nvSpPr>
        <p:spPr/>
        <p:txBody>
          <a:bodyPr/>
          <a:lstStyle/>
          <a:p>
            <a:fld id="{85739C73-3654-104E-A51A-499CB9BB24B8}" type="datetimeFigureOut">
              <a:rPr lang="es-ES_tradnl" smtClean="0"/>
              <a:t>11/8/18</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67130929-A898-3141-8EBE-33EF426478D2}" type="slidenum">
              <a:rPr lang="es-ES_tradnl" smtClean="0"/>
              <a:t>‹Nº›</a:t>
            </a:fld>
            <a:endParaRPr lang="es-ES_tradnl"/>
          </a:p>
        </p:txBody>
      </p:sp>
    </p:spTree>
    <p:extLst>
      <p:ext uri="{BB962C8B-B14F-4D97-AF65-F5344CB8AC3E}">
        <p14:creationId xmlns:p14="http://schemas.microsoft.com/office/powerpoint/2010/main" val="214125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5739C73-3654-104E-A51A-499CB9BB24B8}" type="datetimeFigureOut">
              <a:rPr lang="es-ES_tradnl" smtClean="0"/>
              <a:t>11/8/18</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67130929-A898-3141-8EBE-33EF426478D2}" type="slidenum">
              <a:rPr lang="es-ES_tradnl" smtClean="0"/>
              <a:t>‹Nº›</a:t>
            </a:fld>
            <a:endParaRPr lang="es-ES_tradnl"/>
          </a:p>
        </p:txBody>
      </p:sp>
    </p:spTree>
    <p:extLst>
      <p:ext uri="{BB962C8B-B14F-4D97-AF65-F5344CB8AC3E}">
        <p14:creationId xmlns:p14="http://schemas.microsoft.com/office/powerpoint/2010/main" val="46750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5739C73-3654-104E-A51A-499CB9BB24B8}" type="datetimeFigureOut">
              <a:rPr lang="es-ES_tradnl" smtClean="0"/>
              <a:t>11/8/18</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67130929-A898-3141-8EBE-33EF426478D2}" type="slidenum">
              <a:rPr lang="es-ES_tradnl" smtClean="0"/>
              <a:t>‹Nº›</a:t>
            </a:fld>
            <a:endParaRPr lang="es-ES_tradnl"/>
          </a:p>
        </p:txBody>
      </p:sp>
    </p:spTree>
    <p:extLst>
      <p:ext uri="{BB962C8B-B14F-4D97-AF65-F5344CB8AC3E}">
        <p14:creationId xmlns:p14="http://schemas.microsoft.com/office/powerpoint/2010/main" val="191211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s-ES_tradnl"/>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5739C73-3654-104E-A51A-499CB9BB24B8}" type="datetimeFigureOut">
              <a:rPr lang="es-ES_tradnl" smtClean="0"/>
              <a:t>11/8/18</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67130929-A898-3141-8EBE-33EF426478D2}" type="slidenum">
              <a:rPr lang="es-ES_tradnl" smtClean="0"/>
              <a:t>‹Nº›</a:t>
            </a:fld>
            <a:endParaRPr lang="es-ES_tradnl"/>
          </a:p>
        </p:txBody>
      </p:sp>
    </p:spTree>
    <p:extLst>
      <p:ext uri="{BB962C8B-B14F-4D97-AF65-F5344CB8AC3E}">
        <p14:creationId xmlns:p14="http://schemas.microsoft.com/office/powerpoint/2010/main" val="191124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 para editar título</a:t>
            </a:r>
            <a:endParaRPr lang="es-ES_tradn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39C73-3654-104E-A51A-499CB9BB24B8}" type="datetimeFigureOut">
              <a:rPr lang="es-ES_tradnl" smtClean="0"/>
              <a:t>11/8/18</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30929-A898-3141-8EBE-33EF426478D2}" type="slidenum">
              <a:rPr lang="es-ES_tradnl" smtClean="0"/>
              <a:t>‹Nº›</a:t>
            </a:fld>
            <a:endParaRPr lang="es-ES_tradnl"/>
          </a:p>
        </p:txBody>
      </p:sp>
    </p:spTree>
    <p:extLst>
      <p:ext uri="{BB962C8B-B14F-4D97-AF65-F5344CB8AC3E}">
        <p14:creationId xmlns:p14="http://schemas.microsoft.com/office/powerpoint/2010/main" val="664311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 y="662897"/>
            <a:ext cx="3091180" cy="537736"/>
          </a:xfrm>
          <a:prstGeom prst="rect">
            <a:avLst/>
          </a:prstGeom>
        </p:spPr>
      </p:pic>
      <p:sp>
        <p:nvSpPr>
          <p:cNvPr id="7" name="Rectángulo 6"/>
          <p:cNvSpPr/>
          <p:nvPr/>
        </p:nvSpPr>
        <p:spPr>
          <a:xfrm>
            <a:off x="4580077" y="3244334"/>
            <a:ext cx="2946640" cy="707886"/>
          </a:xfrm>
          <a:prstGeom prst="rect">
            <a:avLst/>
          </a:prstGeom>
        </p:spPr>
        <p:txBody>
          <a:bodyPr wrap="none">
            <a:spAutoFit/>
          </a:bodyPr>
          <a:lstStyle/>
          <a:p>
            <a:pPr algn="ctr"/>
            <a:r>
              <a:rPr lang="es-ES_tradnl" sz="4000" b="1" dirty="0">
                <a:solidFill>
                  <a:srgbClr val="E23649"/>
                </a:solidFill>
                <a:latin typeface="Arial Black" charset="0"/>
                <a:ea typeface="Arial Black" charset="0"/>
                <a:cs typeface="Arial Black" charset="0"/>
              </a:rPr>
              <a:t>Semana 2</a:t>
            </a:r>
            <a:endParaRPr lang="es-ES_tradnl" sz="4000" b="1" dirty="0">
              <a:solidFill>
                <a:srgbClr val="E23649"/>
              </a:solidFill>
              <a:effectLst/>
              <a:latin typeface="Arial Black" charset="0"/>
              <a:ea typeface="Arial Black" charset="0"/>
              <a:cs typeface="Arial Black" charset="0"/>
            </a:endParaRPr>
          </a:p>
        </p:txBody>
      </p:sp>
    </p:spTree>
    <p:extLst>
      <p:ext uri="{BB962C8B-B14F-4D97-AF65-F5344CB8AC3E}">
        <p14:creationId xmlns:p14="http://schemas.microsoft.com/office/powerpoint/2010/main" val="64187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8" name="Imagen 7">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9" name="CuadroTexto 8"/>
          <p:cNvSpPr txBox="1"/>
          <p:nvPr/>
        </p:nvSpPr>
        <p:spPr>
          <a:xfrm>
            <a:off x="994409" y="670155"/>
            <a:ext cx="7152063"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Button</a:t>
            </a:r>
            <a:endParaRPr lang="es-ES_tradnl" sz="2800" b="1" dirty="0">
              <a:solidFill>
                <a:srgbClr val="E23649"/>
              </a:solidFill>
              <a:latin typeface="Calibri" charset="0"/>
              <a:ea typeface="Calibri" charset="0"/>
              <a:cs typeface="Calibri" charset="0"/>
            </a:endParaRPr>
          </a:p>
        </p:txBody>
      </p:sp>
      <p:sp>
        <p:nvSpPr>
          <p:cNvPr id="6" name="Rectángulo 5"/>
          <p:cNvSpPr/>
          <p:nvPr/>
        </p:nvSpPr>
        <p:spPr>
          <a:xfrm>
            <a:off x="1137820" y="4689832"/>
            <a:ext cx="4593509" cy="1200329"/>
          </a:xfrm>
          <a:prstGeom prst="rect">
            <a:avLst/>
          </a:prstGeom>
        </p:spPr>
        <p:txBody>
          <a:bodyPr wrap="square">
            <a:spAutoFit/>
          </a:bodyPr>
          <a:lstStyle/>
          <a:p>
            <a:r>
              <a:rPr lang="es-ES_tradnl" b="1" i="0" dirty="0">
                <a:solidFill>
                  <a:srgbClr val="C00000"/>
                </a:solidFill>
                <a:effectLst/>
                <a:latin typeface="Calibri" charset="0"/>
                <a:ea typeface="Calibri" charset="0"/>
                <a:cs typeface="Calibri" charset="0"/>
              </a:rPr>
              <a:t>&lt;</a:t>
            </a:r>
            <a:r>
              <a:rPr lang="es-ES_tradnl" b="1" i="0" dirty="0" err="1">
                <a:solidFill>
                  <a:srgbClr val="C00000"/>
                </a:solidFill>
                <a:effectLst/>
                <a:latin typeface="Calibri" charset="0"/>
                <a:ea typeface="Calibri" charset="0"/>
                <a:cs typeface="Calibri" charset="0"/>
              </a:rPr>
              <a:t>form</a:t>
            </a:r>
            <a:r>
              <a:rPr lang="es-ES_tradnl" b="1" i="0" dirty="0">
                <a:solidFill>
                  <a:srgbClr val="C00000"/>
                </a:solidFill>
                <a:effectLst/>
                <a:latin typeface="Calibri" charset="0"/>
                <a:ea typeface="Calibri" charset="0"/>
                <a:cs typeface="Calibri" charset="0"/>
              </a:rPr>
              <a:t>&gt;</a:t>
            </a:r>
            <a:br>
              <a:rPr lang="es-ES_tradnl" b="1" dirty="0">
                <a:solidFill>
                  <a:schemeClr val="bg1">
                    <a:lumMod val="50000"/>
                  </a:schemeClr>
                </a:solidFill>
                <a:latin typeface="Calibri" charset="0"/>
                <a:ea typeface="Calibri" charset="0"/>
                <a:cs typeface="Calibri" charset="0"/>
              </a:rPr>
            </a:br>
            <a:r>
              <a:rPr lang="es-ES_tradnl" b="1" i="0" dirty="0">
                <a:solidFill>
                  <a:schemeClr val="bg1">
                    <a:lumMod val="50000"/>
                  </a:schemeClr>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&lt;input </a:t>
            </a:r>
            <a:r>
              <a:rPr lang="es-ES_tradnl" b="1" i="0" dirty="0" err="1">
                <a:solidFill>
                  <a:srgbClr val="00B050"/>
                </a:solidFill>
                <a:effectLst/>
                <a:latin typeface="Calibri" charset="0"/>
                <a:ea typeface="Calibri" charset="0"/>
                <a:cs typeface="Calibri" charset="0"/>
              </a:rPr>
              <a:t>type</a:t>
            </a:r>
            <a:r>
              <a:rPr lang="es-ES_tradnl" b="1" i="0" dirty="0">
                <a:solidFill>
                  <a:srgbClr val="00B050"/>
                </a:solidFill>
                <a:effectLst/>
                <a:latin typeface="Calibri" charset="0"/>
                <a:ea typeface="Calibri" charset="0"/>
                <a:cs typeface="Calibri" charset="0"/>
              </a:rPr>
              <a:t>="</a:t>
            </a:r>
            <a:r>
              <a:rPr lang="es-ES_tradnl" b="1" i="0" dirty="0" err="1">
                <a:solidFill>
                  <a:srgbClr val="00B050"/>
                </a:solidFill>
                <a:effectLst/>
                <a:latin typeface="Calibri" charset="0"/>
                <a:ea typeface="Calibri" charset="0"/>
                <a:cs typeface="Calibri" charset="0"/>
              </a:rPr>
              <a:t>button</a:t>
            </a:r>
            <a:r>
              <a:rPr lang="es-ES_tradnl" b="1" i="0" dirty="0">
                <a:solidFill>
                  <a:srgbClr val="00B050"/>
                </a:solidFill>
                <a:effectLst/>
                <a:latin typeface="Calibri" charset="0"/>
                <a:ea typeface="Calibri" charset="0"/>
                <a:cs typeface="Calibri" charset="0"/>
              </a:rPr>
              <a:t>" </a:t>
            </a:r>
            <a:r>
              <a:rPr lang="es-ES_tradnl" b="1" i="0" dirty="0" err="1">
                <a:solidFill>
                  <a:srgbClr val="00B050"/>
                </a:solidFill>
                <a:effectLst/>
                <a:latin typeface="Calibri" charset="0"/>
                <a:ea typeface="Calibri" charset="0"/>
                <a:cs typeface="Calibri" charset="0"/>
              </a:rPr>
              <a:t>value</a:t>
            </a:r>
            <a:r>
              <a:rPr lang="es-ES_tradnl" b="1" i="0" dirty="0">
                <a:solidFill>
                  <a:srgbClr val="00B050"/>
                </a:solidFill>
                <a:effectLst/>
                <a:latin typeface="Calibri" charset="0"/>
                <a:ea typeface="Calibri" charset="0"/>
                <a:cs typeface="Calibri" charset="0"/>
              </a:rPr>
              <a:t>="</a:t>
            </a:r>
            <a:r>
              <a:rPr lang="es-ES_tradnl" b="1" i="0" dirty="0" err="1">
                <a:solidFill>
                  <a:srgbClr val="00B050"/>
                </a:solidFill>
                <a:effectLst/>
                <a:latin typeface="Calibri" charset="0"/>
                <a:ea typeface="Calibri" charset="0"/>
                <a:cs typeface="Calibri" charset="0"/>
              </a:rPr>
              <a:t>Boton</a:t>
            </a:r>
            <a:r>
              <a:rPr lang="es-ES_tradnl" b="1" i="0" dirty="0">
                <a:solidFill>
                  <a:srgbClr val="00B050"/>
                </a:solidFill>
                <a:effectLst/>
                <a:latin typeface="Calibri" charset="0"/>
                <a:ea typeface="Calibri" charset="0"/>
                <a:cs typeface="Calibri" charset="0"/>
              </a:rPr>
              <a:t>" /&gt;</a:t>
            </a:r>
            <a:br>
              <a:rPr lang="es-ES_tradnl" b="1" dirty="0">
                <a:solidFill>
                  <a:srgbClr val="00B050"/>
                </a:solidFill>
                <a:latin typeface="Calibri" charset="0"/>
                <a:ea typeface="Calibri" charset="0"/>
                <a:cs typeface="Calibri" charset="0"/>
              </a:rPr>
            </a:br>
            <a:r>
              <a:rPr lang="es-ES_tradnl" b="1" i="0" dirty="0">
                <a:solidFill>
                  <a:schemeClr val="bg1">
                    <a:lumMod val="50000"/>
                  </a:schemeClr>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button</a:t>
            </a:r>
            <a:r>
              <a:rPr lang="es-ES_tradnl" b="1" i="0" dirty="0">
                <a:solidFill>
                  <a:srgbClr val="00B050"/>
                </a:solidFill>
                <a:effectLst/>
                <a:latin typeface="Calibri" charset="0"/>
                <a:ea typeface="Calibri" charset="0"/>
                <a:cs typeface="Calibri" charset="0"/>
              </a:rPr>
              <a:t> </a:t>
            </a:r>
            <a:r>
              <a:rPr lang="es-ES_tradnl" b="1" i="0" dirty="0" err="1">
                <a:solidFill>
                  <a:srgbClr val="00B050"/>
                </a:solidFill>
                <a:effectLst/>
                <a:latin typeface="Calibri" charset="0"/>
                <a:ea typeface="Calibri" charset="0"/>
                <a:cs typeface="Calibri" charset="0"/>
              </a:rPr>
              <a:t>type</a:t>
            </a:r>
            <a:r>
              <a:rPr lang="es-ES_tradnl" b="1" i="0" dirty="0">
                <a:solidFill>
                  <a:srgbClr val="00B050"/>
                </a:solidFill>
                <a:effectLst/>
                <a:latin typeface="Calibri" charset="0"/>
                <a:ea typeface="Calibri" charset="0"/>
                <a:cs typeface="Calibri" charset="0"/>
              </a:rPr>
              <a:t>="</a:t>
            </a:r>
            <a:r>
              <a:rPr lang="es-ES_tradnl" b="1" i="0" dirty="0" err="1">
                <a:solidFill>
                  <a:srgbClr val="00B050"/>
                </a:solidFill>
                <a:effectLst/>
                <a:latin typeface="Calibri" charset="0"/>
                <a:ea typeface="Calibri" charset="0"/>
                <a:cs typeface="Calibri" charset="0"/>
              </a:rPr>
              <a:t>button</a:t>
            </a:r>
            <a:r>
              <a:rPr lang="es-ES_tradnl" b="1" i="0" dirty="0">
                <a:solidFill>
                  <a:srgbClr val="00B050"/>
                </a:solidFill>
                <a:effectLst/>
                <a:latin typeface="Calibri" charset="0"/>
                <a:ea typeface="Calibri" charset="0"/>
                <a:cs typeface="Calibri" charset="0"/>
              </a:rPr>
              <a:t>"&gt; </a:t>
            </a:r>
            <a:r>
              <a:rPr lang="es-ES_tradnl" b="1" i="0" dirty="0" err="1">
                <a:solidFill>
                  <a:schemeClr val="bg1">
                    <a:lumMod val="50000"/>
                  </a:schemeClr>
                </a:solidFill>
                <a:effectLst/>
                <a:latin typeface="Calibri" charset="0"/>
                <a:ea typeface="Calibri" charset="0"/>
                <a:cs typeface="Calibri" charset="0"/>
              </a:rPr>
              <a:t>Boton</a:t>
            </a:r>
            <a:r>
              <a:rPr lang="es-ES_tradnl" b="1" i="0" dirty="0">
                <a:solidFill>
                  <a:schemeClr val="bg1">
                    <a:lumMod val="50000"/>
                  </a:schemeClr>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button</a:t>
            </a:r>
            <a:r>
              <a:rPr lang="es-ES_tradnl" b="1" i="0" dirty="0">
                <a:solidFill>
                  <a:srgbClr val="00B050"/>
                </a:solidFill>
                <a:effectLst/>
                <a:latin typeface="Calibri" charset="0"/>
                <a:ea typeface="Calibri" charset="0"/>
                <a:cs typeface="Calibri" charset="0"/>
              </a:rPr>
              <a:t>&gt;</a:t>
            </a:r>
            <a:br>
              <a:rPr lang="es-ES_tradnl" b="1" dirty="0">
                <a:solidFill>
                  <a:srgbClr val="00B050"/>
                </a:solidFill>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&lt;/</a:t>
            </a:r>
            <a:r>
              <a:rPr lang="es-ES_tradnl" b="1" i="0" dirty="0" err="1">
                <a:solidFill>
                  <a:srgbClr val="C00000"/>
                </a:solidFill>
                <a:effectLst/>
                <a:latin typeface="Calibri" charset="0"/>
                <a:ea typeface="Calibri" charset="0"/>
                <a:cs typeface="Calibri" charset="0"/>
              </a:rPr>
              <a:t>form</a:t>
            </a:r>
            <a:r>
              <a:rPr lang="es-ES_tradnl" b="1" i="0" dirty="0">
                <a:solidFill>
                  <a:srgbClr val="C00000"/>
                </a:solidFill>
                <a:effectLst/>
                <a:latin typeface="Calibri" charset="0"/>
                <a:ea typeface="Calibri" charset="0"/>
                <a:cs typeface="Calibri" charset="0"/>
              </a:rPr>
              <a:t>&gt;</a:t>
            </a:r>
            <a:endParaRPr lang="es-ES_tradnl" b="1" dirty="0">
              <a:solidFill>
                <a:srgbClr val="C00000"/>
              </a:solidFill>
              <a:latin typeface="Calibri" charset="0"/>
              <a:ea typeface="Calibri" charset="0"/>
              <a:cs typeface="Calibri" charset="0"/>
            </a:endParaRPr>
          </a:p>
        </p:txBody>
      </p:sp>
      <p:sp>
        <p:nvSpPr>
          <p:cNvPr id="7" name="Rectángulo 6"/>
          <p:cNvSpPr/>
          <p:nvPr/>
        </p:nvSpPr>
        <p:spPr>
          <a:xfrm>
            <a:off x="5983807" y="4381028"/>
            <a:ext cx="4597109" cy="1754326"/>
          </a:xfrm>
          <a:prstGeom prst="rect">
            <a:avLst/>
          </a:prstGeom>
        </p:spPr>
        <p:txBody>
          <a:bodyPr wrap="square">
            <a:spAutoFit/>
          </a:bodyPr>
          <a:lstStyle/>
          <a:p>
            <a:br>
              <a:rPr lang="es-ES_tradnl" b="1" dirty="0">
                <a:solidFill>
                  <a:schemeClr val="bg1">
                    <a:lumMod val="50000"/>
                  </a:schemeClr>
                </a:solidFill>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&lt;input </a:t>
            </a:r>
            <a:r>
              <a:rPr lang="es-ES_tradnl" b="1" i="0" dirty="0" err="1">
                <a:solidFill>
                  <a:srgbClr val="C00000"/>
                </a:solidFill>
                <a:effectLst/>
                <a:latin typeface="Calibri" charset="0"/>
                <a:ea typeface="Calibri" charset="0"/>
                <a:cs typeface="Calibri" charset="0"/>
              </a:rPr>
              <a:t>type</a:t>
            </a:r>
            <a:r>
              <a:rPr lang="es-ES_tradnl" b="1" i="0" dirty="0">
                <a:solidFill>
                  <a:srgbClr val="C00000"/>
                </a:solidFill>
                <a:effectLst/>
                <a:latin typeface="Calibri" charset="0"/>
                <a:ea typeface="Calibri" charset="0"/>
                <a:cs typeface="Calibri" charset="0"/>
              </a:rPr>
              <a:t>="</a:t>
            </a:r>
            <a:r>
              <a:rPr lang="es-ES_tradnl" b="1" i="0" dirty="0" err="1">
                <a:solidFill>
                  <a:srgbClr val="C00000"/>
                </a:solidFill>
                <a:effectLst/>
                <a:latin typeface="Calibri" charset="0"/>
                <a:ea typeface="Calibri" charset="0"/>
                <a:cs typeface="Calibri" charset="0"/>
              </a:rPr>
              <a:t>image</a:t>
            </a:r>
            <a:r>
              <a:rPr lang="es-ES_tradnl" b="1" i="0" dirty="0">
                <a:solidFill>
                  <a:srgbClr val="C00000"/>
                </a:solidFill>
                <a:effectLst/>
                <a:latin typeface="Calibri" charset="0"/>
                <a:ea typeface="Calibri" charset="0"/>
                <a:cs typeface="Calibri" charset="0"/>
              </a:rPr>
              <a:t>" </a:t>
            </a:r>
            <a:r>
              <a:rPr lang="es-ES_tradnl" b="1" i="0" dirty="0" err="1">
                <a:solidFill>
                  <a:srgbClr val="C00000"/>
                </a:solidFill>
                <a:effectLst/>
                <a:latin typeface="Calibri" charset="0"/>
                <a:ea typeface="Calibri" charset="0"/>
                <a:cs typeface="Calibri" charset="0"/>
              </a:rPr>
              <a:t>src</a:t>
            </a:r>
            <a:r>
              <a:rPr lang="es-ES_tradnl" b="1" i="0" dirty="0">
                <a:solidFill>
                  <a:srgbClr val="C00000"/>
                </a:solidFill>
                <a:effectLst/>
                <a:latin typeface="Calibri" charset="0"/>
                <a:ea typeface="Calibri" charset="0"/>
                <a:cs typeface="Calibri" charset="0"/>
              </a:rPr>
              <a:t>="</a:t>
            </a:r>
            <a:r>
              <a:rPr lang="es-ES_tradnl" b="1" i="0" dirty="0" err="1">
                <a:solidFill>
                  <a:srgbClr val="C00000"/>
                </a:solidFill>
                <a:effectLst/>
                <a:latin typeface="Calibri" charset="0"/>
                <a:ea typeface="Calibri" charset="0"/>
                <a:cs typeface="Calibri" charset="0"/>
              </a:rPr>
              <a:t>imagen.png</a:t>
            </a:r>
            <a:r>
              <a:rPr lang="es-ES_tradnl" b="1" i="0" dirty="0">
                <a:solidFill>
                  <a:srgbClr val="C00000"/>
                </a:solidFill>
                <a:effectLst/>
                <a:latin typeface="Calibri" charset="0"/>
                <a:ea typeface="Calibri" charset="0"/>
                <a:cs typeface="Calibri" charset="0"/>
              </a:rPr>
              <a:t>"/&gt;</a:t>
            </a:r>
            <a:br>
              <a:rPr lang="es-ES_tradnl" b="1" dirty="0">
                <a:solidFill>
                  <a:schemeClr val="bg1">
                    <a:lumMod val="50000"/>
                  </a:schemeClr>
                </a:solidFill>
                <a:latin typeface="Calibri" charset="0"/>
                <a:ea typeface="Calibri" charset="0"/>
                <a:cs typeface="Calibri" charset="0"/>
              </a:rPr>
            </a:br>
            <a:br>
              <a:rPr lang="es-ES_tradnl" b="1" dirty="0">
                <a:solidFill>
                  <a:schemeClr val="bg1">
                    <a:lumMod val="50000"/>
                  </a:schemeClr>
                </a:solidFill>
                <a:latin typeface="Calibri" charset="0"/>
                <a:ea typeface="Calibri" charset="0"/>
                <a:cs typeface="Calibri" charset="0"/>
              </a:rPr>
            </a:b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button</a:t>
            </a:r>
            <a:r>
              <a:rPr lang="es-ES_tradnl" b="1" i="0" dirty="0">
                <a:solidFill>
                  <a:srgbClr val="00B050"/>
                </a:solidFill>
                <a:effectLst/>
                <a:latin typeface="Calibri" charset="0"/>
                <a:ea typeface="Calibri" charset="0"/>
                <a:cs typeface="Calibri" charset="0"/>
              </a:rPr>
              <a:t> </a:t>
            </a:r>
            <a:r>
              <a:rPr lang="es-ES_tradnl" b="1" i="0" dirty="0" err="1">
                <a:solidFill>
                  <a:srgbClr val="00B050"/>
                </a:solidFill>
                <a:effectLst/>
                <a:latin typeface="Calibri" charset="0"/>
                <a:ea typeface="Calibri" charset="0"/>
                <a:cs typeface="Calibri" charset="0"/>
              </a:rPr>
              <a:t>type</a:t>
            </a:r>
            <a:r>
              <a:rPr lang="es-ES_tradnl" b="1" i="0" dirty="0">
                <a:solidFill>
                  <a:srgbClr val="00B050"/>
                </a:solidFill>
                <a:effectLst/>
                <a:latin typeface="Calibri" charset="0"/>
                <a:ea typeface="Calibri" charset="0"/>
                <a:cs typeface="Calibri" charset="0"/>
              </a:rPr>
              <a:t>="</a:t>
            </a:r>
            <a:r>
              <a:rPr lang="es-ES_tradnl" b="1" i="0" dirty="0" err="1">
                <a:solidFill>
                  <a:srgbClr val="00B050"/>
                </a:solidFill>
                <a:effectLst/>
                <a:latin typeface="Calibri" charset="0"/>
                <a:ea typeface="Calibri" charset="0"/>
                <a:cs typeface="Calibri" charset="0"/>
              </a:rPr>
              <a:t>submit</a:t>
            </a:r>
            <a:r>
              <a:rPr lang="es-ES_tradnl" b="1" i="0" dirty="0">
                <a:solidFill>
                  <a:srgbClr val="00B050"/>
                </a:solidFill>
                <a:effectLst/>
                <a:latin typeface="Calibri" charset="0"/>
                <a:ea typeface="Calibri" charset="0"/>
                <a:cs typeface="Calibri" charset="0"/>
              </a:rPr>
              <a:t>"&gt;</a:t>
            </a:r>
            <a:br>
              <a:rPr lang="es-ES_tradnl" b="1" dirty="0">
                <a:solidFill>
                  <a:schemeClr val="bg1">
                    <a:lumMod val="50000"/>
                  </a:schemeClr>
                </a:solidFill>
                <a:latin typeface="Calibri" charset="0"/>
                <a:ea typeface="Calibri" charset="0"/>
                <a:cs typeface="Calibri" charset="0"/>
              </a:rPr>
            </a:br>
            <a:r>
              <a:rPr lang="es-ES_tradnl" b="1" i="0" dirty="0">
                <a:solidFill>
                  <a:schemeClr val="bg1">
                    <a:lumMod val="50000"/>
                  </a:schemeClr>
                </a:solidFill>
                <a:effectLst/>
                <a:latin typeface="Calibri" charset="0"/>
                <a:ea typeface="Calibri" charset="0"/>
                <a:cs typeface="Calibri" charset="0"/>
              </a:rPr>
              <a:t>  	</a:t>
            </a:r>
            <a:r>
              <a:rPr lang="es-ES_tradnl" b="1" i="0" dirty="0">
                <a:solidFill>
                  <a:schemeClr val="accent1">
                    <a:lumMod val="50000"/>
                  </a:schemeClr>
                </a:solidFill>
                <a:effectLst/>
                <a:latin typeface="Calibri" charset="0"/>
                <a:ea typeface="Calibri" charset="0"/>
                <a:cs typeface="Calibri" charset="0"/>
              </a:rPr>
              <a:t>&lt;</a:t>
            </a:r>
            <a:r>
              <a:rPr lang="es-ES_tradnl" b="1" i="0" dirty="0" err="1">
                <a:solidFill>
                  <a:schemeClr val="accent1">
                    <a:lumMod val="50000"/>
                  </a:schemeClr>
                </a:solidFill>
                <a:effectLst/>
                <a:latin typeface="Calibri" charset="0"/>
                <a:ea typeface="Calibri" charset="0"/>
                <a:cs typeface="Calibri" charset="0"/>
              </a:rPr>
              <a:t>img</a:t>
            </a:r>
            <a:r>
              <a:rPr lang="es-ES_tradnl" b="1" i="0" dirty="0">
                <a:solidFill>
                  <a:schemeClr val="accent1">
                    <a:lumMod val="50000"/>
                  </a:schemeClr>
                </a:solidFill>
                <a:effectLst/>
                <a:latin typeface="Calibri" charset="0"/>
                <a:ea typeface="Calibri" charset="0"/>
                <a:cs typeface="Calibri" charset="0"/>
              </a:rPr>
              <a:t> </a:t>
            </a:r>
            <a:r>
              <a:rPr lang="es-ES_tradnl" b="1" i="0" dirty="0" err="1">
                <a:solidFill>
                  <a:schemeClr val="accent1">
                    <a:lumMod val="50000"/>
                  </a:schemeClr>
                </a:solidFill>
                <a:effectLst/>
                <a:latin typeface="Calibri" charset="0"/>
                <a:ea typeface="Calibri" charset="0"/>
                <a:cs typeface="Calibri" charset="0"/>
              </a:rPr>
              <a:t>src</a:t>
            </a:r>
            <a:r>
              <a:rPr lang="es-ES_tradnl" b="1" i="0" dirty="0">
                <a:solidFill>
                  <a:schemeClr val="accent1">
                    <a:lumMod val="50000"/>
                  </a:schemeClr>
                </a:solidFill>
                <a:effectLst/>
                <a:latin typeface="Calibri" charset="0"/>
                <a:ea typeface="Calibri" charset="0"/>
                <a:cs typeface="Calibri" charset="0"/>
              </a:rPr>
              <a:t>="Fotos/</a:t>
            </a:r>
            <a:r>
              <a:rPr lang="es-ES_tradnl" b="1" i="0" dirty="0" err="1">
                <a:solidFill>
                  <a:schemeClr val="accent1">
                    <a:lumMod val="50000"/>
                  </a:schemeClr>
                </a:solidFill>
                <a:effectLst/>
                <a:latin typeface="Calibri" charset="0"/>
                <a:ea typeface="Calibri" charset="0"/>
                <a:cs typeface="Calibri" charset="0"/>
              </a:rPr>
              <a:t>imagen.png</a:t>
            </a:r>
            <a:r>
              <a:rPr lang="es-ES_tradnl" b="1" i="0" dirty="0">
                <a:solidFill>
                  <a:schemeClr val="accent1">
                    <a:lumMod val="50000"/>
                  </a:schemeClr>
                </a:solidFill>
                <a:effectLst/>
                <a:latin typeface="Calibri" charset="0"/>
                <a:ea typeface="Calibri" charset="0"/>
                <a:cs typeface="Calibri" charset="0"/>
              </a:rPr>
              <a:t>" /&gt;</a:t>
            </a:r>
            <a:br>
              <a:rPr lang="es-ES_tradnl" b="1" dirty="0">
                <a:solidFill>
                  <a:schemeClr val="accent1">
                    <a:lumMod val="50000"/>
                  </a:schemeClr>
                </a:solidFill>
                <a:latin typeface="Calibri" charset="0"/>
                <a:ea typeface="Calibri" charset="0"/>
                <a:cs typeface="Calibri" charset="0"/>
              </a:rPr>
            </a:b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button</a:t>
            </a:r>
            <a:r>
              <a:rPr lang="es-ES_tradnl" b="1" i="0" dirty="0">
                <a:solidFill>
                  <a:srgbClr val="00B050"/>
                </a:solidFill>
                <a:effectLst/>
                <a:latin typeface="Calibri" charset="0"/>
                <a:ea typeface="Calibri" charset="0"/>
                <a:cs typeface="Calibri" charset="0"/>
              </a:rPr>
              <a:t>&gt;</a:t>
            </a:r>
            <a:endParaRPr lang="es-ES_tradnl" b="1" dirty="0">
              <a:solidFill>
                <a:srgbClr val="00B050"/>
              </a:solidFill>
              <a:latin typeface="Calibri" charset="0"/>
              <a:ea typeface="Calibri" charset="0"/>
              <a:cs typeface="Calibri" charset="0"/>
            </a:endParaRPr>
          </a:p>
        </p:txBody>
      </p:sp>
      <p:sp>
        <p:nvSpPr>
          <p:cNvPr id="10" name="Rectángulo 9"/>
          <p:cNvSpPr/>
          <p:nvPr/>
        </p:nvSpPr>
        <p:spPr>
          <a:xfrm>
            <a:off x="994409" y="1675347"/>
            <a:ext cx="4394020" cy="1200329"/>
          </a:xfrm>
          <a:prstGeom prst="rect">
            <a:avLst/>
          </a:prstGeom>
        </p:spPr>
        <p:txBody>
          <a:bodyPr wrap="square">
            <a:spAutoFit/>
          </a:bodyPr>
          <a:lstStyle/>
          <a:p>
            <a:r>
              <a:rPr lang="es-ES_tradnl" b="1" i="0" dirty="0">
                <a:solidFill>
                  <a:srgbClr val="C00000"/>
                </a:solidFill>
                <a:effectLst/>
                <a:latin typeface="Calibri" charset="0"/>
                <a:ea typeface="Calibri" charset="0"/>
                <a:cs typeface="Calibri" charset="0"/>
              </a:rPr>
              <a:t>&lt;</a:t>
            </a:r>
            <a:r>
              <a:rPr lang="es-ES_tradnl" b="1" i="0" dirty="0" err="1">
                <a:solidFill>
                  <a:srgbClr val="C00000"/>
                </a:solidFill>
                <a:effectLst/>
                <a:latin typeface="Calibri" charset="0"/>
                <a:ea typeface="Calibri" charset="0"/>
                <a:cs typeface="Calibri" charset="0"/>
              </a:rPr>
              <a:t>form</a:t>
            </a:r>
            <a:r>
              <a:rPr lang="es-ES_tradnl" b="1" i="0" dirty="0">
                <a:solidFill>
                  <a:srgbClr val="C00000"/>
                </a:solidFill>
                <a:effectLst/>
                <a:latin typeface="Calibri" charset="0"/>
                <a:ea typeface="Calibri" charset="0"/>
                <a:cs typeface="Calibri" charset="0"/>
              </a:rPr>
              <a:t>&gt;</a:t>
            </a:r>
            <a:br>
              <a:rPr lang="es-ES_tradnl" b="1" i="0" dirty="0">
                <a:solidFill>
                  <a:schemeClr val="bg1">
                    <a:lumMod val="50000"/>
                  </a:schemeClr>
                </a:solidFill>
                <a:effectLst/>
                <a:latin typeface="Calibri" charset="0"/>
                <a:ea typeface="Calibri" charset="0"/>
                <a:cs typeface="Calibri" charset="0"/>
              </a:rPr>
            </a:br>
            <a:r>
              <a:rPr lang="es-ES_tradnl" b="1" i="0" dirty="0">
                <a:solidFill>
                  <a:schemeClr val="bg1">
                    <a:lumMod val="50000"/>
                  </a:schemeClr>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&lt;input </a:t>
            </a:r>
            <a:r>
              <a:rPr lang="es-ES_tradnl" b="1" i="0" dirty="0" err="1">
                <a:solidFill>
                  <a:srgbClr val="00B050"/>
                </a:solidFill>
                <a:effectLst/>
                <a:latin typeface="Calibri" charset="0"/>
                <a:ea typeface="Calibri" charset="0"/>
                <a:cs typeface="Calibri" charset="0"/>
              </a:rPr>
              <a:t>type</a:t>
            </a:r>
            <a:r>
              <a:rPr lang="es-ES_tradnl" b="1" i="0" dirty="0">
                <a:solidFill>
                  <a:srgbClr val="00B050"/>
                </a:solidFill>
                <a:effectLst/>
                <a:latin typeface="Calibri" charset="0"/>
                <a:ea typeface="Calibri" charset="0"/>
                <a:cs typeface="Calibri" charset="0"/>
              </a:rPr>
              <a:t>="</a:t>
            </a:r>
            <a:r>
              <a:rPr lang="es-ES_tradnl" b="1" i="0" dirty="0" err="1">
                <a:solidFill>
                  <a:srgbClr val="00B050"/>
                </a:solidFill>
                <a:effectLst/>
                <a:latin typeface="Calibri" charset="0"/>
                <a:ea typeface="Calibri" charset="0"/>
                <a:cs typeface="Calibri" charset="0"/>
              </a:rPr>
              <a:t>submit</a:t>
            </a:r>
            <a:r>
              <a:rPr lang="es-ES_tradnl" b="1" i="0" dirty="0">
                <a:solidFill>
                  <a:srgbClr val="00B050"/>
                </a:solidFill>
                <a:effectLst/>
                <a:latin typeface="Calibri" charset="0"/>
                <a:ea typeface="Calibri" charset="0"/>
                <a:cs typeface="Calibri" charset="0"/>
              </a:rPr>
              <a:t>" /&gt;</a:t>
            </a:r>
            <a:br>
              <a:rPr lang="es-ES_tradnl" b="1" i="0" dirty="0">
                <a:solidFill>
                  <a:srgbClr val="00B050"/>
                </a:solidFill>
                <a:effectLst/>
                <a:latin typeface="Calibri" charset="0"/>
                <a:ea typeface="Calibri" charset="0"/>
                <a:cs typeface="Calibri" charset="0"/>
              </a:rPr>
            </a:br>
            <a:r>
              <a:rPr lang="es-ES_tradnl" b="1" i="0" dirty="0">
                <a:solidFill>
                  <a:schemeClr val="bg1">
                    <a:lumMod val="50000"/>
                  </a:schemeClr>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button</a:t>
            </a:r>
            <a:r>
              <a:rPr lang="es-ES_tradnl" b="1" i="0" dirty="0">
                <a:solidFill>
                  <a:srgbClr val="00B050"/>
                </a:solidFill>
                <a:effectLst/>
                <a:latin typeface="Calibri" charset="0"/>
                <a:ea typeface="Calibri" charset="0"/>
                <a:cs typeface="Calibri" charset="0"/>
              </a:rPr>
              <a:t> </a:t>
            </a:r>
            <a:r>
              <a:rPr lang="es-ES_tradnl" b="1" i="0" dirty="0" err="1">
                <a:solidFill>
                  <a:srgbClr val="00B050"/>
                </a:solidFill>
                <a:effectLst/>
                <a:latin typeface="Calibri" charset="0"/>
                <a:ea typeface="Calibri" charset="0"/>
                <a:cs typeface="Calibri" charset="0"/>
              </a:rPr>
              <a:t>type</a:t>
            </a:r>
            <a:r>
              <a:rPr lang="es-ES_tradnl" b="1" i="0" dirty="0">
                <a:solidFill>
                  <a:srgbClr val="00B050"/>
                </a:solidFill>
                <a:effectLst/>
                <a:latin typeface="Calibri" charset="0"/>
                <a:ea typeface="Calibri" charset="0"/>
                <a:cs typeface="Calibri" charset="0"/>
              </a:rPr>
              <a:t>="</a:t>
            </a:r>
            <a:r>
              <a:rPr lang="es-ES_tradnl" b="1" i="0" dirty="0" err="1">
                <a:solidFill>
                  <a:srgbClr val="00B050"/>
                </a:solidFill>
                <a:effectLst/>
                <a:latin typeface="Calibri" charset="0"/>
                <a:ea typeface="Calibri" charset="0"/>
                <a:cs typeface="Calibri" charset="0"/>
              </a:rPr>
              <a:t>submit</a:t>
            </a:r>
            <a:r>
              <a:rPr lang="es-ES_tradnl" b="1" i="0" dirty="0">
                <a:solidFill>
                  <a:srgbClr val="00B050"/>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Enviar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button</a:t>
            </a:r>
            <a:r>
              <a:rPr lang="es-ES_tradnl" b="1" i="0" dirty="0">
                <a:solidFill>
                  <a:srgbClr val="00B050"/>
                </a:solidFill>
                <a:effectLst/>
                <a:latin typeface="Calibri" charset="0"/>
                <a:ea typeface="Calibri" charset="0"/>
                <a:cs typeface="Calibri" charset="0"/>
              </a:rPr>
              <a:t>&gt;</a:t>
            </a:r>
            <a:br>
              <a:rPr lang="es-ES_tradnl" b="1" i="0" dirty="0">
                <a:solidFill>
                  <a:srgbClr val="00B050"/>
                </a:solidFill>
                <a:effectLst/>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&lt;/</a:t>
            </a:r>
            <a:r>
              <a:rPr lang="es-ES_tradnl" b="1" i="0" dirty="0" err="1">
                <a:solidFill>
                  <a:srgbClr val="C00000"/>
                </a:solidFill>
                <a:effectLst/>
                <a:latin typeface="Calibri" charset="0"/>
                <a:ea typeface="Calibri" charset="0"/>
                <a:cs typeface="Calibri" charset="0"/>
              </a:rPr>
              <a:t>form</a:t>
            </a:r>
            <a:r>
              <a:rPr lang="es-ES_tradnl" b="1" i="0" dirty="0">
                <a:solidFill>
                  <a:srgbClr val="C00000"/>
                </a:solidFill>
                <a:effectLst/>
                <a:latin typeface="Calibri" charset="0"/>
                <a:ea typeface="Calibri" charset="0"/>
                <a:cs typeface="Calibri" charset="0"/>
              </a:rPr>
              <a:t>&gt;</a:t>
            </a:r>
            <a:endParaRPr lang="es-ES_tradnl" b="1" dirty="0">
              <a:solidFill>
                <a:srgbClr val="C00000"/>
              </a:solidFill>
              <a:latin typeface="Calibri" charset="0"/>
              <a:ea typeface="Calibri" charset="0"/>
              <a:cs typeface="Calibri" charset="0"/>
            </a:endParaRPr>
          </a:p>
        </p:txBody>
      </p:sp>
      <p:sp>
        <p:nvSpPr>
          <p:cNvPr id="11" name="Rectángulo 10"/>
          <p:cNvSpPr/>
          <p:nvPr/>
        </p:nvSpPr>
        <p:spPr>
          <a:xfrm>
            <a:off x="5847735" y="1675348"/>
            <a:ext cx="6096000" cy="1200329"/>
          </a:xfrm>
          <a:prstGeom prst="rect">
            <a:avLst/>
          </a:prstGeom>
        </p:spPr>
        <p:txBody>
          <a:bodyPr>
            <a:spAutoFit/>
          </a:bodyPr>
          <a:lstStyle/>
          <a:p>
            <a:r>
              <a:rPr lang="es-ES_tradnl" b="1" i="0" dirty="0">
                <a:solidFill>
                  <a:srgbClr val="C00000"/>
                </a:solidFill>
                <a:effectLst/>
                <a:latin typeface="Calibri" charset="0"/>
                <a:ea typeface="Calibri" charset="0"/>
                <a:cs typeface="Calibri" charset="0"/>
              </a:rPr>
              <a:t>&lt;</a:t>
            </a:r>
            <a:r>
              <a:rPr lang="es-ES_tradnl" b="1" i="0" dirty="0" err="1">
                <a:solidFill>
                  <a:srgbClr val="C00000"/>
                </a:solidFill>
                <a:effectLst/>
                <a:latin typeface="Calibri" charset="0"/>
                <a:ea typeface="Calibri" charset="0"/>
                <a:cs typeface="Calibri" charset="0"/>
              </a:rPr>
              <a:t>form</a:t>
            </a:r>
            <a:r>
              <a:rPr lang="es-ES_tradnl" b="1" i="0" dirty="0">
                <a:solidFill>
                  <a:srgbClr val="C00000"/>
                </a:solidFill>
                <a:effectLst/>
                <a:latin typeface="Calibri" charset="0"/>
                <a:ea typeface="Calibri" charset="0"/>
                <a:cs typeface="Calibri" charset="0"/>
              </a:rPr>
              <a:t>&gt;</a:t>
            </a:r>
            <a:br>
              <a:rPr lang="es-ES_tradnl" b="1" i="0" dirty="0">
                <a:solidFill>
                  <a:schemeClr val="bg1">
                    <a:lumMod val="50000"/>
                  </a:schemeClr>
                </a:solidFill>
                <a:effectLst/>
                <a:latin typeface="Calibri" charset="0"/>
                <a:ea typeface="Calibri" charset="0"/>
                <a:cs typeface="Calibri" charset="0"/>
              </a:rPr>
            </a:br>
            <a:r>
              <a:rPr lang="es-ES_tradnl" b="1" i="0" dirty="0">
                <a:solidFill>
                  <a:schemeClr val="bg1">
                    <a:lumMod val="50000"/>
                  </a:schemeClr>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&lt;input </a:t>
            </a:r>
            <a:r>
              <a:rPr lang="es-ES_tradnl" b="1" i="0" dirty="0" err="1">
                <a:solidFill>
                  <a:srgbClr val="00B050"/>
                </a:solidFill>
                <a:effectLst/>
                <a:latin typeface="Calibri" charset="0"/>
                <a:ea typeface="Calibri" charset="0"/>
                <a:cs typeface="Calibri" charset="0"/>
              </a:rPr>
              <a:t>type</a:t>
            </a:r>
            <a:r>
              <a:rPr lang="es-ES_tradnl" b="1" i="0" dirty="0">
                <a:solidFill>
                  <a:srgbClr val="00B050"/>
                </a:solidFill>
                <a:effectLst/>
                <a:latin typeface="Calibri" charset="0"/>
                <a:ea typeface="Calibri" charset="0"/>
                <a:cs typeface="Calibri" charset="0"/>
              </a:rPr>
              <a:t>="</a:t>
            </a:r>
            <a:r>
              <a:rPr lang="es-ES_tradnl" b="1" i="0" dirty="0" err="1">
                <a:solidFill>
                  <a:srgbClr val="00B050"/>
                </a:solidFill>
                <a:effectLst/>
                <a:latin typeface="Calibri" charset="0"/>
                <a:ea typeface="Calibri" charset="0"/>
                <a:cs typeface="Calibri" charset="0"/>
              </a:rPr>
              <a:t>reset</a:t>
            </a:r>
            <a:r>
              <a:rPr lang="es-ES_tradnl" b="1" i="0" dirty="0">
                <a:solidFill>
                  <a:srgbClr val="00B050"/>
                </a:solidFill>
                <a:effectLst/>
                <a:latin typeface="Calibri" charset="0"/>
                <a:ea typeface="Calibri" charset="0"/>
                <a:cs typeface="Calibri" charset="0"/>
              </a:rPr>
              <a:t>" /&gt;</a:t>
            </a:r>
            <a:br>
              <a:rPr lang="es-ES_tradnl" b="1" i="0" dirty="0">
                <a:solidFill>
                  <a:srgbClr val="00B050"/>
                </a:solidFill>
                <a:effectLst/>
                <a:latin typeface="Calibri" charset="0"/>
                <a:ea typeface="Calibri" charset="0"/>
                <a:cs typeface="Calibri" charset="0"/>
              </a:rPr>
            </a:br>
            <a:r>
              <a:rPr lang="es-ES_tradnl" b="1" i="0" dirty="0">
                <a:solidFill>
                  <a:schemeClr val="bg1">
                    <a:lumMod val="50000"/>
                  </a:schemeClr>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button</a:t>
            </a:r>
            <a:r>
              <a:rPr lang="es-ES_tradnl" b="1" i="0" dirty="0">
                <a:solidFill>
                  <a:srgbClr val="00B050"/>
                </a:solidFill>
                <a:effectLst/>
                <a:latin typeface="Calibri" charset="0"/>
                <a:ea typeface="Calibri" charset="0"/>
                <a:cs typeface="Calibri" charset="0"/>
              </a:rPr>
              <a:t> </a:t>
            </a:r>
            <a:r>
              <a:rPr lang="es-ES_tradnl" b="1" i="0" dirty="0" err="1">
                <a:solidFill>
                  <a:srgbClr val="00B050"/>
                </a:solidFill>
                <a:effectLst/>
                <a:latin typeface="Calibri" charset="0"/>
                <a:ea typeface="Calibri" charset="0"/>
                <a:cs typeface="Calibri" charset="0"/>
              </a:rPr>
              <a:t>type</a:t>
            </a:r>
            <a:r>
              <a:rPr lang="es-ES_tradnl" b="1" i="0" dirty="0">
                <a:solidFill>
                  <a:srgbClr val="00B050"/>
                </a:solidFill>
                <a:effectLst/>
                <a:latin typeface="Calibri" charset="0"/>
                <a:ea typeface="Calibri" charset="0"/>
                <a:cs typeface="Calibri" charset="0"/>
              </a:rPr>
              <a:t>="</a:t>
            </a:r>
            <a:r>
              <a:rPr lang="es-ES_tradnl" b="1" i="0" dirty="0" err="1">
                <a:solidFill>
                  <a:srgbClr val="00B050"/>
                </a:solidFill>
                <a:effectLst/>
                <a:latin typeface="Calibri" charset="0"/>
                <a:ea typeface="Calibri" charset="0"/>
                <a:cs typeface="Calibri" charset="0"/>
              </a:rPr>
              <a:t>reset</a:t>
            </a:r>
            <a:r>
              <a:rPr lang="es-ES_tradnl" b="1" i="0" dirty="0">
                <a:solidFill>
                  <a:srgbClr val="00B050"/>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Restablecer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button</a:t>
            </a:r>
            <a:r>
              <a:rPr lang="es-ES_tradnl" b="1" i="0" dirty="0">
                <a:solidFill>
                  <a:srgbClr val="00B050"/>
                </a:solidFill>
                <a:effectLst/>
                <a:latin typeface="Calibri" charset="0"/>
                <a:ea typeface="Calibri" charset="0"/>
                <a:cs typeface="Calibri" charset="0"/>
              </a:rPr>
              <a:t>&gt;</a:t>
            </a:r>
            <a:br>
              <a:rPr lang="es-ES_tradnl" b="1" i="0" dirty="0">
                <a:solidFill>
                  <a:schemeClr val="bg1">
                    <a:lumMod val="50000"/>
                  </a:schemeClr>
                </a:solidFill>
                <a:effectLst/>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&lt;/</a:t>
            </a:r>
            <a:r>
              <a:rPr lang="es-ES_tradnl" b="1" i="0" dirty="0" err="1">
                <a:solidFill>
                  <a:srgbClr val="C00000"/>
                </a:solidFill>
                <a:effectLst/>
                <a:latin typeface="Calibri" charset="0"/>
                <a:ea typeface="Calibri" charset="0"/>
                <a:cs typeface="Calibri" charset="0"/>
              </a:rPr>
              <a:t>form</a:t>
            </a:r>
            <a:r>
              <a:rPr lang="es-ES_tradnl" b="1" i="0" dirty="0">
                <a:solidFill>
                  <a:srgbClr val="C00000"/>
                </a:solidFill>
                <a:effectLst/>
                <a:latin typeface="Calibri" charset="0"/>
                <a:ea typeface="Calibri" charset="0"/>
                <a:cs typeface="Calibri" charset="0"/>
              </a:rPr>
              <a:t>&gt;</a:t>
            </a:r>
            <a:endParaRPr lang="es-ES_tradnl" b="1" dirty="0">
              <a:solidFill>
                <a:srgbClr val="C00000"/>
              </a:solidFill>
              <a:latin typeface="Calibri" charset="0"/>
              <a:ea typeface="Calibri" charset="0"/>
              <a:cs typeface="Calibri" charset="0"/>
            </a:endParaRPr>
          </a:p>
        </p:txBody>
      </p:sp>
    </p:spTree>
    <p:extLst>
      <p:ext uri="{BB962C8B-B14F-4D97-AF65-F5344CB8AC3E}">
        <p14:creationId xmlns:p14="http://schemas.microsoft.com/office/powerpoint/2010/main" val="180257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8" name="Imagen 7">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9" name="CuadroTexto 8"/>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Atributo @</a:t>
            </a:r>
            <a:r>
              <a:rPr lang="es-ES" sz="2800" b="1" dirty="0" err="1">
                <a:solidFill>
                  <a:srgbClr val="E23649"/>
                </a:solidFill>
                <a:latin typeface="Calibri" charset="0"/>
                <a:ea typeface="Calibri" charset="0"/>
                <a:cs typeface="Calibri" charset="0"/>
              </a:rPr>
              <a:t>required</a:t>
            </a:r>
            <a:endParaRPr lang="es-ES_tradnl" sz="2800" b="1" dirty="0">
              <a:solidFill>
                <a:srgbClr val="E23649"/>
              </a:solidFill>
              <a:latin typeface="Calibri" charset="0"/>
              <a:ea typeface="Calibri" charset="0"/>
              <a:cs typeface="Calibri" charset="0"/>
            </a:endParaRPr>
          </a:p>
        </p:txBody>
      </p:sp>
      <p:sp>
        <p:nvSpPr>
          <p:cNvPr id="2" name="Rectángulo 1"/>
          <p:cNvSpPr/>
          <p:nvPr/>
        </p:nvSpPr>
        <p:spPr>
          <a:xfrm>
            <a:off x="994409" y="1478638"/>
            <a:ext cx="9276262" cy="1477328"/>
          </a:xfrm>
          <a:prstGeom prst="rect">
            <a:avLst/>
          </a:prstGeom>
        </p:spPr>
        <p:txBody>
          <a:bodyPr wrap="square">
            <a:spAutoFit/>
          </a:bodyPr>
          <a:lstStyle/>
          <a:p>
            <a:r>
              <a:rPr lang="es-ES_tradnl" b="0" i="0" dirty="0">
                <a:solidFill>
                  <a:schemeClr val="bg1">
                    <a:lumMod val="50000"/>
                  </a:schemeClr>
                </a:solidFill>
                <a:effectLst/>
                <a:latin typeface="Calibri" charset="0"/>
                <a:ea typeface="Calibri" charset="0"/>
                <a:cs typeface="Calibri" charset="0"/>
              </a:rPr>
              <a:t>No es una herramienta muy potente porque solamente se limita a identificar la presencia de algún texto en las entradas de datos. Si no se detecta texto, el navegador notifica dentro del campo del formulario. El atributo @</a:t>
            </a:r>
            <a:r>
              <a:rPr lang="es-ES_tradnl" b="0" i="0" dirty="0" err="1">
                <a:solidFill>
                  <a:schemeClr val="bg1">
                    <a:lumMod val="50000"/>
                  </a:schemeClr>
                </a:solidFill>
                <a:effectLst/>
                <a:latin typeface="Calibri" charset="0"/>
                <a:ea typeface="Calibri" charset="0"/>
                <a:cs typeface="Calibri" charset="0"/>
              </a:rPr>
              <a:t>required</a:t>
            </a:r>
            <a:r>
              <a:rPr lang="es-ES_tradnl" b="0" i="0" dirty="0">
                <a:solidFill>
                  <a:schemeClr val="bg1">
                    <a:lumMod val="50000"/>
                  </a:schemeClr>
                </a:solidFill>
                <a:effectLst/>
                <a:latin typeface="Calibri" charset="0"/>
                <a:ea typeface="Calibri" charset="0"/>
                <a:cs typeface="Calibri" charset="0"/>
              </a:rPr>
              <a:t> se puede utilizar dentro de la directiva &lt;input&gt;, solamente si el atributo @</a:t>
            </a:r>
            <a:r>
              <a:rPr lang="es-ES_tradnl" b="0" i="0" dirty="0" err="1">
                <a:solidFill>
                  <a:schemeClr val="bg1">
                    <a:lumMod val="50000"/>
                  </a:schemeClr>
                </a:solidFill>
                <a:effectLst/>
                <a:latin typeface="Calibri" charset="0"/>
                <a:ea typeface="Calibri" charset="0"/>
                <a:cs typeface="Calibri" charset="0"/>
              </a:rPr>
              <a:t>type</a:t>
            </a:r>
            <a:r>
              <a:rPr lang="es-ES_tradnl" b="0" i="0" dirty="0">
                <a:solidFill>
                  <a:schemeClr val="bg1">
                    <a:lumMod val="50000"/>
                  </a:schemeClr>
                </a:solidFill>
                <a:effectLst/>
                <a:latin typeface="Calibri" charset="0"/>
                <a:ea typeface="Calibri" charset="0"/>
                <a:cs typeface="Calibri" charset="0"/>
              </a:rPr>
              <a:t> tiene como valores palabras claves (</a:t>
            </a:r>
            <a:r>
              <a:rPr lang="es-ES_tradnl" b="0" i="0" dirty="0" err="1">
                <a:solidFill>
                  <a:schemeClr val="bg1">
                    <a:lumMod val="50000"/>
                  </a:schemeClr>
                </a:solidFill>
                <a:effectLst/>
                <a:latin typeface="Calibri" charset="0"/>
                <a:ea typeface="Calibri" charset="0"/>
                <a:cs typeface="Calibri" charset="0"/>
              </a:rPr>
              <a:t>text</a:t>
            </a:r>
            <a:r>
              <a:rPr lang="es-ES_tradnl" b="0" i="0" dirty="0">
                <a:solidFill>
                  <a:schemeClr val="bg1">
                    <a:lumMod val="50000"/>
                  </a:schemeClr>
                </a:solidFill>
                <a:effectLst/>
                <a:latin typeface="Calibri" charset="0"/>
                <a:ea typeface="Calibri" charset="0"/>
                <a:cs typeface="Calibri" charset="0"/>
              </a:rPr>
              <a:t>, </a:t>
            </a:r>
            <a:r>
              <a:rPr lang="es-ES_tradnl" b="0" i="0" dirty="0" err="1">
                <a:solidFill>
                  <a:schemeClr val="bg1">
                    <a:lumMod val="50000"/>
                  </a:schemeClr>
                </a:solidFill>
                <a:effectLst/>
                <a:latin typeface="Calibri" charset="0"/>
                <a:ea typeface="Calibri" charset="0"/>
                <a:cs typeface="Calibri" charset="0"/>
              </a:rPr>
              <a:t>search</a:t>
            </a:r>
            <a:r>
              <a:rPr lang="es-ES_tradnl" b="0" i="0" dirty="0">
                <a:solidFill>
                  <a:schemeClr val="bg1">
                    <a:lumMod val="50000"/>
                  </a:schemeClr>
                </a:solidFill>
                <a:effectLst/>
                <a:latin typeface="Calibri" charset="0"/>
                <a:ea typeface="Calibri" charset="0"/>
                <a:cs typeface="Calibri" charset="0"/>
              </a:rPr>
              <a:t>, </a:t>
            </a:r>
            <a:r>
              <a:rPr lang="es-ES_tradnl" b="0" i="0" dirty="0" err="1">
                <a:solidFill>
                  <a:schemeClr val="bg1">
                    <a:lumMod val="50000"/>
                  </a:schemeClr>
                </a:solidFill>
                <a:effectLst/>
                <a:latin typeface="Calibri" charset="0"/>
                <a:ea typeface="Calibri" charset="0"/>
                <a:cs typeface="Calibri" charset="0"/>
              </a:rPr>
              <a:t>url</a:t>
            </a:r>
            <a:r>
              <a:rPr lang="es-ES_tradnl" b="0" i="0" dirty="0">
                <a:solidFill>
                  <a:schemeClr val="bg1">
                    <a:lumMod val="50000"/>
                  </a:schemeClr>
                </a:solidFill>
                <a:effectLst/>
                <a:latin typeface="Calibri" charset="0"/>
                <a:ea typeface="Calibri" charset="0"/>
                <a:cs typeface="Calibri" charset="0"/>
              </a:rPr>
              <a:t>, </a:t>
            </a:r>
            <a:r>
              <a:rPr lang="es-ES_tradnl" b="0" i="0" dirty="0" err="1">
                <a:solidFill>
                  <a:schemeClr val="bg1">
                    <a:lumMod val="50000"/>
                  </a:schemeClr>
                </a:solidFill>
                <a:effectLst/>
                <a:latin typeface="Calibri" charset="0"/>
                <a:ea typeface="Calibri" charset="0"/>
                <a:cs typeface="Calibri" charset="0"/>
              </a:rPr>
              <a:t>tel</a:t>
            </a:r>
            <a:r>
              <a:rPr lang="es-ES_tradnl" b="0" i="0" dirty="0">
                <a:solidFill>
                  <a:schemeClr val="bg1">
                    <a:lumMod val="50000"/>
                  </a:schemeClr>
                </a:solidFill>
                <a:effectLst/>
                <a:latin typeface="Calibri" charset="0"/>
                <a:ea typeface="Calibri" charset="0"/>
                <a:cs typeface="Calibri" charset="0"/>
              </a:rPr>
              <a:t>, email, </a:t>
            </a:r>
            <a:r>
              <a:rPr lang="es-ES_tradnl" b="0" i="0" dirty="0" err="1">
                <a:solidFill>
                  <a:schemeClr val="bg1">
                    <a:lumMod val="50000"/>
                  </a:schemeClr>
                </a:solidFill>
                <a:effectLst/>
                <a:latin typeface="Calibri" charset="0"/>
                <a:ea typeface="Calibri" charset="0"/>
                <a:cs typeface="Calibri" charset="0"/>
              </a:rPr>
              <a:t>password</a:t>
            </a:r>
            <a:r>
              <a:rPr lang="es-ES_tradnl" b="0" i="0" dirty="0">
                <a:solidFill>
                  <a:schemeClr val="bg1">
                    <a:lumMod val="50000"/>
                  </a:schemeClr>
                </a:solidFill>
                <a:effectLst/>
                <a:latin typeface="Calibri" charset="0"/>
                <a:ea typeface="Calibri" charset="0"/>
                <a:cs typeface="Calibri" charset="0"/>
              </a:rPr>
              <a:t>) designadas a crear entradas de texto específicos.</a:t>
            </a:r>
            <a:endParaRPr lang="es-ES_tradnl" dirty="0">
              <a:solidFill>
                <a:schemeClr val="bg1">
                  <a:lumMod val="50000"/>
                </a:schemeClr>
              </a:solidFill>
              <a:latin typeface="Calibri" charset="0"/>
              <a:ea typeface="Calibri" charset="0"/>
              <a:cs typeface="Calibri" charset="0"/>
            </a:endParaRPr>
          </a:p>
        </p:txBody>
      </p:sp>
      <p:sp>
        <p:nvSpPr>
          <p:cNvPr id="12" name="Rectángulo 11"/>
          <p:cNvSpPr/>
          <p:nvPr/>
        </p:nvSpPr>
        <p:spPr>
          <a:xfrm>
            <a:off x="3084465" y="3834439"/>
            <a:ext cx="6418763" cy="1569660"/>
          </a:xfrm>
          <a:prstGeom prst="rect">
            <a:avLst/>
          </a:prstGeom>
        </p:spPr>
        <p:txBody>
          <a:bodyPr wrap="square">
            <a:spAutoFit/>
          </a:bodyPr>
          <a:lstStyle/>
          <a:p>
            <a:r>
              <a:rPr lang="es-ES_tradnl" sz="2400" b="1" i="0" dirty="0">
                <a:solidFill>
                  <a:srgbClr val="C00000"/>
                </a:solidFill>
                <a:effectLst/>
                <a:latin typeface="Calibri" charset="0"/>
                <a:ea typeface="Calibri" charset="0"/>
                <a:cs typeface="Calibri" charset="0"/>
              </a:rPr>
              <a:t>&lt;</a:t>
            </a:r>
            <a:r>
              <a:rPr lang="es-ES_tradnl" sz="2400" b="1" i="0" dirty="0" err="1">
                <a:solidFill>
                  <a:srgbClr val="C00000"/>
                </a:solidFill>
                <a:effectLst/>
                <a:latin typeface="Calibri" charset="0"/>
                <a:ea typeface="Calibri" charset="0"/>
                <a:cs typeface="Calibri" charset="0"/>
              </a:rPr>
              <a:t>form</a:t>
            </a:r>
            <a:r>
              <a:rPr lang="es-ES_tradnl" sz="2400" b="1" i="0" dirty="0">
                <a:solidFill>
                  <a:srgbClr val="C00000"/>
                </a:solidFill>
                <a:effectLst/>
                <a:latin typeface="Calibri" charset="0"/>
                <a:ea typeface="Calibri" charset="0"/>
                <a:cs typeface="Calibri" charset="0"/>
              </a:rPr>
              <a:t>&gt;</a:t>
            </a:r>
            <a:br>
              <a:rPr lang="es-ES_tradnl" sz="2400" b="1" i="0" dirty="0">
                <a:solidFill>
                  <a:schemeClr val="bg1">
                    <a:lumMod val="50000"/>
                  </a:schemeClr>
                </a:solidFill>
                <a:effectLst/>
                <a:latin typeface="Calibri" charset="0"/>
                <a:ea typeface="Calibri" charset="0"/>
                <a:cs typeface="Calibri" charset="0"/>
              </a:rPr>
            </a:br>
            <a:r>
              <a:rPr lang="es-ES_tradnl" sz="2400" b="1" i="0" dirty="0">
                <a:solidFill>
                  <a:schemeClr val="bg1">
                    <a:lumMod val="50000"/>
                  </a:schemeClr>
                </a:solidFill>
                <a:effectLst/>
                <a:latin typeface="Calibri" charset="0"/>
                <a:ea typeface="Calibri" charset="0"/>
                <a:cs typeface="Calibri" charset="0"/>
              </a:rPr>
              <a:t>  	Nombre: </a:t>
            </a:r>
            <a:r>
              <a:rPr lang="es-ES_tradnl" sz="2400" b="1" i="0" dirty="0">
                <a:solidFill>
                  <a:srgbClr val="00B050"/>
                </a:solidFill>
                <a:effectLst/>
                <a:latin typeface="Calibri" charset="0"/>
                <a:ea typeface="Calibri" charset="0"/>
                <a:cs typeface="Calibri" charset="0"/>
              </a:rPr>
              <a:t>&lt;input </a:t>
            </a:r>
            <a:r>
              <a:rPr lang="es-ES_tradnl" sz="2400" b="1" i="0" dirty="0" err="1">
                <a:solidFill>
                  <a:srgbClr val="00B050"/>
                </a:solidFill>
                <a:effectLst/>
                <a:latin typeface="Calibri" charset="0"/>
                <a:ea typeface="Calibri" charset="0"/>
                <a:cs typeface="Calibri" charset="0"/>
              </a:rPr>
              <a:t>type</a:t>
            </a:r>
            <a:r>
              <a:rPr lang="es-ES_tradnl" sz="2400" b="1" i="0" dirty="0">
                <a:solidFill>
                  <a:srgbClr val="00B050"/>
                </a:solidFill>
                <a:effectLst/>
                <a:latin typeface="Calibri" charset="0"/>
                <a:ea typeface="Calibri" charset="0"/>
                <a:cs typeface="Calibri" charset="0"/>
              </a:rPr>
              <a:t>=”</a:t>
            </a:r>
            <a:r>
              <a:rPr lang="es-ES_tradnl" sz="2400" b="1" i="0" dirty="0" err="1">
                <a:solidFill>
                  <a:srgbClr val="00B050"/>
                </a:solidFill>
                <a:effectLst/>
                <a:latin typeface="Calibri" charset="0"/>
                <a:ea typeface="Calibri" charset="0"/>
                <a:cs typeface="Calibri" charset="0"/>
              </a:rPr>
              <a:t>text</a:t>
            </a:r>
            <a:r>
              <a:rPr lang="es-ES_tradnl" sz="2400" b="1" i="0" dirty="0">
                <a:solidFill>
                  <a:srgbClr val="00B050"/>
                </a:solidFill>
                <a:effectLst/>
                <a:latin typeface="Calibri" charset="0"/>
                <a:ea typeface="Calibri" charset="0"/>
                <a:cs typeface="Calibri" charset="0"/>
              </a:rPr>
              <a:t>" </a:t>
            </a:r>
            <a:r>
              <a:rPr lang="es-ES_tradnl" sz="2400" b="1" i="0" dirty="0" err="1">
                <a:solidFill>
                  <a:srgbClr val="FF0000"/>
                </a:solidFill>
                <a:effectLst/>
                <a:latin typeface="Calibri" charset="0"/>
                <a:ea typeface="Calibri" charset="0"/>
                <a:cs typeface="Calibri" charset="0"/>
              </a:rPr>
              <a:t>required</a:t>
            </a:r>
            <a:r>
              <a:rPr lang="es-ES_tradnl" sz="2400" b="1" i="0" dirty="0">
                <a:solidFill>
                  <a:srgbClr val="00B050"/>
                </a:solidFill>
                <a:effectLst/>
                <a:latin typeface="Calibri" charset="0"/>
                <a:ea typeface="Calibri" charset="0"/>
                <a:cs typeface="Calibri" charset="0"/>
              </a:rPr>
              <a:t> /&gt;</a:t>
            </a:r>
          </a:p>
          <a:p>
            <a:r>
              <a:rPr lang="es-ES_tradnl" sz="2400" b="1" i="0" dirty="0">
                <a:solidFill>
                  <a:srgbClr val="00B050"/>
                </a:solidFill>
                <a:effectLst/>
                <a:latin typeface="Calibri" charset="0"/>
                <a:ea typeface="Calibri" charset="0"/>
                <a:cs typeface="Calibri" charset="0"/>
              </a:rPr>
              <a:t>	&lt;input </a:t>
            </a:r>
            <a:r>
              <a:rPr lang="es-ES_tradnl" sz="2400" b="1" i="0" dirty="0" err="1">
                <a:solidFill>
                  <a:srgbClr val="00B050"/>
                </a:solidFill>
                <a:effectLst/>
                <a:latin typeface="Calibri" charset="0"/>
                <a:ea typeface="Calibri" charset="0"/>
                <a:cs typeface="Calibri" charset="0"/>
              </a:rPr>
              <a:t>type</a:t>
            </a:r>
            <a:r>
              <a:rPr lang="es-ES_tradnl" sz="2400" b="1" i="0" dirty="0">
                <a:solidFill>
                  <a:srgbClr val="00B050"/>
                </a:solidFill>
                <a:effectLst/>
                <a:latin typeface="Calibri" charset="0"/>
                <a:ea typeface="Calibri" charset="0"/>
                <a:cs typeface="Calibri" charset="0"/>
              </a:rPr>
              <a:t>="</a:t>
            </a:r>
            <a:r>
              <a:rPr lang="es-ES_tradnl" sz="2400" b="1" i="0" dirty="0" err="1">
                <a:solidFill>
                  <a:srgbClr val="00B050"/>
                </a:solidFill>
                <a:effectLst/>
                <a:latin typeface="Calibri" charset="0"/>
                <a:ea typeface="Calibri" charset="0"/>
                <a:cs typeface="Calibri" charset="0"/>
              </a:rPr>
              <a:t>submit</a:t>
            </a:r>
            <a:r>
              <a:rPr lang="es-ES_tradnl" sz="2400" b="1" i="0" dirty="0">
                <a:solidFill>
                  <a:srgbClr val="00B050"/>
                </a:solidFill>
                <a:effectLst/>
                <a:latin typeface="Calibri" charset="0"/>
                <a:ea typeface="Calibri" charset="0"/>
                <a:cs typeface="Calibri" charset="0"/>
              </a:rPr>
              <a:t>" /&gt;</a:t>
            </a:r>
            <a:br>
              <a:rPr lang="es-ES_tradnl" sz="2400" b="1" i="0" dirty="0">
                <a:solidFill>
                  <a:srgbClr val="00B050"/>
                </a:solidFill>
                <a:effectLst/>
                <a:latin typeface="Calibri" charset="0"/>
                <a:ea typeface="Calibri" charset="0"/>
                <a:cs typeface="Calibri" charset="0"/>
              </a:rPr>
            </a:br>
            <a:r>
              <a:rPr lang="es-ES_tradnl" sz="2400" b="1" i="0" dirty="0">
                <a:solidFill>
                  <a:srgbClr val="C00000"/>
                </a:solidFill>
                <a:effectLst/>
                <a:latin typeface="Calibri" charset="0"/>
                <a:ea typeface="Calibri" charset="0"/>
                <a:cs typeface="Calibri" charset="0"/>
              </a:rPr>
              <a:t>&lt;/</a:t>
            </a:r>
            <a:r>
              <a:rPr lang="es-ES_tradnl" sz="2400" b="1" i="0" dirty="0" err="1">
                <a:solidFill>
                  <a:srgbClr val="C00000"/>
                </a:solidFill>
                <a:effectLst/>
                <a:latin typeface="Calibri" charset="0"/>
                <a:ea typeface="Calibri" charset="0"/>
                <a:cs typeface="Calibri" charset="0"/>
              </a:rPr>
              <a:t>form</a:t>
            </a:r>
            <a:r>
              <a:rPr lang="es-ES_tradnl" sz="2400" b="1" i="0" dirty="0">
                <a:solidFill>
                  <a:srgbClr val="C00000"/>
                </a:solidFill>
                <a:effectLst/>
                <a:latin typeface="Calibri" charset="0"/>
                <a:ea typeface="Calibri" charset="0"/>
                <a:cs typeface="Calibri" charset="0"/>
              </a:rPr>
              <a:t>&gt;</a:t>
            </a:r>
            <a:endParaRPr lang="es-ES_tradnl" sz="2400" b="1" dirty="0">
              <a:solidFill>
                <a:srgbClr val="C00000"/>
              </a:solidFill>
              <a:latin typeface="Calibri" charset="0"/>
              <a:ea typeface="Calibri" charset="0"/>
              <a:cs typeface="Calibri" charset="0"/>
            </a:endParaRPr>
          </a:p>
        </p:txBody>
      </p:sp>
    </p:spTree>
    <p:extLst>
      <p:ext uri="{BB962C8B-B14F-4D97-AF65-F5344CB8AC3E}">
        <p14:creationId xmlns:p14="http://schemas.microsoft.com/office/powerpoint/2010/main" val="263025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8" name="Imagen 7">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9" name="CuadroTexto 8"/>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Atributo @</a:t>
            </a:r>
            <a:r>
              <a:rPr lang="es-ES" sz="2800" b="1" dirty="0" err="1">
                <a:solidFill>
                  <a:srgbClr val="E23649"/>
                </a:solidFill>
                <a:latin typeface="Calibri" charset="0"/>
                <a:ea typeface="Calibri" charset="0"/>
                <a:cs typeface="Calibri" charset="0"/>
              </a:rPr>
              <a:t>pattern</a:t>
            </a:r>
            <a:endParaRPr lang="es-ES_tradnl" sz="2800" b="1" dirty="0">
              <a:solidFill>
                <a:srgbClr val="E23649"/>
              </a:solidFill>
              <a:latin typeface="Calibri" charset="0"/>
              <a:ea typeface="Calibri" charset="0"/>
              <a:cs typeface="Calibri" charset="0"/>
            </a:endParaRPr>
          </a:p>
        </p:txBody>
      </p:sp>
      <p:sp>
        <p:nvSpPr>
          <p:cNvPr id="2" name="Rectángulo 1"/>
          <p:cNvSpPr/>
          <p:nvPr/>
        </p:nvSpPr>
        <p:spPr>
          <a:xfrm>
            <a:off x="994409" y="1478638"/>
            <a:ext cx="9276262" cy="1477328"/>
          </a:xfrm>
          <a:prstGeom prst="rect">
            <a:avLst/>
          </a:prstGeom>
        </p:spPr>
        <p:txBody>
          <a:bodyPr wrap="square">
            <a:spAutoFit/>
          </a:bodyPr>
          <a:lstStyle/>
          <a:p>
            <a:r>
              <a:rPr lang="es-ES_tradnl" b="0" i="0" dirty="0">
                <a:solidFill>
                  <a:schemeClr val="bg1">
                    <a:lumMod val="50000"/>
                  </a:schemeClr>
                </a:solidFill>
                <a:effectLst/>
                <a:latin typeface="Calibri" charset="0"/>
                <a:ea typeface="Calibri" charset="0"/>
                <a:cs typeface="Calibri" charset="0"/>
              </a:rPr>
              <a:t>Si </a:t>
            </a:r>
            <a:r>
              <a:rPr lang="es-ES_tradnl" b="0" i="0" dirty="0" err="1">
                <a:solidFill>
                  <a:schemeClr val="bg1">
                    <a:lumMod val="50000"/>
                  </a:schemeClr>
                </a:solidFill>
                <a:effectLst/>
                <a:latin typeface="Calibri" charset="0"/>
                <a:ea typeface="Calibri" charset="0"/>
                <a:cs typeface="Calibri" charset="0"/>
              </a:rPr>
              <a:t>deciamos</a:t>
            </a:r>
            <a:r>
              <a:rPr lang="es-ES_tradnl" b="0" i="0" dirty="0">
                <a:solidFill>
                  <a:schemeClr val="bg1">
                    <a:lumMod val="50000"/>
                  </a:schemeClr>
                </a:solidFill>
                <a:effectLst/>
                <a:latin typeface="Calibri" charset="0"/>
                <a:ea typeface="Calibri" charset="0"/>
                <a:cs typeface="Calibri" charset="0"/>
              </a:rPr>
              <a:t> que el atributo @</a:t>
            </a:r>
            <a:r>
              <a:rPr lang="es-ES_tradnl" b="0" i="0" dirty="0" err="1">
                <a:solidFill>
                  <a:schemeClr val="bg1">
                    <a:lumMod val="50000"/>
                  </a:schemeClr>
                </a:solidFill>
                <a:effectLst/>
                <a:latin typeface="Calibri" charset="0"/>
                <a:ea typeface="Calibri" charset="0"/>
                <a:cs typeface="Calibri" charset="0"/>
              </a:rPr>
              <a:t>required</a:t>
            </a:r>
            <a:r>
              <a:rPr lang="es-ES_tradnl" dirty="0">
                <a:solidFill>
                  <a:schemeClr val="bg1">
                    <a:lumMod val="50000"/>
                  </a:schemeClr>
                </a:solidFill>
                <a:latin typeface="Calibri" charset="0"/>
                <a:ea typeface="Calibri" charset="0"/>
                <a:cs typeface="Calibri" charset="0"/>
              </a:rPr>
              <a:t> no era una herramienta muy potente para validar datos de formulario, el atributo @</a:t>
            </a:r>
            <a:r>
              <a:rPr lang="es-ES_tradnl" dirty="0" err="1">
                <a:solidFill>
                  <a:schemeClr val="bg1">
                    <a:lumMod val="50000"/>
                  </a:schemeClr>
                </a:solidFill>
                <a:latin typeface="Calibri" charset="0"/>
                <a:ea typeface="Calibri" charset="0"/>
                <a:cs typeface="Calibri" charset="0"/>
              </a:rPr>
              <a:t>pattern</a:t>
            </a:r>
            <a:r>
              <a:rPr lang="es-ES_tradnl" dirty="0">
                <a:solidFill>
                  <a:schemeClr val="bg1">
                    <a:lumMod val="50000"/>
                  </a:schemeClr>
                </a:solidFill>
                <a:latin typeface="Calibri" charset="0"/>
                <a:ea typeface="Calibri" charset="0"/>
                <a:cs typeface="Calibri" charset="0"/>
              </a:rPr>
              <a:t> si que lo es, ya que el valor del atributo es una </a:t>
            </a:r>
            <a:r>
              <a:rPr lang="es-ES_tradnl" dirty="0" err="1">
                <a:solidFill>
                  <a:schemeClr val="bg1">
                    <a:lumMod val="50000"/>
                  </a:schemeClr>
                </a:solidFill>
                <a:latin typeface="Calibri" charset="0"/>
                <a:ea typeface="Calibri" charset="0"/>
                <a:cs typeface="Calibri" charset="0"/>
              </a:rPr>
              <a:t>expresi</a:t>
            </a:r>
            <a:r>
              <a:rPr lang="es-ES" dirty="0" err="1">
                <a:solidFill>
                  <a:schemeClr val="bg1">
                    <a:lumMod val="50000"/>
                  </a:schemeClr>
                </a:solidFill>
                <a:latin typeface="Calibri" charset="0"/>
                <a:ea typeface="Calibri" charset="0"/>
                <a:cs typeface="Calibri" charset="0"/>
              </a:rPr>
              <a:t>ón</a:t>
            </a:r>
            <a:r>
              <a:rPr lang="es-ES" dirty="0">
                <a:solidFill>
                  <a:schemeClr val="bg1">
                    <a:lumMod val="50000"/>
                  </a:schemeClr>
                </a:solidFill>
                <a:latin typeface="Calibri" charset="0"/>
                <a:ea typeface="Calibri" charset="0"/>
                <a:cs typeface="Calibri" charset="0"/>
              </a:rPr>
              <a:t> regular, un patrón que se puede configurar de tal manera que se puede determinar si se ha introducido dentro de una entrada de datos cualquier combinación de texto como correo electrónico o un vínculo que utiliza símbolos y signos específicos.</a:t>
            </a:r>
            <a:endParaRPr lang="es-ES_tradnl" dirty="0">
              <a:solidFill>
                <a:schemeClr val="bg1">
                  <a:lumMod val="50000"/>
                </a:schemeClr>
              </a:solidFill>
              <a:latin typeface="Calibri" charset="0"/>
              <a:ea typeface="Calibri" charset="0"/>
              <a:cs typeface="Calibri" charset="0"/>
            </a:endParaRPr>
          </a:p>
        </p:txBody>
      </p:sp>
      <p:sp>
        <p:nvSpPr>
          <p:cNvPr id="12" name="Rectángulo 11"/>
          <p:cNvSpPr/>
          <p:nvPr/>
        </p:nvSpPr>
        <p:spPr>
          <a:xfrm>
            <a:off x="1080094" y="5225831"/>
            <a:ext cx="10239649" cy="523220"/>
          </a:xfrm>
          <a:prstGeom prst="rect">
            <a:avLst/>
          </a:prstGeom>
        </p:spPr>
        <p:txBody>
          <a:bodyPr wrap="square">
            <a:spAutoFit/>
          </a:bodyPr>
          <a:lstStyle/>
          <a:p>
            <a:r>
              <a:rPr lang="es-ES" sz="2800" i="1" dirty="0">
                <a:solidFill>
                  <a:srgbClr val="C00000"/>
                </a:solidFill>
                <a:latin typeface="Calibri" charset="0"/>
                <a:ea typeface="Calibri" charset="0"/>
                <a:cs typeface="Calibri" charset="0"/>
              </a:rPr>
              <a:t>&lt;input </a:t>
            </a:r>
            <a:r>
              <a:rPr lang="es-ES" sz="2800" i="1" dirty="0" err="1">
                <a:solidFill>
                  <a:srgbClr val="C00000"/>
                </a:solidFill>
                <a:latin typeface="Calibri" charset="0"/>
                <a:ea typeface="Calibri" charset="0"/>
                <a:cs typeface="Calibri" charset="0"/>
              </a:rPr>
              <a:t>type</a:t>
            </a:r>
            <a:r>
              <a:rPr lang="es-ES" sz="2800" i="1" dirty="0">
                <a:solidFill>
                  <a:srgbClr val="C00000"/>
                </a:solidFill>
                <a:latin typeface="Calibri" charset="0"/>
                <a:ea typeface="Calibri" charset="0"/>
                <a:cs typeface="Calibri" charset="0"/>
              </a:rPr>
              <a:t>=“</a:t>
            </a:r>
            <a:r>
              <a:rPr lang="es-ES" sz="2800" i="1" dirty="0" err="1">
                <a:solidFill>
                  <a:srgbClr val="C00000"/>
                </a:solidFill>
                <a:latin typeface="Calibri" charset="0"/>
                <a:ea typeface="Calibri" charset="0"/>
                <a:cs typeface="Calibri" charset="0"/>
              </a:rPr>
              <a:t>text</a:t>
            </a:r>
            <a:r>
              <a:rPr lang="es-ES" sz="2800" i="1" dirty="0">
                <a:solidFill>
                  <a:srgbClr val="C00000"/>
                </a:solidFill>
                <a:latin typeface="Calibri" charset="0"/>
                <a:ea typeface="Calibri" charset="0"/>
                <a:cs typeface="Calibri" charset="0"/>
              </a:rPr>
              <a:t>” </a:t>
            </a:r>
            <a:r>
              <a:rPr lang="es-ES" sz="2800" i="1" dirty="0" err="1">
                <a:solidFill>
                  <a:srgbClr val="C00000"/>
                </a:solidFill>
                <a:latin typeface="Calibri" charset="0"/>
                <a:ea typeface="Calibri" charset="0"/>
                <a:cs typeface="Calibri" charset="0"/>
              </a:rPr>
              <a:t>name</a:t>
            </a:r>
            <a:r>
              <a:rPr lang="es-ES" sz="2800" i="1" dirty="0">
                <a:solidFill>
                  <a:srgbClr val="C00000"/>
                </a:solidFill>
                <a:latin typeface="Calibri" charset="0"/>
                <a:ea typeface="Calibri" charset="0"/>
                <a:cs typeface="Calibri" charset="0"/>
              </a:rPr>
              <a:t>=“nombre” </a:t>
            </a:r>
            <a:r>
              <a:rPr lang="mr-IN" sz="2800" i="1" dirty="0" err="1">
                <a:solidFill>
                  <a:srgbClr val="C00000"/>
                </a:solidFill>
                <a:latin typeface="Calibri" charset="0"/>
                <a:ea typeface="Calibri" charset="0"/>
                <a:cs typeface="Calibri" charset="0"/>
              </a:rPr>
              <a:t>pattern</a:t>
            </a:r>
            <a:r>
              <a:rPr lang="mr-IN" sz="2800" i="1" dirty="0">
                <a:solidFill>
                  <a:srgbClr val="C00000"/>
                </a:solidFill>
                <a:latin typeface="Calibri" charset="0"/>
                <a:ea typeface="Calibri" charset="0"/>
                <a:cs typeface="Calibri" charset="0"/>
              </a:rPr>
              <a:t>=“</a:t>
            </a:r>
            <a:r>
              <a:rPr lang="es-ES" sz="2800" i="1" dirty="0">
                <a:solidFill>
                  <a:srgbClr val="C00000"/>
                </a:solidFill>
                <a:latin typeface="Calibri" charset="0"/>
                <a:ea typeface="Calibri" charset="0"/>
                <a:cs typeface="Calibri" charset="0"/>
              </a:rPr>
              <a:t>[</a:t>
            </a:r>
            <a:r>
              <a:rPr lang="es-ES" sz="2800" i="1">
                <a:solidFill>
                  <a:srgbClr val="C00000"/>
                </a:solidFill>
                <a:latin typeface="Calibri" charset="0"/>
                <a:ea typeface="Calibri" charset="0"/>
                <a:cs typeface="Calibri" charset="0"/>
              </a:rPr>
              <a:t>a-z]{2,15</a:t>
            </a:r>
            <a:r>
              <a:rPr lang="es-ES" sz="2800" i="1" dirty="0">
                <a:solidFill>
                  <a:srgbClr val="C00000"/>
                </a:solidFill>
                <a:latin typeface="Calibri" charset="0"/>
                <a:ea typeface="Calibri" charset="0"/>
                <a:cs typeface="Calibri" charset="0"/>
              </a:rPr>
              <a:t>}</a:t>
            </a:r>
            <a:r>
              <a:rPr lang="mr-IN" sz="2800" i="1" dirty="0">
                <a:solidFill>
                  <a:srgbClr val="C00000"/>
                </a:solidFill>
                <a:latin typeface="Calibri" charset="0"/>
                <a:ea typeface="Calibri" charset="0"/>
                <a:cs typeface="Calibri" charset="0"/>
              </a:rPr>
              <a:t>”</a:t>
            </a:r>
            <a:r>
              <a:rPr lang="es-ES" sz="2800" i="1" dirty="0">
                <a:solidFill>
                  <a:srgbClr val="C00000"/>
                </a:solidFill>
                <a:latin typeface="Calibri" charset="0"/>
                <a:ea typeface="Calibri" charset="0"/>
                <a:cs typeface="Calibri" charset="0"/>
              </a:rPr>
              <a:t> </a:t>
            </a:r>
            <a:r>
              <a:rPr lang="es-ES" sz="2800" i="1" dirty="0" err="1">
                <a:solidFill>
                  <a:srgbClr val="C00000"/>
                </a:solidFill>
                <a:latin typeface="Calibri" charset="0"/>
                <a:ea typeface="Calibri" charset="0"/>
                <a:cs typeface="Calibri" charset="0"/>
              </a:rPr>
              <a:t>required</a:t>
            </a:r>
            <a:r>
              <a:rPr lang="es-ES" sz="2800" i="1" dirty="0">
                <a:solidFill>
                  <a:srgbClr val="C00000"/>
                </a:solidFill>
                <a:latin typeface="Calibri" charset="0"/>
                <a:ea typeface="Calibri" charset="0"/>
                <a:cs typeface="Calibri" charset="0"/>
              </a:rPr>
              <a:t> /&gt;</a:t>
            </a:r>
            <a:endParaRPr lang="es-ES_tradnl" sz="2800" b="1" dirty="0">
              <a:solidFill>
                <a:srgbClr val="C00000"/>
              </a:solidFill>
              <a:latin typeface="Calibri" charset="0"/>
              <a:ea typeface="Calibri" charset="0"/>
              <a:cs typeface="Calibri" charset="0"/>
            </a:endParaRPr>
          </a:p>
        </p:txBody>
      </p:sp>
      <p:sp>
        <p:nvSpPr>
          <p:cNvPr id="3" name="Rectángulo 2"/>
          <p:cNvSpPr/>
          <p:nvPr/>
        </p:nvSpPr>
        <p:spPr>
          <a:xfrm>
            <a:off x="1538769" y="3154313"/>
            <a:ext cx="8878860" cy="1477328"/>
          </a:xfrm>
          <a:prstGeom prst="rect">
            <a:avLst/>
          </a:prstGeom>
        </p:spPr>
        <p:txBody>
          <a:bodyPr wrap="square">
            <a:spAutoFit/>
          </a:bodyPr>
          <a:lstStyle/>
          <a:p>
            <a:r>
              <a:rPr lang="es-ES_tradnl" b="0" i="0" dirty="0">
                <a:solidFill>
                  <a:schemeClr val="bg1">
                    <a:lumMod val="50000"/>
                  </a:schemeClr>
                </a:solidFill>
                <a:effectLst/>
                <a:latin typeface="Calibri" charset="0"/>
                <a:ea typeface="Calibri" charset="0"/>
                <a:cs typeface="Calibri" charset="0"/>
              </a:rPr>
              <a:t>Una expresión regular es muy similar a una expresión matemática, excepto que una expresión regular le dice al navegador como manipular texto en lugar de números al utilizar símbolos especiales como operadores. Por ejemplo, se le puede decir al navegador que determine si existe un determinado carácter en una entrada de datos o que verifique formatos complejos (emails, números telefónicos, DNI, </a:t>
            </a:r>
            <a:r>
              <a:rPr lang="es-ES_tradnl" b="0" i="0" dirty="0" err="1">
                <a:solidFill>
                  <a:schemeClr val="bg1">
                    <a:lumMod val="50000"/>
                  </a:schemeClr>
                </a:solidFill>
                <a:effectLst/>
                <a:latin typeface="Calibri" charset="0"/>
                <a:ea typeface="Calibri" charset="0"/>
                <a:cs typeface="Calibri" charset="0"/>
              </a:rPr>
              <a:t>url</a:t>
            </a:r>
            <a:r>
              <a:rPr lang="es-ES_tradnl" b="0" i="0" dirty="0">
                <a:solidFill>
                  <a:schemeClr val="bg1">
                    <a:lumMod val="50000"/>
                  </a:schemeClr>
                </a:solidFill>
                <a:effectLst/>
                <a:latin typeface="Calibri" charset="0"/>
                <a:ea typeface="Calibri" charset="0"/>
                <a:cs typeface="Calibri" charset="0"/>
              </a:rPr>
              <a:t>, etc.).</a:t>
            </a:r>
            <a:endParaRPr lang="es-ES_tradnl"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79695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5" name="CuadroTexto 4"/>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Ejercicio 2</a:t>
            </a:r>
            <a:endParaRPr lang="es-ES_tradnl" sz="2800" b="1" dirty="0">
              <a:solidFill>
                <a:srgbClr val="E23649"/>
              </a:solidFill>
              <a:latin typeface="Calibri" charset="0"/>
              <a:ea typeface="Calibri" charset="0"/>
              <a:cs typeface="Calibri" charset="0"/>
            </a:endParaRPr>
          </a:p>
        </p:txBody>
      </p:sp>
      <p:sp>
        <p:nvSpPr>
          <p:cNvPr id="6" name="Rectángulo 5"/>
          <p:cNvSpPr/>
          <p:nvPr/>
        </p:nvSpPr>
        <p:spPr>
          <a:xfrm>
            <a:off x="403987" y="1297600"/>
            <a:ext cx="10405527" cy="1200329"/>
          </a:xfrm>
          <a:prstGeom prst="rect">
            <a:avLst/>
          </a:prstGeom>
        </p:spPr>
        <p:txBody>
          <a:bodyPr wrap="square">
            <a:spAutoFit/>
          </a:bodyPr>
          <a:lstStyle/>
          <a:p>
            <a:pPr fontAlgn="base"/>
            <a:r>
              <a:rPr lang="es-ES_tradnl" dirty="0">
                <a:solidFill>
                  <a:schemeClr val="bg1">
                    <a:lumMod val="50000"/>
                  </a:schemeClr>
                </a:solidFill>
              </a:rPr>
              <a:t>Crear un 1 formulario de </a:t>
            </a:r>
            <a:r>
              <a:rPr lang="es-ES_tradnl" dirty="0" err="1">
                <a:solidFill>
                  <a:schemeClr val="bg1">
                    <a:lumMod val="50000"/>
                  </a:schemeClr>
                </a:solidFill>
              </a:rPr>
              <a:t>inscripci</a:t>
            </a:r>
            <a:r>
              <a:rPr lang="es-ES" dirty="0" err="1">
                <a:solidFill>
                  <a:schemeClr val="bg1">
                    <a:lumMod val="50000"/>
                  </a:schemeClr>
                </a:solidFill>
              </a:rPr>
              <a:t>ón</a:t>
            </a:r>
            <a:r>
              <a:rPr lang="es-ES" dirty="0">
                <a:solidFill>
                  <a:schemeClr val="bg1">
                    <a:lumMod val="50000"/>
                  </a:schemeClr>
                </a:solidFill>
              </a:rPr>
              <a:t> al concurso “Alienta a la Selección”, teniendo en cuenta los siguientes datos:</a:t>
            </a:r>
          </a:p>
          <a:p>
            <a:pPr fontAlgn="base"/>
            <a:endParaRPr lang="es-ES" dirty="0">
              <a:solidFill>
                <a:schemeClr val="bg1">
                  <a:lumMod val="50000"/>
                </a:schemeClr>
              </a:solidFill>
            </a:endParaRPr>
          </a:p>
          <a:p>
            <a:pPr fontAlgn="base"/>
            <a:endParaRPr lang="es-ES" dirty="0">
              <a:solidFill>
                <a:schemeClr val="bg1">
                  <a:lumMod val="50000"/>
                </a:schemeClr>
              </a:solidFill>
            </a:endParaRPr>
          </a:p>
        </p:txBody>
      </p:sp>
      <p:sp>
        <p:nvSpPr>
          <p:cNvPr id="7" name="Rectángulo 6"/>
          <p:cNvSpPr/>
          <p:nvPr/>
        </p:nvSpPr>
        <p:spPr>
          <a:xfrm>
            <a:off x="1522440" y="2019607"/>
            <a:ext cx="6096000" cy="2031325"/>
          </a:xfrm>
          <a:prstGeom prst="rect">
            <a:avLst/>
          </a:prstGeom>
        </p:spPr>
        <p:txBody>
          <a:bodyPr>
            <a:spAutoFit/>
          </a:bodyPr>
          <a:lstStyle/>
          <a:p>
            <a:pPr marL="285750" indent="-285750" fontAlgn="base">
              <a:buFont typeface="Arial" charset="0"/>
              <a:buChar char="•"/>
            </a:pPr>
            <a:r>
              <a:rPr lang="es-ES" dirty="0">
                <a:solidFill>
                  <a:schemeClr val="bg1">
                    <a:lumMod val="50000"/>
                  </a:schemeClr>
                </a:solidFill>
              </a:rPr>
              <a:t>Nombre del participante:</a:t>
            </a:r>
          </a:p>
          <a:p>
            <a:pPr marL="285750" indent="-285750" fontAlgn="base">
              <a:buFont typeface="Arial" charset="0"/>
              <a:buChar char="•"/>
            </a:pPr>
            <a:r>
              <a:rPr lang="es-ES" dirty="0">
                <a:solidFill>
                  <a:schemeClr val="bg1">
                    <a:lumMod val="50000"/>
                  </a:schemeClr>
                </a:solidFill>
              </a:rPr>
              <a:t>Apellido del participante:</a:t>
            </a:r>
          </a:p>
          <a:p>
            <a:pPr marL="285750" indent="-285750" fontAlgn="base">
              <a:buFont typeface="Arial" charset="0"/>
              <a:buChar char="•"/>
            </a:pPr>
            <a:r>
              <a:rPr lang="es-ES" dirty="0">
                <a:solidFill>
                  <a:schemeClr val="bg1">
                    <a:lumMod val="50000"/>
                  </a:schemeClr>
                </a:solidFill>
              </a:rPr>
              <a:t>DNI: 8 dígitos numéricos</a:t>
            </a:r>
          </a:p>
          <a:p>
            <a:pPr marL="285750" indent="-285750" fontAlgn="base">
              <a:buFont typeface="Arial" charset="0"/>
              <a:buChar char="•"/>
            </a:pPr>
            <a:r>
              <a:rPr lang="es-ES" dirty="0">
                <a:solidFill>
                  <a:schemeClr val="bg1">
                    <a:lumMod val="50000"/>
                  </a:schemeClr>
                </a:solidFill>
              </a:rPr>
              <a:t>Sexo: dos opciones Masculino o Femenino</a:t>
            </a:r>
          </a:p>
          <a:p>
            <a:pPr marL="285750" indent="-285750" fontAlgn="base">
              <a:buFont typeface="Arial" charset="0"/>
              <a:buChar char="•"/>
            </a:pPr>
            <a:r>
              <a:rPr lang="es-ES" dirty="0">
                <a:solidFill>
                  <a:schemeClr val="bg1">
                    <a:lumMod val="50000"/>
                  </a:schemeClr>
                </a:solidFill>
              </a:rPr>
              <a:t>Número de Celular: 9 dígitos</a:t>
            </a:r>
          </a:p>
          <a:p>
            <a:pPr marL="285750" indent="-285750" fontAlgn="base">
              <a:buFont typeface="Arial" charset="0"/>
              <a:buChar char="•"/>
            </a:pPr>
            <a:r>
              <a:rPr lang="es-ES" dirty="0">
                <a:solidFill>
                  <a:schemeClr val="bg1">
                    <a:lumMod val="50000"/>
                  </a:schemeClr>
                </a:solidFill>
              </a:rPr>
              <a:t>Dirección:</a:t>
            </a:r>
          </a:p>
          <a:p>
            <a:pPr marL="285750" indent="-285750" fontAlgn="base">
              <a:buFont typeface="Arial" charset="0"/>
              <a:buChar char="•"/>
            </a:pPr>
            <a:endParaRPr lang="es-ES" dirty="0">
              <a:solidFill>
                <a:schemeClr val="bg1">
                  <a:lumMod val="50000"/>
                </a:schemeClr>
              </a:solidFill>
            </a:endParaRPr>
          </a:p>
        </p:txBody>
      </p:sp>
      <p:sp>
        <p:nvSpPr>
          <p:cNvPr id="8" name="Rectángulo 7"/>
          <p:cNvSpPr/>
          <p:nvPr/>
        </p:nvSpPr>
        <p:spPr>
          <a:xfrm>
            <a:off x="1250362" y="5028625"/>
            <a:ext cx="10405527" cy="1477328"/>
          </a:xfrm>
          <a:prstGeom prst="rect">
            <a:avLst/>
          </a:prstGeom>
        </p:spPr>
        <p:txBody>
          <a:bodyPr wrap="square">
            <a:spAutoFit/>
          </a:bodyPr>
          <a:lstStyle/>
          <a:p>
            <a:pPr fontAlgn="base"/>
            <a:r>
              <a:rPr lang="es-ES" dirty="0">
                <a:solidFill>
                  <a:schemeClr val="bg1">
                    <a:lumMod val="50000"/>
                  </a:schemeClr>
                </a:solidFill>
              </a:rPr>
              <a:t>Todos los datos donde se introduzcan texto deben ser obligatorios, el campo email solo debe permitir un formato de email, el campo celular sólo debe permitir 9 dígitos numéricos, el campo DNI sólo 8 </a:t>
            </a:r>
            <a:r>
              <a:rPr lang="es-ES" dirty="0" err="1">
                <a:solidFill>
                  <a:schemeClr val="bg1">
                    <a:lumMod val="50000"/>
                  </a:schemeClr>
                </a:solidFill>
              </a:rPr>
              <a:t>digitos</a:t>
            </a:r>
            <a:r>
              <a:rPr lang="es-ES" dirty="0">
                <a:solidFill>
                  <a:schemeClr val="bg1">
                    <a:lumMod val="50000"/>
                  </a:schemeClr>
                </a:solidFill>
              </a:rPr>
              <a:t> numéricos</a:t>
            </a:r>
          </a:p>
          <a:p>
            <a:pPr fontAlgn="base"/>
            <a:endParaRPr lang="es-ES" dirty="0">
              <a:solidFill>
                <a:schemeClr val="bg1">
                  <a:lumMod val="50000"/>
                </a:schemeClr>
              </a:solidFill>
            </a:endParaRPr>
          </a:p>
          <a:p>
            <a:pPr fontAlgn="base"/>
            <a:endParaRPr lang="es-ES" dirty="0">
              <a:solidFill>
                <a:schemeClr val="bg1">
                  <a:lumMod val="50000"/>
                </a:schemeClr>
              </a:solidFill>
            </a:endParaRPr>
          </a:p>
        </p:txBody>
      </p:sp>
      <p:sp>
        <p:nvSpPr>
          <p:cNvPr id="9" name="Rectángulo 8"/>
          <p:cNvSpPr/>
          <p:nvPr/>
        </p:nvSpPr>
        <p:spPr>
          <a:xfrm>
            <a:off x="5963589" y="2041203"/>
            <a:ext cx="6096000" cy="1754326"/>
          </a:xfrm>
          <a:prstGeom prst="rect">
            <a:avLst/>
          </a:prstGeom>
        </p:spPr>
        <p:txBody>
          <a:bodyPr>
            <a:spAutoFit/>
          </a:bodyPr>
          <a:lstStyle/>
          <a:p>
            <a:pPr marL="285750" indent="-285750" fontAlgn="base">
              <a:buFont typeface="Arial" charset="0"/>
              <a:buChar char="•"/>
            </a:pPr>
            <a:r>
              <a:rPr lang="es-ES" dirty="0">
                <a:solidFill>
                  <a:schemeClr val="bg1">
                    <a:lumMod val="50000"/>
                  </a:schemeClr>
                </a:solidFill>
              </a:rPr>
              <a:t>Provincia: 10 </a:t>
            </a:r>
            <a:r>
              <a:rPr lang="es-ES" dirty="0" err="1">
                <a:solidFill>
                  <a:schemeClr val="bg1">
                    <a:lumMod val="50000"/>
                  </a:schemeClr>
                </a:solidFill>
              </a:rPr>
              <a:t>items</a:t>
            </a:r>
            <a:r>
              <a:rPr lang="es-ES" dirty="0">
                <a:solidFill>
                  <a:schemeClr val="bg1">
                    <a:lumMod val="50000"/>
                  </a:schemeClr>
                </a:solidFill>
              </a:rPr>
              <a:t> a escoger</a:t>
            </a:r>
          </a:p>
          <a:p>
            <a:pPr marL="285750" indent="-285750" fontAlgn="base">
              <a:buFont typeface="Arial" charset="0"/>
              <a:buChar char="•"/>
            </a:pPr>
            <a:r>
              <a:rPr lang="es-ES" dirty="0">
                <a:solidFill>
                  <a:schemeClr val="bg1">
                    <a:lumMod val="50000"/>
                  </a:schemeClr>
                </a:solidFill>
              </a:rPr>
              <a:t>Ciudad: 10 </a:t>
            </a:r>
            <a:r>
              <a:rPr lang="es-ES" dirty="0" err="1">
                <a:solidFill>
                  <a:schemeClr val="bg1">
                    <a:lumMod val="50000"/>
                  </a:schemeClr>
                </a:solidFill>
              </a:rPr>
              <a:t>items</a:t>
            </a:r>
            <a:r>
              <a:rPr lang="es-ES" dirty="0">
                <a:solidFill>
                  <a:schemeClr val="bg1">
                    <a:lumMod val="50000"/>
                  </a:schemeClr>
                </a:solidFill>
              </a:rPr>
              <a:t> a escoger</a:t>
            </a:r>
          </a:p>
          <a:p>
            <a:pPr marL="285750" indent="-285750" fontAlgn="base">
              <a:buFont typeface="Arial" charset="0"/>
              <a:buChar char="•"/>
            </a:pPr>
            <a:r>
              <a:rPr lang="es-ES" dirty="0">
                <a:solidFill>
                  <a:schemeClr val="bg1">
                    <a:lumMod val="50000"/>
                  </a:schemeClr>
                </a:solidFill>
              </a:rPr>
              <a:t>Distrito: 10 </a:t>
            </a:r>
            <a:r>
              <a:rPr lang="es-ES" dirty="0" err="1">
                <a:solidFill>
                  <a:schemeClr val="bg1">
                    <a:lumMod val="50000"/>
                  </a:schemeClr>
                </a:solidFill>
              </a:rPr>
              <a:t>items</a:t>
            </a:r>
            <a:r>
              <a:rPr lang="es-ES" dirty="0">
                <a:solidFill>
                  <a:schemeClr val="bg1">
                    <a:lumMod val="50000"/>
                  </a:schemeClr>
                </a:solidFill>
              </a:rPr>
              <a:t> a escoger</a:t>
            </a:r>
          </a:p>
          <a:p>
            <a:pPr marL="285750" indent="-285750" fontAlgn="base">
              <a:buFont typeface="Arial" charset="0"/>
              <a:buChar char="•"/>
            </a:pPr>
            <a:r>
              <a:rPr lang="es-ES" dirty="0">
                <a:solidFill>
                  <a:schemeClr val="bg1">
                    <a:lumMod val="50000"/>
                  </a:schemeClr>
                </a:solidFill>
              </a:rPr>
              <a:t>Foto de hincha: </a:t>
            </a:r>
          </a:p>
          <a:p>
            <a:pPr marL="285750" indent="-285750" fontAlgn="base">
              <a:buFont typeface="Arial" charset="0"/>
              <a:buChar char="•"/>
            </a:pPr>
            <a:r>
              <a:rPr lang="es-ES" dirty="0">
                <a:solidFill>
                  <a:schemeClr val="bg1">
                    <a:lumMod val="50000"/>
                  </a:schemeClr>
                </a:solidFill>
              </a:rPr>
              <a:t>Mensaje de aliento: 15 columnas y 15 </a:t>
            </a:r>
            <a:r>
              <a:rPr lang="es-ES" dirty="0" err="1">
                <a:solidFill>
                  <a:schemeClr val="bg1">
                    <a:lumMod val="50000"/>
                  </a:schemeClr>
                </a:solidFill>
              </a:rPr>
              <a:t>rows</a:t>
            </a:r>
            <a:endParaRPr lang="es-ES" dirty="0">
              <a:solidFill>
                <a:schemeClr val="bg1">
                  <a:lumMod val="50000"/>
                </a:schemeClr>
              </a:solidFill>
            </a:endParaRPr>
          </a:p>
          <a:p>
            <a:pPr marL="285750" indent="-285750" fontAlgn="base">
              <a:buFont typeface="Arial" charset="0"/>
              <a:buChar char="•"/>
            </a:pPr>
            <a:r>
              <a:rPr lang="es-ES" dirty="0">
                <a:solidFill>
                  <a:schemeClr val="bg1">
                    <a:lumMod val="50000"/>
                  </a:schemeClr>
                </a:solidFill>
              </a:rPr>
              <a:t>Botón de restablecer y botón de enviar</a:t>
            </a:r>
          </a:p>
        </p:txBody>
      </p:sp>
    </p:spTree>
    <p:extLst>
      <p:ext uri="{BB962C8B-B14F-4D97-AF65-F5344CB8AC3E}">
        <p14:creationId xmlns:p14="http://schemas.microsoft.com/office/powerpoint/2010/main" val="20802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8" name="Imagen 7">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9" name="CuadroTexto 8"/>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Audio</a:t>
            </a:r>
            <a:endParaRPr lang="es-ES_tradnl" sz="2800" b="1" dirty="0">
              <a:solidFill>
                <a:srgbClr val="E23649"/>
              </a:solidFill>
              <a:latin typeface="Calibri" charset="0"/>
              <a:ea typeface="Calibri" charset="0"/>
              <a:cs typeface="Calibri" charset="0"/>
            </a:endParaRPr>
          </a:p>
        </p:txBody>
      </p:sp>
      <p:sp>
        <p:nvSpPr>
          <p:cNvPr id="6" name="Rectángulo 5"/>
          <p:cNvSpPr/>
          <p:nvPr/>
        </p:nvSpPr>
        <p:spPr>
          <a:xfrm>
            <a:off x="388619" y="1431815"/>
            <a:ext cx="9586653" cy="369332"/>
          </a:xfrm>
          <a:prstGeom prst="rect">
            <a:avLst/>
          </a:prstGeom>
        </p:spPr>
        <p:txBody>
          <a:bodyPr wrap="square">
            <a:spAutoFit/>
          </a:bodyPr>
          <a:lstStyle/>
          <a:p>
            <a:r>
              <a:rPr lang="es-ES_tradnl" dirty="0">
                <a:solidFill>
                  <a:schemeClr val="bg1">
                    <a:lumMod val="50000"/>
                  </a:schemeClr>
                </a:solidFill>
                <a:latin typeface="Calibri" charset="0"/>
                <a:ea typeface="Calibri" charset="0"/>
                <a:cs typeface="Calibri" charset="0"/>
              </a:rPr>
              <a:t>La etiqueta &lt;audio&gt; define el sonido, como música u otros flujos de audio.</a:t>
            </a:r>
          </a:p>
        </p:txBody>
      </p:sp>
      <p:graphicFrame>
        <p:nvGraphicFramePr>
          <p:cNvPr id="7" name="Tabla 6"/>
          <p:cNvGraphicFramePr>
            <a:graphicFrameLocks noGrp="1"/>
          </p:cNvGraphicFramePr>
          <p:nvPr>
            <p:extLst>
              <p:ext uri="{D42A27DB-BD31-4B8C-83A1-F6EECF244321}">
                <p14:modId xmlns:p14="http://schemas.microsoft.com/office/powerpoint/2010/main" val="1283431693"/>
              </p:ext>
            </p:extLst>
          </p:nvPr>
        </p:nvGraphicFramePr>
        <p:xfrm>
          <a:off x="1936098" y="4165513"/>
          <a:ext cx="7708900" cy="1910080"/>
        </p:xfrm>
        <a:graphic>
          <a:graphicData uri="http://schemas.openxmlformats.org/drawingml/2006/table">
            <a:tbl>
              <a:tblPr/>
              <a:tblGrid>
                <a:gridCol w="3854450">
                  <a:extLst>
                    <a:ext uri="{9D8B030D-6E8A-4147-A177-3AD203B41FA5}">
                      <a16:colId xmlns:a16="http://schemas.microsoft.com/office/drawing/2014/main" val="20000"/>
                    </a:ext>
                  </a:extLst>
                </a:gridCol>
                <a:gridCol w="3854450">
                  <a:extLst>
                    <a:ext uri="{9D8B030D-6E8A-4147-A177-3AD203B41FA5}">
                      <a16:colId xmlns:a16="http://schemas.microsoft.com/office/drawing/2014/main" val="20001"/>
                    </a:ext>
                  </a:extLst>
                </a:gridCol>
              </a:tblGrid>
              <a:tr h="0">
                <a:tc>
                  <a:txBody>
                    <a:bodyPr/>
                    <a:lstStyle/>
                    <a:p>
                      <a:pPr algn="l" fontAlgn="t"/>
                      <a:r>
                        <a:rPr lang="es-ES_tradnl" dirty="0" err="1">
                          <a:effectLst/>
                        </a:rPr>
                        <a:t>Format</a:t>
                      </a:r>
                      <a:endParaRPr lang="es-ES_tradnl" dirty="0">
                        <a:effectLst/>
                      </a:endParaRPr>
                    </a:p>
                  </a:txBody>
                  <a:tcPr marL="2032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s-ES_tradnl" dirty="0">
                          <a:effectLst/>
                        </a:rPr>
                        <a:t>MIME-</a:t>
                      </a:r>
                      <a:r>
                        <a:rPr lang="es-ES_tradnl" dirty="0" err="1">
                          <a:effectLst/>
                        </a:rPr>
                        <a:t>type</a:t>
                      </a:r>
                      <a:endParaRPr lang="es-ES_tradnl" dirty="0">
                        <a:effectLst/>
                      </a:endParaRPr>
                    </a:p>
                  </a:txBody>
                  <a:tcPr marL="1016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fontAlgn="t"/>
                      <a:r>
                        <a:rPr lang="da-DK">
                          <a:effectLst/>
                        </a:rPr>
                        <a:t>MP3</a:t>
                      </a:r>
                    </a:p>
                  </a:txBody>
                  <a:tcPr marL="2032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s-ES_tradnl" dirty="0">
                          <a:effectLst/>
                        </a:rPr>
                        <a:t>audio/</a:t>
                      </a:r>
                      <a:r>
                        <a:rPr lang="es-ES_tradnl" dirty="0" err="1">
                          <a:effectLst/>
                        </a:rPr>
                        <a:t>mpeg</a:t>
                      </a:r>
                      <a:endParaRPr lang="es-ES_tradnl" dirty="0">
                        <a:effectLst/>
                      </a:endParaRPr>
                    </a:p>
                  </a:txBody>
                  <a:tcPr marL="1016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0">
                <a:tc>
                  <a:txBody>
                    <a:bodyPr/>
                    <a:lstStyle/>
                    <a:p>
                      <a:pPr algn="l" fontAlgn="t"/>
                      <a:r>
                        <a:rPr lang="es-ES_tradnl">
                          <a:effectLst/>
                        </a:rPr>
                        <a:t>Ogg</a:t>
                      </a:r>
                    </a:p>
                  </a:txBody>
                  <a:tcPr marL="2032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s-ES_tradnl" dirty="0">
                          <a:effectLst/>
                        </a:rPr>
                        <a:t>audio/</a:t>
                      </a:r>
                      <a:r>
                        <a:rPr lang="es-ES_tradnl" dirty="0" err="1">
                          <a:effectLst/>
                        </a:rPr>
                        <a:t>ogg</a:t>
                      </a:r>
                      <a:endParaRPr lang="es-ES_tradnl" dirty="0">
                        <a:effectLst/>
                      </a:endParaRPr>
                    </a:p>
                  </a:txBody>
                  <a:tcPr marL="1016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fontAlgn="t"/>
                      <a:r>
                        <a:rPr lang="es-ES_tradnl">
                          <a:effectLst/>
                        </a:rPr>
                        <a:t>Wav</a:t>
                      </a:r>
                    </a:p>
                  </a:txBody>
                  <a:tcPr marL="2032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s-ES_tradnl" dirty="0">
                          <a:effectLst/>
                        </a:rPr>
                        <a:t>audio/</a:t>
                      </a:r>
                      <a:r>
                        <a:rPr lang="es-ES_tradnl" dirty="0" err="1">
                          <a:effectLst/>
                        </a:rPr>
                        <a:t>wav</a:t>
                      </a:r>
                      <a:endParaRPr lang="es-ES_tradnl" dirty="0">
                        <a:effectLst/>
                      </a:endParaRPr>
                    </a:p>
                  </a:txBody>
                  <a:tcPr marL="1016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bl>
          </a:graphicData>
        </a:graphic>
      </p:graphicFrame>
      <p:sp>
        <p:nvSpPr>
          <p:cNvPr id="10" name="Rectángulo 9"/>
          <p:cNvSpPr/>
          <p:nvPr/>
        </p:nvSpPr>
        <p:spPr>
          <a:xfrm>
            <a:off x="2526558" y="2039587"/>
            <a:ext cx="6096000" cy="1631216"/>
          </a:xfrm>
          <a:prstGeom prst="rect">
            <a:avLst/>
          </a:prstGeom>
        </p:spPr>
        <p:txBody>
          <a:bodyPr>
            <a:spAutoFit/>
          </a:bodyPr>
          <a:lstStyle/>
          <a:p>
            <a:r>
              <a:rPr lang="es-ES_tradnl" sz="2000" b="1" dirty="0">
                <a:solidFill>
                  <a:srgbClr val="C00000"/>
                </a:solidFill>
                <a:latin typeface="Calibri" charset="0"/>
                <a:ea typeface="Calibri" charset="0"/>
                <a:cs typeface="Calibri" charset="0"/>
              </a:rPr>
              <a:t>&lt;audio </a:t>
            </a:r>
            <a:r>
              <a:rPr lang="es-ES_tradnl" sz="2000" b="1" dirty="0" err="1">
                <a:solidFill>
                  <a:schemeClr val="accent1">
                    <a:lumMod val="50000"/>
                  </a:schemeClr>
                </a:solidFill>
                <a:latin typeface="Calibri" charset="0"/>
                <a:ea typeface="Calibri" charset="0"/>
                <a:cs typeface="Calibri" charset="0"/>
              </a:rPr>
              <a:t>controls</a:t>
            </a:r>
            <a:r>
              <a:rPr lang="es-ES_tradnl" sz="2000" b="1" dirty="0">
                <a:solidFill>
                  <a:srgbClr val="C00000"/>
                </a:solidFill>
                <a:latin typeface="Calibri" charset="0"/>
                <a:ea typeface="Calibri" charset="0"/>
                <a:cs typeface="Calibri" charset="0"/>
              </a:rPr>
              <a:t>&gt;</a:t>
            </a:r>
            <a:br>
              <a:rPr lang="es-ES_tradnl" sz="2000" b="1" dirty="0">
                <a:solidFill>
                  <a:srgbClr val="C00000"/>
                </a:solidFill>
                <a:latin typeface="Calibri" charset="0"/>
                <a:ea typeface="Calibri" charset="0"/>
                <a:cs typeface="Calibri" charset="0"/>
              </a:rPr>
            </a:br>
            <a:r>
              <a:rPr lang="es-ES_tradnl" sz="2000" b="1" dirty="0">
                <a:solidFill>
                  <a:srgbClr val="C00000"/>
                </a:solidFill>
                <a:latin typeface="Calibri" charset="0"/>
                <a:ea typeface="Calibri" charset="0"/>
                <a:cs typeface="Calibri" charset="0"/>
              </a:rPr>
              <a:t> </a:t>
            </a:r>
            <a:r>
              <a:rPr lang="es-ES_tradnl" sz="2000" b="1" dirty="0">
                <a:solidFill>
                  <a:srgbClr val="00B050"/>
                </a:solidFill>
                <a:latin typeface="Calibri" charset="0"/>
                <a:ea typeface="Calibri" charset="0"/>
                <a:cs typeface="Calibri" charset="0"/>
              </a:rPr>
              <a:t> 	&lt;</a:t>
            </a:r>
            <a:r>
              <a:rPr lang="es-ES_tradnl" sz="2000" b="1" dirty="0" err="1">
                <a:solidFill>
                  <a:srgbClr val="00B050"/>
                </a:solidFill>
                <a:latin typeface="Calibri" charset="0"/>
                <a:ea typeface="Calibri" charset="0"/>
                <a:cs typeface="Calibri" charset="0"/>
              </a:rPr>
              <a:t>source</a:t>
            </a:r>
            <a:r>
              <a:rPr lang="es-ES_tradnl" sz="2000" b="1" dirty="0">
                <a:solidFill>
                  <a:srgbClr val="00B050"/>
                </a:solidFill>
                <a:latin typeface="Calibri" charset="0"/>
                <a:ea typeface="Calibri" charset="0"/>
                <a:cs typeface="Calibri" charset="0"/>
              </a:rPr>
              <a:t> </a:t>
            </a:r>
            <a:r>
              <a:rPr lang="es-ES_tradnl" sz="2000" b="1" dirty="0" err="1">
                <a:solidFill>
                  <a:srgbClr val="00B050"/>
                </a:solidFill>
                <a:latin typeface="Calibri" charset="0"/>
                <a:ea typeface="Calibri" charset="0"/>
                <a:cs typeface="Calibri" charset="0"/>
              </a:rPr>
              <a:t>src</a:t>
            </a:r>
            <a:r>
              <a:rPr lang="es-ES_tradnl" sz="2000" b="1" dirty="0">
                <a:solidFill>
                  <a:srgbClr val="00B050"/>
                </a:solidFill>
                <a:latin typeface="Calibri" charset="0"/>
                <a:ea typeface="Calibri" charset="0"/>
                <a:cs typeface="Calibri" charset="0"/>
              </a:rPr>
              <a:t>=”</a:t>
            </a:r>
            <a:r>
              <a:rPr lang="es-ES_tradnl" sz="2000" b="1" dirty="0" err="1">
                <a:solidFill>
                  <a:srgbClr val="00B050"/>
                </a:solidFill>
                <a:latin typeface="Calibri" charset="0"/>
                <a:ea typeface="Calibri" charset="0"/>
                <a:cs typeface="Calibri" charset="0"/>
              </a:rPr>
              <a:t>audio.ogg</a:t>
            </a:r>
            <a:r>
              <a:rPr lang="es-ES_tradnl" sz="2000" b="1" dirty="0">
                <a:solidFill>
                  <a:srgbClr val="00B050"/>
                </a:solidFill>
                <a:latin typeface="Calibri" charset="0"/>
                <a:ea typeface="Calibri" charset="0"/>
                <a:cs typeface="Calibri" charset="0"/>
              </a:rPr>
              <a:t>" </a:t>
            </a:r>
            <a:r>
              <a:rPr lang="es-ES_tradnl" sz="2000" b="1" dirty="0" err="1">
                <a:solidFill>
                  <a:srgbClr val="00B050"/>
                </a:solidFill>
                <a:latin typeface="Calibri" charset="0"/>
                <a:ea typeface="Calibri" charset="0"/>
                <a:cs typeface="Calibri" charset="0"/>
              </a:rPr>
              <a:t>type</a:t>
            </a:r>
            <a:r>
              <a:rPr lang="es-ES_tradnl" sz="2000" b="1" dirty="0">
                <a:solidFill>
                  <a:srgbClr val="00B050"/>
                </a:solidFill>
                <a:latin typeface="Calibri" charset="0"/>
                <a:ea typeface="Calibri" charset="0"/>
                <a:cs typeface="Calibri" charset="0"/>
              </a:rPr>
              <a:t>="audio/</a:t>
            </a:r>
            <a:r>
              <a:rPr lang="es-ES_tradnl" sz="2000" b="1" dirty="0" err="1">
                <a:solidFill>
                  <a:srgbClr val="00B050"/>
                </a:solidFill>
                <a:latin typeface="Calibri" charset="0"/>
                <a:ea typeface="Calibri" charset="0"/>
                <a:cs typeface="Calibri" charset="0"/>
              </a:rPr>
              <a:t>ogg</a:t>
            </a:r>
            <a:r>
              <a:rPr lang="es-ES_tradnl" sz="2000" b="1" dirty="0">
                <a:solidFill>
                  <a:srgbClr val="00B050"/>
                </a:solidFill>
                <a:latin typeface="Calibri" charset="0"/>
                <a:ea typeface="Calibri" charset="0"/>
                <a:cs typeface="Calibri" charset="0"/>
              </a:rPr>
              <a:t>"&gt;</a:t>
            </a:r>
            <a:br>
              <a:rPr lang="es-ES_tradnl" sz="2000" b="1" dirty="0">
                <a:solidFill>
                  <a:srgbClr val="00B050"/>
                </a:solidFill>
                <a:latin typeface="Calibri" charset="0"/>
                <a:ea typeface="Calibri" charset="0"/>
                <a:cs typeface="Calibri" charset="0"/>
              </a:rPr>
            </a:br>
            <a:r>
              <a:rPr lang="es-ES_tradnl" sz="2000" b="1" dirty="0">
                <a:solidFill>
                  <a:srgbClr val="C00000"/>
                </a:solidFill>
                <a:latin typeface="Calibri" charset="0"/>
                <a:ea typeface="Calibri" charset="0"/>
                <a:cs typeface="Calibri" charset="0"/>
              </a:rPr>
              <a:t>  	</a:t>
            </a:r>
            <a:r>
              <a:rPr lang="es-ES_tradnl" sz="2000" b="1" dirty="0">
                <a:solidFill>
                  <a:srgbClr val="00B050"/>
                </a:solidFill>
                <a:latin typeface="Calibri" charset="0"/>
                <a:ea typeface="Calibri" charset="0"/>
                <a:cs typeface="Calibri" charset="0"/>
              </a:rPr>
              <a:t>&lt;</a:t>
            </a:r>
            <a:r>
              <a:rPr lang="es-ES_tradnl" sz="2000" b="1" dirty="0" err="1">
                <a:solidFill>
                  <a:srgbClr val="00B050"/>
                </a:solidFill>
                <a:latin typeface="Calibri" charset="0"/>
                <a:ea typeface="Calibri" charset="0"/>
                <a:cs typeface="Calibri" charset="0"/>
              </a:rPr>
              <a:t>source</a:t>
            </a:r>
            <a:r>
              <a:rPr lang="es-ES_tradnl" sz="2000" b="1" dirty="0">
                <a:solidFill>
                  <a:srgbClr val="00B050"/>
                </a:solidFill>
                <a:latin typeface="Calibri" charset="0"/>
                <a:ea typeface="Calibri" charset="0"/>
                <a:cs typeface="Calibri" charset="0"/>
              </a:rPr>
              <a:t> </a:t>
            </a:r>
            <a:r>
              <a:rPr lang="es-ES_tradnl" sz="2000" b="1" dirty="0" err="1">
                <a:solidFill>
                  <a:srgbClr val="00B050"/>
                </a:solidFill>
                <a:latin typeface="Calibri" charset="0"/>
                <a:ea typeface="Calibri" charset="0"/>
                <a:cs typeface="Calibri" charset="0"/>
              </a:rPr>
              <a:t>src</a:t>
            </a:r>
            <a:r>
              <a:rPr lang="es-ES_tradnl" sz="2000" b="1" dirty="0">
                <a:solidFill>
                  <a:srgbClr val="00B050"/>
                </a:solidFill>
                <a:latin typeface="Calibri" charset="0"/>
                <a:ea typeface="Calibri" charset="0"/>
                <a:cs typeface="Calibri" charset="0"/>
              </a:rPr>
              <a:t>=“audio.mp3" </a:t>
            </a:r>
            <a:r>
              <a:rPr lang="es-ES_tradnl" sz="2000" b="1" dirty="0" err="1">
                <a:solidFill>
                  <a:srgbClr val="00B050"/>
                </a:solidFill>
                <a:latin typeface="Calibri" charset="0"/>
                <a:ea typeface="Calibri" charset="0"/>
                <a:cs typeface="Calibri" charset="0"/>
              </a:rPr>
              <a:t>type</a:t>
            </a:r>
            <a:r>
              <a:rPr lang="es-ES_tradnl" sz="2000" b="1" dirty="0">
                <a:solidFill>
                  <a:srgbClr val="00B050"/>
                </a:solidFill>
                <a:latin typeface="Calibri" charset="0"/>
                <a:ea typeface="Calibri" charset="0"/>
                <a:cs typeface="Calibri" charset="0"/>
              </a:rPr>
              <a:t>="audio/</a:t>
            </a:r>
            <a:r>
              <a:rPr lang="es-ES_tradnl" sz="2000" b="1" dirty="0" err="1">
                <a:solidFill>
                  <a:srgbClr val="00B050"/>
                </a:solidFill>
                <a:latin typeface="Calibri" charset="0"/>
                <a:ea typeface="Calibri" charset="0"/>
                <a:cs typeface="Calibri" charset="0"/>
              </a:rPr>
              <a:t>mpeg</a:t>
            </a:r>
            <a:r>
              <a:rPr lang="es-ES_tradnl" sz="2000" b="1" dirty="0">
                <a:solidFill>
                  <a:srgbClr val="00B050"/>
                </a:solidFill>
                <a:latin typeface="Calibri" charset="0"/>
                <a:ea typeface="Calibri" charset="0"/>
                <a:cs typeface="Calibri" charset="0"/>
              </a:rPr>
              <a:t>"&gt;</a:t>
            </a:r>
            <a:br>
              <a:rPr lang="es-ES_tradnl" sz="2000" b="1" dirty="0">
                <a:solidFill>
                  <a:srgbClr val="C00000"/>
                </a:solidFill>
                <a:latin typeface="Calibri" charset="0"/>
                <a:ea typeface="Calibri" charset="0"/>
                <a:cs typeface="Calibri" charset="0"/>
              </a:rPr>
            </a:br>
            <a:r>
              <a:rPr lang="es-ES_tradnl" sz="2000" b="1" dirty="0">
                <a:solidFill>
                  <a:srgbClr val="C00000"/>
                </a:solidFill>
                <a:latin typeface="Calibri" charset="0"/>
                <a:ea typeface="Calibri" charset="0"/>
                <a:cs typeface="Calibri" charset="0"/>
              </a:rPr>
              <a:t>  	</a:t>
            </a:r>
            <a:r>
              <a:rPr lang="es-ES_tradnl" sz="2000" b="1" dirty="0">
                <a:solidFill>
                  <a:schemeClr val="bg1">
                    <a:lumMod val="50000"/>
                  </a:schemeClr>
                </a:solidFill>
                <a:latin typeface="Calibri" charset="0"/>
                <a:ea typeface="Calibri" charset="0"/>
                <a:cs typeface="Calibri" charset="0"/>
              </a:rPr>
              <a:t>Tu navegador no soporta la etiqueta de audio</a:t>
            </a:r>
          </a:p>
          <a:p>
            <a:r>
              <a:rPr lang="es-ES_tradnl" sz="2000" b="1" dirty="0">
                <a:solidFill>
                  <a:srgbClr val="C00000"/>
                </a:solidFill>
                <a:latin typeface="Calibri" charset="0"/>
                <a:ea typeface="Calibri" charset="0"/>
                <a:cs typeface="Calibri" charset="0"/>
              </a:rPr>
              <a:t>&lt;/audio&gt;</a:t>
            </a:r>
          </a:p>
        </p:txBody>
      </p:sp>
    </p:spTree>
    <p:extLst>
      <p:ext uri="{BB962C8B-B14F-4D97-AF65-F5344CB8AC3E}">
        <p14:creationId xmlns:p14="http://schemas.microsoft.com/office/powerpoint/2010/main" val="930199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8" name="Imagen 7">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9" name="CuadroTexto 8"/>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Video</a:t>
            </a:r>
            <a:endParaRPr lang="es-ES_tradnl" sz="2800" b="1" dirty="0">
              <a:solidFill>
                <a:srgbClr val="E23649"/>
              </a:solidFill>
              <a:latin typeface="Calibri" charset="0"/>
              <a:ea typeface="Calibri" charset="0"/>
              <a:cs typeface="Calibri" charset="0"/>
            </a:endParaRPr>
          </a:p>
        </p:txBody>
      </p:sp>
      <p:sp>
        <p:nvSpPr>
          <p:cNvPr id="6" name="Rectángulo 5"/>
          <p:cNvSpPr/>
          <p:nvPr/>
        </p:nvSpPr>
        <p:spPr>
          <a:xfrm>
            <a:off x="388619" y="1431815"/>
            <a:ext cx="9586653" cy="369332"/>
          </a:xfrm>
          <a:prstGeom prst="rect">
            <a:avLst/>
          </a:prstGeom>
        </p:spPr>
        <p:txBody>
          <a:bodyPr wrap="square">
            <a:spAutoFit/>
          </a:bodyPr>
          <a:lstStyle/>
          <a:p>
            <a:r>
              <a:rPr lang="es-ES_tradnl" dirty="0">
                <a:solidFill>
                  <a:schemeClr val="bg1">
                    <a:lumMod val="50000"/>
                  </a:schemeClr>
                </a:solidFill>
                <a:latin typeface="Calibri" charset="0"/>
                <a:ea typeface="Calibri" charset="0"/>
                <a:cs typeface="Calibri" charset="0"/>
              </a:rPr>
              <a:t>La etiqueta &lt;audio&gt; define el sonido, como música u otros flujos de audio.</a:t>
            </a:r>
          </a:p>
        </p:txBody>
      </p:sp>
      <p:sp>
        <p:nvSpPr>
          <p:cNvPr id="10" name="Rectángulo 9"/>
          <p:cNvSpPr/>
          <p:nvPr/>
        </p:nvSpPr>
        <p:spPr>
          <a:xfrm>
            <a:off x="2455307" y="2032329"/>
            <a:ext cx="6096000" cy="1631216"/>
          </a:xfrm>
          <a:prstGeom prst="rect">
            <a:avLst/>
          </a:prstGeom>
        </p:spPr>
        <p:txBody>
          <a:bodyPr>
            <a:spAutoFit/>
          </a:bodyPr>
          <a:lstStyle/>
          <a:p>
            <a:r>
              <a:rPr lang="es-ES_tradnl" sz="2000" b="1" dirty="0">
                <a:solidFill>
                  <a:srgbClr val="C00000"/>
                </a:solidFill>
              </a:rPr>
              <a:t>&lt;video </a:t>
            </a:r>
            <a:r>
              <a:rPr lang="es-ES_tradnl" sz="2000" b="1" dirty="0" err="1">
                <a:solidFill>
                  <a:srgbClr val="C00000"/>
                </a:solidFill>
              </a:rPr>
              <a:t>width</a:t>
            </a:r>
            <a:r>
              <a:rPr lang="es-ES_tradnl" sz="2000" b="1" dirty="0">
                <a:solidFill>
                  <a:srgbClr val="C00000"/>
                </a:solidFill>
              </a:rPr>
              <a:t>="320" </a:t>
            </a:r>
            <a:r>
              <a:rPr lang="es-ES_tradnl" sz="2000" b="1" dirty="0" err="1">
                <a:solidFill>
                  <a:srgbClr val="C00000"/>
                </a:solidFill>
              </a:rPr>
              <a:t>height</a:t>
            </a:r>
            <a:r>
              <a:rPr lang="es-ES_tradnl" sz="2000" b="1" dirty="0">
                <a:solidFill>
                  <a:srgbClr val="C00000"/>
                </a:solidFill>
              </a:rPr>
              <a:t>="240" </a:t>
            </a:r>
            <a:r>
              <a:rPr lang="es-ES_tradnl" sz="2000" b="1" dirty="0" err="1">
                <a:solidFill>
                  <a:schemeClr val="accent1">
                    <a:lumMod val="50000"/>
                  </a:schemeClr>
                </a:solidFill>
              </a:rPr>
              <a:t>controls</a:t>
            </a:r>
            <a:r>
              <a:rPr lang="es-ES_tradnl" sz="2000" b="1" dirty="0">
                <a:solidFill>
                  <a:srgbClr val="C00000"/>
                </a:solidFill>
              </a:rPr>
              <a:t>&gt;</a:t>
            </a:r>
            <a:br>
              <a:rPr lang="es-ES_tradnl" sz="2000" b="1" dirty="0">
                <a:solidFill>
                  <a:srgbClr val="C00000"/>
                </a:solidFill>
              </a:rPr>
            </a:br>
            <a:r>
              <a:rPr lang="es-ES_tradnl" sz="2000" b="1" dirty="0">
                <a:solidFill>
                  <a:srgbClr val="C00000"/>
                </a:solidFill>
              </a:rPr>
              <a:t>  	</a:t>
            </a:r>
            <a:r>
              <a:rPr lang="es-ES_tradnl" sz="2000" b="1" dirty="0">
                <a:solidFill>
                  <a:srgbClr val="00B050"/>
                </a:solidFill>
              </a:rPr>
              <a:t>&lt;</a:t>
            </a:r>
            <a:r>
              <a:rPr lang="es-ES_tradnl" sz="2000" b="1" dirty="0" err="1">
                <a:solidFill>
                  <a:srgbClr val="00B050"/>
                </a:solidFill>
              </a:rPr>
              <a:t>source</a:t>
            </a:r>
            <a:r>
              <a:rPr lang="es-ES_tradnl" sz="2000" b="1" dirty="0">
                <a:solidFill>
                  <a:srgbClr val="00B050"/>
                </a:solidFill>
              </a:rPr>
              <a:t> </a:t>
            </a:r>
            <a:r>
              <a:rPr lang="es-ES_tradnl" sz="2000" b="1" dirty="0" err="1">
                <a:solidFill>
                  <a:srgbClr val="00B050"/>
                </a:solidFill>
              </a:rPr>
              <a:t>src</a:t>
            </a:r>
            <a:r>
              <a:rPr lang="es-ES_tradnl" sz="2000" b="1" dirty="0">
                <a:solidFill>
                  <a:srgbClr val="00B050"/>
                </a:solidFill>
              </a:rPr>
              <a:t>="movie.mp4" </a:t>
            </a:r>
            <a:r>
              <a:rPr lang="es-ES_tradnl" sz="2000" b="1" dirty="0" err="1">
                <a:solidFill>
                  <a:srgbClr val="00B050"/>
                </a:solidFill>
              </a:rPr>
              <a:t>type</a:t>
            </a:r>
            <a:r>
              <a:rPr lang="es-ES_tradnl" sz="2000" b="1" dirty="0">
                <a:solidFill>
                  <a:srgbClr val="00B050"/>
                </a:solidFill>
              </a:rPr>
              <a:t>="video/mp4"&gt;</a:t>
            </a:r>
            <a:br>
              <a:rPr lang="es-ES_tradnl" sz="2000" b="1" dirty="0">
                <a:solidFill>
                  <a:srgbClr val="00B050"/>
                </a:solidFill>
              </a:rPr>
            </a:br>
            <a:r>
              <a:rPr lang="es-ES_tradnl" sz="2000" b="1" dirty="0">
                <a:solidFill>
                  <a:srgbClr val="C00000"/>
                </a:solidFill>
              </a:rPr>
              <a:t>  	</a:t>
            </a:r>
            <a:r>
              <a:rPr lang="es-ES_tradnl" sz="2000" b="1" dirty="0">
                <a:solidFill>
                  <a:srgbClr val="00B050"/>
                </a:solidFill>
              </a:rPr>
              <a:t>&lt;</a:t>
            </a:r>
            <a:r>
              <a:rPr lang="es-ES_tradnl" sz="2000" b="1" dirty="0" err="1">
                <a:solidFill>
                  <a:srgbClr val="00B050"/>
                </a:solidFill>
              </a:rPr>
              <a:t>source</a:t>
            </a:r>
            <a:r>
              <a:rPr lang="es-ES_tradnl" sz="2000" b="1" dirty="0">
                <a:solidFill>
                  <a:srgbClr val="00B050"/>
                </a:solidFill>
              </a:rPr>
              <a:t> </a:t>
            </a:r>
            <a:r>
              <a:rPr lang="es-ES_tradnl" sz="2000" b="1" dirty="0" err="1">
                <a:solidFill>
                  <a:srgbClr val="00B050"/>
                </a:solidFill>
              </a:rPr>
              <a:t>src</a:t>
            </a:r>
            <a:r>
              <a:rPr lang="es-ES_tradnl" sz="2000" b="1" dirty="0">
                <a:solidFill>
                  <a:srgbClr val="00B050"/>
                </a:solidFill>
              </a:rPr>
              <a:t>="</a:t>
            </a:r>
            <a:r>
              <a:rPr lang="es-ES_tradnl" sz="2000" b="1" dirty="0" err="1">
                <a:solidFill>
                  <a:srgbClr val="00B050"/>
                </a:solidFill>
              </a:rPr>
              <a:t>movie.ogg</a:t>
            </a:r>
            <a:r>
              <a:rPr lang="es-ES_tradnl" sz="2000" b="1" dirty="0">
                <a:solidFill>
                  <a:srgbClr val="00B050"/>
                </a:solidFill>
              </a:rPr>
              <a:t>" </a:t>
            </a:r>
            <a:r>
              <a:rPr lang="es-ES_tradnl" sz="2000" b="1" dirty="0" err="1">
                <a:solidFill>
                  <a:srgbClr val="00B050"/>
                </a:solidFill>
              </a:rPr>
              <a:t>type</a:t>
            </a:r>
            <a:r>
              <a:rPr lang="es-ES_tradnl" sz="2000" b="1" dirty="0">
                <a:solidFill>
                  <a:srgbClr val="00B050"/>
                </a:solidFill>
              </a:rPr>
              <a:t>="video/</a:t>
            </a:r>
            <a:r>
              <a:rPr lang="es-ES_tradnl" sz="2000" b="1" dirty="0" err="1">
                <a:solidFill>
                  <a:srgbClr val="00B050"/>
                </a:solidFill>
              </a:rPr>
              <a:t>ogg</a:t>
            </a:r>
            <a:r>
              <a:rPr lang="es-ES_tradnl" sz="2000" b="1" dirty="0">
                <a:solidFill>
                  <a:srgbClr val="00B050"/>
                </a:solidFill>
              </a:rPr>
              <a:t>"&gt;</a:t>
            </a:r>
            <a:br>
              <a:rPr lang="es-ES_tradnl" sz="2000" b="1" dirty="0">
                <a:solidFill>
                  <a:srgbClr val="C00000"/>
                </a:solidFill>
              </a:rPr>
            </a:br>
            <a:r>
              <a:rPr lang="es-ES_tradnl" sz="2000" b="1" dirty="0">
                <a:solidFill>
                  <a:schemeClr val="bg1">
                    <a:lumMod val="50000"/>
                  </a:schemeClr>
                </a:solidFill>
              </a:rPr>
              <a:t>  	Tu navegador no soporta la etiqueta de video.</a:t>
            </a:r>
            <a:br>
              <a:rPr lang="es-ES_tradnl" sz="2000" b="1" dirty="0">
                <a:solidFill>
                  <a:srgbClr val="C00000"/>
                </a:solidFill>
              </a:rPr>
            </a:br>
            <a:r>
              <a:rPr lang="es-ES_tradnl" sz="2000" b="1" dirty="0">
                <a:solidFill>
                  <a:srgbClr val="C00000"/>
                </a:solidFill>
              </a:rPr>
              <a:t>&lt;/video&gt;</a:t>
            </a:r>
            <a:endParaRPr lang="es-ES_tradnl" sz="2000" b="1" dirty="0">
              <a:solidFill>
                <a:srgbClr val="C00000"/>
              </a:solidFill>
              <a:latin typeface="Calibri" charset="0"/>
              <a:ea typeface="Calibri" charset="0"/>
              <a:cs typeface="Calibri" charset="0"/>
            </a:endParaRPr>
          </a:p>
        </p:txBody>
      </p:sp>
      <p:graphicFrame>
        <p:nvGraphicFramePr>
          <p:cNvPr id="2" name="Tabla 1"/>
          <p:cNvGraphicFramePr>
            <a:graphicFrameLocks noGrp="1"/>
          </p:cNvGraphicFramePr>
          <p:nvPr>
            <p:extLst>
              <p:ext uri="{D42A27DB-BD31-4B8C-83A1-F6EECF244321}">
                <p14:modId xmlns:p14="http://schemas.microsoft.com/office/powerpoint/2010/main" val="1102807484"/>
              </p:ext>
            </p:extLst>
          </p:nvPr>
        </p:nvGraphicFramePr>
        <p:xfrm>
          <a:off x="1936098" y="3986738"/>
          <a:ext cx="7708900" cy="1910080"/>
        </p:xfrm>
        <a:graphic>
          <a:graphicData uri="http://schemas.openxmlformats.org/drawingml/2006/table">
            <a:tbl>
              <a:tblPr/>
              <a:tblGrid>
                <a:gridCol w="3854450">
                  <a:extLst>
                    <a:ext uri="{9D8B030D-6E8A-4147-A177-3AD203B41FA5}">
                      <a16:colId xmlns:a16="http://schemas.microsoft.com/office/drawing/2014/main" val="20000"/>
                    </a:ext>
                  </a:extLst>
                </a:gridCol>
                <a:gridCol w="3854450">
                  <a:extLst>
                    <a:ext uri="{9D8B030D-6E8A-4147-A177-3AD203B41FA5}">
                      <a16:colId xmlns:a16="http://schemas.microsoft.com/office/drawing/2014/main" val="20001"/>
                    </a:ext>
                  </a:extLst>
                </a:gridCol>
              </a:tblGrid>
              <a:tr h="0">
                <a:tc>
                  <a:txBody>
                    <a:bodyPr/>
                    <a:lstStyle/>
                    <a:p>
                      <a:pPr algn="l" fontAlgn="t"/>
                      <a:r>
                        <a:rPr lang="es-ES_tradnl">
                          <a:effectLst/>
                        </a:rPr>
                        <a:t>Format</a:t>
                      </a:r>
                    </a:p>
                  </a:txBody>
                  <a:tcPr marL="2032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s-ES_tradnl">
                          <a:effectLst/>
                        </a:rPr>
                        <a:t>MIME-type</a:t>
                      </a:r>
                    </a:p>
                  </a:txBody>
                  <a:tcPr marL="1016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fontAlgn="t"/>
                      <a:r>
                        <a:rPr lang="fr-FR">
                          <a:effectLst/>
                        </a:rPr>
                        <a:t>MP4</a:t>
                      </a:r>
                    </a:p>
                  </a:txBody>
                  <a:tcPr marL="2032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s-ES_tradnl">
                          <a:effectLst/>
                        </a:rPr>
                        <a:t>video/mp4</a:t>
                      </a:r>
                    </a:p>
                  </a:txBody>
                  <a:tcPr marL="1016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0">
                <a:tc>
                  <a:txBody>
                    <a:bodyPr/>
                    <a:lstStyle/>
                    <a:p>
                      <a:pPr algn="l" fontAlgn="t"/>
                      <a:r>
                        <a:rPr lang="es-ES_tradnl">
                          <a:effectLst/>
                        </a:rPr>
                        <a:t>WebM</a:t>
                      </a:r>
                    </a:p>
                  </a:txBody>
                  <a:tcPr marL="2032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s-ES_tradnl" dirty="0">
                          <a:effectLst/>
                        </a:rPr>
                        <a:t>video/</a:t>
                      </a:r>
                      <a:r>
                        <a:rPr lang="es-ES_tradnl" dirty="0" err="1">
                          <a:effectLst/>
                        </a:rPr>
                        <a:t>webm</a:t>
                      </a:r>
                      <a:endParaRPr lang="es-ES_tradnl" dirty="0">
                        <a:effectLst/>
                      </a:endParaRPr>
                    </a:p>
                  </a:txBody>
                  <a:tcPr marL="1016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fontAlgn="t"/>
                      <a:r>
                        <a:rPr lang="es-ES_tradnl">
                          <a:effectLst/>
                        </a:rPr>
                        <a:t>Ogg</a:t>
                      </a:r>
                    </a:p>
                  </a:txBody>
                  <a:tcPr marL="2032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s-ES_tradnl" dirty="0">
                          <a:effectLst/>
                        </a:rPr>
                        <a:t>video/</a:t>
                      </a:r>
                      <a:r>
                        <a:rPr lang="es-ES_tradnl" dirty="0" err="1">
                          <a:effectLst/>
                        </a:rPr>
                        <a:t>ogg</a:t>
                      </a:r>
                      <a:endParaRPr lang="es-ES_tradnl" dirty="0">
                        <a:effectLst/>
                      </a:endParaRPr>
                    </a:p>
                  </a:txBody>
                  <a:tcPr marL="101600" marR="101600" marT="101600" marB="1016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63971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8" name="Imagen 7">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9" name="CuadroTexto 8"/>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Objeto</a:t>
            </a:r>
            <a:endParaRPr lang="es-ES_tradnl" sz="2800" b="1" dirty="0">
              <a:solidFill>
                <a:srgbClr val="E23649"/>
              </a:solidFill>
              <a:latin typeface="Calibri" charset="0"/>
              <a:ea typeface="Calibri" charset="0"/>
              <a:cs typeface="Calibri" charset="0"/>
            </a:endParaRPr>
          </a:p>
        </p:txBody>
      </p:sp>
      <p:sp>
        <p:nvSpPr>
          <p:cNvPr id="6" name="Rectángulo 5"/>
          <p:cNvSpPr/>
          <p:nvPr/>
        </p:nvSpPr>
        <p:spPr>
          <a:xfrm>
            <a:off x="388619" y="1431815"/>
            <a:ext cx="10192295" cy="923330"/>
          </a:xfrm>
          <a:prstGeom prst="rect">
            <a:avLst/>
          </a:prstGeom>
        </p:spPr>
        <p:txBody>
          <a:bodyPr wrap="square">
            <a:spAutoFit/>
          </a:bodyPr>
          <a:lstStyle/>
          <a:p>
            <a:r>
              <a:rPr lang="es-ES_tradnl" dirty="0">
                <a:solidFill>
                  <a:schemeClr val="bg1">
                    <a:lumMod val="50000"/>
                  </a:schemeClr>
                </a:solidFill>
              </a:rPr>
              <a:t>La etiqueta &lt;</a:t>
            </a:r>
            <a:r>
              <a:rPr lang="es-ES_tradnl" dirty="0" err="1">
                <a:solidFill>
                  <a:schemeClr val="bg1">
                    <a:lumMod val="50000"/>
                  </a:schemeClr>
                </a:solidFill>
              </a:rPr>
              <a:t>object</a:t>
            </a:r>
            <a:r>
              <a:rPr lang="es-ES_tradnl" dirty="0">
                <a:solidFill>
                  <a:schemeClr val="bg1">
                    <a:lumMod val="50000"/>
                  </a:schemeClr>
                </a:solidFill>
              </a:rPr>
              <a:t>&gt; define un objeto incrustado dentro de un documento HTML. Utilice este elemento para integrar multimedia (como audio, vídeo, </a:t>
            </a:r>
            <a:r>
              <a:rPr lang="es-ES_tradnl" dirty="0" err="1">
                <a:solidFill>
                  <a:schemeClr val="bg1">
                    <a:lumMod val="50000"/>
                  </a:schemeClr>
                </a:solidFill>
              </a:rPr>
              <a:t>applets</a:t>
            </a:r>
            <a:r>
              <a:rPr lang="es-ES_tradnl" dirty="0">
                <a:solidFill>
                  <a:schemeClr val="bg1">
                    <a:lumMod val="50000"/>
                  </a:schemeClr>
                </a:solidFill>
              </a:rPr>
              <a:t> de Java, ActiveX, PDF y Flash) en sus páginas web.</a:t>
            </a:r>
          </a:p>
          <a:p>
            <a:r>
              <a:rPr lang="es-ES_tradnl" dirty="0">
                <a:solidFill>
                  <a:schemeClr val="bg1">
                    <a:lumMod val="50000"/>
                  </a:schemeClr>
                </a:solidFill>
              </a:rPr>
              <a:t>También puede utilizar la etiqueta &lt;</a:t>
            </a:r>
            <a:r>
              <a:rPr lang="es-ES_tradnl" dirty="0" err="1">
                <a:solidFill>
                  <a:schemeClr val="bg1">
                    <a:lumMod val="50000"/>
                  </a:schemeClr>
                </a:solidFill>
              </a:rPr>
              <a:t>object</a:t>
            </a:r>
            <a:r>
              <a:rPr lang="es-ES_tradnl" dirty="0">
                <a:solidFill>
                  <a:schemeClr val="bg1">
                    <a:lumMod val="50000"/>
                  </a:schemeClr>
                </a:solidFill>
              </a:rPr>
              <a:t>&gt; para incrustar otra página web en su documento HTML.</a:t>
            </a:r>
          </a:p>
        </p:txBody>
      </p:sp>
      <p:sp>
        <p:nvSpPr>
          <p:cNvPr id="10" name="Rectángulo 9"/>
          <p:cNvSpPr/>
          <p:nvPr/>
        </p:nvSpPr>
        <p:spPr>
          <a:xfrm>
            <a:off x="1237765" y="3564152"/>
            <a:ext cx="10263374" cy="523220"/>
          </a:xfrm>
          <a:prstGeom prst="rect">
            <a:avLst/>
          </a:prstGeom>
        </p:spPr>
        <p:txBody>
          <a:bodyPr wrap="square">
            <a:spAutoFit/>
          </a:bodyPr>
          <a:lstStyle/>
          <a:p>
            <a:r>
              <a:rPr lang="es-ES_tradnl" sz="2800" b="1" dirty="0">
                <a:solidFill>
                  <a:srgbClr val="C00000"/>
                </a:solidFill>
              </a:rPr>
              <a:t>&lt;</a:t>
            </a:r>
            <a:r>
              <a:rPr lang="es-ES_tradnl" sz="2800" b="1" dirty="0" err="1">
                <a:solidFill>
                  <a:srgbClr val="C00000"/>
                </a:solidFill>
              </a:rPr>
              <a:t>object</a:t>
            </a:r>
            <a:r>
              <a:rPr lang="es-ES_tradnl" sz="2800" b="1" dirty="0">
                <a:solidFill>
                  <a:srgbClr val="C00000"/>
                </a:solidFill>
              </a:rPr>
              <a:t> </a:t>
            </a:r>
            <a:r>
              <a:rPr lang="es-ES_tradnl" sz="2800" b="1" dirty="0" err="1">
                <a:solidFill>
                  <a:srgbClr val="C00000"/>
                </a:solidFill>
              </a:rPr>
              <a:t>width</a:t>
            </a:r>
            <a:r>
              <a:rPr lang="es-ES_tradnl" sz="2800" b="1" dirty="0">
                <a:solidFill>
                  <a:srgbClr val="C00000"/>
                </a:solidFill>
              </a:rPr>
              <a:t>=”600" </a:t>
            </a:r>
            <a:r>
              <a:rPr lang="es-ES_tradnl" sz="2800" b="1" dirty="0" err="1">
                <a:solidFill>
                  <a:srgbClr val="C00000"/>
                </a:solidFill>
              </a:rPr>
              <a:t>height</a:t>
            </a:r>
            <a:r>
              <a:rPr lang="es-ES_tradnl" sz="2800" b="1" dirty="0">
                <a:solidFill>
                  <a:srgbClr val="C00000"/>
                </a:solidFill>
              </a:rPr>
              <a:t>=”800" data=“</a:t>
            </a:r>
            <a:r>
              <a:rPr lang="es-ES_tradnl" sz="2800" b="1" dirty="0" err="1">
                <a:solidFill>
                  <a:srgbClr val="C00000"/>
                </a:solidFill>
              </a:rPr>
              <a:t>facebook.pdf</a:t>
            </a:r>
            <a:r>
              <a:rPr lang="es-ES_tradnl" sz="2800" b="1" dirty="0">
                <a:solidFill>
                  <a:srgbClr val="C00000"/>
                </a:solidFill>
              </a:rPr>
              <a:t>"&gt;&lt;/</a:t>
            </a:r>
            <a:r>
              <a:rPr lang="es-ES_tradnl" sz="2800" b="1" dirty="0" err="1">
                <a:solidFill>
                  <a:srgbClr val="C00000"/>
                </a:solidFill>
              </a:rPr>
              <a:t>object</a:t>
            </a:r>
            <a:r>
              <a:rPr lang="es-ES_tradnl" sz="2800" b="1" dirty="0">
                <a:solidFill>
                  <a:srgbClr val="C00000"/>
                </a:solidFill>
              </a:rPr>
              <a:t>&gt;</a:t>
            </a:r>
            <a:endParaRPr lang="es-ES_tradnl" sz="2800" b="1" dirty="0">
              <a:solidFill>
                <a:srgbClr val="C00000"/>
              </a:solidFill>
              <a:latin typeface="Calibri" charset="0"/>
              <a:ea typeface="Calibri" charset="0"/>
              <a:cs typeface="Calibri" charset="0"/>
            </a:endParaRPr>
          </a:p>
        </p:txBody>
      </p:sp>
    </p:spTree>
    <p:extLst>
      <p:ext uri="{BB962C8B-B14F-4D97-AF65-F5344CB8AC3E}">
        <p14:creationId xmlns:p14="http://schemas.microsoft.com/office/powerpoint/2010/main" val="214347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sp>
        <p:nvSpPr>
          <p:cNvPr id="6" name="Rectángulo 5"/>
          <p:cNvSpPr/>
          <p:nvPr/>
        </p:nvSpPr>
        <p:spPr>
          <a:xfrm>
            <a:off x="1325246" y="1200633"/>
            <a:ext cx="9759850" cy="5355312"/>
          </a:xfrm>
          <a:prstGeom prst="rect">
            <a:avLst/>
          </a:prstGeom>
        </p:spPr>
        <p:txBody>
          <a:bodyPr wrap="square">
            <a:spAutoFit/>
          </a:bodyPr>
          <a:lstStyle/>
          <a:p>
            <a:r>
              <a:rPr lang="es-ES_tradnl" b="1" dirty="0">
                <a:solidFill>
                  <a:schemeClr val="bg1">
                    <a:lumMod val="50000"/>
                  </a:schemeClr>
                </a:solidFill>
                <a:latin typeface="Calibri" charset="0"/>
                <a:ea typeface="Calibri" charset="0"/>
                <a:cs typeface="Calibri" charset="0"/>
              </a:rPr>
              <a:t>1. Maquetación básica</a:t>
            </a:r>
          </a:p>
          <a:p>
            <a:pPr>
              <a:buFont typeface="Arial" charset="0"/>
              <a:buChar char="•"/>
            </a:pPr>
            <a:r>
              <a:rPr lang="es-ES_tradnl" b="1" dirty="0">
                <a:solidFill>
                  <a:schemeClr val="bg1">
                    <a:lumMod val="50000"/>
                  </a:schemeClr>
                </a:solidFill>
                <a:latin typeface="Calibri" charset="0"/>
                <a:ea typeface="Calibri" charset="0"/>
                <a:cs typeface="Calibri" charset="0"/>
              </a:rPr>
              <a:t>width:</a:t>
            </a:r>
            <a:r>
              <a:rPr lang="es-ES_tradnl" dirty="0">
                <a:solidFill>
                  <a:schemeClr val="bg1">
                    <a:lumMod val="50000"/>
                  </a:schemeClr>
                </a:solidFill>
                <a:latin typeface="Calibri" charset="0"/>
                <a:ea typeface="Calibri" charset="0"/>
                <a:cs typeface="Calibri" charset="0"/>
              </a:rPr>
              <a:t> Ancho de un elemento.</a:t>
            </a:r>
          </a:p>
          <a:p>
            <a:pPr>
              <a:buFont typeface="Arial" charset="0"/>
              <a:buChar char="•"/>
            </a:pPr>
            <a:r>
              <a:rPr lang="es-ES_tradnl" b="1" dirty="0">
                <a:solidFill>
                  <a:schemeClr val="bg1">
                    <a:lumMod val="50000"/>
                  </a:schemeClr>
                </a:solidFill>
                <a:latin typeface="Calibri" charset="0"/>
                <a:ea typeface="Calibri" charset="0"/>
                <a:cs typeface="Calibri" charset="0"/>
              </a:rPr>
              <a:t>height:</a:t>
            </a:r>
            <a:r>
              <a:rPr lang="es-ES_tradnl" dirty="0">
                <a:solidFill>
                  <a:schemeClr val="bg1">
                    <a:lumMod val="50000"/>
                  </a:schemeClr>
                </a:solidFill>
                <a:latin typeface="Calibri" charset="0"/>
                <a:ea typeface="Calibri" charset="0"/>
                <a:cs typeface="Calibri" charset="0"/>
              </a:rPr>
              <a:t> Alto de un elemento.</a:t>
            </a:r>
          </a:p>
          <a:p>
            <a:pPr>
              <a:buFont typeface="Arial" charset="0"/>
              <a:buChar char="•"/>
            </a:pPr>
            <a:r>
              <a:rPr lang="es-ES_tradnl" b="1" dirty="0">
                <a:solidFill>
                  <a:schemeClr val="bg1">
                    <a:lumMod val="50000"/>
                  </a:schemeClr>
                </a:solidFill>
                <a:latin typeface="Calibri" charset="0"/>
                <a:ea typeface="Calibri" charset="0"/>
                <a:cs typeface="Calibri" charset="0"/>
              </a:rPr>
              <a:t>vertical-align</a:t>
            </a:r>
            <a:r>
              <a:rPr lang="es-ES_tradnl" dirty="0">
                <a:solidFill>
                  <a:schemeClr val="bg1">
                    <a:lumMod val="50000"/>
                  </a:schemeClr>
                </a:solidFill>
                <a:latin typeface="Calibri" charset="0"/>
                <a:ea typeface="Calibri" charset="0"/>
                <a:cs typeface="Calibri" charset="0"/>
              </a:rPr>
              <a:t>: Alineamiento vertical dentro de un elemento.</a:t>
            </a:r>
          </a:p>
          <a:p>
            <a:pPr>
              <a:buFont typeface="Arial" charset="0"/>
              <a:buChar char="•"/>
            </a:pPr>
            <a:r>
              <a:rPr lang="es-ES_tradnl" b="1" dirty="0">
                <a:solidFill>
                  <a:schemeClr val="bg1">
                    <a:lumMod val="50000"/>
                  </a:schemeClr>
                </a:solidFill>
                <a:latin typeface="Calibri" charset="0"/>
                <a:ea typeface="Calibri" charset="0"/>
                <a:cs typeface="Calibri" charset="0"/>
              </a:rPr>
              <a:t>margin:</a:t>
            </a:r>
            <a:r>
              <a:rPr lang="es-ES_tradnl" dirty="0">
                <a:solidFill>
                  <a:schemeClr val="bg1">
                    <a:lumMod val="50000"/>
                  </a:schemeClr>
                </a:solidFill>
                <a:latin typeface="Calibri" charset="0"/>
                <a:ea typeface="Calibri" charset="0"/>
                <a:cs typeface="Calibri" charset="0"/>
              </a:rPr>
              <a:t> Espacio que se añade entre el elemento y sus vecinos. Se puede diferencia por lado (arriba, abajo, izquierda, derecha).</a:t>
            </a:r>
          </a:p>
          <a:p>
            <a:pPr>
              <a:buFont typeface="Arial" charset="0"/>
              <a:buChar char="•"/>
            </a:pPr>
            <a:r>
              <a:rPr lang="es-ES_tradnl" b="1" dirty="0">
                <a:solidFill>
                  <a:schemeClr val="bg1">
                    <a:lumMod val="50000"/>
                  </a:schemeClr>
                </a:solidFill>
                <a:latin typeface="Calibri" charset="0"/>
                <a:ea typeface="Calibri" charset="0"/>
                <a:cs typeface="Calibri" charset="0"/>
              </a:rPr>
              <a:t>padding:</a:t>
            </a:r>
            <a:r>
              <a:rPr lang="es-ES_tradnl" dirty="0">
                <a:solidFill>
                  <a:schemeClr val="bg1">
                    <a:lumMod val="50000"/>
                  </a:schemeClr>
                </a:solidFill>
                <a:latin typeface="Calibri" charset="0"/>
                <a:ea typeface="Calibri" charset="0"/>
                <a:cs typeface="Calibri" charset="0"/>
              </a:rPr>
              <a:t> Relleno interior que se añade en los bordes del A diferencia de </a:t>
            </a:r>
            <a:r>
              <a:rPr lang="es-ES_tradnl" dirty="0" err="1">
                <a:solidFill>
                  <a:schemeClr val="bg1">
                    <a:lumMod val="50000"/>
                  </a:schemeClr>
                </a:solidFill>
                <a:latin typeface="Calibri" charset="0"/>
                <a:ea typeface="Calibri" charset="0"/>
                <a:cs typeface="Calibri" charset="0"/>
              </a:rPr>
              <a:t>margin</a:t>
            </a:r>
            <a:r>
              <a:rPr lang="es-ES_tradnl" dirty="0">
                <a:solidFill>
                  <a:schemeClr val="bg1">
                    <a:lumMod val="50000"/>
                  </a:schemeClr>
                </a:solidFill>
                <a:latin typeface="Calibri" charset="0"/>
                <a:ea typeface="Calibri" charset="0"/>
                <a:cs typeface="Calibri" charset="0"/>
              </a:rPr>
              <a:t>, cuenta para el tamaño del elemento.</a:t>
            </a:r>
          </a:p>
          <a:p>
            <a:pPr>
              <a:buFont typeface="Arial" charset="0"/>
              <a:buChar char="•"/>
            </a:pPr>
            <a:r>
              <a:rPr lang="es-ES_tradnl" b="1" dirty="0">
                <a:solidFill>
                  <a:schemeClr val="accent1">
                    <a:lumMod val="50000"/>
                  </a:schemeClr>
                </a:solidFill>
                <a:latin typeface="Calibri" charset="0"/>
                <a:ea typeface="Calibri" charset="0"/>
                <a:cs typeface="Calibri" charset="0"/>
              </a:rPr>
              <a:t>float:</a:t>
            </a:r>
            <a:r>
              <a:rPr lang="es-ES_tradnl" dirty="0">
                <a:solidFill>
                  <a:schemeClr val="accent1">
                    <a:lumMod val="50000"/>
                  </a:schemeClr>
                </a:solidFill>
                <a:latin typeface="Calibri" charset="0"/>
                <a:ea typeface="Calibri" charset="0"/>
                <a:cs typeface="Calibri" charset="0"/>
              </a:rPr>
              <a:t> Mueve el elemento todo lo posible hacia el lado indicado. </a:t>
            </a:r>
          </a:p>
          <a:p>
            <a:endParaRPr lang="es-ES_tradnl" b="1" dirty="0">
              <a:solidFill>
                <a:schemeClr val="bg1">
                  <a:lumMod val="50000"/>
                </a:schemeClr>
              </a:solidFill>
              <a:latin typeface="Calibri" charset="0"/>
              <a:ea typeface="Calibri" charset="0"/>
              <a:cs typeface="Calibri" charset="0"/>
            </a:endParaRPr>
          </a:p>
          <a:p>
            <a:r>
              <a:rPr lang="es-ES_tradnl" b="1" dirty="0">
                <a:solidFill>
                  <a:schemeClr val="bg1">
                    <a:lumMod val="50000"/>
                  </a:schemeClr>
                </a:solidFill>
                <a:latin typeface="Calibri" charset="0"/>
                <a:ea typeface="Calibri" charset="0"/>
                <a:cs typeface="Calibri" charset="0"/>
              </a:rPr>
              <a:t>2. Fuentes y texto</a:t>
            </a:r>
          </a:p>
          <a:p>
            <a:pPr>
              <a:buFont typeface="Arial" charset="0"/>
              <a:buChar char="•"/>
            </a:pPr>
            <a:r>
              <a:rPr lang="es-ES_tradnl" b="1" dirty="0">
                <a:solidFill>
                  <a:schemeClr val="bg1">
                    <a:lumMod val="50000"/>
                  </a:schemeClr>
                </a:solidFill>
                <a:latin typeface="Calibri" charset="0"/>
                <a:ea typeface="Calibri" charset="0"/>
                <a:cs typeface="Calibri" charset="0"/>
              </a:rPr>
              <a:t>font-family</a:t>
            </a:r>
            <a:r>
              <a:rPr lang="es-ES_tradnl" dirty="0">
                <a:solidFill>
                  <a:schemeClr val="bg1">
                    <a:lumMod val="50000"/>
                  </a:schemeClr>
                </a:solidFill>
                <a:latin typeface="Calibri" charset="0"/>
                <a:ea typeface="Calibri" charset="0"/>
                <a:cs typeface="Calibri" charset="0"/>
              </a:rPr>
              <a:t>: Tipo de letra</a:t>
            </a:r>
          </a:p>
          <a:p>
            <a:pPr>
              <a:buFont typeface="Arial" charset="0"/>
              <a:buChar char="•"/>
            </a:pPr>
            <a:r>
              <a:rPr lang="es-ES_tradnl" b="1" dirty="0">
                <a:solidFill>
                  <a:schemeClr val="bg1">
                    <a:lumMod val="50000"/>
                  </a:schemeClr>
                </a:solidFill>
                <a:latin typeface="Calibri" charset="0"/>
                <a:ea typeface="Calibri" charset="0"/>
                <a:cs typeface="Calibri" charset="0"/>
              </a:rPr>
              <a:t>font-size</a:t>
            </a:r>
            <a:r>
              <a:rPr lang="es-ES_tradnl" dirty="0">
                <a:solidFill>
                  <a:schemeClr val="bg1">
                    <a:lumMod val="50000"/>
                  </a:schemeClr>
                </a:solidFill>
                <a:latin typeface="Calibri" charset="0"/>
                <a:ea typeface="Calibri" charset="0"/>
                <a:cs typeface="Calibri" charset="0"/>
              </a:rPr>
              <a:t>: Tamaño de letra</a:t>
            </a:r>
          </a:p>
          <a:p>
            <a:pPr>
              <a:buFont typeface="Arial" charset="0"/>
              <a:buChar char="•"/>
            </a:pPr>
            <a:r>
              <a:rPr lang="es-ES_tradnl" b="1" dirty="0">
                <a:solidFill>
                  <a:schemeClr val="bg1">
                    <a:lumMod val="50000"/>
                  </a:schemeClr>
                </a:solidFill>
                <a:latin typeface="Calibri" charset="0"/>
                <a:ea typeface="Calibri" charset="0"/>
                <a:cs typeface="Calibri" charset="0"/>
              </a:rPr>
              <a:t>font-weight</a:t>
            </a:r>
            <a:r>
              <a:rPr lang="es-ES_tradnl" dirty="0">
                <a:solidFill>
                  <a:schemeClr val="bg1">
                    <a:lumMod val="50000"/>
                  </a:schemeClr>
                </a:solidFill>
                <a:latin typeface="Calibri" charset="0"/>
                <a:ea typeface="Calibri" charset="0"/>
                <a:cs typeface="Calibri" charset="0"/>
              </a:rPr>
              <a:t>: Peso (normal, negrita, …)</a:t>
            </a:r>
          </a:p>
          <a:p>
            <a:pPr>
              <a:buFont typeface="Arial" charset="0"/>
              <a:buChar char="•"/>
            </a:pPr>
            <a:r>
              <a:rPr lang="es-ES_tradnl" b="1" dirty="0">
                <a:solidFill>
                  <a:schemeClr val="bg1">
                    <a:lumMod val="50000"/>
                  </a:schemeClr>
                </a:solidFill>
                <a:latin typeface="Calibri" charset="0"/>
                <a:ea typeface="Calibri" charset="0"/>
                <a:cs typeface="Calibri" charset="0"/>
              </a:rPr>
              <a:t>font-style</a:t>
            </a:r>
            <a:r>
              <a:rPr lang="es-ES_tradnl" dirty="0">
                <a:solidFill>
                  <a:schemeClr val="bg1">
                    <a:lumMod val="50000"/>
                  </a:schemeClr>
                </a:solidFill>
                <a:latin typeface="Calibri" charset="0"/>
                <a:ea typeface="Calibri" charset="0"/>
                <a:cs typeface="Calibri" charset="0"/>
              </a:rPr>
              <a:t>: Estilo (normal, cursiva, …)</a:t>
            </a:r>
          </a:p>
          <a:p>
            <a:pPr>
              <a:buFont typeface="Arial" charset="0"/>
              <a:buChar char="•"/>
            </a:pPr>
            <a:r>
              <a:rPr lang="es-ES_tradnl" b="1" dirty="0">
                <a:solidFill>
                  <a:schemeClr val="bg1">
                    <a:lumMod val="50000"/>
                  </a:schemeClr>
                </a:solidFill>
                <a:latin typeface="Calibri" charset="0"/>
                <a:ea typeface="Calibri" charset="0"/>
                <a:cs typeface="Calibri" charset="0"/>
              </a:rPr>
              <a:t>text-decoration</a:t>
            </a:r>
            <a:r>
              <a:rPr lang="es-ES_tradnl" dirty="0">
                <a:solidFill>
                  <a:schemeClr val="bg1">
                    <a:lumMod val="50000"/>
                  </a:schemeClr>
                </a:solidFill>
                <a:latin typeface="Calibri" charset="0"/>
                <a:ea typeface="Calibri" charset="0"/>
                <a:cs typeface="Calibri" charset="0"/>
              </a:rPr>
              <a:t>: “Decoraciones” como subrayado, tachado, etc.</a:t>
            </a:r>
          </a:p>
          <a:p>
            <a:pPr>
              <a:buFont typeface="Arial" charset="0"/>
              <a:buChar char="•"/>
            </a:pPr>
            <a:r>
              <a:rPr lang="es-ES_tradnl" b="1" dirty="0">
                <a:solidFill>
                  <a:schemeClr val="bg1">
                    <a:lumMod val="50000"/>
                  </a:schemeClr>
                </a:solidFill>
                <a:latin typeface="Calibri" charset="0"/>
                <a:ea typeface="Calibri" charset="0"/>
                <a:cs typeface="Calibri" charset="0"/>
              </a:rPr>
              <a:t>text-align</a:t>
            </a:r>
            <a:r>
              <a:rPr lang="es-ES_tradnl" dirty="0">
                <a:solidFill>
                  <a:schemeClr val="bg1">
                    <a:lumMod val="50000"/>
                  </a:schemeClr>
                </a:solidFill>
                <a:latin typeface="Calibri" charset="0"/>
                <a:ea typeface="Calibri" charset="0"/>
                <a:cs typeface="Calibri" charset="0"/>
              </a:rPr>
              <a:t>: Alineación del texto (izquierda, derecha, etc.)</a:t>
            </a:r>
          </a:p>
          <a:p>
            <a:pPr>
              <a:buFont typeface="Arial" charset="0"/>
              <a:buChar char="•"/>
            </a:pPr>
            <a:r>
              <a:rPr lang="es-ES_tradnl" b="1" dirty="0">
                <a:solidFill>
                  <a:schemeClr val="bg1">
                    <a:lumMod val="50000"/>
                  </a:schemeClr>
                </a:solidFill>
                <a:latin typeface="Calibri" charset="0"/>
                <a:ea typeface="Calibri" charset="0"/>
                <a:cs typeface="Calibri" charset="0"/>
              </a:rPr>
              <a:t>text-transform</a:t>
            </a:r>
            <a:r>
              <a:rPr lang="es-ES_tradnl" dirty="0">
                <a:solidFill>
                  <a:schemeClr val="bg1">
                    <a:lumMod val="50000"/>
                  </a:schemeClr>
                </a:solidFill>
                <a:latin typeface="Calibri" charset="0"/>
                <a:ea typeface="Calibri" charset="0"/>
                <a:cs typeface="Calibri" charset="0"/>
              </a:rPr>
              <a:t>: Mostrar un texto en mayúsculas, minúsculas o la primera letra de cada palabra en mayúsculas.</a:t>
            </a:r>
          </a:p>
        </p:txBody>
      </p:sp>
      <p:pic>
        <p:nvPicPr>
          <p:cNvPr id="7" name="Imagen 6">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8" name="CuadroTexto 7"/>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Propiedades </a:t>
            </a:r>
            <a:r>
              <a:rPr lang="es-ES" sz="2800" b="1" dirty="0" err="1">
                <a:solidFill>
                  <a:srgbClr val="E23649"/>
                </a:solidFill>
                <a:latin typeface="Calibri" charset="0"/>
                <a:ea typeface="Calibri" charset="0"/>
                <a:cs typeface="Calibri" charset="0"/>
              </a:rPr>
              <a:t>css</a:t>
            </a:r>
            <a:r>
              <a:rPr lang="es-ES" sz="2800" b="1" dirty="0">
                <a:solidFill>
                  <a:srgbClr val="E23649"/>
                </a:solidFill>
                <a:latin typeface="Calibri" charset="0"/>
                <a:ea typeface="Calibri" charset="0"/>
                <a:cs typeface="Calibri" charset="0"/>
              </a:rPr>
              <a:t> mas usadas</a:t>
            </a:r>
            <a:endParaRPr lang="es-ES_tradnl" sz="2800" b="1" dirty="0">
              <a:solidFill>
                <a:srgbClr val="E23649"/>
              </a:solidFill>
              <a:latin typeface="Calibri" charset="0"/>
              <a:ea typeface="Calibri" charset="0"/>
              <a:cs typeface="Calibri" charset="0"/>
            </a:endParaRPr>
          </a:p>
        </p:txBody>
      </p:sp>
    </p:spTree>
    <p:extLst>
      <p:ext uri="{BB962C8B-B14F-4D97-AF65-F5344CB8AC3E}">
        <p14:creationId xmlns:p14="http://schemas.microsoft.com/office/powerpoint/2010/main" val="1327091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668379" y="925121"/>
            <a:ext cx="8582526" cy="5078313"/>
          </a:xfrm>
          <a:prstGeom prst="rect">
            <a:avLst/>
          </a:prstGeom>
        </p:spPr>
        <p:txBody>
          <a:bodyPr wrap="square">
            <a:spAutoFit/>
          </a:bodyPr>
          <a:lstStyle/>
          <a:p>
            <a:r>
              <a:rPr lang="es-ES_tradnl" b="1" dirty="0">
                <a:solidFill>
                  <a:schemeClr val="bg1">
                    <a:lumMod val="50000"/>
                  </a:schemeClr>
                </a:solidFill>
                <a:latin typeface="Calibri" charset="0"/>
                <a:ea typeface="Calibri" charset="0"/>
                <a:cs typeface="Calibri" charset="0"/>
              </a:rPr>
              <a:t>3. Color y fondos</a:t>
            </a:r>
          </a:p>
          <a:p>
            <a:pPr>
              <a:buFont typeface="Arial" charset="0"/>
              <a:buChar char="•"/>
            </a:pPr>
            <a:r>
              <a:rPr lang="es-ES_tradnl" b="1" dirty="0">
                <a:solidFill>
                  <a:schemeClr val="bg1">
                    <a:lumMod val="50000"/>
                  </a:schemeClr>
                </a:solidFill>
                <a:latin typeface="Calibri" charset="0"/>
                <a:ea typeface="Calibri" charset="0"/>
                <a:cs typeface="Calibri" charset="0"/>
              </a:rPr>
              <a:t>color:</a:t>
            </a:r>
            <a:r>
              <a:rPr lang="es-ES_tradnl" dirty="0">
                <a:solidFill>
                  <a:schemeClr val="bg1">
                    <a:lumMod val="50000"/>
                  </a:schemeClr>
                </a:solidFill>
                <a:latin typeface="Calibri" charset="0"/>
                <a:ea typeface="Calibri" charset="0"/>
                <a:cs typeface="Calibri" charset="0"/>
              </a:rPr>
              <a:t> Color del elemento. Se puede especificar en diferentes formatos como palabras predefinidas (red, </a:t>
            </a:r>
            <a:r>
              <a:rPr lang="es-ES_tradnl" dirty="0" err="1">
                <a:solidFill>
                  <a:schemeClr val="bg1">
                    <a:lumMod val="50000"/>
                  </a:schemeClr>
                </a:solidFill>
                <a:latin typeface="Calibri" charset="0"/>
                <a:ea typeface="Calibri" charset="0"/>
                <a:cs typeface="Calibri" charset="0"/>
              </a:rPr>
              <a:t>green</a:t>
            </a:r>
            <a:r>
              <a:rPr lang="es-ES_tradnl" dirty="0">
                <a:solidFill>
                  <a:schemeClr val="bg1">
                    <a:lumMod val="50000"/>
                  </a:schemeClr>
                </a:solidFill>
                <a:latin typeface="Calibri" charset="0"/>
                <a:ea typeface="Calibri" charset="0"/>
                <a:cs typeface="Calibri" charset="0"/>
              </a:rPr>
              <a:t>, etc.) RGB o como valor hexadecimal.</a:t>
            </a:r>
          </a:p>
          <a:p>
            <a:pPr>
              <a:buFont typeface="Arial" charset="0"/>
              <a:buChar char="•"/>
            </a:pPr>
            <a:r>
              <a:rPr lang="es-ES_tradnl" b="1" dirty="0">
                <a:solidFill>
                  <a:schemeClr val="bg1">
                    <a:lumMod val="50000"/>
                  </a:schemeClr>
                </a:solidFill>
                <a:latin typeface="Calibri" charset="0"/>
                <a:ea typeface="Calibri" charset="0"/>
                <a:cs typeface="Calibri" charset="0"/>
              </a:rPr>
              <a:t>background-color</a:t>
            </a:r>
            <a:r>
              <a:rPr lang="es-ES_tradnl" dirty="0">
                <a:solidFill>
                  <a:schemeClr val="bg1">
                    <a:lumMod val="50000"/>
                  </a:schemeClr>
                </a:solidFill>
                <a:latin typeface="Calibri" charset="0"/>
                <a:ea typeface="Calibri" charset="0"/>
                <a:cs typeface="Calibri" charset="0"/>
              </a:rPr>
              <a:t>: Color del fondo del elemento.</a:t>
            </a:r>
          </a:p>
          <a:p>
            <a:pPr>
              <a:buFont typeface="Arial" charset="0"/>
              <a:buChar char="•"/>
            </a:pPr>
            <a:r>
              <a:rPr lang="es-ES_tradnl" b="1" dirty="0">
                <a:solidFill>
                  <a:schemeClr val="bg1">
                    <a:lumMod val="50000"/>
                  </a:schemeClr>
                </a:solidFill>
                <a:latin typeface="Calibri" charset="0"/>
                <a:ea typeface="Calibri" charset="0"/>
                <a:cs typeface="Calibri" charset="0"/>
              </a:rPr>
              <a:t>background-image</a:t>
            </a:r>
            <a:r>
              <a:rPr lang="es-ES_tradnl" dirty="0">
                <a:solidFill>
                  <a:schemeClr val="bg1">
                    <a:lumMod val="50000"/>
                  </a:schemeClr>
                </a:solidFill>
                <a:latin typeface="Calibri" charset="0"/>
                <a:ea typeface="Calibri" charset="0"/>
                <a:cs typeface="Calibri" charset="0"/>
              </a:rPr>
              <a:t>: Permite especificar una imagen de fondo.</a:t>
            </a:r>
          </a:p>
          <a:p>
            <a:pPr>
              <a:buFont typeface="Arial" charset="0"/>
              <a:buChar char="•"/>
            </a:pPr>
            <a:r>
              <a:rPr lang="es-ES_tradnl" b="1" dirty="0">
                <a:solidFill>
                  <a:schemeClr val="bg1">
                    <a:lumMod val="50000"/>
                  </a:schemeClr>
                </a:solidFill>
                <a:latin typeface="Calibri" charset="0"/>
                <a:ea typeface="Calibri" charset="0"/>
                <a:cs typeface="Calibri" charset="0"/>
              </a:rPr>
              <a:t>background-repeat</a:t>
            </a:r>
            <a:r>
              <a:rPr lang="es-ES_tradnl" dirty="0">
                <a:solidFill>
                  <a:schemeClr val="bg1">
                    <a:lumMod val="50000"/>
                  </a:schemeClr>
                </a:solidFill>
                <a:latin typeface="Calibri" charset="0"/>
                <a:ea typeface="Calibri" charset="0"/>
                <a:cs typeface="Calibri" charset="0"/>
              </a:rPr>
              <a:t>: Permite usar una imagen a modo de mosaico en diferentes modalidades.</a:t>
            </a:r>
          </a:p>
          <a:p>
            <a:pPr>
              <a:buFont typeface="Arial" charset="0"/>
              <a:buChar char="•"/>
            </a:pPr>
            <a:r>
              <a:rPr lang="es-ES_tradnl" b="1" dirty="0">
                <a:solidFill>
                  <a:schemeClr val="bg1">
                    <a:lumMod val="50000"/>
                  </a:schemeClr>
                </a:solidFill>
                <a:latin typeface="Calibri" charset="0"/>
                <a:ea typeface="Calibri" charset="0"/>
                <a:cs typeface="Calibri" charset="0"/>
              </a:rPr>
              <a:t>box-shadow</a:t>
            </a:r>
            <a:r>
              <a:rPr lang="es-ES_tradnl" dirty="0">
                <a:solidFill>
                  <a:schemeClr val="bg1">
                    <a:lumMod val="50000"/>
                  </a:schemeClr>
                </a:solidFill>
                <a:latin typeface="Calibri" charset="0"/>
                <a:ea typeface="Calibri" charset="0"/>
                <a:cs typeface="Calibri" charset="0"/>
              </a:rPr>
              <a:t>: Crear un efecto de sombra para un elemento.</a:t>
            </a:r>
          </a:p>
          <a:p>
            <a:r>
              <a:rPr lang="es-ES_tradnl" b="1" dirty="0">
                <a:solidFill>
                  <a:schemeClr val="bg1">
                    <a:lumMod val="50000"/>
                  </a:schemeClr>
                </a:solidFill>
                <a:latin typeface="Calibri" charset="0"/>
                <a:ea typeface="Calibri" charset="0"/>
                <a:cs typeface="Calibri" charset="0"/>
              </a:rPr>
              <a:t>4. Listas</a:t>
            </a:r>
          </a:p>
          <a:p>
            <a:pPr>
              <a:buFont typeface="Arial" charset="0"/>
              <a:buChar char="•"/>
            </a:pPr>
            <a:r>
              <a:rPr lang="es-ES_tradnl" b="1" dirty="0">
                <a:solidFill>
                  <a:schemeClr val="bg1">
                    <a:lumMod val="50000"/>
                  </a:schemeClr>
                </a:solidFill>
                <a:latin typeface="Calibri" charset="0"/>
                <a:ea typeface="Calibri" charset="0"/>
                <a:cs typeface="Calibri" charset="0"/>
              </a:rPr>
              <a:t>list-style-image</a:t>
            </a:r>
            <a:r>
              <a:rPr lang="es-ES_tradnl" dirty="0">
                <a:solidFill>
                  <a:schemeClr val="bg1">
                    <a:lumMod val="50000"/>
                  </a:schemeClr>
                </a:solidFill>
                <a:latin typeface="Calibri" charset="0"/>
                <a:ea typeface="Calibri" charset="0"/>
                <a:cs typeface="Calibri" charset="0"/>
              </a:rPr>
              <a:t>: Usar la imagen especificada como viñeta para la lista.</a:t>
            </a:r>
          </a:p>
          <a:p>
            <a:pPr>
              <a:buFont typeface="Arial" charset="0"/>
              <a:buChar char="•"/>
            </a:pPr>
            <a:r>
              <a:rPr lang="es-ES_tradnl" b="1" dirty="0">
                <a:solidFill>
                  <a:schemeClr val="bg1">
                    <a:lumMod val="50000"/>
                  </a:schemeClr>
                </a:solidFill>
                <a:latin typeface="Calibri" charset="0"/>
                <a:ea typeface="Calibri" charset="0"/>
                <a:cs typeface="Calibri" charset="0"/>
              </a:rPr>
              <a:t>list-style-type</a:t>
            </a:r>
            <a:r>
              <a:rPr lang="es-ES_tradnl" dirty="0">
                <a:solidFill>
                  <a:schemeClr val="bg1">
                    <a:lumMod val="50000"/>
                  </a:schemeClr>
                </a:solidFill>
                <a:latin typeface="Calibri" charset="0"/>
                <a:ea typeface="Calibri" charset="0"/>
                <a:cs typeface="Calibri" charset="0"/>
              </a:rPr>
              <a:t>: Diferentes estilos de viñetas y estilos de numeración para elementos de lista.</a:t>
            </a:r>
          </a:p>
          <a:p>
            <a:r>
              <a:rPr lang="es-ES_tradnl" b="1" dirty="0">
                <a:solidFill>
                  <a:schemeClr val="bg1">
                    <a:lumMod val="50000"/>
                  </a:schemeClr>
                </a:solidFill>
                <a:latin typeface="Calibri" charset="0"/>
                <a:ea typeface="Calibri" charset="0"/>
                <a:cs typeface="Calibri" charset="0"/>
              </a:rPr>
              <a:t>5. Bordes</a:t>
            </a:r>
          </a:p>
          <a:p>
            <a:pPr>
              <a:buFont typeface="Arial" charset="0"/>
              <a:buChar char="•"/>
            </a:pPr>
            <a:r>
              <a:rPr lang="es-ES_tradnl" b="1" dirty="0">
                <a:solidFill>
                  <a:schemeClr val="bg1">
                    <a:lumMod val="50000"/>
                  </a:schemeClr>
                </a:solidFill>
                <a:latin typeface="Calibri" charset="0"/>
                <a:ea typeface="Calibri" charset="0"/>
                <a:cs typeface="Calibri" charset="0"/>
              </a:rPr>
              <a:t>border:</a:t>
            </a:r>
            <a:r>
              <a:rPr lang="es-ES_tradnl" dirty="0">
                <a:solidFill>
                  <a:schemeClr val="bg1">
                    <a:lumMod val="50000"/>
                  </a:schemeClr>
                </a:solidFill>
                <a:latin typeface="Calibri" charset="0"/>
                <a:ea typeface="Calibri" charset="0"/>
                <a:cs typeface="Calibri" charset="0"/>
              </a:rPr>
              <a:t> Añade un borde a un elemento y establece algunas propiedades (grosor, estilo de línea, etc.)</a:t>
            </a:r>
          </a:p>
          <a:p>
            <a:pPr>
              <a:buFont typeface="Arial" charset="0"/>
              <a:buChar char="•"/>
            </a:pPr>
            <a:r>
              <a:rPr lang="es-ES_tradnl" b="1" dirty="0">
                <a:solidFill>
                  <a:schemeClr val="bg1">
                    <a:lumMod val="50000"/>
                  </a:schemeClr>
                </a:solidFill>
                <a:latin typeface="Calibri" charset="0"/>
                <a:ea typeface="Calibri" charset="0"/>
                <a:cs typeface="Calibri" charset="0"/>
              </a:rPr>
              <a:t>border-color</a:t>
            </a:r>
            <a:r>
              <a:rPr lang="es-ES_tradnl" dirty="0">
                <a:solidFill>
                  <a:schemeClr val="bg1">
                    <a:lumMod val="50000"/>
                  </a:schemeClr>
                </a:solidFill>
                <a:latin typeface="Calibri" charset="0"/>
                <a:ea typeface="Calibri" charset="0"/>
                <a:cs typeface="Calibri" charset="0"/>
              </a:rPr>
              <a:t>: Color del borde.</a:t>
            </a:r>
          </a:p>
          <a:p>
            <a:pPr>
              <a:buFont typeface="Arial" charset="0"/>
              <a:buChar char="•"/>
            </a:pPr>
            <a:r>
              <a:rPr lang="es-ES_tradnl" b="1" dirty="0">
                <a:solidFill>
                  <a:schemeClr val="bg1">
                    <a:lumMod val="50000"/>
                  </a:schemeClr>
                </a:solidFill>
                <a:latin typeface="Calibri" charset="0"/>
                <a:ea typeface="Calibri" charset="0"/>
                <a:cs typeface="Calibri" charset="0"/>
              </a:rPr>
              <a:t>border-style</a:t>
            </a:r>
            <a:r>
              <a:rPr lang="es-ES_tradnl" dirty="0">
                <a:solidFill>
                  <a:schemeClr val="bg1">
                    <a:lumMod val="50000"/>
                  </a:schemeClr>
                </a:solidFill>
                <a:latin typeface="Calibri" charset="0"/>
                <a:ea typeface="Calibri" charset="0"/>
                <a:cs typeface="Calibri" charset="0"/>
              </a:rPr>
              <a:t>: Diferentes estilos para el borde (sólido, puntos, etc.)</a:t>
            </a:r>
          </a:p>
          <a:p>
            <a:pPr>
              <a:buFont typeface="Arial" charset="0"/>
              <a:buChar char="•"/>
            </a:pPr>
            <a:r>
              <a:rPr lang="es-ES_tradnl" b="1" dirty="0">
                <a:solidFill>
                  <a:schemeClr val="bg1">
                    <a:lumMod val="50000"/>
                  </a:schemeClr>
                </a:solidFill>
                <a:latin typeface="Calibri" charset="0"/>
                <a:ea typeface="Calibri" charset="0"/>
                <a:cs typeface="Calibri" charset="0"/>
              </a:rPr>
              <a:t>border-radius</a:t>
            </a:r>
            <a:r>
              <a:rPr lang="es-ES_tradnl" dirty="0">
                <a:solidFill>
                  <a:schemeClr val="bg1">
                    <a:lumMod val="50000"/>
                  </a:schemeClr>
                </a:solidFill>
                <a:latin typeface="Calibri" charset="0"/>
                <a:ea typeface="Calibri" charset="0"/>
                <a:cs typeface="Calibri" charset="0"/>
              </a:rPr>
              <a:t>: Permite crear esquinas redondeadas para un elemento.</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6" name="Imagen 5">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Tree>
    <p:extLst>
      <p:ext uri="{BB962C8B-B14F-4D97-AF65-F5344CB8AC3E}">
        <p14:creationId xmlns:p14="http://schemas.microsoft.com/office/powerpoint/2010/main" val="956449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5" name="CuadroTexto 4"/>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Sintaxis</a:t>
            </a:r>
            <a:endParaRPr lang="es-ES_tradnl" sz="2800" b="1" dirty="0">
              <a:solidFill>
                <a:srgbClr val="E23649"/>
              </a:solidFill>
              <a:latin typeface="Calibri" charset="0"/>
              <a:ea typeface="Calibri" charset="0"/>
              <a:cs typeface="Calibri" charset="0"/>
            </a:endParaRPr>
          </a:p>
        </p:txBody>
      </p:sp>
      <p:sp>
        <p:nvSpPr>
          <p:cNvPr id="6" name="Rectángulo 5"/>
          <p:cNvSpPr/>
          <p:nvPr/>
        </p:nvSpPr>
        <p:spPr>
          <a:xfrm>
            <a:off x="3167737" y="2427675"/>
            <a:ext cx="4742837" cy="2862322"/>
          </a:xfrm>
          <a:prstGeom prst="rect">
            <a:avLst/>
          </a:prstGeom>
        </p:spPr>
        <p:txBody>
          <a:bodyPr wrap="none">
            <a:spAutoFit/>
          </a:bodyPr>
          <a:lstStyle/>
          <a:p>
            <a:r>
              <a:rPr lang="es-ES_tradnl" sz="3600" b="1" dirty="0">
                <a:solidFill>
                  <a:srgbClr val="FF0000"/>
                </a:solidFill>
                <a:latin typeface="Calibri" charset="0"/>
                <a:ea typeface="Calibri" charset="0"/>
                <a:cs typeface="Calibri" charset="0"/>
              </a:rPr>
              <a:t>selector</a:t>
            </a:r>
            <a:r>
              <a:rPr lang="es-ES" sz="3600" b="1" dirty="0">
                <a:solidFill>
                  <a:schemeClr val="bg1">
                    <a:lumMod val="50000"/>
                  </a:schemeClr>
                </a:solidFill>
                <a:latin typeface="Calibri" charset="0"/>
                <a:ea typeface="Calibri" charset="0"/>
                <a:cs typeface="Calibri" charset="0"/>
              </a:rPr>
              <a:t>{</a:t>
            </a:r>
          </a:p>
          <a:p>
            <a:r>
              <a:rPr lang="es-ES" sz="3600" b="1" dirty="0">
                <a:solidFill>
                  <a:schemeClr val="bg1">
                    <a:lumMod val="50000"/>
                  </a:schemeClr>
                </a:solidFill>
                <a:latin typeface="Calibri" charset="0"/>
                <a:ea typeface="Calibri" charset="0"/>
                <a:cs typeface="Calibri" charset="0"/>
              </a:rPr>
              <a:t>	</a:t>
            </a:r>
            <a:r>
              <a:rPr lang="es-ES" sz="3600" b="1" dirty="0">
                <a:solidFill>
                  <a:srgbClr val="00B050"/>
                </a:solidFill>
                <a:latin typeface="Calibri" charset="0"/>
                <a:ea typeface="Calibri" charset="0"/>
                <a:cs typeface="Calibri" charset="0"/>
              </a:rPr>
              <a:t>propiedad1</a:t>
            </a:r>
            <a:r>
              <a:rPr lang="es-ES" sz="3600" b="1" dirty="0">
                <a:solidFill>
                  <a:schemeClr val="bg1">
                    <a:lumMod val="50000"/>
                  </a:schemeClr>
                </a:solidFill>
                <a:latin typeface="Calibri" charset="0"/>
                <a:ea typeface="Calibri" charset="0"/>
                <a:cs typeface="Calibri" charset="0"/>
              </a:rPr>
              <a:t>: </a:t>
            </a:r>
            <a:r>
              <a:rPr lang="es-ES" sz="3600" b="1" dirty="0">
                <a:solidFill>
                  <a:schemeClr val="accent1">
                    <a:lumMod val="75000"/>
                  </a:schemeClr>
                </a:solidFill>
                <a:latin typeface="Calibri" charset="0"/>
                <a:ea typeface="Calibri" charset="0"/>
                <a:cs typeface="Calibri" charset="0"/>
              </a:rPr>
              <a:t>valor </a:t>
            </a:r>
            <a:r>
              <a:rPr lang="es-ES" sz="3600" b="1" dirty="0">
                <a:solidFill>
                  <a:srgbClr val="FFC000"/>
                </a:solidFill>
                <a:latin typeface="Calibri" charset="0"/>
                <a:ea typeface="Calibri" charset="0"/>
                <a:cs typeface="Calibri" charset="0"/>
              </a:rPr>
              <a:t>;</a:t>
            </a:r>
            <a:endParaRPr lang="es-ES" sz="3600" b="1" dirty="0">
              <a:solidFill>
                <a:schemeClr val="bg1">
                  <a:lumMod val="50000"/>
                </a:schemeClr>
              </a:solidFill>
              <a:latin typeface="Calibri" charset="0"/>
              <a:ea typeface="Calibri" charset="0"/>
              <a:cs typeface="Calibri" charset="0"/>
            </a:endParaRPr>
          </a:p>
          <a:p>
            <a:r>
              <a:rPr lang="es-ES" sz="3600" b="1" dirty="0">
                <a:solidFill>
                  <a:srgbClr val="00B050"/>
                </a:solidFill>
                <a:latin typeface="Calibri" charset="0"/>
                <a:ea typeface="Calibri" charset="0"/>
                <a:cs typeface="Calibri" charset="0"/>
              </a:rPr>
              <a:t>	propiedad2</a:t>
            </a:r>
            <a:r>
              <a:rPr lang="es-ES" sz="3600" b="1" dirty="0">
                <a:solidFill>
                  <a:schemeClr val="bg1">
                    <a:lumMod val="50000"/>
                  </a:schemeClr>
                </a:solidFill>
                <a:latin typeface="Calibri" charset="0"/>
                <a:ea typeface="Calibri" charset="0"/>
                <a:cs typeface="Calibri" charset="0"/>
              </a:rPr>
              <a:t>: </a:t>
            </a:r>
            <a:r>
              <a:rPr lang="es-ES" sz="3600" b="1" dirty="0">
                <a:solidFill>
                  <a:schemeClr val="accent1">
                    <a:lumMod val="75000"/>
                  </a:schemeClr>
                </a:solidFill>
                <a:latin typeface="Calibri" charset="0"/>
                <a:ea typeface="Calibri" charset="0"/>
                <a:cs typeface="Calibri" charset="0"/>
              </a:rPr>
              <a:t>valor </a:t>
            </a:r>
            <a:r>
              <a:rPr lang="es-ES" sz="3600" b="1" dirty="0">
                <a:solidFill>
                  <a:srgbClr val="FFC000"/>
                </a:solidFill>
                <a:latin typeface="Calibri" charset="0"/>
                <a:ea typeface="Calibri" charset="0"/>
                <a:cs typeface="Calibri" charset="0"/>
              </a:rPr>
              <a:t>;</a:t>
            </a:r>
            <a:endParaRPr lang="es-ES" sz="3600" b="1" dirty="0">
              <a:solidFill>
                <a:schemeClr val="bg1">
                  <a:lumMod val="50000"/>
                </a:schemeClr>
              </a:solidFill>
              <a:latin typeface="Calibri" charset="0"/>
              <a:ea typeface="Calibri" charset="0"/>
              <a:cs typeface="Calibri" charset="0"/>
            </a:endParaRPr>
          </a:p>
          <a:p>
            <a:r>
              <a:rPr lang="es-ES" sz="3600" b="1" dirty="0">
                <a:solidFill>
                  <a:srgbClr val="00B050"/>
                </a:solidFill>
                <a:latin typeface="Calibri" charset="0"/>
                <a:ea typeface="Calibri" charset="0"/>
                <a:cs typeface="Calibri" charset="0"/>
              </a:rPr>
              <a:t>	propiedad3</a:t>
            </a:r>
            <a:r>
              <a:rPr lang="es-ES" sz="3600" b="1" dirty="0">
                <a:solidFill>
                  <a:schemeClr val="bg1">
                    <a:lumMod val="50000"/>
                  </a:schemeClr>
                </a:solidFill>
                <a:latin typeface="Calibri" charset="0"/>
                <a:ea typeface="Calibri" charset="0"/>
                <a:cs typeface="Calibri" charset="0"/>
              </a:rPr>
              <a:t>: </a:t>
            </a:r>
            <a:r>
              <a:rPr lang="es-ES" sz="3600" b="1" dirty="0">
                <a:solidFill>
                  <a:schemeClr val="accent1">
                    <a:lumMod val="75000"/>
                  </a:schemeClr>
                </a:solidFill>
                <a:latin typeface="Calibri" charset="0"/>
                <a:ea typeface="Calibri" charset="0"/>
                <a:cs typeface="Calibri" charset="0"/>
              </a:rPr>
              <a:t>valor </a:t>
            </a:r>
            <a:r>
              <a:rPr lang="es-ES" sz="3600" b="1" dirty="0">
                <a:solidFill>
                  <a:srgbClr val="FFC000"/>
                </a:solidFill>
                <a:latin typeface="Calibri" charset="0"/>
                <a:ea typeface="Calibri" charset="0"/>
                <a:cs typeface="Calibri" charset="0"/>
              </a:rPr>
              <a:t>;</a:t>
            </a:r>
          </a:p>
          <a:p>
            <a:r>
              <a:rPr lang="es-ES" sz="3600" b="1" dirty="0">
                <a:solidFill>
                  <a:schemeClr val="bg1">
                    <a:lumMod val="50000"/>
                  </a:schemeClr>
                </a:solidFill>
                <a:latin typeface="Calibri" charset="0"/>
                <a:ea typeface="Calibri" charset="0"/>
                <a:cs typeface="Calibri" charset="0"/>
              </a:rPr>
              <a:t>}</a:t>
            </a:r>
            <a:endParaRPr lang="es-ES_tradnl" sz="3600" b="1" dirty="0">
              <a:solidFill>
                <a:schemeClr val="bg1">
                  <a:lumMod val="50000"/>
                </a:schemeClr>
              </a:solidFill>
              <a:latin typeface="Calibri" charset="0"/>
              <a:ea typeface="Calibri" charset="0"/>
              <a:cs typeface="Calibri" charset="0"/>
            </a:endParaRPr>
          </a:p>
        </p:txBody>
      </p:sp>
      <p:sp>
        <p:nvSpPr>
          <p:cNvPr id="7" name="Rectángulo 6"/>
          <p:cNvSpPr/>
          <p:nvPr/>
        </p:nvSpPr>
        <p:spPr>
          <a:xfrm>
            <a:off x="1003610" y="1448451"/>
            <a:ext cx="9771842" cy="369332"/>
          </a:xfrm>
          <a:prstGeom prst="rect">
            <a:avLst/>
          </a:prstGeom>
        </p:spPr>
        <p:txBody>
          <a:bodyPr wrap="none">
            <a:spAutoFit/>
          </a:bodyPr>
          <a:lstStyle/>
          <a:p>
            <a:r>
              <a:rPr lang="es-ES_tradnl" dirty="0">
                <a:solidFill>
                  <a:schemeClr val="bg1">
                    <a:lumMod val="50000"/>
                  </a:schemeClr>
                </a:solidFill>
                <a:latin typeface="Calibri" charset="0"/>
                <a:ea typeface="Calibri" charset="0"/>
                <a:cs typeface="Calibri" charset="0"/>
              </a:rPr>
              <a:t>El CSS nos permite darle estilos, darle forma a nuestro </a:t>
            </a:r>
            <a:r>
              <a:rPr lang="es-ES" dirty="0">
                <a:solidFill>
                  <a:schemeClr val="bg1">
                    <a:lumMod val="50000"/>
                  </a:schemeClr>
                </a:solidFill>
                <a:latin typeface="Calibri" charset="0"/>
                <a:ea typeface="Calibri" charset="0"/>
                <a:cs typeface="Calibri" charset="0"/>
              </a:rPr>
              <a:t>código HTML y como se verá de cara al usuario</a:t>
            </a:r>
            <a:endParaRPr lang="es-ES_tradnl"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117553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8" name="Imagen 7">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9" name="CuadroTexto 8"/>
          <p:cNvSpPr txBox="1"/>
          <p:nvPr/>
        </p:nvSpPr>
        <p:spPr>
          <a:xfrm>
            <a:off x="994409" y="670155"/>
            <a:ext cx="7152063"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Fieldset</a:t>
            </a:r>
            <a:endParaRPr lang="es-ES_tradnl" sz="2800" b="1" dirty="0">
              <a:solidFill>
                <a:srgbClr val="E23649"/>
              </a:solidFill>
              <a:latin typeface="Calibri" charset="0"/>
              <a:ea typeface="Calibri" charset="0"/>
              <a:cs typeface="Calibri" charset="0"/>
            </a:endParaRPr>
          </a:p>
        </p:txBody>
      </p:sp>
      <p:sp>
        <p:nvSpPr>
          <p:cNvPr id="2" name="Rectángulo 1"/>
          <p:cNvSpPr/>
          <p:nvPr/>
        </p:nvSpPr>
        <p:spPr>
          <a:xfrm>
            <a:off x="910440" y="1364305"/>
            <a:ext cx="9112333" cy="1200329"/>
          </a:xfrm>
          <a:prstGeom prst="rect">
            <a:avLst/>
          </a:prstGeom>
        </p:spPr>
        <p:txBody>
          <a:bodyPr wrap="square">
            <a:spAutoFit/>
          </a:bodyPr>
          <a:lstStyle/>
          <a:p>
            <a:r>
              <a:rPr lang="es-ES_tradnl" b="0" i="0" dirty="0">
                <a:solidFill>
                  <a:schemeClr val="bg1">
                    <a:lumMod val="50000"/>
                  </a:schemeClr>
                </a:solidFill>
                <a:effectLst/>
                <a:latin typeface="Arial" charset="0"/>
              </a:rPr>
              <a:t>Un formulario se puede dividir en varias secciones: datos de usuario, datos bancarios, información adicional (cosas de interés, hobby etc.). La etiqueta &lt;</a:t>
            </a:r>
            <a:r>
              <a:rPr lang="es-ES_tradnl" b="0" i="0" dirty="0" err="1">
                <a:solidFill>
                  <a:schemeClr val="bg1">
                    <a:lumMod val="50000"/>
                  </a:schemeClr>
                </a:solidFill>
                <a:effectLst/>
                <a:latin typeface="Arial" charset="0"/>
              </a:rPr>
              <a:t>fieldset</a:t>
            </a:r>
            <a:r>
              <a:rPr lang="es-ES_tradnl" b="0" i="0" dirty="0">
                <a:solidFill>
                  <a:schemeClr val="bg1">
                    <a:lumMod val="50000"/>
                  </a:schemeClr>
                </a:solidFill>
                <a:effectLst/>
                <a:latin typeface="Arial" charset="0"/>
              </a:rPr>
              <a:t>&gt; nos da la posibilidad de agrupar lógicamente las secciones de un formulario. Precisamente, coloca un borde alrededor de cada sección, separándolas unas de otras.</a:t>
            </a:r>
            <a:endParaRPr lang="es-ES_tradnl" dirty="0">
              <a:solidFill>
                <a:schemeClr val="bg1">
                  <a:lumMod val="50000"/>
                </a:schemeClr>
              </a:solidFill>
            </a:endParaRPr>
          </a:p>
        </p:txBody>
      </p:sp>
      <p:sp>
        <p:nvSpPr>
          <p:cNvPr id="3" name="Rectángulo 2"/>
          <p:cNvSpPr/>
          <p:nvPr/>
        </p:nvSpPr>
        <p:spPr>
          <a:xfrm>
            <a:off x="2799735" y="3304575"/>
            <a:ext cx="6096000" cy="1938992"/>
          </a:xfrm>
          <a:prstGeom prst="rect">
            <a:avLst/>
          </a:prstGeom>
        </p:spPr>
        <p:txBody>
          <a:bodyPr>
            <a:spAutoFit/>
          </a:bodyPr>
          <a:lstStyle/>
          <a:p>
            <a:r>
              <a:rPr lang="es-ES_tradnl" sz="2400" b="1" i="0" dirty="0">
                <a:solidFill>
                  <a:srgbClr val="C00000"/>
                </a:solidFill>
                <a:effectLst/>
                <a:latin typeface="Calibri" charset="0"/>
                <a:ea typeface="Calibri" charset="0"/>
                <a:cs typeface="Calibri" charset="0"/>
              </a:rPr>
              <a:t>&lt;</a:t>
            </a:r>
            <a:r>
              <a:rPr lang="es-ES_tradnl" sz="2400" b="1" i="0" dirty="0" err="1">
                <a:solidFill>
                  <a:srgbClr val="C00000"/>
                </a:solidFill>
                <a:effectLst/>
                <a:latin typeface="Calibri" charset="0"/>
                <a:ea typeface="Calibri" charset="0"/>
                <a:cs typeface="Calibri" charset="0"/>
              </a:rPr>
              <a:t>form</a:t>
            </a:r>
            <a:r>
              <a:rPr lang="es-ES_tradnl" sz="2400" b="1" i="0" dirty="0">
                <a:solidFill>
                  <a:srgbClr val="C00000"/>
                </a:solidFill>
                <a:effectLst/>
                <a:latin typeface="Calibri" charset="0"/>
                <a:ea typeface="Calibri" charset="0"/>
                <a:cs typeface="Calibri" charset="0"/>
              </a:rPr>
              <a:t>&gt;</a:t>
            </a:r>
            <a:br>
              <a:rPr lang="es-ES_tradnl" sz="2400" b="1" dirty="0">
                <a:solidFill>
                  <a:schemeClr val="bg1">
                    <a:lumMod val="50000"/>
                  </a:schemeClr>
                </a:solidFill>
                <a:latin typeface="Calibri" charset="0"/>
                <a:ea typeface="Calibri" charset="0"/>
                <a:cs typeface="Calibri" charset="0"/>
              </a:rPr>
            </a:br>
            <a:r>
              <a:rPr lang="es-ES_tradnl" sz="2400" b="1" i="0" dirty="0">
                <a:solidFill>
                  <a:schemeClr val="bg1">
                    <a:lumMod val="50000"/>
                  </a:schemeClr>
                </a:solidFill>
                <a:effectLst/>
                <a:latin typeface="Calibri" charset="0"/>
                <a:ea typeface="Calibri" charset="0"/>
                <a:cs typeface="Calibri" charset="0"/>
              </a:rPr>
              <a:t> 	</a:t>
            </a:r>
            <a:r>
              <a:rPr lang="es-ES_tradnl" sz="2400" b="1" i="0" dirty="0">
                <a:solidFill>
                  <a:srgbClr val="00B050"/>
                </a:solidFill>
                <a:effectLst/>
                <a:latin typeface="Calibri" charset="0"/>
                <a:ea typeface="Calibri" charset="0"/>
                <a:cs typeface="Calibri" charset="0"/>
              </a:rPr>
              <a:t>&lt;</a:t>
            </a:r>
            <a:r>
              <a:rPr lang="es-ES_tradnl" sz="2400" b="1" i="0" dirty="0" err="1">
                <a:solidFill>
                  <a:srgbClr val="00B050"/>
                </a:solidFill>
                <a:effectLst/>
                <a:latin typeface="Calibri" charset="0"/>
                <a:ea typeface="Calibri" charset="0"/>
                <a:cs typeface="Calibri" charset="0"/>
              </a:rPr>
              <a:t>fieldset</a:t>
            </a:r>
            <a:r>
              <a:rPr lang="es-ES_tradnl" sz="2400" b="1" i="0" dirty="0">
                <a:solidFill>
                  <a:srgbClr val="00B050"/>
                </a:solidFill>
                <a:effectLst/>
                <a:latin typeface="Calibri" charset="0"/>
                <a:ea typeface="Calibri" charset="0"/>
                <a:cs typeface="Calibri" charset="0"/>
              </a:rPr>
              <a:t>&gt;</a:t>
            </a:r>
            <a:br>
              <a:rPr lang="es-ES_tradnl" sz="2400" b="1" dirty="0">
                <a:solidFill>
                  <a:srgbClr val="00B050"/>
                </a:solidFill>
                <a:latin typeface="Calibri" charset="0"/>
                <a:ea typeface="Calibri" charset="0"/>
                <a:cs typeface="Calibri" charset="0"/>
              </a:rPr>
            </a:br>
            <a:r>
              <a:rPr lang="es-ES_tradnl" sz="2400" b="1" i="0" dirty="0">
                <a:solidFill>
                  <a:schemeClr val="bg1">
                    <a:lumMod val="50000"/>
                  </a:schemeClr>
                </a:solidFill>
                <a:effectLst/>
                <a:latin typeface="Calibri" charset="0"/>
                <a:ea typeface="Calibri" charset="0"/>
                <a:cs typeface="Calibri" charset="0"/>
              </a:rPr>
              <a:t> 		 </a:t>
            </a:r>
            <a:r>
              <a:rPr lang="es-ES_tradnl" sz="2400" b="1" i="0" dirty="0">
                <a:solidFill>
                  <a:schemeClr val="accent1">
                    <a:lumMod val="50000"/>
                  </a:schemeClr>
                </a:solidFill>
                <a:effectLst/>
                <a:latin typeface="Calibri" charset="0"/>
                <a:ea typeface="Calibri" charset="0"/>
                <a:cs typeface="Calibri" charset="0"/>
              </a:rPr>
              <a:t>&lt;input </a:t>
            </a:r>
            <a:r>
              <a:rPr lang="es-ES_tradnl" sz="2400" b="1" i="0" dirty="0" err="1">
                <a:solidFill>
                  <a:schemeClr val="accent1">
                    <a:lumMod val="50000"/>
                  </a:schemeClr>
                </a:solidFill>
                <a:effectLst/>
                <a:latin typeface="Calibri" charset="0"/>
                <a:ea typeface="Calibri" charset="0"/>
                <a:cs typeface="Calibri" charset="0"/>
              </a:rPr>
              <a:t>type</a:t>
            </a:r>
            <a:r>
              <a:rPr lang="es-ES_tradnl" sz="2400" b="1" i="0" dirty="0">
                <a:solidFill>
                  <a:schemeClr val="accent1">
                    <a:lumMod val="50000"/>
                  </a:schemeClr>
                </a:solidFill>
                <a:effectLst/>
                <a:latin typeface="Calibri" charset="0"/>
                <a:ea typeface="Calibri" charset="0"/>
                <a:cs typeface="Calibri" charset="0"/>
              </a:rPr>
              <a:t>="</a:t>
            </a:r>
            <a:r>
              <a:rPr lang="es-ES_tradnl" sz="2400" b="1" i="0" dirty="0" err="1">
                <a:solidFill>
                  <a:schemeClr val="accent1">
                    <a:lumMod val="50000"/>
                  </a:schemeClr>
                </a:solidFill>
                <a:effectLst/>
                <a:latin typeface="Calibri" charset="0"/>
                <a:ea typeface="Calibri" charset="0"/>
                <a:cs typeface="Calibri" charset="0"/>
              </a:rPr>
              <a:t>text</a:t>
            </a:r>
            <a:r>
              <a:rPr lang="es-ES_tradnl" sz="2400" b="1" i="0" dirty="0">
                <a:solidFill>
                  <a:schemeClr val="accent1">
                    <a:lumMod val="50000"/>
                  </a:schemeClr>
                </a:solidFill>
                <a:effectLst/>
                <a:latin typeface="Calibri" charset="0"/>
                <a:ea typeface="Calibri" charset="0"/>
                <a:cs typeface="Calibri" charset="0"/>
              </a:rPr>
              <a:t>" /&gt;</a:t>
            </a:r>
            <a:br>
              <a:rPr lang="es-ES_tradnl" sz="2400" b="1" dirty="0">
                <a:solidFill>
                  <a:schemeClr val="accent1">
                    <a:lumMod val="50000"/>
                  </a:schemeClr>
                </a:solidFill>
                <a:latin typeface="Calibri" charset="0"/>
                <a:ea typeface="Calibri" charset="0"/>
                <a:cs typeface="Calibri" charset="0"/>
              </a:rPr>
            </a:br>
            <a:r>
              <a:rPr lang="es-ES_tradnl" sz="2400" b="1" i="0" dirty="0">
                <a:solidFill>
                  <a:schemeClr val="bg1">
                    <a:lumMod val="50000"/>
                  </a:schemeClr>
                </a:solidFill>
                <a:effectLst/>
                <a:latin typeface="Calibri" charset="0"/>
                <a:ea typeface="Calibri" charset="0"/>
                <a:cs typeface="Calibri" charset="0"/>
              </a:rPr>
              <a:t> 	</a:t>
            </a:r>
            <a:r>
              <a:rPr lang="es-ES_tradnl" sz="2400" b="1" i="0" dirty="0">
                <a:solidFill>
                  <a:srgbClr val="00B050"/>
                </a:solidFill>
                <a:effectLst/>
                <a:latin typeface="Calibri" charset="0"/>
                <a:ea typeface="Calibri" charset="0"/>
                <a:cs typeface="Calibri" charset="0"/>
              </a:rPr>
              <a:t>&lt;/</a:t>
            </a:r>
            <a:r>
              <a:rPr lang="es-ES_tradnl" sz="2400" b="1" i="0" dirty="0" err="1">
                <a:solidFill>
                  <a:srgbClr val="00B050"/>
                </a:solidFill>
                <a:effectLst/>
                <a:latin typeface="Calibri" charset="0"/>
                <a:ea typeface="Calibri" charset="0"/>
                <a:cs typeface="Calibri" charset="0"/>
              </a:rPr>
              <a:t>fieldset</a:t>
            </a:r>
            <a:r>
              <a:rPr lang="es-ES_tradnl" sz="2400" b="1" i="0" dirty="0">
                <a:solidFill>
                  <a:srgbClr val="00B050"/>
                </a:solidFill>
                <a:effectLst/>
                <a:latin typeface="Calibri" charset="0"/>
                <a:ea typeface="Calibri" charset="0"/>
                <a:cs typeface="Calibri" charset="0"/>
              </a:rPr>
              <a:t>&gt;</a:t>
            </a:r>
            <a:br>
              <a:rPr lang="es-ES_tradnl" sz="2400" b="1" dirty="0">
                <a:solidFill>
                  <a:srgbClr val="00B050"/>
                </a:solidFill>
                <a:latin typeface="Calibri" charset="0"/>
                <a:ea typeface="Calibri" charset="0"/>
                <a:cs typeface="Calibri" charset="0"/>
              </a:rPr>
            </a:br>
            <a:r>
              <a:rPr lang="es-ES_tradnl" sz="2400" b="1" i="0" dirty="0">
                <a:solidFill>
                  <a:srgbClr val="C00000"/>
                </a:solidFill>
                <a:effectLst/>
                <a:latin typeface="Calibri" charset="0"/>
                <a:ea typeface="Calibri" charset="0"/>
                <a:cs typeface="Calibri" charset="0"/>
              </a:rPr>
              <a:t>&lt;/</a:t>
            </a:r>
            <a:r>
              <a:rPr lang="es-ES_tradnl" sz="2400" b="1" i="0" dirty="0" err="1">
                <a:solidFill>
                  <a:srgbClr val="C00000"/>
                </a:solidFill>
                <a:effectLst/>
                <a:latin typeface="Calibri" charset="0"/>
                <a:ea typeface="Calibri" charset="0"/>
                <a:cs typeface="Calibri" charset="0"/>
              </a:rPr>
              <a:t>form</a:t>
            </a:r>
            <a:r>
              <a:rPr lang="es-ES_tradnl" sz="2400" b="1" i="0" dirty="0">
                <a:solidFill>
                  <a:srgbClr val="C00000"/>
                </a:solidFill>
                <a:effectLst/>
                <a:latin typeface="Calibri" charset="0"/>
                <a:ea typeface="Calibri" charset="0"/>
                <a:cs typeface="Calibri" charset="0"/>
              </a:rPr>
              <a:t>&gt;</a:t>
            </a:r>
            <a:endParaRPr lang="es-ES_tradnl" sz="2400" b="1" dirty="0">
              <a:solidFill>
                <a:srgbClr val="C00000"/>
              </a:solidFill>
              <a:latin typeface="Calibri" charset="0"/>
              <a:ea typeface="Calibri" charset="0"/>
              <a:cs typeface="Calibri" charset="0"/>
            </a:endParaRPr>
          </a:p>
        </p:txBody>
      </p:sp>
    </p:spTree>
    <p:extLst>
      <p:ext uri="{BB962C8B-B14F-4D97-AF65-F5344CB8AC3E}">
        <p14:creationId xmlns:p14="http://schemas.microsoft.com/office/powerpoint/2010/main" val="590513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5" name="CuadroTexto 4"/>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Selectores</a:t>
            </a:r>
            <a:endParaRPr lang="es-ES_tradnl" sz="2800" b="1" dirty="0">
              <a:solidFill>
                <a:srgbClr val="E23649"/>
              </a:solidFill>
              <a:latin typeface="Calibri" charset="0"/>
              <a:ea typeface="Calibri" charset="0"/>
              <a:cs typeface="Calibri" charset="0"/>
            </a:endParaRPr>
          </a:p>
        </p:txBody>
      </p:sp>
      <p:sp>
        <p:nvSpPr>
          <p:cNvPr id="7" name="Rectángulo 6"/>
          <p:cNvSpPr/>
          <p:nvPr/>
        </p:nvSpPr>
        <p:spPr>
          <a:xfrm>
            <a:off x="1003610" y="1448451"/>
            <a:ext cx="9735422" cy="1200329"/>
          </a:xfrm>
          <a:prstGeom prst="rect">
            <a:avLst/>
          </a:prstGeom>
        </p:spPr>
        <p:txBody>
          <a:bodyPr wrap="none">
            <a:spAutoFit/>
          </a:bodyPr>
          <a:lstStyle/>
          <a:p>
            <a:r>
              <a:rPr lang="es-ES" dirty="0">
                <a:solidFill>
                  <a:schemeClr val="bg1">
                    <a:lumMod val="50000"/>
                  </a:schemeClr>
                </a:solidFill>
              </a:rPr>
              <a:t>Los selectores CSS se utilizan para "buscar" (o seleccionar) elementos HTML basados ​​en su nombre de</a:t>
            </a:r>
          </a:p>
          <a:p>
            <a:r>
              <a:rPr lang="es-ES" dirty="0">
                <a:solidFill>
                  <a:schemeClr val="bg1">
                    <a:lumMod val="50000"/>
                  </a:schemeClr>
                </a:solidFill>
              </a:rPr>
              <a:t>elemento, id, clase, atributo y más.</a:t>
            </a:r>
          </a:p>
          <a:p>
            <a:br>
              <a:rPr lang="es-ES" dirty="0">
                <a:solidFill>
                  <a:schemeClr val="bg1">
                    <a:lumMod val="50000"/>
                  </a:schemeClr>
                </a:solidFill>
              </a:rPr>
            </a:br>
            <a:r>
              <a:rPr lang="es-ES" dirty="0">
                <a:solidFill>
                  <a:schemeClr val="bg1">
                    <a:lumMod val="50000"/>
                  </a:schemeClr>
                </a:solidFill>
                <a:latin typeface="Calibri" charset="0"/>
                <a:ea typeface="Calibri" charset="0"/>
                <a:cs typeface="Calibri" charset="0"/>
              </a:rPr>
              <a:t> </a:t>
            </a:r>
            <a:endParaRPr lang="es-ES_tradnl" dirty="0">
              <a:solidFill>
                <a:schemeClr val="bg1">
                  <a:lumMod val="50000"/>
                </a:schemeClr>
              </a:solidFill>
              <a:latin typeface="Calibri" charset="0"/>
              <a:ea typeface="Calibri" charset="0"/>
              <a:cs typeface="Calibri" charset="0"/>
            </a:endParaRPr>
          </a:p>
        </p:txBody>
      </p:sp>
      <p:sp>
        <p:nvSpPr>
          <p:cNvPr id="8" name="Rectángulo 7"/>
          <p:cNvSpPr/>
          <p:nvPr/>
        </p:nvSpPr>
        <p:spPr>
          <a:xfrm>
            <a:off x="3403635" y="2666070"/>
            <a:ext cx="3175356" cy="1754326"/>
          </a:xfrm>
          <a:prstGeom prst="rect">
            <a:avLst/>
          </a:prstGeom>
        </p:spPr>
        <p:txBody>
          <a:bodyPr wrap="none">
            <a:spAutoFit/>
          </a:bodyPr>
          <a:lstStyle/>
          <a:p>
            <a:r>
              <a:rPr lang="es-ES_tradnl" sz="3600" b="1" dirty="0">
                <a:solidFill>
                  <a:srgbClr val="FF0000"/>
                </a:solidFill>
                <a:latin typeface="Calibri" charset="0"/>
                <a:ea typeface="Calibri" charset="0"/>
                <a:cs typeface="Calibri" charset="0"/>
              </a:rPr>
              <a:t>p</a:t>
            </a:r>
            <a:r>
              <a:rPr lang="es-ES" sz="3600" b="1" dirty="0">
                <a:solidFill>
                  <a:schemeClr val="bg1">
                    <a:lumMod val="50000"/>
                  </a:schemeClr>
                </a:solidFill>
                <a:latin typeface="Calibri" charset="0"/>
                <a:ea typeface="Calibri" charset="0"/>
                <a:cs typeface="Calibri" charset="0"/>
              </a:rPr>
              <a:t>{</a:t>
            </a:r>
          </a:p>
          <a:p>
            <a:r>
              <a:rPr lang="es-ES" sz="3600" b="1" dirty="0">
                <a:solidFill>
                  <a:schemeClr val="bg1">
                    <a:lumMod val="50000"/>
                  </a:schemeClr>
                </a:solidFill>
                <a:latin typeface="Calibri" charset="0"/>
                <a:ea typeface="Calibri" charset="0"/>
                <a:cs typeface="Calibri" charset="0"/>
              </a:rPr>
              <a:t>	</a:t>
            </a:r>
            <a:r>
              <a:rPr lang="es-ES" sz="3600" b="1" dirty="0">
                <a:solidFill>
                  <a:srgbClr val="00B050"/>
                </a:solidFill>
                <a:latin typeface="Calibri" charset="0"/>
                <a:ea typeface="Calibri" charset="0"/>
                <a:cs typeface="Calibri" charset="0"/>
              </a:rPr>
              <a:t>color</a:t>
            </a:r>
            <a:r>
              <a:rPr lang="es-ES" sz="3600" b="1" dirty="0">
                <a:solidFill>
                  <a:schemeClr val="bg1">
                    <a:lumMod val="50000"/>
                  </a:schemeClr>
                </a:solidFill>
                <a:latin typeface="Calibri" charset="0"/>
                <a:ea typeface="Calibri" charset="0"/>
                <a:cs typeface="Calibri" charset="0"/>
              </a:rPr>
              <a:t>: </a:t>
            </a:r>
            <a:r>
              <a:rPr lang="es-ES" sz="3600" b="1" dirty="0">
                <a:solidFill>
                  <a:schemeClr val="accent1">
                    <a:lumMod val="75000"/>
                  </a:schemeClr>
                </a:solidFill>
                <a:latin typeface="Calibri" charset="0"/>
                <a:ea typeface="Calibri" charset="0"/>
                <a:cs typeface="Calibri" charset="0"/>
              </a:rPr>
              <a:t>red </a:t>
            </a:r>
            <a:r>
              <a:rPr lang="es-ES" sz="3600" b="1" dirty="0">
                <a:solidFill>
                  <a:srgbClr val="FFC000"/>
                </a:solidFill>
                <a:latin typeface="Calibri" charset="0"/>
                <a:ea typeface="Calibri" charset="0"/>
                <a:cs typeface="Calibri" charset="0"/>
              </a:rPr>
              <a:t>;</a:t>
            </a:r>
            <a:endParaRPr lang="es-ES" sz="3600" b="1" dirty="0">
              <a:solidFill>
                <a:schemeClr val="bg1">
                  <a:lumMod val="50000"/>
                </a:schemeClr>
              </a:solidFill>
              <a:latin typeface="Calibri" charset="0"/>
              <a:ea typeface="Calibri" charset="0"/>
              <a:cs typeface="Calibri" charset="0"/>
            </a:endParaRPr>
          </a:p>
          <a:p>
            <a:r>
              <a:rPr lang="es-ES" sz="3600" b="1" dirty="0">
                <a:solidFill>
                  <a:schemeClr val="bg1">
                    <a:lumMod val="50000"/>
                  </a:schemeClr>
                </a:solidFill>
                <a:latin typeface="Calibri" charset="0"/>
                <a:ea typeface="Calibri" charset="0"/>
                <a:cs typeface="Calibri" charset="0"/>
              </a:rPr>
              <a:t>}</a:t>
            </a:r>
            <a:endParaRPr lang="es-ES_tradnl" sz="3600" b="1" dirty="0">
              <a:solidFill>
                <a:schemeClr val="bg1">
                  <a:lumMod val="50000"/>
                </a:schemeClr>
              </a:solidFill>
              <a:latin typeface="Calibri" charset="0"/>
              <a:ea typeface="Calibri" charset="0"/>
              <a:cs typeface="Calibri" charset="0"/>
            </a:endParaRPr>
          </a:p>
        </p:txBody>
      </p:sp>
      <p:sp>
        <p:nvSpPr>
          <p:cNvPr id="9" name="Rectángulo 8"/>
          <p:cNvSpPr/>
          <p:nvPr/>
        </p:nvSpPr>
        <p:spPr>
          <a:xfrm>
            <a:off x="1341005" y="4958414"/>
            <a:ext cx="9577494" cy="1200329"/>
          </a:xfrm>
          <a:prstGeom prst="rect">
            <a:avLst/>
          </a:prstGeom>
        </p:spPr>
        <p:txBody>
          <a:bodyPr wrap="none">
            <a:spAutoFit/>
          </a:bodyPr>
          <a:lstStyle/>
          <a:p>
            <a:r>
              <a:rPr lang="es-ES" dirty="0">
                <a:solidFill>
                  <a:schemeClr val="bg1">
                    <a:lumMod val="50000"/>
                  </a:schemeClr>
                </a:solidFill>
              </a:rPr>
              <a:t>El </a:t>
            </a:r>
            <a:r>
              <a:rPr lang="es-ES" b="1" dirty="0">
                <a:solidFill>
                  <a:schemeClr val="bg1">
                    <a:lumMod val="50000"/>
                  </a:schemeClr>
                </a:solidFill>
              </a:rPr>
              <a:t>selector de elementos </a:t>
            </a:r>
            <a:r>
              <a:rPr lang="es-ES" dirty="0">
                <a:solidFill>
                  <a:schemeClr val="bg1">
                    <a:lumMod val="50000"/>
                  </a:schemeClr>
                </a:solidFill>
              </a:rPr>
              <a:t>selecciona a los elementos basados en sus nombres, si seleccionamos </a:t>
            </a:r>
          </a:p>
          <a:p>
            <a:r>
              <a:rPr lang="es-ES" dirty="0">
                <a:solidFill>
                  <a:schemeClr val="bg1">
                    <a:lumMod val="50000"/>
                  </a:schemeClr>
                </a:solidFill>
              </a:rPr>
              <a:t>al elemento </a:t>
            </a:r>
            <a:r>
              <a:rPr lang="es-ES" b="1" dirty="0">
                <a:solidFill>
                  <a:schemeClr val="bg1">
                    <a:lumMod val="50000"/>
                  </a:schemeClr>
                </a:solidFill>
              </a:rPr>
              <a:t>&lt;p&gt; </a:t>
            </a:r>
            <a:r>
              <a:rPr lang="es-ES" dirty="0">
                <a:solidFill>
                  <a:schemeClr val="bg1">
                    <a:lumMod val="50000"/>
                  </a:schemeClr>
                </a:solidFill>
              </a:rPr>
              <a:t>en una página y le aplicamos un valor rojo, todos los elementos &lt;p&gt; de dicha página</a:t>
            </a:r>
          </a:p>
          <a:p>
            <a:pPr algn="ctr"/>
            <a:r>
              <a:rPr lang="es-ES" dirty="0">
                <a:solidFill>
                  <a:schemeClr val="bg1">
                    <a:lumMod val="50000"/>
                  </a:schemeClr>
                </a:solidFill>
              </a:rPr>
              <a:t>Tendrán esta misma </a:t>
            </a:r>
            <a:r>
              <a:rPr lang="es-ES" dirty="0" err="1">
                <a:solidFill>
                  <a:schemeClr val="bg1">
                    <a:lumMod val="50000"/>
                  </a:schemeClr>
                </a:solidFill>
              </a:rPr>
              <a:t>caracteristica</a:t>
            </a:r>
            <a:r>
              <a:rPr lang="es-ES" dirty="0">
                <a:solidFill>
                  <a:schemeClr val="bg1">
                    <a:lumMod val="50000"/>
                  </a:schemeClr>
                </a:solidFill>
              </a:rPr>
              <a:t>.</a:t>
            </a:r>
            <a:br>
              <a:rPr lang="es-ES" dirty="0">
                <a:solidFill>
                  <a:schemeClr val="bg1">
                    <a:lumMod val="50000"/>
                  </a:schemeClr>
                </a:solidFill>
              </a:rPr>
            </a:br>
            <a:r>
              <a:rPr lang="es-ES" dirty="0">
                <a:solidFill>
                  <a:schemeClr val="bg1">
                    <a:lumMod val="50000"/>
                  </a:schemeClr>
                </a:solidFill>
                <a:latin typeface="Calibri" charset="0"/>
                <a:ea typeface="Calibri" charset="0"/>
                <a:cs typeface="Calibri" charset="0"/>
              </a:rPr>
              <a:t> </a:t>
            </a:r>
            <a:endParaRPr lang="es-ES_tradnl"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1532400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5" name="CuadroTexto 4"/>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Selector de ID</a:t>
            </a:r>
            <a:endParaRPr lang="es-ES_tradnl" sz="2800" b="1" dirty="0">
              <a:solidFill>
                <a:srgbClr val="E23649"/>
              </a:solidFill>
              <a:latin typeface="Calibri" charset="0"/>
              <a:ea typeface="Calibri" charset="0"/>
              <a:cs typeface="Calibri" charset="0"/>
            </a:endParaRPr>
          </a:p>
        </p:txBody>
      </p:sp>
      <p:sp>
        <p:nvSpPr>
          <p:cNvPr id="7" name="Rectángulo 6"/>
          <p:cNvSpPr/>
          <p:nvPr/>
        </p:nvSpPr>
        <p:spPr>
          <a:xfrm>
            <a:off x="1003610" y="1448451"/>
            <a:ext cx="10457158" cy="1631216"/>
          </a:xfrm>
          <a:prstGeom prst="rect">
            <a:avLst/>
          </a:prstGeom>
        </p:spPr>
        <p:txBody>
          <a:bodyPr wrap="none">
            <a:spAutoFit/>
          </a:bodyPr>
          <a:lstStyle/>
          <a:p>
            <a:r>
              <a:rPr lang="es-ES" dirty="0">
                <a:solidFill>
                  <a:schemeClr val="bg1">
                    <a:lumMod val="50000"/>
                  </a:schemeClr>
                </a:solidFill>
              </a:rPr>
              <a:t>El selector ID utiliza el id del elemento HTML para darle estilo al mismo, recordemos que el id de un elemento</a:t>
            </a:r>
          </a:p>
          <a:p>
            <a:r>
              <a:rPr lang="es-ES" dirty="0">
                <a:solidFill>
                  <a:schemeClr val="bg1">
                    <a:lumMod val="50000"/>
                  </a:schemeClr>
                </a:solidFill>
              </a:rPr>
              <a:t>Debe ser único dentro de una página. Para seleccionar un elemento con un id se debe escribir el carácter</a:t>
            </a:r>
          </a:p>
          <a:p>
            <a:r>
              <a:rPr lang="es-ES" sz="2400" b="1" dirty="0">
                <a:solidFill>
                  <a:schemeClr val="bg1">
                    <a:lumMod val="50000"/>
                  </a:schemeClr>
                </a:solidFill>
              </a:rPr>
              <a:t>(#)</a:t>
            </a:r>
            <a:r>
              <a:rPr lang="es-ES" sz="2800" b="1" dirty="0">
                <a:solidFill>
                  <a:schemeClr val="bg1">
                    <a:lumMod val="50000"/>
                  </a:schemeClr>
                </a:solidFill>
              </a:rPr>
              <a:t> </a:t>
            </a:r>
            <a:r>
              <a:rPr lang="es-ES" dirty="0">
                <a:solidFill>
                  <a:schemeClr val="bg1">
                    <a:lumMod val="50000"/>
                  </a:schemeClr>
                </a:solidFill>
              </a:rPr>
              <a:t>seguidamente del nombre del identificador.</a:t>
            </a:r>
            <a:endParaRPr lang="es-ES" b="1" dirty="0">
              <a:solidFill>
                <a:schemeClr val="bg1">
                  <a:lumMod val="50000"/>
                </a:schemeClr>
              </a:solidFill>
            </a:endParaRPr>
          </a:p>
          <a:p>
            <a:br>
              <a:rPr lang="es-ES" dirty="0">
                <a:solidFill>
                  <a:schemeClr val="bg1">
                    <a:lumMod val="50000"/>
                  </a:schemeClr>
                </a:solidFill>
              </a:rPr>
            </a:br>
            <a:r>
              <a:rPr lang="es-ES" dirty="0">
                <a:solidFill>
                  <a:schemeClr val="bg1">
                    <a:lumMod val="50000"/>
                  </a:schemeClr>
                </a:solidFill>
                <a:latin typeface="Calibri" charset="0"/>
                <a:ea typeface="Calibri" charset="0"/>
                <a:cs typeface="Calibri" charset="0"/>
              </a:rPr>
              <a:t> </a:t>
            </a:r>
            <a:endParaRPr lang="es-ES_tradnl" dirty="0">
              <a:solidFill>
                <a:schemeClr val="bg1">
                  <a:lumMod val="50000"/>
                </a:schemeClr>
              </a:solidFill>
              <a:latin typeface="Calibri" charset="0"/>
              <a:ea typeface="Calibri" charset="0"/>
              <a:cs typeface="Calibri" charset="0"/>
            </a:endParaRPr>
          </a:p>
        </p:txBody>
      </p:sp>
      <p:sp>
        <p:nvSpPr>
          <p:cNvPr id="8" name="Rectángulo 7"/>
          <p:cNvSpPr/>
          <p:nvPr/>
        </p:nvSpPr>
        <p:spPr>
          <a:xfrm>
            <a:off x="3403635" y="2666070"/>
            <a:ext cx="3175356" cy="1754326"/>
          </a:xfrm>
          <a:prstGeom prst="rect">
            <a:avLst/>
          </a:prstGeom>
        </p:spPr>
        <p:txBody>
          <a:bodyPr wrap="none">
            <a:spAutoFit/>
          </a:bodyPr>
          <a:lstStyle/>
          <a:p>
            <a:r>
              <a:rPr lang="es-ES_tradnl" sz="3600" b="1" dirty="0">
                <a:solidFill>
                  <a:srgbClr val="FF0000"/>
                </a:solidFill>
                <a:latin typeface="Calibri" charset="0"/>
                <a:ea typeface="Calibri" charset="0"/>
                <a:cs typeface="Calibri" charset="0"/>
              </a:rPr>
              <a:t>#texto</a:t>
            </a:r>
            <a:r>
              <a:rPr lang="es-ES" sz="3600" b="1" dirty="0">
                <a:solidFill>
                  <a:schemeClr val="bg1">
                    <a:lumMod val="50000"/>
                  </a:schemeClr>
                </a:solidFill>
                <a:latin typeface="Calibri" charset="0"/>
                <a:ea typeface="Calibri" charset="0"/>
                <a:cs typeface="Calibri" charset="0"/>
              </a:rPr>
              <a:t>{</a:t>
            </a:r>
          </a:p>
          <a:p>
            <a:r>
              <a:rPr lang="es-ES" sz="3600" b="1" dirty="0">
                <a:solidFill>
                  <a:schemeClr val="bg1">
                    <a:lumMod val="50000"/>
                  </a:schemeClr>
                </a:solidFill>
                <a:latin typeface="Calibri" charset="0"/>
                <a:ea typeface="Calibri" charset="0"/>
                <a:cs typeface="Calibri" charset="0"/>
              </a:rPr>
              <a:t>	</a:t>
            </a:r>
            <a:r>
              <a:rPr lang="es-ES" sz="3600" b="1" dirty="0">
                <a:solidFill>
                  <a:srgbClr val="00B050"/>
                </a:solidFill>
                <a:latin typeface="Calibri" charset="0"/>
                <a:ea typeface="Calibri" charset="0"/>
                <a:cs typeface="Calibri" charset="0"/>
              </a:rPr>
              <a:t>color</a:t>
            </a:r>
            <a:r>
              <a:rPr lang="es-ES" sz="3600" b="1" dirty="0">
                <a:solidFill>
                  <a:schemeClr val="bg1">
                    <a:lumMod val="50000"/>
                  </a:schemeClr>
                </a:solidFill>
                <a:latin typeface="Calibri" charset="0"/>
                <a:ea typeface="Calibri" charset="0"/>
                <a:cs typeface="Calibri" charset="0"/>
              </a:rPr>
              <a:t>: </a:t>
            </a:r>
            <a:r>
              <a:rPr lang="es-ES" sz="3600" b="1" dirty="0">
                <a:solidFill>
                  <a:schemeClr val="accent1">
                    <a:lumMod val="75000"/>
                  </a:schemeClr>
                </a:solidFill>
                <a:latin typeface="Calibri" charset="0"/>
                <a:ea typeface="Calibri" charset="0"/>
                <a:cs typeface="Calibri" charset="0"/>
              </a:rPr>
              <a:t>red </a:t>
            </a:r>
            <a:r>
              <a:rPr lang="es-ES" sz="3600" b="1" dirty="0">
                <a:solidFill>
                  <a:srgbClr val="FFC000"/>
                </a:solidFill>
                <a:latin typeface="Calibri" charset="0"/>
                <a:ea typeface="Calibri" charset="0"/>
                <a:cs typeface="Calibri" charset="0"/>
              </a:rPr>
              <a:t>;</a:t>
            </a:r>
            <a:endParaRPr lang="es-ES" sz="3600" b="1" dirty="0">
              <a:solidFill>
                <a:schemeClr val="bg1">
                  <a:lumMod val="50000"/>
                </a:schemeClr>
              </a:solidFill>
              <a:latin typeface="Calibri" charset="0"/>
              <a:ea typeface="Calibri" charset="0"/>
              <a:cs typeface="Calibri" charset="0"/>
            </a:endParaRPr>
          </a:p>
          <a:p>
            <a:r>
              <a:rPr lang="es-ES" sz="3600" b="1" dirty="0">
                <a:solidFill>
                  <a:schemeClr val="bg1">
                    <a:lumMod val="50000"/>
                  </a:schemeClr>
                </a:solidFill>
                <a:latin typeface="Calibri" charset="0"/>
                <a:ea typeface="Calibri" charset="0"/>
                <a:cs typeface="Calibri" charset="0"/>
              </a:rPr>
              <a:t>}</a:t>
            </a:r>
            <a:endParaRPr lang="es-ES_tradnl" sz="3600" b="1" dirty="0">
              <a:solidFill>
                <a:schemeClr val="bg1">
                  <a:lumMod val="50000"/>
                </a:schemeClr>
              </a:solidFill>
              <a:latin typeface="Calibri" charset="0"/>
              <a:ea typeface="Calibri" charset="0"/>
              <a:cs typeface="Calibri" charset="0"/>
            </a:endParaRPr>
          </a:p>
        </p:txBody>
      </p:sp>
      <p:sp>
        <p:nvSpPr>
          <p:cNvPr id="9" name="Rectángulo 8"/>
          <p:cNvSpPr/>
          <p:nvPr/>
        </p:nvSpPr>
        <p:spPr>
          <a:xfrm>
            <a:off x="1341005" y="4958414"/>
            <a:ext cx="9577494" cy="1200329"/>
          </a:xfrm>
          <a:prstGeom prst="rect">
            <a:avLst/>
          </a:prstGeom>
        </p:spPr>
        <p:txBody>
          <a:bodyPr wrap="none">
            <a:spAutoFit/>
          </a:bodyPr>
          <a:lstStyle/>
          <a:p>
            <a:r>
              <a:rPr lang="es-ES" dirty="0">
                <a:solidFill>
                  <a:schemeClr val="bg1">
                    <a:lumMod val="50000"/>
                  </a:schemeClr>
                </a:solidFill>
              </a:rPr>
              <a:t>El </a:t>
            </a:r>
            <a:r>
              <a:rPr lang="es-ES" b="1" dirty="0">
                <a:solidFill>
                  <a:schemeClr val="bg1">
                    <a:lumMod val="50000"/>
                  </a:schemeClr>
                </a:solidFill>
              </a:rPr>
              <a:t>selector de elementos </a:t>
            </a:r>
            <a:r>
              <a:rPr lang="es-ES" dirty="0">
                <a:solidFill>
                  <a:schemeClr val="bg1">
                    <a:lumMod val="50000"/>
                  </a:schemeClr>
                </a:solidFill>
              </a:rPr>
              <a:t>selecciona a los elementos basados en sus nombres, si seleccionamos </a:t>
            </a:r>
          </a:p>
          <a:p>
            <a:r>
              <a:rPr lang="es-ES" dirty="0">
                <a:solidFill>
                  <a:schemeClr val="bg1">
                    <a:lumMod val="50000"/>
                  </a:schemeClr>
                </a:solidFill>
              </a:rPr>
              <a:t>al elemento </a:t>
            </a:r>
            <a:r>
              <a:rPr lang="es-ES" b="1" dirty="0">
                <a:solidFill>
                  <a:schemeClr val="bg1">
                    <a:lumMod val="50000"/>
                  </a:schemeClr>
                </a:solidFill>
              </a:rPr>
              <a:t>&lt;p&gt; </a:t>
            </a:r>
            <a:r>
              <a:rPr lang="es-ES" dirty="0">
                <a:solidFill>
                  <a:schemeClr val="bg1">
                    <a:lumMod val="50000"/>
                  </a:schemeClr>
                </a:solidFill>
              </a:rPr>
              <a:t>en una página y le aplicamos un valor rojo, todos los elementos &lt;p&gt; de dicha página</a:t>
            </a:r>
          </a:p>
          <a:p>
            <a:pPr algn="ctr"/>
            <a:r>
              <a:rPr lang="es-ES" dirty="0">
                <a:solidFill>
                  <a:schemeClr val="bg1">
                    <a:lumMod val="50000"/>
                  </a:schemeClr>
                </a:solidFill>
              </a:rPr>
              <a:t>Tendrán esta misma </a:t>
            </a:r>
            <a:r>
              <a:rPr lang="es-ES" dirty="0" err="1">
                <a:solidFill>
                  <a:schemeClr val="bg1">
                    <a:lumMod val="50000"/>
                  </a:schemeClr>
                </a:solidFill>
              </a:rPr>
              <a:t>caracteristica</a:t>
            </a:r>
            <a:r>
              <a:rPr lang="es-ES" dirty="0">
                <a:solidFill>
                  <a:schemeClr val="bg1">
                    <a:lumMod val="50000"/>
                  </a:schemeClr>
                </a:solidFill>
              </a:rPr>
              <a:t>.</a:t>
            </a:r>
            <a:br>
              <a:rPr lang="es-ES" dirty="0">
                <a:solidFill>
                  <a:schemeClr val="bg1">
                    <a:lumMod val="50000"/>
                  </a:schemeClr>
                </a:solidFill>
              </a:rPr>
            </a:br>
            <a:r>
              <a:rPr lang="es-ES" dirty="0">
                <a:solidFill>
                  <a:schemeClr val="bg1">
                    <a:lumMod val="50000"/>
                  </a:schemeClr>
                </a:solidFill>
                <a:latin typeface="Calibri" charset="0"/>
                <a:ea typeface="Calibri" charset="0"/>
                <a:cs typeface="Calibri" charset="0"/>
              </a:rPr>
              <a:t> </a:t>
            </a:r>
            <a:endParaRPr lang="es-ES_tradnl"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1561306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5" name="CuadroTexto 4"/>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Selector de Clases</a:t>
            </a:r>
            <a:endParaRPr lang="es-ES_tradnl" sz="2800" b="1" dirty="0">
              <a:solidFill>
                <a:srgbClr val="E23649"/>
              </a:solidFill>
              <a:latin typeface="Calibri" charset="0"/>
              <a:ea typeface="Calibri" charset="0"/>
              <a:cs typeface="Calibri" charset="0"/>
            </a:endParaRPr>
          </a:p>
        </p:txBody>
      </p:sp>
      <p:sp>
        <p:nvSpPr>
          <p:cNvPr id="7" name="Rectángulo 6"/>
          <p:cNvSpPr/>
          <p:nvPr/>
        </p:nvSpPr>
        <p:spPr>
          <a:xfrm>
            <a:off x="1003610" y="1448451"/>
            <a:ext cx="10262553" cy="1354217"/>
          </a:xfrm>
          <a:prstGeom prst="rect">
            <a:avLst/>
          </a:prstGeom>
        </p:spPr>
        <p:txBody>
          <a:bodyPr wrap="none">
            <a:spAutoFit/>
          </a:bodyPr>
          <a:lstStyle/>
          <a:p>
            <a:r>
              <a:rPr lang="es-ES" dirty="0">
                <a:solidFill>
                  <a:schemeClr val="bg1">
                    <a:lumMod val="50000"/>
                  </a:schemeClr>
                </a:solidFill>
              </a:rPr>
              <a:t>El selector </a:t>
            </a:r>
            <a:r>
              <a:rPr lang="es-ES" dirty="0" err="1">
                <a:solidFill>
                  <a:schemeClr val="bg1">
                    <a:lumMod val="50000"/>
                  </a:schemeClr>
                </a:solidFill>
              </a:rPr>
              <a:t>Class</a:t>
            </a:r>
            <a:r>
              <a:rPr lang="es-ES" dirty="0">
                <a:solidFill>
                  <a:schemeClr val="bg1">
                    <a:lumMod val="50000"/>
                  </a:schemeClr>
                </a:solidFill>
              </a:rPr>
              <a:t> utiliza la clase del elemento HTML para darle estilo al mismo. Para seleccionar un elemento</a:t>
            </a:r>
          </a:p>
          <a:p>
            <a:r>
              <a:rPr lang="es-ES" dirty="0">
                <a:solidFill>
                  <a:schemeClr val="bg1">
                    <a:lumMod val="50000"/>
                  </a:schemeClr>
                </a:solidFill>
              </a:rPr>
              <a:t>con clase se debe escribir el carácter </a:t>
            </a:r>
            <a:r>
              <a:rPr lang="es-ES" sz="2400" b="1" dirty="0">
                <a:solidFill>
                  <a:schemeClr val="bg1">
                    <a:lumMod val="50000"/>
                  </a:schemeClr>
                </a:solidFill>
              </a:rPr>
              <a:t>(.)</a:t>
            </a:r>
            <a:r>
              <a:rPr lang="es-ES" sz="2800" b="1" dirty="0">
                <a:solidFill>
                  <a:schemeClr val="bg1">
                    <a:lumMod val="50000"/>
                  </a:schemeClr>
                </a:solidFill>
              </a:rPr>
              <a:t> </a:t>
            </a:r>
            <a:r>
              <a:rPr lang="es-ES" dirty="0">
                <a:solidFill>
                  <a:schemeClr val="bg1">
                    <a:lumMod val="50000"/>
                  </a:schemeClr>
                </a:solidFill>
              </a:rPr>
              <a:t>seguidamente del nombre de la clase.</a:t>
            </a:r>
            <a:endParaRPr lang="es-ES" b="1" dirty="0">
              <a:solidFill>
                <a:schemeClr val="bg1">
                  <a:lumMod val="50000"/>
                </a:schemeClr>
              </a:solidFill>
            </a:endParaRPr>
          </a:p>
          <a:p>
            <a:br>
              <a:rPr lang="es-ES" dirty="0">
                <a:solidFill>
                  <a:schemeClr val="bg1">
                    <a:lumMod val="50000"/>
                  </a:schemeClr>
                </a:solidFill>
              </a:rPr>
            </a:br>
            <a:r>
              <a:rPr lang="es-ES" dirty="0">
                <a:solidFill>
                  <a:schemeClr val="bg1">
                    <a:lumMod val="50000"/>
                  </a:schemeClr>
                </a:solidFill>
                <a:latin typeface="Calibri" charset="0"/>
                <a:ea typeface="Calibri" charset="0"/>
                <a:cs typeface="Calibri" charset="0"/>
              </a:rPr>
              <a:t> </a:t>
            </a:r>
            <a:endParaRPr lang="es-ES_tradnl" dirty="0">
              <a:solidFill>
                <a:schemeClr val="bg1">
                  <a:lumMod val="50000"/>
                </a:schemeClr>
              </a:solidFill>
              <a:latin typeface="Calibri" charset="0"/>
              <a:ea typeface="Calibri" charset="0"/>
              <a:cs typeface="Calibri" charset="0"/>
            </a:endParaRPr>
          </a:p>
        </p:txBody>
      </p:sp>
      <p:sp>
        <p:nvSpPr>
          <p:cNvPr id="8" name="Rectángulo 7"/>
          <p:cNvSpPr/>
          <p:nvPr/>
        </p:nvSpPr>
        <p:spPr>
          <a:xfrm>
            <a:off x="3948758" y="3211193"/>
            <a:ext cx="3175356" cy="1754326"/>
          </a:xfrm>
          <a:prstGeom prst="rect">
            <a:avLst/>
          </a:prstGeom>
        </p:spPr>
        <p:txBody>
          <a:bodyPr wrap="none">
            <a:spAutoFit/>
          </a:bodyPr>
          <a:lstStyle/>
          <a:p>
            <a:r>
              <a:rPr lang="es-ES_tradnl" sz="3600" b="1" dirty="0">
                <a:solidFill>
                  <a:srgbClr val="FF0000"/>
                </a:solidFill>
                <a:latin typeface="Calibri" charset="0"/>
                <a:ea typeface="Calibri" charset="0"/>
                <a:cs typeface="Calibri" charset="0"/>
              </a:rPr>
              <a:t>.texto</a:t>
            </a:r>
            <a:r>
              <a:rPr lang="es-ES" sz="3600" b="1" dirty="0">
                <a:solidFill>
                  <a:schemeClr val="bg1">
                    <a:lumMod val="50000"/>
                  </a:schemeClr>
                </a:solidFill>
                <a:latin typeface="Calibri" charset="0"/>
                <a:ea typeface="Calibri" charset="0"/>
                <a:cs typeface="Calibri" charset="0"/>
              </a:rPr>
              <a:t>{</a:t>
            </a:r>
          </a:p>
          <a:p>
            <a:r>
              <a:rPr lang="es-ES" sz="3600" b="1" dirty="0">
                <a:solidFill>
                  <a:schemeClr val="bg1">
                    <a:lumMod val="50000"/>
                  </a:schemeClr>
                </a:solidFill>
                <a:latin typeface="Calibri" charset="0"/>
                <a:ea typeface="Calibri" charset="0"/>
                <a:cs typeface="Calibri" charset="0"/>
              </a:rPr>
              <a:t>	</a:t>
            </a:r>
            <a:r>
              <a:rPr lang="es-ES" sz="3600" b="1" dirty="0">
                <a:solidFill>
                  <a:srgbClr val="00B050"/>
                </a:solidFill>
                <a:latin typeface="Calibri" charset="0"/>
                <a:ea typeface="Calibri" charset="0"/>
                <a:cs typeface="Calibri" charset="0"/>
              </a:rPr>
              <a:t>color</a:t>
            </a:r>
            <a:r>
              <a:rPr lang="es-ES" sz="3600" b="1" dirty="0">
                <a:solidFill>
                  <a:schemeClr val="bg1">
                    <a:lumMod val="50000"/>
                  </a:schemeClr>
                </a:solidFill>
                <a:latin typeface="Calibri" charset="0"/>
                <a:ea typeface="Calibri" charset="0"/>
                <a:cs typeface="Calibri" charset="0"/>
              </a:rPr>
              <a:t>: </a:t>
            </a:r>
            <a:r>
              <a:rPr lang="es-ES" sz="3600" b="1" dirty="0">
                <a:solidFill>
                  <a:schemeClr val="accent1">
                    <a:lumMod val="75000"/>
                  </a:schemeClr>
                </a:solidFill>
                <a:latin typeface="Calibri" charset="0"/>
                <a:ea typeface="Calibri" charset="0"/>
                <a:cs typeface="Calibri" charset="0"/>
              </a:rPr>
              <a:t>red </a:t>
            </a:r>
            <a:r>
              <a:rPr lang="es-ES" sz="3600" b="1" dirty="0">
                <a:solidFill>
                  <a:srgbClr val="FFC000"/>
                </a:solidFill>
                <a:latin typeface="Calibri" charset="0"/>
                <a:ea typeface="Calibri" charset="0"/>
                <a:cs typeface="Calibri" charset="0"/>
              </a:rPr>
              <a:t>;</a:t>
            </a:r>
            <a:endParaRPr lang="es-ES" sz="3600" b="1" dirty="0">
              <a:solidFill>
                <a:schemeClr val="bg1">
                  <a:lumMod val="50000"/>
                </a:schemeClr>
              </a:solidFill>
              <a:latin typeface="Calibri" charset="0"/>
              <a:ea typeface="Calibri" charset="0"/>
              <a:cs typeface="Calibri" charset="0"/>
            </a:endParaRPr>
          </a:p>
          <a:p>
            <a:r>
              <a:rPr lang="es-ES" sz="3600" b="1" dirty="0">
                <a:solidFill>
                  <a:schemeClr val="bg1">
                    <a:lumMod val="50000"/>
                  </a:schemeClr>
                </a:solidFill>
                <a:latin typeface="Calibri" charset="0"/>
                <a:ea typeface="Calibri" charset="0"/>
                <a:cs typeface="Calibri" charset="0"/>
              </a:rPr>
              <a:t>}</a:t>
            </a:r>
            <a:endParaRPr lang="es-ES_tradnl" sz="3600" b="1"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3292717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5" name="CuadroTexto 4"/>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Selector de Clases</a:t>
            </a:r>
            <a:endParaRPr lang="es-ES_tradnl" sz="2800" b="1" dirty="0">
              <a:solidFill>
                <a:srgbClr val="E23649"/>
              </a:solidFill>
              <a:latin typeface="Calibri" charset="0"/>
              <a:ea typeface="Calibri" charset="0"/>
              <a:cs typeface="Calibri" charset="0"/>
            </a:endParaRPr>
          </a:p>
        </p:txBody>
      </p:sp>
      <p:sp>
        <p:nvSpPr>
          <p:cNvPr id="7" name="Rectángulo 6"/>
          <p:cNvSpPr/>
          <p:nvPr/>
        </p:nvSpPr>
        <p:spPr>
          <a:xfrm>
            <a:off x="1003610" y="1448451"/>
            <a:ext cx="9597756" cy="923330"/>
          </a:xfrm>
          <a:prstGeom prst="rect">
            <a:avLst/>
          </a:prstGeom>
        </p:spPr>
        <p:txBody>
          <a:bodyPr wrap="none">
            <a:spAutoFit/>
          </a:bodyPr>
          <a:lstStyle/>
          <a:p>
            <a:r>
              <a:rPr lang="es-ES" dirty="0">
                <a:solidFill>
                  <a:schemeClr val="bg1">
                    <a:lumMod val="50000"/>
                  </a:schemeClr>
                </a:solidFill>
              </a:rPr>
              <a:t>También se puede dar el caso que sólo ciertos elementos HTML deben verse afectados por una clase.</a:t>
            </a:r>
            <a:endParaRPr lang="es-ES" b="1" dirty="0">
              <a:solidFill>
                <a:schemeClr val="bg1">
                  <a:lumMod val="50000"/>
                </a:schemeClr>
              </a:solidFill>
            </a:endParaRPr>
          </a:p>
          <a:p>
            <a:br>
              <a:rPr lang="es-ES" dirty="0">
                <a:solidFill>
                  <a:schemeClr val="bg1">
                    <a:lumMod val="50000"/>
                  </a:schemeClr>
                </a:solidFill>
              </a:rPr>
            </a:br>
            <a:r>
              <a:rPr lang="es-ES" dirty="0">
                <a:solidFill>
                  <a:schemeClr val="bg1">
                    <a:lumMod val="50000"/>
                  </a:schemeClr>
                </a:solidFill>
                <a:latin typeface="Calibri" charset="0"/>
                <a:ea typeface="Calibri" charset="0"/>
                <a:cs typeface="Calibri" charset="0"/>
              </a:rPr>
              <a:t> </a:t>
            </a:r>
            <a:endParaRPr lang="es-ES_tradnl" dirty="0">
              <a:solidFill>
                <a:schemeClr val="bg1">
                  <a:lumMod val="50000"/>
                </a:schemeClr>
              </a:solidFill>
              <a:latin typeface="Calibri" charset="0"/>
              <a:ea typeface="Calibri" charset="0"/>
              <a:cs typeface="Calibri" charset="0"/>
            </a:endParaRPr>
          </a:p>
        </p:txBody>
      </p:sp>
      <p:sp>
        <p:nvSpPr>
          <p:cNvPr id="8" name="Rectángulo 7"/>
          <p:cNvSpPr/>
          <p:nvPr/>
        </p:nvSpPr>
        <p:spPr>
          <a:xfrm>
            <a:off x="3948758" y="2371781"/>
            <a:ext cx="3175356" cy="1754326"/>
          </a:xfrm>
          <a:prstGeom prst="rect">
            <a:avLst/>
          </a:prstGeom>
        </p:spPr>
        <p:txBody>
          <a:bodyPr wrap="none">
            <a:spAutoFit/>
          </a:bodyPr>
          <a:lstStyle/>
          <a:p>
            <a:r>
              <a:rPr lang="es-ES_tradnl" sz="3600" b="1" dirty="0" err="1">
                <a:solidFill>
                  <a:srgbClr val="FF0000"/>
                </a:solidFill>
                <a:latin typeface="Calibri" charset="0"/>
                <a:ea typeface="Calibri" charset="0"/>
                <a:cs typeface="Calibri" charset="0"/>
              </a:rPr>
              <a:t>p.texto</a:t>
            </a:r>
            <a:r>
              <a:rPr lang="es-ES" sz="3600" b="1" dirty="0">
                <a:solidFill>
                  <a:schemeClr val="bg1">
                    <a:lumMod val="50000"/>
                  </a:schemeClr>
                </a:solidFill>
                <a:latin typeface="Calibri" charset="0"/>
                <a:ea typeface="Calibri" charset="0"/>
                <a:cs typeface="Calibri" charset="0"/>
              </a:rPr>
              <a:t>{</a:t>
            </a:r>
          </a:p>
          <a:p>
            <a:r>
              <a:rPr lang="es-ES" sz="3600" b="1" dirty="0">
                <a:solidFill>
                  <a:schemeClr val="bg1">
                    <a:lumMod val="50000"/>
                  </a:schemeClr>
                </a:solidFill>
                <a:latin typeface="Calibri" charset="0"/>
                <a:ea typeface="Calibri" charset="0"/>
                <a:cs typeface="Calibri" charset="0"/>
              </a:rPr>
              <a:t>	</a:t>
            </a:r>
            <a:r>
              <a:rPr lang="es-ES" sz="3600" b="1" dirty="0">
                <a:solidFill>
                  <a:srgbClr val="00B050"/>
                </a:solidFill>
                <a:latin typeface="Calibri" charset="0"/>
                <a:ea typeface="Calibri" charset="0"/>
                <a:cs typeface="Calibri" charset="0"/>
              </a:rPr>
              <a:t>color</a:t>
            </a:r>
            <a:r>
              <a:rPr lang="es-ES" sz="3600" b="1" dirty="0">
                <a:solidFill>
                  <a:schemeClr val="bg1">
                    <a:lumMod val="50000"/>
                  </a:schemeClr>
                </a:solidFill>
                <a:latin typeface="Calibri" charset="0"/>
                <a:ea typeface="Calibri" charset="0"/>
                <a:cs typeface="Calibri" charset="0"/>
              </a:rPr>
              <a:t>: </a:t>
            </a:r>
            <a:r>
              <a:rPr lang="es-ES" sz="3600" b="1" dirty="0">
                <a:solidFill>
                  <a:schemeClr val="accent1">
                    <a:lumMod val="75000"/>
                  </a:schemeClr>
                </a:solidFill>
                <a:latin typeface="Calibri" charset="0"/>
                <a:ea typeface="Calibri" charset="0"/>
                <a:cs typeface="Calibri" charset="0"/>
              </a:rPr>
              <a:t>red </a:t>
            </a:r>
            <a:r>
              <a:rPr lang="es-ES" sz="3600" b="1" dirty="0">
                <a:solidFill>
                  <a:srgbClr val="FFC000"/>
                </a:solidFill>
                <a:latin typeface="Calibri" charset="0"/>
                <a:ea typeface="Calibri" charset="0"/>
                <a:cs typeface="Calibri" charset="0"/>
              </a:rPr>
              <a:t>;</a:t>
            </a:r>
            <a:endParaRPr lang="es-ES" sz="3600" b="1" dirty="0">
              <a:solidFill>
                <a:schemeClr val="bg1">
                  <a:lumMod val="50000"/>
                </a:schemeClr>
              </a:solidFill>
              <a:latin typeface="Calibri" charset="0"/>
              <a:ea typeface="Calibri" charset="0"/>
              <a:cs typeface="Calibri" charset="0"/>
            </a:endParaRPr>
          </a:p>
          <a:p>
            <a:r>
              <a:rPr lang="es-ES" sz="3600" b="1" dirty="0">
                <a:solidFill>
                  <a:schemeClr val="bg1">
                    <a:lumMod val="50000"/>
                  </a:schemeClr>
                </a:solidFill>
                <a:latin typeface="Calibri" charset="0"/>
                <a:ea typeface="Calibri" charset="0"/>
                <a:cs typeface="Calibri" charset="0"/>
              </a:rPr>
              <a:t>}</a:t>
            </a:r>
            <a:endParaRPr lang="es-ES_tradnl" sz="3600" b="1" dirty="0">
              <a:solidFill>
                <a:schemeClr val="bg1">
                  <a:lumMod val="50000"/>
                </a:schemeClr>
              </a:solidFill>
              <a:latin typeface="Calibri" charset="0"/>
              <a:ea typeface="Calibri" charset="0"/>
              <a:cs typeface="Calibri" charset="0"/>
            </a:endParaRPr>
          </a:p>
        </p:txBody>
      </p:sp>
      <p:sp>
        <p:nvSpPr>
          <p:cNvPr id="9" name="Rectángulo 8"/>
          <p:cNvSpPr/>
          <p:nvPr/>
        </p:nvSpPr>
        <p:spPr>
          <a:xfrm>
            <a:off x="2275641" y="4958414"/>
            <a:ext cx="7721281" cy="923330"/>
          </a:xfrm>
          <a:prstGeom prst="rect">
            <a:avLst/>
          </a:prstGeom>
        </p:spPr>
        <p:txBody>
          <a:bodyPr wrap="none">
            <a:spAutoFit/>
          </a:bodyPr>
          <a:lstStyle/>
          <a:p>
            <a:r>
              <a:rPr lang="es-ES" dirty="0">
                <a:solidFill>
                  <a:schemeClr val="bg1">
                    <a:lumMod val="50000"/>
                  </a:schemeClr>
                </a:solidFill>
              </a:rPr>
              <a:t>En este caso solo los elementos &lt;p&gt; que tengan </a:t>
            </a:r>
            <a:r>
              <a:rPr lang="es-ES">
                <a:solidFill>
                  <a:schemeClr val="bg1">
                    <a:lumMod val="50000"/>
                  </a:schemeClr>
                </a:solidFill>
              </a:rPr>
              <a:t>la clase texto se verán afectados.</a:t>
            </a:r>
            <a:endParaRPr lang="es-ES" b="1" dirty="0">
              <a:solidFill>
                <a:schemeClr val="bg1">
                  <a:lumMod val="50000"/>
                </a:schemeClr>
              </a:solidFill>
            </a:endParaRPr>
          </a:p>
          <a:p>
            <a:br>
              <a:rPr lang="es-ES" dirty="0">
                <a:solidFill>
                  <a:schemeClr val="bg1">
                    <a:lumMod val="50000"/>
                  </a:schemeClr>
                </a:solidFill>
              </a:rPr>
            </a:br>
            <a:r>
              <a:rPr lang="es-ES" dirty="0">
                <a:solidFill>
                  <a:schemeClr val="bg1">
                    <a:lumMod val="50000"/>
                  </a:schemeClr>
                </a:solidFill>
                <a:latin typeface="Calibri" charset="0"/>
                <a:ea typeface="Calibri" charset="0"/>
                <a:cs typeface="Calibri" charset="0"/>
              </a:rPr>
              <a:t> </a:t>
            </a:r>
            <a:endParaRPr lang="es-ES_tradnl"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3708404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5" name="CuadroTexto 4"/>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Selector de Clases</a:t>
            </a:r>
            <a:endParaRPr lang="es-ES_tradnl" sz="2800" b="1" dirty="0">
              <a:solidFill>
                <a:srgbClr val="E23649"/>
              </a:solidFill>
              <a:latin typeface="Calibri" charset="0"/>
              <a:ea typeface="Calibri" charset="0"/>
              <a:cs typeface="Calibri" charset="0"/>
            </a:endParaRPr>
          </a:p>
        </p:txBody>
      </p:sp>
      <p:sp>
        <p:nvSpPr>
          <p:cNvPr id="7" name="Rectángulo 6"/>
          <p:cNvSpPr/>
          <p:nvPr/>
        </p:nvSpPr>
        <p:spPr>
          <a:xfrm>
            <a:off x="1003610" y="1448451"/>
            <a:ext cx="8490338" cy="923330"/>
          </a:xfrm>
          <a:prstGeom prst="rect">
            <a:avLst/>
          </a:prstGeom>
        </p:spPr>
        <p:txBody>
          <a:bodyPr wrap="none">
            <a:spAutoFit/>
          </a:bodyPr>
          <a:lstStyle/>
          <a:p>
            <a:r>
              <a:rPr lang="es-ES" dirty="0">
                <a:solidFill>
                  <a:schemeClr val="bg1">
                    <a:lumMod val="50000"/>
                  </a:schemeClr>
                </a:solidFill>
              </a:rPr>
              <a:t>Otro caso también es el de que los elementos HTML pueden referirse a mas de una clase.</a:t>
            </a:r>
            <a:endParaRPr lang="es-ES" b="1" dirty="0">
              <a:solidFill>
                <a:schemeClr val="bg1">
                  <a:lumMod val="50000"/>
                </a:schemeClr>
              </a:solidFill>
            </a:endParaRPr>
          </a:p>
          <a:p>
            <a:br>
              <a:rPr lang="es-ES" dirty="0">
                <a:solidFill>
                  <a:schemeClr val="bg1">
                    <a:lumMod val="50000"/>
                  </a:schemeClr>
                </a:solidFill>
              </a:rPr>
            </a:br>
            <a:r>
              <a:rPr lang="es-ES" dirty="0">
                <a:solidFill>
                  <a:schemeClr val="bg1">
                    <a:lumMod val="50000"/>
                  </a:schemeClr>
                </a:solidFill>
                <a:latin typeface="Calibri" charset="0"/>
                <a:ea typeface="Calibri" charset="0"/>
                <a:cs typeface="Calibri" charset="0"/>
              </a:rPr>
              <a:t> </a:t>
            </a:r>
            <a:endParaRPr lang="es-ES_tradnl" dirty="0">
              <a:solidFill>
                <a:schemeClr val="bg1">
                  <a:lumMod val="50000"/>
                </a:schemeClr>
              </a:solidFill>
              <a:latin typeface="Calibri" charset="0"/>
              <a:ea typeface="Calibri" charset="0"/>
              <a:cs typeface="Calibri" charset="0"/>
            </a:endParaRPr>
          </a:p>
        </p:txBody>
      </p:sp>
      <p:sp>
        <p:nvSpPr>
          <p:cNvPr id="9" name="Rectángulo 8"/>
          <p:cNvSpPr/>
          <p:nvPr/>
        </p:nvSpPr>
        <p:spPr>
          <a:xfrm>
            <a:off x="2961440" y="4101271"/>
            <a:ext cx="5661935" cy="923330"/>
          </a:xfrm>
          <a:prstGeom prst="rect">
            <a:avLst/>
          </a:prstGeom>
        </p:spPr>
        <p:txBody>
          <a:bodyPr wrap="none">
            <a:spAutoFit/>
          </a:bodyPr>
          <a:lstStyle/>
          <a:p>
            <a:r>
              <a:rPr lang="es-ES" dirty="0">
                <a:solidFill>
                  <a:schemeClr val="bg1">
                    <a:lumMod val="50000"/>
                  </a:schemeClr>
                </a:solidFill>
              </a:rPr>
              <a:t>En este caso el elemento &lt;p&gt; tiene </a:t>
            </a:r>
            <a:r>
              <a:rPr lang="es-ES">
                <a:solidFill>
                  <a:schemeClr val="bg1">
                    <a:lumMod val="50000"/>
                  </a:schemeClr>
                </a:solidFill>
              </a:rPr>
              <a:t>dos clases texto y largo</a:t>
            </a:r>
            <a:endParaRPr lang="es-ES" b="1" dirty="0">
              <a:solidFill>
                <a:schemeClr val="bg1">
                  <a:lumMod val="50000"/>
                </a:schemeClr>
              </a:solidFill>
            </a:endParaRPr>
          </a:p>
          <a:p>
            <a:br>
              <a:rPr lang="es-ES" dirty="0">
                <a:solidFill>
                  <a:schemeClr val="bg1">
                    <a:lumMod val="50000"/>
                  </a:schemeClr>
                </a:solidFill>
              </a:rPr>
            </a:br>
            <a:r>
              <a:rPr lang="es-ES" dirty="0">
                <a:solidFill>
                  <a:schemeClr val="bg1">
                    <a:lumMod val="50000"/>
                  </a:schemeClr>
                </a:solidFill>
                <a:latin typeface="Calibri" charset="0"/>
                <a:ea typeface="Calibri" charset="0"/>
                <a:cs typeface="Calibri" charset="0"/>
              </a:rPr>
              <a:t> </a:t>
            </a:r>
            <a:endParaRPr lang="es-ES_tradnl" dirty="0">
              <a:solidFill>
                <a:schemeClr val="bg1">
                  <a:lumMod val="50000"/>
                </a:schemeClr>
              </a:solidFill>
              <a:latin typeface="Calibri" charset="0"/>
              <a:ea typeface="Calibri" charset="0"/>
              <a:cs typeface="Calibri" charset="0"/>
            </a:endParaRPr>
          </a:p>
        </p:txBody>
      </p:sp>
      <p:sp>
        <p:nvSpPr>
          <p:cNvPr id="10" name="Rectángulo 9"/>
          <p:cNvSpPr/>
          <p:nvPr/>
        </p:nvSpPr>
        <p:spPr>
          <a:xfrm>
            <a:off x="1642537" y="2652820"/>
            <a:ext cx="8600624" cy="1384995"/>
          </a:xfrm>
          <a:prstGeom prst="rect">
            <a:avLst/>
          </a:prstGeom>
        </p:spPr>
        <p:txBody>
          <a:bodyPr wrap="none">
            <a:spAutoFit/>
          </a:bodyPr>
          <a:lstStyle/>
          <a:p>
            <a:r>
              <a:rPr lang="es-ES" sz="2800" b="1" dirty="0">
                <a:solidFill>
                  <a:srgbClr val="E23649"/>
                </a:solidFill>
                <a:latin typeface="Calibri" charset="0"/>
                <a:ea typeface="Calibri" charset="0"/>
                <a:cs typeface="Calibri" charset="0"/>
              </a:rPr>
              <a:t>&lt;p </a:t>
            </a:r>
            <a:r>
              <a:rPr lang="es-ES" sz="2800" b="1" dirty="0" err="1">
                <a:solidFill>
                  <a:srgbClr val="00B050"/>
                </a:solidFill>
                <a:latin typeface="Calibri" charset="0"/>
                <a:ea typeface="Calibri" charset="0"/>
                <a:cs typeface="Calibri" charset="0"/>
              </a:rPr>
              <a:t>class</a:t>
            </a:r>
            <a:r>
              <a:rPr lang="es-ES" sz="2800" b="1" dirty="0">
                <a:solidFill>
                  <a:schemeClr val="bg1">
                    <a:lumMod val="50000"/>
                  </a:schemeClr>
                </a:solidFill>
                <a:latin typeface="Calibri" charset="0"/>
                <a:ea typeface="Calibri" charset="0"/>
                <a:cs typeface="Calibri" charset="0"/>
              </a:rPr>
              <a:t>=“</a:t>
            </a:r>
            <a:r>
              <a:rPr lang="es-ES" sz="2800" b="1" dirty="0">
                <a:solidFill>
                  <a:srgbClr val="0070C0"/>
                </a:solidFill>
                <a:latin typeface="Calibri" charset="0"/>
                <a:ea typeface="Calibri" charset="0"/>
                <a:cs typeface="Calibri" charset="0"/>
              </a:rPr>
              <a:t>texto largo</a:t>
            </a:r>
            <a:r>
              <a:rPr lang="es-ES" sz="2800" b="1" dirty="0">
                <a:solidFill>
                  <a:schemeClr val="bg1">
                    <a:lumMod val="50000"/>
                  </a:schemeClr>
                </a:solidFill>
                <a:latin typeface="Calibri" charset="0"/>
                <a:ea typeface="Calibri" charset="0"/>
                <a:cs typeface="Calibri" charset="0"/>
              </a:rPr>
              <a:t>” </a:t>
            </a:r>
            <a:r>
              <a:rPr lang="es-ES" sz="2800" b="1" dirty="0">
                <a:solidFill>
                  <a:srgbClr val="E23649"/>
                </a:solidFill>
                <a:latin typeface="Calibri" charset="0"/>
                <a:ea typeface="Calibri" charset="0"/>
                <a:cs typeface="Calibri" charset="0"/>
              </a:rPr>
              <a:t>&gt;</a:t>
            </a:r>
            <a:r>
              <a:rPr lang="es-ES" sz="2800" b="1" dirty="0">
                <a:solidFill>
                  <a:schemeClr val="bg1">
                    <a:lumMod val="50000"/>
                  </a:schemeClr>
                </a:solidFill>
                <a:latin typeface="Calibri" charset="0"/>
                <a:ea typeface="Calibri" charset="0"/>
                <a:cs typeface="Calibri" charset="0"/>
              </a:rPr>
              <a:t>Este párrafo tiene dos clases</a:t>
            </a:r>
            <a:r>
              <a:rPr lang="es-ES" sz="2800" b="1" dirty="0">
                <a:solidFill>
                  <a:srgbClr val="E23649"/>
                </a:solidFill>
                <a:latin typeface="Calibri" charset="0"/>
                <a:ea typeface="Calibri" charset="0"/>
                <a:cs typeface="Calibri" charset="0"/>
              </a:rPr>
              <a:t>&lt;/p&gt;</a:t>
            </a:r>
          </a:p>
          <a:p>
            <a:br>
              <a:rPr lang="es-ES" sz="2800" b="1" dirty="0">
                <a:solidFill>
                  <a:schemeClr val="bg1">
                    <a:lumMod val="50000"/>
                  </a:schemeClr>
                </a:solidFill>
                <a:latin typeface="Calibri" charset="0"/>
                <a:ea typeface="Calibri" charset="0"/>
                <a:cs typeface="Calibri" charset="0"/>
              </a:rPr>
            </a:br>
            <a:r>
              <a:rPr lang="es-ES" sz="2800" b="1" dirty="0">
                <a:solidFill>
                  <a:schemeClr val="bg1">
                    <a:lumMod val="50000"/>
                  </a:schemeClr>
                </a:solidFill>
                <a:latin typeface="Calibri" charset="0"/>
                <a:ea typeface="Calibri" charset="0"/>
                <a:cs typeface="Calibri" charset="0"/>
              </a:rPr>
              <a:t> </a:t>
            </a:r>
            <a:endParaRPr lang="es-ES_tradnl" sz="2800" b="1"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4100015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5" name="CuadroTexto 4"/>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IMPORTANTE</a:t>
            </a:r>
            <a:endParaRPr lang="es-ES_tradnl" sz="2800" b="1" dirty="0">
              <a:solidFill>
                <a:srgbClr val="E23649"/>
              </a:solidFill>
              <a:latin typeface="Calibri" charset="0"/>
              <a:ea typeface="Calibri" charset="0"/>
              <a:cs typeface="Calibri" charset="0"/>
            </a:endParaRPr>
          </a:p>
        </p:txBody>
      </p:sp>
      <p:sp>
        <p:nvSpPr>
          <p:cNvPr id="6" name="Rectángulo 5"/>
          <p:cNvSpPr/>
          <p:nvPr/>
        </p:nvSpPr>
        <p:spPr>
          <a:xfrm>
            <a:off x="1459524" y="1529861"/>
            <a:ext cx="8809892" cy="1476831"/>
          </a:xfrm>
          <a:prstGeom prst="rect">
            <a:avLst/>
          </a:prstGeom>
          <a:solidFill>
            <a:srgbClr val="E2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ángulo 10"/>
          <p:cNvSpPr/>
          <p:nvPr/>
        </p:nvSpPr>
        <p:spPr>
          <a:xfrm>
            <a:off x="2367231" y="1876704"/>
            <a:ext cx="7653249" cy="1200329"/>
          </a:xfrm>
          <a:prstGeom prst="rect">
            <a:avLst/>
          </a:prstGeom>
        </p:spPr>
        <p:txBody>
          <a:bodyPr wrap="none">
            <a:spAutoFit/>
          </a:bodyPr>
          <a:lstStyle/>
          <a:p>
            <a:pPr algn="ctr"/>
            <a:r>
              <a:rPr lang="es-ES" sz="2400" dirty="0">
                <a:solidFill>
                  <a:schemeClr val="bg1"/>
                </a:solidFill>
              </a:rPr>
              <a:t>Un nombre de Clase o ID no puede empezar con un número</a:t>
            </a:r>
          </a:p>
          <a:p>
            <a:pPr algn="ctr"/>
            <a:r>
              <a:rPr lang="es-ES" sz="2400" dirty="0">
                <a:solidFill>
                  <a:schemeClr val="bg1"/>
                </a:solidFill>
              </a:rPr>
              <a:t>Ni con caracteres especiales como @ o &lt;</a:t>
            </a:r>
            <a:br>
              <a:rPr lang="es-ES" sz="2400" dirty="0">
                <a:solidFill>
                  <a:schemeClr val="bg1"/>
                </a:solidFill>
              </a:rPr>
            </a:br>
            <a:r>
              <a:rPr lang="es-ES" sz="2400" dirty="0">
                <a:solidFill>
                  <a:schemeClr val="bg1"/>
                </a:solidFill>
                <a:latin typeface="Calibri" charset="0"/>
                <a:ea typeface="Calibri" charset="0"/>
                <a:cs typeface="Calibri" charset="0"/>
              </a:rPr>
              <a:t> </a:t>
            </a:r>
            <a:endParaRPr lang="es-ES_tradnl" sz="2400" dirty="0">
              <a:solidFill>
                <a:schemeClr val="bg1"/>
              </a:solidFill>
              <a:latin typeface="Calibri" charset="0"/>
              <a:ea typeface="Calibri" charset="0"/>
              <a:cs typeface="Calibri" charset="0"/>
            </a:endParaRPr>
          </a:p>
        </p:txBody>
      </p:sp>
      <p:sp>
        <p:nvSpPr>
          <p:cNvPr id="12" name="Rectángulo 11"/>
          <p:cNvSpPr/>
          <p:nvPr/>
        </p:nvSpPr>
        <p:spPr>
          <a:xfrm>
            <a:off x="1672672" y="1529862"/>
            <a:ext cx="551754" cy="1446550"/>
          </a:xfrm>
          <a:prstGeom prst="rect">
            <a:avLst/>
          </a:prstGeom>
        </p:spPr>
        <p:txBody>
          <a:bodyPr wrap="none">
            <a:spAutoFit/>
          </a:bodyPr>
          <a:lstStyle/>
          <a:p>
            <a:pPr algn="ctr"/>
            <a:r>
              <a:rPr lang="es-ES" sz="8800" b="1">
                <a:solidFill>
                  <a:schemeClr val="bg1"/>
                </a:solidFill>
              </a:rPr>
              <a:t>!</a:t>
            </a:r>
            <a:endParaRPr lang="es-ES_tradnl" sz="8800" b="1" dirty="0">
              <a:solidFill>
                <a:schemeClr val="bg1"/>
              </a:solidFill>
              <a:latin typeface="Calibri" charset="0"/>
              <a:ea typeface="Calibri" charset="0"/>
              <a:cs typeface="Calibri" charset="0"/>
            </a:endParaRPr>
          </a:p>
        </p:txBody>
      </p:sp>
      <p:sp>
        <p:nvSpPr>
          <p:cNvPr id="13" name="Rectángulo 12"/>
          <p:cNvSpPr/>
          <p:nvPr/>
        </p:nvSpPr>
        <p:spPr>
          <a:xfrm>
            <a:off x="2379090" y="3770989"/>
            <a:ext cx="3175356" cy="1754326"/>
          </a:xfrm>
          <a:prstGeom prst="rect">
            <a:avLst/>
          </a:prstGeom>
        </p:spPr>
        <p:txBody>
          <a:bodyPr wrap="none">
            <a:spAutoFit/>
          </a:bodyPr>
          <a:lstStyle/>
          <a:p>
            <a:r>
              <a:rPr lang="es-ES_tradnl" sz="3600" b="1" dirty="0">
                <a:solidFill>
                  <a:srgbClr val="FF0000"/>
                </a:solidFill>
                <a:latin typeface="Calibri" charset="0"/>
                <a:ea typeface="Calibri" charset="0"/>
                <a:cs typeface="Calibri" charset="0"/>
              </a:rPr>
              <a:t>#123</a:t>
            </a:r>
            <a:r>
              <a:rPr lang="es-ES" sz="3600" b="1" dirty="0">
                <a:solidFill>
                  <a:schemeClr val="bg1">
                    <a:lumMod val="50000"/>
                  </a:schemeClr>
                </a:solidFill>
                <a:latin typeface="Calibri" charset="0"/>
                <a:ea typeface="Calibri" charset="0"/>
                <a:cs typeface="Calibri" charset="0"/>
              </a:rPr>
              <a:t>{</a:t>
            </a:r>
          </a:p>
          <a:p>
            <a:r>
              <a:rPr lang="es-ES" sz="3600" b="1" dirty="0">
                <a:solidFill>
                  <a:schemeClr val="bg1">
                    <a:lumMod val="50000"/>
                  </a:schemeClr>
                </a:solidFill>
                <a:latin typeface="Calibri" charset="0"/>
                <a:ea typeface="Calibri" charset="0"/>
                <a:cs typeface="Calibri" charset="0"/>
              </a:rPr>
              <a:t>	</a:t>
            </a:r>
            <a:r>
              <a:rPr lang="es-ES" sz="3600" b="1" dirty="0">
                <a:solidFill>
                  <a:srgbClr val="00B050"/>
                </a:solidFill>
                <a:latin typeface="Calibri" charset="0"/>
                <a:ea typeface="Calibri" charset="0"/>
                <a:cs typeface="Calibri" charset="0"/>
              </a:rPr>
              <a:t>color</a:t>
            </a:r>
            <a:r>
              <a:rPr lang="es-ES" sz="3600" b="1" dirty="0">
                <a:solidFill>
                  <a:schemeClr val="bg1">
                    <a:lumMod val="50000"/>
                  </a:schemeClr>
                </a:solidFill>
                <a:latin typeface="Calibri" charset="0"/>
                <a:ea typeface="Calibri" charset="0"/>
                <a:cs typeface="Calibri" charset="0"/>
              </a:rPr>
              <a:t>: </a:t>
            </a:r>
            <a:r>
              <a:rPr lang="es-ES" sz="3600" b="1" dirty="0">
                <a:solidFill>
                  <a:schemeClr val="accent1">
                    <a:lumMod val="75000"/>
                  </a:schemeClr>
                </a:solidFill>
                <a:latin typeface="Calibri" charset="0"/>
                <a:ea typeface="Calibri" charset="0"/>
                <a:cs typeface="Calibri" charset="0"/>
              </a:rPr>
              <a:t>red </a:t>
            </a:r>
            <a:r>
              <a:rPr lang="es-ES" sz="3600" b="1" dirty="0">
                <a:solidFill>
                  <a:srgbClr val="FFC000"/>
                </a:solidFill>
                <a:latin typeface="Calibri" charset="0"/>
                <a:ea typeface="Calibri" charset="0"/>
                <a:cs typeface="Calibri" charset="0"/>
              </a:rPr>
              <a:t>;</a:t>
            </a:r>
            <a:endParaRPr lang="es-ES" sz="3600" b="1" dirty="0">
              <a:solidFill>
                <a:schemeClr val="bg1">
                  <a:lumMod val="50000"/>
                </a:schemeClr>
              </a:solidFill>
              <a:latin typeface="Calibri" charset="0"/>
              <a:ea typeface="Calibri" charset="0"/>
              <a:cs typeface="Calibri" charset="0"/>
            </a:endParaRPr>
          </a:p>
          <a:p>
            <a:r>
              <a:rPr lang="es-ES" sz="3600" b="1" dirty="0">
                <a:solidFill>
                  <a:schemeClr val="bg1">
                    <a:lumMod val="50000"/>
                  </a:schemeClr>
                </a:solidFill>
                <a:latin typeface="Calibri" charset="0"/>
                <a:ea typeface="Calibri" charset="0"/>
                <a:cs typeface="Calibri" charset="0"/>
              </a:rPr>
              <a:t>}</a:t>
            </a:r>
            <a:endParaRPr lang="es-ES_tradnl" sz="3600" b="1" dirty="0">
              <a:solidFill>
                <a:schemeClr val="bg1">
                  <a:lumMod val="50000"/>
                </a:schemeClr>
              </a:solidFill>
              <a:latin typeface="Calibri" charset="0"/>
              <a:ea typeface="Calibri" charset="0"/>
              <a:cs typeface="Calibri" charset="0"/>
            </a:endParaRPr>
          </a:p>
        </p:txBody>
      </p:sp>
      <p:sp>
        <p:nvSpPr>
          <p:cNvPr id="14" name="Rectángulo 13"/>
          <p:cNvSpPr/>
          <p:nvPr/>
        </p:nvSpPr>
        <p:spPr>
          <a:xfrm>
            <a:off x="6125701" y="4162661"/>
            <a:ext cx="3519297" cy="1754326"/>
          </a:xfrm>
          <a:prstGeom prst="rect">
            <a:avLst/>
          </a:prstGeom>
        </p:spPr>
        <p:txBody>
          <a:bodyPr wrap="none">
            <a:spAutoFit/>
          </a:bodyPr>
          <a:lstStyle/>
          <a:p>
            <a:r>
              <a:rPr lang="es-ES" sz="3600" dirty="0">
                <a:solidFill>
                  <a:schemeClr val="bg1">
                    <a:lumMod val="50000"/>
                  </a:schemeClr>
                </a:solidFill>
              </a:rPr>
              <a:t>&lt;-   No funcionará</a:t>
            </a:r>
            <a:endParaRPr lang="es-ES" sz="3600" b="1" dirty="0">
              <a:solidFill>
                <a:schemeClr val="bg1">
                  <a:lumMod val="50000"/>
                </a:schemeClr>
              </a:solidFill>
            </a:endParaRPr>
          </a:p>
          <a:p>
            <a:br>
              <a:rPr lang="es-ES" sz="3600" dirty="0">
                <a:solidFill>
                  <a:schemeClr val="bg1">
                    <a:lumMod val="50000"/>
                  </a:schemeClr>
                </a:solidFill>
              </a:rPr>
            </a:br>
            <a:r>
              <a:rPr lang="es-ES" sz="3600" dirty="0">
                <a:solidFill>
                  <a:schemeClr val="bg1">
                    <a:lumMod val="50000"/>
                  </a:schemeClr>
                </a:solidFill>
                <a:latin typeface="Calibri" charset="0"/>
                <a:ea typeface="Calibri" charset="0"/>
                <a:cs typeface="Calibri" charset="0"/>
              </a:rPr>
              <a:t> </a:t>
            </a:r>
            <a:endParaRPr lang="es-ES_tradnl" sz="3600"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1440223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5" name="CuadroTexto 4"/>
          <p:cNvSpPr txBox="1"/>
          <p:nvPr/>
        </p:nvSpPr>
        <p:spPr>
          <a:xfrm>
            <a:off x="994409" y="670155"/>
            <a:ext cx="7152063"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ACLARANDO EL TEMA</a:t>
            </a:r>
            <a:endParaRPr lang="es-ES_tradnl" sz="2800" b="1" dirty="0">
              <a:solidFill>
                <a:srgbClr val="E23649"/>
              </a:solidFill>
              <a:latin typeface="Calibri" charset="0"/>
              <a:ea typeface="Calibri" charset="0"/>
              <a:cs typeface="Calibri" charset="0"/>
            </a:endParaRPr>
          </a:p>
        </p:txBody>
      </p:sp>
      <p:sp>
        <p:nvSpPr>
          <p:cNvPr id="14" name="Rectángulo 13"/>
          <p:cNvSpPr/>
          <p:nvPr/>
        </p:nvSpPr>
        <p:spPr>
          <a:xfrm>
            <a:off x="696115" y="1392521"/>
            <a:ext cx="10526984" cy="1569660"/>
          </a:xfrm>
          <a:prstGeom prst="rect">
            <a:avLst/>
          </a:prstGeom>
        </p:spPr>
        <p:txBody>
          <a:bodyPr wrap="none">
            <a:spAutoFit/>
          </a:bodyPr>
          <a:lstStyle/>
          <a:p>
            <a:r>
              <a:rPr lang="es-ES" sz="2400" dirty="0">
                <a:solidFill>
                  <a:schemeClr val="bg1">
                    <a:lumMod val="50000"/>
                  </a:schemeClr>
                </a:solidFill>
              </a:rPr>
              <a:t>Una cosa son los elementos del HTML y otra muy distinta los selectores CSS, pese a</a:t>
            </a:r>
          </a:p>
          <a:p>
            <a:r>
              <a:rPr lang="es-ES" sz="2400" dirty="0">
                <a:solidFill>
                  <a:schemeClr val="bg1">
                    <a:lumMod val="50000"/>
                  </a:schemeClr>
                </a:solidFill>
              </a:rPr>
              <a:t>Que existe una íntima relación entre ellos no hay que confundir ambas cosas.</a:t>
            </a:r>
          </a:p>
          <a:p>
            <a:br>
              <a:rPr lang="es-ES" sz="2400" dirty="0">
                <a:solidFill>
                  <a:schemeClr val="bg1">
                    <a:lumMod val="50000"/>
                  </a:schemeClr>
                </a:solidFill>
              </a:rPr>
            </a:br>
            <a:r>
              <a:rPr lang="es-ES" sz="2400" dirty="0">
                <a:solidFill>
                  <a:schemeClr val="bg1">
                    <a:lumMod val="50000"/>
                  </a:schemeClr>
                </a:solidFill>
                <a:latin typeface="Calibri" charset="0"/>
                <a:ea typeface="Calibri" charset="0"/>
                <a:cs typeface="Calibri" charset="0"/>
              </a:rPr>
              <a:t> </a:t>
            </a:r>
            <a:endParaRPr lang="es-ES_tradnl" sz="2400" dirty="0">
              <a:solidFill>
                <a:schemeClr val="bg1">
                  <a:lumMod val="50000"/>
                </a:schemeClr>
              </a:solidFill>
              <a:latin typeface="Calibri" charset="0"/>
              <a:ea typeface="Calibri" charset="0"/>
              <a:cs typeface="Calibri" charset="0"/>
            </a:endParaRPr>
          </a:p>
        </p:txBody>
      </p:sp>
      <p:sp>
        <p:nvSpPr>
          <p:cNvPr id="15" name="Rectángulo 14"/>
          <p:cNvSpPr/>
          <p:nvPr/>
        </p:nvSpPr>
        <p:spPr>
          <a:xfrm>
            <a:off x="2785537" y="2481346"/>
            <a:ext cx="7331854" cy="3970318"/>
          </a:xfrm>
          <a:prstGeom prst="rect">
            <a:avLst/>
          </a:prstGeom>
        </p:spPr>
        <p:txBody>
          <a:bodyPr wrap="square">
            <a:spAutoFit/>
          </a:bodyPr>
          <a:lstStyle/>
          <a:p>
            <a:r>
              <a:rPr lang="es-ES" sz="2800" b="1" dirty="0">
                <a:solidFill>
                  <a:srgbClr val="E23649"/>
                </a:solidFill>
                <a:latin typeface="Calibri" charset="0"/>
                <a:ea typeface="Calibri" charset="0"/>
                <a:cs typeface="Calibri" charset="0"/>
              </a:rPr>
              <a:t>&lt;</a:t>
            </a:r>
            <a:r>
              <a:rPr lang="es-ES" sz="2800" b="1" dirty="0" err="1">
                <a:solidFill>
                  <a:srgbClr val="E23649"/>
                </a:solidFill>
                <a:latin typeface="Calibri" charset="0"/>
                <a:ea typeface="Calibri" charset="0"/>
                <a:cs typeface="Calibri" charset="0"/>
              </a:rPr>
              <a:t>article</a:t>
            </a:r>
            <a:r>
              <a:rPr lang="es-ES" sz="2800" b="1" dirty="0">
                <a:solidFill>
                  <a:srgbClr val="E23649"/>
                </a:solidFill>
                <a:latin typeface="Calibri" charset="0"/>
                <a:ea typeface="Calibri" charset="0"/>
                <a:cs typeface="Calibri" charset="0"/>
              </a:rPr>
              <a:t> </a:t>
            </a:r>
            <a:r>
              <a:rPr lang="es-ES" sz="2800" b="1" dirty="0" err="1">
                <a:solidFill>
                  <a:srgbClr val="00B050"/>
                </a:solidFill>
                <a:latin typeface="Calibri" charset="0"/>
                <a:ea typeface="Calibri" charset="0"/>
                <a:cs typeface="Calibri" charset="0"/>
              </a:rPr>
              <a:t>class</a:t>
            </a:r>
            <a:r>
              <a:rPr lang="es-ES" sz="2800" b="1" dirty="0">
                <a:solidFill>
                  <a:schemeClr val="bg1">
                    <a:lumMod val="50000"/>
                  </a:schemeClr>
                </a:solidFill>
                <a:latin typeface="Calibri" charset="0"/>
                <a:ea typeface="Calibri" charset="0"/>
                <a:cs typeface="Calibri" charset="0"/>
              </a:rPr>
              <a:t>=“</a:t>
            </a:r>
            <a:r>
              <a:rPr lang="es-ES" sz="2800" b="1" dirty="0">
                <a:solidFill>
                  <a:srgbClr val="0070C0"/>
                </a:solidFill>
                <a:latin typeface="Calibri" charset="0"/>
                <a:ea typeface="Calibri" charset="0"/>
                <a:cs typeface="Calibri" charset="0"/>
              </a:rPr>
              <a:t>1</a:t>
            </a:r>
            <a:r>
              <a:rPr lang="es-ES" sz="2800" b="1" dirty="0">
                <a:solidFill>
                  <a:schemeClr val="bg1">
                    <a:lumMod val="50000"/>
                  </a:schemeClr>
                </a:solidFill>
                <a:latin typeface="Calibri" charset="0"/>
                <a:ea typeface="Calibri" charset="0"/>
                <a:cs typeface="Calibri" charset="0"/>
              </a:rPr>
              <a:t>” </a:t>
            </a:r>
            <a:r>
              <a:rPr lang="es-ES" sz="2800" b="1" dirty="0">
                <a:solidFill>
                  <a:srgbClr val="E23649"/>
                </a:solidFill>
                <a:latin typeface="Calibri" charset="0"/>
                <a:ea typeface="Calibri" charset="0"/>
                <a:cs typeface="Calibri" charset="0"/>
              </a:rPr>
              <a:t>&gt;</a:t>
            </a:r>
          </a:p>
          <a:p>
            <a:r>
              <a:rPr lang="es-ES" sz="2800" b="1" dirty="0">
                <a:solidFill>
                  <a:srgbClr val="E23649"/>
                </a:solidFill>
                <a:latin typeface="Calibri" charset="0"/>
                <a:ea typeface="Calibri" charset="0"/>
                <a:cs typeface="Calibri" charset="0"/>
              </a:rPr>
              <a:t>	&lt;a </a:t>
            </a:r>
            <a:r>
              <a:rPr lang="es-ES" sz="2800" b="1" dirty="0" err="1">
                <a:solidFill>
                  <a:srgbClr val="00B050"/>
                </a:solidFill>
                <a:latin typeface="Calibri" charset="0"/>
                <a:ea typeface="Calibri" charset="0"/>
                <a:cs typeface="Calibri" charset="0"/>
              </a:rPr>
              <a:t>href</a:t>
            </a:r>
            <a:r>
              <a:rPr lang="es-ES" sz="2800" b="1" dirty="0">
                <a:solidFill>
                  <a:schemeClr val="bg1">
                    <a:lumMod val="50000"/>
                  </a:schemeClr>
                </a:solidFill>
                <a:latin typeface="Calibri" charset="0"/>
                <a:ea typeface="Calibri" charset="0"/>
                <a:cs typeface="Calibri" charset="0"/>
              </a:rPr>
              <a:t>=“</a:t>
            </a:r>
            <a:r>
              <a:rPr lang="es-ES" sz="2800" b="1" dirty="0">
                <a:solidFill>
                  <a:srgbClr val="0070C0"/>
                </a:solidFill>
                <a:latin typeface="Calibri" charset="0"/>
                <a:ea typeface="Calibri" charset="0"/>
                <a:cs typeface="Calibri" charset="0"/>
              </a:rPr>
              <a:t>#5</a:t>
            </a:r>
            <a:r>
              <a:rPr lang="es-ES" sz="2800" b="1" dirty="0">
                <a:solidFill>
                  <a:schemeClr val="bg1">
                    <a:lumMod val="50000"/>
                  </a:schemeClr>
                </a:solidFill>
                <a:latin typeface="Calibri" charset="0"/>
                <a:ea typeface="Calibri" charset="0"/>
                <a:cs typeface="Calibri" charset="0"/>
              </a:rPr>
              <a:t>” </a:t>
            </a:r>
            <a:r>
              <a:rPr lang="es-ES" sz="2800" b="1" dirty="0">
                <a:solidFill>
                  <a:srgbClr val="E23649"/>
                </a:solidFill>
                <a:latin typeface="Calibri" charset="0"/>
                <a:ea typeface="Calibri" charset="0"/>
                <a:cs typeface="Calibri" charset="0"/>
              </a:rPr>
              <a:t>&gt; </a:t>
            </a:r>
            <a:r>
              <a:rPr lang="es-ES" sz="2800" b="1" dirty="0">
                <a:solidFill>
                  <a:schemeClr val="bg1">
                    <a:lumMod val="50000"/>
                  </a:schemeClr>
                </a:solidFill>
                <a:latin typeface="Calibri" charset="0"/>
                <a:ea typeface="Calibri" charset="0"/>
                <a:cs typeface="Calibri" charset="0"/>
              </a:rPr>
              <a:t>ir al punto 5 </a:t>
            </a:r>
            <a:r>
              <a:rPr lang="es-ES" sz="2800" b="1" dirty="0">
                <a:solidFill>
                  <a:srgbClr val="E23649"/>
                </a:solidFill>
                <a:latin typeface="Calibri" charset="0"/>
                <a:ea typeface="Calibri" charset="0"/>
                <a:cs typeface="Calibri" charset="0"/>
              </a:rPr>
              <a:t>&lt;/a&gt;</a:t>
            </a:r>
          </a:p>
          <a:p>
            <a:endParaRPr lang="es-ES" sz="2800" b="1" dirty="0">
              <a:solidFill>
                <a:srgbClr val="E23649"/>
              </a:solidFill>
              <a:latin typeface="Calibri" charset="0"/>
              <a:ea typeface="Calibri" charset="0"/>
              <a:cs typeface="Calibri" charset="0"/>
            </a:endParaRPr>
          </a:p>
          <a:p>
            <a:r>
              <a:rPr lang="es-ES" sz="2800" b="1" dirty="0">
                <a:solidFill>
                  <a:schemeClr val="bg1">
                    <a:lumMod val="50000"/>
                  </a:schemeClr>
                </a:solidFill>
                <a:latin typeface="Calibri" charset="0"/>
                <a:ea typeface="Calibri" charset="0"/>
                <a:cs typeface="Calibri" charset="0"/>
              </a:rPr>
              <a:t>	&lt;!-- aquí va más contenido</a:t>
            </a:r>
            <a:r>
              <a:rPr lang="es-ES" sz="2800" b="1" dirty="0">
                <a:solidFill>
                  <a:schemeClr val="bg1">
                    <a:lumMod val="50000"/>
                  </a:schemeClr>
                </a:solidFill>
                <a:latin typeface="Calibri" charset="0"/>
                <a:ea typeface="Calibri" charset="0"/>
                <a:cs typeface="Calibri" charset="0"/>
                <a:sym typeface="Wingdings"/>
              </a:rPr>
              <a:t> --&gt;</a:t>
            </a:r>
            <a:endParaRPr lang="es-ES" sz="2800" b="1" dirty="0">
              <a:solidFill>
                <a:schemeClr val="bg1">
                  <a:lumMod val="50000"/>
                </a:schemeClr>
              </a:solidFill>
              <a:latin typeface="Calibri" charset="0"/>
              <a:ea typeface="Calibri" charset="0"/>
              <a:cs typeface="Calibri" charset="0"/>
            </a:endParaRPr>
          </a:p>
          <a:p>
            <a:r>
              <a:rPr lang="es-ES" sz="2800" b="1" dirty="0">
                <a:solidFill>
                  <a:schemeClr val="bg1">
                    <a:lumMod val="50000"/>
                  </a:schemeClr>
                </a:solidFill>
                <a:latin typeface="Calibri" charset="0"/>
                <a:ea typeface="Calibri" charset="0"/>
                <a:cs typeface="Calibri" charset="0"/>
              </a:rPr>
              <a:t>	</a:t>
            </a:r>
          </a:p>
          <a:p>
            <a:r>
              <a:rPr lang="es-ES" sz="2800" b="1" dirty="0">
                <a:solidFill>
                  <a:schemeClr val="bg1">
                    <a:lumMod val="50000"/>
                  </a:schemeClr>
                </a:solidFill>
                <a:latin typeface="Calibri" charset="0"/>
                <a:ea typeface="Calibri" charset="0"/>
                <a:cs typeface="Calibri" charset="0"/>
              </a:rPr>
              <a:t>	</a:t>
            </a:r>
            <a:r>
              <a:rPr lang="es-ES" sz="2800" b="1" dirty="0">
                <a:solidFill>
                  <a:srgbClr val="E23649"/>
                </a:solidFill>
                <a:latin typeface="Calibri" charset="0"/>
                <a:ea typeface="Calibri" charset="0"/>
                <a:cs typeface="Calibri" charset="0"/>
              </a:rPr>
              <a:t>&lt;h2 </a:t>
            </a:r>
            <a:r>
              <a:rPr lang="es-ES" sz="2800" b="1" dirty="0">
                <a:solidFill>
                  <a:srgbClr val="00B050"/>
                </a:solidFill>
                <a:latin typeface="Calibri" charset="0"/>
                <a:ea typeface="Calibri" charset="0"/>
                <a:cs typeface="Calibri" charset="0"/>
              </a:rPr>
              <a:t>id</a:t>
            </a:r>
            <a:r>
              <a:rPr lang="es-ES" sz="2800" b="1" dirty="0">
                <a:solidFill>
                  <a:schemeClr val="bg1">
                    <a:lumMod val="50000"/>
                  </a:schemeClr>
                </a:solidFill>
                <a:latin typeface="Calibri" charset="0"/>
                <a:ea typeface="Calibri" charset="0"/>
                <a:cs typeface="Calibri" charset="0"/>
              </a:rPr>
              <a:t>=“</a:t>
            </a:r>
            <a:r>
              <a:rPr lang="es-ES" sz="2800" b="1" dirty="0">
                <a:solidFill>
                  <a:srgbClr val="0070C0"/>
                </a:solidFill>
                <a:latin typeface="Calibri" charset="0"/>
                <a:ea typeface="Calibri" charset="0"/>
                <a:cs typeface="Calibri" charset="0"/>
              </a:rPr>
              <a:t>5</a:t>
            </a:r>
            <a:r>
              <a:rPr lang="es-ES" sz="2800" b="1" dirty="0">
                <a:solidFill>
                  <a:schemeClr val="bg1">
                    <a:lumMod val="50000"/>
                  </a:schemeClr>
                </a:solidFill>
                <a:latin typeface="Calibri" charset="0"/>
                <a:ea typeface="Calibri" charset="0"/>
                <a:cs typeface="Calibri" charset="0"/>
              </a:rPr>
              <a:t>”</a:t>
            </a:r>
            <a:r>
              <a:rPr lang="es-ES" sz="2800" b="1" dirty="0">
                <a:solidFill>
                  <a:srgbClr val="E23649"/>
                </a:solidFill>
                <a:latin typeface="Calibri" charset="0"/>
                <a:ea typeface="Calibri" charset="0"/>
                <a:cs typeface="Calibri" charset="0"/>
              </a:rPr>
              <a:t>&gt; </a:t>
            </a:r>
            <a:r>
              <a:rPr lang="es-ES" sz="2800" b="1" dirty="0">
                <a:solidFill>
                  <a:schemeClr val="bg1">
                    <a:lumMod val="50000"/>
                  </a:schemeClr>
                </a:solidFill>
                <a:latin typeface="Calibri" charset="0"/>
                <a:ea typeface="Calibri" charset="0"/>
                <a:cs typeface="Calibri" charset="0"/>
              </a:rPr>
              <a:t>Punto 5</a:t>
            </a:r>
            <a:r>
              <a:rPr lang="es-ES" sz="2800" b="1" dirty="0">
                <a:solidFill>
                  <a:srgbClr val="E23649"/>
                </a:solidFill>
                <a:latin typeface="Calibri" charset="0"/>
                <a:ea typeface="Calibri" charset="0"/>
                <a:cs typeface="Calibri" charset="0"/>
              </a:rPr>
              <a:t> &lt;/h2&gt;</a:t>
            </a:r>
            <a:endParaRPr lang="es-ES" sz="2800" b="1" dirty="0">
              <a:solidFill>
                <a:schemeClr val="bg1">
                  <a:lumMod val="50000"/>
                </a:schemeClr>
              </a:solidFill>
              <a:latin typeface="Calibri" charset="0"/>
              <a:ea typeface="Calibri" charset="0"/>
              <a:cs typeface="Calibri" charset="0"/>
            </a:endParaRPr>
          </a:p>
          <a:p>
            <a:r>
              <a:rPr lang="es-ES" sz="2800" b="1" dirty="0">
                <a:solidFill>
                  <a:srgbClr val="E23649"/>
                </a:solidFill>
                <a:latin typeface="Calibri" charset="0"/>
                <a:ea typeface="Calibri" charset="0"/>
                <a:cs typeface="Calibri" charset="0"/>
              </a:rPr>
              <a:t>&lt;/</a:t>
            </a:r>
            <a:r>
              <a:rPr lang="es-ES" sz="2800" b="1" dirty="0" err="1">
                <a:solidFill>
                  <a:srgbClr val="E23649"/>
                </a:solidFill>
                <a:latin typeface="Calibri" charset="0"/>
                <a:ea typeface="Calibri" charset="0"/>
                <a:cs typeface="Calibri" charset="0"/>
              </a:rPr>
              <a:t>article</a:t>
            </a:r>
            <a:r>
              <a:rPr lang="es-ES" sz="2800" b="1" dirty="0">
                <a:solidFill>
                  <a:srgbClr val="E23649"/>
                </a:solidFill>
                <a:latin typeface="Calibri" charset="0"/>
                <a:ea typeface="Calibri" charset="0"/>
                <a:cs typeface="Calibri" charset="0"/>
              </a:rPr>
              <a:t>&gt;</a:t>
            </a:r>
          </a:p>
          <a:p>
            <a:br>
              <a:rPr lang="es-ES" sz="2800" b="1" dirty="0">
                <a:solidFill>
                  <a:schemeClr val="bg1">
                    <a:lumMod val="50000"/>
                  </a:schemeClr>
                </a:solidFill>
                <a:latin typeface="Calibri" charset="0"/>
                <a:ea typeface="Calibri" charset="0"/>
                <a:cs typeface="Calibri" charset="0"/>
              </a:rPr>
            </a:br>
            <a:r>
              <a:rPr lang="es-ES" sz="2800" b="1" dirty="0">
                <a:solidFill>
                  <a:schemeClr val="bg1">
                    <a:lumMod val="50000"/>
                  </a:schemeClr>
                </a:solidFill>
                <a:latin typeface="Calibri" charset="0"/>
                <a:ea typeface="Calibri" charset="0"/>
                <a:cs typeface="Calibri" charset="0"/>
              </a:rPr>
              <a:t> </a:t>
            </a:r>
            <a:endParaRPr lang="es-ES_tradnl" sz="2800" b="1" dirty="0">
              <a:solidFill>
                <a:schemeClr val="bg1">
                  <a:lumMod val="50000"/>
                </a:schemeClr>
              </a:solidFill>
              <a:latin typeface="Calibri" charset="0"/>
              <a:ea typeface="Calibri" charset="0"/>
              <a:cs typeface="Calibri" charset="0"/>
            </a:endParaRPr>
          </a:p>
        </p:txBody>
      </p:sp>
      <p:sp>
        <p:nvSpPr>
          <p:cNvPr id="16" name="Rectángulo 15"/>
          <p:cNvSpPr/>
          <p:nvPr/>
        </p:nvSpPr>
        <p:spPr>
          <a:xfrm>
            <a:off x="3745899" y="5916607"/>
            <a:ext cx="5024004" cy="1200329"/>
          </a:xfrm>
          <a:prstGeom prst="rect">
            <a:avLst/>
          </a:prstGeom>
        </p:spPr>
        <p:txBody>
          <a:bodyPr wrap="none">
            <a:spAutoFit/>
          </a:bodyPr>
          <a:lstStyle/>
          <a:p>
            <a:r>
              <a:rPr lang="es-ES" sz="2400" dirty="0">
                <a:solidFill>
                  <a:schemeClr val="bg1">
                    <a:lumMod val="50000"/>
                  </a:schemeClr>
                </a:solidFill>
              </a:rPr>
              <a:t>Este código HTML es </a:t>
            </a:r>
            <a:r>
              <a:rPr lang="es-ES" sz="2400">
                <a:solidFill>
                  <a:schemeClr val="bg1">
                    <a:lumMod val="50000"/>
                  </a:schemeClr>
                </a:solidFill>
              </a:rPr>
              <a:t>totalmente válido</a:t>
            </a:r>
            <a:endParaRPr lang="es-ES" sz="2400" dirty="0">
              <a:solidFill>
                <a:schemeClr val="bg1">
                  <a:lumMod val="50000"/>
                </a:schemeClr>
              </a:solidFill>
            </a:endParaRPr>
          </a:p>
          <a:p>
            <a:br>
              <a:rPr lang="es-ES" sz="2400" dirty="0">
                <a:solidFill>
                  <a:schemeClr val="bg1">
                    <a:lumMod val="50000"/>
                  </a:schemeClr>
                </a:solidFill>
              </a:rPr>
            </a:br>
            <a:r>
              <a:rPr lang="es-ES" sz="2400" dirty="0">
                <a:solidFill>
                  <a:schemeClr val="bg1">
                    <a:lumMod val="50000"/>
                  </a:schemeClr>
                </a:solidFill>
                <a:latin typeface="Calibri" charset="0"/>
                <a:ea typeface="Calibri" charset="0"/>
                <a:cs typeface="Calibri" charset="0"/>
              </a:rPr>
              <a:t> </a:t>
            </a:r>
            <a:endParaRPr lang="es-ES_tradnl" sz="2400"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1350100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sp>
        <p:nvSpPr>
          <p:cNvPr id="9" name="CuadroTexto 8"/>
          <p:cNvSpPr txBox="1"/>
          <p:nvPr/>
        </p:nvSpPr>
        <p:spPr>
          <a:xfrm>
            <a:off x="2275641" y="3032909"/>
            <a:ext cx="7152063" cy="954107"/>
          </a:xfrm>
          <a:prstGeom prst="rect">
            <a:avLst/>
          </a:prstGeom>
          <a:noFill/>
        </p:spPr>
        <p:txBody>
          <a:bodyPr wrap="square" rtlCol="0">
            <a:spAutoFit/>
          </a:bodyPr>
          <a:lstStyle/>
          <a:p>
            <a:pPr algn="ctr"/>
            <a:r>
              <a:rPr lang="es-ES" sz="2800" b="1" dirty="0">
                <a:solidFill>
                  <a:srgbClr val="E23649"/>
                </a:solidFill>
                <a:latin typeface="Calibri" charset="0"/>
                <a:ea typeface="Calibri" charset="0"/>
                <a:cs typeface="Calibri" charset="0"/>
              </a:rPr>
              <a:t>¿Entonces no puedo usar números o </a:t>
            </a:r>
            <a:r>
              <a:rPr lang="es-ES" sz="2800" b="1">
                <a:solidFill>
                  <a:srgbClr val="E23649"/>
                </a:solidFill>
                <a:latin typeface="Calibri" charset="0"/>
                <a:ea typeface="Calibri" charset="0"/>
                <a:cs typeface="Calibri" charset="0"/>
              </a:rPr>
              <a:t>caracteres especiales en clases o id?</a:t>
            </a:r>
            <a:endParaRPr lang="es-ES_tradnl" sz="2800" b="1" dirty="0">
              <a:solidFill>
                <a:srgbClr val="E23649"/>
              </a:solidFill>
              <a:latin typeface="Calibri" charset="0"/>
              <a:ea typeface="Calibri" charset="0"/>
              <a:cs typeface="Calibri" charset="0"/>
            </a:endParaRPr>
          </a:p>
        </p:txBody>
      </p:sp>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Tree>
    <p:extLst>
      <p:ext uri="{BB962C8B-B14F-4D97-AF65-F5344CB8AC3E}">
        <p14:creationId xmlns:p14="http://schemas.microsoft.com/office/powerpoint/2010/main" val="1648034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Permitiendo iniciar selectores CSS con un número</a:t>
            </a:r>
            <a:endParaRPr lang="es-ES_tradnl" sz="2800" b="1" dirty="0">
              <a:solidFill>
                <a:srgbClr val="E23649"/>
              </a:solidFill>
              <a:latin typeface="Calibri" charset="0"/>
              <a:ea typeface="Calibri" charset="0"/>
              <a:cs typeface="Calibri" charset="0"/>
            </a:endParaRPr>
          </a:p>
        </p:txBody>
      </p:sp>
      <p:sp>
        <p:nvSpPr>
          <p:cNvPr id="7" name="Rectángulo 6"/>
          <p:cNvSpPr/>
          <p:nvPr/>
        </p:nvSpPr>
        <p:spPr>
          <a:xfrm>
            <a:off x="696115" y="1392521"/>
            <a:ext cx="10584885" cy="1569660"/>
          </a:xfrm>
          <a:prstGeom prst="rect">
            <a:avLst/>
          </a:prstGeom>
        </p:spPr>
        <p:txBody>
          <a:bodyPr wrap="none">
            <a:spAutoFit/>
          </a:bodyPr>
          <a:lstStyle/>
          <a:p>
            <a:r>
              <a:rPr lang="es-ES" sz="2400" dirty="0">
                <a:solidFill>
                  <a:schemeClr val="bg1">
                    <a:lumMod val="50000"/>
                  </a:schemeClr>
                </a:solidFill>
              </a:rPr>
              <a:t>Llegamos al punto en que por ejemplo: nos encontramos en la necesidad de utilizar</a:t>
            </a:r>
          </a:p>
          <a:p>
            <a:r>
              <a:rPr lang="es-ES" sz="2400" dirty="0">
                <a:solidFill>
                  <a:schemeClr val="bg1">
                    <a:lumMod val="50000"/>
                  </a:schemeClr>
                </a:solidFill>
              </a:rPr>
              <a:t>Ese valor y no tenemos acceso al HTML o al archivo que lo genera ¿Qué hacemos?</a:t>
            </a:r>
          </a:p>
          <a:p>
            <a:br>
              <a:rPr lang="es-ES" sz="2400" dirty="0">
                <a:solidFill>
                  <a:schemeClr val="bg1">
                    <a:lumMod val="50000"/>
                  </a:schemeClr>
                </a:solidFill>
              </a:rPr>
            </a:br>
            <a:r>
              <a:rPr lang="es-ES" sz="2400" dirty="0">
                <a:solidFill>
                  <a:schemeClr val="bg1">
                    <a:lumMod val="50000"/>
                  </a:schemeClr>
                </a:solidFill>
                <a:latin typeface="Calibri" charset="0"/>
                <a:ea typeface="Calibri" charset="0"/>
                <a:cs typeface="Calibri" charset="0"/>
              </a:rPr>
              <a:t> </a:t>
            </a:r>
            <a:endParaRPr lang="es-ES_tradnl" sz="2400" dirty="0">
              <a:solidFill>
                <a:schemeClr val="bg1">
                  <a:lumMod val="50000"/>
                </a:schemeClr>
              </a:solidFill>
              <a:latin typeface="Calibri" charset="0"/>
              <a:ea typeface="Calibri" charset="0"/>
              <a:cs typeface="Calibri" charset="0"/>
            </a:endParaRPr>
          </a:p>
        </p:txBody>
      </p:sp>
      <p:sp>
        <p:nvSpPr>
          <p:cNvPr id="8" name="Rectángulo 7"/>
          <p:cNvSpPr/>
          <p:nvPr/>
        </p:nvSpPr>
        <p:spPr>
          <a:xfrm>
            <a:off x="696115" y="2514407"/>
            <a:ext cx="4256358" cy="1200329"/>
          </a:xfrm>
          <a:prstGeom prst="rect">
            <a:avLst/>
          </a:prstGeom>
        </p:spPr>
        <p:txBody>
          <a:bodyPr wrap="none">
            <a:spAutoFit/>
          </a:bodyPr>
          <a:lstStyle/>
          <a:p>
            <a:r>
              <a:rPr lang="es-ES" sz="2400" dirty="0">
                <a:solidFill>
                  <a:schemeClr val="bg1">
                    <a:lumMod val="50000"/>
                  </a:schemeClr>
                </a:solidFill>
              </a:rPr>
              <a:t>Hay dos maneras de lograr esto: </a:t>
            </a:r>
          </a:p>
          <a:p>
            <a:br>
              <a:rPr lang="es-ES" sz="2400" dirty="0">
                <a:solidFill>
                  <a:schemeClr val="bg1">
                    <a:lumMod val="50000"/>
                  </a:schemeClr>
                </a:solidFill>
              </a:rPr>
            </a:br>
            <a:r>
              <a:rPr lang="es-ES" sz="2400" dirty="0">
                <a:solidFill>
                  <a:schemeClr val="bg1">
                    <a:lumMod val="50000"/>
                  </a:schemeClr>
                </a:solidFill>
                <a:latin typeface="Calibri" charset="0"/>
                <a:ea typeface="Calibri" charset="0"/>
                <a:cs typeface="Calibri" charset="0"/>
              </a:rPr>
              <a:t> </a:t>
            </a:r>
            <a:endParaRPr lang="es-ES_tradnl" sz="2400" dirty="0">
              <a:solidFill>
                <a:schemeClr val="bg1">
                  <a:lumMod val="50000"/>
                </a:schemeClr>
              </a:solidFill>
              <a:latin typeface="Calibri" charset="0"/>
              <a:ea typeface="Calibri" charset="0"/>
              <a:cs typeface="Calibri" charset="0"/>
            </a:endParaRPr>
          </a:p>
        </p:txBody>
      </p:sp>
      <p:sp>
        <p:nvSpPr>
          <p:cNvPr id="11" name="Rectángulo 10"/>
          <p:cNvSpPr/>
          <p:nvPr/>
        </p:nvSpPr>
        <p:spPr>
          <a:xfrm>
            <a:off x="3847977" y="3360793"/>
            <a:ext cx="4899728" cy="1754326"/>
          </a:xfrm>
          <a:prstGeom prst="rect">
            <a:avLst/>
          </a:prstGeom>
        </p:spPr>
        <p:txBody>
          <a:bodyPr wrap="square">
            <a:spAutoFit/>
          </a:bodyPr>
          <a:lstStyle/>
          <a:p>
            <a:r>
              <a:rPr lang="es-ES" sz="3600" b="1" dirty="0">
                <a:solidFill>
                  <a:srgbClr val="E23649"/>
                </a:solidFill>
                <a:latin typeface="Calibri" charset="0"/>
                <a:ea typeface="Calibri" charset="0"/>
                <a:cs typeface="Calibri" charset="0"/>
              </a:rPr>
              <a:t>&lt;p </a:t>
            </a:r>
            <a:r>
              <a:rPr lang="es-ES" sz="3600" b="1" dirty="0" err="1">
                <a:solidFill>
                  <a:srgbClr val="00B050"/>
                </a:solidFill>
                <a:latin typeface="Calibri" charset="0"/>
                <a:ea typeface="Calibri" charset="0"/>
                <a:cs typeface="Calibri" charset="0"/>
              </a:rPr>
              <a:t>class</a:t>
            </a:r>
            <a:r>
              <a:rPr lang="es-ES" sz="3600" b="1" dirty="0">
                <a:solidFill>
                  <a:schemeClr val="bg1">
                    <a:lumMod val="50000"/>
                  </a:schemeClr>
                </a:solidFill>
                <a:latin typeface="Calibri" charset="0"/>
                <a:ea typeface="Calibri" charset="0"/>
                <a:cs typeface="Calibri" charset="0"/>
              </a:rPr>
              <a:t>=“</a:t>
            </a:r>
            <a:r>
              <a:rPr lang="es-ES" sz="3600" b="1" dirty="0">
                <a:solidFill>
                  <a:srgbClr val="0070C0"/>
                </a:solidFill>
                <a:latin typeface="Calibri" charset="0"/>
                <a:ea typeface="Calibri" charset="0"/>
                <a:cs typeface="Calibri" charset="0"/>
              </a:rPr>
              <a:t>1</a:t>
            </a:r>
            <a:r>
              <a:rPr lang="es-ES" sz="3600" b="1" dirty="0">
                <a:solidFill>
                  <a:schemeClr val="bg1">
                    <a:lumMod val="50000"/>
                  </a:schemeClr>
                </a:solidFill>
                <a:latin typeface="Calibri" charset="0"/>
                <a:ea typeface="Calibri" charset="0"/>
                <a:cs typeface="Calibri" charset="0"/>
              </a:rPr>
              <a:t>” </a:t>
            </a:r>
            <a:r>
              <a:rPr lang="es-ES" sz="3600" b="1" dirty="0">
                <a:solidFill>
                  <a:srgbClr val="E23649"/>
                </a:solidFill>
                <a:latin typeface="Calibri" charset="0"/>
                <a:ea typeface="Calibri" charset="0"/>
                <a:cs typeface="Calibri" charset="0"/>
              </a:rPr>
              <a:t>&gt; </a:t>
            </a:r>
            <a:r>
              <a:rPr lang="mr-IN" sz="3600" b="1" dirty="0">
                <a:solidFill>
                  <a:srgbClr val="E23649"/>
                </a:solidFill>
                <a:latin typeface="Calibri" charset="0"/>
                <a:ea typeface="Calibri" charset="0"/>
                <a:cs typeface="Calibri" charset="0"/>
              </a:rPr>
              <a:t>…</a:t>
            </a:r>
            <a:r>
              <a:rPr lang="es-ES" sz="3600" b="1" dirty="0">
                <a:solidFill>
                  <a:srgbClr val="E23649"/>
                </a:solidFill>
                <a:latin typeface="Calibri" charset="0"/>
                <a:ea typeface="Calibri" charset="0"/>
                <a:cs typeface="Calibri" charset="0"/>
              </a:rPr>
              <a:t> &lt;/p&gt;</a:t>
            </a:r>
          </a:p>
          <a:p>
            <a:br>
              <a:rPr lang="es-ES" sz="3600" b="1" dirty="0">
                <a:solidFill>
                  <a:schemeClr val="bg1">
                    <a:lumMod val="50000"/>
                  </a:schemeClr>
                </a:solidFill>
                <a:latin typeface="Calibri" charset="0"/>
                <a:ea typeface="Calibri" charset="0"/>
                <a:cs typeface="Calibri" charset="0"/>
              </a:rPr>
            </a:br>
            <a:r>
              <a:rPr lang="es-ES" sz="3600" b="1" dirty="0">
                <a:solidFill>
                  <a:schemeClr val="bg1">
                    <a:lumMod val="50000"/>
                  </a:schemeClr>
                </a:solidFill>
                <a:latin typeface="Calibri" charset="0"/>
                <a:ea typeface="Calibri" charset="0"/>
                <a:cs typeface="Calibri" charset="0"/>
              </a:rPr>
              <a:t> </a:t>
            </a:r>
            <a:endParaRPr lang="es-ES_tradnl" sz="3600" b="1" dirty="0">
              <a:solidFill>
                <a:schemeClr val="bg1">
                  <a:lumMod val="50000"/>
                </a:schemeClr>
              </a:solidFill>
              <a:latin typeface="Calibri" charset="0"/>
              <a:ea typeface="Calibri" charset="0"/>
              <a:cs typeface="Calibri" charset="0"/>
            </a:endParaRPr>
          </a:p>
        </p:txBody>
      </p:sp>
      <p:sp>
        <p:nvSpPr>
          <p:cNvPr id="12" name="Rectángulo 11"/>
          <p:cNvSpPr/>
          <p:nvPr/>
        </p:nvSpPr>
        <p:spPr>
          <a:xfrm>
            <a:off x="2757246" y="4386820"/>
            <a:ext cx="3540595" cy="2800767"/>
          </a:xfrm>
          <a:prstGeom prst="rect">
            <a:avLst/>
          </a:prstGeom>
        </p:spPr>
        <p:txBody>
          <a:bodyPr wrap="square">
            <a:spAutoFit/>
          </a:bodyPr>
          <a:lstStyle/>
          <a:p>
            <a:r>
              <a:rPr lang="es-ES" sz="4400" b="1" dirty="0">
                <a:solidFill>
                  <a:srgbClr val="E23649"/>
                </a:solidFill>
                <a:latin typeface="Calibri" charset="0"/>
                <a:ea typeface="Calibri" charset="0"/>
                <a:cs typeface="Calibri" charset="0"/>
              </a:rPr>
              <a:t>[</a:t>
            </a:r>
            <a:r>
              <a:rPr lang="es-ES" sz="4400" b="1" dirty="0" err="1">
                <a:solidFill>
                  <a:srgbClr val="00B050"/>
                </a:solidFill>
                <a:latin typeface="Calibri" charset="0"/>
                <a:ea typeface="Calibri" charset="0"/>
                <a:cs typeface="Calibri" charset="0"/>
              </a:rPr>
              <a:t>class</a:t>
            </a:r>
            <a:r>
              <a:rPr lang="es-ES" sz="4400" b="1" dirty="0">
                <a:solidFill>
                  <a:schemeClr val="bg1">
                    <a:lumMod val="50000"/>
                  </a:schemeClr>
                </a:solidFill>
                <a:latin typeface="Calibri" charset="0"/>
                <a:ea typeface="Calibri" charset="0"/>
                <a:cs typeface="Calibri" charset="0"/>
              </a:rPr>
              <a:t>=‘</a:t>
            </a:r>
            <a:r>
              <a:rPr lang="es-ES" sz="4400" b="1" dirty="0">
                <a:solidFill>
                  <a:srgbClr val="0070C0"/>
                </a:solidFill>
                <a:latin typeface="Calibri" charset="0"/>
                <a:ea typeface="Calibri" charset="0"/>
                <a:cs typeface="Calibri" charset="0"/>
              </a:rPr>
              <a:t>1</a:t>
            </a:r>
            <a:r>
              <a:rPr lang="es-ES" sz="4400" b="1" dirty="0">
                <a:solidFill>
                  <a:schemeClr val="bg1">
                    <a:lumMod val="50000"/>
                  </a:schemeClr>
                </a:solidFill>
                <a:latin typeface="Calibri" charset="0"/>
                <a:ea typeface="Calibri" charset="0"/>
                <a:cs typeface="Calibri" charset="0"/>
              </a:rPr>
              <a:t>’</a:t>
            </a:r>
            <a:r>
              <a:rPr lang="es-ES" sz="4400" b="1" dirty="0">
                <a:solidFill>
                  <a:srgbClr val="E23649"/>
                </a:solidFill>
                <a:latin typeface="Calibri" charset="0"/>
                <a:ea typeface="Calibri" charset="0"/>
                <a:cs typeface="Calibri" charset="0"/>
              </a:rPr>
              <a:t>] </a:t>
            </a:r>
            <a:r>
              <a:rPr lang="es-ES" sz="4400" b="1" dirty="0">
                <a:solidFill>
                  <a:schemeClr val="bg1">
                    <a:lumMod val="50000"/>
                  </a:schemeClr>
                </a:solidFill>
                <a:latin typeface="Calibri" charset="0"/>
                <a:ea typeface="Calibri" charset="0"/>
                <a:cs typeface="Calibri" charset="0"/>
              </a:rPr>
              <a:t>{</a:t>
            </a:r>
          </a:p>
          <a:p>
            <a:r>
              <a:rPr lang="es-ES" sz="4400" b="1" dirty="0">
                <a:solidFill>
                  <a:schemeClr val="bg1">
                    <a:lumMod val="50000"/>
                  </a:schemeClr>
                </a:solidFill>
                <a:latin typeface="Calibri" charset="0"/>
                <a:ea typeface="Calibri" charset="0"/>
                <a:cs typeface="Calibri" charset="0"/>
              </a:rPr>
              <a:t>	</a:t>
            </a:r>
            <a:r>
              <a:rPr lang="mr-IN" sz="4400" b="1" dirty="0">
                <a:solidFill>
                  <a:schemeClr val="bg1">
                    <a:lumMod val="50000"/>
                  </a:schemeClr>
                </a:solidFill>
                <a:latin typeface="Calibri" charset="0"/>
                <a:ea typeface="Calibri" charset="0"/>
                <a:cs typeface="Calibri" charset="0"/>
              </a:rPr>
              <a:t>…</a:t>
            </a:r>
            <a:endParaRPr lang="es-ES" sz="4400" b="1" dirty="0">
              <a:solidFill>
                <a:schemeClr val="bg1">
                  <a:lumMod val="50000"/>
                </a:schemeClr>
              </a:solidFill>
              <a:latin typeface="Calibri" charset="0"/>
              <a:ea typeface="Calibri" charset="0"/>
              <a:cs typeface="Calibri" charset="0"/>
            </a:endParaRPr>
          </a:p>
          <a:p>
            <a:r>
              <a:rPr lang="es-ES" sz="4400" b="1" dirty="0">
                <a:solidFill>
                  <a:schemeClr val="bg1">
                    <a:lumMod val="50000"/>
                  </a:schemeClr>
                </a:solidFill>
                <a:latin typeface="Calibri" charset="0"/>
                <a:ea typeface="Calibri" charset="0"/>
                <a:cs typeface="Calibri" charset="0"/>
              </a:rPr>
              <a:t>}</a:t>
            </a:r>
            <a:br>
              <a:rPr lang="es-ES" sz="4400" b="1" dirty="0">
                <a:solidFill>
                  <a:schemeClr val="bg1">
                    <a:lumMod val="50000"/>
                  </a:schemeClr>
                </a:solidFill>
                <a:latin typeface="Calibri" charset="0"/>
                <a:ea typeface="Calibri" charset="0"/>
                <a:cs typeface="Calibri" charset="0"/>
              </a:rPr>
            </a:br>
            <a:r>
              <a:rPr lang="es-ES" sz="4400" b="1" dirty="0">
                <a:solidFill>
                  <a:schemeClr val="bg1">
                    <a:lumMod val="50000"/>
                  </a:schemeClr>
                </a:solidFill>
                <a:latin typeface="Calibri" charset="0"/>
                <a:ea typeface="Calibri" charset="0"/>
                <a:cs typeface="Calibri" charset="0"/>
              </a:rPr>
              <a:t> </a:t>
            </a:r>
            <a:endParaRPr lang="es-ES_tradnl" sz="4400" b="1" dirty="0">
              <a:solidFill>
                <a:schemeClr val="bg1">
                  <a:lumMod val="50000"/>
                </a:schemeClr>
              </a:solidFill>
              <a:latin typeface="Calibri" charset="0"/>
              <a:ea typeface="Calibri" charset="0"/>
              <a:cs typeface="Calibri" charset="0"/>
            </a:endParaRPr>
          </a:p>
        </p:txBody>
      </p:sp>
      <p:sp>
        <p:nvSpPr>
          <p:cNvPr id="13" name="Rectángulo 12"/>
          <p:cNvSpPr/>
          <p:nvPr/>
        </p:nvSpPr>
        <p:spPr>
          <a:xfrm>
            <a:off x="6297841" y="4910040"/>
            <a:ext cx="3294876" cy="1754326"/>
          </a:xfrm>
          <a:prstGeom prst="rect">
            <a:avLst/>
          </a:prstGeom>
        </p:spPr>
        <p:txBody>
          <a:bodyPr wrap="none">
            <a:spAutoFit/>
          </a:bodyPr>
          <a:lstStyle/>
          <a:p>
            <a:r>
              <a:rPr lang="es-ES" sz="3600" dirty="0">
                <a:solidFill>
                  <a:schemeClr val="bg1">
                    <a:lumMod val="50000"/>
                  </a:schemeClr>
                </a:solidFill>
              </a:rPr>
              <a:t>&lt;-   Si funcionará</a:t>
            </a:r>
            <a:endParaRPr lang="es-ES" sz="3600" b="1" dirty="0">
              <a:solidFill>
                <a:schemeClr val="bg1">
                  <a:lumMod val="50000"/>
                </a:schemeClr>
              </a:solidFill>
            </a:endParaRPr>
          </a:p>
          <a:p>
            <a:br>
              <a:rPr lang="es-ES" sz="3600" dirty="0">
                <a:solidFill>
                  <a:schemeClr val="bg1">
                    <a:lumMod val="50000"/>
                  </a:schemeClr>
                </a:solidFill>
              </a:rPr>
            </a:br>
            <a:r>
              <a:rPr lang="es-ES" sz="3600" dirty="0">
                <a:solidFill>
                  <a:schemeClr val="bg1">
                    <a:lumMod val="50000"/>
                  </a:schemeClr>
                </a:solidFill>
                <a:latin typeface="Calibri" charset="0"/>
                <a:ea typeface="Calibri" charset="0"/>
                <a:cs typeface="Calibri" charset="0"/>
              </a:rPr>
              <a:t> </a:t>
            </a:r>
            <a:endParaRPr lang="es-ES_tradnl" sz="3600"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3514529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Permitiendo iniciar selectores CSS con un número</a:t>
            </a:r>
            <a:endParaRPr lang="es-ES_tradnl" sz="2800" b="1" dirty="0">
              <a:solidFill>
                <a:srgbClr val="E23649"/>
              </a:solidFill>
              <a:latin typeface="Calibri" charset="0"/>
              <a:ea typeface="Calibri" charset="0"/>
              <a:cs typeface="Calibri" charset="0"/>
            </a:endParaRPr>
          </a:p>
        </p:txBody>
      </p:sp>
      <p:sp>
        <p:nvSpPr>
          <p:cNvPr id="8" name="Rectángulo 7"/>
          <p:cNvSpPr/>
          <p:nvPr/>
        </p:nvSpPr>
        <p:spPr>
          <a:xfrm>
            <a:off x="696115" y="1525107"/>
            <a:ext cx="10716652" cy="1569660"/>
          </a:xfrm>
          <a:prstGeom prst="rect">
            <a:avLst/>
          </a:prstGeom>
        </p:spPr>
        <p:txBody>
          <a:bodyPr wrap="none">
            <a:spAutoFit/>
          </a:bodyPr>
          <a:lstStyle/>
          <a:p>
            <a:r>
              <a:rPr lang="es-ES" sz="2400" dirty="0">
                <a:solidFill>
                  <a:schemeClr val="bg1">
                    <a:lumMod val="50000"/>
                  </a:schemeClr>
                </a:solidFill>
              </a:rPr>
              <a:t>Segunda manera; CSS proveyó una forma de poder utilizar un selector que comience</a:t>
            </a:r>
          </a:p>
          <a:p>
            <a:r>
              <a:rPr lang="es-ES" sz="2400" dirty="0">
                <a:solidFill>
                  <a:schemeClr val="bg1">
                    <a:lumMod val="50000"/>
                  </a:schemeClr>
                </a:solidFill>
              </a:rPr>
              <a:t>Por un número u otro carácter de los no permitidos:</a:t>
            </a:r>
          </a:p>
          <a:p>
            <a:br>
              <a:rPr lang="es-ES" sz="2400" dirty="0">
                <a:solidFill>
                  <a:schemeClr val="bg1">
                    <a:lumMod val="50000"/>
                  </a:schemeClr>
                </a:solidFill>
              </a:rPr>
            </a:br>
            <a:r>
              <a:rPr lang="es-ES" sz="2400" dirty="0">
                <a:solidFill>
                  <a:schemeClr val="bg1">
                    <a:lumMod val="50000"/>
                  </a:schemeClr>
                </a:solidFill>
                <a:latin typeface="Calibri" charset="0"/>
                <a:ea typeface="Calibri" charset="0"/>
                <a:cs typeface="Calibri" charset="0"/>
              </a:rPr>
              <a:t> </a:t>
            </a:r>
            <a:endParaRPr lang="es-ES_tradnl" sz="2400" dirty="0">
              <a:solidFill>
                <a:schemeClr val="bg1">
                  <a:lumMod val="50000"/>
                </a:schemeClr>
              </a:solidFill>
              <a:latin typeface="Calibri" charset="0"/>
              <a:ea typeface="Calibri" charset="0"/>
              <a:cs typeface="Calibri" charset="0"/>
            </a:endParaRPr>
          </a:p>
        </p:txBody>
      </p:sp>
      <p:sp>
        <p:nvSpPr>
          <p:cNvPr id="11" name="Rectángulo 10"/>
          <p:cNvSpPr/>
          <p:nvPr/>
        </p:nvSpPr>
        <p:spPr>
          <a:xfrm>
            <a:off x="3847977" y="2911322"/>
            <a:ext cx="4899728" cy="1754326"/>
          </a:xfrm>
          <a:prstGeom prst="rect">
            <a:avLst/>
          </a:prstGeom>
        </p:spPr>
        <p:txBody>
          <a:bodyPr wrap="square">
            <a:spAutoFit/>
          </a:bodyPr>
          <a:lstStyle/>
          <a:p>
            <a:r>
              <a:rPr lang="es-ES" sz="3600" b="1" dirty="0">
                <a:solidFill>
                  <a:srgbClr val="E23649"/>
                </a:solidFill>
                <a:latin typeface="Calibri" charset="0"/>
                <a:ea typeface="Calibri" charset="0"/>
                <a:cs typeface="Calibri" charset="0"/>
              </a:rPr>
              <a:t>&lt;p </a:t>
            </a:r>
            <a:r>
              <a:rPr lang="es-ES" sz="3600" b="1" dirty="0">
                <a:solidFill>
                  <a:srgbClr val="00B050"/>
                </a:solidFill>
                <a:latin typeface="Calibri" charset="0"/>
                <a:ea typeface="Calibri" charset="0"/>
                <a:cs typeface="Calibri" charset="0"/>
              </a:rPr>
              <a:t>id</a:t>
            </a:r>
            <a:r>
              <a:rPr lang="es-ES" sz="3600" b="1" dirty="0">
                <a:solidFill>
                  <a:schemeClr val="bg1">
                    <a:lumMod val="50000"/>
                  </a:schemeClr>
                </a:solidFill>
                <a:latin typeface="Calibri" charset="0"/>
                <a:ea typeface="Calibri" charset="0"/>
                <a:cs typeface="Calibri" charset="0"/>
              </a:rPr>
              <a:t>=“</a:t>
            </a:r>
            <a:r>
              <a:rPr lang="es-ES" sz="3600" b="1" dirty="0">
                <a:solidFill>
                  <a:srgbClr val="0070C0"/>
                </a:solidFill>
                <a:latin typeface="Calibri" charset="0"/>
                <a:ea typeface="Calibri" charset="0"/>
                <a:cs typeface="Calibri" charset="0"/>
              </a:rPr>
              <a:t>123</a:t>
            </a:r>
            <a:r>
              <a:rPr lang="es-ES" sz="3600" b="1" dirty="0">
                <a:solidFill>
                  <a:schemeClr val="bg1">
                    <a:lumMod val="50000"/>
                  </a:schemeClr>
                </a:solidFill>
                <a:latin typeface="Calibri" charset="0"/>
                <a:ea typeface="Calibri" charset="0"/>
                <a:cs typeface="Calibri" charset="0"/>
              </a:rPr>
              <a:t>” </a:t>
            </a:r>
            <a:r>
              <a:rPr lang="es-ES" sz="3600" b="1" dirty="0">
                <a:solidFill>
                  <a:srgbClr val="E23649"/>
                </a:solidFill>
                <a:latin typeface="Calibri" charset="0"/>
                <a:ea typeface="Calibri" charset="0"/>
                <a:cs typeface="Calibri" charset="0"/>
              </a:rPr>
              <a:t>&gt; </a:t>
            </a:r>
            <a:r>
              <a:rPr lang="mr-IN" sz="3600" b="1" dirty="0">
                <a:solidFill>
                  <a:srgbClr val="E23649"/>
                </a:solidFill>
                <a:latin typeface="Calibri" charset="0"/>
                <a:ea typeface="Calibri" charset="0"/>
                <a:cs typeface="Calibri" charset="0"/>
              </a:rPr>
              <a:t>…</a:t>
            </a:r>
            <a:r>
              <a:rPr lang="es-ES" sz="3600" b="1" dirty="0">
                <a:solidFill>
                  <a:srgbClr val="E23649"/>
                </a:solidFill>
                <a:latin typeface="Calibri" charset="0"/>
                <a:ea typeface="Calibri" charset="0"/>
                <a:cs typeface="Calibri" charset="0"/>
              </a:rPr>
              <a:t> &lt;/p&gt;</a:t>
            </a:r>
          </a:p>
          <a:p>
            <a:br>
              <a:rPr lang="es-ES" sz="3600" b="1" dirty="0">
                <a:solidFill>
                  <a:schemeClr val="bg1">
                    <a:lumMod val="50000"/>
                  </a:schemeClr>
                </a:solidFill>
                <a:latin typeface="Calibri" charset="0"/>
                <a:ea typeface="Calibri" charset="0"/>
                <a:cs typeface="Calibri" charset="0"/>
              </a:rPr>
            </a:br>
            <a:r>
              <a:rPr lang="es-ES" sz="3600" b="1" dirty="0">
                <a:solidFill>
                  <a:schemeClr val="bg1">
                    <a:lumMod val="50000"/>
                  </a:schemeClr>
                </a:solidFill>
                <a:latin typeface="Calibri" charset="0"/>
                <a:ea typeface="Calibri" charset="0"/>
                <a:cs typeface="Calibri" charset="0"/>
              </a:rPr>
              <a:t> </a:t>
            </a:r>
            <a:endParaRPr lang="es-ES_tradnl" sz="3600" b="1" dirty="0">
              <a:solidFill>
                <a:schemeClr val="bg1">
                  <a:lumMod val="50000"/>
                </a:schemeClr>
              </a:solidFill>
              <a:latin typeface="Calibri" charset="0"/>
              <a:ea typeface="Calibri" charset="0"/>
              <a:cs typeface="Calibri" charset="0"/>
            </a:endParaRPr>
          </a:p>
        </p:txBody>
      </p:sp>
      <p:sp>
        <p:nvSpPr>
          <p:cNvPr id="12" name="Rectángulo 11"/>
          <p:cNvSpPr/>
          <p:nvPr/>
        </p:nvSpPr>
        <p:spPr>
          <a:xfrm>
            <a:off x="2757246" y="4386820"/>
            <a:ext cx="3540595" cy="2800767"/>
          </a:xfrm>
          <a:prstGeom prst="rect">
            <a:avLst/>
          </a:prstGeom>
        </p:spPr>
        <p:txBody>
          <a:bodyPr wrap="square">
            <a:spAutoFit/>
          </a:bodyPr>
          <a:lstStyle/>
          <a:p>
            <a:r>
              <a:rPr lang="es-ES" sz="4400" b="1" dirty="0">
                <a:solidFill>
                  <a:srgbClr val="E23649"/>
                </a:solidFill>
                <a:latin typeface="Calibri" charset="0"/>
                <a:ea typeface="Calibri" charset="0"/>
                <a:cs typeface="Calibri" charset="0"/>
              </a:rPr>
              <a:t>#</a:t>
            </a:r>
            <a:r>
              <a:rPr lang="es-ES" sz="4400" b="1" dirty="0">
                <a:solidFill>
                  <a:srgbClr val="00B050"/>
                </a:solidFill>
                <a:latin typeface="Calibri" charset="0"/>
                <a:ea typeface="Calibri" charset="0"/>
                <a:cs typeface="Calibri" charset="0"/>
              </a:rPr>
              <a:t>\31</a:t>
            </a:r>
            <a:r>
              <a:rPr lang="es-ES" sz="4400" b="1" dirty="0">
                <a:solidFill>
                  <a:schemeClr val="accent1">
                    <a:lumMod val="50000"/>
                  </a:schemeClr>
                </a:solidFill>
                <a:latin typeface="Calibri" charset="0"/>
                <a:ea typeface="Calibri" charset="0"/>
                <a:cs typeface="Calibri" charset="0"/>
              </a:rPr>
              <a:t> 23</a:t>
            </a:r>
            <a:r>
              <a:rPr lang="es-ES" sz="4400" b="1" dirty="0">
                <a:solidFill>
                  <a:schemeClr val="bg1">
                    <a:lumMod val="50000"/>
                  </a:schemeClr>
                </a:solidFill>
                <a:latin typeface="Calibri" charset="0"/>
                <a:ea typeface="Calibri" charset="0"/>
                <a:cs typeface="Calibri" charset="0"/>
              </a:rPr>
              <a:t>{</a:t>
            </a:r>
          </a:p>
          <a:p>
            <a:r>
              <a:rPr lang="es-ES" sz="4400" b="1" dirty="0">
                <a:solidFill>
                  <a:schemeClr val="bg1">
                    <a:lumMod val="50000"/>
                  </a:schemeClr>
                </a:solidFill>
                <a:latin typeface="Calibri" charset="0"/>
                <a:ea typeface="Calibri" charset="0"/>
                <a:cs typeface="Calibri" charset="0"/>
              </a:rPr>
              <a:t>	</a:t>
            </a:r>
            <a:r>
              <a:rPr lang="mr-IN" sz="4400" b="1" dirty="0">
                <a:solidFill>
                  <a:schemeClr val="bg1">
                    <a:lumMod val="50000"/>
                  </a:schemeClr>
                </a:solidFill>
                <a:latin typeface="Calibri" charset="0"/>
                <a:ea typeface="Calibri" charset="0"/>
                <a:cs typeface="Calibri" charset="0"/>
              </a:rPr>
              <a:t>…</a:t>
            </a:r>
            <a:endParaRPr lang="es-ES" sz="4400" b="1" dirty="0">
              <a:solidFill>
                <a:schemeClr val="bg1">
                  <a:lumMod val="50000"/>
                </a:schemeClr>
              </a:solidFill>
              <a:latin typeface="Calibri" charset="0"/>
              <a:ea typeface="Calibri" charset="0"/>
              <a:cs typeface="Calibri" charset="0"/>
            </a:endParaRPr>
          </a:p>
          <a:p>
            <a:r>
              <a:rPr lang="es-ES" sz="4400" b="1" dirty="0">
                <a:solidFill>
                  <a:schemeClr val="bg1">
                    <a:lumMod val="50000"/>
                  </a:schemeClr>
                </a:solidFill>
                <a:latin typeface="Calibri" charset="0"/>
                <a:ea typeface="Calibri" charset="0"/>
                <a:cs typeface="Calibri" charset="0"/>
              </a:rPr>
              <a:t>}</a:t>
            </a:r>
            <a:br>
              <a:rPr lang="es-ES" sz="4400" b="1" dirty="0">
                <a:solidFill>
                  <a:schemeClr val="bg1">
                    <a:lumMod val="50000"/>
                  </a:schemeClr>
                </a:solidFill>
                <a:latin typeface="Calibri" charset="0"/>
                <a:ea typeface="Calibri" charset="0"/>
                <a:cs typeface="Calibri" charset="0"/>
              </a:rPr>
            </a:br>
            <a:r>
              <a:rPr lang="es-ES" sz="4400" b="1" dirty="0">
                <a:solidFill>
                  <a:schemeClr val="bg1">
                    <a:lumMod val="50000"/>
                  </a:schemeClr>
                </a:solidFill>
                <a:latin typeface="Calibri" charset="0"/>
                <a:ea typeface="Calibri" charset="0"/>
                <a:cs typeface="Calibri" charset="0"/>
              </a:rPr>
              <a:t> </a:t>
            </a:r>
            <a:endParaRPr lang="es-ES_tradnl" sz="4400" b="1" dirty="0">
              <a:solidFill>
                <a:schemeClr val="bg1">
                  <a:lumMod val="50000"/>
                </a:schemeClr>
              </a:solidFill>
              <a:latin typeface="Calibri" charset="0"/>
              <a:ea typeface="Calibri" charset="0"/>
              <a:cs typeface="Calibri" charset="0"/>
            </a:endParaRPr>
          </a:p>
        </p:txBody>
      </p:sp>
      <p:sp>
        <p:nvSpPr>
          <p:cNvPr id="13" name="Rectángulo 12"/>
          <p:cNvSpPr/>
          <p:nvPr/>
        </p:nvSpPr>
        <p:spPr>
          <a:xfrm>
            <a:off x="6054441" y="4896178"/>
            <a:ext cx="4574907" cy="1754326"/>
          </a:xfrm>
          <a:prstGeom prst="rect">
            <a:avLst/>
          </a:prstGeom>
        </p:spPr>
        <p:txBody>
          <a:bodyPr wrap="none">
            <a:spAutoFit/>
          </a:bodyPr>
          <a:lstStyle/>
          <a:p>
            <a:r>
              <a:rPr lang="es-ES" sz="3600" dirty="0">
                <a:solidFill>
                  <a:schemeClr val="bg1">
                    <a:lumMod val="50000"/>
                  </a:schemeClr>
                </a:solidFill>
              </a:rPr>
              <a:t>&lt;-   También funcionará</a:t>
            </a:r>
            <a:endParaRPr lang="es-ES" sz="3600" b="1" dirty="0">
              <a:solidFill>
                <a:schemeClr val="bg1">
                  <a:lumMod val="50000"/>
                </a:schemeClr>
              </a:solidFill>
            </a:endParaRPr>
          </a:p>
          <a:p>
            <a:br>
              <a:rPr lang="es-ES" sz="3600" dirty="0">
                <a:solidFill>
                  <a:schemeClr val="bg1">
                    <a:lumMod val="50000"/>
                  </a:schemeClr>
                </a:solidFill>
              </a:rPr>
            </a:br>
            <a:r>
              <a:rPr lang="es-ES" sz="3600" dirty="0">
                <a:solidFill>
                  <a:schemeClr val="bg1">
                    <a:lumMod val="50000"/>
                  </a:schemeClr>
                </a:solidFill>
                <a:latin typeface="Calibri" charset="0"/>
                <a:ea typeface="Calibri" charset="0"/>
                <a:cs typeface="Calibri" charset="0"/>
              </a:rPr>
              <a:t> </a:t>
            </a:r>
            <a:endParaRPr lang="es-ES_tradnl" sz="3600"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247985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8" name="Imagen 7">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9" name="CuadroTexto 8"/>
          <p:cNvSpPr txBox="1"/>
          <p:nvPr/>
        </p:nvSpPr>
        <p:spPr>
          <a:xfrm>
            <a:off x="994409" y="670155"/>
            <a:ext cx="7152063"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Legend</a:t>
            </a:r>
            <a:endParaRPr lang="es-ES_tradnl" sz="2800" b="1" dirty="0">
              <a:solidFill>
                <a:srgbClr val="E23649"/>
              </a:solidFill>
              <a:latin typeface="Calibri" charset="0"/>
              <a:ea typeface="Calibri" charset="0"/>
              <a:cs typeface="Calibri" charset="0"/>
            </a:endParaRPr>
          </a:p>
        </p:txBody>
      </p:sp>
      <p:sp>
        <p:nvSpPr>
          <p:cNvPr id="2" name="Rectángulo 1"/>
          <p:cNvSpPr/>
          <p:nvPr/>
        </p:nvSpPr>
        <p:spPr>
          <a:xfrm>
            <a:off x="910440" y="1364305"/>
            <a:ext cx="9112333" cy="923330"/>
          </a:xfrm>
          <a:prstGeom prst="rect">
            <a:avLst/>
          </a:prstGeom>
        </p:spPr>
        <p:txBody>
          <a:bodyPr wrap="square">
            <a:spAutoFit/>
          </a:bodyPr>
          <a:lstStyle/>
          <a:p>
            <a:r>
              <a:rPr lang="es-ES_tradnl" dirty="0">
                <a:solidFill>
                  <a:schemeClr val="bg1">
                    <a:lumMod val="50000"/>
                  </a:schemeClr>
                </a:solidFill>
              </a:rPr>
              <a:t>Con la directiva &lt;</a:t>
            </a:r>
            <a:r>
              <a:rPr lang="es-ES_tradnl" dirty="0" err="1">
                <a:solidFill>
                  <a:schemeClr val="bg1">
                    <a:lumMod val="50000"/>
                  </a:schemeClr>
                </a:solidFill>
              </a:rPr>
              <a:t>legend</a:t>
            </a:r>
            <a:r>
              <a:rPr lang="es-ES_tradnl" dirty="0">
                <a:solidFill>
                  <a:schemeClr val="bg1">
                    <a:lumMod val="50000"/>
                  </a:schemeClr>
                </a:solidFill>
              </a:rPr>
              <a:t>&gt; se puede añadir mas información a las agrupaciones creadas con &lt;</a:t>
            </a:r>
            <a:r>
              <a:rPr lang="es-ES_tradnl" dirty="0" err="1">
                <a:solidFill>
                  <a:schemeClr val="bg1">
                    <a:lumMod val="50000"/>
                  </a:schemeClr>
                </a:solidFill>
              </a:rPr>
              <a:t>fieldset</a:t>
            </a:r>
            <a:r>
              <a:rPr lang="es-ES_tradnl" dirty="0">
                <a:solidFill>
                  <a:schemeClr val="bg1">
                    <a:lumMod val="50000"/>
                  </a:schemeClr>
                </a:solidFill>
              </a:rPr>
              <a:t>&gt;. Prácticamente, la directiva añade un titulo a cada agrupación, ayudando así a los usuarios en entender la lógica de los datos requeridos.</a:t>
            </a:r>
          </a:p>
        </p:txBody>
      </p:sp>
      <p:sp>
        <p:nvSpPr>
          <p:cNvPr id="3" name="Rectángulo 2"/>
          <p:cNvSpPr/>
          <p:nvPr/>
        </p:nvSpPr>
        <p:spPr>
          <a:xfrm>
            <a:off x="2799735" y="3304575"/>
            <a:ext cx="6096000" cy="2308324"/>
          </a:xfrm>
          <a:prstGeom prst="rect">
            <a:avLst/>
          </a:prstGeom>
        </p:spPr>
        <p:txBody>
          <a:bodyPr>
            <a:spAutoFit/>
          </a:bodyPr>
          <a:lstStyle/>
          <a:p>
            <a:r>
              <a:rPr lang="es-ES_tradnl" sz="2400" b="1" dirty="0">
                <a:solidFill>
                  <a:srgbClr val="C00000"/>
                </a:solidFill>
              </a:rPr>
              <a:t>&lt;</a:t>
            </a:r>
            <a:r>
              <a:rPr lang="es-ES_tradnl" sz="2400" b="1" dirty="0" err="1">
                <a:solidFill>
                  <a:srgbClr val="C00000"/>
                </a:solidFill>
              </a:rPr>
              <a:t>form</a:t>
            </a:r>
            <a:r>
              <a:rPr lang="es-ES_tradnl" sz="2400" b="1" dirty="0">
                <a:solidFill>
                  <a:srgbClr val="C00000"/>
                </a:solidFill>
              </a:rPr>
              <a:t>&gt;</a:t>
            </a:r>
            <a:br>
              <a:rPr lang="es-ES_tradnl" sz="2400" b="1" dirty="0"/>
            </a:br>
            <a:r>
              <a:rPr lang="es-ES_tradnl" sz="2400" b="1" dirty="0"/>
              <a:t> 	</a:t>
            </a:r>
            <a:r>
              <a:rPr lang="es-ES_tradnl" sz="2400" b="1" dirty="0">
                <a:solidFill>
                  <a:srgbClr val="00B050"/>
                </a:solidFill>
              </a:rPr>
              <a:t>&lt;</a:t>
            </a:r>
            <a:r>
              <a:rPr lang="es-ES_tradnl" sz="2400" b="1" dirty="0" err="1">
                <a:solidFill>
                  <a:srgbClr val="00B050"/>
                </a:solidFill>
              </a:rPr>
              <a:t>fieldset</a:t>
            </a:r>
            <a:r>
              <a:rPr lang="es-ES_tradnl" sz="2400" b="1" dirty="0">
                <a:solidFill>
                  <a:srgbClr val="00B050"/>
                </a:solidFill>
              </a:rPr>
              <a:t>&gt;</a:t>
            </a:r>
            <a:br>
              <a:rPr lang="es-ES_tradnl" sz="2400" b="1" dirty="0">
                <a:solidFill>
                  <a:srgbClr val="00B050"/>
                </a:solidFill>
              </a:rPr>
            </a:br>
            <a:r>
              <a:rPr lang="es-ES_tradnl" sz="2400" b="1" dirty="0"/>
              <a:t>  		</a:t>
            </a:r>
            <a:r>
              <a:rPr lang="es-ES_tradnl" sz="2400" b="1" dirty="0">
                <a:solidFill>
                  <a:schemeClr val="accent1">
                    <a:lumMod val="50000"/>
                  </a:schemeClr>
                </a:solidFill>
              </a:rPr>
              <a:t>&lt;</a:t>
            </a:r>
            <a:r>
              <a:rPr lang="es-ES_tradnl" sz="2400" b="1" dirty="0" err="1">
                <a:solidFill>
                  <a:schemeClr val="accent1">
                    <a:lumMod val="50000"/>
                  </a:schemeClr>
                </a:solidFill>
              </a:rPr>
              <a:t>legend</a:t>
            </a:r>
            <a:r>
              <a:rPr lang="es-ES_tradnl" sz="2400" b="1" dirty="0">
                <a:solidFill>
                  <a:schemeClr val="accent1">
                    <a:lumMod val="50000"/>
                  </a:schemeClr>
                </a:solidFill>
              </a:rPr>
              <a:t>&gt; </a:t>
            </a:r>
            <a:r>
              <a:rPr lang="es-ES_tradnl" sz="2400" b="1" dirty="0" err="1">
                <a:solidFill>
                  <a:schemeClr val="bg1">
                    <a:lumMod val="50000"/>
                  </a:schemeClr>
                </a:solidFill>
              </a:rPr>
              <a:t>Agrupaci</a:t>
            </a:r>
            <a:r>
              <a:rPr lang="es-ES" sz="2400" b="1" dirty="0" err="1">
                <a:solidFill>
                  <a:schemeClr val="bg1">
                    <a:lumMod val="50000"/>
                  </a:schemeClr>
                </a:solidFill>
              </a:rPr>
              <a:t>ón</a:t>
            </a:r>
            <a:r>
              <a:rPr lang="es-ES" sz="2400" b="1" dirty="0">
                <a:solidFill>
                  <a:schemeClr val="bg1">
                    <a:lumMod val="50000"/>
                  </a:schemeClr>
                </a:solidFill>
              </a:rPr>
              <a:t> </a:t>
            </a:r>
            <a:r>
              <a:rPr lang="es-ES_tradnl" sz="2400" b="1" dirty="0">
                <a:solidFill>
                  <a:schemeClr val="accent1">
                    <a:lumMod val="50000"/>
                  </a:schemeClr>
                </a:solidFill>
              </a:rPr>
              <a:t>&lt;/</a:t>
            </a:r>
            <a:r>
              <a:rPr lang="es-ES_tradnl" sz="2400" b="1" dirty="0" err="1">
                <a:solidFill>
                  <a:schemeClr val="accent1">
                    <a:lumMod val="50000"/>
                  </a:schemeClr>
                </a:solidFill>
              </a:rPr>
              <a:t>legend</a:t>
            </a:r>
            <a:r>
              <a:rPr lang="es-ES_tradnl" sz="2400" b="1" dirty="0">
                <a:solidFill>
                  <a:schemeClr val="accent1">
                    <a:lumMod val="50000"/>
                  </a:schemeClr>
                </a:solidFill>
              </a:rPr>
              <a:t>&gt;</a:t>
            </a:r>
            <a:br>
              <a:rPr lang="es-ES_tradnl" sz="2400" b="1" dirty="0">
                <a:solidFill>
                  <a:schemeClr val="accent1">
                    <a:lumMod val="50000"/>
                  </a:schemeClr>
                </a:solidFill>
              </a:rPr>
            </a:br>
            <a:r>
              <a:rPr lang="es-ES_tradnl" sz="2400" b="1" dirty="0"/>
              <a:t>   		</a:t>
            </a:r>
            <a:r>
              <a:rPr lang="es-ES_tradnl" sz="2400" b="1" dirty="0">
                <a:solidFill>
                  <a:schemeClr val="accent1">
                    <a:lumMod val="50000"/>
                  </a:schemeClr>
                </a:solidFill>
              </a:rPr>
              <a:t> &lt;input </a:t>
            </a:r>
            <a:r>
              <a:rPr lang="es-ES_tradnl" sz="2400" b="1" dirty="0" err="1">
                <a:solidFill>
                  <a:schemeClr val="accent1">
                    <a:lumMod val="50000"/>
                  </a:schemeClr>
                </a:solidFill>
              </a:rPr>
              <a:t>type</a:t>
            </a:r>
            <a:r>
              <a:rPr lang="es-ES_tradnl" sz="2400" b="1" dirty="0">
                <a:solidFill>
                  <a:schemeClr val="accent1">
                    <a:lumMod val="50000"/>
                  </a:schemeClr>
                </a:solidFill>
              </a:rPr>
              <a:t>="</a:t>
            </a:r>
            <a:r>
              <a:rPr lang="es-ES_tradnl" sz="2400" b="1" dirty="0" err="1">
                <a:solidFill>
                  <a:schemeClr val="accent1">
                    <a:lumMod val="50000"/>
                  </a:schemeClr>
                </a:solidFill>
              </a:rPr>
              <a:t>text</a:t>
            </a:r>
            <a:r>
              <a:rPr lang="es-ES_tradnl" sz="2400" b="1" dirty="0">
                <a:solidFill>
                  <a:schemeClr val="accent1">
                    <a:lumMod val="50000"/>
                  </a:schemeClr>
                </a:solidFill>
              </a:rPr>
              <a:t>" /&gt;</a:t>
            </a:r>
            <a:br>
              <a:rPr lang="es-ES_tradnl" sz="2400" b="1" dirty="0">
                <a:solidFill>
                  <a:schemeClr val="accent1">
                    <a:lumMod val="50000"/>
                  </a:schemeClr>
                </a:solidFill>
              </a:rPr>
            </a:br>
            <a:r>
              <a:rPr lang="es-ES_tradnl" sz="2400" b="1" dirty="0"/>
              <a:t> 	</a:t>
            </a:r>
            <a:r>
              <a:rPr lang="es-ES_tradnl" sz="2400" b="1" dirty="0">
                <a:solidFill>
                  <a:srgbClr val="00B050"/>
                </a:solidFill>
              </a:rPr>
              <a:t>&lt;/</a:t>
            </a:r>
            <a:r>
              <a:rPr lang="es-ES_tradnl" sz="2400" b="1" dirty="0" err="1">
                <a:solidFill>
                  <a:srgbClr val="00B050"/>
                </a:solidFill>
              </a:rPr>
              <a:t>fieldset</a:t>
            </a:r>
            <a:r>
              <a:rPr lang="es-ES_tradnl" sz="2400" b="1" dirty="0">
                <a:solidFill>
                  <a:srgbClr val="00B050"/>
                </a:solidFill>
              </a:rPr>
              <a:t>&gt;</a:t>
            </a:r>
            <a:br>
              <a:rPr lang="es-ES_tradnl" sz="2400" b="1" dirty="0"/>
            </a:br>
            <a:r>
              <a:rPr lang="es-ES_tradnl" sz="2400" b="1" dirty="0">
                <a:solidFill>
                  <a:srgbClr val="C00000"/>
                </a:solidFill>
              </a:rPr>
              <a:t>&lt;/</a:t>
            </a:r>
            <a:r>
              <a:rPr lang="es-ES_tradnl" sz="2400" b="1" dirty="0" err="1">
                <a:solidFill>
                  <a:srgbClr val="C00000"/>
                </a:solidFill>
              </a:rPr>
              <a:t>form</a:t>
            </a:r>
            <a:r>
              <a:rPr lang="es-ES_tradnl" sz="2400" b="1" dirty="0">
                <a:solidFill>
                  <a:srgbClr val="C00000"/>
                </a:solidFill>
              </a:rPr>
              <a:t>&gt;</a:t>
            </a:r>
            <a:endParaRPr lang="es-ES_tradnl" sz="2400" b="1" dirty="0">
              <a:solidFill>
                <a:srgbClr val="C00000"/>
              </a:solidFill>
              <a:latin typeface="Calibri" charset="0"/>
              <a:ea typeface="Calibri" charset="0"/>
              <a:cs typeface="Calibri" charset="0"/>
            </a:endParaRPr>
          </a:p>
        </p:txBody>
      </p:sp>
    </p:spTree>
    <p:extLst>
      <p:ext uri="{BB962C8B-B14F-4D97-AF65-F5344CB8AC3E}">
        <p14:creationId xmlns:p14="http://schemas.microsoft.com/office/powerpoint/2010/main" val="620697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Agrupar selectores</a:t>
            </a:r>
            <a:endParaRPr lang="es-ES_tradnl" sz="2800" b="1" dirty="0">
              <a:solidFill>
                <a:srgbClr val="E23649"/>
              </a:solidFill>
              <a:latin typeface="Calibri" charset="0"/>
              <a:ea typeface="Calibri" charset="0"/>
              <a:cs typeface="Calibri" charset="0"/>
            </a:endParaRPr>
          </a:p>
        </p:txBody>
      </p:sp>
      <p:sp>
        <p:nvSpPr>
          <p:cNvPr id="8" name="Rectángulo 7"/>
          <p:cNvSpPr/>
          <p:nvPr/>
        </p:nvSpPr>
        <p:spPr>
          <a:xfrm>
            <a:off x="388620" y="1264613"/>
            <a:ext cx="6815007" cy="1200329"/>
          </a:xfrm>
          <a:prstGeom prst="rect">
            <a:avLst/>
          </a:prstGeom>
        </p:spPr>
        <p:txBody>
          <a:bodyPr wrap="none">
            <a:spAutoFit/>
          </a:bodyPr>
          <a:lstStyle/>
          <a:p>
            <a:r>
              <a:rPr lang="es-ES" sz="2400" dirty="0">
                <a:solidFill>
                  <a:schemeClr val="bg1">
                    <a:lumMod val="50000"/>
                  </a:schemeClr>
                </a:solidFill>
              </a:rPr>
              <a:t>Si tenemos elementos con las mismas </a:t>
            </a:r>
            <a:r>
              <a:rPr lang="es-ES" sz="2400" dirty="0" err="1">
                <a:solidFill>
                  <a:schemeClr val="bg1">
                    <a:lumMod val="50000"/>
                  </a:schemeClr>
                </a:solidFill>
              </a:rPr>
              <a:t>carácteristicas</a:t>
            </a:r>
            <a:r>
              <a:rPr lang="es-ES" sz="2400" dirty="0">
                <a:solidFill>
                  <a:schemeClr val="bg1">
                    <a:lumMod val="50000"/>
                  </a:schemeClr>
                </a:solidFill>
              </a:rPr>
              <a:t>:</a:t>
            </a:r>
          </a:p>
          <a:p>
            <a:br>
              <a:rPr lang="es-ES" sz="2400" dirty="0">
                <a:solidFill>
                  <a:schemeClr val="bg1">
                    <a:lumMod val="50000"/>
                  </a:schemeClr>
                </a:solidFill>
              </a:rPr>
            </a:br>
            <a:r>
              <a:rPr lang="es-ES" sz="2400" dirty="0">
                <a:solidFill>
                  <a:schemeClr val="bg1">
                    <a:lumMod val="50000"/>
                  </a:schemeClr>
                </a:solidFill>
                <a:latin typeface="Calibri" charset="0"/>
                <a:ea typeface="Calibri" charset="0"/>
                <a:cs typeface="Calibri" charset="0"/>
              </a:rPr>
              <a:t> </a:t>
            </a:r>
            <a:endParaRPr lang="es-ES_tradnl" sz="2400" dirty="0">
              <a:solidFill>
                <a:schemeClr val="bg1">
                  <a:lumMod val="50000"/>
                </a:schemeClr>
              </a:solidFill>
              <a:latin typeface="Calibri" charset="0"/>
              <a:ea typeface="Calibri" charset="0"/>
              <a:cs typeface="Calibri" charset="0"/>
            </a:endParaRPr>
          </a:p>
        </p:txBody>
      </p:sp>
      <p:sp>
        <p:nvSpPr>
          <p:cNvPr id="12" name="Rectángulo 11"/>
          <p:cNvSpPr/>
          <p:nvPr/>
        </p:nvSpPr>
        <p:spPr>
          <a:xfrm>
            <a:off x="1631161" y="1864777"/>
            <a:ext cx="3730332" cy="5262979"/>
          </a:xfrm>
          <a:prstGeom prst="rect">
            <a:avLst/>
          </a:prstGeom>
        </p:spPr>
        <p:txBody>
          <a:bodyPr wrap="square">
            <a:spAutoFit/>
          </a:bodyPr>
          <a:lstStyle/>
          <a:p>
            <a:r>
              <a:rPr lang="es-ES" sz="2400" b="1" dirty="0">
                <a:solidFill>
                  <a:srgbClr val="E23649"/>
                </a:solidFill>
                <a:latin typeface="Calibri" charset="0"/>
                <a:ea typeface="Calibri" charset="0"/>
                <a:cs typeface="Calibri" charset="0"/>
              </a:rPr>
              <a:t>h1</a:t>
            </a:r>
            <a:r>
              <a:rPr lang="es-ES" sz="2400" b="1" dirty="0">
                <a:solidFill>
                  <a:schemeClr val="bg1">
                    <a:lumMod val="50000"/>
                  </a:schemeClr>
                </a:solidFill>
                <a:latin typeface="Calibri" charset="0"/>
                <a:ea typeface="Calibri" charset="0"/>
                <a:cs typeface="Calibri" charset="0"/>
              </a:rPr>
              <a:t>{</a:t>
            </a:r>
          </a:p>
          <a:p>
            <a:r>
              <a:rPr lang="es-ES" sz="2400" b="1" dirty="0">
                <a:solidFill>
                  <a:schemeClr val="bg1">
                    <a:lumMod val="50000"/>
                  </a:schemeClr>
                </a:solidFill>
                <a:latin typeface="Calibri" charset="0"/>
                <a:ea typeface="Calibri" charset="0"/>
                <a:cs typeface="Calibri" charset="0"/>
              </a:rPr>
              <a:t>	</a:t>
            </a:r>
            <a:r>
              <a:rPr lang="es-ES" sz="2400" b="1" dirty="0" err="1">
                <a:solidFill>
                  <a:srgbClr val="00B050"/>
                </a:solidFill>
                <a:latin typeface="Calibri" charset="0"/>
                <a:ea typeface="Calibri" charset="0"/>
                <a:cs typeface="Calibri" charset="0"/>
              </a:rPr>
              <a:t>text-align</a:t>
            </a:r>
            <a:r>
              <a:rPr lang="es-ES" sz="2400" b="1" dirty="0">
                <a:solidFill>
                  <a:schemeClr val="bg1">
                    <a:lumMod val="50000"/>
                  </a:schemeClr>
                </a:solidFill>
                <a:latin typeface="Calibri" charset="0"/>
                <a:ea typeface="Calibri" charset="0"/>
                <a:cs typeface="Calibri" charset="0"/>
              </a:rPr>
              <a:t>: </a:t>
            </a:r>
            <a:r>
              <a:rPr lang="es-ES" sz="2400" b="1" dirty="0">
                <a:solidFill>
                  <a:srgbClr val="0070C0"/>
                </a:solidFill>
                <a:latin typeface="Calibri" charset="0"/>
                <a:ea typeface="Calibri" charset="0"/>
                <a:cs typeface="Calibri" charset="0"/>
              </a:rPr>
              <a:t>center</a:t>
            </a:r>
            <a:r>
              <a:rPr lang="es-ES" sz="2400" b="1" dirty="0">
                <a:solidFill>
                  <a:srgbClr val="FFC000"/>
                </a:solidFill>
                <a:latin typeface="Calibri" charset="0"/>
                <a:ea typeface="Calibri" charset="0"/>
                <a:cs typeface="Calibri" charset="0"/>
              </a:rPr>
              <a:t>;</a:t>
            </a:r>
          </a:p>
          <a:p>
            <a:r>
              <a:rPr lang="es-ES" sz="2400" b="1" dirty="0">
                <a:solidFill>
                  <a:schemeClr val="bg1">
                    <a:lumMod val="50000"/>
                  </a:schemeClr>
                </a:solidFill>
                <a:latin typeface="Calibri" charset="0"/>
                <a:ea typeface="Calibri" charset="0"/>
                <a:cs typeface="Calibri" charset="0"/>
              </a:rPr>
              <a:t>	</a:t>
            </a:r>
            <a:r>
              <a:rPr lang="es-ES" sz="2400" b="1" dirty="0">
                <a:solidFill>
                  <a:srgbClr val="00B050"/>
                </a:solidFill>
                <a:latin typeface="Calibri" charset="0"/>
                <a:ea typeface="Calibri" charset="0"/>
                <a:cs typeface="Calibri" charset="0"/>
              </a:rPr>
              <a:t>color</a:t>
            </a:r>
            <a:r>
              <a:rPr lang="es-ES" sz="2400" b="1" dirty="0">
                <a:solidFill>
                  <a:schemeClr val="bg1">
                    <a:lumMod val="50000"/>
                  </a:schemeClr>
                </a:solidFill>
                <a:latin typeface="Calibri" charset="0"/>
                <a:ea typeface="Calibri" charset="0"/>
                <a:cs typeface="Calibri" charset="0"/>
              </a:rPr>
              <a:t>: </a:t>
            </a:r>
            <a:r>
              <a:rPr lang="es-ES" sz="2400" b="1" dirty="0">
                <a:solidFill>
                  <a:srgbClr val="0070C0"/>
                </a:solidFill>
                <a:latin typeface="Calibri" charset="0"/>
                <a:ea typeface="Calibri" charset="0"/>
                <a:cs typeface="Calibri" charset="0"/>
              </a:rPr>
              <a:t>red</a:t>
            </a:r>
            <a:r>
              <a:rPr lang="es-ES" sz="2400" b="1" dirty="0">
                <a:solidFill>
                  <a:srgbClr val="FFC000"/>
                </a:solidFill>
                <a:latin typeface="Calibri" charset="0"/>
                <a:ea typeface="Calibri" charset="0"/>
                <a:cs typeface="Calibri" charset="0"/>
              </a:rPr>
              <a:t>;</a:t>
            </a:r>
          </a:p>
          <a:p>
            <a:r>
              <a:rPr lang="es-ES" sz="2400" b="1" dirty="0">
                <a:solidFill>
                  <a:schemeClr val="bg1">
                    <a:lumMod val="50000"/>
                  </a:schemeClr>
                </a:solidFill>
                <a:latin typeface="Calibri" charset="0"/>
                <a:ea typeface="Calibri" charset="0"/>
                <a:cs typeface="Calibri" charset="0"/>
              </a:rPr>
              <a:t>}</a:t>
            </a:r>
          </a:p>
          <a:p>
            <a:r>
              <a:rPr lang="es-ES" sz="2400" b="1" dirty="0">
                <a:solidFill>
                  <a:srgbClr val="E23649"/>
                </a:solidFill>
                <a:latin typeface="Calibri" charset="0"/>
                <a:ea typeface="Calibri" charset="0"/>
                <a:cs typeface="Calibri" charset="0"/>
              </a:rPr>
              <a:t>p</a:t>
            </a:r>
            <a:r>
              <a:rPr lang="es-ES" sz="2400" b="1" dirty="0">
                <a:solidFill>
                  <a:schemeClr val="bg1">
                    <a:lumMod val="50000"/>
                  </a:schemeClr>
                </a:solidFill>
                <a:latin typeface="Calibri" charset="0"/>
                <a:ea typeface="Calibri" charset="0"/>
                <a:cs typeface="Calibri" charset="0"/>
              </a:rPr>
              <a:t>{</a:t>
            </a:r>
          </a:p>
          <a:p>
            <a:r>
              <a:rPr lang="es-ES" sz="2400" b="1" dirty="0">
                <a:solidFill>
                  <a:schemeClr val="bg1">
                    <a:lumMod val="50000"/>
                  </a:schemeClr>
                </a:solidFill>
                <a:latin typeface="Calibri" charset="0"/>
                <a:ea typeface="Calibri" charset="0"/>
                <a:cs typeface="Calibri" charset="0"/>
              </a:rPr>
              <a:t>	</a:t>
            </a:r>
            <a:r>
              <a:rPr lang="es-ES" sz="2400" b="1" dirty="0" err="1">
                <a:solidFill>
                  <a:srgbClr val="00B050"/>
                </a:solidFill>
                <a:latin typeface="Calibri" charset="0"/>
                <a:ea typeface="Calibri" charset="0"/>
                <a:cs typeface="Calibri" charset="0"/>
              </a:rPr>
              <a:t>text-align</a:t>
            </a:r>
            <a:r>
              <a:rPr lang="es-ES" sz="2400" b="1" dirty="0">
                <a:solidFill>
                  <a:schemeClr val="bg1">
                    <a:lumMod val="50000"/>
                  </a:schemeClr>
                </a:solidFill>
                <a:latin typeface="Calibri" charset="0"/>
                <a:ea typeface="Calibri" charset="0"/>
                <a:cs typeface="Calibri" charset="0"/>
              </a:rPr>
              <a:t>: </a:t>
            </a:r>
            <a:r>
              <a:rPr lang="es-ES" sz="2400" b="1" dirty="0">
                <a:solidFill>
                  <a:srgbClr val="0070C0"/>
                </a:solidFill>
                <a:latin typeface="Calibri" charset="0"/>
                <a:ea typeface="Calibri" charset="0"/>
                <a:cs typeface="Calibri" charset="0"/>
              </a:rPr>
              <a:t>center</a:t>
            </a:r>
            <a:r>
              <a:rPr lang="es-ES" sz="2400" b="1" dirty="0">
                <a:solidFill>
                  <a:srgbClr val="FFC000"/>
                </a:solidFill>
                <a:latin typeface="Calibri" charset="0"/>
                <a:ea typeface="Calibri" charset="0"/>
                <a:cs typeface="Calibri" charset="0"/>
              </a:rPr>
              <a:t>;</a:t>
            </a:r>
          </a:p>
          <a:p>
            <a:r>
              <a:rPr lang="es-ES" sz="2400" b="1" dirty="0">
                <a:solidFill>
                  <a:schemeClr val="bg1">
                    <a:lumMod val="50000"/>
                  </a:schemeClr>
                </a:solidFill>
                <a:latin typeface="Calibri" charset="0"/>
                <a:ea typeface="Calibri" charset="0"/>
                <a:cs typeface="Calibri" charset="0"/>
              </a:rPr>
              <a:t>	</a:t>
            </a:r>
            <a:r>
              <a:rPr lang="es-ES" sz="2400" b="1" dirty="0">
                <a:solidFill>
                  <a:srgbClr val="00B050"/>
                </a:solidFill>
                <a:latin typeface="Calibri" charset="0"/>
                <a:ea typeface="Calibri" charset="0"/>
                <a:cs typeface="Calibri" charset="0"/>
              </a:rPr>
              <a:t>color</a:t>
            </a:r>
            <a:r>
              <a:rPr lang="es-ES" sz="2400" b="1" dirty="0">
                <a:solidFill>
                  <a:schemeClr val="bg1">
                    <a:lumMod val="50000"/>
                  </a:schemeClr>
                </a:solidFill>
                <a:latin typeface="Calibri" charset="0"/>
                <a:ea typeface="Calibri" charset="0"/>
                <a:cs typeface="Calibri" charset="0"/>
              </a:rPr>
              <a:t>: </a:t>
            </a:r>
            <a:r>
              <a:rPr lang="es-ES" sz="2400" b="1" dirty="0">
                <a:solidFill>
                  <a:srgbClr val="0070C0"/>
                </a:solidFill>
                <a:latin typeface="Calibri" charset="0"/>
                <a:ea typeface="Calibri" charset="0"/>
                <a:cs typeface="Calibri" charset="0"/>
              </a:rPr>
              <a:t>red</a:t>
            </a:r>
            <a:r>
              <a:rPr lang="es-ES" sz="2400" b="1" dirty="0">
                <a:solidFill>
                  <a:srgbClr val="FFC000"/>
                </a:solidFill>
                <a:latin typeface="Calibri" charset="0"/>
                <a:ea typeface="Calibri" charset="0"/>
                <a:cs typeface="Calibri" charset="0"/>
              </a:rPr>
              <a:t>;</a:t>
            </a:r>
          </a:p>
          <a:p>
            <a:r>
              <a:rPr lang="es-ES" sz="2400" b="1" dirty="0">
                <a:solidFill>
                  <a:schemeClr val="bg1">
                    <a:lumMod val="50000"/>
                  </a:schemeClr>
                </a:solidFill>
                <a:latin typeface="Calibri" charset="0"/>
                <a:ea typeface="Calibri" charset="0"/>
                <a:cs typeface="Calibri" charset="0"/>
              </a:rPr>
              <a:t>}</a:t>
            </a:r>
          </a:p>
          <a:p>
            <a:r>
              <a:rPr lang="es-ES" sz="2400" b="1" dirty="0">
                <a:solidFill>
                  <a:srgbClr val="E23649"/>
                </a:solidFill>
                <a:latin typeface="Calibri" charset="0"/>
                <a:ea typeface="Calibri" charset="0"/>
                <a:cs typeface="Calibri" charset="0"/>
              </a:rPr>
              <a:t>h3</a:t>
            </a:r>
            <a:r>
              <a:rPr lang="es-ES" sz="2400" b="1" dirty="0">
                <a:solidFill>
                  <a:schemeClr val="bg1">
                    <a:lumMod val="50000"/>
                  </a:schemeClr>
                </a:solidFill>
                <a:latin typeface="Calibri" charset="0"/>
                <a:ea typeface="Calibri" charset="0"/>
                <a:cs typeface="Calibri" charset="0"/>
              </a:rPr>
              <a:t>{</a:t>
            </a:r>
          </a:p>
          <a:p>
            <a:r>
              <a:rPr lang="es-ES" sz="2400" b="1" dirty="0">
                <a:solidFill>
                  <a:schemeClr val="bg1">
                    <a:lumMod val="50000"/>
                  </a:schemeClr>
                </a:solidFill>
                <a:latin typeface="Calibri" charset="0"/>
                <a:ea typeface="Calibri" charset="0"/>
                <a:cs typeface="Calibri" charset="0"/>
              </a:rPr>
              <a:t>	</a:t>
            </a:r>
            <a:r>
              <a:rPr lang="es-ES" sz="2400" b="1" dirty="0" err="1">
                <a:solidFill>
                  <a:srgbClr val="00B050"/>
                </a:solidFill>
                <a:latin typeface="Calibri" charset="0"/>
                <a:ea typeface="Calibri" charset="0"/>
                <a:cs typeface="Calibri" charset="0"/>
              </a:rPr>
              <a:t>text-align</a:t>
            </a:r>
            <a:r>
              <a:rPr lang="es-ES" sz="2400" b="1" dirty="0">
                <a:solidFill>
                  <a:schemeClr val="bg1">
                    <a:lumMod val="50000"/>
                  </a:schemeClr>
                </a:solidFill>
                <a:latin typeface="Calibri" charset="0"/>
                <a:ea typeface="Calibri" charset="0"/>
                <a:cs typeface="Calibri" charset="0"/>
              </a:rPr>
              <a:t>: </a:t>
            </a:r>
            <a:r>
              <a:rPr lang="es-ES" sz="2400" b="1" dirty="0">
                <a:solidFill>
                  <a:srgbClr val="0070C0"/>
                </a:solidFill>
                <a:latin typeface="Calibri" charset="0"/>
                <a:ea typeface="Calibri" charset="0"/>
                <a:cs typeface="Calibri" charset="0"/>
              </a:rPr>
              <a:t>center</a:t>
            </a:r>
            <a:r>
              <a:rPr lang="es-ES" sz="2400" b="1" dirty="0">
                <a:solidFill>
                  <a:srgbClr val="FFC000"/>
                </a:solidFill>
                <a:latin typeface="Calibri" charset="0"/>
                <a:ea typeface="Calibri" charset="0"/>
                <a:cs typeface="Calibri" charset="0"/>
              </a:rPr>
              <a:t>;</a:t>
            </a:r>
          </a:p>
          <a:p>
            <a:r>
              <a:rPr lang="es-ES" sz="2400" b="1" dirty="0">
                <a:solidFill>
                  <a:schemeClr val="bg1">
                    <a:lumMod val="50000"/>
                  </a:schemeClr>
                </a:solidFill>
                <a:latin typeface="Calibri" charset="0"/>
                <a:ea typeface="Calibri" charset="0"/>
                <a:cs typeface="Calibri" charset="0"/>
              </a:rPr>
              <a:t>	</a:t>
            </a:r>
            <a:r>
              <a:rPr lang="es-ES" sz="2400" b="1" dirty="0">
                <a:solidFill>
                  <a:srgbClr val="00B050"/>
                </a:solidFill>
                <a:latin typeface="Calibri" charset="0"/>
                <a:ea typeface="Calibri" charset="0"/>
                <a:cs typeface="Calibri" charset="0"/>
              </a:rPr>
              <a:t>color</a:t>
            </a:r>
            <a:r>
              <a:rPr lang="es-ES" sz="2400" b="1" dirty="0">
                <a:solidFill>
                  <a:schemeClr val="bg1">
                    <a:lumMod val="50000"/>
                  </a:schemeClr>
                </a:solidFill>
                <a:latin typeface="Calibri" charset="0"/>
                <a:ea typeface="Calibri" charset="0"/>
                <a:cs typeface="Calibri" charset="0"/>
              </a:rPr>
              <a:t>: </a:t>
            </a:r>
            <a:r>
              <a:rPr lang="es-ES" sz="2400" b="1" dirty="0">
                <a:solidFill>
                  <a:srgbClr val="0070C0"/>
                </a:solidFill>
                <a:latin typeface="Calibri" charset="0"/>
                <a:ea typeface="Calibri" charset="0"/>
                <a:cs typeface="Calibri" charset="0"/>
              </a:rPr>
              <a:t>red</a:t>
            </a:r>
            <a:r>
              <a:rPr lang="es-ES" sz="2400" b="1" dirty="0">
                <a:solidFill>
                  <a:srgbClr val="FFC000"/>
                </a:solidFill>
                <a:latin typeface="Calibri" charset="0"/>
                <a:ea typeface="Calibri" charset="0"/>
                <a:cs typeface="Calibri" charset="0"/>
              </a:rPr>
              <a:t>;</a:t>
            </a:r>
          </a:p>
          <a:p>
            <a:r>
              <a:rPr lang="es-ES" sz="2400" b="1" dirty="0">
                <a:solidFill>
                  <a:schemeClr val="bg1">
                    <a:lumMod val="50000"/>
                  </a:schemeClr>
                </a:solidFill>
                <a:latin typeface="Calibri" charset="0"/>
                <a:ea typeface="Calibri" charset="0"/>
                <a:cs typeface="Calibri" charset="0"/>
              </a:rPr>
              <a:t>} </a:t>
            </a:r>
          </a:p>
          <a:p>
            <a:br>
              <a:rPr lang="es-ES" sz="2400" b="1" dirty="0">
                <a:solidFill>
                  <a:schemeClr val="bg1">
                    <a:lumMod val="50000"/>
                  </a:schemeClr>
                </a:solidFill>
                <a:latin typeface="Calibri" charset="0"/>
                <a:ea typeface="Calibri" charset="0"/>
                <a:cs typeface="Calibri" charset="0"/>
              </a:rPr>
            </a:br>
            <a:r>
              <a:rPr lang="es-ES" sz="2400" b="1" dirty="0">
                <a:solidFill>
                  <a:schemeClr val="bg1">
                    <a:lumMod val="50000"/>
                  </a:schemeClr>
                </a:solidFill>
                <a:latin typeface="Calibri" charset="0"/>
                <a:ea typeface="Calibri" charset="0"/>
                <a:cs typeface="Calibri" charset="0"/>
              </a:rPr>
              <a:t> </a:t>
            </a:r>
            <a:endParaRPr lang="es-ES_tradnl" sz="2400" b="1" dirty="0">
              <a:solidFill>
                <a:schemeClr val="bg1">
                  <a:lumMod val="50000"/>
                </a:schemeClr>
              </a:solidFill>
              <a:latin typeface="Calibri" charset="0"/>
              <a:ea typeface="Calibri" charset="0"/>
              <a:cs typeface="Calibri" charset="0"/>
            </a:endParaRPr>
          </a:p>
        </p:txBody>
      </p:sp>
      <p:sp>
        <p:nvSpPr>
          <p:cNvPr id="4" name="Rectángulo 3"/>
          <p:cNvSpPr/>
          <p:nvPr/>
        </p:nvSpPr>
        <p:spPr>
          <a:xfrm>
            <a:off x="6429753" y="3295937"/>
            <a:ext cx="4407878" cy="1815882"/>
          </a:xfrm>
          <a:prstGeom prst="rect">
            <a:avLst/>
          </a:prstGeom>
        </p:spPr>
        <p:txBody>
          <a:bodyPr wrap="square">
            <a:spAutoFit/>
          </a:bodyPr>
          <a:lstStyle/>
          <a:p>
            <a:r>
              <a:rPr lang="es-ES" sz="2800" b="1">
                <a:solidFill>
                  <a:srgbClr val="E23649"/>
                </a:solidFill>
                <a:latin typeface="Calibri" charset="0"/>
                <a:ea typeface="Calibri" charset="0"/>
                <a:cs typeface="Calibri" charset="0"/>
              </a:rPr>
              <a:t>h1, </a:t>
            </a:r>
            <a:r>
              <a:rPr lang="es-ES" sz="2800" b="1" dirty="0">
                <a:solidFill>
                  <a:srgbClr val="E23649"/>
                </a:solidFill>
                <a:latin typeface="Calibri" charset="0"/>
                <a:ea typeface="Calibri" charset="0"/>
                <a:cs typeface="Calibri" charset="0"/>
              </a:rPr>
              <a:t>p, h3</a:t>
            </a:r>
            <a:r>
              <a:rPr lang="es-ES" sz="2800" b="1" dirty="0">
                <a:solidFill>
                  <a:schemeClr val="bg1">
                    <a:lumMod val="50000"/>
                  </a:schemeClr>
                </a:solidFill>
                <a:latin typeface="Calibri" charset="0"/>
                <a:ea typeface="Calibri" charset="0"/>
                <a:cs typeface="Calibri" charset="0"/>
              </a:rPr>
              <a:t>{</a:t>
            </a:r>
          </a:p>
          <a:p>
            <a:r>
              <a:rPr lang="es-ES" sz="2800" b="1" dirty="0">
                <a:solidFill>
                  <a:schemeClr val="bg1">
                    <a:lumMod val="50000"/>
                  </a:schemeClr>
                </a:solidFill>
                <a:latin typeface="Calibri" charset="0"/>
                <a:ea typeface="Calibri" charset="0"/>
                <a:cs typeface="Calibri" charset="0"/>
              </a:rPr>
              <a:t>	</a:t>
            </a:r>
            <a:r>
              <a:rPr lang="es-ES" sz="2800" b="1" dirty="0" err="1">
                <a:solidFill>
                  <a:srgbClr val="00B050"/>
                </a:solidFill>
                <a:latin typeface="Calibri" charset="0"/>
                <a:ea typeface="Calibri" charset="0"/>
                <a:cs typeface="Calibri" charset="0"/>
              </a:rPr>
              <a:t>text-align</a:t>
            </a:r>
            <a:r>
              <a:rPr lang="es-ES" sz="2800" b="1" dirty="0">
                <a:solidFill>
                  <a:schemeClr val="bg1">
                    <a:lumMod val="50000"/>
                  </a:schemeClr>
                </a:solidFill>
                <a:latin typeface="Calibri" charset="0"/>
                <a:ea typeface="Calibri" charset="0"/>
                <a:cs typeface="Calibri" charset="0"/>
              </a:rPr>
              <a:t>: </a:t>
            </a:r>
            <a:r>
              <a:rPr lang="es-ES" sz="2800" b="1" dirty="0">
                <a:solidFill>
                  <a:srgbClr val="0070C0"/>
                </a:solidFill>
                <a:latin typeface="Calibri" charset="0"/>
                <a:ea typeface="Calibri" charset="0"/>
                <a:cs typeface="Calibri" charset="0"/>
              </a:rPr>
              <a:t>center</a:t>
            </a:r>
            <a:r>
              <a:rPr lang="es-ES" sz="2800" b="1" dirty="0">
                <a:solidFill>
                  <a:srgbClr val="FFC000"/>
                </a:solidFill>
                <a:latin typeface="Calibri" charset="0"/>
                <a:ea typeface="Calibri" charset="0"/>
                <a:cs typeface="Calibri" charset="0"/>
              </a:rPr>
              <a:t>;</a:t>
            </a:r>
          </a:p>
          <a:p>
            <a:r>
              <a:rPr lang="es-ES" sz="2800" b="1" dirty="0">
                <a:solidFill>
                  <a:schemeClr val="bg1">
                    <a:lumMod val="50000"/>
                  </a:schemeClr>
                </a:solidFill>
                <a:latin typeface="Calibri" charset="0"/>
                <a:ea typeface="Calibri" charset="0"/>
                <a:cs typeface="Calibri" charset="0"/>
              </a:rPr>
              <a:t>	</a:t>
            </a:r>
            <a:r>
              <a:rPr lang="es-ES" sz="2800" b="1" dirty="0">
                <a:solidFill>
                  <a:srgbClr val="00B050"/>
                </a:solidFill>
                <a:latin typeface="Calibri" charset="0"/>
                <a:ea typeface="Calibri" charset="0"/>
                <a:cs typeface="Calibri" charset="0"/>
              </a:rPr>
              <a:t>color</a:t>
            </a:r>
            <a:r>
              <a:rPr lang="es-ES" sz="2800" b="1" dirty="0">
                <a:solidFill>
                  <a:schemeClr val="bg1">
                    <a:lumMod val="50000"/>
                  </a:schemeClr>
                </a:solidFill>
                <a:latin typeface="Calibri" charset="0"/>
                <a:ea typeface="Calibri" charset="0"/>
                <a:cs typeface="Calibri" charset="0"/>
              </a:rPr>
              <a:t>: </a:t>
            </a:r>
            <a:r>
              <a:rPr lang="es-ES" sz="2800" b="1" dirty="0">
                <a:solidFill>
                  <a:srgbClr val="0070C0"/>
                </a:solidFill>
                <a:latin typeface="Calibri" charset="0"/>
                <a:ea typeface="Calibri" charset="0"/>
                <a:cs typeface="Calibri" charset="0"/>
              </a:rPr>
              <a:t>red</a:t>
            </a:r>
            <a:r>
              <a:rPr lang="es-ES" sz="2800" b="1" dirty="0">
                <a:solidFill>
                  <a:srgbClr val="FFC000"/>
                </a:solidFill>
                <a:latin typeface="Calibri" charset="0"/>
                <a:ea typeface="Calibri" charset="0"/>
                <a:cs typeface="Calibri" charset="0"/>
              </a:rPr>
              <a:t>;</a:t>
            </a:r>
          </a:p>
          <a:p>
            <a:r>
              <a:rPr lang="es-ES" sz="2800" b="1" dirty="0">
                <a:solidFill>
                  <a:schemeClr val="bg1">
                    <a:lumMod val="50000"/>
                  </a:schemeClr>
                </a:solidFill>
                <a:latin typeface="Calibri" charset="0"/>
                <a:ea typeface="Calibri" charset="0"/>
                <a:cs typeface="Calibri" charset="0"/>
              </a:rPr>
              <a:t>}</a:t>
            </a:r>
          </a:p>
        </p:txBody>
      </p:sp>
    </p:spTree>
    <p:extLst>
      <p:ext uri="{BB962C8B-B14F-4D97-AF65-F5344CB8AC3E}">
        <p14:creationId xmlns:p14="http://schemas.microsoft.com/office/powerpoint/2010/main" val="3640510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Comentarios CSS</a:t>
            </a:r>
            <a:endParaRPr lang="es-ES_tradnl" sz="2800" b="1" dirty="0">
              <a:solidFill>
                <a:srgbClr val="E23649"/>
              </a:solidFill>
              <a:latin typeface="Calibri" charset="0"/>
              <a:ea typeface="Calibri" charset="0"/>
              <a:cs typeface="Calibri" charset="0"/>
            </a:endParaRPr>
          </a:p>
        </p:txBody>
      </p:sp>
      <p:sp>
        <p:nvSpPr>
          <p:cNvPr id="8" name="Rectángulo 7"/>
          <p:cNvSpPr/>
          <p:nvPr/>
        </p:nvSpPr>
        <p:spPr>
          <a:xfrm>
            <a:off x="388620" y="1264613"/>
            <a:ext cx="10485819" cy="1569660"/>
          </a:xfrm>
          <a:prstGeom prst="rect">
            <a:avLst/>
          </a:prstGeom>
        </p:spPr>
        <p:txBody>
          <a:bodyPr wrap="none">
            <a:spAutoFit/>
          </a:bodyPr>
          <a:lstStyle/>
          <a:p>
            <a:r>
              <a:rPr lang="es-ES" sz="2400" dirty="0">
                <a:solidFill>
                  <a:schemeClr val="bg1">
                    <a:lumMod val="50000"/>
                  </a:schemeClr>
                </a:solidFill>
              </a:rPr>
              <a:t>Los comentarios nos pueden ayudar cuando se edite el código fuente en una fecha</a:t>
            </a:r>
          </a:p>
          <a:p>
            <a:r>
              <a:rPr lang="es-ES" sz="2400" dirty="0">
                <a:solidFill>
                  <a:schemeClr val="bg1">
                    <a:lumMod val="50000"/>
                  </a:schemeClr>
                </a:solidFill>
              </a:rPr>
              <a:t>Posterior o simplemente para ordenar nuestro </a:t>
            </a:r>
            <a:r>
              <a:rPr lang="es-ES" sz="2400" dirty="0" err="1">
                <a:solidFill>
                  <a:schemeClr val="bg1">
                    <a:lumMod val="50000"/>
                  </a:schemeClr>
                </a:solidFill>
              </a:rPr>
              <a:t>css</a:t>
            </a:r>
            <a:r>
              <a:rPr lang="es-ES" sz="2400" dirty="0">
                <a:solidFill>
                  <a:schemeClr val="bg1">
                    <a:lumMod val="50000"/>
                  </a:schemeClr>
                </a:solidFill>
              </a:rPr>
              <a:t>.</a:t>
            </a:r>
          </a:p>
          <a:p>
            <a:br>
              <a:rPr lang="es-ES" sz="2400" dirty="0">
                <a:solidFill>
                  <a:schemeClr val="bg1">
                    <a:lumMod val="50000"/>
                  </a:schemeClr>
                </a:solidFill>
              </a:rPr>
            </a:br>
            <a:r>
              <a:rPr lang="es-ES" sz="2400" dirty="0">
                <a:solidFill>
                  <a:schemeClr val="bg1">
                    <a:lumMod val="50000"/>
                  </a:schemeClr>
                </a:solidFill>
                <a:latin typeface="Calibri" charset="0"/>
                <a:ea typeface="Calibri" charset="0"/>
                <a:cs typeface="Calibri" charset="0"/>
              </a:rPr>
              <a:t> </a:t>
            </a:r>
            <a:endParaRPr lang="es-ES_tradnl" sz="2400" dirty="0">
              <a:solidFill>
                <a:schemeClr val="bg1">
                  <a:lumMod val="50000"/>
                </a:schemeClr>
              </a:solidFill>
              <a:latin typeface="Calibri" charset="0"/>
              <a:ea typeface="Calibri" charset="0"/>
              <a:cs typeface="Calibri" charset="0"/>
            </a:endParaRPr>
          </a:p>
        </p:txBody>
      </p:sp>
      <p:sp>
        <p:nvSpPr>
          <p:cNvPr id="9" name="Rectángulo 8"/>
          <p:cNvSpPr/>
          <p:nvPr/>
        </p:nvSpPr>
        <p:spPr>
          <a:xfrm>
            <a:off x="2469734" y="2206199"/>
            <a:ext cx="7754075" cy="2246769"/>
          </a:xfrm>
          <a:prstGeom prst="rect">
            <a:avLst/>
          </a:prstGeom>
        </p:spPr>
        <p:txBody>
          <a:bodyPr wrap="square">
            <a:spAutoFit/>
          </a:bodyPr>
          <a:lstStyle/>
          <a:p>
            <a:r>
              <a:rPr lang="es-ES" sz="2800" b="1" dirty="0">
                <a:solidFill>
                  <a:srgbClr val="E23649"/>
                </a:solidFill>
                <a:latin typeface="Calibri" charset="0"/>
                <a:ea typeface="Calibri" charset="0"/>
                <a:cs typeface="Calibri" charset="0"/>
              </a:rPr>
              <a:t>p </a:t>
            </a:r>
            <a:r>
              <a:rPr lang="es-ES" sz="2800" b="1" dirty="0">
                <a:solidFill>
                  <a:schemeClr val="bg1">
                    <a:lumMod val="50000"/>
                  </a:schemeClr>
                </a:solidFill>
                <a:latin typeface="Calibri" charset="0"/>
                <a:ea typeface="Calibri" charset="0"/>
                <a:cs typeface="Calibri" charset="0"/>
              </a:rPr>
              <a:t>{</a:t>
            </a:r>
          </a:p>
          <a:p>
            <a:r>
              <a:rPr lang="es-ES" sz="2800" b="1" dirty="0">
                <a:solidFill>
                  <a:schemeClr val="bg1">
                    <a:lumMod val="50000"/>
                  </a:schemeClr>
                </a:solidFill>
                <a:latin typeface="Calibri" charset="0"/>
                <a:ea typeface="Calibri" charset="0"/>
                <a:cs typeface="Calibri" charset="0"/>
              </a:rPr>
              <a:t>	</a:t>
            </a:r>
            <a:r>
              <a:rPr lang="es-ES" sz="2800" b="1" dirty="0" err="1">
                <a:solidFill>
                  <a:srgbClr val="00B050"/>
                </a:solidFill>
                <a:latin typeface="Calibri" charset="0"/>
                <a:ea typeface="Calibri" charset="0"/>
                <a:cs typeface="Calibri" charset="0"/>
              </a:rPr>
              <a:t>text-align</a:t>
            </a:r>
            <a:r>
              <a:rPr lang="es-ES" sz="2800" b="1" dirty="0">
                <a:solidFill>
                  <a:schemeClr val="bg1">
                    <a:lumMod val="50000"/>
                  </a:schemeClr>
                </a:solidFill>
                <a:latin typeface="Calibri" charset="0"/>
                <a:ea typeface="Calibri" charset="0"/>
                <a:cs typeface="Calibri" charset="0"/>
              </a:rPr>
              <a:t>: </a:t>
            </a:r>
            <a:r>
              <a:rPr lang="es-ES" sz="2800" b="1" dirty="0">
                <a:solidFill>
                  <a:srgbClr val="0070C0"/>
                </a:solidFill>
                <a:latin typeface="Calibri" charset="0"/>
                <a:ea typeface="Calibri" charset="0"/>
                <a:cs typeface="Calibri" charset="0"/>
              </a:rPr>
              <a:t>center</a:t>
            </a:r>
            <a:r>
              <a:rPr lang="es-ES" sz="2800" b="1" dirty="0">
                <a:solidFill>
                  <a:srgbClr val="FFC000"/>
                </a:solidFill>
                <a:latin typeface="Calibri" charset="0"/>
                <a:ea typeface="Calibri" charset="0"/>
                <a:cs typeface="Calibri" charset="0"/>
              </a:rPr>
              <a:t>;</a:t>
            </a:r>
          </a:p>
          <a:p>
            <a:r>
              <a:rPr lang="es-ES" sz="2800" b="1" dirty="0">
                <a:solidFill>
                  <a:srgbClr val="FFC000"/>
                </a:solidFill>
                <a:latin typeface="Calibri" charset="0"/>
                <a:ea typeface="Calibri" charset="0"/>
                <a:cs typeface="Calibri" charset="0"/>
              </a:rPr>
              <a:t>	/* Esta es una línea de comentario*/</a:t>
            </a:r>
          </a:p>
          <a:p>
            <a:r>
              <a:rPr lang="es-ES" sz="2800" b="1" dirty="0">
                <a:solidFill>
                  <a:schemeClr val="bg1">
                    <a:lumMod val="50000"/>
                  </a:schemeClr>
                </a:solidFill>
                <a:latin typeface="Calibri" charset="0"/>
                <a:ea typeface="Calibri" charset="0"/>
                <a:cs typeface="Calibri" charset="0"/>
              </a:rPr>
              <a:t>	</a:t>
            </a:r>
            <a:r>
              <a:rPr lang="es-ES" sz="2800" b="1" dirty="0">
                <a:solidFill>
                  <a:srgbClr val="00B050"/>
                </a:solidFill>
                <a:latin typeface="Calibri" charset="0"/>
                <a:ea typeface="Calibri" charset="0"/>
                <a:cs typeface="Calibri" charset="0"/>
              </a:rPr>
              <a:t>color</a:t>
            </a:r>
            <a:r>
              <a:rPr lang="es-ES" sz="2800" b="1" dirty="0">
                <a:solidFill>
                  <a:schemeClr val="bg1">
                    <a:lumMod val="50000"/>
                  </a:schemeClr>
                </a:solidFill>
                <a:latin typeface="Calibri" charset="0"/>
                <a:ea typeface="Calibri" charset="0"/>
                <a:cs typeface="Calibri" charset="0"/>
              </a:rPr>
              <a:t>: </a:t>
            </a:r>
            <a:r>
              <a:rPr lang="es-ES" sz="2800" b="1" dirty="0">
                <a:solidFill>
                  <a:srgbClr val="0070C0"/>
                </a:solidFill>
                <a:latin typeface="Calibri" charset="0"/>
                <a:ea typeface="Calibri" charset="0"/>
                <a:cs typeface="Calibri" charset="0"/>
              </a:rPr>
              <a:t>red</a:t>
            </a:r>
            <a:r>
              <a:rPr lang="es-ES" sz="2800" b="1" dirty="0">
                <a:solidFill>
                  <a:srgbClr val="FFC000"/>
                </a:solidFill>
                <a:latin typeface="Calibri" charset="0"/>
                <a:ea typeface="Calibri" charset="0"/>
                <a:cs typeface="Calibri" charset="0"/>
              </a:rPr>
              <a:t>;</a:t>
            </a:r>
          </a:p>
          <a:p>
            <a:r>
              <a:rPr lang="es-ES" sz="2800" b="1" dirty="0">
                <a:solidFill>
                  <a:schemeClr val="bg1">
                    <a:lumMod val="50000"/>
                  </a:schemeClr>
                </a:solidFill>
                <a:latin typeface="Calibri" charset="0"/>
                <a:ea typeface="Calibri" charset="0"/>
                <a:cs typeface="Calibri" charset="0"/>
              </a:rPr>
              <a:t>}</a:t>
            </a:r>
          </a:p>
        </p:txBody>
      </p:sp>
      <p:sp>
        <p:nvSpPr>
          <p:cNvPr id="5" name="Rectángulo 4"/>
          <p:cNvSpPr/>
          <p:nvPr/>
        </p:nvSpPr>
        <p:spPr>
          <a:xfrm>
            <a:off x="2585246" y="4794636"/>
            <a:ext cx="3046283" cy="1569660"/>
          </a:xfrm>
          <a:prstGeom prst="rect">
            <a:avLst/>
          </a:prstGeom>
        </p:spPr>
        <p:txBody>
          <a:bodyPr wrap="none">
            <a:spAutoFit/>
          </a:bodyPr>
          <a:lstStyle/>
          <a:p>
            <a:r>
              <a:rPr lang="es-ES" sz="2400" b="1" dirty="0">
                <a:solidFill>
                  <a:srgbClr val="FFC000"/>
                </a:solidFill>
                <a:latin typeface="Calibri" charset="0"/>
                <a:ea typeface="Calibri" charset="0"/>
                <a:cs typeface="Calibri" charset="0"/>
              </a:rPr>
              <a:t>/* </a:t>
            </a:r>
          </a:p>
          <a:p>
            <a:r>
              <a:rPr lang="es-ES" sz="2400" b="1" dirty="0">
                <a:solidFill>
                  <a:srgbClr val="FFC000"/>
                </a:solidFill>
                <a:latin typeface="Calibri" charset="0"/>
                <a:ea typeface="Calibri" charset="0"/>
                <a:cs typeface="Calibri" charset="0"/>
              </a:rPr>
              <a:t>Esta es una </a:t>
            </a:r>
            <a:r>
              <a:rPr lang="es-ES" sz="2400" b="1" dirty="0" err="1">
                <a:solidFill>
                  <a:srgbClr val="FFC000"/>
                </a:solidFill>
                <a:latin typeface="Calibri" charset="0"/>
                <a:ea typeface="Calibri" charset="0"/>
                <a:cs typeface="Calibri" charset="0"/>
              </a:rPr>
              <a:t>multilínea</a:t>
            </a:r>
            <a:r>
              <a:rPr lang="es-ES" sz="2400" b="1" dirty="0">
                <a:solidFill>
                  <a:srgbClr val="FFC000"/>
                </a:solidFill>
                <a:latin typeface="Calibri" charset="0"/>
                <a:ea typeface="Calibri" charset="0"/>
                <a:cs typeface="Calibri" charset="0"/>
              </a:rPr>
              <a:t> </a:t>
            </a:r>
          </a:p>
          <a:p>
            <a:r>
              <a:rPr lang="es-ES" sz="2400" b="1" dirty="0">
                <a:solidFill>
                  <a:srgbClr val="FFC000"/>
                </a:solidFill>
                <a:latin typeface="Calibri" charset="0"/>
                <a:ea typeface="Calibri" charset="0"/>
                <a:cs typeface="Calibri" charset="0"/>
              </a:rPr>
              <a:t>de comentario</a:t>
            </a:r>
          </a:p>
          <a:p>
            <a:r>
              <a:rPr lang="es-ES" sz="2400" b="1" dirty="0">
                <a:solidFill>
                  <a:srgbClr val="FFC000"/>
                </a:solidFill>
                <a:latin typeface="Calibri" charset="0"/>
                <a:ea typeface="Calibri" charset="0"/>
                <a:cs typeface="Calibri" charset="0"/>
              </a:rPr>
              <a:t>*/</a:t>
            </a:r>
            <a:endParaRPr lang="es-ES_tradnl" sz="2400" dirty="0"/>
          </a:p>
        </p:txBody>
      </p:sp>
    </p:spTree>
    <p:extLst>
      <p:ext uri="{BB962C8B-B14F-4D97-AF65-F5344CB8AC3E}">
        <p14:creationId xmlns:p14="http://schemas.microsoft.com/office/powerpoint/2010/main" val="3159229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Como insertar CSS</a:t>
            </a:r>
            <a:endParaRPr lang="es-ES_tradnl" sz="2800" b="1" dirty="0">
              <a:solidFill>
                <a:srgbClr val="E23649"/>
              </a:solidFill>
              <a:latin typeface="Calibri" charset="0"/>
              <a:ea typeface="Calibri" charset="0"/>
              <a:cs typeface="Calibri" charset="0"/>
            </a:endParaRPr>
          </a:p>
        </p:txBody>
      </p:sp>
      <p:sp>
        <p:nvSpPr>
          <p:cNvPr id="8" name="Rectángulo 7"/>
          <p:cNvSpPr/>
          <p:nvPr/>
        </p:nvSpPr>
        <p:spPr>
          <a:xfrm>
            <a:off x="388620" y="1264613"/>
            <a:ext cx="10541540" cy="1569660"/>
          </a:xfrm>
          <a:prstGeom prst="rect">
            <a:avLst/>
          </a:prstGeom>
        </p:spPr>
        <p:txBody>
          <a:bodyPr wrap="none">
            <a:spAutoFit/>
          </a:bodyPr>
          <a:lstStyle/>
          <a:p>
            <a:r>
              <a:rPr lang="es-ES" sz="2400" dirty="0">
                <a:solidFill>
                  <a:schemeClr val="bg1">
                    <a:lumMod val="50000"/>
                  </a:schemeClr>
                </a:solidFill>
              </a:rPr>
              <a:t>Ya habíamos visto la inserción de </a:t>
            </a:r>
            <a:r>
              <a:rPr lang="es-ES" sz="2400" dirty="0" err="1">
                <a:solidFill>
                  <a:schemeClr val="bg1">
                    <a:lumMod val="50000"/>
                  </a:schemeClr>
                </a:solidFill>
              </a:rPr>
              <a:t>css</a:t>
            </a:r>
            <a:r>
              <a:rPr lang="es-ES" sz="2400" dirty="0">
                <a:solidFill>
                  <a:schemeClr val="bg1">
                    <a:lumMod val="50000"/>
                  </a:schemeClr>
                </a:solidFill>
              </a:rPr>
              <a:t> mediante la etiqueta &lt;</a:t>
            </a:r>
            <a:r>
              <a:rPr lang="es-ES" sz="2400" dirty="0" err="1">
                <a:solidFill>
                  <a:schemeClr val="bg1">
                    <a:lumMod val="50000"/>
                  </a:schemeClr>
                </a:solidFill>
              </a:rPr>
              <a:t>style</a:t>
            </a:r>
            <a:r>
              <a:rPr lang="es-ES" sz="2400" dirty="0">
                <a:solidFill>
                  <a:schemeClr val="bg1">
                    <a:lumMod val="50000"/>
                  </a:schemeClr>
                </a:solidFill>
              </a:rPr>
              <a:t>&gt; en el Head, pero </a:t>
            </a:r>
          </a:p>
          <a:p>
            <a:r>
              <a:rPr lang="es-ES" sz="2400" dirty="0">
                <a:solidFill>
                  <a:schemeClr val="bg1">
                    <a:lumMod val="50000"/>
                  </a:schemeClr>
                </a:solidFill>
              </a:rPr>
              <a:t>Existen otras dos formas: </a:t>
            </a:r>
            <a:r>
              <a:rPr lang="es-ES" sz="2400" dirty="0" err="1">
                <a:solidFill>
                  <a:schemeClr val="bg1">
                    <a:lumMod val="50000"/>
                  </a:schemeClr>
                </a:solidFill>
              </a:rPr>
              <a:t>css</a:t>
            </a:r>
            <a:r>
              <a:rPr lang="es-ES" sz="2400" dirty="0">
                <a:solidFill>
                  <a:schemeClr val="bg1">
                    <a:lumMod val="50000"/>
                  </a:schemeClr>
                </a:solidFill>
              </a:rPr>
              <a:t> externo y </a:t>
            </a:r>
            <a:r>
              <a:rPr lang="es-ES" sz="2400" dirty="0" err="1">
                <a:solidFill>
                  <a:schemeClr val="bg1">
                    <a:lumMod val="50000"/>
                  </a:schemeClr>
                </a:solidFill>
              </a:rPr>
              <a:t>css</a:t>
            </a:r>
            <a:r>
              <a:rPr lang="es-ES" sz="2400" dirty="0">
                <a:solidFill>
                  <a:schemeClr val="bg1">
                    <a:lumMod val="50000"/>
                  </a:schemeClr>
                </a:solidFill>
              </a:rPr>
              <a:t> </a:t>
            </a:r>
            <a:r>
              <a:rPr lang="es-ES" sz="2400" dirty="0" err="1">
                <a:solidFill>
                  <a:schemeClr val="bg1">
                    <a:lumMod val="50000"/>
                  </a:schemeClr>
                </a:solidFill>
              </a:rPr>
              <a:t>inline</a:t>
            </a:r>
            <a:r>
              <a:rPr lang="es-ES" sz="2400" dirty="0">
                <a:solidFill>
                  <a:schemeClr val="bg1">
                    <a:lumMod val="50000"/>
                  </a:schemeClr>
                </a:solidFill>
              </a:rPr>
              <a:t>.</a:t>
            </a:r>
          </a:p>
          <a:p>
            <a:br>
              <a:rPr lang="es-ES" sz="2400" dirty="0">
                <a:solidFill>
                  <a:schemeClr val="bg1">
                    <a:lumMod val="50000"/>
                  </a:schemeClr>
                </a:solidFill>
              </a:rPr>
            </a:br>
            <a:r>
              <a:rPr lang="es-ES" sz="2400" dirty="0">
                <a:solidFill>
                  <a:schemeClr val="bg1">
                    <a:lumMod val="50000"/>
                  </a:schemeClr>
                </a:solidFill>
                <a:latin typeface="Calibri" charset="0"/>
                <a:ea typeface="Calibri" charset="0"/>
                <a:cs typeface="Calibri" charset="0"/>
              </a:rPr>
              <a:t> </a:t>
            </a:r>
            <a:endParaRPr lang="es-ES_tradnl" sz="2400" dirty="0">
              <a:solidFill>
                <a:schemeClr val="bg1">
                  <a:lumMod val="50000"/>
                </a:schemeClr>
              </a:solidFill>
              <a:latin typeface="Calibri" charset="0"/>
              <a:ea typeface="Calibri" charset="0"/>
              <a:cs typeface="Calibri" charset="0"/>
            </a:endParaRPr>
          </a:p>
        </p:txBody>
      </p:sp>
      <p:sp>
        <p:nvSpPr>
          <p:cNvPr id="4" name="Rectángulo 3"/>
          <p:cNvSpPr/>
          <p:nvPr/>
        </p:nvSpPr>
        <p:spPr>
          <a:xfrm>
            <a:off x="1433009" y="2795232"/>
            <a:ext cx="9350611" cy="1200329"/>
          </a:xfrm>
          <a:prstGeom prst="rect">
            <a:avLst/>
          </a:prstGeom>
        </p:spPr>
        <p:txBody>
          <a:bodyPr wrap="square">
            <a:spAutoFit/>
          </a:bodyPr>
          <a:lstStyle/>
          <a:p>
            <a:r>
              <a:rPr lang="es-ES_tradnl" sz="2400" b="1" dirty="0">
                <a:solidFill>
                  <a:srgbClr val="E23649"/>
                </a:solidFill>
                <a:latin typeface="Calibri" charset="0"/>
                <a:ea typeface="Calibri" charset="0"/>
                <a:cs typeface="Calibri" charset="0"/>
              </a:rPr>
              <a:t>&lt;head&gt;</a:t>
            </a:r>
            <a:br>
              <a:rPr lang="es-ES_tradnl" sz="2400" b="1" dirty="0">
                <a:latin typeface="Calibri" charset="0"/>
                <a:ea typeface="Calibri" charset="0"/>
                <a:cs typeface="Calibri" charset="0"/>
              </a:rPr>
            </a:br>
            <a:r>
              <a:rPr lang="es-ES_tradnl" sz="2400" b="1" dirty="0">
                <a:latin typeface="Calibri" charset="0"/>
                <a:ea typeface="Calibri" charset="0"/>
                <a:cs typeface="Calibri" charset="0"/>
              </a:rPr>
              <a:t>	</a:t>
            </a:r>
            <a:r>
              <a:rPr lang="es-ES_tradnl" sz="2400" b="1" dirty="0">
                <a:solidFill>
                  <a:srgbClr val="E23649"/>
                </a:solidFill>
                <a:latin typeface="Calibri" charset="0"/>
                <a:ea typeface="Calibri" charset="0"/>
                <a:cs typeface="Calibri" charset="0"/>
              </a:rPr>
              <a:t>&lt;link</a:t>
            </a:r>
            <a:r>
              <a:rPr lang="es-ES_tradnl" sz="2400" b="1" dirty="0">
                <a:solidFill>
                  <a:srgbClr val="FF0000"/>
                </a:solidFill>
                <a:latin typeface="Calibri" charset="0"/>
                <a:ea typeface="Calibri" charset="0"/>
                <a:cs typeface="Calibri" charset="0"/>
              </a:rPr>
              <a:t> </a:t>
            </a:r>
            <a:r>
              <a:rPr lang="es-ES_tradnl" sz="2400" b="1" dirty="0" err="1">
                <a:solidFill>
                  <a:srgbClr val="00B050"/>
                </a:solidFill>
                <a:latin typeface="Calibri" charset="0"/>
                <a:ea typeface="Calibri" charset="0"/>
                <a:cs typeface="Calibri" charset="0"/>
              </a:rPr>
              <a:t>rel</a:t>
            </a:r>
            <a:r>
              <a:rPr lang="es-ES_tradnl" sz="2400" b="1" dirty="0">
                <a:solidFill>
                  <a:schemeClr val="bg1">
                    <a:lumMod val="50000"/>
                  </a:schemeClr>
                </a:solidFill>
                <a:latin typeface="Calibri" charset="0"/>
                <a:ea typeface="Calibri" charset="0"/>
                <a:cs typeface="Calibri" charset="0"/>
              </a:rPr>
              <a:t>="</a:t>
            </a:r>
            <a:r>
              <a:rPr lang="es-ES_tradnl" sz="2400" b="1" dirty="0" err="1">
                <a:solidFill>
                  <a:srgbClr val="0070C0"/>
                </a:solidFill>
                <a:latin typeface="Calibri" charset="0"/>
                <a:ea typeface="Calibri" charset="0"/>
                <a:cs typeface="Calibri" charset="0"/>
              </a:rPr>
              <a:t>stylesheet</a:t>
            </a:r>
            <a:r>
              <a:rPr lang="es-ES_tradnl" sz="2400" b="1" dirty="0">
                <a:solidFill>
                  <a:schemeClr val="bg1">
                    <a:lumMod val="50000"/>
                  </a:schemeClr>
                </a:solidFill>
                <a:latin typeface="Calibri" charset="0"/>
                <a:ea typeface="Calibri" charset="0"/>
                <a:cs typeface="Calibri" charset="0"/>
              </a:rPr>
              <a:t>"</a:t>
            </a:r>
            <a:r>
              <a:rPr lang="es-ES_tradnl" sz="2400" b="1" dirty="0">
                <a:solidFill>
                  <a:srgbClr val="FF0000"/>
                </a:solidFill>
                <a:latin typeface="Calibri" charset="0"/>
                <a:ea typeface="Calibri" charset="0"/>
                <a:cs typeface="Calibri" charset="0"/>
              </a:rPr>
              <a:t> </a:t>
            </a:r>
            <a:r>
              <a:rPr lang="es-ES_tradnl" sz="2400" b="1" dirty="0" err="1">
                <a:solidFill>
                  <a:srgbClr val="00B050"/>
                </a:solidFill>
                <a:latin typeface="Calibri" charset="0"/>
                <a:ea typeface="Calibri" charset="0"/>
                <a:cs typeface="Calibri" charset="0"/>
              </a:rPr>
              <a:t>type</a:t>
            </a:r>
            <a:r>
              <a:rPr lang="es-ES_tradnl" sz="2400" b="1" dirty="0">
                <a:solidFill>
                  <a:schemeClr val="bg1">
                    <a:lumMod val="50000"/>
                  </a:schemeClr>
                </a:solidFill>
                <a:latin typeface="Calibri" charset="0"/>
                <a:ea typeface="Calibri" charset="0"/>
                <a:cs typeface="Calibri" charset="0"/>
              </a:rPr>
              <a:t>="</a:t>
            </a:r>
            <a:r>
              <a:rPr lang="es-ES_tradnl" sz="2400" b="1" dirty="0" err="1">
                <a:solidFill>
                  <a:srgbClr val="0070C0"/>
                </a:solidFill>
                <a:latin typeface="Calibri" charset="0"/>
                <a:ea typeface="Calibri" charset="0"/>
                <a:cs typeface="Calibri" charset="0"/>
              </a:rPr>
              <a:t>text</a:t>
            </a:r>
            <a:r>
              <a:rPr lang="es-ES_tradnl" sz="2400" b="1" dirty="0">
                <a:solidFill>
                  <a:srgbClr val="0070C0"/>
                </a:solidFill>
                <a:latin typeface="Calibri" charset="0"/>
                <a:ea typeface="Calibri" charset="0"/>
                <a:cs typeface="Calibri" charset="0"/>
              </a:rPr>
              <a:t>/</a:t>
            </a:r>
            <a:r>
              <a:rPr lang="es-ES_tradnl" sz="2400" b="1" dirty="0" err="1">
                <a:solidFill>
                  <a:srgbClr val="0070C0"/>
                </a:solidFill>
                <a:latin typeface="Calibri" charset="0"/>
                <a:ea typeface="Calibri" charset="0"/>
                <a:cs typeface="Calibri" charset="0"/>
              </a:rPr>
              <a:t>css</a:t>
            </a:r>
            <a:r>
              <a:rPr lang="es-ES_tradnl" sz="2400" b="1" dirty="0">
                <a:solidFill>
                  <a:schemeClr val="bg1">
                    <a:lumMod val="50000"/>
                  </a:schemeClr>
                </a:solidFill>
                <a:latin typeface="Calibri" charset="0"/>
                <a:ea typeface="Calibri" charset="0"/>
                <a:cs typeface="Calibri" charset="0"/>
              </a:rPr>
              <a:t>"</a:t>
            </a:r>
            <a:r>
              <a:rPr lang="es-ES_tradnl" sz="2400" b="1" dirty="0">
                <a:solidFill>
                  <a:srgbClr val="FF0000"/>
                </a:solidFill>
                <a:latin typeface="Calibri" charset="0"/>
                <a:ea typeface="Calibri" charset="0"/>
                <a:cs typeface="Calibri" charset="0"/>
              </a:rPr>
              <a:t> </a:t>
            </a:r>
            <a:r>
              <a:rPr lang="es-ES_tradnl" sz="2400" b="1" dirty="0" err="1">
                <a:solidFill>
                  <a:srgbClr val="00B050"/>
                </a:solidFill>
                <a:latin typeface="Calibri" charset="0"/>
                <a:ea typeface="Calibri" charset="0"/>
                <a:cs typeface="Calibri" charset="0"/>
              </a:rPr>
              <a:t>href</a:t>
            </a:r>
            <a:r>
              <a:rPr lang="es-ES_tradnl" sz="2400" b="1" dirty="0">
                <a:solidFill>
                  <a:schemeClr val="bg1">
                    <a:lumMod val="50000"/>
                  </a:schemeClr>
                </a:solidFill>
                <a:latin typeface="Calibri" charset="0"/>
                <a:ea typeface="Calibri" charset="0"/>
                <a:cs typeface="Calibri" charset="0"/>
              </a:rPr>
              <a:t>=”</a:t>
            </a:r>
            <a:r>
              <a:rPr lang="es-ES_tradnl" sz="2400" b="1" dirty="0" err="1">
                <a:solidFill>
                  <a:srgbClr val="0070C0"/>
                </a:solidFill>
                <a:latin typeface="Calibri" charset="0"/>
                <a:ea typeface="Calibri" charset="0"/>
                <a:cs typeface="Calibri" charset="0"/>
              </a:rPr>
              <a:t>miestilo.css</a:t>
            </a:r>
            <a:r>
              <a:rPr lang="es-ES_tradnl" sz="2400" b="1" dirty="0">
                <a:solidFill>
                  <a:schemeClr val="bg1">
                    <a:lumMod val="50000"/>
                  </a:schemeClr>
                </a:solidFill>
                <a:latin typeface="Calibri" charset="0"/>
                <a:ea typeface="Calibri" charset="0"/>
                <a:cs typeface="Calibri" charset="0"/>
              </a:rPr>
              <a:t>"</a:t>
            </a:r>
            <a:r>
              <a:rPr lang="es-ES_tradnl" sz="2400" b="1" dirty="0">
                <a:solidFill>
                  <a:srgbClr val="E23649"/>
                </a:solidFill>
                <a:latin typeface="Calibri" charset="0"/>
                <a:ea typeface="Calibri" charset="0"/>
                <a:cs typeface="Calibri" charset="0"/>
              </a:rPr>
              <a:t>&gt;</a:t>
            </a:r>
            <a:br>
              <a:rPr lang="es-ES_tradnl" sz="2400" b="1" dirty="0">
                <a:latin typeface="Calibri" charset="0"/>
                <a:ea typeface="Calibri" charset="0"/>
                <a:cs typeface="Calibri" charset="0"/>
              </a:rPr>
            </a:br>
            <a:r>
              <a:rPr lang="es-ES_tradnl" sz="2400" b="1" dirty="0">
                <a:solidFill>
                  <a:srgbClr val="E23649"/>
                </a:solidFill>
                <a:latin typeface="Calibri" charset="0"/>
                <a:ea typeface="Calibri" charset="0"/>
                <a:cs typeface="Calibri" charset="0"/>
              </a:rPr>
              <a:t>&lt;/head&gt;</a:t>
            </a:r>
          </a:p>
        </p:txBody>
      </p:sp>
      <p:sp>
        <p:nvSpPr>
          <p:cNvPr id="7" name="Rectángulo 6"/>
          <p:cNvSpPr/>
          <p:nvPr/>
        </p:nvSpPr>
        <p:spPr>
          <a:xfrm>
            <a:off x="1433009" y="4828332"/>
            <a:ext cx="8760232" cy="461665"/>
          </a:xfrm>
          <a:prstGeom prst="rect">
            <a:avLst/>
          </a:prstGeom>
        </p:spPr>
        <p:txBody>
          <a:bodyPr wrap="square">
            <a:spAutoFit/>
          </a:bodyPr>
          <a:lstStyle/>
          <a:p>
            <a:r>
              <a:rPr lang="es-ES_tradnl" sz="2400" b="1" dirty="0">
                <a:solidFill>
                  <a:srgbClr val="E23649"/>
                </a:solidFill>
                <a:latin typeface="Calibri" charset="0"/>
                <a:ea typeface="Calibri" charset="0"/>
                <a:cs typeface="Calibri" charset="0"/>
              </a:rPr>
              <a:t>&lt;h1</a:t>
            </a:r>
            <a:r>
              <a:rPr lang="es-ES_tradnl" sz="2400" b="1" dirty="0">
                <a:solidFill>
                  <a:srgbClr val="0070C0"/>
                </a:solidFill>
                <a:latin typeface="Calibri" charset="0"/>
                <a:ea typeface="Calibri" charset="0"/>
                <a:cs typeface="Calibri" charset="0"/>
              </a:rPr>
              <a:t> </a:t>
            </a:r>
            <a:r>
              <a:rPr lang="es-ES_tradnl" sz="2400" b="1" dirty="0" err="1">
                <a:solidFill>
                  <a:srgbClr val="00B050"/>
                </a:solidFill>
                <a:latin typeface="Calibri" charset="0"/>
                <a:ea typeface="Calibri" charset="0"/>
                <a:cs typeface="Calibri" charset="0"/>
              </a:rPr>
              <a:t>style</a:t>
            </a:r>
            <a:r>
              <a:rPr lang="es-ES_tradnl" sz="2400" b="1" dirty="0">
                <a:solidFill>
                  <a:schemeClr val="bg1">
                    <a:lumMod val="50000"/>
                  </a:schemeClr>
                </a:solidFill>
                <a:latin typeface="Calibri" charset="0"/>
                <a:ea typeface="Calibri" charset="0"/>
                <a:cs typeface="Calibri" charset="0"/>
              </a:rPr>
              <a:t>="</a:t>
            </a:r>
            <a:r>
              <a:rPr lang="es-ES_tradnl" sz="2400" b="1" dirty="0">
                <a:solidFill>
                  <a:srgbClr val="FFC000"/>
                </a:solidFill>
                <a:latin typeface="Calibri" charset="0"/>
                <a:ea typeface="Calibri" charset="0"/>
                <a:cs typeface="Calibri" charset="0"/>
              </a:rPr>
              <a:t>color</a:t>
            </a:r>
            <a:r>
              <a:rPr lang="es-ES_tradnl" sz="2400" b="1" dirty="0">
                <a:solidFill>
                  <a:srgbClr val="0070C0"/>
                </a:solidFill>
                <a:latin typeface="Calibri" charset="0"/>
                <a:ea typeface="Calibri" charset="0"/>
                <a:cs typeface="Calibri" charset="0"/>
              </a:rPr>
              <a:t>:blue;</a:t>
            </a:r>
            <a:r>
              <a:rPr lang="es-ES_tradnl" sz="2400" b="1" dirty="0">
                <a:solidFill>
                  <a:srgbClr val="FFC000"/>
                </a:solidFill>
                <a:latin typeface="Calibri" charset="0"/>
                <a:ea typeface="Calibri" charset="0"/>
                <a:cs typeface="Calibri" charset="0"/>
              </a:rPr>
              <a:t>margin-left</a:t>
            </a:r>
            <a:r>
              <a:rPr lang="es-ES_tradnl" sz="2400" b="1" dirty="0">
                <a:solidFill>
                  <a:srgbClr val="0070C0"/>
                </a:solidFill>
                <a:latin typeface="Calibri" charset="0"/>
                <a:ea typeface="Calibri" charset="0"/>
                <a:cs typeface="Calibri" charset="0"/>
              </a:rPr>
              <a:t>:30px;</a:t>
            </a:r>
            <a:r>
              <a:rPr lang="es-ES_tradnl" sz="2400" b="1" dirty="0">
                <a:solidFill>
                  <a:schemeClr val="bg1">
                    <a:lumMod val="50000"/>
                  </a:schemeClr>
                </a:solidFill>
                <a:latin typeface="Calibri" charset="0"/>
                <a:ea typeface="Calibri" charset="0"/>
                <a:cs typeface="Calibri" charset="0"/>
              </a:rPr>
              <a:t>"</a:t>
            </a:r>
            <a:r>
              <a:rPr lang="es-ES_tradnl" sz="2400" b="1" dirty="0">
                <a:solidFill>
                  <a:srgbClr val="E23649"/>
                </a:solidFill>
                <a:latin typeface="Calibri" charset="0"/>
                <a:ea typeface="Calibri" charset="0"/>
                <a:cs typeface="Calibri" charset="0"/>
              </a:rPr>
              <a:t>&gt;</a:t>
            </a:r>
            <a:r>
              <a:rPr lang="es-ES_tradnl" sz="2400" b="1" dirty="0">
                <a:solidFill>
                  <a:srgbClr val="0070C0"/>
                </a:solidFill>
                <a:latin typeface="Calibri" charset="0"/>
                <a:ea typeface="Calibri" charset="0"/>
                <a:cs typeface="Calibri" charset="0"/>
              </a:rPr>
              <a:t> </a:t>
            </a:r>
            <a:r>
              <a:rPr lang="es-ES_tradnl" sz="2400" b="1" dirty="0">
                <a:solidFill>
                  <a:schemeClr val="bg1">
                    <a:lumMod val="50000"/>
                  </a:schemeClr>
                </a:solidFill>
                <a:latin typeface="Calibri" charset="0"/>
                <a:ea typeface="Calibri" charset="0"/>
                <a:cs typeface="Calibri" charset="0"/>
              </a:rPr>
              <a:t>Este es un t</a:t>
            </a:r>
            <a:r>
              <a:rPr lang="es-ES" sz="2400" b="1" dirty="0" err="1">
                <a:solidFill>
                  <a:schemeClr val="bg1">
                    <a:lumMod val="50000"/>
                  </a:schemeClr>
                </a:solidFill>
                <a:latin typeface="Calibri" charset="0"/>
                <a:ea typeface="Calibri" charset="0"/>
                <a:cs typeface="Calibri" charset="0"/>
              </a:rPr>
              <a:t>ítulo</a:t>
            </a:r>
            <a:r>
              <a:rPr lang="es-ES" sz="2400" b="1" dirty="0">
                <a:solidFill>
                  <a:schemeClr val="bg1">
                    <a:lumMod val="50000"/>
                  </a:schemeClr>
                </a:solidFill>
                <a:latin typeface="Calibri" charset="0"/>
                <a:ea typeface="Calibri" charset="0"/>
                <a:cs typeface="Calibri" charset="0"/>
              </a:rPr>
              <a:t> </a:t>
            </a:r>
            <a:r>
              <a:rPr lang="es-ES_tradnl" sz="2400" b="1" dirty="0">
                <a:solidFill>
                  <a:srgbClr val="E23649"/>
                </a:solidFill>
                <a:latin typeface="Calibri" charset="0"/>
                <a:ea typeface="Calibri" charset="0"/>
                <a:cs typeface="Calibri" charset="0"/>
              </a:rPr>
              <a:t>&lt;/h1&gt;</a:t>
            </a:r>
          </a:p>
        </p:txBody>
      </p:sp>
    </p:spTree>
    <p:extLst>
      <p:ext uri="{BB962C8B-B14F-4D97-AF65-F5344CB8AC3E}">
        <p14:creationId xmlns:p14="http://schemas.microsoft.com/office/powerpoint/2010/main" val="800423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Orden </a:t>
            </a:r>
            <a:r>
              <a:rPr lang="es-ES" sz="2800" b="1" dirty="0" err="1">
                <a:solidFill>
                  <a:srgbClr val="E23649"/>
                </a:solidFill>
                <a:latin typeface="Calibri" charset="0"/>
                <a:ea typeface="Calibri" charset="0"/>
                <a:cs typeface="Calibri" charset="0"/>
              </a:rPr>
              <a:t>Css</a:t>
            </a:r>
            <a:endParaRPr lang="es-ES_tradnl" sz="2800" b="1" dirty="0">
              <a:solidFill>
                <a:srgbClr val="E23649"/>
              </a:solidFill>
              <a:latin typeface="Calibri" charset="0"/>
              <a:ea typeface="Calibri" charset="0"/>
              <a:cs typeface="Calibri" charset="0"/>
            </a:endParaRPr>
          </a:p>
        </p:txBody>
      </p:sp>
      <p:sp>
        <p:nvSpPr>
          <p:cNvPr id="8" name="Rectángulo 7"/>
          <p:cNvSpPr/>
          <p:nvPr/>
        </p:nvSpPr>
        <p:spPr>
          <a:xfrm>
            <a:off x="388620" y="1630055"/>
            <a:ext cx="10656635" cy="830997"/>
          </a:xfrm>
          <a:prstGeom prst="rect">
            <a:avLst/>
          </a:prstGeom>
        </p:spPr>
        <p:txBody>
          <a:bodyPr wrap="none">
            <a:spAutoFit/>
          </a:bodyPr>
          <a:lstStyle/>
          <a:p>
            <a:r>
              <a:rPr lang="es-ES" sz="2400" dirty="0">
                <a:solidFill>
                  <a:schemeClr val="bg1">
                    <a:lumMod val="50000"/>
                  </a:schemeClr>
                </a:solidFill>
              </a:rPr>
              <a:t>¿Qué orden se utiliza cuando haya más de un estilo para un elemento HTML?, en un</a:t>
            </a:r>
          </a:p>
          <a:p>
            <a:r>
              <a:rPr lang="es-ES" sz="2400" dirty="0">
                <a:solidFill>
                  <a:schemeClr val="bg1">
                    <a:lumMod val="50000"/>
                  </a:schemeClr>
                </a:solidFill>
              </a:rPr>
              <a:t>Documento las prioridades son las siguientes:</a:t>
            </a:r>
            <a:endParaRPr lang="es-ES_tradnl" sz="2400" dirty="0">
              <a:solidFill>
                <a:schemeClr val="bg1">
                  <a:lumMod val="50000"/>
                </a:schemeClr>
              </a:solidFill>
              <a:latin typeface="Calibri" charset="0"/>
              <a:ea typeface="Calibri" charset="0"/>
              <a:cs typeface="Calibri" charset="0"/>
            </a:endParaRPr>
          </a:p>
        </p:txBody>
      </p:sp>
      <p:sp>
        <p:nvSpPr>
          <p:cNvPr id="9" name="Rectángulo 8"/>
          <p:cNvSpPr/>
          <p:nvPr/>
        </p:nvSpPr>
        <p:spPr>
          <a:xfrm>
            <a:off x="1315655" y="2823430"/>
            <a:ext cx="9235114" cy="1200329"/>
          </a:xfrm>
          <a:prstGeom prst="rect">
            <a:avLst/>
          </a:prstGeom>
        </p:spPr>
        <p:txBody>
          <a:bodyPr wrap="square">
            <a:spAutoFit/>
          </a:bodyPr>
          <a:lstStyle/>
          <a:p>
            <a:pPr marL="457200" indent="-457200">
              <a:buFont typeface="+mj-lt"/>
              <a:buAutoNum type="arabicPeriod"/>
            </a:pPr>
            <a:r>
              <a:rPr lang="es-ES_tradnl" sz="2400" dirty="0">
                <a:solidFill>
                  <a:schemeClr val="bg1">
                    <a:lumMod val="50000"/>
                  </a:schemeClr>
                </a:solidFill>
                <a:latin typeface="Calibri" charset="0"/>
                <a:ea typeface="Calibri" charset="0"/>
                <a:cs typeface="Calibri" charset="0"/>
              </a:rPr>
              <a:t>Estilo en L</a:t>
            </a:r>
            <a:r>
              <a:rPr lang="es-ES" sz="2400" dirty="0" err="1">
                <a:solidFill>
                  <a:schemeClr val="bg1">
                    <a:lumMod val="50000"/>
                  </a:schemeClr>
                </a:solidFill>
                <a:latin typeface="Calibri" charset="0"/>
                <a:ea typeface="Calibri" charset="0"/>
                <a:cs typeface="Calibri" charset="0"/>
              </a:rPr>
              <a:t>ínea</a:t>
            </a:r>
            <a:r>
              <a:rPr lang="es-ES" sz="2400" dirty="0">
                <a:solidFill>
                  <a:schemeClr val="bg1">
                    <a:lumMod val="50000"/>
                  </a:schemeClr>
                </a:solidFill>
                <a:latin typeface="Calibri" charset="0"/>
                <a:ea typeface="Calibri" charset="0"/>
                <a:cs typeface="Calibri" charset="0"/>
              </a:rPr>
              <a:t> (el que esta en un elemento HTML).</a:t>
            </a:r>
          </a:p>
          <a:p>
            <a:pPr marL="457200" indent="-457200">
              <a:buFont typeface="+mj-lt"/>
              <a:buAutoNum type="arabicPeriod"/>
            </a:pPr>
            <a:r>
              <a:rPr lang="es-ES" sz="2400" dirty="0">
                <a:solidFill>
                  <a:schemeClr val="bg1">
                    <a:lumMod val="50000"/>
                  </a:schemeClr>
                </a:solidFill>
                <a:latin typeface="Calibri" charset="0"/>
                <a:ea typeface="Calibri" charset="0"/>
                <a:cs typeface="Calibri" charset="0"/>
              </a:rPr>
              <a:t>Hojas de Estilo externas e internas (aquellas que </a:t>
            </a:r>
            <a:r>
              <a:rPr lang="es-ES" sz="2400" dirty="0" err="1">
                <a:solidFill>
                  <a:schemeClr val="bg1">
                    <a:lumMod val="50000"/>
                  </a:schemeClr>
                </a:solidFill>
                <a:latin typeface="Calibri" charset="0"/>
                <a:ea typeface="Calibri" charset="0"/>
                <a:cs typeface="Calibri" charset="0"/>
              </a:rPr>
              <a:t>estan</a:t>
            </a:r>
            <a:r>
              <a:rPr lang="es-ES" sz="2400" dirty="0">
                <a:solidFill>
                  <a:schemeClr val="bg1">
                    <a:lumMod val="50000"/>
                  </a:schemeClr>
                </a:solidFill>
                <a:latin typeface="Calibri" charset="0"/>
                <a:ea typeface="Calibri" charset="0"/>
                <a:cs typeface="Calibri" charset="0"/>
              </a:rPr>
              <a:t> en el &lt;head&gt;.</a:t>
            </a:r>
          </a:p>
          <a:p>
            <a:pPr marL="457200" indent="-457200">
              <a:buFont typeface="+mj-lt"/>
              <a:buAutoNum type="arabicPeriod"/>
            </a:pPr>
            <a:r>
              <a:rPr lang="es-ES" sz="2400" dirty="0">
                <a:solidFill>
                  <a:schemeClr val="bg1">
                    <a:lumMod val="50000"/>
                  </a:schemeClr>
                </a:solidFill>
                <a:latin typeface="Calibri" charset="0"/>
                <a:ea typeface="Calibri" charset="0"/>
                <a:cs typeface="Calibri" charset="0"/>
              </a:rPr>
              <a:t>Estilos del navegador.</a:t>
            </a:r>
            <a:endParaRPr lang="es-ES_tradnl" sz="2400"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3474806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Colores CSS</a:t>
            </a:r>
            <a:endParaRPr lang="es-ES_tradnl" sz="2800" b="1" dirty="0">
              <a:solidFill>
                <a:srgbClr val="E23649"/>
              </a:solidFill>
              <a:latin typeface="Calibri" charset="0"/>
              <a:ea typeface="Calibri" charset="0"/>
              <a:cs typeface="Calibri" charset="0"/>
            </a:endParaRPr>
          </a:p>
        </p:txBody>
      </p:sp>
      <p:sp>
        <p:nvSpPr>
          <p:cNvPr id="8" name="Rectángulo 7"/>
          <p:cNvSpPr/>
          <p:nvPr/>
        </p:nvSpPr>
        <p:spPr>
          <a:xfrm>
            <a:off x="388620" y="1227709"/>
            <a:ext cx="10141302" cy="707886"/>
          </a:xfrm>
          <a:prstGeom prst="rect">
            <a:avLst/>
          </a:prstGeom>
        </p:spPr>
        <p:txBody>
          <a:bodyPr wrap="none">
            <a:spAutoFit/>
          </a:bodyPr>
          <a:lstStyle/>
          <a:p>
            <a:r>
              <a:rPr lang="es-ES_tradnl" sz="2000" dirty="0">
                <a:solidFill>
                  <a:schemeClr val="bg1">
                    <a:lumMod val="50000"/>
                  </a:schemeClr>
                </a:solidFill>
              </a:rPr>
              <a:t>Los colores HTML se pueden especificar utilizando nombres de color predefinidos</a:t>
            </a:r>
            <a:r>
              <a:rPr lang="es-ES_tradnl" sz="2000">
                <a:solidFill>
                  <a:schemeClr val="bg1">
                    <a:lumMod val="50000"/>
                  </a:schemeClr>
                </a:solidFill>
              </a:rPr>
              <a:t>, valores </a:t>
            </a:r>
            <a:r>
              <a:rPr lang="es-ES_tradnl" sz="2000" dirty="0">
                <a:solidFill>
                  <a:schemeClr val="bg1">
                    <a:lumMod val="50000"/>
                  </a:schemeClr>
                </a:solidFill>
              </a:rPr>
              <a:t>RGB</a:t>
            </a:r>
            <a:r>
              <a:rPr lang="es-ES_tradnl" sz="2000">
                <a:solidFill>
                  <a:schemeClr val="bg1">
                    <a:lumMod val="50000"/>
                  </a:schemeClr>
                </a:solidFill>
              </a:rPr>
              <a:t>, </a:t>
            </a:r>
          </a:p>
          <a:p>
            <a:r>
              <a:rPr lang="es-ES_tradnl" sz="2000" dirty="0">
                <a:solidFill>
                  <a:schemeClr val="bg1">
                    <a:lumMod val="50000"/>
                  </a:schemeClr>
                </a:solidFill>
              </a:rPr>
              <a:t>HEX, HSL, RGBA y HSLA.</a:t>
            </a:r>
            <a:endParaRPr lang="es-ES_tradnl" sz="2000" dirty="0">
              <a:solidFill>
                <a:schemeClr val="bg1">
                  <a:lumMod val="50000"/>
                </a:schemeClr>
              </a:solidFill>
              <a:latin typeface="Calibri" charset="0"/>
              <a:ea typeface="Calibri" charset="0"/>
              <a:cs typeface="Calibri" charset="0"/>
            </a:endParaRPr>
          </a:p>
        </p:txBody>
      </p:sp>
      <p:pic>
        <p:nvPicPr>
          <p:cNvPr id="4" name="Imagen 3"/>
          <p:cNvPicPr>
            <a:picLocks noChangeAspect="1"/>
          </p:cNvPicPr>
          <p:nvPr/>
        </p:nvPicPr>
        <p:blipFill rotWithShape="1">
          <a:blip r:embed="rId4"/>
          <a:srcRect r="31192"/>
          <a:stretch/>
        </p:blipFill>
        <p:spPr>
          <a:xfrm>
            <a:off x="1728530" y="2654447"/>
            <a:ext cx="3543021" cy="2774703"/>
          </a:xfrm>
          <a:prstGeom prst="rect">
            <a:avLst/>
          </a:prstGeom>
        </p:spPr>
      </p:pic>
      <p:pic>
        <p:nvPicPr>
          <p:cNvPr id="5" name="Imagen 4"/>
          <p:cNvPicPr>
            <a:picLocks noChangeAspect="1"/>
          </p:cNvPicPr>
          <p:nvPr/>
        </p:nvPicPr>
        <p:blipFill rotWithShape="1">
          <a:blip r:embed="rId5"/>
          <a:srcRect r="24597"/>
          <a:stretch/>
        </p:blipFill>
        <p:spPr>
          <a:xfrm>
            <a:off x="6041479" y="2654447"/>
            <a:ext cx="3946583" cy="2811888"/>
          </a:xfrm>
          <a:prstGeom prst="rect">
            <a:avLst/>
          </a:prstGeom>
        </p:spPr>
      </p:pic>
      <p:sp>
        <p:nvSpPr>
          <p:cNvPr id="12" name="Rectángulo 11"/>
          <p:cNvSpPr/>
          <p:nvPr/>
        </p:nvSpPr>
        <p:spPr>
          <a:xfrm>
            <a:off x="388620" y="2083819"/>
            <a:ext cx="2147704" cy="400110"/>
          </a:xfrm>
          <a:prstGeom prst="rect">
            <a:avLst/>
          </a:prstGeom>
        </p:spPr>
        <p:txBody>
          <a:bodyPr wrap="none">
            <a:spAutoFit/>
          </a:bodyPr>
          <a:lstStyle/>
          <a:p>
            <a:r>
              <a:rPr lang="es-ES_tradnl" sz="2000" b="1" dirty="0">
                <a:solidFill>
                  <a:schemeClr val="bg1">
                    <a:lumMod val="50000"/>
                  </a:schemeClr>
                </a:solidFill>
              </a:rPr>
              <a:t>Nombres de color:</a:t>
            </a:r>
            <a:endParaRPr lang="es-ES_tradnl" sz="2000" b="1" dirty="0">
              <a:solidFill>
                <a:schemeClr val="bg1">
                  <a:lumMod val="50000"/>
                </a:schemeClr>
              </a:solidFill>
              <a:latin typeface="Calibri" charset="0"/>
              <a:ea typeface="Calibri" charset="0"/>
              <a:cs typeface="Calibri" charset="0"/>
            </a:endParaRPr>
          </a:p>
        </p:txBody>
      </p:sp>
      <p:sp>
        <p:nvSpPr>
          <p:cNvPr id="13" name="Rectángulo 12"/>
          <p:cNvSpPr/>
          <p:nvPr/>
        </p:nvSpPr>
        <p:spPr>
          <a:xfrm>
            <a:off x="3165932" y="5870904"/>
            <a:ext cx="6070764" cy="400110"/>
          </a:xfrm>
          <a:prstGeom prst="rect">
            <a:avLst/>
          </a:prstGeom>
        </p:spPr>
        <p:txBody>
          <a:bodyPr wrap="none">
            <a:spAutoFit/>
          </a:bodyPr>
          <a:lstStyle/>
          <a:p>
            <a:r>
              <a:rPr lang="es-ES_tradnl" sz="2000" dirty="0">
                <a:solidFill>
                  <a:schemeClr val="bg1">
                    <a:lumMod val="50000"/>
                  </a:schemeClr>
                </a:solidFill>
              </a:rPr>
              <a:t>HTML actualmente tiene </a:t>
            </a:r>
            <a:r>
              <a:rPr lang="es-ES_tradnl" sz="2000" b="1" dirty="0">
                <a:solidFill>
                  <a:schemeClr val="bg1">
                    <a:lumMod val="50000"/>
                  </a:schemeClr>
                </a:solidFill>
              </a:rPr>
              <a:t>140</a:t>
            </a:r>
            <a:r>
              <a:rPr lang="es-ES_tradnl" sz="2000" dirty="0">
                <a:solidFill>
                  <a:schemeClr val="bg1">
                    <a:lumMod val="50000"/>
                  </a:schemeClr>
                </a:solidFill>
              </a:rPr>
              <a:t> nombres de color </a:t>
            </a:r>
            <a:r>
              <a:rPr lang="es-ES_tradnl" sz="2000" dirty="0" err="1">
                <a:solidFill>
                  <a:schemeClr val="bg1">
                    <a:lumMod val="50000"/>
                  </a:schemeClr>
                </a:solidFill>
              </a:rPr>
              <a:t>est</a:t>
            </a:r>
            <a:r>
              <a:rPr lang="es-ES" sz="2000" dirty="0" err="1">
                <a:solidFill>
                  <a:schemeClr val="bg1">
                    <a:lumMod val="50000"/>
                  </a:schemeClr>
                </a:solidFill>
              </a:rPr>
              <a:t>ándar</a:t>
            </a:r>
            <a:r>
              <a:rPr lang="es-ES" sz="2000" dirty="0">
                <a:solidFill>
                  <a:schemeClr val="bg1">
                    <a:lumMod val="50000"/>
                  </a:schemeClr>
                </a:solidFill>
              </a:rPr>
              <a:t>.</a:t>
            </a:r>
            <a:endParaRPr lang="es-ES_tradnl" sz="2000"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2281258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Colores CSS</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388620" y="1354871"/>
            <a:ext cx="1833515" cy="400110"/>
          </a:xfrm>
          <a:prstGeom prst="rect">
            <a:avLst/>
          </a:prstGeom>
        </p:spPr>
        <p:txBody>
          <a:bodyPr wrap="none">
            <a:spAutoFit/>
          </a:bodyPr>
          <a:lstStyle/>
          <a:p>
            <a:r>
              <a:rPr lang="es-ES_tradnl" sz="2000" b="1" dirty="0">
                <a:solidFill>
                  <a:schemeClr val="bg1">
                    <a:lumMod val="50000"/>
                  </a:schemeClr>
                </a:solidFill>
              </a:rPr>
              <a:t>Color de fondo:</a:t>
            </a:r>
            <a:endParaRPr lang="es-ES_tradnl" sz="2000" b="1" dirty="0">
              <a:solidFill>
                <a:schemeClr val="bg1">
                  <a:lumMod val="50000"/>
                </a:schemeClr>
              </a:solidFill>
              <a:latin typeface="Calibri" charset="0"/>
              <a:ea typeface="Calibri" charset="0"/>
              <a:cs typeface="Calibri" charset="0"/>
            </a:endParaRPr>
          </a:p>
        </p:txBody>
      </p:sp>
      <p:sp>
        <p:nvSpPr>
          <p:cNvPr id="13" name="Rectángulo 12"/>
          <p:cNvSpPr/>
          <p:nvPr/>
        </p:nvSpPr>
        <p:spPr>
          <a:xfrm>
            <a:off x="3206667" y="5403995"/>
            <a:ext cx="6070764" cy="400110"/>
          </a:xfrm>
          <a:prstGeom prst="rect">
            <a:avLst/>
          </a:prstGeom>
        </p:spPr>
        <p:txBody>
          <a:bodyPr wrap="none">
            <a:spAutoFit/>
          </a:bodyPr>
          <a:lstStyle/>
          <a:p>
            <a:r>
              <a:rPr lang="es-ES_tradnl" sz="2000" dirty="0">
                <a:solidFill>
                  <a:schemeClr val="bg1">
                    <a:lumMod val="50000"/>
                  </a:schemeClr>
                </a:solidFill>
              </a:rPr>
              <a:t>HTML actualmente tiene </a:t>
            </a:r>
            <a:r>
              <a:rPr lang="es-ES_tradnl" sz="2000" b="1" dirty="0">
                <a:solidFill>
                  <a:schemeClr val="bg1">
                    <a:lumMod val="50000"/>
                  </a:schemeClr>
                </a:solidFill>
              </a:rPr>
              <a:t>140</a:t>
            </a:r>
            <a:r>
              <a:rPr lang="es-ES_tradnl" sz="2000" dirty="0">
                <a:solidFill>
                  <a:schemeClr val="bg1">
                    <a:lumMod val="50000"/>
                  </a:schemeClr>
                </a:solidFill>
              </a:rPr>
              <a:t> nombres de color </a:t>
            </a:r>
            <a:r>
              <a:rPr lang="es-ES_tradnl" sz="2000" dirty="0" err="1">
                <a:solidFill>
                  <a:schemeClr val="bg1">
                    <a:lumMod val="50000"/>
                  </a:schemeClr>
                </a:solidFill>
              </a:rPr>
              <a:t>est</a:t>
            </a:r>
            <a:r>
              <a:rPr lang="es-ES" sz="2000" dirty="0" err="1">
                <a:solidFill>
                  <a:schemeClr val="bg1">
                    <a:lumMod val="50000"/>
                  </a:schemeClr>
                </a:solidFill>
              </a:rPr>
              <a:t>ándar</a:t>
            </a:r>
            <a:r>
              <a:rPr lang="es-ES" sz="2000" dirty="0">
                <a:solidFill>
                  <a:schemeClr val="bg1">
                    <a:lumMod val="50000"/>
                  </a:schemeClr>
                </a:solidFill>
              </a:rPr>
              <a:t>.</a:t>
            </a:r>
            <a:endParaRPr lang="es-ES_tradnl" sz="2000" dirty="0">
              <a:solidFill>
                <a:schemeClr val="bg1">
                  <a:lumMod val="50000"/>
                </a:schemeClr>
              </a:solidFill>
              <a:latin typeface="Calibri" charset="0"/>
              <a:ea typeface="Calibri" charset="0"/>
              <a:cs typeface="Calibri" charset="0"/>
            </a:endParaRPr>
          </a:p>
        </p:txBody>
      </p:sp>
      <p:pic>
        <p:nvPicPr>
          <p:cNvPr id="7" name="Imagen 6"/>
          <p:cNvPicPr>
            <a:picLocks noChangeAspect="1"/>
          </p:cNvPicPr>
          <p:nvPr/>
        </p:nvPicPr>
        <p:blipFill>
          <a:blip r:embed="rId4"/>
          <a:stretch>
            <a:fillRect/>
          </a:stretch>
        </p:blipFill>
        <p:spPr>
          <a:xfrm>
            <a:off x="1647774" y="1916477"/>
            <a:ext cx="8560684" cy="1962747"/>
          </a:xfrm>
          <a:prstGeom prst="rect">
            <a:avLst/>
          </a:prstGeom>
        </p:spPr>
      </p:pic>
      <p:sp>
        <p:nvSpPr>
          <p:cNvPr id="9" name="Rectángulo 8"/>
          <p:cNvSpPr/>
          <p:nvPr/>
        </p:nvSpPr>
        <p:spPr>
          <a:xfrm>
            <a:off x="1658675" y="4226111"/>
            <a:ext cx="9208617" cy="830997"/>
          </a:xfrm>
          <a:prstGeom prst="rect">
            <a:avLst/>
          </a:prstGeom>
        </p:spPr>
        <p:txBody>
          <a:bodyPr wrap="square">
            <a:spAutoFit/>
          </a:bodyPr>
          <a:lstStyle/>
          <a:p>
            <a:r>
              <a:rPr lang="es-ES_tradnl" sz="2400" b="1" dirty="0">
                <a:solidFill>
                  <a:srgbClr val="E23649"/>
                </a:solidFill>
                <a:latin typeface="Calibri" charset="0"/>
                <a:ea typeface="Calibri" charset="0"/>
                <a:cs typeface="Calibri" charset="0"/>
              </a:rPr>
              <a:t>&lt;h1 </a:t>
            </a:r>
            <a:r>
              <a:rPr lang="es-ES_tradnl" sz="2400" b="1" dirty="0" err="1">
                <a:solidFill>
                  <a:srgbClr val="00B050"/>
                </a:solidFill>
                <a:latin typeface="Calibri" charset="0"/>
                <a:ea typeface="Calibri" charset="0"/>
                <a:cs typeface="Calibri" charset="0"/>
              </a:rPr>
              <a:t>style</a:t>
            </a:r>
            <a:r>
              <a:rPr lang="es-ES_tradnl" sz="2400" b="1" dirty="0">
                <a:solidFill>
                  <a:schemeClr val="bg1">
                    <a:lumMod val="50000"/>
                  </a:schemeClr>
                </a:solidFill>
                <a:latin typeface="Calibri" charset="0"/>
                <a:ea typeface="Calibri" charset="0"/>
                <a:cs typeface="Calibri" charset="0"/>
              </a:rPr>
              <a:t>="</a:t>
            </a:r>
            <a:r>
              <a:rPr lang="es-ES_tradnl" sz="2400" b="1" dirty="0" err="1">
                <a:solidFill>
                  <a:srgbClr val="0070C0"/>
                </a:solidFill>
                <a:latin typeface="Calibri" charset="0"/>
                <a:ea typeface="Calibri" charset="0"/>
                <a:cs typeface="Calibri" charset="0"/>
              </a:rPr>
              <a:t>background-color:DodgerBlue</a:t>
            </a:r>
            <a:r>
              <a:rPr lang="es-ES_tradnl" sz="2400" b="1" dirty="0">
                <a:solidFill>
                  <a:srgbClr val="0070C0"/>
                </a:solidFill>
                <a:latin typeface="Calibri" charset="0"/>
                <a:ea typeface="Calibri" charset="0"/>
                <a:cs typeface="Calibri" charset="0"/>
              </a:rPr>
              <a:t>;</a:t>
            </a:r>
            <a:r>
              <a:rPr lang="es-ES_tradnl" sz="2400" b="1" dirty="0">
                <a:solidFill>
                  <a:schemeClr val="bg1">
                    <a:lumMod val="50000"/>
                  </a:schemeClr>
                </a:solidFill>
                <a:latin typeface="Calibri" charset="0"/>
                <a:ea typeface="Calibri" charset="0"/>
                <a:cs typeface="Calibri" charset="0"/>
              </a:rPr>
              <a:t>"</a:t>
            </a:r>
            <a:r>
              <a:rPr lang="es-ES_tradnl" sz="2400" b="1" dirty="0">
                <a:solidFill>
                  <a:srgbClr val="E23649"/>
                </a:solidFill>
                <a:latin typeface="Calibri" charset="0"/>
                <a:ea typeface="Calibri" charset="0"/>
                <a:cs typeface="Calibri" charset="0"/>
              </a:rPr>
              <a:t>&gt; </a:t>
            </a:r>
            <a:r>
              <a:rPr lang="es-ES_tradnl" sz="2400" b="1" dirty="0" err="1">
                <a:solidFill>
                  <a:schemeClr val="bg1">
                    <a:lumMod val="50000"/>
                  </a:schemeClr>
                </a:solidFill>
                <a:latin typeface="Calibri" charset="0"/>
                <a:ea typeface="Calibri" charset="0"/>
                <a:cs typeface="Calibri" charset="0"/>
              </a:rPr>
              <a:t>Hello</a:t>
            </a:r>
            <a:r>
              <a:rPr lang="es-ES_tradnl" sz="2400" b="1" dirty="0">
                <a:solidFill>
                  <a:schemeClr val="bg1">
                    <a:lumMod val="50000"/>
                  </a:schemeClr>
                </a:solidFill>
                <a:latin typeface="Calibri" charset="0"/>
                <a:ea typeface="Calibri" charset="0"/>
                <a:cs typeface="Calibri" charset="0"/>
              </a:rPr>
              <a:t> </a:t>
            </a:r>
            <a:r>
              <a:rPr lang="es-ES_tradnl" sz="2400" b="1" dirty="0" err="1">
                <a:solidFill>
                  <a:schemeClr val="bg1">
                    <a:lumMod val="50000"/>
                  </a:schemeClr>
                </a:solidFill>
                <a:latin typeface="Calibri" charset="0"/>
                <a:ea typeface="Calibri" charset="0"/>
                <a:cs typeface="Calibri" charset="0"/>
              </a:rPr>
              <a:t>World</a:t>
            </a:r>
            <a:r>
              <a:rPr lang="es-ES_tradnl" sz="2400" b="1" dirty="0">
                <a:solidFill>
                  <a:srgbClr val="E23649"/>
                </a:solidFill>
                <a:latin typeface="Calibri" charset="0"/>
                <a:ea typeface="Calibri" charset="0"/>
                <a:cs typeface="Calibri" charset="0"/>
              </a:rPr>
              <a:t> &lt;/h1&gt;</a:t>
            </a:r>
            <a:br>
              <a:rPr lang="es-ES_tradnl" sz="2400" b="1" dirty="0">
                <a:solidFill>
                  <a:srgbClr val="E23649"/>
                </a:solidFill>
                <a:latin typeface="Calibri" charset="0"/>
                <a:ea typeface="Calibri" charset="0"/>
                <a:cs typeface="Calibri" charset="0"/>
              </a:rPr>
            </a:br>
            <a:r>
              <a:rPr lang="es-ES_tradnl" sz="2400" b="1" dirty="0">
                <a:solidFill>
                  <a:srgbClr val="E23649"/>
                </a:solidFill>
                <a:latin typeface="Calibri" charset="0"/>
                <a:ea typeface="Calibri" charset="0"/>
                <a:cs typeface="Calibri" charset="0"/>
              </a:rPr>
              <a:t>&lt;p </a:t>
            </a:r>
            <a:r>
              <a:rPr lang="es-ES_tradnl" sz="2400" b="1" dirty="0" err="1">
                <a:solidFill>
                  <a:srgbClr val="00B050"/>
                </a:solidFill>
                <a:latin typeface="Calibri" charset="0"/>
                <a:ea typeface="Calibri" charset="0"/>
                <a:cs typeface="Calibri" charset="0"/>
              </a:rPr>
              <a:t>style</a:t>
            </a:r>
            <a:r>
              <a:rPr lang="es-ES_tradnl" sz="2400" b="1" dirty="0">
                <a:solidFill>
                  <a:schemeClr val="bg1">
                    <a:lumMod val="50000"/>
                  </a:schemeClr>
                </a:solidFill>
                <a:latin typeface="Calibri" charset="0"/>
                <a:ea typeface="Calibri" charset="0"/>
                <a:cs typeface="Calibri" charset="0"/>
              </a:rPr>
              <a:t>="</a:t>
            </a:r>
            <a:r>
              <a:rPr lang="es-ES_tradnl" sz="2400" b="1" dirty="0" err="1">
                <a:solidFill>
                  <a:srgbClr val="0070C0"/>
                </a:solidFill>
                <a:latin typeface="Calibri" charset="0"/>
                <a:ea typeface="Calibri" charset="0"/>
                <a:cs typeface="Calibri" charset="0"/>
              </a:rPr>
              <a:t>background-color:Tomato</a:t>
            </a:r>
            <a:r>
              <a:rPr lang="es-ES_tradnl" sz="2400" b="1" dirty="0">
                <a:solidFill>
                  <a:srgbClr val="0070C0"/>
                </a:solidFill>
                <a:latin typeface="Calibri" charset="0"/>
                <a:ea typeface="Calibri" charset="0"/>
                <a:cs typeface="Calibri" charset="0"/>
              </a:rPr>
              <a:t>;</a:t>
            </a:r>
            <a:r>
              <a:rPr lang="es-ES_tradnl" sz="2400" b="1" dirty="0">
                <a:solidFill>
                  <a:schemeClr val="bg1">
                    <a:lumMod val="50000"/>
                  </a:schemeClr>
                </a:solidFill>
                <a:latin typeface="Calibri" charset="0"/>
                <a:ea typeface="Calibri" charset="0"/>
                <a:cs typeface="Calibri" charset="0"/>
              </a:rPr>
              <a:t>"</a:t>
            </a:r>
            <a:r>
              <a:rPr lang="es-ES_tradnl" sz="2400" b="1" dirty="0">
                <a:solidFill>
                  <a:srgbClr val="E23649"/>
                </a:solidFill>
                <a:latin typeface="Calibri" charset="0"/>
                <a:ea typeface="Calibri" charset="0"/>
                <a:cs typeface="Calibri" charset="0"/>
              </a:rPr>
              <a:t>&gt; </a:t>
            </a:r>
            <a:r>
              <a:rPr lang="es-ES_tradnl" sz="2400" b="1" dirty="0" err="1">
                <a:solidFill>
                  <a:schemeClr val="bg1">
                    <a:lumMod val="50000"/>
                  </a:schemeClr>
                </a:solidFill>
                <a:latin typeface="Calibri" charset="0"/>
                <a:ea typeface="Calibri" charset="0"/>
                <a:cs typeface="Calibri" charset="0"/>
              </a:rPr>
              <a:t>Lorem</a:t>
            </a:r>
            <a:r>
              <a:rPr lang="es-ES_tradnl" sz="2400" b="1" dirty="0">
                <a:solidFill>
                  <a:schemeClr val="bg1">
                    <a:lumMod val="50000"/>
                  </a:schemeClr>
                </a:solidFill>
                <a:latin typeface="Calibri" charset="0"/>
                <a:ea typeface="Calibri" charset="0"/>
                <a:cs typeface="Calibri" charset="0"/>
              </a:rPr>
              <a:t> </a:t>
            </a:r>
            <a:r>
              <a:rPr lang="es-ES_tradnl" sz="2400" b="1" dirty="0" err="1">
                <a:solidFill>
                  <a:schemeClr val="bg1">
                    <a:lumMod val="50000"/>
                  </a:schemeClr>
                </a:solidFill>
                <a:latin typeface="Calibri" charset="0"/>
                <a:ea typeface="Calibri" charset="0"/>
                <a:cs typeface="Calibri" charset="0"/>
              </a:rPr>
              <a:t>ipsum</a:t>
            </a:r>
            <a:r>
              <a:rPr lang="es-ES_tradnl" sz="2400" b="1" dirty="0">
                <a:solidFill>
                  <a:schemeClr val="bg1">
                    <a:lumMod val="50000"/>
                  </a:schemeClr>
                </a:solidFill>
                <a:latin typeface="Calibri" charset="0"/>
                <a:ea typeface="Calibri" charset="0"/>
                <a:cs typeface="Calibri" charset="0"/>
              </a:rPr>
              <a:t>... </a:t>
            </a:r>
            <a:r>
              <a:rPr lang="es-ES_tradnl" sz="2400" b="1" dirty="0">
                <a:solidFill>
                  <a:srgbClr val="E23649"/>
                </a:solidFill>
                <a:latin typeface="Calibri" charset="0"/>
                <a:ea typeface="Calibri" charset="0"/>
                <a:cs typeface="Calibri" charset="0"/>
              </a:rPr>
              <a:t>&lt;/p&gt;</a:t>
            </a:r>
          </a:p>
        </p:txBody>
      </p:sp>
    </p:spTree>
    <p:extLst>
      <p:ext uri="{BB962C8B-B14F-4D97-AF65-F5344CB8AC3E}">
        <p14:creationId xmlns:p14="http://schemas.microsoft.com/office/powerpoint/2010/main" val="2560728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Colores CSS</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388620" y="1354871"/>
            <a:ext cx="1757597" cy="400110"/>
          </a:xfrm>
          <a:prstGeom prst="rect">
            <a:avLst/>
          </a:prstGeom>
        </p:spPr>
        <p:txBody>
          <a:bodyPr wrap="none">
            <a:spAutoFit/>
          </a:bodyPr>
          <a:lstStyle/>
          <a:p>
            <a:r>
              <a:rPr lang="es-ES_tradnl" sz="2000" b="1" dirty="0">
                <a:solidFill>
                  <a:schemeClr val="bg1">
                    <a:lumMod val="50000"/>
                  </a:schemeClr>
                </a:solidFill>
              </a:rPr>
              <a:t>Color de texto:</a:t>
            </a:r>
            <a:endParaRPr lang="es-ES_tradnl" sz="2000" b="1" dirty="0">
              <a:solidFill>
                <a:schemeClr val="bg1">
                  <a:lumMod val="50000"/>
                </a:schemeClr>
              </a:solidFill>
              <a:latin typeface="Calibri" charset="0"/>
              <a:ea typeface="Calibri" charset="0"/>
              <a:cs typeface="Calibri" charset="0"/>
            </a:endParaRPr>
          </a:p>
        </p:txBody>
      </p:sp>
      <p:sp>
        <p:nvSpPr>
          <p:cNvPr id="9" name="Rectángulo 8"/>
          <p:cNvSpPr/>
          <p:nvPr/>
        </p:nvSpPr>
        <p:spPr>
          <a:xfrm>
            <a:off x="2146217" y="4455028"/>
            <a:ext cx="9208617" cy="1569660"/>
          </a:xfrm>
          <a:prstGeom prst="rect">
            <a:avLst/>
          </a:prstGeom>
        </p:spPr>
        <p:txBody>
          <a:bodyPr wrap="square">
            <a:spAutoFit/>
          </a:bodyPr>
          <a:lstStyle/>
          <a:p>
            <a:r>
              <a:rPr lang="es-ES_tradnl" sz="2400" b="1" dirty="0">
                <a:solidFill>
                  <a:srgbClr val="E23649"/>
                </a:solidFill>
                <a:latin typeface="Calibri" charset="0"/>
                <a:ea typeface="Calibri" charset="0"/>
                <a:cs typeface="Calibri" charset="0"/>
              </a:rPr>
              <a:t>&lt;h1 </a:t>
            </a:r>
            <a:r>
              <a:rPr lang="es-ES_tradnl" sz="2400" b="1" dirty="0" err="1">
                <a:solidFill>
                  <a:srgbClr val="00B050"/>
                </a:solidFill>
                <a:latin typeface="Calibri" charset="0"/>
                <a:ea typeface="Calibri" charset="0"/>
                <a:cs typeface="Calibri" charset="0"/>
              </a:rPr>
              <a:t>style</a:t>
            </a:r>
            <a:r>
              <a:rPr lang="es-ES_tradnl" sz="2400" b="1" dirty="0">
                <a:solidFill>
                  <a:schemeClr val="bg1">
                    <a:lumMod val="50000"/>
                  </a:schemeClr>
                </a:solidFill>
                <a:latin typeface="Calibri" charset="0"/>
                <a:ea typeface="Calibri" charset="0"/>
                <a:cs typeface="Calibri" charset="0"/>
              </a:rPr>
              <a:t>=“</a:t>
            </a:r>
            <a:r>
              <a:rPr lang="es-ES_tradnl" sz="2400" b="1" dirty="0" err="1">
                <a:solidFill>
                  <a:srgbClr val="0070C0"/>
                </a:solidFill>
                <a:latin typeface="Calibri" charset="0"/>
                <a:ea typeface="Calibri" charset="0"/>
                <a:cs typeface="Calibri" charset="0"/>
              </a:rPr>
              <a:t>color:Red</a:t>
            </a:r>
            <a:r>
              <a:rPr lang="es-ES_tradnl" sz="2400" b="1" dirty="0">
                <a:solidFill>
                  <a:srgbClr val="0070C0"/>
                </a:solidFill>
                <a:latin typeface="Calibri" charset="0"/>
                <a:ea typeface="Calibri" charset="0"/>
                <a:cs typeface="Calibri" charset="0"/>
              </a:rPr>
              <a:t>;</a:t>
            </a:r>
            <a:r>
              <a:rPr lang="es-ES_tradnl" sz="2400" b="1" dirty="0">
                <a:solidFill>
                  <a:schemeClr val="bg1">
                    <a:lumMod val="50000"/>
                  </a:schemeClr>
                </a:solidFill>
                <a:latin typeface="Calibri" charset="0"/>
                <a:ea typeface="Calibri" charset="0"/>
                <a:cs typeface="Calibri" charset="0"/>
              </a:rPr>
              <a:t>"</a:t>
            </a:r>
            <a:r>
              <a:rPr lang="es-ES_tradnl" sz="2400" b="1" dirty="0">
                <a:solidFill>
                  <a:srgbClr val="E23649"/>
                </a:solidFill>
                <a:latin typeface="Calibri" charset="0"/>
                <a:ea typeface="Calibri" charset="0"/>
                <a:cs typeface="Calibri" charset="0"/>
              </a:rPr>
              <a:t>&gt; </a:t>
            </a:r>
            <a:r>
              <a:rPr lang="es-ES_tradnl" sz="2400" b="1" dirty="0" err="1">
                <a:solidFill>
                  <a:schemeClr val="bg1">
                    <a:lumMod val="50000"/>
                  </a:schemeClr>
                </a:solidFill>
                <a:latin typeface="Calibri" charset="0"/>
                <a:ea typeface="Calibri" charset="0"/>
                <a:cs typeface="Calibri" charset="0"/>
              </a:rPr>
              <a:t>Hello</a:t>
            </a:r>
            <a:r>
              <a:rPr lang="es-ES_tradnl" sz="2400" b="1" dirty="0">
                <a:solidFill>
                  <a:schemeClr val="bg1">
                    <a:lumMod val="50000"/>
                  </a:schemeClr>
                </a:solidFill>
                <a:latin typeface="Calibri" charset="0"/>
                <a:ea typeface="Calibri" charset="0"/>
                <a:cs typeface="Calibri" charset="0"/>
              </a:rPr>
              <a:t> </a:t>
            </a:r>
            <a:r>
              <a:rPr lang="es-ES_tradnl" sz="2400" b="1" dirty="0" err="1">
                <a:solidFill>
                  <a:schemeClr val="bg1">
                    <a:lumMod val="50000"/>
                  </a:schemeClr>
                </a:solidFill>
                <a:latin typeface="Calibri" charset="0"/>
                <a:ea typeface="Calibri" charset="0"/>
                <a:cs typeface="Calibri" charset="0"/>
              </a:rPr>
              <a:t>World</a:t>
            </a:r>
            <a:r>
              <a:rPr lang="es-ES_tradnl" sz="2400" b="1" dirty="0">
                <a:solidFill>
                  <a:srgbClr val="E23649"/>
                </a:solidFill>
                <a:latin typeface="Calibri" charset="0"/>
                <a:ea typeface="Calibri" charset="0"/>
                <a:cs typeface="Calibri" charset="0"/>
              </a:rPr>
              <a:t> &lt;/h1&gt;</a:t>
            </a:r>
            <a:br>
              <a:rPr lang="es-ES_tradnl" sz="2400" b="1" dirty="0">
                <a:solidFill>
                  <a:srgbClr val="E23649"/>
                </a:solidFill>
                <a:latin typeface="Calibri" charset="0"/>
                <a:ea typeface="Calibri" charset="0"/>
                <a:cs typeface="Calibri" charset="0"/>
              </a:rPr>
            </a:br>
            <a:r>
              <a:rPr lang="es-ES_tradnl" sz="2400" b="1" dirty="0">
                <a:solidFill>
                  <a:srgbClr val="E23649"/>
                </a:solidFill>
                <a:latin typeface="Calibri" charset="0"/>
                <a:ea typeface="Calibri" charset="0"/>
                <a:cs typeface="Calibri" charset="0"/>
              </a:rPr>
              <a:t>&lt;p </a:t>
            </a:r>
            <a:r>
              <a:rPr lang="es-ES_tradnl" sz="2400" b="1" dirty="0" err="1">
                <a:solidFill>
                  <a:srgbClr val="00B050"/>
                </a:solidFill>
                <a:latin typeface="Calibri" charset="0"/>
                <a:ea typeface="Calibri" charset="0"/>
                <a:cs typeface="Calibri" charset="0"/>
              </a:rPr>
              <a:t>style</a:t>
            </a:r>
            <a:r>
              <a:rPr lang="es-ES_tradnl" sz="2400" b="1" dirty="0">
                <a:solidFill>
                  <a:schemeClr val="bg1">
                    <a:lumMod val="50000"/>
                  </a:schemeClr>
                </a:solidFill>
                <a:latin typeface="Calibri" charset="0"/>
                <a:ea typeface="Calibri" charset="0"/>
                <a:cs typeface="Calibri" charset="0"/>
              </a:rPr>
              <a:t>=“</a:t>
            </a:r>
            <a:r>
              <a:rPr lang="es-ES_tradnl" sz="2400" b="1" dirty="0" err="1">
                <a:solidFill>
                  <a:srgbClr val="0070C0"/>
                </a:solidFill>
                <a:latin typeface="Calibri" charset="0"/>
                <a:ea typeface="Calibri" charset="0"/>
                <a:cs typeface="Calibri" charset="0"/>
              </a:rPr>
              <a:t>color:DodgerBlue</a:t>
            </a:r>
            <a:r>
              <a:rPr lang="es-ES_tradnl" sz="2400" b="1" dirty="0">
                <a:solidFill>
                  <a:srgbClr val="0070C0"/>
                </a:solidFill>
                <a:latin typeface="Calibri" charset="0"/>
                <a:ea typeface="Calibri" charset="0"/>
                <a:cs typeface="Calibri" charset="0"/>
              </a:rPr>
              <a:t>;</a:t>
            </a:r>
            <a:r>
              <a:rPr lang="es-ES_tradnl" sz="2400" b="1" dirty="0">
                <a:solidFill>
                  <a:schemeClr val="bg1">
                    <a:lumMod val="50000"/>
                  </a:schemeClr>
                </a:solidFill>
                <a:latin typeface="Calibri" charset="0"/>
                <a:ea typeface="Calibri" charset="0"/>
                <a:cs typeface="Calibri" charset="0"/>
              </a:rPr>
              <a:t>"</a:t>
            </a:r>
            <a:r>
              <a:rPr lang="es-ES_tradnl" sz="2400" b="1" dirty="0">
                <a:solidFill>
                  <a:srgbClr val="E23649"/>
                </a:solidFill>
                <a:latin typeface="Calibri" charset="0"/>
                <a:ea typeface="Calibri" charset="0"/>
                <a:cs typeface="Calibri" charset="0"/>
              </a:rPr>
              <a:t>&gt; </a:t>
            </a:r>
            <a:r>
              <a:rPr lang="es-ES_tradnl" sz="2400" b="1" dirty="0" err="1">
                <a:solidFill>
                  <a:schemeClr val="bg1">
                    <a:lumMod val="50000"/>
                  </a:schemeClr>
                </a:solidFill>
                <a:latin typeface="Calibri" charset="0"/>
                <a:ea typeface="Calibri" charset="0"/>
                <a:cs typeface="Calibri" charset="0"/>
              </a:rPr>
              <a:t>Lorem</a:t>
            </a:r>
            <a:r>
              <a:rPr lang="es-ES_tradnl" sz="2400" b="1" dirty="0">
                <a:solidFill>
                  <a:schemeClr val="bg1">
                    <a:lumMod val="50000"/>
                  </a:schemeClr>
                </a:solidFill>
                <a:latin typeface="Calibri" charset="0"/>
                <a:ea typeface="Calibri" charset="0"/>
                <a:cs typeface="Calibri" charset="0"/>
              </a:rPr>
              <a:t> </a:t>
            </a:r>
            <a:r>
              <a:rPr lang="es-ES_tradnl" sz="2400" b="1" dirty="0" err="1">
                <a:solidFill>
                  <a:schemeClr val="bg1">
                    <a:lumMod val="50000"/>
                  </a:schemeClr>
                </a:solidFill>
                <a:latin typeface="Calibri" charset="0"/>
                <a:ea typeface="Calibri" charset="0"/>
                <a:cs typeface="Calibri" charset="0"/>
              </a:rPr>
              <a:t>ipsum</a:t>
            </a:r>
            <a:r>
              <a:rPr lang="es-ES_tradnl" sz="2400" b="1" dirty="0">
                <a:solidFill>
                  <a:schemeClr val="bg1">
                    <a:lumMod val="50000"/>
                  </a:schemeClr>
                </a:solidFill>
                <a:latin typeface="Calibri" charset="0"/>
                <a:ea typeface="Calibri" charset="0"/>
                <a:cs typeface="Calibri" charset="0"/>
              </a:rPr>
              <a:t>... </a:t>
            </a:r>
            <a:r>
              <a:rPr lang="es-ES_tradnl" sz="2400" b="1" dirty="0">
                <a:solidFill>
                  <a:srgbClr val="E23649"/>
                </a:solidFill>
                <a:latin typeface="Calibri" charset="0"/>
                <a:ea typeface="Calibri" charset="0"/>
                <a:cs typeface="Calibri" charset="0"/>
              </a:rPr>
              <a:t>&lt;/p&gt;</a:t>
            </a:r>
          </a:p>
          <a:p>
            <a:r>
              <a:rPr lang="es-ES_tradnl" sz="2400" b="1" dirty="0">
                <a:solidFill>
                  <a:srgbClr val="E23649"/>
                </a:solidFill>
                <a:latin typeface="Calibri" charset="0"/>
                <a:ea typeface="Calibri" charset="0"/>
                <a:cs typeface="Calibri" charset="0"/>
              </a:rPr>
              <a:t>&lt;p </a:t>
            </a:r>
            <a:r>
              <a:rPr lang="es-ES_tradnl" sz="2400" b="1" dirty="0" err="1">
                <a:solidFill>
                  <a:srgbClr val="00B050"/>
                </a:solidFill>
                <a:latin typeface="Calibri" charset="0"/>
                <a:ea typeface="Calibri" charset="0"/>
                <a:cs typeface="Calibri" charset="0"/>
              </a:rPr>
              <a:t>style</a:t>
            </a:r>
            <a:r>
              <a:rPr lang="es-ES_tradnl" sz="2400" b="1" dirty="0">
                <a:solidFill>
                  <a:schemeClr val="bg1">
                    <a:lumMod val="50000"/>
                  </a:schemeClr>
                </a:solidFill>
                <a:latin typeface="Calibri" charset="0"/>
                <a:ea typeface="Calibri" charset="0"/>
                <a:cs typeface="Calibri" charset="0"/>
              </a:rPr>
              <a:t>=“</a:t>
            </a:r>
            <a:r>
              <a:rPr lang="es-ES_tradnl" sz="2400" b="1" dirty="0" err="1">
                <a:solidFill>
                  <a:srgbClr val="0070C0"/>
                </a:solidFill>
                <a:latin typeface="Calibri" charset="0"/>
                <a:ea typeface="Calibri" charset="0"/>
                <a:cs typeface="Calibri" charset="0"/>
              </a:rPr>
              <a:t>color:MediumSeaGreen</a:t>
            </a:r>
            <a:r>
              <a:rPr lang="es-ES_tradnl" sz="2400" b="1" dirty="0">
                <a:solidFill>
                  <a:srgbClr val="0070C0"/>
                </a:solidFill>
                <a:latin typeface="Calibri" charset="0"/>
                <a:ea typeface="Calibri" charset="0"/>
                <a:cs typeface="Calibri" charset="0"/>
              </a:rPr>
              <a:t>;</a:t>
            </a:r>
            <a:r>
              <a:rPr lang="es-ES_tradnl" sz="2400" b="1" dirty="0">
                <a:solidFill>
                  <a:schemeClr val="bg1">
                    <a:lumMod val="50000"/>
                  </a:schemeClr>
                </a:solidFill>
                <a:latin typeface="Calibri" charset="0"/>
                <a:ea typeface="Calibri" charset="0"/>
                <a:cs typeface="Calibri" charset="0"/>
              </a:rPr>
              <a:t>"</a:t>
            </a:r>
            <a:r>
              <a:rPr lang="es-ES_tradnl" sz="2400" b="1" dirty="0">
                <a:solidFill>
                  <a:srgbClr val="E23649"/>
                </a:solidFill>
                <a:latin typeface="Calibri" charset="0"/>
                <a:ea typeface="Calibri" charset="0"/>
                <a:cs typeface="Calibri" charset="0"/>
              </a:rPr>
              <a:t>&gt; </a:t>
            </a:r>
            <a:r>
              <a:rPr lang="es-ES_tradnl" sz="2400" b="1" dirty="0">
                <a:solidFill>
                  <a:schemeClr val="bg1">
                    <a:lumMod val="50000"/>
                  </a:schemeClr>
                </a:solidFill>
                <a:latin typeface="Calibri" charset="0"/>
                <a:ea typeface="Calibri" charset="0"/>
                <a:cs typeface="Calibri" charset="0"/>
              </a:rPr>
              <a:t>Ut </a:t>
            </a:r>
            <a:r>
              <a:rPr lang="es-ES_tradnl" sz="2400" b="1" dirty="0" err="1">
                <a:solidFill>
                  <a:schemeClr val="bg1">
                    <a:lumMod val="50000"/>
                  </a:schemeClr>
                </a:solidFill>
                <a:latin typeface="Calibri" charset="0"/>
                <a:ea typeface="Calibri" charset="0"/>
                <a:cs typeface="Calibri" charset="0"/>
              </a:rPr>
              <a:t>wisi</a:t>
            </a:r>
            <a:r>
              <a:rPr lang="es-ES_tradnl" sz="2400" b="1" dirty="0">
                <a:solidFill>
                  <a:schemeClr val="bg1">
                    <a:lumMod val="50000"/>
                  </a:schemeClr>
                </a:solidFill>
                <a:latin typeface="Calibri" charset="0"/>
                <a:ea typeface="Calibri" charset="0"/>
                <a:cs typeface="Calibri" charset="0"/>
              </a:rPr>
              <a:t> ad... </a:t>
            </a:r>
            <a:r>
              <a:rPr lang="es-ES_tradnl" sz="2400" b="1" dirty="0">
                <a:solidFill>
                  <a:srgbClr val="E23649"/>
                </a:solidFill>
                <a:latin typeface="Calibri" charset="0"/>
                <a:ea typeface="Calibri" charset="0"/>
                <a:cs typeface="Calibri" charset="0"/>
              </a:rPr>
              <a:t>&lt;/p&gt;</a:t>
            </a:r>
          </a:p>
          <a:p>
            <a:endParaRPr lang="es-ES_tradnl" sz="2400" b="1" dirty="0">
              <a:solidFill>
                <a:srgbClr val="E23649"/>
              </a:solidFill>
              <a:latin typeface="Calibri" charset="0"/>
              <a:ea typeface="Calibri" charset="0"/>
              <a:cs typeface="Calibri" charset="0"/>
            </a:endParaRPr>
          </a:p>
        </p:txBody>
      </p:sp>
      <p:sp>
        <p:nvSpPr>
          <p:cNvPr id="4" name="Rectángulo 3"/>
          <p:cNvSpPr/>
          <p:nvPr/>
        </p:nvSpPr>
        <p:spPr>
          <a:xfrm>
            <a:off x="1658675" y="1992099"/>
            <a:ext cx="8821756" cy="1754326"/>
          </a:xfrm>
          <a:prstGeom prst="rect">
            <a:avLst/>
          </a:prstGeom>
        </p:spPr>
        <p:txBody>
          <a:bodyPr wrap="square">
            <a:spAutoFit/>
          </a:bodyPr>
          <a:lstStyle/>
          <a:p>
            <a:r>
              <a:rPr lang="es-ES_tradnl">
                <a:solidFill>
                  <a:srgbClr val="FF6347"/>
                </a:solidFill>
                <a:latin typeface="Segoe UI" charset="0"/>
              </a:rPr>
              <a:t>Hola Mundo</a:t>
            </a:r>
          </a:p>
          <a:p>
            <a:r>
              <a:rPr lang="es-ES_tradnl" dirty="0" err="1">
                <a:solidFill>
                  <a:srgbClr val="1E90FF"/>
                </a:solidFill>
                <a:latin typeface="Verdana" charset="0"/>
              </a:rPr>
              <a:t>Lorem</a:t>
            </a:r>
            <a:r>
              <a:rPr lang="es-ES_tradnl" dirty="0">
                <a:solidFill>
                  <a:srgbClr val="1E90FF"/>
                </a:solidFill>
                <a:latin typeface="Verdana" charset="0"/>
              </a:rPr>
              <a:t> </a:t>
            </a:r>
            <a:r>
              <a:rPr lang="es-ES_tradnl" dirty="0" err="1">
                <a:solidFill>
                  <a:srgbClr val="1E90FF"/>
                </a:solidFill>
                <a:latin typeface="Verdana" charset="0"/>
              </a:rPr>
              <a:t>ipsum</a:t>
            </a:r>
            <a:r>
              <a:rPr lang="es-ES_tradnl" dirty="0">
                <a:solidFill>
                  <a:srgbClr val="1E90FF"/>
                </a:solidFill>
                <a:latin typeface="Verdana" charset="0"/>
              </a:rPr>
              <a:t> dolor </a:t>
            </a:r>
            <a:r>
              <a:rPr lang="es-ES_tradnl" dirty="0" err="1">
                <a:solidFill>
                  <a:srgbClr val="1E90FF"/>
                </a:solidFill>
                <a:latin typeface="Verdana" charset="0"/>
              </a:rPr>
              <a:t>sit</a:t>
            </a:r>
            <a:r>
              <a:rPr lang="es-ES_tradnl" dirty="0">
                <a:solidFill>
                  <a:srgbClr val="1E90FF"/>
                </a:solidFill>
                <a:latin typeface="Verdana" charset="0"/>
              </a:rPr>
              <a:t> </a:t>
            </a:r>
            <a:r>
              <a:rPr lang="es-ES_tradnl" dirty="0" err="1">
                <a:solidFill>
                  <a:srgbClr val="1E90FF"/>
                </a:solidFill>
                <a:latin typeface="Verdana" charset="0"/>
              </a:rPr>
              <a:t>amet</a:t>
            </a:r>
            <a:r>
              <a:rPr lang="es-ES_tradnl" dirty="0">
                <a:solidFill>
                  <a:srgbClr val="1E90FF"/>
                </a:solidFill>
                <a:latin typeface="Verdana" charset="0"/>
              </a:rPr>
              <a:t>, </a:t>
            </a:r>
            <a:r>
              <a:rPr lang="es-ES_tradnl" dirty="0" err="1">
                <a:solidFill>
                  <a:srgbClr val="1E90FF"/>
                </a:solidFill>
                <a:latin typeface="Verdana" charset="0"/>
              </a:rPr>
              <a:t>consectetuer</a:t>
            </a:r>
            <a:r>
              <a:rPr lang="es-ES_tradnl" dirty="0">
                <a:solidFill>
                  <a:srgbClr val="1E90FF"/>
                </a:solidFill>
                <a:latin typeface="Verdana" charset="0"/>
              </a:rPr>
              <a:t> </a:t>
            </a:r>
            <a:r>
              <a:rPr lang="es-ES_tradnl" dirty="0" err="1">
                <a:solidFill>
                  <a:srgbClr val="1E90FF"/>
                </a:solidFill>
                <a:latin typeface="Verdana" charset="0"/>
              </a:rPr>
              <a:t>adipiscing</a:t>
            </a:r>
            <a:r>
              <a:rPr lang="es-ES_tradnl" dirty="0">
                <a:solidFill>
                  <a:srgbClr val="1E90FF"/>
                </a:solidFill>
                <a:latin typeface="Verdana" charset="0"/>
              </a:rPr>
              <a:t> </a:t>
            </a:r>
            <a:r>
              <a:rPr lang="es-ES_tradnl" dirty="0" err="1">
                <a:solidFill>
                  <a:srgbClr val="1E90FF"/>
                </a:solidFill>
                <a:latin typeface="Verdana" charset="0"/>
              </a:rPr>
              <a:t>elit</a:t>
            </a:r>
            <a:r>
              <a:rPr lang="es-ES_tradnl" dirty="0">
                <a:solidFill>
                  <a:srgbClr val="1E90FF"/>
                </a:solidFill>
                <a:latin typeface="Verdana" charset="0"/>
              </a:rPr>
              <a:t>, sed </a:t>
            </a:r>
            <a:r>
              <a:rPr lang="es-ES_tradnl" dirty="0" err="1">
                <a:solidFill>
                  <a:srgbClr val="1E90FF"/>
                </a:solidFill>
                <a:latin typeface="Verdana" charset="0"/>
              </a:rPr>
              <a:t>diam</a:t>
            </a:r>
            <a:r>
              <a:rPr lang="es-ES_tradnl" dirty="0">
                <a:solidFill>
                  <a:srgbClr val="1E90FF"/>
                </a:solidFill>
                <a:latin typeface="Verdana" charset="0"/>
              </a:rPr>
              <a:t> </a:t>
            </a:r>
            <a:r>
              <a:rPr lang="es-ES_tradnl" dirty="0" err="1">
                <a:solidFill>
                  <a:srgbClr val="1E90FF"/>
                </a:solidFill>
                <a:latin typeface="Verdana" charset="0"/>
              </a:rPr>
              <a:t>nonummy</a:t>
            </a:r>
            <a:r>
              <a:rPr lang="es-ES_tradnl" dirty="0">
                <a:solidFill>
                  <a:srgbClr val="1E90FF"/>
                </a:solidFill>
                <a:latin typeface="Verdana" charset="0"/>
              </a:rPr>
              <a:t> </a:t>
            </a:r>
            <a:r>
              <a:rPr lang="es-ES_tradnl" dirty="0" err="1">
                <a:solidFill>
                  <a:srgbClr val="1E90FF"/>
                </a:solidFill>
                <a:latin typeface="Verdana" charset="0"/>
              </a:rPr>
              <a:t>nibh</a:t>
            </a:r>
            <a:r>
              <a:rPr lang="es-ES_tradnl" dirty="0">
                <a:solidFill>
                  <a:srgbClr val="1E90FF"/>
                </a:solidFill>
                <a:latin typeface="Verdana" charset="0"/>
              </a:rPr>
              <a:t> </a:t>
            </a:r>
            <a:r>
              <a:rPr lang="es-ES_tradnl" dirty="0" err="1">
                <a:solidFill>
                  <a:srgbClr val="1E90FF"/>
                </a:solidFill>
                <a:latin typeface="Verdana" charset="0"/>
              </a:rPr>
              <a:t>euismod</a:t>
            </a:r>
            <a:r>
              <a:rPr lang="es-ES_tradnl" dirty="0">
                <a:solidFill>
                  <a:srgbClr val="1E90FF"/>
                </a:solidFill>
                <a:latin typeface="Verdana" charset="0"/>
              </a:rPr>
              <a:t> </a:t>
            </a:r>
            <a:r>
              <a:rPr lang="es-ES_tradnl" dirty="0" err="1">
                <a:solidFill>
                  <a:srgbClr val="1E90FF"/>
                </a:solidFill>
                <a:latin typeface="Verdana" charset="0"/>
              </a:rPr>
              <a:t>tincidunt</a:t>
            </a:r>
            <a:r>
              <a:rPr lang="es-ES_tradnl" dirty="0">
                <a:solidFill>
                  <a:srgbClr val="1E90FF"/>
                </a:solidFill>
                <a:latin typeface="Verdana" charset="0"/>
              </a:rPr>
              <a:t> ut </a:t>
            </a:r>
            <a:r>
              <a:rPr lang="es-ES_tradnl" dirty="0" err="1">
                <a:solidFill>
                  <a:srgbClr val="1E90FF"/>
                </a:solidFill>
                <a:latin typeface="Verdana" charset="0"/>
              </a:rPr>
              <a:t>laoreet</a:t>
            </a:r>
            <a:r>
              <a:rPr lang="es-ES_tradnl" dirty="0">
                <a:solidFill>
                  <a:srgbClr val="1E90FF"/>
                </a:solidFill>
                <a:latin typeface="Verdana" charset="0"/>
              </a:rPr>
              <a:t> </a:t>
            </a:r>
            <a:r>
              <a:rPr lang="es-ES_tradnl" dirty="0" err="1">
                <a:solidFill>
                  <a:srgbClr val="1E90FF"/>
                </a:solidFill>
                <a:latin typeface="Verdana" charset="0"/>
              </a:rPr>
              <a:t>dolore</a:t>
            </a:r>
            <a:r>
              <a:rPr lang="es-ES_tradnl" dirty="0">
                <a:solidFill>
                  <a:srgbClr val="1E90FF"/>
                </a:solidFill>
                <a:latin typeface="Verdana" charset="0"/>
              </a:rPr>
              <a:t> magna </a:t>
            </a:r>
            <a:r>
              <a:rPr lang="es-ES_tradnl" dirty="0" err="1">
                <a:solidFill>
                  <a:srgbClr val="1E90FF"/>
                </a:solidFill>
                <a:latin typeface="Verdana" charset="0"/>
              </a:rPr>
              <a:t>aliquam</a:t>
            </a:r>
            <a:r>
              <a:rPr lang="es-ES_tradnl" dirty="0">
                <a:solidFill>
                  <a:srgbClr val="1E90FF"/>
                </a:solidFill>
                <a:latin typeface="Verdana" charset="0"/>
              </a:rPr>
              <a:t> </a:t>
            </a:r>
            <a:r>
              <a:rPr lang="es-ES_tradnl" dirty="0" err="1">
                <a:solidFill>
                  <a:srgbClr val="1E90FF"/>
                </a:solidFill>
                <a:latin typeface="Verdana" charset="0"/>
              </a:rPr>
              <a:t>erat</a:t>
            </a:r>
            <a:r>
              <a:rPr lang="es-ES_tradnl" dirty="0">
                <a:solidFill>
                  <a:srgbClr val="1E90FF"/>
                </a:solidFill>
                <a:latin typeface="Verdana" charset="0"/>
              </a:rPr>
              <a:t> </a:t>
            </a:r>
            <a:r>
              <a:rPr lang="es-ES_tradnl" dirty="0" err="1">
                <a:solidFill>
                  <a:srgbClr val="1E90FF"/>
                </a:solidFill>
                <a:latin typeface="Verdana" charset="0"/>
              </a:rPr>
              <a:t>volutpat</a:t>
            </a:r>
            <a:r>
              <a:rPr lang="es-ES_tradnl" dirty="0">
                <a:solidFill>
                  <a:srgbClr val="1E90FF"/>
                </a:solidFill>
                <a:latin typeface="Verdana" charset="0"/>
              </a:rPr>
              <a:t>.</a:t>
            </a:r>
          </a:p>
          <a:p>
            <a:r>
              <a:rPr lang="es-ES_tradnl" dirty="0">
                <a:solidFill>
                  <a:srgbClr val="3CB371"/>
                </a:solidFill>
                <a:latin typeface="Verdana" charset="0"/>
              </a:rPr>
              <a:t>Ut </a:t>
            </a:r>
            <a:r>
              <a:rPr lang="es-ES_tradnl" dirty="0" err="1">
                <a:solidFill>
                  <a:srgbClr val="3CB371"/>
                </a:solidFill>
                <a:latin typeface="Verdana" charset="0"/>
              </a:rPr>
              <a:t>wisi</a:t>
            </a:r>
            <a:r>
              <a:rPr lang="es-ES_tradnl" dirty="0">
                <a:solidFill>
                  <a:srgbClr val="3CB371"/>
                </a:solidFill>
                <a:latin typeface="Verdana" charset="0"/>
              </a:rPr>
              <a:t> </a:t>
            </a:r>
            <a:r>
              <a:rPr lang="es-ES_tradnl" dirty="0" err="1">
                <a:solidFill>
                  <a:srgbClr val="3CB371"/>
                </a:solidFill>
                <a:latin typeface="Verdana" charset="0"/>
              </a:rPr>
              <a:t>enim</a:t>
            </a:r>
            <a:r>
              <a:rPr lang="es-ES_tradnl" dirty="0">
                <a:solidFill>
                  <a:srgbClr val="3CB371"/>
                </a:solidFill>
                <a:latin typeface="Verdana" charset="0"/>
              </a:rPr>
              <a:t> ad </a:t>
            </a:r>
            <a:r>
              <a:rPr lang="es-ES_tradnl" dirty="0" err="1">
                <a:solidFill>
                  <a:srgbClr val="3CB371"/>
                </a:solidFill>
                <a:latin typeface="Verdana" charset="0"/>
              </a:rPr>
              <a:t>minim</a:t>
            </a:r>
            <a:r>
              <a:rPr lang="es-ES_tradnl" dirty="0">
                <a:solidFill>
                  <a:srgbClr val="3CB371"/>
                </a:solidFill>
                <a:latin typeface="Verdana" charset="0"/>
              </a:rPr>
              <a:t> </a:t>
            </a:r>
            <a:r>
              <a:rPr lang="es-ES_tradnl" dirty="0" err="1">
                <a:solidFill>
                  <a:srgbClr val="3CB371"/>
                </a:solidFill>
                <a:latin typeface="Verdana" charset="0"/>
              </a:rPr>
              <a:t>veniam</a:t>
            </a:r>
            <a:r>
              <a:rPr lang="es-ES_tradnl" dirty="0">
                <a:solidFill>
                  <a:srgbClr val="3CB371"/>
                </a:solidFill>
                <a:latin typeface="Verdana" charset="0"/>
              </a:rPr>
              <a:t>, </a:t>
            </a:r>
            <a:r>
              <a:rPr lang="es-ES_tradnl" dirty="0" err="1">
                <a:solidFill>
                  <a:srgbClr val="3CB371"/>
                </a:solidFill>
                <a:latin typeface="Verdana" charset="0"/>
              </a:rPr>
              <a:t>quis</a:t>
            </a:r>
            <a:r>
              <a:rPr lang="es-ES_tradnl" dirty="0">
                <a:solidFill>
                  <a:srgbClr val="3CB371"/>
                </a:solidFill>
                <a:latin typeface="Verdana" charset="0"/>
              </a:rPr>
              <a:t> </a:t>
            </a:r>
            <a:r>
              <a:rPr lang="es-ES_tradnl" dirty="0" err="1">
                <a:solidFill>
                  <a:srgbClr val="3CB371"/>
                </a:solidFill>
                <a:latin typeface="Verdana" charset="0"/>
              </a:rPr>
              <a:t>nostrud</a:t>
            </a:r>
            <a:r>
              <a:rPr lang="es-ES_tradnl" dirty="0">
                <a:solidFill>
                  <a:srgbClr val="3CB371"/>
                </a:solidFill>
                <a:latin typeface="Verdana" charset="0"/>
              </a:rPr>
              <a:t> </a:t>
            </a:r>
            <a:r>
              <a:rPr lang="es-ES_tradnl" dirty="0" err="1">
                <a:solidFill>
                  <a:srgbClr val="3CB371"/>
                </a:solidFill>
                <a:latin typeface="Verdana" charset="0"/>
              </a:rPr>
              <a:t>exerciation</a:t>
            </a:r>
            <a:r>
              <a:rPr lang="es-ES_tradnl" dirty="0">
                <a:solidFill>
                  <a:srgbClr val="3CB371"/>
                </a:solidFill>
                <a:latin typeface="Verdana" charset="0"/>
              </a:rPr>
              <a:t> </a:t>
            </a:r>
            <a:r>
              <a:rPr lang="es-ES_tradnl" dirty="0" err="1">
                <a:solidFill>
                  <a:srgbClr val="3CB371"/>
                </a:solidFill>
                <a:latin typeface="Verdana" charset="0"/>
              </a:rPr>
              <a:t>ullamcorper</a:t>
            </a:r>
            <a:r>
              <a:rPr lang="es-ES_tradnl" dirty="0">
                <a:solidFill>
                  <a:srgbClr val="3CB371"/>
                </a:solidFill>
                <a:latin typeface="Verdana" charset="0"/>
              </a:rPr>
              <a:t> </a:t>
            </a:r>
            <a:r>
              <a:rPr lang="es-ES_tradnl" dirty="0" err="1">
                <a:solidFill>
                  <a:srgbClr val="3CB371"/>
                </a:solidFill>
                <a:latin typeface="Verdana" charset="0"/>
              </a:rPr>
              <a:t>suscipit</a:t>
            </a:r>
            <a:r>
              <a:rPr lang="es-ES_tradnl" dirty="0">
                <a:solidFill>
                  <a:srgbClr val="3CB371"/>
                </a:solidFill>
                <a:latin typeface="Verdana" charset="0"/>
              </a:rPr>
              <a:t> </a:t>
            </a:r>
            <a:r>
              <a:rPr lang="es-ES_tradnl" dirty="0" err="1">
                <a:solidFill>
                  <a:srgbClr val="3CB371"/>
                </a:solidFill>
                <a:latin typeface="Verdana" charset="0"/>
              </a:rPr>
              <a:t>lobortis</a:t>
            </a:r>
            <a:r>
              <a:rPr lang="es-ES_tradnl" dirty="0">
                <a:solidFill>
                  <a:srgbClr val="3CB371"/>
                </a:solidFill>
                <a:latin typeface="Verdana" charset="0"/>
              </a:rPr>
              <a:t> </a:t>
            </a:r>
            <a:r>
              <a:rPr lang="es-ES_tradnl" dirty="0" err="1">
                <a:solidFill>
                  <a:srgbClr val="3CB371"/>
                </a:solidFill>
                <a:latin typeface="Verdana" charset="0"/>
              </a:rPr>
              <a:t>nis</a:t>
            </a:r>
            <a:r>
              <a:rPr lang="es-ES_tradnl" dirty="0">
                <a:solidFill>
                  <a:srgbClr val="3CB371"/>
                </a:solidFill>
                <a:latin typeface="Verdana" charset="0"/>
              </a:rPr>
              <a:t> ut </a:t>
            </a:r>
            <a:r>
              <a:rPr lang="es-ES_tradnl" dirty="0" err="1">
                <a:solidFill>
                  <a:srgbClr val="3CB371"/>
                </a:solidFill>
                <a:latin typeface="Verdana" charset="0"/>
              </a:rPr>
              <a:t>aliquip</a:t>
            </a:r>
            <a:r>
              <a:rPr lang="es-ES_tradnl" dirty="0">
                <a:solidFill>
                  <a:srgbClr val="3CB371"/>
                </a:solidFill>
                <a:latin typeface="Verdana" charset="0"/>
              </a:rPr>
              <a:t> ex </a:t>
            </a:r>
            <a:r>
              <a:rPr lang="es-ES_tradnl" dirty="0" err="1">
                <a:solidFill>
                  <a:srgbClr val="3CB371"/>
                </a:solidFill>
                <a:latin typeface="Verdana" charset="0"/>
              </a:rPr>
              <a:t>ea</a:t>
            </a:r>
            <a:r>
              <a:rPr lang="es-ES_tradnl" dirty="0">
                <a:solidFill>
                  <a:srgbClr val="3CB371"/>
                </a:solidFill>
                <a:latin typeface="Verdana" charset="0"/>
              </a:rPr>
              <a:t> commodo </a:t>
            </a:r>
            <a:r>
              <a:rPr lang="es-ES_tradnl" dirty="0" err="1">
                <a:solidFill>
                  <a:srgbClr val="3CB371"/>
                </a:solidFill>
                <a:latin typeface="Verdana" charset="0"/>
              </a:rPr>
              <a:t>consequat</a:t>
            </a:r>
            <a:r>
              <a:rPr lang="es-ES_tradnl" dirty="0">
                <a:solidFill>
                  <a:srgbClr val="3CB371"/>
                </a:solidFill>
                <a:latin typeface="Verdana" charset="0"/>
              </a:rPr>
              <a:t>.</a:t>
            </a:r>
            <a:endParaRPr lang="es-ES_tradnl" b="0" i="0" dirty="0">
              <a:solidFill>
                <a:srgbClr val="3CB371"/>
              </a:solidFill>
              <a:effectLst/>
              <a:latin typeface="Verdana" charset="0"/>
            </a:endParaRPr>
          </a:p>
        </p:txBody>
      </p:sp>
    </p:spTree>
    <p:extLst>
      <p:ext uri="{BB962C8B-B14F-4D97-AF65-F5344CB8AC3E}">
        <p14:creationId xmlns:p14="http://schemas.microsoft.com/office/powerpoint/2010/main" val="4118380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Colores CSS</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388620" y="1354871"/>
            <a:ext cx="1835887" cy="400110"/>
          </a:xfrm>
          <a:prstGeom prst="rect">
            <a:avLst/>
          </a:prstGeom>
        </p:spPr>
        <p:txBody>
          <a:bodyPr wrap="none">
            <a:spAutoFit/>
          </a:bodyPr>
          <a:lstStyle/>
          <a:p>
            <a:r>
              <a:rPr lang="es-ES_tradnl" sz="2000" b="1" dirty="0">
                <a:solidFill>
                  <a:schemeClr val="bg1">
                    <a:lumMod val="50000"/>
                  </a:schemeClr>
                </a:solidFill>
              </a:rPr>
              <a:t>Color de borde:</a:t>
            </a:r>
            <a:endParaRPr lang="es-ES_tradnl" sz="2000" b="1" dirty="0">
              <a:solidFill>
                <a:schemeClr val="bg1">
                  <a:lumMod val="50000"/>
                </a:schemeClr>
              </a:solidFill>
              <a:latin typeface="Calibri" charset="0"/>
              <a:ea typeface="Calibri" charset="0"/>
              <a:cs typeface="Calibri" charset="0"/>
            </a:endParaRPr>
          </a:p>
        </p:txBody>
      </p:sp>
      <p:sp>
        <p:nvSpPr>
          <p:cNvPr id="9" name="Rectángulo 8"/>
          <p:cNvSpPr/>
          <p:nvPr/>
        </p:nvSpPr>
        <p:spPr>
          <a:xfrm>
            <a:off x="2146217" y="4455028"/>
            <a:ext cx="9208617" cy="1569660"/>
          </a:xfrm>
          <a:prstGeom prst="rect">
            <a:avLst/>
          </a:prstGeom>
        </p:spPr>
        <p:txBody>
          <a:bodyPr wrap="square">
            <a:spAutoFit/>
          </a:bodyPr>
          <a:lstStyle/>
          <a:p>
            <a:r>
              <a:rPr lang="es-ES_tradnl" sz="2400" b="1" dirty="0">
                <a:solidFill>
                  <a:srgbClr val="E23649"/>
                </a:solidFill>
                <a:latin typeface="Calibri" charset="0"/>
                <a:ea typeface="Calibri" charset="0"/>
                <a:cs typeface="Calibri" charset="0"/>
              </a:rPr>
              <a:t>&lt;h1 </a:t>
            </a:r>
            <a:r>
              <a:rPr lang="es-ES_tradnl" sz="2400" b="1" dirty="0" err="1">
                <a:solidFill>
                  <a:srgbClr val="00B050"/>
                </a:solidFill>
                <a:latin typeface="Calibri" charset="0"/>
                <a:ea typeface="Calibri" charset="0"/>
                <a:cs typeface="Calibri" charset="0"/>
              </a:rPr>
              <a:t>style</a:t>
            </a:r>
            <a:r>
              <a:rPr lang="es-ES_tradnl" sz="2400" b="1" dirty="0">
                <a:solidFill>
                  <a:schemeClr val="bg1">
                    <a:lumMod val="50000"/>
                  </a:schemeClr>
                </a:solidFill>
                <a:latin typeface="Calibri" charset="0"/>
                <a:ea typeface="Calibri" charset="0"/>
                <a:cs typeface="Calibri" charset="0"/>
              </a:rPr>
              <a:t>=“</a:t>
            </a:r>
            <a:r>
              <a:rPr lang="es-ES_tradnl" sz="2400" b="1" dirty="0" err="1">
                <a:solidFill>
                  <a:srgbClr val="0070C0"/>
                </a:solidFill>
                <a:latin typeface="Calibri" charset="0"/>
                <a:ea typeface="Calibri" charset="0"/>
                <a:cs typeface="Calibri" charset="0"/>
              </a:rPr>
              <a:t>border</a:t>
            </a:r>
            <a:r>
              <a:rPr lang="es-ES_tradnl" sz="2400" b="1" dirty="0">
                <a:solidFill>
                  <a:srgbClr val="0070C0"/>
                </a:solidFill>
                <a:latin typeface="Calibri" charset="0"/>
                <a:ea typeface="Calibri" charset="0"/>
                <a:cs typeface="Calibri" charset="0"/>
              </a:rPr>
              <a:t>: 2px </a:t>
            </a:r>
            <a:r>
              <a:rPr lang="es-ES_tradnl" sz="2400" b="1" dirty="0" err="1">
                <a:solidFill>
                  <a:srgbClr val="0070C0"/>
                </a:solidFill>
                <a:latin typeface="Calibri" charset="0"/>
                <a:ea typeface="Calibri" charset="0"/>
                <a:cs typeface="Calibri" charset="0"/>
              </a:rPr>
              <a:t>solid</a:t>
            </a:r>
            <a:r>
              <a:rPr lang="es-ES_tradnl" sz="2400" b="1" dirty="0">
                <a:solidFill>
                  <a:srgbClr val="0070C0"/>
                </a:solidFill>
                <a:latin typeface="Calibri" charset="0"/>
                <a:ea typeface="Calibri" charset="0"/>
                <a:cs typeface="Calibri" charset="0"/>
              </a:rPr>
              <a:t> Red;</a:t>
            </a:r>
            <a:r>
              <a:rPr lang="es-ES_tradnl" sz="2400" b="1" dirty="0">
                <a:solidFill>
                  <a:schemeClr val="bg1">
                    <a:lumMod val="50000"/>
                  </a:schemeClr>
                </a:solidFill>
                <a:latin typeface="Calibri" charset="0"/>
                <a:ea typeface="Calibri" charset="0"/>
                <a:cs typeface="Calibri" charset="0"/>
              </a:rPr>
              <a:t>"</a:t>
            </a:r>
            <a:r>
              <a:rPr lang="es-ES_tradnl" sz="2400" b="1" dirty="0">
                <a:solidFill>
                  <a:srgbClr val="E23649"/>
                </a:solidFill>
                <a:latin typeface="Calibri" charset="0"/>
                <a:ea typeface="Calibri" charset="0"/>
                <a:cs typeface="Calibri" charset="0"/>
              </a:rPr>
              <a:t>&gt; </a:t>
            </a:r>
            <a:r>
              <a:rPr lang="es-ES_tradnl" sz="2400" b="1" dirty="0" err="1">
                <a:solidFill>
                  <a:schemeClr val="bg1">
                    <a:lumMod val="50000"/>
                  </a:schemeClr>
                </a:solidFill>
                <a:latin typeface="Calibri" charset="0"/>
                <a:ea typeface="Calibri" charset="0"/>
                <a:cs typeface="Calibri" charset="0"/>
              </a:rPr>
              <a:t>Hello</a:t>
            </a:r>
            <a:r>
              <a:rPr lang="es-ES_tradnl" sz="2400" b="1" dirty="0">
                <a:solidFill>
                  <a:schemeClr val="bg1">
                    <a:lumMod val="50000"/>
                  </a:schemeClr>
                </a:solidFill>
                <a:latin typeface="Calibri" charset="0"/>
                <a:ea typeface="Calibri" charset="0"/>
                <a:cs typeface="Calibri" charset="0"/>
              </a:rPr>
              <a:t> </a:t>
            </a:r>
            <a:r>
              <a:rPr lang="es-ES_tradnl" sz="2400" b="1" dirty="0" err="1">
                <a:solidFill>
                  <a:schemeClr val="bg1">
                    <a:lumMod val="50000"/>
                  </a:schemeClr>
                </a:solidFill>
                <a:latin typeface="Calibri" charset="0"/>
                <a:ea typeface="Calibri" charset="0"/>
                <a:cs typeface="Calibri" charset="0"/>
              </a:rPr>
              <a:t>World</a:t>
            </a:r>
            <a:r>
              <a:rPr lang="es-ES_tradnl" sz="2400" b="1" dirty="0">
                <a:solidFill>
                  <a:srgbClr val="E23649"/>
                </a:solidFill>
                <a:latin typeface="Calibri" charset="0"/>
                <a:ea typeface="Calibri" charset="0"/>
                <a:cs typeface="Calibri" charset="0"/>
              </a:rPr>
              <a:t> &lt;/h1&gt;</a:t>
            </a:r>
          </a:p>
          <a:p>
            <a:r>
              <a:rPr lang="es-ES_tradnl" sz="2400" b="1" dirty="0">
                <a:solidFill>
                  <a:srgbClr val="E23649"/>
                </a:solidFill>
                <a:latin typeface="Calibri" charset="0"/>
                <a:ea typeface="Calibri" charset="0"/>
                <a:cs typeface="Calibri" charset="0"/>
              </a:rPr>
              <a:t>&lt;h1 </a:t>
            </a:r>
            <a:r>
              <a:rPr lang="es-ES_tradnl" sz="2400" b="1" dirty="0" err="1">
                <a:solidFill>
                  <a:srgbClr val="00B050"/>
                </a:solidFill>
                <a:latin typeface="Calibri" charset="0"/>
                <a:ea typeface="Calibri" charset="0"/>
                <a:cs typeface="Calibri" charset="0"/>
              </a:rPr>
              <a:t>style</a:t>
            </a:r>
            <a:r>
              <a:rPr lang="es-ES_tradnl" sz="2400" b="1" dirty="0">
                <a:solidFill>
                  <a:schemeClr val="bg1">
                    <a:lumMod val="50000"/>
                  </a:schemeClr>
                </a:solidFill>
                <a:latin typeface="Calibri" charset="0"/>
                <a:ea typeface="Calibri" charset="0"/>
                <a:cs typeface="Calibri" charset="0"/>
              </a:rPr>
              <a:t>=“</a:t>
            </a:r>
            <a:r>
              <a:rPr lang="es-ES_tradnl" sz="2400" b="1" dirty="0" err="1">
                <a:solidFill>
                  <a:srgbClr val="0070C0"/>
                </a:solidFill>
                <a:latin typeface="Calibri" charset="0"/>
                <a:ea typeface="Calibri" charset="0"/>
                <a:cs typeface="Calibri" charset="0"/>
              </a:rPr>
              <a:t>border</a:t>
            </a:r>
            <a:r>
              <a:rPr lang="es-ES_tradnl" sz="2400" b="1" dirty="0">
                <a:solidFill>
                  <a:srgbClr val="0070C0"/>
                </a:solidFill>
                <a:latin typeface="Calibri" charset="0"/>
                <a:ea typeface="Calibri" charset="0"/>
                <a:cs typeface="Calibri" charset="0"/>
              </a:rPr>
              <a:t>: 2px </a:t>
            </a:r>
            <a:r>
              <a:rPr lang="es-ES_tradnl" sz="2400" b="1" dirty="0" err="1">
                <a:solidFill>
                  <a:srgbClr val="0070C0"/>
                </a:solidFill>
                <a:latin typeface="Calibri" charset="0"/>
                <a:ea typeface="Calibri" charset="0"/>
                <a:cs typeface="Calibri" charset="0"/>
              </a:rPr>
              <a:t>solid</a:t>
            </a:r>
            <a:r>
              <a:rPr lang="es-ES_tradnl" sz="2400" b="1" dirty="0">
                <a:solidFill>
                  <a:srgbClr val="0070C0"/>
                </a:solidFill>
                <a:latin typeface="Calibri" charset="0"/>
                <a:ea typeface="Calibri" charset="0"/>
                <a:cs typeface="Calibri" charset="0"/>
              </a:rPr>
              <a:t> Blue;</a:t>
            </a:r>
            <a:r>
              <a:rPr lang="es-ES_tradnl" sz="2400" b="1" dirty="0">
                <a:solidFill>
                  <a:schemeClr val="bg1">
                    <a:lumMod val="50000"/>
                  </a:schemeClr>
                </a:solidFill>
                <a:latin typeface="Calibri" charset="0"/>
                <a:ea typeface="Calibri" charset="0"/>
                <a:cs typeface="Calibri" charset="0"/>
              </a:rPr>
              <a:t>"</a:t>
            </a:r>
            <a:r>
              <a:rPr lang="es-ES_tradnl" sz="2400" b="1" dirty="0">
                <a:solidFill>
                  <a:srgbClr val="E23649"/>
                </a:solidFill>
                <a:latin typeface="Calibri" charset="0"/>
                <a:ea typeface="Calibri" charset="0"/>
                <a:cs typeface="Calibri" charset="0"/>
              </a:rPr>
              <a:t>&gt; </a:t>
            </a:r>
            <a:r>
              <a:rPr lang="es-ES_tradnl" sz="2400" b="1" dirty="0" err="1">
                <a:solidFill>
                  <a:schemeClr val="bg1">
                    <a:lumMod val="50000"/>
                  </a:schemeClr>
                </a:solidFill>
                <a:latin typeface="Calibri" charset="0"/>
                <a:ea typeface="Calibri" charset="0"/>
                <a:cs typeface="Calibri" charset="0"/>
              </a:rPr>
              <a:t>Hello</a:t>
            </a:r>
            <a:r>
              <a:rPr lang="es-ES_tradnl" sz="2400" b="1" dirty="0">
                <a:solidFill>
                  <a:schemeClr val="bg1">
                    <a:lumMod val="50000"/>
                  </a:schemeClr>
                </a:solidFill>
                <a:latin typeface="Calibri" charset="0"/>
                <a:ea typeface="Calibri" charset="0"/>
                <a:cs typeface="Calibri" charset="0"/>
              </a:rPr>
              <a:t> </a:t>
            </a:r>
            <a:r>
              <a:rPr lang="es-ES_tradnl" sz="2400" b="1" dirty="0" err="1">
                <a:solidFill>
                  <a:schemeClr val="bg1">
                    <a:lumMod val="50000"/>
                  </a:schemeClr>
                </a:solidFill>
                <a:latin typeface="Calibri" charset="0"/>
                <a:ea typeface="Calibri" charset="0"/>
                <a:cs typeface="Calibri" charset="0"/>
              </a:rPr>
              <a:t>World</a:t>
            </a:r>
            <a:r>
              <a:rPr lang="es-ES_tradnl" sz="2400" b="1" dirty="0">
                <a:solidFill>
                  <a:srgbClr val="E23649"/>
                </a:solidFill>
                <a:latin typeface="Calibri" charset="0"/>
                <a:ea typeface="Calibri" charset="0"/>
                <a:cs typeface="Calibri" charset="0"/>
              </a:rPr>
              <a:t> &lt;/h1&gt; </a:t>
            </a:r>
          </a:p>
          <a:p>
            <a:r>
              <a:rPr lang="es-ES_tradnl" sz="2400" b="1" dirty="0">
                <a:solidFill>
                  <a:srgbClr val="E23649"/>
                </a:solidFill>
                <a:latin typeface="Calibri" charset="0"/>
                <a:ea typeface="Calibri" charset="0"/>
                <a:cs typeface="Calibri" charset="0"/>
              </a:rPr>
              <a:t>&lt;h1 </a:t>
            </a:r>
            <a:r>
              <a:rPr lang="es-ES_tradnl" sz="2400" b="1" dirty="0" err="1">
                <a:solidFill>
                  <a:srgbClr val="00B050"/>
                </a:solidFill>
                <a:latin typeface="Calibri" charset="0"/>
                <a:ea typeface="Calibri" charset="0"/>
                <a:cs typeface="Calibri" charset="0"/>
              </a:rPr>
              <a:t>style</a:t>
            </a:r>
            <a:r>
              <a:rPr lang="es-ES_tradnl" sz="2400" b="1" dirty="0">
                <a:solidFill>
                  <a:schemeClr val="bg1">
                    <a:lumMod val="50000"/>
                  </a:schemeClr>
                </a:solidFill>
                <a:latin typeface="Calibri" charset="0"/>
                <a:ea typeface="Calibri" charset="0"/>
                <a:cs typeface="Calibri" charset="0"/>
              </a:rPr>
              <a:t>=“</a:t>
            </a:r>
            <a:r>
              <a:rPr lang="es-ES_tradnl" sz="2400" b="1" dirty="0" err="1">
                <a:solidFill>
                  <a:srgbClr val="0070C0"/>
                </a:solidFill>
                <a:latin typeface="Calibri" charset="0"/>
                <a:ea typeface="Calibri" charset="0"/>
                <a:cs typeface="Calibri" charset="0"/>
              </a:rPr>
              <a:t>border</a:t>
            </a:r>
            <a:r>
              <a:rPr lang="es-ES_tradnl" sz="2400" b="1" dirty="0">
                <a:solidFill>
                  <a:srgbClr val="0070C0"/>
                </a:solidFill>
                <a:latin typeface="Calibri" charset="0"/>
                <a:ea typeface="Calibri" charset="0"/>
                <a:cs typeface="Calibri" charset="0"/>
              </a:rPr>
              <a:t>: 2px </a:t>
            </a:r>
            <a:r>
              <a:rPr lang="es-ES_tradnl" sz="2400" b="1" dirty="0" err="1">
                <a:solidFill>
                  <a:srgbClr val="0070C0"/>
                </a:solidFill>
                <a:latin typeface="Calibri" charset="0"/>
                <a:ea typeface="Calibri" charset="0"/>
                <a:cs typeface="Calibri" charset="0"/>
              </a:rPr>
              <a:t>solid</a:t>
            </a:r>
            <a:r>
              <a:rPr lang="es-ES_tradnl" sz="2400" b="1" dirty="0">
                <a:solidFill>
                  <a:srgbClr val="0070C0"/>
                </a:solidFill>
                <a:latin typeface="Calibri" charset="0"/>
                <a:ea typeface="Calibri" charset="0"/>
                <a:cs typeface="Calibri" charset="0"/>
              </a:rPr>
              <a:t> </a:t>
            </a:r>
            <a:r>
              <a:rPr lang="es-ES_tradnl" sz="2400" b="1" dirty="0" err="1">
                <a:solidFill>
                  <a:srgbClr val="0070C0"/>
                </a:solidFill>
                <a:latin typeface="Calibri" charset="0"/>
                <a:ea typeface="Calibri" charset="0"/>
                <a:cs typeface="Calibri" charset="0"/>
              </a:rPr>
              <a:t>Violet</a:t>
            </a:r>
            <a:r>
              <a:rPr lang="es-ES_tradnl" sz="2400" b="1" dirty="0">
                <a:solidFill>
                  <a:srgbClr val="0070C0"/>
                </a:solidFill>
                <a:latin typeface="Calibri" charset="0"/>
                <a:ea typeface="Calibri" charset="0"/>
                <a:cs typeface="Calibri" charset="0"/>
              </a:rPr>
              <a:t>;</a:t>
            </a:r>
            <a:r>
              <a:rPr lang="es-ES_tradnl" sz="2400" b="1" dirty="0">
                <a:solidFill>
                  <a:schemeClr val="bg1">
                    <a:lumMod val="50000"/>
                  </a:schemeClr>
                </a:solidFill>
                <a:latin typeface="Calibri" charset="0"/>
                <a:ea typeface="Calibri" charset="0"/>
                <a:cs typeface="Calibri" charset="0"/>
              </a:rPr>
              <a:t>"</a:t>
            </a:r>
            <a:r>
              <a:rPr lang="es-ES_tradnl" sz="2400" b="1" dirty="0">
                <a:solidFill>
                  <a:srgbClr val="E23649"/>
                </a:solidFill>
                <a:latin typeface="Calibri" charset="0"/>
                <a:ea typeface="Calibri" charset="0"/>
                <a:cs typeface="Calibri" charset="0"/>
              </a:rPr>
              <a:t>&gt; </a:t>
            </a:r>
            <a:r>
              <a:rPr lang="es-ES_tradnl" sz="2400" b="1" dirty="0" err="1">
                <a:solidFill>
                  <a:schemeClr val="bg1">
                    <a:lumMod val="50000"/>
                  </a:schemeClr>
                </a:solidFill>
                <a:latin typeface="Calibri" charset="0"/>
                <a:ea typeface="Calibri" charset="0"/>
                <a:cs typeface="Calibri" charset="0"/>
              </a:rPr>
              <a:t>Hello</a:t>
            </a:r>
            <a:r>
              <a:rPr lang="es-ES_tradnl" sz="2400" b="1" dirty="0">
                <a:solidFill>
                  <a:schemeClr val="bg1">
                    <a:lumMod val="50000"/>
                  </a:schemeClr>
                </a:solidFill>
                <a:latin typeface="Calibri" charset="0"/>
                <a:ea typeface="Calibri" charset="0"/>
                <a:cs typeface="Calibri" charset="0"/>
              </a:rPr>
              <a:t> </a:t>
            </a:r>
            <a:r>
              <a:rPr lang="es-ES_tradnl" sz="2400" b="1" dirty="0" err="1">
                <a:solidFill>
                  <a:schemeClr val="bg1">
                    <a:lumMod val="50000"/>
                  </a:schemeClr>
                </a:solidFill>
                <a:latin typeface="Calibri" charset="0"/>
                <a:ea typeface="Calibri" charset="0"/>
                <a:cs typeface="Calibri" charset="0"/>
              </a:rPr>
              <a:t>World</a:t>
            </a:r>
            <a:r>
              <a:rPr lang="es-ES_tradnl" sz="2400" b="1" dirty="0">
                <a:solidFill>
                  <a:srgbClr val="E23649"/>
                </a:solidFill>
                <a:latin typeface="Calibri" charset="0"/>
                <a:ea typeface="Calibri" charset="0"/>
                <a:cs typeface="Calibri" charset="0"/>
              </a:rPr>
              <a:t> &lt;/h1&gt; </a:t>
            </a:r>
            <a:br>
              <a:rPr lang="es-ES_tradnl" sz="2400" b="1" dirty="0">
                <a:solidFill>
                  <a:srgbClr val="E23649"/>
                </a:solidFill>
                <a:latin typeface="Calibri" charset="0"/>
                <a:ea typeface="Calibri" charset="0"/>
                <a:cs typeface="Calibri" charset="0"/>
              </a:rPr>
            </a:br>
            <a:endParaRPr lang="es-ES_tradnl" sz="2400" b="1" dirty="0">
              <a:solidFill>
                <a:srgbClr val="E23649"/>
              </a:solidFill>
              <a:latin typeface="Calibri" charset="0"/>
              <a:ea typeface="Calibri" charset="0"/>
              <a:cs typeface="Calibri" charset="0"/>
            </a:endParaRPr>
          </a:p>
        </p:txBody>
      </p:sp>
      <p:pic>
        <p:nvPicPr>
          <p:cNvPr id="7" name="Imagen 6"/>
          <p:cNvPicPr>
            <a:picLocks noChangeAspect="1"/>
          </p:cNvPicPr>
          <p:nvPr/>
        </p:nvPicPr>
        <p:blipFill>
          <a:blip r:embed="rId4"/>
          <a:stretch>
            <a:fillRect/>
          </a:stretch>
        </p:blipFill>
        <p:spPr>
          <a:xfrm>
            <a:off x="1901734" y="1954074"/>
            <a:ext cx="8066037" cy="1859786"/>
          </a:xfrm>
          <a:prstGeom prst="rect">
            <a:avLst/>
          </a:prstGeom>
        </p:spPr>
      </p:pic>
    </p:spTree>
    <p:extLst>
      <p:ext uri="{BB962C8B-B14F-4D97-AF65-F5344CB8AC3E}">
        <p14:creationId xmlns:p14="http://schemas.microsoft.com/office/powerpoint/2010/main" val="240289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Valores de Colores</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388620" y="1354871"/>
            <a:ext cx="9375644" cy="400110"/>
          </a:xfrm>
          <a:prstGeom prst="rect">
            <a:avLst/>
          </a:prstGeom>
        </p:spPr>
        <p:txBody>
          <a:bodyPr wrap="none">
            <a:spAutoFit/>
          </a:bodyPr>
          <a:lstStyle/>
          <a:p>
            <a:r>
              <a:rPr lang="es-ES_tradnl" sz="2000" b="1" dirty="0">
                <a:solidFill>
                  <a:schemeClr val="bg1">
                    <a:lumMod val="50000"/>
                  </a:schemeClr>
                </a:solidFill>
              </a:rPr>
              <a:t>En HTML, los colores se pueden especificar usando valores RGB, HEX, HSL, RGBA, HSLA</a:t>
            </a:r>
            <a:endParaRPr lang="es-ES_tradnl" sz="2000" b="1" dirty="0">
              <a:solidFill>
                <a:schemeClr val="bg1">
                  <a:lumMod val="50000"/>
                </a:schemeClr>
              </a:solidFill>
              <a:latin typeface="Calibri" charset="0"/>
              <a:ea typeface="Calibri" charset="0"/>
              <a:cs typeface="Calibri" charset="0"/>
            </a:endParaRPr>
          </a:p>
        </p:txBody>
      </p:sp>
      <p:sp>
        <p:nvSpPr>
          <p:cNvPr id="11" name="Rectángulo 10"/>
          <p:cNvSpPr/>
          <p:nvPr/>
        </p:nvSpPr>
        <p:spPr>
          <a:xfrm>
            <a:off x="2047042" y="4390209"/>
            <a:ext cx="4301562" cy="400110"/>
          </a:xfrm>
          <a:prstGeom prst="rect">
            <a:avLst/>
          </a:prstGeom>
        </p:spPr>
        <p:txBody>
          <a:bodyPr wrap="none">
            <a:spAutoFit/>
          </a:bodyPr>
          <a:lstStyle/>
          <a:p>
            <a:r>
              <a:rPr lang="es-ES_tradnl" sz="2000" b="1" dirty="0">
                <a:solidFill>
                  <a:schemeClr val="bg1">
                    <a:lumMod val="50000"/>
                  </a:schemeClr>
                </a:solidFill>
              </a:rPr>
              <a:t>El </a:t>
            </a:r>
            <a:r>
              <a:rPr lang="es-ES_tradnl" sz="2000" b="1">
                <a:solidFill>
                  <a:schemeClr val="bg1">
                    <a:lumMod val="50000"/>
                  </a:schemeClr>
                </a:solidFill>
              </a:rPr>
              <a:t>color RED, </a:t>
            </a:r>
            <a:r>
              <a:rPr lang="es-ES_tradnl" sz="2000" b="1" dirty="0">
                <a:solidFill>
                  <a:schemeClr val="bg1">
                    <a:lumMod val="50000"/>
                  </a:schemeClr>
                </a:solidFill>
              </a:rPr>
              <a:t>con 50% de transparencia</a:t>
            </a:r>
            <a:endParaRPr lang="es-ES_tradnl" sz="2000" b="1" dirty="0">
              <a:solidFill>
                <a:schemeClr val="bg1">
                  <a:lumMod val="50000"/>
                </a:schemeClr>
              </a:solidFill>
              <a:latin typeface="Calibri" charset="0"/>
              <a:ea typeface="Calibri" charset="0"/>
              <a:cs typeface="Calibri" charset="0"/>
            </a:endParaRPr>
          </a:p>
        </p:txBody>
      </p:sp>
      <p:sp>
        <p:nvSpPr>
          <p:cNvPr id="8" name="Rectángulo 7"/>
          <p:cNvSpPr/>
          <p:nvPr/>
        </p:nvSpPr>
        <p:spPr>
          <a:xfrm>
            <a:off x="2087390" y="1934308"/>
            <a:ext cx="6951102" cy="66821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b="1" dirty="0" err="1"/>
              <a:t>rgb</a:t>
            </a:r>
            <a:r>
              <a:rPr lang="es-ES_tradnl" sz="2800" b="1" dirty="0"/>
              <a:t> (255, 0 , 0)</a:t>
            </a:r>
          </a:p>
        </p:txBody>
      </p:sp>
      <p:sp>
        <p:nvSpPr>
          <p:cNvPr id="13" name="Rectángulo 12"/>
          <p:cNvSpPr/>
          <p:nvPr/>
        </p:nvSpPr>
        <p:spPr>
          <a:xfrm>
            <a:off x="2087390" y="2760258"/>
            <a:ext cx="6951102" cy="66821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b="1"/>
              <a:t>#FF0000</a:t>
            </a:r>
            <a:endParaRPr lang="es-ES_tradnl" sz="2800" b="1" dirty="0"/>
          </a:p>
        </p:txBody>
      </p:sp>
      <p:sp>
        <p:nvSpPr>
          <p:cNvPr id="14" name="Rectángulo 13"/>
          <p:cNvSpPr/>
          <p:nvPr/>
        </p:nvSpPr>
        <p:spPr>
          <a:xfrm>
            <a:off x="2087390" y="3563026"/>
            <a:ext cx="6951102" cy="66821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b="1" dirty="0" err="1"/>
              <a:t>hsl</a:t>
            </a:r>
            <a:r>
              <a:rPr lang="es-ES_tradnl" sz="2800" b="1" dirty="0"/>
              <a:t> (0, 100% , 100%)</a:t>
            </a:r>
          </a:p>
        </p:txBody>
      </p:sp>
      <p:sp>
        <p:nvSpPr>
          <p:cNvPr id="15" name="Rectángulo 14"/>
          <p:cNvSpPr/>
          <p:nvPr/>
        </p:nvSpPr>
        <p:spPr>
          <a:xfrm>
            <a:off x="2087390" y="4886252"/>
            <a:ext cx="6951102" cy="66821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b="1" dirty="0" err="1"/>
              <a:t>rgba</a:t>
            </a:r>
            <a:r>
              <a:rPr lang="es-ES_tradnl" sz="2800" b="1" dirty="0"/>
              <a:t> (255, 0 , 0 , 0.5)</a:t>
            </a:r>
          </a:p>
        </p:txBody>
      </p:sp>
      <p:sp>
        <p:nvSpPr>
          <p:cNvPr id="16" name="Rectángulo 15"/>
          <p:cNvSpPr/>
          <p:nvPr/>
        </p:nvSpPr>
        <p:spPr>
          <a:xfrm>
            <a:off x="2087390" y="5650400"/>
            <a:ext cx="6951102" cy="66821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b="1" dirty="0" err="1"/>
              <a:t>hsla</a:t>
            </a:r>
            <a:r>
              <a:rPr lang="es-ES_tradnl" sz="2800" b="1" dirty="0"/>
              <a:t> (0, 100% , 100% , 0.5)</a:t>
            </a:r>
          </a:p>
        </p:txBody>
      </p:sp>
    </p:spTree>
    <p:extLst>
      <p:ext uri="{BB962C8B-B14F-4D97-AF65-F5344CB8AC3E}">
        <p14:creationId xmlns:p14="http://schemas.microsoft.com/office/powerpoint/2010/main" val="2452328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Colores RGB</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388620" y="1354871"/>
            <a:ext cx="8954824" cy="400110"/>
          </a:xfrm>
          <a:prstGeom prst="rect">
            <a:avLst/>
          </a:prstGeom>
        </p:spPr>
        <p:txBody>
          <a:bodyPr wrap="none">
            <a:spAutoFit/>
          </a:bodyPr>
          <a:lstStyle/>
          <a:p>
            <a:r>
              <a:rPr lang="es-ES_tradnl" sz="2000" b="1" dirty="0">
                <a:solidFill>
                  <a:schemeClr val="bg1">
                    <a:lumMod val="50000"/>
                  </a:schemeClr>
                </a:solidFill>
              </a:rPr>
              <a:t>En </a:t>
            </a:r>
            <a:r>
              <a:rPr lang="es-ES_tradnl" sz="2000" b="1" dirty="0" err="1">
                <a:solidFill>
                  <a:schemeClr val="bg1">
                    <a:lumMod val="50000"/>
                  </a:schemeClr>
                </a:solidFill>
              </a:rPr>
              <a:t>html</a:t>
            </a:r>
            <a:r>
              <a:rPr lang="es-ES_tradnl" sz="2000" b="1" dirty="0">
                <a:solidFill>
                  <a:schemeClr val="bg1">
                    <a:lumMod val="50000"/>
                  </a:schemeClr>
                </a:solidFill>
              </a:rPr>
              <a:t> el color se puede especificar con el valor RGB usando la siguiente sintaxis:</a:t>
            </a:r>
            <a:endParaRPr lang="es-ES_tradnl" sz="2000" b="1" dirty="0">
              <a:solidFill>
                <a:schemeClr val="bg1">
                  <a:lumMod val="50000"/>
                </a:schemeClr>
              </a:solidFill>
              <a:latin typeface="Calibri" charset="0"/>
              <a:ea typeface="Calibri" charset="0"/>
              <a:cs typeface="Calibri" charset="0"/>
            </a:endParaRPr>
          </a:p>
        </p:txBody>
      </p:sp>
      <p:sp>
        <p:nvSpPr>
          <p:cNvPr id="8" name="Rectángulo 7"/>
          <p:cNvSpPr/>
          <p:nvPr/>
        </p:nvSpPr>
        <p:spPr>
          <a:xfrm>
            <a:off x="2087390" y="3413387"/>
            <a:ext cx="6951102" cy="66821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b="1" dirty="0" err="1"/>
              <a:t>rgb</a:t>
            </a:r>
            <a:r>
              <a:rPr lang="es-ES_tradnl" sz="2800" b="1" dirty="0"/>
              <a:t> (255, 0 , 0)</a:t>
            </a:r>
          </a:p>
        </p:txBody>
      </p:sp>
      <p:sp>
        <p:nvSpPr>
          <p:cNvPr id="17" name="Rectángulo 16"/>
          <p:cNvSpPr/>
          <p:nvPr/>
        </p:nvSpPr>
        <p:spPr>
          <a:xfrm>
            <a:off x="3441096" y="1956202"/>
            <a:ext cx="3862917" cy="584775"/>
          </a:xfrm>
          <a:prstGeom prst="rect">
            <a:avLst/>
          </a:prstGeom>
        </p:spPr>
        <p:txBody>
          <a:bodyPr wrap="none">
            <a:spAutoFit/>
          </a:bodyPr>
          <a:lstStyle/>
          <a:p>
            <a:r>
              <a:rPr lang="es-ES_tradnl" sz="3200" b="1" dirty="0" err="1"/>
              <a:t>rgb</a:t>
            </a:r>
            <a:r>
              <a:rPr lang="es-ES_tradnl" sz="3200" b="1" dirty="0"/>
              <a:t>( red, </a:t>
            </a:r>
            <a:r>
              <a:rPr lang="es-ES_tradnl" sz="3200" b="1" dirty="0" err="1"/>
              <a:t>green</a:t>
            </a:r>
            <a:r>
              <a:rPr lang="es-ES_tradnl" sz="3200" b="1" dirty="0"/>
              <a:t>, blue )</a:t>
            </a:r>
            <a:endParaRPr lang="es-ES_tradnl" sz="3200" b="1" dirty="0">
              <a:latin typeface="Calibri" charset="0"/>
              <a:ea typeface="Calibri" charset="0"/>
              <a:cs typeface="Calibri" charset="0"/>
            </a:endParaRPr>
          </a:p>
        </p:txBody>
      </p:sp>
      <p:sp>
        <p:nvSpPr>
          <p:cNvPr id="18" name="Rectángulo 17"/>
          <p:cNvSpPr/>
          <p:nvPr/>
        </p:nvSpPr>
        <p:spPr>
          <a:xfrm>
            <a:off x="2396291" y="2772582"/>
            <a:ext cx="5856027" cy="400110"/>
          </a:xfrm>
          <a:prstGeom prst="rect">
            <a:avLst/>
          </a:prstGeom>
        </p:spPr>
        <p:txBody>
          <a:bodyPr wrap="none">
            <a:spAutoFit/>
          </a:bodyPr>
          <a:lstStyle/>
          <a:p>
            <a:r>
              <a:rPr lang="es-ES_tradnl" sz="2000" b="1" dirty="0">
                <a:solidFill>
                  <a:schemeClr val="bg1">
                    <a:lumMod val="50000"/>
                  </a:schemeClr>
                </a:solidFill>
              </a:rPr>
              <a:t>Cada valor varia en intensidad desde el 0 hasta el 255</a:t>
            </a:r>
            <a:endParaRPr lang="es-ES_tradnl" sz="2000" b="1" dirty="0">
              <a:solidFill>
                <a:schemeClr val="bg1">
                  <a:lumMod val="50000"/>
                </a:schemeClr>
              </a:solidFill>
              <a:latin typeface="Calibri" charset="0"/>
              <a:ea typeface="Calibri" charset="0"/>
              <a:cs typeface="Calibri" charset="0"/>
            </a:endParaRPr>
          </a:p>
        </p:txBody>
      </p:sp>
      <p:sp>
        <p:nvSpPr>
          <p:cNvPr id="19" name="Rectángulo 18"/>
          <p:cNvSpPr/>
          <p:nvPr/>
        </p:nvSpPr>
        <p:spPr>
          <a:xfrm>
            <a:off x="2181516" y="4926870"/>
            <a:ext cx="6951102" cy="6682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b="1" err="1"/>
              <a:t>rgb</a:t>
            </a:r>
            <a:r>
              <a:rPr lang="es-ES_tradnl" sz="2800" b="1" dirty="0"/>
              <a:t> (0, 0 , 0)</a:t>
            </a:r>
          </a:p>
        </p:txBody>
      </p:sp>
      <p:sp>
        <p:nvSpPr>
          <p:cNvPr id="20" name="Rectángulo 19"/>
          <p:cNvSpPr/>
          <p:nvPr/>
        </p:nvSpPr>
        <p:spPr>
          <a:xfrm>
            <a:off x="2548691" y="4358421"/>
            <a:ext cx="5530360" cy="400110"/>
          </a:xfrm>
          <a:prstGeom prst="rect">
            <a:avLst/>
          </a:prstGeom>
        </p:spPr>
        <p:txBody>
          <a:bodyPr wrap="none">
            <a:spAutoFit/>
          </a:bodyPr>
          <a:lstStyle/>
          <a:p>
            <a:r>
              <a:rPr lang="es-ES_tradnl" sz="2000" b="1" dirty="0">
                <a:solidFill>
                  <a:schemeClr val="bg1">
                    <a:lumMod val="50000"/>
                  </a:schemeClr>
                </a:solidFill>
              </a:rPr>
              <a:t>Los tonos grises se definen con los mismos valores</a:t>
            </a:r>
            <a:endParaRPr lang="es-ES_tradnl" sz="2000" b="1" dirty="0">
              <a:solidFill>
                <a:schemeClr val="bg1">
                  <a:lumMod val="50000"/>
                </a:schemeClr>
              </a:solidFill>
              <a:latin typeface="Calibri" charset="0"/>
              <a:ea typeface="Calibri" charset="0"/>
              <a:cs typeface="Calibri" charset="0"/>
            </a:endParaRPr>
          </a:p>
        </p:txBody>
      </p:sp>
      <p:sp>
        <p:nvSpPr>
          <p:cNvPr id="21" name="Rectángulo 20"/>
          <p:cNvSpPr/>
          <p:nvPr/>
        </p:nvSpPr>
        <p:spPr>
          <a:xfrm>
            <a:off x="2181516" y="5714353"/>
            <a:ext cx="6951102" cy="66821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b="1" dirty="0" err="1"/>
              <a:t>rgb</a:t>
            </a:r>
            <a:r>
              <a:rPr lang="es-ES_tradnl" sz="2800" b="1" dirty="0"/>
              <a:t> (120, 120 , 120)</a:t>
            </a:r>
          </a:p>
        </p:txBody>
      </p:sp>
    </p:spTree>
    <p:extLst>
      <p:ext uri="{BB962C8B-B14F-4D97-AF65-F5344CB8AC3E}">
        <p14:creationId xmlns:p14="http://schemas.microsoft.com/office/powerpoint/2010/main" val="97818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8" name="Imagen 7">
            <a:hlinkClick r:id="rId4" action="ppaction://hlinksldjump"/>
          </p:cNvPr>
          <p:cNvPicPr>
            <a:picLocks noChangeAspect="1"/>
          </p:cNvPicPr>
          <p:nvPr/>
        </p:nvPicPr>
        <p:blipFill rotWithShape="1">
          <a:blip r:embed="rId5">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9" name="CuadroTexto 8"/>
          <p:cNvSpPr txBox="1"/>
          <p:nvPr/>
        </p:nvSpPr>
        <p:spPr>
          <a:xfrm>
            <a:off x="994409" y="670155"/>
            <a:ext cx="7152063"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Label</a:t>
            </a:r>
            <a:endParaRPr lang="es-ES_tradnl" sz="2800" b="1" dirty="0">
              <a:solidFill>
                <a:srgbClr val="E23649"/>
              </a:solidFill>
              <a:latin typeface="Calibri" charset="0"/>
              <a:ea typeface="Calibri" charset="0"/>
              <a:cs typeface="Calibri" charset="0"/>
            </a:endParaRPr>
          </a:p>
        </p:txBody>
      </p:sp>
      <p:sp>
        <p:nvSpPr>
          <p:cNvPr id="2" name="Rectángulo 1"/>
          <p:cNvSpPr/>
          <p:nvPr/>
        </p:nvSpPr>
        <p:spPr>
          <a:xfrm>
            <a:off x="910440" y="1364305"/>
            <a:ext cx="9112333" cy="1200329"/>
          </a:xfrm>
          <a:prstGeom prst="rect">
            <a:avLst/>
          </a:prstGeom>
        </p:spPr>
        <p:txBody>
          <a:bodyPr wrap="square">
            <a:spAutoFit/>
          </a:bodyPr>
          <a:lstStyle/>
          <a:p>
            <a:r>
              <a:rPr lang="es-ES_tradnl" dirty="0">
                <a:solidFill>
                  <a:schemeClr val="bg1">
                    <a:lumMod val="50000"/>
                  </a:schemeClr>
                </a:solidFill>
              </a:rPr>
              <a:t>Podemos hablar de una etiqueta que nos confiere cierta comodidad a la hora de rellenar un formulario. Prácticamente, enlaza una descripción (texto simple) del control con el control </a:t>
            </a:r>
            <a:r>
              <a:rPr lang="es-ES_tradnl" dirty="0" err="1">
                <a:solidFill>
                  <a:schemeClr val="bg1">
                    <a:lumMod val="50000"/>
                  </a:schemeClr>
                </a:solidFill>
              </a:rPr>
              <a:t>info</a:t>
            </a:r>
            <a:r>
              <a:rPr lang="es-ES_tradnl" dirty="0">
                <a:solidFill>
                  <a:schemeClr val="bg1">
                    <a:lumMod val="50000"/>
                  </a:schemeClr>
                </a:solidFill>
              </a:rPr>
              <a:t> mismo. Mediante esta conexión, cuando se quiere seleccionar el control, se puede hacer simplemente </a:t>
            </a:r>
            <a:r>
              <a:rPr lang="es-ES_tradnl" dirty="0" err="1">
                <a:solidFill>
                  <a:schemeClr val="bg1">
                    <a:lumMod val="50000"/>
                  </a:schemeClr>
                </a:solidFill>
              </a:rPr>
              <a:t>clickeando</a:t>
            </a:r>
            <a:r>
              <a:rPr lang="es-ES_tradnl" dirty="0">
                <a:solidFill>
                  <a:schemeClr val="bg1">
                    <a:lumMod val="50000"/>
                  </a:schemeClr>
                </a:solidFill>
              </a:rPr>
              <a:t> el texto.</a:t>
            </a:r>
          </a:p>
        </p:txBody>
      </p:sp>
      <p:sp>
        <p:nvSpPr>
          <p:cNvPr id="3" name="Rectángulo 2"/>
          <p:cNvSpPr/>
          <p:nvPr/>
        </p:nvSpPr>
        <p:spPr>
          <a:xfrm>
            <a:off x="2522150" y="2945346"/>
            <a:ext cx="8126494" cy="3416320"/>
          </a:xfrm>
          <a:prstGeom prst="rect">
            <a:avLst/>
          </a:prstGeom>
        </p:spPr>
        <p:txBody>
          <a:bodyPr wrap="square">
            <a:spAutoFit/>
          </a:bodyPr>
          <a:lstStyle/>
          <a:p>
            <a:r>
              <a:rPr lang="es-ES_tradnl" sz="2400" b="1" dirty="0">
                <a:solidFill>
                  <a:srgbClr val="C00000"/>
                </a:solidFill>
              </a:rPr>
              <a:t>&lt;</a:t>
            </a:r>
            <a:r>
              <a:rPr lang="es-ES_tradnl" sz="2400" b="1" dirty="0" err="1">
                <a:solidFill>
                  <a:srgbClr val="C00000"/>
                </a:solidFill>
              </a:rPr>
              <a:t>form</a:t>
            </a:r>
            <a:r>
              <a:rPr lang="es-ES_tradnl" sz="2400" b="1" dirty="0">
                <a:solidFill>
                  <a:srgbClr val="C00000"/>
                </a:solidFill>
              </a:rPr>
              <a:t>&gt;</a:t>
            </a:r>
            <a:br>
              <a:rPr lang="es-ES_tradnl" sz="2400" b="1" dirty="0"/>
            </a:br>
            <a:r>
              <a:rPr lang="es-ES_tradnl" sz="2400" b="1" dirty="0"/>
              <a:t>	</a:t>
            </a:r>
            <a:r>
              <a:rPr lang="es-ES_tradnl" sz="2400" b="1" dirty="0">
                <a:solidFill>
                  <a:srgbClr val="00B050"/>
                </a:solidFill>
              </a:rPr>
              <a:t>&lt;</a:t>
            </a:r>
            <a:r>
              <a:rPr lang="es-ES_tradnl" sz="2400" b="1" dirty="0" err="1">
                <a:solidFill>
                  <a:srgbClr val="00B050"/>
                </a:solidFill>
              </a:rPr>
              <a:t>label</a:t>
            </a:r>
            <a:r>
              <a:rPr lang="es-ES_tradnl" sz="2400" b="1" dirty="0">
                <a:solidFill>
                  <a:srgbClr val="00B050"/>
                </a:solidFill>
              </a:rPr>
              <a:t>&gt;</a:t>
            </a:r>
          </a:p>
          <a:p>
            <a:r>
              <a:rPr lang="es-ES_tradnl" sz="2400" b="1" dirty="0"/>
              <a:t>		</a:t>
            </a:r>
            <a:r>
              <a:rPr lang="es-ES_tradnl" sz="2400" b="1" dirty="0">
                <a:solidFill>
                  <a:schemeClr val="accent1">
                    <a:lumMod val="50000"/>
                  </a:schemeClr>
                </a:solidFill>
              </a:rPr>
              <a:t>&lt;input </a:t>
            </a:r>
            <a:r>
              <a:rPr lang="es-ES_tradnl" sz="2400" b="1" dirty="0" err="1">
                <a:solidFill>
                  <a:schemeClr val="accent1">
                    <a:lumMod val="50000"/>
                  </a:schemeClr>
                </a:solidFill>
              </a:rPr>
              <a:t>type</a:t>
            </a:r>
            <a:r>
              <a:rPr lang="es-ES_tradnl" sz="2400" b="1" dirty="0">
                <a:solidFill>
                  <a:schemeClr val="accent1">
                    <a:lumMod val="50000"/>
                  </a:schemeClr>
                </a:solidFill>
              </a:rPr>
              <a:t>="</a:t>
            </a:r>
            <a:r>
              <a:rPr lang="es-ES_tradnl" sz="2400" b="1" dirty="0" err="1">
                <a:solidFill>
                  <a:schemeClr val="accent1">
                    <a:lumMod val="50000"/>
                  </a:schemeClr>
                </a:solidFill>
              </a:rPr>
              <a:t>checkbox</a:t>
            </a:r>
            <a:r>
              <a:rPr lang="es-ES_tradnl" sz="2400" b="1" dirty="0">
                <a:solidFill>
                  <a:schemeClr val="accent1">
                    <a:lumMod val="50000"/>
                  </a:schemeClr>
                </a:solidFill>
              </a:rPr>
              <a:t>"&gt; </a:t>
            </a:r>
            <a:r>
              <a:rPr lang="es-ES_tradnl" sz="2400" b="1" dirty="0" err="1">
                <a:solidFill>
                  <a:schemeClr val="bg1">
                    <a:lumMod val="50000"/>
                  </a:schemeClr>
                </a:solidFill>
              </a:rPr>
              <a:t>checkbox</a:t>
            </a:r>
            <a:endParaRPr lang="es-ES_tradnl" sz="2400" b="1" dirty="0">
              <a:solidFill>
                <a:schemeClr val="bg1">
                  <a:lumMod val="50000"/>
                </a:schemeClr>
              </a:solidFill>
            </a:endParaRPr>
          </a:p>
          <a:p>
            <a:r>
              <a:rPr lang="es-ES_tradnl" sz="2400" b="1" dirty="0"/>
              <a:t>	</a:t>
            </a:r>
            <a:r>
              <a:rPr lang="es-ES_tradnl" sz="2400" b="1" dirty="0">
                <a:solidFill>
                  <a:srgbClr val="00B050"/>
                </a:solidFill>
              </a:rPr>
              <a:t>&lt;/</a:t>
            </a:r>
            <a:r>
              <a:rPr lang="es-ES_tradnl" sz="2400" b="1" dirty="0" err="1">
                <a:solidFill>
                  <a:srgbClr val="00B050"/>
                </a:solidFill>
              </a:rPr>
              <a:t>label</a:t>
            </a:r>
            <a:r>
              <a:rPr lang="es-ES_tradnl" sz="2400" b="1" dirty="0">
                <a:solidFill>
                  <a:srgbClr val="00B050"/>
                </a:solidFill>
              </a:rPr>
              <a:t>&gt;</a:t>
            </a:r>
          </a:p>
          <a:p>
            <a:br>
              <a:rPr lang="es-ES_tradnl" sz="2400" b="1" dirty="0"/>
            </a:br>
            <a:r>
              <a:rPr lang="es-ES_tradnl" sz="2400" b="1" dirty="0"/>
              <a:t>	</a:t>
            </a:r>
            <a:r>
              <a:rPr lang="es-ES_tradnl" sz="2400" b="1" dirty="0">
                <a:solidFill>
                  <a:srgbClr val="00B050"/>
                </a:solidFill>
              </a:rPr>
              <a:t>&lt;</a:t>
            </a:r>
            <a:r>
              <a:rPr lang="es-ES_tradnl" sz="2400" b="1" dirty="0" err="1">
                <a:solidFill>
                  <a:srgbClr val="00B050"/>
                </a:solidFill>
              </a:rPr>
              <a:t>label</a:t>
            </a:r>
            <a:r>
              <a:rPr lang="es-ES_tradnl" sz="2400" b="1" dirty="0">
                <a:solidFill>
                  <a:srgbClr val="00B050"/>
                </a:solidFill>
              </a:rPr>
              <a:t>&gt;</a:t>
            </a:r>
          </a:p>
          <a:p>
            <a:r>
              <a:rPr lang="es-ES_tradnl" sz="2400" b="1" dirty="0"/>
              <a:t>		</a:t>
            </a:r>
            <a:r>
              <a:rPr lang="es-ES_tradnl" sz="2400" b="1" dirty="0">
                <a:solidFill>
                  <a:schemeClr val="accent1">
                    <a:lumMod val="50000"/>
                  </a:schemeClr>
                </a:solidFill>
              </a:rPr>
              <a:t>&lt;input </a:t>
            </a:r>
            <a:r>
              <a:rPr lang="es-ES_tradnl" sz="2400" b="1" dirty="0" err="1">
                <a:solidFill>
                  <a:schemeClr val="accent1">
                    <a:lumMod val="50000"/>
                  </a:schemeClr>
                </a:solidFill>
              </a:rPr>
              <a:t>type</a:t>
            </a:r>
            <a:r>
              <a:rPr lang="es-ES_tradnl" sz="2400" b="1" dirty="0">
                <a:solidFill>
                  <a:schemeClr val="accent1">
                    <a:lumMod val="50000"/>
                  </a:schemeClr>
                </a:solidFill>
              </a:rPr>
              <a:t>="radio"&gt;</a:t>
            </a:r>
            <a:r>
              <a:rPr lang="es-ES_tradnl" sz="2400" b="1" dirty="0"/>
              <a:t> </a:t>
            </a:r>
            <a:r>
              <a:rPr lang="es-ES_tradnl" sz="2400" b="1" dirty="0">
                <a:solidFill>
                  <a:schemeClr val="bg1">
                    <a:lumMod val="50000"/>
                  </a:schemeClr>
                </a:solidFill>
              </a:rPr>
              <a:t>radio</a:t>
            </a:r>
          </a:p>
          <a:p>
            <a:r>
              <a:rPr lang="es-ES_tradnl" sz="2400" b="1" dirty="0"/>
              <a:t>	</a:t>
            </a:r>
            <a:r>
              <a:rPr lang="es-ES_tradnl" sz="2400" b="1" dirty="0">
                <a:solidFill>
                  <a:srgbClr val="00B050"/>
                </a:solidFill>
              </a:rPr>
              <a:t>&lt;/</a:t>
            </a:r>
            <a:r>
              <a:rPr lang="es-ES_tradnl" sz="2400" b="1" dirty="0" err="1">
                <a:solidFill>
                  <a:srgbClr val="00B050"/>
                </a:solidFill>
              </a:rPr>
              <a:t>label</a:t>
            </a:r>
            <a:r>
              <a:rPr lang="es-ES_tradnl" sz="2400" b="1" dirty="0">
                <a:solidFill>
                  <a:srgbClr val="00B050"/>
                </a:solidFill>
              </a:rPr>
              <a:t>&gt;</a:t>
            </a:r>
            <a:br>
              <a:rPr lang="es-ES_tradnl" sz="2400" b="1" dirty="0">
                <a:solidFill>
                  <a:srgbClr val="00B050"/>
                </a:solidFill>
              </a:rPr>
            </a:br>
            <a:r>
              <a:rPr lang="es-ES_tradnl" sz="2400" b="1" dirty="0">
                <a:solidFill>
                  <a:srgbClr val="C00000"/>
                </a:solidFill>
              </a:rPr>
              <a:t>&lt;/</a:t>
            </a:r>
            <a:r>
              <a:rPr lang="es-ES_tradnl" sz="2400" b="1" dirty="0" err="1">
                <a:solidFill>
                  <a:srgbClr val="C00000"/>
                </a:solidFill>
              </a:rPr>
              <a:t>form</a:t>
            </a:r>
            <a:r>
              <a:rPr lang="es-ES_tradnl" sz="2400" b="1" dirty="0">
                <a:solidFill>
                  <a:srgbClr val="C00000"/>
                </a:solidFill>
              </a:rPr>
              <a:t>&gt;</a:t>
            </a:r>
            <a:endParaRPr lang="es-ES_tradnl" sz="2400" b="1" dirty="0">
              <a:solidFill>
                <a:srgbClr val="C00000"/>
              </a:solidFill>
              <a:latin typeface="Calibri" charset="0"/>
              <a:ea typeface="Calibri" charset="0"/>
              <a:cs typeface="Calibri" charset="0"/>
            </a:endParaRPr>
          </a:p>
        </p:txBody>
      </p:sp>
    </p:spTree>
    <p:extLst>
      <p:ext uri="{BB962C8B-B14F-4D97-AF65-F5344CB8AC3E}">
        <p14:creationId xmlns:p14="http://schemas.microsoft.com/office/powerpoint/2010/main" val="638852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Colores HEX</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388620" y="1354871"/>
            <a:ext cx="9193158" cy="400110"/>
          </a:xfrm>
          <a:prstGeom prst="rect">
            <a:avLst/>
          </a:prstGeom>
        </p:spPr>
        <p:txBody>
          <a:bodyPr wrap="none">
            <a:spAutoFit/>
          </a:bodyPr>
          <a:lstStyle/>
          <a:p>
            <a:r>
              <a:rPr lang="es-ES_tradnl" sz="2000" b="1" dirty="0">
                <a:solidFill>
                  <a:schemeClr val="bg1">
                    <a:lumMod val="50000"/>
                  </a:schemeClr>
                </a:solidFill>
              </a:rPr>
              <a:t>En </a:t>
            </a:r>
            <a:r>
              <a:rPr lang="es-ES_tradnl" sz="2000" b="1" dirty="0" err="1">
                <a:solidFill>
                  <a:schemeClr val="bg1">
                    <a:lumMod val="50000"/>
                  </a:schemeClr>
                </a:solidFill>
              </a:rPr>
              <a:t>html</a:t>
            </a:r>
            <a:r>
              <a:rPr lang="es-ES_tradnl" sz="2000" b="1" dirty="0">
                <a:solidFill>
                  <a:schemeClr val="bg1">
                    <a:lumMod val="50000"/>
                  </a:schemeClr>
                </a:solidFill>
              </a:rPr>
              <a:t> el color se puede especificar con el valor hexadecimal en la siguiente sintaxis:</a:t>
            </a:r>
            <a:endParaRPr lang="es-ES_tradnl" sz="2000" b="1" dirty="0">
              <a:solidFill>
                <a:schemeClr val="bg1">
                  <a:lumMod val="50000"/>
                </a:schemeClr>
              </a:solidFill>
              <a:latin typeface="Calibri" charset="0"/>
              <a:ea typeface="Calibri" charset="0"/>
              <a:cs typeface="Calibri" charset="0"/>
            </a:endParaRPr>
          </a:p>
        </p:txBody>
      </p:sp>
      <p:sp>
        <p:nvSpPr>
          <p:cNvPr id="8" name="Rectángulo 7"/>
          <p:cNvSpPr/>
          <p:nvPr/>
        </p:nvSpPr>
        <p:spPr>
          <a:xfrm>
            <a:off x="2087390" y="3413387"/>
            <a:ext cx="3768287" cy="66821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b="1" dirty="0"/>
              <a:t>#ff0000</a:t>
            </a:r>
          </a:p>
        </p:txBody>
      </p:sp>
      <p:sp>
        <p:nvSpPr>
          <p:cNvPr id="17" name="Rectángulo 16"/>
          <p:cNvSpPr/>
          <p:nvPr/>
        </p:nvSpPr>
        <p:spPr>
          <a:xfrm>
            <a:off x="4762689" y="1956202"/>
            <a:ext cx="1600503" cy="584775"/>
          </a:xfrm>
          <a:prstGeom prst="rect">
            <a:avLst/>
          </a:prstGeom>
        </p:spPr>
        <p:txBody>
          <a:bodyPr wrap="none">
            <a:spAutoFit/>
          </a:bodyPr>
          <a:lstStyle/>
          <a:p>
            <a:r>
              <a:rPr lang="es-ES_tradnl" sz="3200" b="1" dirty="0"/>
              <a:t># </a:t>
            </a:r>
            <a:r>
              <a:rPr lang="es-ES_tradnl" sz="3200" b="1" dirty="0" err="1"/>
              <a:t>rrggbb</a:t>
            </a:r>
            <a:endParaRPr lang="es-ES_tradnl" sz="3200" b="1" dirty="0">
              <a:latin typeface="Calibri" charset="0"/>
              <a:ea typeface="Calibri" charset="0"/>
              <a:cs typeface="Calibri" charset="0"/>
            </a:endParaRPr>
          </a:p>
        </p:txBody>
      </p:sp>
      <p:sp>
        <p:nvSpPr>
          <p:cNvPr id="18" name="Rectángulo 17"/>
          <p:cNvSpPr/>
          <p:nvPr/>
        </p:nvSpPr>
        <p:spPr>
          <a:xfrm>
            <a:off x="1966488" y="2772582"/>
            <a:ext cx="8184869" cy="400110"/>
          </a:xfrm>
          <a:prstGeom prst="rect">
            <a:avLst/>
          </a:prstGeom>
        </p:spPr>
        <p:txBody>
          <a:bodyPr wrap="none">
            <a:spAutoFit/>
          </a:bodyPr>
          <a:lstStyle/>
          <a:p>
            <a:r>
              <a:rPr lang="es-ES_tradnl" sz="2000" b="1" dirty="0">
                <a:solidFill>
                  <a:schemeClr val="bg1">
                    <a:lumMod val="50000"/>
                  </a:schemeClr>
                </a:solidFill>
              </a:rPr>
              <a:t>Donde </a:t>
            </a:r>
            <a:r>
              <a:rPr lang="es-ES_tradnl" sz="2000" b="1" dirty="0" err="1">
                <a:solidFill>
                  <a:schemeClr val="bg1">
                    <a:lumMod val="50000"/>
                  </a:schemeClr>
                </a:solidFill>
              </a:rPr>
              <a:t>rr</a:t>
            </a:r>
            <a:r>
              <a:rPr lang="es-ES_tradnl" sz="2000" b="1" dirty="0">
                <a:solidFill>
                  <a:schemeClr val="bg1">
                    <a:lumMod val="50000"/>
                  </a:schemeClr>
                </a:solidFill>
              </a:rPr>
              <a:t> (red) , </a:t>
            </a:r>
            <a:r>
              <a:rPr lang="es-ES_tradnl" sz="2000" b="1" dirty="0" err="1">
                <a:solidFill>
                  <a:schemeClr val="bg1">
                    <a:lumMod val="50000"/>
                  </a:schemeClr>
                </a:solidFill>
              </a:rPr>
              <a:t>gg</a:t>
            </a:r>
            <a:r>
              <a:rPr lang="es-ES_tradnl" sz="2000" b="1" dirty="0">
                <a:solidFill>
                  <a:schemeClr val="bg1">
                    <a:lumMod val="50000"/>
                  </a:schemeClr>
                </a:solidFill>
              </a:rPr>
              <a:t>(</a:t>
            </a:r>
            <a:r>
              <a:rPr lang="es-ES_tradnl" sz="2000" b="1" dirty="0" err="1">
                <a:solidFill>
                  <a:schemeClr val="bg1">
                    <a:lumMod val="50000"/>
                  </a:schemeClr>
                </a:solidFill>
              </a:rPr>
              <a:t>green</a:t>
            </a:r>
            <a:r>
              <a:rPr lang="es-ES_tradnl" sz="2000" b="1" dirty="0">
                <a:solidFill>
                  <a:schemeClr val="bg1">
                    <a:lumMod val="50000"/>
                  </a:schemeClr>
                </a:solidFill>
              </a:rPr>
              <a:t>) , </a:t>
            </a:r>
            <a:r>
              <a:rPr lang="es-ES_tradnl" sz="2000" b="1" dirty="0" err="1">
                <a:solidFill>
                  <a:schemeClr val="bg1">
                    <a:lumMod val="50000"/>
                  </a:schemeClr>
                </a:solidFill>
              </a:rPr>
              <a:t>bb</a:t>
            </a:r>
            <a:r>
              <a:rPr lang="es-ES_tradnl" sz="2000" b="1" dirty="0">
                <a:solidFill>
                  <a:schemeClr val="bg1">
                    <a:lumMod val="50000"/>
                  </a:schemeClr>
                </a:solidFill>
              </a:rPr>
              <a:t>(azul) son valores hexadecimales entre 00 y </a:t>
            </a:r>
            <a:r>
              <a:rPr lang="es-ES_tradnl" sz="2000" b="1" dirty="0" err="1">
                <a:solidFill>
                  <a:schemeClr val="bg1">
                    <a:lumMod val="50000"/>
                  </a:schemeClr>
                </a:solidFill>
              </a:rPr>
              <a:t>ff</a:t>
            </a:r>
            <a:endParaRPr lang="es-ES_tradnl" sz="2000" b="1" dirty="0">
              <a:solidFill>
                <a:schemeClr val="bg1">
                  <a:lumMod val="50000"/>
                </a:schemeClr>
              </a:solidFill>
              <a:latin typeface="Calibri" charset="0"/>
              <a:ea typeface="Calibri" charset="0"/>
              <a:cs typeface="Calibri" charset="0"/>
            </a:endParaRPr>
          </a:p>
        </p:txBody>
      </p:sp>
      <p:sp>
        <p:nvSpPr>
          <p:cNvPr id="19" name="Rectángulo 18"/>
          <p:cNvSpPr/>
          <p:nvPr/>
        </p:nvSpPr>
        <p:spPr>
          <a:xfrm>
            <a:off x="2181516" y="4926870"/>
            <a:ext cx="6951102" cy="6682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b="1"/>
              <a:t>#000000</a:t>
            </a:r>
            <a:endParaRPr lang="es-ES_tradnl" sz="2800" b="1" dirty="0"/>
          </a:p>
        </p:txBody>
      </p:sp>
      <p:sp>
        <p:nvSpPr>
          <p:cNvPr id="20" name="Rectángulo 19"/>
          <p:cNvSpPr/>
          <p:nvPr/>
        </p:nvSpPr>
        <p:spPr>
          <a:xfrm>
            <a:off x="2548691" y="4358421"/>
            <a:ext cx="5530360" cy="400110"/>
          </a:xfrm>
          <a:prstGeom prst="rect">
            <a:avLst/>
          </a:prstGeom>
        </p:spPr>
        <p:txBody>
          <a:bodyPr wrap="none">
            <a:spAutoFit/>
          </a:bodyPr>
          <a:lstStyle/>
          <a:p>
            <a:r>
              <a:rPr lang="es-ES_tradnl" sz="2000" b="1" dirty="0">
                <a:solidFill>
                  <a:schemeClr val="bg1">
                    <a:lumMod val="50000"/>
                  </a:schemeClr>
                </a:solidFill>
              </a:rPr>
              <a:t>Los tonos grises se definen con los mismos valores</a:t>
            </a:r>
            <a:endParaRPr lang="es-ES_tradnl" sz="2000" b="1" dirty="0">
              <a:solidFill>
                <a:schemeClr val="bg1">
                  <a:lumMod val="50000"/>
                </a:schemeClr>
              </a:solidFill>
              <a:latin typeface="Calibri" charset="0"/>
              <a:ea typeface="Calibri" charset="0"/>
              <a:cs typeface="Calibri" charset="0"/>
            </a:endParaRPr>
          </a:p>
        </p:txBody>
      </p:sp>
      <p:sp>
        <p:nvSpPr>
          <p:cNvPr id="21" name="Rectángulo 20"/>
          <p:cNvSpPr/>
          <p:nvPr/>
        </p:nvSpPr>
        <p:spPr>
          <a:xfrm>
            <a:off x="2181516" y="5714353"/>
            <a:ext cx="6951102" cy="66821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b="1" dirty="0"/>
              <a:t>#787878</a:t>
            </a:r>
          </a:p>
        </p:txBody>
      </p:sp>
      <p:sp>
        <p:nvSpPr>
          <p:cNvPr id="13" name="Rectángulo 12"/>
          <p:cNvSpPr/>
          <p:nvPr/>
        </p:nvSpPr>
        <p:spPr>
          <a:xfrm>
            <a:off x="6058923" y="3408398"/>
            <a:ext cx="3768287" cy="668215"/>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b="1"/>
              <a:t>#0000ff</a:t>
            </a:r>
            <a:endParaRPr lang="es-ES_tradnl" sz="2800" b="1" dirty="0"/>
          </a:p>
        </p:txBody>
      </p:sp>
    </p:spTree>
    <p:extLst>
      <p:ext uri="{BB962C8B-B14F-4D97-AF65-F5344CB8AC3E}">
        <p14:creationId xmlns:p14="http://schemas.microsoft.com/office/powerpoint/2010/main" val="2752490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Colores HSL</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335260" y="1349825"/>
            <a:ext cx="12453922" cy="400110"/>
          </a:xfrm>
          <a:prstGeom prst="rect">
            <a:avLst/>
          </a:prstGeom>
        </p:spPr>
        <p:txBody>
          <a:bodyPr wrap="none">
            <a:spAutoFit/>
          </a:bodyPr>
          <a:lstStyle/>
          <a:p>
            <a:r>
              <a:rPr lang="es-ES_tradnl" sz="2000" b="1" dirty="0">
                <a:solidFill>
                  <a:schemeClr val="bg1">
                    <a:lumMod val="50000"/>
                  </a:schemeClr>
                </a:solidFill>
              </a:rPr>
              <a:t>En </a:t>
            </a:r>
            <a:r>
              <a:rPr lang="es-ES_tradnl" sz="2000" b="1" dirty="0" err="1">
                <a:solidFill>
                  <a:schemeClr val="bg1">
                    <a:lumMod val="50000"/>
                  </a:schemeClr>
                </a:solidFill>
              </a:rPr>
              <a:t>html</a:t>
            </a:r>
            <a:r>
              <a:rPr lang="es-ES_tradnl" sz="2000" b="1" dirty="0">
                <a:solidFill>
                  <a:schemeClr val="bg1">
                    <a:lumMod val="50000"/>
                  </a:schemeClr>
                </a:solidFill>
              </a:rPr>
              <a:t> el color se puede especificar usando el matiz(tono), </a:t>
            </a:r>
            <a:r>
              <a:rPr lang="es-ES_tradnl" sz="2000" b="1" dirty="0" err="1">
                <a:solidFill>
                  <a:schemeClr val="bg1">
                    <a:lumMod val="50000"/>
                  </a:schemeClr>
                </a:solidFill>
              </a:rPr>
              <a:t>saturaci</a:t>
            </a:r>
            <a:r>
              <a:rPr lang="es-ES" sz="2000" b="1" dirty="0" err="1">
                <a:solidFill>
                  <a:schemeClr val="bg1">
                    <a:lumMod val="50000"/>
                  </a:schemeClr>
                </a:solidFill>
              </a:rPr>
              <a:t>ón</a:t>
            </a:r>
            <a:r>
              <a:rPr lang="es-ES" sz="2000" b="1" dirty="0">
                <a:solidFill>
                  <a:schemeClr val="bg1">
                    <a:lumMod val="50000"/>
                  </a:schemeClr>
                </a:solidFill>
              </a:rPr>
              <a:t> y luminosidad HSL(</a:t>
            </a:r>
            <a:r>
              <a:rPr lang="es-ES" sz="2000" b="1" i="1" dirty="0" err="1"/>
              <a:t>hue</a:t>
            </a:r>
            <a:r>
              <a:rPr lang="es-ES" sz="2000" b="1" dirty="0"/>
              <a:t>, </a:t>
            </a:r>
            <a:r>
              <a:rPr lang="es-ES" sz="2000" b="1" i="1" dirty="0" err="1"/>
              <a:t>saturation</a:t>
            </a:r>
            <a:r>
              <a:rPr lang="es-ES" sz="2000" b="1" dirty="0"/>
              <a:t>, </a:t>
            </a:r>
            <a:r>
              <a:rPr lang="es-ES" sz="2000" b="1" i="1" dirty="0" err="1"/>
              <a:t>lightness</a:t>
            </a:r>
            <a:r>
              <a:rPr lang="es-ES" sz="2000" b="1" i="1" dirty="0"/>
              <a:t>)</a:t>
            </a:r>
            <a:endParaRPr lang="es-ES_tradnl" sz="2000" b="1" dirty="0">
              <a:solidFill>
                <a:schemeClr val="bg1">
                  <a:lumMod val="50000"/>
                </a:schemeClr>
              </a:solidFill>
              <a:latin typeface="Calibri" charset="0"/>
              <a:ea typeface="Calibri" charset="0"/>
              <a:cs typeface="Calibri" charset="0"/>
            </a:endParaRPr>
          </a:p>
        </p:txBody>
      </p:sp>
      <p:sp>
        <p:nvSpPr>
          <p:cNvPr id="8" name="Rectángulo 7"/>
          <p:cNvSpPr/>
          <p:nvPr/>
        </p:nvSpPr>
        <p:spPr>
          <a:xfrm>
            <a:off x="2275641" y="5152903"/>
            <a:ext cx="3768287" cy="66821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b="1" dirty="0" err="1"/>
              <a:t>Hsl</a:t>
            </a:r>
            <a:r>
              <a:rPr lang="es-ES_tradnl" sz="2800" b="1" dirty="0"/>
              <a:t>(0, 100%, 50%)</a:t>
            </a:r>
          </a:p>
        </p:txBody>
      </p:sp>
      <p:sp>
        <p:nvSpPr>
          <p:cNvPr id="17" name="Rectángulo 16"/>
          <p:cNvSpPr/>
          <p:nvPr/>
        </p:nvSpPr>
        <p:spPr>
          <a:xfrm>
            <a:off x="3498878" y="1920320"/>
            <a:ext cx="5353838" cy="584775"/>
          </a:xfrm>
          <a:prstGeom prst="rect">
            <a:avLst/>
          </a:prstGeom>
        </p:spPr>
        <p:txBody>
          <a:bodyPr wrap="none">
            <a:spAutoFit/>
          </a:bodyPr>
          <a:lstStyle/>
          <a:p>
            <a:r>
              <a:rPr lang="es-ES_tradnl" sz="3200" b="1" dirty="0" err="1"/>
              <a:t>Hsl</a:t>
            </a:r>
            <a:r>
              <a:rPr lang="es-ES_tradnl" sz="3200" b="1" dirty="0"/>
              <a:t> (</a:t>
            </a:r>
            <a:r>
              <a:rPr lang="es-ES_tradnl" sz="3200" b="1" dirty="0" err="1"/>
              <a:t>hue</a:t>
            </a:r>
            <a:r>
              <a:rPr lang="es-ES_tradnl" sz="3200" b="1" dirty="0"/>
              <a:t>, </a:t>
            </a:r>
            <a:r>
              <a:rPr lang="es-ES_tradnl" sz="3200" b="1" dirty="0" err="1"/>
              <a:t>saturation</a:t>
            </a:r>
            <a:r>
              <a:rPr lang="es-ES_tradnl" sz="3200" b="1" dirty="0"/>
              <a:t>, </a:t>
            </a:r>
            <a:r>
              <a:rPr lang="es-ES_tradnl" sz="3200" b="1" dirty="0" err="1"/>
              <a:t>lightness</a:t>
            </a:r>
            <a:r>
              <a:rPr lang="es-ES_tradnl" sz="3200" b="1" dirty="0"/>
              <a:t>)</a:t>
            </a:r>
            <a:endParaRPr lang="es-ES_tradnl" sz="3200" b="1" dirty="0">
              <a:latin typeface="Calibri" charset="0"/>
              <a:ea typeface="Calibri" charset="0"/>
              <a:cs typeface="Calibri" charset="0"/>
            </a:endParaRPr>
          </a:p>
        </p:txBody>
      </p:sp>
      <p:sp>
        <p:nvSpPr>
          <p:cNvPr id="18" name="Rectángulo 17"/>
          <p:cNvSpPr/>
          <p:nvPr/>
        </p:nvSpPr>
        <p:spPr>
          <a:xfrm>
            <a:off x="696115" y="2710852"/>
            <a:ext cx="10616624" cy="1938992"/>
          </a:xfrm>
          <a:prstGeom prst="rect">
            <a:avLst/>
          </a:prstGeom>
        </p:spPr>
        <p:txBody>
          <a:bodyPr wrap="none">
            <a:spAutoFit/>
          </a:bodyPr>
          <a:lstStyle/>
          <a:p>
            <a:r>
              <a:rPr lang="es-ES_tradnl" sz="2000" b="1" dirty="0" err="1">
                <a:solidFill>
                  <a:schemeClr val="bg1">
                    <a:lumMod val="50000"/>
                  </a:schemeClr>
                </a:solidFill>
              </a:rPr>
              <a:t>hue</a:t>
            </a:r>
            <a:r>
              <a:rPr lang="es-ES_tradnl" sz="2000" b="1" dirty="0">
                <a:solidFill>
                  <a:schemeClr val="bg1">
                    <a:lumMod val="50000"/>
                  </a:schemeClr>
                </a:solidFill>
              </a:rPr>
              <a:t> (tono) es un grado en la rueda de color de 0 a 360, 0 es rojo, 120 es verde y 240 es azul.</a:t>
            </a:r>
          </a:p>
          <a:p>
            <a:endParaRPr lang="es-ES_tradnl" sz="2000" b="1" dirty="0">
              <a:solidFill>
                <a:schemeClr val="bg1">
                  <a:lumMod val="50000"/>
                </a:schemeClr>
              </a:solidFill>
              <a:latin typeface="Calibri" charset="0"/>
              <a:ea typeface="Calibri" charset="0"/>
              <a:cs typeface="Calibri" charset="0"/>
            </a:endParaRPr>
          </a:p>
          <a:p>
            <a:r>
              <a:rPr lang="es-ES_tradnl" sz="2000" b="1" dirty="0" err="1">
                <a:solidFill>
                  <a:schemeClr val="bg1">
                    <a:lumMod val="50000"/>
                  </a:schemeClr>
                </a:solidFill>
                <a:latin typeface="Calibri" charset="0"/>
                <a:ea typeface="Calibri" charset="0"/>
                <a:cs typeface="Calibri" charset="0"/>
              </a:rPr>
              <a:t>saturation</a:t>
            </a:r>
            <a:r>
              <a:rPr lang="es-ES_tradnl" sz="2000" b="1" dirty="0">
                <a:solidFill>
                  <a:schemeClr val="bg1">
                    <a:lumMod val="50000"/>
                  </a:schemeClr>
                </a:solidFill>
                <a:latin typeface="Calibri" charset="0"/>
                <a:ea typeface="Calibri" charset="0"/>
                <a:cs typeface="Calibri" charset="0"/>
              </a:rPr>
              <a:t> (</a:t>
            </a:r>
            <a:r>
              <a:rPr lang="es-ES_tradnl" sz="2000" b="1" dirty="0" err="1">
                <a:solidFill>
                  <a:schemeClr val="bg1">
                    <a:lumMod val="50000"/>
                  </a:schemeClr>
                </a:solidFill>
                <a:latin typeface="Calibri" charset="0"/>
                <a:ea typeface="Calibri" charset="0"/>
                <a:cs typeface="Calibri" charset="0"/>
              </a:rPr>
              <a:t>saturaci</a:t>
            </a:r>
            <a:r>
              <a:rPr lang="es-ES" sz="2000" b="1" dirty="0" err="1">
                <a:solidFill>
                  <a:schemeClr val="bg1">
                    <a:lumMod val="50000"/>
                  </a:schemeClr>
                </a:solidFill>
                <a:latin typeface="Calibri" charset="0"/>
                <a:ea typeface="Calibri" charset="0"/>
                <a:cs typeface="Calibri" charset="0"/>
              </a:rPr>
              <a:t>ón</a:t>
            </a:r>
            <a:r>
              <a:rPr lang="es-ES" sz="2000" b="1" dirty="0">
                <a:solidFill>
                  <a:schemeClr val="bg1">
                    <a:lumMod val="50000"/>
                  </a:schemeClr>
                </a:solidFill>
                <a:latin typeface="Calibri" charset="0"/>
                <a:ea typeface="Calibri" charset="0"/>
                <a:cs typeface="Calibri" charset="0"/>
              </a:rPr>
              <a:t>) es un valor porcentual, 0% es un tono gris y 100% es el color completo.</a:t>
            </a:r>
          </a:p>
          <a:p>
            <a:endParaRPr lang="es-ES" sz="2000" b="1" dirty="0">
              <a:solidFill>
                <a:schemeClr val="bg1">
                  <a:lumMod val="50000"/>
                </a:schemeClr>
              </a:solidFill>
              <a:latin typeface="Calibri" charset="0"/>
              <a:ea typeface="Calibri" charset="0"/>
              <a:cs typeface="Calibri" charset="0"/>
            </a:endParaRPr>
          </a:p>
          <a:p>
            <a:r>
              <a:rPr lang="es-ES" sz="2000" b="1" dirty="0">
                <a:solidFill>
                  <a:schemeClr val="bg1">
                    <a:lumMod val="50000"/>
                  </a:schemeClr>
                </a:solidFill>
                <a:latin typeface="Calibri" charset="0"/>
                <a:ea typeface="Calibri" charset="0"/>
                <a:cs typeface="Calibri" charset="0"/>
              </a:rPr>
              <a:t>	</a:t>
            </a:r>
            <a:r>
              <a:rPr lang="es-ES" sz="2000" b="1" dirty="0" err="1">
                <a:solidFill>
                  <a:schemeClr val="bg1">
                    <a:lumMod val="50000"/>
                  </a:schemeClr>
                </a:solidFill>
                <a:latin typeface="Calibri" charset="0"/>
                <a:ea typeface="Calibri" charset="0"/>
                <a:cs typeface="Calibri" charset="0"/>
              </a:rPr>
              <a:t>lightness</a:t>
            </a:r>
            <a:r>
              <a:rPr lang="es-ES" sz="2000" b="1" dirty="0">
                <a:solidFill>
                  <a:schemeClr val="bg1">
                    <a:lumMod val="50000"/>
                  </a:schemeClr>
                </a:solidFill>
                <a:latin typeface="Calibri" charset="0"/>
                <a:ea typeface="Calibri" charset="0"/>
                <a:cs typeface="Calibri" charset="0"/>
              </a:rPr>
              <a:t> (luminosidad) también es un porcentaje, 0% es negro, 50% no es claro u oscuro, </a:t>
            </a:r>
          </a:p>
          <a:p>
            <a:r>
              <a:rPr lang="es-ES" sz="2000" b="1" dirty="0">
                <a:solidFill>
                  <a:schemeClr val="bg1">
                    <a:lumMod val="50000"/>
                  </a:schemeClr>
                </a:solidFill>
                <a:latin typeface="Calibri" charset="0"/>
                <a:ea typeface="Calibri" charset="0"/>
                <a:cs typeface="Calibri" charset="0"/>
              </a:rPr>
              <a:t>	el 100% es blanco</a:t>
            </a:r>
            <a:endParaRPr lang="es-ES_tradnl" sz="2000" b="1" dirty="0">
              <a:solidFill>
                <a:schemeClr val="bg1">
                  <a:lumMod val="50000"/>
                </a:schemeClr>
              </a:solidFill>
              <a:latin typeface="Calibri" charset="0"/>
              <a:ea typeface="Calibri" charset="0"/>
              <a:cs typeface="Calibri" charset="0"/>
            </a:endParaRPr>
          </a:p>
        </p:txBody>
      </p:sp>
      <p:sp>
        <p:nvSpPr>
          <p:cNvPr id="13" name="Rectángulo 12"/>
          <p:cNvSpPr/>
          <p:nvPr/>
        </p:nvSpPr>
        <p:spPr>
          <a:xfrm>
            <a:off x="6247174" y="5147914"/>
            <a:ext cx="3768287" cy="668215"/>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b="1" dirty="0" err="1"/>
              <a:t>hsl</a:t>
            </a:r>
            <a:r>
              <a:rPr lang="es-ES_tradnl" sz="2800" b="1" dirty="0"/>
              <a:t>(240, 100%, 50%)</a:t>
            </a:r>
          </a:p>
        </p:txBody>
      </p:sp>
    </p:spTree>
    <p:extLst>
      <p:ext uri="{BB962C8B-B14F-4D97-AF65-F5344CB8AC3E}">
        <p14:creationId xmlns:p14="http://schemas.microsoft.com/office/powerpoint/2010/main" val="3204709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Saturación</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994409" y="1349825"/>
            <a:ext cx="6326091" cy="1323439"/>
          </a:xfrm>
          <a:prstGeom prst="rect">
            <a:avLst/>
          </a:prstGeom>
        </p:spPr>
        <p:txBody>
          <a:bodyPr wrap="none">
            <a:spAutoFit/>
          </a:bodyPr>
          <a:lstStyle/>
          <a:p>
            <a:r>
              <a:rPr lang="es-ES" sz="2000" b="1" dirty="0">
                <a:solidFill>
                  <a:schemeClr val="bg1">
                    <a:lumMod val="50000"/>
                  </a:schemeClr>
                </a:solidFill>
              </a:rPr>
              <a:t>La saturación se define como la intensidad de un color.</a:t>
            </a:r>
          </a:p>
          <a:p>
            <a:pPr marL="342900" indent="-342900">
              <a:buFont typeface="Arial" charset="0"/>
              <a:buChar char="•"/>
            </a:pPr>
            <a:r>
              <a:rPr lang="es-ES" sz="2000" b="1" dirty="0">
                <a:solidFill>
                  <a:schemeClr val="bg1">
                    <a:lumMod val="50000"/>
                  </a:schemeClr>
                </a:solidFill>
                <a:latin typeface="Calibri" charset="0"/>
                <a:ea typeface="Calibri" charset="0"/>
                <a:cs typeface="Calibri" charset="0"/>
              </a:rPr>
              <a:t>100% es un color puro, ninguna sombras de gris.</a:t>
            </a:r>
          </a:p>
          <a:p>
            <a:pPr marL="342900" indent="-342900">
              <a:buFont typeface="Arial" charset="0"/>
              <a:buChar char="•"/>
            </a:pPr>
            <a:r>
              <a:rPr lang="es-ES" sz="2000" b="1" dirty="0">
                <a:solidFill>
                  <a:schemeClr val="bg1">
                    <a:lumMod val="50000"/>
                  </a:schemeClr>
                </a:solidFill>
                <a:latin typeface="Calibri" charset="0"/>
                <a:ea typeface="Calibri" charset="0"/>
                <a:cs typeface="Calibri" charset="0"/>
              </a:rPr>
              <a:t>50% es 50% gris, pero todavía se puede ver el color.</a:t>
            </a:r>
          </a:p>
          <a:p>
            <a:pPr marL="342900" indent="-342900">
              <a:buFont typeface="Arial" charset="0"/>
              <a:buChar char="•"/>
            </a:pPr>
            <a:r>
              <a:rPr lang="es-ES" sz="2000" b="1" dirty="0">
                <a:solidFill>
                  <a:schemeClr val="bg1">
                    <a:lumMod val="50000"/>
                  </a:schemeClr>
                </a:solidFill>
                <a:latin typeface="Calibri" charset="0"/>
                <a:ea typeface="Calibri" charset="0"/>
                <a:cs typeface="Calibri" charset="0"/>
              </a:rPr>
              <a:t>0% es completamente gris, ya no se puede ver el color.</a:t>
            </a:r>
          </a:p>
        </p:txBody>
      </p:sp>
      <p:pic>
        <p:nvPicPr>
          <p:cNvPr id="4" name="Imagen 3"/>
          <p:cNvPicPr>
            <a:picLocks noChangeAspect="1"/>
          </p:cNvPicPr>
          <p:nvPr/>
        </p:nvPicPr>
        <p:blipFill>
          <a:blip r:embed="rId4"/>
          <a:stretch>
            <a:fillRect/>
          </a:stretch>
        </p:blipFill>
        <p:spPr>
          <a:xfrm>
            <a:off x="2275641" y="2957788"/>
            <a:ext cx="7730082" cy="3201809"/>
          </a:xfrm>
          <a:prstGeom prst="rect">
            <a:avLst/>
          </a:prstGeom>
        </p:spPr>
      </p:pic>
    </p:spTree>
    <p:extLst>
      <p:ext uri="{BB962C8B-B14F-4D97-AF65-F5344CB8AC3E}">
        <p14:creationId xmlns:p14="http://schemas.microsoft.com/office/powerpoint/2010/main" val="253042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Luminosidad</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994409" y="1349825"/>
            <a:ext cx="8341322" cy="1323439"/>
          </a:xfrm>
          <a:prstGeom prst="rect">
            <a:avLst/>
          </a:prstGeom>
        </p:spPr>
        <p:txBody>
          <a:bodyPr wrap="none">
            <a:spAutoFit/>
          </a:bodyPr>
          <a:lstStyle/>
          <a:p>
            <a:r>
              <a:rPr lang="es-ES" sz="2000" b="1" dirty="0">
                <a:solidFill>
                  <a:schemeClr val="bg1">
                    <a:lumMod val="50000"/>
                  </a:schemeClr>
                </a:solidFill>
              </a:rPr>
              <a:t>La luminosidad se define como la cantidad de luz que se desea dar a un color</a:t>
            </a:r>
          </a:p>
          <a:p>
            <a:pPr marL="342900" indent="-342900">
              <a:buFont typeface="Arial" charset="0"/>
              <a:buChar char="•"/>
            </a:pPr>
            <a:r>
              <a:rPr lang="es-ES" sz="2000" b="1" dirty="0">
                <a:solidFill>
                  <a:schemeClr val="bg1">
                    <a:lumMod val="50000"/>
                  </a:schemeClr>
                </a:solidFill>
                <a:latin typeface="Calibri" charset="0"/>
                <a:ea typeface="Calibri" charset="0"/>
                <a:cs typeface="Calibri" charset="0"/>
              </a:rPr>
              <a:t>0% es que no hay luz, es decir es negro.</a:t>
            </a:r>
          </a:p>
          <a:p>
            <a:pPr marL="342900" indent="-342900">
              <a:buFont typeface="Arial" charset="0"/>
              <a:buChar char="•"/>
            </a:pPr>
            <a:r>
              <a:rPr lang="es-ES" sz="2000" b="1" dirty="0">
                <a:solidFill>
                  <a:schemeClr val="bg1">
                    <a:lumMod val="50000"/>
                  </a:schemeClr>
                </a:solidFill>
                <a:latin typeface="Calibri" charset="0"/>
                <a:ea typeface="Calibri" charset="0"/>
                <a:cs typeface="Calibri" charset="0"/>
              </a:rPr>
              <a:t>50% es 50% de luz ni oscuro ni luminoso.</a:t>
            </a:r>
          </a:p>
          <a:p>
            <a:pPr marL="342900" indent="-342900">
              <a:buFont typeface="Arial" charset="0"/>
              <a:buChar char="•"/>
            </a:pPr>
            <a:r>
              <a:rPr lang="es-ES" sz="2000" b="1" dirty="0">
                <a:solidFill>
                  <a:schemeClr val="bg1">
                    <a:lumMod val="50000"/>
                  </a:schemeClr>
                </a:solidFill>
                <a:latin typeface="Calibri" charset="0"/>
                <a:ea typeface="Calibri" charset="0"/>
                <a:cs typeface="Calibri" charset="0"/>
              </a:rPr>
              <a:t>100% significa luz completa es decir blanco</a:t>
            </a:r>
          </a:p>
        </p:txBody>
      </p:sp>
      <p:pic>
        <p:nvPicPr>
          <p:cNvPr id="5" name="Imagen 4"/>
          <p:cNvPicPr>
            <a:picLocks noChangeAspect="1"/>
          </p:cNvPicPr>
          <p:nvPr/>
        </p:nvPicPr>
        <p:blipFill>
          <a:blip r:embed="rId4"/>
          <a:stretch>
            <a:fillRect/>
          </a:stretch>
        </p:blipFill>
        <p:spPr>
          <a:xfrm>
            <a:off x="2112108" y="2920482"/>
            <a:ext cx="7928707" cy="3276422"/>
          </a:xfrm>
          <a:prstGeom prst="rect">
            <a:avLst/>
          </a:prstGeom>
        </p:spPr>
      </p:pic>
    </p:spTree>
    <p:extLst>
      <p:ext uri="{BB962C8B-B14F-4D97-AF65-F5344CB8AC3E}">
        <p14:creationId xmlns:p14="http://schemas.microsoft.com/office/powerpoint/2010/main" val="637490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Luminosidad</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994409" y="1349825"/>
            <a:ext cx="9904763" cy="400110"/>
          </a:xfrm>
          <a:prstGeom prst="rect">
            <a:avLst/>
          </a:prstGeom>
        </p:spPr>
        <p:txBody>
          <a:bodyPr wrap="none">
            <a:spAutoFit/>
          </a:bodyPr>
          <a:lstStyle/>
          <a:p>
            <a:r>
              <a:rPr lang="es-ES" sz="2000" b="1" dirty="0">
                <a:solidFill>
                  <a:schemeClr val="bg1">
                    <a:lumMod val="50000"/>
                  </a:schemeClr>
                </a:solidFill>
              </a:rPr>
              <a:t>En los tono de gris se establece el tono y la </a:t>
            </a:r>
            <a:r>
              <a:rPr lang="es-ES" sz="2000" b="1" dirty="0" err="1">
                <a:solidFill>
                  <a:schemeClr val="bg1">
                    <a:lumMod val="50000"/>
                  </a:schemeClr>
                </a:solidFill>
              </a:rPr>
              <a:t>saturacion</a:t>
            </a:r>
            <a:r>
              <a:rPr lang="es-ES" sz="2000" b="1" dirty="0">
                <a:solidFill>
                  <a:schemeClr val="bg1">
                    <a:lumMod val="50000"/>
                  </a:schemeClr>
                </a:solidFill>
              </a:rPr>
              <a:t> en 0 y se va ajustando la luminosidad.</a:t>
            </a:r>
            <a:endParaRPr lang="es-ES" sz="2000" b="1" dirty="0">
              <a:solidFill>
                <a:schemeClr val="bg1">
                  <a:lumMod val="50000"/>
                </a:schemeClr>
              </a:solidFill>
              <a:latin typeface="Calibri" charset="0"/>
              <a:ea typeface="Calibri" charset="0"/>
              <a:cs typeface="Calibri" charset="0"/>
            </a:endParaRPr>
          </a:p>
        </p:txBody>
      </p:sp>
      <p:pic>
        <p:nvPicPr>
          <p:cNvPr id="4" name="Imagen 3"/>
          <p:cNvPicPr>
            <a:picLocks noChangeAspect="1"/>
          </p:cNvPicPr>
          <p:nvPr/>
        </p:nvPicPr>
        <p:blipFill>
          <a:blip r:embed="rId4"/>
          <a:stretch>
            <a:fillRect/>
          </a:stretch>
        </p:blipFill>
        <p:spPr>
          <a:xfrm>
            <a:off x="1809750" y="2343150"/>
            <a:ext cx="8572500" cy="3543300"/>
          </a:xfrm>
          <a:prstGeom prst="rect">
            <a:avLst/>
          </a:prstGeom>
        </p:spPr>
      </p:pic>
    </p:spTree>
    <p:extLst>
      <p:ext uri="{BB962C8B-B14F-4D97-AF65-F5344CB8AC3E}">
        <p14:creationId xmlns:p14="http://schemas.microsoft.com/office/powerpoint/2010/main" val="2137713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Valor RGBA</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994409" y="1277397"/>
            <a:ext cx="9641357" cy="400110"/>
          </a:xfrm>
          <a:prstGeom prst="rect">
            <a:avLst/>
          </a:prstGeom>
        </p:spPr>
        <p:txBody>
          <a:bodyPr wrap="none">
            <a:spAutoFit/>
          </a:bodyPr>
          <a:lstStyle/>
          <a:p>
            <a:r>
              <a:rPr lang="es-ES" sz="2000" b="1" dirty="0">
                <a:solidFill>
                  <a:schemeClr val="bg1">
                    <a:lumMod val="50000"/>
                  </a:schemeClr>
                </a:solidFill>
              </a:rPr>
              <a:t>Una extensión del RGB adicionando el canal ALFA, que especifica la opacidad de un color.</a:t>
            </a:r>
            <a:endParaRPr lang="es-ES" sz="2000" b="1" dirty="0">
              <a:solidFill>
                <a:schemeClr val="bg1">
                  <a:lumMod val="50000"/>
                </a:schemeClr>
              </a:solidFill>
              <a:latin typeface="Calibri" charset="0"/>
              <a:ea typeface="Calibri" charset="0"/>
              <a:cs typeface="Calibri" charset="0"/>
            </a:endParaRPr>
          </a:p>
        </p:txBody>
      </p:sp>
      <p:sp>
        <p:nvSpPr>
          <p:cNvPr id="9" name="Rectángulo 8"/>
          <p:cNvSpPr/>
          <p:nvPr/>
        </p:nvSpPr>
        <p:spPr>
          <a:xfrm>
            <a:off x="3369128" y="1858802"/>
            <a:ext cx="4891917" cy="584775"/>
          </a:xfrm>
          <a:prstGeom prst="rect">
            <a:avLst/>
          </a:prstGeom>
        </p:spPr>
        <p:txBody>
          <a:bodyPr wrap="none">
            <a:spAutoFit/>
          </a:bodyPr>
          <a:lstStyle/>
          <a:p>
            <a:r>
              <a:rPr lang="es-ES_tradnl" sz="3200" b="1" dirty="0" err="1"/>
              <a:t>rgba</a:t>
            </a:r>
            <a:r>
              <a:rPr lang="es-ES_tradnl" sz="3200" b="1" dirty="0"/>
              <a:t>( red, </a:t>
            </a:r>
            <a:r>
              <a:rPr lang="es-ES_tradnl" sz="3200" b="1" dirty="0" err="1"/>
              <a:t>green</a:t>
            </a:r>
            <a:r>
              <a:rPr lang="es-ES_tradnl" sz="3200" b="1" dirty="0"/>
              <a:t>, blue, alfa )</a:t>
            </a:r>
            <a:endParaRPr lang="es-ES_tradnl" sz="3200" b="1" dirty="0">
              <a:latin typeface="Calibri" charset="0"/>
              <a:ea typeface="Calibri" charset="0"/>
              <a:cs typeface="Calibri" charset="0"/>
            </a:endParaRPr>
          </a:p>
        </p:txBody>
      </p:sp>
      <p:pic>
        <p:nvPicPr>
          <p:cNvPr id="7" name="Imagen 6"/>
          <p:cNvPicPr>
            <a:picLocks noChangeAspect="1"/>
          </p:cNvPicPr>
          <p:nvPr/>
        </p:nvPicPr>
        <p:blipFill>
          <a:blip r:embed="rId4"/>
          <a:stretch>
            <a:fillRect/>
          </a:stretch>
        </p:blipFill>
        <p:spPr>
          <a:xfrm>
            <a:off x="2429119" y="3381194"/>
            <a:ext cx="7464846" cy="2957188"/>
          </a:xfrm>
          <a:prstGeom prst="rect">
            <a:avLst/>
          </a:prstGeom>
        </p:spPr>
      </p:pic>
      <p:sp>
        <p:nvSpPr>
          <p:cNvPr id="11" name="Rectángulo 10"/>
          <p:cNvSpPr/>
          <p:nvPr/>
        </p:nvSpPr>
        <p:spPr>
          <a:xfrm>
            <a:off x="994407" y="2754849"/>
            <a:ext cx="9243749" cy="400110"/>
          </a:xfrm>
          <a:prstGeom prst="rect">
            <a:avLst/>
          </a:prstGeom>
        </p:spPr>
        <p:txBody>
          <a:bodyPr wrap="none">
            <a:spAutoFit/>
          </a:bodyPr>
          <a:lstStyle/>
          <a:p>
            <a:r>
              <a:rPr lang="es-ES" sz="2000" b="1" dirty="0">
                <a:solidFill>
                  <a:schemeClr val="bg1">
                    <a:lumMod val="50000"/>
                  </a:schemeClr>
                </a:solidFill>
              </a:rPr>
              <a:t>El canal alfa es un número entre 0,0(totalmente transparente) y 1,0 (no transparente)</a:t>
            </a:r>
            <a:endParaRPr lang="es-ES" sz="2000" b="1"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1366617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Valor HSLA</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994409" y="1277397"/>
            <a:ext cx="9641357" cy="400110"/>
          </a:xfrm>
          <a:prstGeom prst="rect">
            <a:avLst/>
          </a:prstGeom>
        </p:spPr>
        <p:txBody>
          <a:bodyPr wrap="none">
            <a:spAutoFit/>
          </a:bodyPr>
          <a:lstStyle/>
          <a:p>
            <a:r>
              <a:rPr lang="es-ES" sz="2000" b="1" dirty="0">
                <a:solidFill>
                  <a:schemeClr val="bg1">
                    <a:lumMod val="50000"/>
                  </a:schemeClr>
                </a:solidFill>
              </a:rPr>
              <a:t>Una extensión del HSL adicionando el canal ALFA, que especifica la opacidad de un color.</a:t>
            </a:r>
            <a:endParaRPr lang="es-ES" sz="2000" b="1" dirty="0">
              <a:solidFill>
                <a:schemeClr val="bg1">
                  <a:lumMod val="50000"/>
                </a:schemeClr>
              </a:solidFill>
              <a:latin typeface="Calibri" charset="0"/>
              <a:ea typeface="Calibri" charset="0"/>
              <a:cs typeface="Calibri" charset="0"/>
            </a:endParaRPr>
          </a:p>
        </p:txBody>
      </p:sp>
      <p:sp>
        <p:nvSpPr>
          <p:cNvPr id="9" name="Rectángulo 8"/>
          <p:cNvSpPr/>
          <p:nvPr/>
        </p:nvSpPr>
        <p:spPr>
          <a:xfrm>
            <a:off x="1631119" y="1858802"/>
            <a:ext cx="7970323" cy="584775"/>
          </a:xfrm>
          <a:prstGeom prst="rect">
            <a:avLst/>
          </a:prstGeom>
        </p:spPr>
        <p:txBody>
          <a:bodyPr wrap="none">
            <a:spAutoFit/>
          </a:bodyPr>
          <a:lstStyle/>
          <a:p>
            <a:r>
              <a:rPr lang="es-ES_tradnl" sz="3200" b="1" dirty="0" err="1"/>
              <a:t>Hsla</a:t>
            </a:r>
            <a:r>
              <a:rPr lang="es-ES_tradnl" sz="3200" b="1" dirty="0"/>
              <a:t> ( tonalidad, </a:t>
            </a:r>
            <a:r>
              <a:rPr lang="es-ES_tradnl" sz="3200" b="1" dirty="0" err="1"/>
              <a:t>saturaci</a:t>
            </a:r>
            <a:r>
              <a:rPr lang="es-ES" sz="3200" b="1" dirty="0" err="1"/>
              <a:t>ón</a:t>
            </a:r>
            <a:r>
              <a:rPr lang="es-ES" sz="3200" b="1" dirty="0"/>
              <a:t>, iluminación, alfa</a:t>
            </a:r>
            <a:r>
              <a:rPr lang="es-ES_tradnl" sz="3200" b="1" dirty="0"/>
              <a:t>)</a:t>
            </a:r>
            <a:endParaRPr lang="es-ES_tradnl" sz="3200" b="1" dirty="0">
              <a:latin typeface="Calibri" charset="0"/>
              <a:ea typeface="Calibri" charset="0"/>
              <a:cs typeface="Calibri" charset="0"/>
            </a:endParaRPr>
          </a:p>
        </p:txBody>
      </p:sp>
      <p:sp>
        <p:nvSpPr>
          <p:cNvPr id="11" name="Rectángulo 10"/>
          <p:cNvSpPr/>
          <p:nvPr/>
        </p:nvSpPr>
        <p:spPr>
          <a:xfrm>
            <a:off x="1193212" y="2754849"/>
            <a:ext cx="9243749" cy="400110"/>
          </a:xfrm>
          <a:prstGeom prst="rect">
            <a:avLst/>
          </a:prstGeom>
        </p:spPr>
        <p:txBody>
          <a:bodyPr wrap="none">
            <a:spAutoFit/>
          </a:bodyPr>
          <a:lstStyle/>
          <a:p>
            <a:r>
              <a:rPr lang="es-ES" sz="2000" b="1" dirty="0">
                <a:solidFill>
                  <a:schemeClr val="bg1">
                    <a:lumMod val="50000"/>
                  </a:schemeClr>
                </a:solidFill>
              </a:rPr>
              <a:t>El canal alfa es un número entre 0,0(totalmente transparente) y 1,0 (no transparente)</a:t>
            </a:r>
            <a:endParaRPr lang="es-ES" sz="2000" b="1" dirty="0">
              <a:solidFill>
                <a:schemeClr val="bg1">
                  <a:lumMod val="50000"/>
                </a:schemeClr>
              </a:solidFill>
              <a:latin typeface="Calibri" charset="0"/>
              <a:ea typeface="Calibri" charset="0"/>
              <a:cs typeface="Calibri" charset="0"/>
            </a:endParaRPr>
          </a:p>
        </p:txBody>
      </p:sp>
      <p:pic>
        <p:nvPicPr>
          <p:cNvPr id="4" name="Imagen 3"/>
          <p:cNvPicPr>
            <a:picLocks noChangeAspect="1"/>
          </p:cNvPicPr>
          <p:nvPr/>
        </p:nvPicPr>
        <p:blipFill>
          <a:blip r:embed="rId4"/>
          <a:stretch>
            <a:fillRect/>
          </a:stretch>
        </p:blipFill>
        <p:spPr>
          <a:xfrm>
            <a:off x="2040877" y="3323633"/>
            <a:ext cx="7604121" cy="3022288"/>
          </a:xfrm>
          <a:prstGeom prst="rect">
            <a:avLst/>
          </a:prstGeom>
        </p:spPr>
      </p:pic>
    </p:spTree>
    <p:extLst>
      <p:ext uri="{BB962C8B-B14F-4D97-AF65-F5344CB8AC3E}">
        <p14:creationId xmlns:p14="http://schemas.microsoft.com/office/powerpoint/2010/main" val="4002817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Fondos CSS</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994409" y="1277397"/>
            <a:ext cx="9845516" cy="400110"/>
          </a:xfrm>
          <a:prstGeom prst="rect">
            <a:avLst/>
          </a:prstGeom>
        </p:spPr>
        <p:txBody>
          <a:bodyPr wrap="none">
            <a:spAutoFit/>
          </a:bodyPr>
          <a:lstStyle/>
          <a:p>
            <a:r>
              <a:rPr lang="es-ES" sz="2000" b="1" dirty="0">
                <a:solidFill>
                  <a:schemeClr val="bg1">
                    <a:lumMod val="50000"/>
                  </a:schemeClr>
                </a:solidFill>
              </a:rPr>
              <a:t>Las propiedades de fondo CSS se utilizan para definir los efectos de fondo en los elementos.</a:t>
            </a:r>
            <a:endParaRPr lang="es-ES" sz="2000" b="1" dirty="0">
              <a:solidFill>
                <a:schemeClr val="bg1">
                  <a:lumMod val="50000"/>
                </a:schemeClr>
              </a:solidFill>
              <a:latin typeface="Calibri" charset="0"/>
              <a:ea typeface="Calibri" charset="0"/>
              <a:cs typeface="Calibri" charset="0"/>
            </a:endParaRPr>
          </a:p>
        </p:txBody>
      </p:sp>
      <p:sp>
        <p:nvSpPr>
          <p:cNvPr id="11" name="Rectángulo 10"/>
          <p:cNvSpPr/>
          <p:nvPr/>
        </p:nvSpPr>
        <p:spPr>
          <a:xfrm>
            <a:off x="978106" y="1993570"/>
            <a:ext cx="2595069" cy="400110"/>
          </a:xfrm>
          <a:prstGeom prst="rect">
            <a:avLst/>
          </a:prstGeom>
        </p:spPr>
        <p:txBody>
          <a:bodyPr wrap="none">
            <a:spAutoFit/>
          </a:bodyPr>
          <a:lstStyle/>
          <a:p>
            <a:r>
              <a:rPr lang="es-ES" sz="2000" b="1">
                <a:solidFill>
                  <a:schemeClr val="bg1">
                    <a:lumMod val="50000"/>
                  </a:schemeClr>
                </a:solidFill>
              </a:rPr>
              <a:t>Propiedades de fondo:</a:t>
            </a:r>
            <a:endParaRPr lang="es-ES" sz="2000" b="1" dirty="0">
              <a:solidFill>
                <a:schemeClr val="bg1">
                  <a:lumMod val="50000"/>
                </a:schemeClr>
              </a:solidFill>
              <a:latin typeface="Calibri" charset="0"/>
              <a:ea typeface="Calibri" charset="0"/>
              <a:cs typeface="Calibri" charset="0"/>
            </a:endParaRPr>
          </a:p>
        </p:txBody>
      </p:sp>
      <p:sp>
        <p:nvSpPr>
          <p:cNvPr id="13" name="Rectángulo 12"/>
          <p:cNvSpPr/>
          <p:nvPr/>
        </p:nvSpPr>
        <p:spPr>
          <a:xfrm>
            <a:off x="3202906" y="2709743"/>
            <a:ext cx="4322530" cy="3970318"/>
          </a:xfrm>
          <a:prstGeom prst="rect">
            <a:avLst/>
          </a:prstGeom>
        </p:spPr>
        <p:txBody>
          <a:bodyPr wrap="none">
            <a:spAutoFit/>
          </a:bodyPr>
          <a:lstStyle/>
          <a:p>
            <a:pPr marL="342900" indent="-342900">
              <a:buFont typeface="Arial" charset="0"/>
              <a:buChar char="•"/>
            </a:pPr>
            <a:r>
              <a:rPr lang="es-ES" sz="2800" b="1" dirty="0" err="1">
                <a:solidFill>
                  <a:schemeClr val="bg1">
                    <a:lumMod val="50000"/>
                  </a:schemeClr>
                </a:solidFill>
              </a:rPr>
              <a:t>Background</a:t>
            </a:r>
            <a:r>
              <a:rPr lang="es-ES" sz="2800" b="1" dirty="0">
                <a:solidFill>
                  <a:schemeClr val="bg1">
                    <a:lumMod val="50000"/>
                  </a:schemeClr>
                </a:solidFill>
              </a:rPr>
              <a:t>-color:</a:t>
            </a:r>
          </a:p>
          <a:p>
            <a:pPr marL="342900" indent="-342900">
              <a:buFont typeface="Arial" charset="0"/>
              <a:buChar char="•"/>
            </a:pPr>
            <a:r>
              <a:rPr lang="es-ES" sz="2800" b="1" dirty="0" err="1">
                <a:solidFill>
                  <a:schemeClr val="bg1">
                    <a:lumMod val="50000"/>
                  </a:schemeClr>
                </a:solidFill>
                <a:latin typeface="Calibri" charset="0"/>
                <a:ea typeface="Calibri" charset="0"/>
                <a:cs typeface="Calibri" charset="0"/>
              </a:rPr>
              <a:t>Background-image</a:t>
            </a:r>
            <a:r>
              <a:rPr lang="es-ES" sz="2800" b="1" dirty="0">
                <a:solidFill>
                  <a:schemeClr val="bg1">
                    <a:lumMod val="50000"/>
                  </a:schemeClr>
                </a:solidFill>
                <a:latin typeface="Calibri" charset="0"/>
                <a:ea typeface="Calibri" charset="0"/>
                <a:cs typeface="Calibri" charset="0"/>
              </a:rPr>
              <a:t>:</a:t>
            </a:r>
          </a:p>
          <a:p>
            <a:pPr marL="342900" indent="-342900">
              <a:buFont typeface="Arial" charset="0"/>
              <a:buChar char="•"/>
            </a:pPr>
            <a:r>
              <a:rPr lang="es-ES" sz="2800" b="1" dirty="0" err="1">
                <a:solidFill>
                  <a:schemeClr val="bg1">
                    <a:lumMod val="50000"/>
                  </a:schemeClr>
                </a:solidFill>
                <a:latin typeface="Calibri" charset="0"/>
                <a:ea typeface="Calibri" charset="0"/>
                <a:cs typeface="Calibri" charset="0"/>
              </a:rPr>
              <a:t>Background-repeat</a:t>
            </a:r>
            <a:r>
              <a:rPr lang="es-ES" sz="2800" b="1" dirty="0">
                <a:solidFill>
                  <a:schemeClr val="bg1">
                    <a:lumMod val="50000"/>
                  </a:schemeClr>
                </a:solidFill>
                <a:latin typeface="Calibri" charset="0"/>
                <a:ea typeface="Calibri" charset="0"/>
                <a:cs typeface="Calibri" charset="0"/>
              </a:rPr>
              <a:t>:</a:t>
            </a:r>
          </a:p>
          <a:p>
            <a:pPr marL="342900" indent="-342900">
              <a:buFont typeface="Arial" charset="0"/>
              <a:buChar char="•"/>
            </a:pPr>
            <a:r>
              <a:rPr lang="es-ES" sz="2800" b="1" dirty="0" err="1">
                <a:solidFill>
                  <a:schemeClr val="bg1">
                    <a:lumMod val="50000"/>
                  </a:schemeClr>
                </a:solidFill>
                <a:latin typeface="Calibri" charset="0"/>
                <a:ea typeface="Calibri" charset="0"/>
                <a:cs typeface="Calibri" charset="0"/>
              </a:rPr>
              <a:t>Background-attachment</a:t>
            </a:r>
            <a:r>
              <a:rPr lang="es-ES" sz="2800" b="1" dirty="0">
                <a:solidFill>
                  <a:schemeClr val="bg1">
                    <a:lumMod val="50000"/>
                  </a:schemeClr>
                </a:solidFill>
                <a:latin typeface="Calibri" charset="0"/>
                <a:ea typeface="Calibri" charset="0"/>
                <a:cs typeface="Calibri" charset="0"/>
              </a:rPr>
              <a:t>:</a:t>
            </a:r>
          </a:p>
          <a:p>
            <a:pPr marL="342900" indent="-342900">
              <a:buFont typeface="Arial" charset="0"/>
              <a:buChar char="•"/>
            </a:pPr>
            <a:r>
              <a:rPr lang="es-ES" sz="2800" b="1" dirty="0" err="1">
                <a:solidFill>
                  <a:schemeClr val="bg1">
                    <a:lumMod val="50000"/>
                  </a:schemeClr>
                </a:solidFill>
                <a:latin typeface="Calibri" charset="0"/>
                <a:ea typeface="Calibri" charset="0"/>
                <a:cs typeface="Calibri" charset="0"/>
              </a:rPr>
              <a:t>Background</a:t>
            </a:r>
            <a:r>
              <a:rPr lang="es-ES" sz="2800" b="1" dirty="0">
                <a:solidFill>
                  <a:schemeClr val="bg1">
                    <a:lumMod val="50000"/>
                  </a:schemeClr>
                </a:solidFill>
                <a:latin typeface="Calibri" charset="0"/>
                <a:ea typeface="Calibri" charset="0"/>
                <a:cs typeface="Calibri" charset="0"/>
              </a:rPr>
              <a:t>-position:</a:t>
            </a:r>
          </a:p>
          <a:p>
            <a:pPr marL="342900" indent="-342900">
              <a:buFont typeface="Arial" charset="0"/>
              <a:buChar char="•"/>
            </a:pPr>
            <a:r>
              <a:rPr lang="es-ES" sz="2800" b="1" dirty="0" err="1">
                <a:solidFill>
                  <a:schemeClr val="bg1">
                    <a:lumMod val="50000"/>
                  </a:schemeClr>
                </a:solidFill>
                <a:latin typeface="Calibri" charset="0"/>
                <a:ea typeface="Calibri" charset="0"/>
                <a:cs typeface="Calibri" charset="0"/>
              </a:rPr>
              <a:t>Background-blend-mode</a:t>
            </a:r>
            <a:r>
              <a:rPr lang="es-ES" sz="2800" b="1" dirty="0">
                <a:solidFill>
                  <a:schemeClr val="bg1">
                    <a:lumMod val="50000"/>
                  </a:schemeClr>
                </a:solidFill>
                <a:latin typeface="Calibri" charset="0"/>
                <a:ea typeface="Calibri" charset="0"/>
                <a:cs typeface="Calibri" charset="0"/>
              </a:rPr>
              <a:t>:</a:t>
            </a:r>
          </a:p>
          <a:p>
            <a:pPr marL="342900" indent="-342900">
              <a:buFont typeface="Arial" charset="0"/>
              <a:buChar char="•"/>
            </a:pPr>
            <a:r>
              <a:rPr lang="es-ES" sz="2800" b="1" dirty="0" err="1">
                <a:solidFill>
                  <a:schemeClr val="bg1">
                    <a:lumMod val="50000"/>
                  </a:schemeClr>
                </a:solidFill>
                <a:latin typeface="Calibri" charset="0"/>
                <a:ea typeface="Calibri" charset="0"/>
                <a:cs typeface="Calibri" charset="0"/>
              </a:rPr>
              <a:t>Background</a:t>
            </a:r>
            <a:r>
              <a:rPr lang="es-ES" sz="2800" b="1" dirty="0">
                <a:solidFill>
                  <a:schemeClr val="bg1">
                    <a:lumMod val="50000"/>
                  </a:schemeClr>
                </a:solidFill>
                <a:latin typeface="Calibri" charset="0"/>
                <a:ea typeface="Calibri" charset="0"/>
                <a:cs typeface="Calibri" charset="0"/>
              </a:rPr>
              <a:t>-clip:</a:t>
            </a:r>
          </a:p>
          <a:p>
            <a:pPr marL="342900" indent="-342900">
              <a:buFont typeface="Arial" charset="0"/>
              <a:buChar char="•"/>
            </a:pPr>
            <a:r>
              <a:rPr lang="es-ES" sz="2800" b="1" dirty="0" err="1">
                <a:solidFill>
                  <a:schemeClr val="bg1">
                    <a:lumMod val="50000"/>
                  </a:schemeClr>
                </a:solidFill>
                <a:latin typeface="Calibri" charset="0"/>
                <a:ea typeface="Calibri" charset="0"/>
                <a:cs typeface="Calibri" charset="0"/>
              </a:rPr>
              <a:t>Background-origin</a:t>
            </a:r>
            <a:r>
              <a:rPr lang="es-ES" sz="2800" b="1" dirty="0">
                <a:solidFill>
                  <a:schemeClr val="bg1">
                    <a:lumMod val="50000"/>
                  </a:schemeClr>
                </a:solidFill>
                <a:latin typeface="Calibri" charset="0"/>
                <a:ea typeface="Calibri" charset="0"/>
                <a:cs typeface="Calibri" charset="0"/>
              </a:rPr>
              <a:t>:</a:t>
            </a:r>
          </a:p>
          <a:p>
            <a:pPr marL="342900" indent="-342900">
              <a:buFont typeface="Arial" charset="0"/>
              <a:buChar char="•"/>
            </a:pPr>
            <a:r>
              <a:rPr lang="es-ES" sz="2800" b="1" dirty="0" err="1">
                <a:solidFill>
                  <a:schemeClr val="bg1">
                    <a:lumMod val="50000"/>
                  </a:schemeClr>
                </a:solidFill>
                <a:latin typeface="Calibri" charset="0"/>
                <a:ea typeface="Calibri" charset="0"/>
                <a:cs typeface="Calibri" charset="0"/>
              </a:rPr>
              <a:t>Background-size</a:t>
            </a:r>
            <a:r>
              <a:rPr lang="es-ES" sz="2800" b="1" dirty="0">
                <a:solidFill>
                  <a:schemeClr val="bg1">
                    <a:lumMod val="50000"/>
                  </a:schemeClr>
                </a:solidFill>
                <a:latin typeface="Calibri" charset="0"/>
                <a:ea typeface="Calibri" charset="0"/>
                <a:cs typeface="Calibri" charset="0"/>
              </a:rPr>
              <a:t>:</a:t>
            </a:r>
          </a:p>
        </p:txBody>
      </p:sp>
    </p:spTree>
    <p:extLst>
      <p:ext uri="{BB962C8B-B14F-4D97-AF65-F5344CB8AC3E}">
        <p14:creationId xmlns:p14="http://schemas.microsoft.com/office/powerpoint/2010/main" val="304992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Background</a:t>
            </a:r>
            <a:r>
              <a:rPr lang="es-ES" sz="2800" b="1" dirty="0">
                <a:solidFill>
                  <a:srgbClr val="E23649"/>
                </a:solidFill>
                <a:latin typeface="Calibri" charset="0"/>
                <a:ea typeface="Calibri" charset="0"/>
                <a:cs typeface="Calibri" charset="0"/>
              </a:rPr>
              <a:t>-color</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994409" y="1522653"/>
            <a:ext cx="6284669" cy="400110"/>
          </a:xfrm>
          <a:prstGeom prst="rect">
            <a:avLst/>
          </a:prstGeom>
        </p:spPr>
        <p:txBody>
          <a:bodyPr wrap="none">
            <a:spAutoFit/>
          </a:bodyPr>
          <a:lstStyle/>
          <a:p>
            <a:r>
              <a:rPr lang="es-ES" sz="2000" b="1" dirty="0">
                <a:solidFill>
                  <a:schemeClr val="bg1">
                    <a:lumMod val="50000"/>
                  </a:schemeClr>
                </a:solidFill>
              </a:rPr>
              <a:t>La propiedad especifica un color de fondo a un elemento.</a:t>
            </a:r>
            <a:endParaRPr lang="es-ES" sz="2000" b="1" dirty="0">
              <a:solidFill>
                <a:schemeClr val="bg1">
                  <a:lumMod val="50000"/>
                </a:schemeClr>
              </a:solidFill>
              <a:latin typeface="Calibri" charset="0"/>
              <a:ea typeface="Calibri" charset="0"/>
              <a:cs typeface="Calibri" charset="0"/>
            </a:endParaRPr>
          </a:p>
        </p:txBody>
      </p:sp>
      <p:sp>
        <p:nvSpPr>
          <p:cNvPr id="4" name="Rectángulo 3"/>
          <p:cNvSpPr/>
          <p:nvPr/>
        </p:nvSpPr>
        <p:spPr>
          <a:xfrm>
            <a:off x="3166615" y="2244783"/>
            <a:ext cx="6096000" cy="1384995"/>
          </a:xfrm>
          <a:prstGeom prst="rect">
            <a:avLst/>
          </a:prstGeom>
        </p:spPr>
        <p:txBody>
          <a:bodyPr>
            <a:spAutoFit/>
          </a:bodyPr>
          <a:lstStyle/>
          <a:p>
            <a:r>
              <a:rPr lang="es-ES_tradnl" sz="2800" b="1" dirty="0" err="1">
                <a:solidFill>
                  <a:srgbClr val="A52A2A"/>
                </a:solidFill>
                <a:latin typeface="Calibri" charset="0"/>
                <a:ea typeface="Calibri" charset="0"/>
                <a:cs typeface="Calibri" charset="0"/>
              </a:rPr>
              <a:t>body</a:t>
            </a:r>
            <a:r>
              <a:rPr lang="es-ES_tradnl" sz="2800" b="1" dirty="0">
                <a:solidFill>
                  <a:srgbClr val="A52A2A"/>
                </a:solidFill>
                <a:latin typeface="Calibri" charset="0"/>
                <a:ea typeface="Calibri" charset="0"/>
                <a:cs typeface="Calibri" charset="0"/>
              </a:rPr>
              <a:t> </a:t>
            </a:r>
            <a:r>
              <a:rPr lang="es-ES_tradnl" sz="2800" b="1" dirty="0">
                <a:solidFill>
                  <a:srgbClr val="000000"/>
                </a:solidFill>
                <a:latin typeface="Calibri" charset="0"/>
                <a:ea typeface="Calibri" charset="0"/>
                <a:cs typeface="Calibri" charset="0"/>
              </a:rPr>
              <a:t>{</a:t>
            </a:r>
            <a:br>
              <a:rPr lang="es-ES_tradnl" sz="2800" b="1" dirty="0">
                <a:solidFill>
                  <a:srgbClr val="FF0000"/>
                </a:solidFill>
                <a:latin typeface="Calibri" charset="0"/>
                <a:ea typeface="Calibri" charset="0"/>
                <a:cs typeface="Calibri" charset="0"/>
              </a:rPr>
            </a:br>
            <a:r>
              <a:rPr lang="es-ES_tradnl" sz="2800" b="1" dirty="0">
                <a:solidFill>
                  <a:srgbClr val="FF0000"/>
                </a:solidFill>
                <a:latin typeface="Calibri" charset="0"/>
                <a:ea typeface="Calibri" charset="0"/>
                <a:cs typeface="Calibri" charset="0"/>
              </a:rPr>
              <a:t>    </a:t>
            </a:r>
            <a:r>
              <a:rPr lang="es-ES_tradnl" sz="2800" b="1" dirty="0" err="1">
                <a:solidFill>
                  <a:srgbClr val="FF0000"/>
                </a:solidFill>
                <a:latin typeface="Calibri" charset="0"/>
                <a:ea typeface="Calibri" charset="0"/>
                <a:cs typeface="Calibri" charset="0"/>
              </a:rPr>
              <a:t>background</a:t>
            </a:r>
            <a:r>
              <a:rPr lang="es-ES_tradnl" sz="2800" b="1" dirty="0">
                <a:solidFill>
                  <a:srgbClr val="FF0000"/>
                </a:solidFill>
                <a:latin typeface="Calibri" charset="0"/>
                <a:ea typeface="Calibri" charset="0"/>
                <a:cs typeface="Calibri" charset="0"/>
              </a:rPr>
              <a:t>-color</a:t>
            </a:r>
            <a:r>
              <a:rPr lang="es-ES_tradnl" sz="2800" b="1" dirty="0">
                <a:solidFill>
                  <a:srgbClr val="000000"/>
                </a:solidFill>
                <a:latin typeface="Calibri" charset="0"/>
                <a:ea typeface="Calibri" charset="0"/>
                <a:cs typeface="Calibri" charset="0"/>
              </a:rPr>
              <a:t>:</a:t>
            </a:r>
            <a:r>
              <a:rPr lang="es-ES_tradnl" sz="2800" b="1" dirty="0">
                <a:solidFill>
                  <a:srgbClr val="0000CD"/>
                </a:solidFill>
                <a:latin typeface="Calibri" charset="0"/>
                <a:ea typeface="Calibri" charset="0"/>
                <a:cs typeface="Calibri" charset="0"/>
              </a:rPr>
              <a:t> </a:t>
            </a:r>
            <a:r>
              <a:rPr lang="es-ES_tradnl" sz="2800" b="1" dirty="0" err="1">
                <a:solidFill>
                  <a:srgbClr val="0000CD"/>
                </a:solidFill>
                <a:latin typeface="Calibri" charset="0"/>
                <a:ea typeface="Calibri" charset="0"/>
                <a:cs typeface="Calibri" charset="0"/>
              </a:rPr>
              <a:t>lightblue</a:t>
            </a:r>
            <a:r>
              <a:rPr lang="es-ES_tradnl" sz="2800" b="1" dirty="0">
                <a:solidFill>
                  <a:srgbClr val="000000"/>
                </a:solidFill>
                <a:latin typeface="Calibri" charset="0"/>
                <a:ea typeface="Calibri" charset="0"/>
                <a:cs typeface="Calibri" charset="0"/>
              </a:rPr>
              <a:t>;</a:t>
            </a:r>
            <a:br>
              <a:rPr lang="es-ES_tradnl" sz="2800" b="1" dirty="0">
                <a:solidFill>
                  <a:srgbClr val="FF0000"/>
                </a:solidFill>
                <a:latin typeface="Calibri" charset="0"/>
                <a:ea typeface="Calibri" charset="0"/>
                <a:cs typeface="Calibri" charset="0"/>
              </a:rPr>
            </a:br>
            <a:r>
              <a:rPr lang="es-ES_tradnl" sz="2800" b="1" dirty="0">
                <a:solidFill>
                  <a:srgbClr val="000000"/>
                </a:solidFill>
                <a:latin typeface="Calibri" charset="0"/>
                <a:ea typeface="Calibri" charset="0"/>
                <a:cs typeface="Calibri" charset="0"/>
              </a:rPr>
              <a:t>}</a:t>
            </a:r>
            <a:endParaRPr lang="es-ES_tradnl" sz="2800" b="1" dirty="0">
              <a:latin typeface="Calibri" charset="0"/>
              <a:ea typeface="Calibri" charset="0"/>
              <a:cs typeface="Calibri" charset="0"/>
            </a:endParaRPr>
          </a:p>
        </p:txBody>
      </p:sp>
      <p:sp>
        <p:nvSpPr>
          <p:cNvPr id="14" name="Rectángulo 13"/>
          <p:cNvSpPr/>
          <p:nvPr/>
        </p:nvSpPr>
        <p:spPr>
          <a:xfrm>
            <a:off x="1744686" y="4281076"/>
            <a:ext cx="8585812" cy="400110"/>
          </a:xfrm>
          <a:prstGeom prst="rect">
            <a:avLst/>
          </a:prstGeom>
        </p:spPr>
        <p:txBody>
          <a:bodyPr wrap="none">
            <a:spAutoFit/>
          </a:bodyPr>
          <a:lstStyle/>
          <a:p>
            <a:r>
              <a:rPr lang="es-ES" sz="2000" b="1" dirty="0">
                <a:solidFill>
                  <a:schemeClr val="bg1">
                    <a:lumMod val="50000"/>
                  </a:schemeClr>
                </a:solidFill>
              </a:rPr>
              <a:t>Se puede especificar el color con RGB, RGBA, HSL, HSLA, HEX, nombre del color </a:t>
            </a:r>
            <a:endParaRPr lang="es-ES" sz="2000" b="1"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304401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Background-image</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994409" y="1522653"/>
            <a:ext cx="8306248" cy="400110"/>
          </a:xfrm>
          <a:prstGeom prst="rect">
            <a:avLst/>
          </a:prstGeom>
        </p:spPr>
        <p:txBody>
          <a:bodyPr wrap="none">
            <a:spAutoFit/>
          </a:bodyPr>
          <a:lstStyle/>
          <a:p>
            <a:r>
              <a:rPr lang="es-ES" sz="2000" b="1" dirty="0">
                <a:solidFill>
                  <a:schemeClr val="bg1">
                    <a:lumMod val="50000"/>
                  </a:schemeClr>
                </a:solidFill>
              </a:rPr>
              <a:t>La propiedad especifica una imagen para utilizar como fondo de un elemento</a:t>
            </a:r>
            <a:endParaRPr lang="es-ES" sz="2000" b="1" dirty="0">
              <a:solidFill>
                <a:schemeClr val="bg1">
                  <a:lumMod val="50000"/>
                </a:schemeClr>
              </a:solidFill>
              <a:latin typeface="Calibri" charset="0"/>
              <a:ea typeface="Calibri" charset="0"/>
              <a:cs typeface="Calibri" charset="0"/>
            </a:endParaRPr>
          </a:p>
        </p:txBody>
      </p:sp>
      <p:sp>
        <p:nvSpPr>
          <p:cNvPr id="4" name="Rectángulo 3"/>
          <p:cNvSpPr/>
          <p:nvPr/>
        </p:nvSpPr>
        <p:spPr>
          <a:xfrm>
            <a:off x="2784231" y="2675670"/>
            <a:ext cx="6096000" cy="1384995"/>
          </a:xfrm>
          <a:prstGeom prst="rect">
            <a:avLst/>
          </a:prstGeom>
        </p:spPr>
        <p:txBody>
          <a:bodyPr>
            <a:spAutoFit/>
          </a:bodyPr>
          <a:lstStyle/>
          <a:p>
            <a:r>
              <a:rPr lang="es-ES_tradnl" sz="2800" b="1" dirty="0" err="1">
                <a:solidFill>
                  <a:srgbClr val="A52A2A"/>
                </a:solidFill>
                <a:latin typeface="Calibri" charset="0"/>
                <a:ea typeface="Calibri" charset="0"/>
                <a:cs typeface="Calibri" charset="0"/>
              </a:rPr>
              <a:t>body</a:t>
            </a:r>
            <a:r>
              <a:rPr lang="es-ES_tradnl" sz="2800" b="1" dirty="0">
                <a:solidFill>
                  <a:srgbClr val="A52A2A"/>
                </a:solidFill>
                <a:latin typeface="Calibri" charset="0"/>
                <a:ea typeface="Calibri" charset="0"/>
                <a:cs typeface="Calibri" charset="0"/>
              </a:rPr>
              <a:t> </a:t>
            </a:r>
            <a:r>
              <a:rPr lang="es-ES_tradnl" sz="2800" b="1" dirty="0">
                <a:solidFill>
                  <a:srgbClr val="000000"/>
                </a:solidFill>
                <a:latin typeface="Calibri" charset="0"/>
                <a:ea typeface="Calibri" charset="0"/>
                <a:cs typeface="Calibri" charset="0"/>
              </a:rPr>
              <a:t>{</a:t>
            </a:r>
            <a:br>
              <a:rPr lang="es-ES_tradnl" sz="2800" b="1" dirty="0">
                <a:solidFill>
                  <a:srgbClr val="FF0000"/>
                </a:solidFill>
                <a:latin typeface="Calibri" charset="0"/>
                <a:ea typeface="Calibri" charset="0"/>
                <a:cs typeface="Calibri" charset="0"/>
              </a:rPr>
            </a:br>
            <a:r>
              <a:rPr lang="es-ES_tradnl" sz="2800" b="1" dirty="0">
                <a:solidFill>
                  <a:srgbClr val="FF0000"/>
                </a:solidFill>
                <a:latin typeface="Calibri" charset="0"/>
                <a:ea typeface="Calibri" charset="0"/>
                <a:cs typeface="Calibri" charset="0"/>
              </a:rPr>
              <a:t>    </a:t>
            </a:r>
            <a:r>
              <a:rPr lang="es-ES_tradnl" sz="2800" b="1" dirty="0" err="1">
                <a:solidFill>
                  <a:srgbClr val="FF0000"/>
                </a:solidFill>
                <a:latin typeface="Calibri" charset="0"/>
                <a:ea typeface="Calibri" charset="0"/>
                <a:cs typeface="Calibri" charset="0"/>
              </a:rPr>
              <a:t>background-image</a:t>
            </a:r>
            <a:r>
              <a:rPr lang="es-ES_tradnl" sz="2800" b="1" dirty="0">
                <a:solidFill>
                  <a:srgbClr val="000000"/>
                </a:solidFill>
                <a:latin typeface="Calibri" charset="0"/>
                <a:ea typeface="Calibri" charset="0"/>
                <a:cs typeface="Calibri" charset="0"/>
              </a:rPr>
              <a:t>:</a:t>
            </a:r>
            <a:r>
              <a:rPr lang="es-ES_tradnl" sz="2800" b="1" dirty="0">
                <a:solidFill>
                  <a:srgbClr val="0000CD"/>
                </a:solidFill>
                <a:latin typeface="Calibri" charset="0"/>
                <a:ea typeface="Calibri" charset="0"/>
                <a:cs typeface="Calibri" charset="0"/>
              </a:rPr>
              <a:t> </a:t>
            </a:r>
            <a:r>
              <a:rPr lang="es-ES_tradnl" sz="2800" b="1" dirty="0" err="1">
                <a:solidFill>
                  <a:srgbClr val="0000CD"/>
                </a:solidFill>
                <a:latin typeface="Calibri" charset="0"/>
                <a:ea typeface="Calibri" charset="0"/>
                <a:cs typeface="Calibri" charset="0"/>
              </a:rPr>
              <a:t>url</a:t>
            </a:r>
            <a:r>
              <a:rPr lang="es-ES_tradnl" sz="2800" b="1" dirty="0">
                <a:solidFill>
                  <a:srgbClr val="0000CD"/>
                </a:solidFill>
                <a:latin typeface="Calibri" charset="0"/>
                <a:ea typeface="Calibri" charset="0"/>
                <a:cs typeface="Calibri" charset="0"/>
              </a:rPr>
              <a:t>(“</a:t>
            </a:r>
            <a:r>
              <a:rPr lang="es-ES_tradnl" sz="2800" b="1" dirty="0" err="1">
                <a:solidFill>
                  <a:srgbClr val="0000CD"/>
                </a:solidFill>
                <a:latin typeface="Calibri" charset="0"/>
                <a:ea typeface="Calibri" charset="0"/>
                <a:cs typeface="Calibri" charset="0"/>
              </a:rPr>
              <a:t>fondo.jpg</a:t>
            </a:r>
            <a:r>
              <a:rPr lang="es-ES_tradnl" sz="2800" b="1" dirty="0">
                <a:solidFill>
                  <a:srgbClr val="0000CD"/>
                </a:solidFill>
                <a:latin typeface="Calibri" charset="0"/>
                <a:ea typeface="Calibri" charset="0"/>
                <a:cs typeface="Calibri" charset="0"/>
              </a:rPr>
              <a:t>”)</a:t>
            </a:r>
            <a:r>
              <a:rPr lang="es-ES_tradnl" sz="2800" b="1" dirty="0">
                <a:solidFill>
                  <a:srgbClr val="000000"/>
                </a:solidFill>
                <a:latin typeface="Calibri" charset="0"/>
                <a:ea typeface="Calibri" charset="0"/>
                <a:cs typeface="Calibri" charset="0"/>
              </a:rPr>
              <a:t>;</a:t>
            </a:r>
            <a:br>
              <a:rPr lang="es-ES_tradnl" sz="2800" b="1" dirty="0">
                <a:solidFill>
                  <a:srgbClr val="FF0000"/>
                </a:solidFill>
                <a:latin typeface="Calibri" charset="0"/>
                <a:ea typeface="Calibri" charset="0"/>
                <a:cs typeface="Calibri" charset="0"/>
              </a:rPr>
            </a:br>
            <a:r>
              <a:rPr lang="es-ES_tradnl" sz="2800" b="1" dirty="0">
                <a:solidFill>
                  <a:srgbClr val="000000"/>
                </a:solidFill>
                <a:latin typeface="Calibri" charset="0"/>
                <a:ea typeface="Calibri" charset="0"/>
                <a:cs typeface="Calibri" charset="0"/>
              </a:rPr>
              <a:t>}</a:t>
            </a:r>
            <a:endParaRPr lang="es-ES_tradnl" sz="2800" b="1" dirty="0">
              <a:latin typeface="Calibri" charset="0"/>
              <a:ea typeface="Calibri" charset="0"/>
              <a:cs typeface="Calibri" charset="0"/>
            </a:endParaRPr>
          </a:p>
        </p:txBody>
      </p:sp>
      <p:sp>
        <p:nvSpPr>
          <p:cNvPr id="9" name="CuadroTexto 8"/>
          <p:cNvSpPr txBox="1"/>
          <p:nvPr/>
        </p:nvSpPr>
        <p:spPr>
          <a:xfrm>
            <a:off x="1370428" y="5167399"/>
            <a:ext cx="10059571" cy="954107"/>
          </a:xfrm>
          <a:prstGeom prst="rect">
            <a:avLst/>
          </a:prstGeom>
          <a:noFill/>
        </p:spPr>
        <p:txBody>
          <a:bodyPr wrap="square" rtlCol="0">
            <a:spAutoFit/>
          </a:bodyPr>
          <a:lstStyle/>
          <a:p>
            <a:pPr algn="ctr"/>
            <a:r>
              <a:rPr lang="es-ES" sz="2800" b="1" dirty="0">
                <a:solidFill>
                  <a:srgbClr val="E23649"/>
                </a:solidFill>
                <a:latin typeface="Calibri" charset="0"/>
                <a:ea typeface="Calibri" charset="0"/>
                <a:cs typeface="Calibri" charset="0"/>
              </a:rPr>
              <a:t>¡Por cuestiones estéticas no usemos un fondo que perturbe la lectura del texto!</a:t>
            </a:r>
            <a:endParaRPr lang="es-ES_tradnl" sz="2800" b="1" dirty="0">
              <a:solidFill>
                <a:srgbClr val="E23649"/>
              </a:solidFill>
              <a:latin typeface="Calibri" charset="0"/>
              <a:ea typeface="Calibri" charset="0"/>
              <a:cs typeface="Calibri" charset="0"/>
            </a:endParaRPr>
          </a:p>
        </p:txBody>
      </p:sp>
    </p:spTree>
    <p:extLst>
      <p:ext uri="{BB962C8B-B14F-4D97-AF65-F5344CB8AC3E}">
        <p14:creationId xmlns:p14="http://schemas.microsoft.com/office/powerpoint/2010/main" val="150964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8" name="Imagen 7">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9" name="CuadroTexto 8"/>
          <p:cNvSpPr txBox="1"/>
          <p:nvPr/>
        </p:nvSpPr>
        <p:spPr>
          <a:xfrm>
            <a:off x="994409" y="670155"/>
            <a:ext cx="7152063"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Select</a:t>
            </a:r>
            <a:r>
              <a:rPr lang="es-ES" sz="2800" b="1" dirty="0">
                <a:solidFill>
                  <a:srgbClr val="E23649"/>
                </a:solidFill>
                <a:latin typeface="Calibri" charset="0"/>
                <a:ea typeface="Calibri" charset="0"/>
                <a:cs typeface="Calibri" charset="0"/>
              </a:rPr>
              <a:t> y </a:t>
            </a:r>
            <a:r>
              <a:rPr lang="es-ES" sz="2800" b="1" dirty="0" err="1">
                <a:solidFill>
                  <a:srgbClr val="E23649"/>
                </a:solidFill>
                <a:latin typeface="Calibri" charset="0"/>
                <a:ea typeface="Calibri" charset="0"/>
                <a:cs typeface="Calibri" charset="0"/>
              </a:rPr>
              <a:t>Datalist</a:t>
            </a:r>
            <a:endParaRPr lang="es-ES_tradnl" sz="2800" b="1" dirty="0">
              <a:solidFill>
                <a:srgbClr val="E23649"/>
              </a:solidFill>
              <a:latin typeface="Calibri" charset="0"/>
              <a:ea typeface="Calibri" charset="0"/>
              <a:cs typeface="Calibri" charset="0"/>
            </a:endParaRPr>
          </a:p>
        </p:txBody>
      </p:sp>
      <p:sp>
        <p:nvSpPr>
          <p:cNvPr id="2" name="Rectángulo 1"/>
          <p:cNvSpPr/>
          <p:nvPr/>
        </p:nvSpPr>
        <p:spPr>
          <a:xfrm>
            <a:off x="910440" y="1364305"/>
            <a:ext cx="9112333" cy="646331"/>
          </a:xfrm>
          <a:prstGeom prst="rect">
            <a:avLst/>
          </a:prstGeom>
        </p:spPr>
        <p:txBody>
          <a:bodyPr wrap="square">
            <a:spAutoFit/>
          </a:bodyPr>
          <a:lstStyle/>
          <a:p>
            <a:r>
              <a:rPr lang="es-ES_tradnl" dirty="0"/>
              <a:t>Existen dos tipos de listas: lista de opciones y lista de sugerencias implementada con &lt;</a:t>
            </a:r>
            <a:r>
              <a:rPr lang="es-ES_tradnl" dirty="0" err="1"/>
              <a:t>datalist</a:t>
            </a:r>
            <a:r>
              <a:rPr lang="es-ES_tradnl" dirty="0"/>
              <a:t>&gt;. Aunque la estructura de las dos listas se parecen, el funcionamiento es total diferente. </a:t>
            </a:r>
            <a:endParaRPr lang="es-ES_tradnl" dirty="0">
              <a:solidFill>
                <a:schemeClr val="bg1">
                  <a:lumMod val="50000"/>
                </a:schemeClr>
              </a:solidFill>
            </a:endParaRPr>
          </a:p>
        </p:txBody>
      </p:sp>
      <p:sp>
        <p:nvSpPr>
          <p:cNvPr id="6" name="Rectángulo 5"/>
          <p:cNvSpPr/>
          <p:nvPr/>
        </p:nvSpPr>
        <p:spPr>
          <a:xfrm>
            <a:off x="1395348" y="2853995"/>
            <a:ext cx="4368637" cy="2308324"/>
          </a:xfrm>
          <a:prstGeom prst="rect">
            <a:avLst/>
          </a:prstGeom>
        </p:spPr>
        <p:txBody>
          <a:bodyPr wrap="square">
            <a:spAutoFit/>
          </a:bodyPr>
          <a:lstStyle/>
          <a:p>
            <a:r>
              <a:rPr lang="es-ES_tradnl" b="1" i="0" dirty="0">
                <a:solidFill>
                  <a:srgbClr val="C00000"/>
                </a:solidFill>
                <a:effectLst/>
                <a:latin typeface="Calibri" charset="0"/>
                <a:ea typeface="Calibri" charset="0"/>
                <a:cs typeface="Calibri" charset="0"/>
              </a:rPr>
              <a:t>&lt;</a:t>
            </a:r>
            <a:r>
              <a:rPr lang="es-ES_tradnl" b="1" i="0" dirty="0" err="1">
                <a:solidFill>
                  <a:srgbClr val="C00000"/>
                </a:solidFill>
                <a:effectLst/>
                <a:latin typeface="Calibri" charset="0"/>
                <a:ea typeface="Calibri" charset="0"/>
                <a:cs typeface="Calibri" charset="0"/>
              </a:rPr>
              <a:t>select</a:t>
            </a:r>
            <a:r>
              <a:rPr lang="es-ES_tradnl" b="1" i="0" dirty="0">
                <a:solidFill>
                  <a:srgbClr val="C00000"/>
                </a:solidFill>
                <a:effectLst/>
                <a:latin typeface="Calibri" charset="0"/>
                <a:ea typeface="Calibri" charset="0"/>
                <a:cs typeface="Calibri" charset="0"/>
              </a:rPr>
              <a:t>&gt;</a:t>
            </a:r>
            <a:br>
              <a:rPr lang="es-ES_tradnl" b="1" dirty="0">
                <a:solidFill>
                  <a:srgbClr val="C00000"/>
                </a:solidFill>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Lima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a:t>
            </a:r>
            <a:br>
              <a:rPr lang="es-ES_tradnl" b="1" dirty="0">
                <a:solidFill>
                  <a:srgbClr val="00B050"/>
                </a:solidFill>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Arequipa</a:t>
            </a: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a:t>
            </a:r>
            <a:br>
              <a:rPr lang="es-ES_tradnl" b="1" dirty="0">
                <a:solidFill>
                  <a:srgbClr val="00B050"/>
                </a:solidFill>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Loreto</a:t>
            </a: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a:t>
            </a:r>
            <a:br>
              <a:rPr lang="es-ES_tradnl" b="1" dirty="0">
                <a:solidFill>
                  <a:srgbClr val="00B050"/>
                </a:solidFill>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Cajamarca</a:t>
            </a: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a:t>
            </a:r>
            <a:br>
              <a:rPr lang="es-ES_tradnl" b="1" dirty="0">
                <a:solidFill>
                  <a:srgbClr val="00B050"/>
                </a:solidFill>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Tacna</a:t>
            </a: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a:t>
            </a:r>
            <a:br>
              <a:rPr lang="es-ES_tradnl" b="1" dirty="0">
                <a:solidFill>
                  <a:srgbClr val="00B050"/>
                </a:solidFill>
                <a:latin typeface="Calibri" charset="0"/>
                <a:ea typeface="Calibri" charset="0"/>
                <a:cs typeface="Calibri" charset="0"/>
              </a:rPr>
            </a:br>
            <a:r>
              <a:rPr lang="es-ES_tradnl" b="1" dirty="0">
                <a:solidFill>
                  <a:srgbClr val="C00000"/>
                </a:solidFill>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Puno</a:t>
            </a: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a:t>
            </a:r>
            <a:endParaRPr lang="es-ES_tradnl" b="1" dirty="0">
              <a:solidFill>
                <a:srgbClr val="00B050"/>
              </a:solidFill>
              <a:latin typeface="Calibri" charset="0"/>
              <a:ea typeface="Calibri" charset="0"/>
              <a:cs typeface="Calibri" charset="0"/>
            </a:endParaRPr>
          </a:p>
          <a:p>
            <a:r>
              <a:rPr lang="es-ES_tradnl" b="1" i="0" dirty="0">
                <a:solidFill>
                  <a:srgbClr val="C00000"/>
                </a:solidFill>
                <a:effectLst/>
                <a:latin typeface="Calibri" charset="0"/>
                <a:ea typeface="Calibri" charset="0"/>
                <a:cs typeface="Calibri" charset="0"/>
              </a:rPr>
              <a:t>&lt;/</a:t>
            </a:r>
            <a:r>
              <a:rPr lang="es-ES_tradnl" b="1" i="0" dirty="0" err="1">
                <a:solidFill>
                  <a:srgbClr val="C00000"/>
                </a:solidFill>
                <a:effectLst/>
                <a:latin typeface="Calibri" charset="0"/>
                <a:ea typeface="Calibri" charset="0"/>
                <a:cs typeface="Calibri" charset="0"/>
              </a:rPr>
              <a:t>select</a:t>
            </a:r>
            <a:r>
              <a:rPr lang="es-ES_tradnl" b="1" i="0" dirty="0">
                <a:solidFill>
                  <a:srgbClr val="C00000"/>
                </a:solidFill>
                <a:effectLst/>
                <a:latin typeface="Calibri" charset="0"/>
                <a:ea typeface="Calibri" charset="0"/>
                <a:cs typeface="Calibri" charset="0"/>
              </a:rPr>
              <a:t>&gt;</a:t>
            </a:r>
            <a:endParaRPr lang="es-ES_tradnl" b="1" dirty="0">
              <a:solidFill>
                <a:srgbClr val="C00000"/>
              </a:solidFill>
              <a:latin typeface="Calibri" charset="0"/>
              <a:ea typeface="Calibri" charset="0"/>
              <a:cs typeface="Calibri" charset="0"/>
            </a:endParaRPr>
          </a:p>
        </p:txBody>
      </p:sp>
      <p:sp>
        <p:nvSpPr>
          <p:cNvPr id="11" name="Rectángulo 10"/>
          <p:cNvSpPr/>
          <p:nvPr/>
        </p:nvSpPr>
        <p:spPr>
          <a:xfrm>
            <a:off x="5962153" y="2853995"/>
            <a:ext cx="4368637" cy="2308324"/>
          </a:xfrm>
          <a:prstGeom prst="rect">
            <a:avLst/>
          </a:prstGeom>
        </p:spPr>
        <p:txBody>
          <a:bodyPr wrap="square">
            <a:spAutoFit/>
          </a:bodyPr>
          <a:lstStyle/>
          <a:p>
            <a:r>
              <a:rPr lang="es-ES_tradnl" b="1" i="0" dirty="0">
                <a:solidFill>
                  <a:srgbClr val="C00000"/>
                </a:solidFill>
                <a:effectLst/>
                <a:latin typeface="Calibri" charset="0"/>
                <a:ea typeface="Calibri" charset="0"/>
                <a:cs typeface="Calibri" charset="0"/>
              </a:rPr>
              <a:t>&lt;</a:t>
            </a:r>
            <a:r>
              <a:rPr lang="es-ES_tradnl" b="1" i="0" dirty="0" err="1">
                <a:solidFill>
                  <a:srgbClr val="C00000"/>
                </a:solidFill>
                <a:effectLst/>
                <a:latin typeface="Calibri" charset="0"/>
                <a:ea typeface="Calibri" charset="0"/>
                <a:cs typeface="Calibri" charset="0"/>
              </a:rPr>
              <a:t>datalist</a:t>
            </a:r>
            <a:r>
              <a:rPr lang="es-ES_tradnl" b="1" i="0" dirty="0">
                <a:solidFill>
                  <a:srgbClr val="C00000"/>
                </a:solidFill>
                <a:effectLst/>
                <a:latin typeface="Calibri" charset="0"/>
                <a:ea typeface="Calibri" charset="0"/>
                <a:cs typeface="Calibri" charset="0"/>
              </a:rPr>
              <a:t>&gt;</a:t>
            </a:r>
            <a:br>
              <a:rPr lang="es-ES_tradnl" b="1" dirty="0">
                <a:solidFill>
                  <a:srgbClr val="C00000"/>
                </a:solidFill>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Lima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a:t>
            </a:r>
            <a:br>
              <a:rPr lang="es-ES_tradnl" b="1" dirty="0">
                <a:solidFill>
                  <a:srgbClr val="00B050"/>
                </a:solidFill>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Arequipa</a:t>
            </a: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a:t>
            </a:r>
            <a:br>
              <a:rPr lang="es-ES_tradnl" b="1" dirty="0">
                <a:solidFill>
                  <a:srgbClr val="00B050"/>
                </a:solidFill>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Loreto</a:t>
            </a: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a:t>
            </a:r>
            <a:br>
              <a:rPr lang="es-ES_tradnl" b="1" dirty="0">
                <a:solidFill>
                  <a:srgbClr val="00B050"/>
                </a:solidFill>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Cajamarca</a:t>
            </a: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a:t>
            </a:r>
            <a:br>
              <a:rPr lang="es-ES_tradnl" b="1" dirty="0">
                <a:solidFill>
                  <a:srgbClr val="00B050"/>
                </a:solidFill>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Tacna</a:t>
            </a: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a:t>
            </a:r>
            <a:br>
              <a:rPr lang="es-ES_tradnl" b="1" dirty="0">
                <a:solidFill>
                  <a:srgbClr val="00B050"/>
                </a:solidFill>
                <a:latin typeface="Calibri" charset="0"/>
                <a:ea typeface="Calibri" charset="0"/>
                <a:cs typeface="Calibri" charset="0"/>
              </a:rPr>
            </a:br>
            <a:r>
              <a:rPr lang="es-ES_tradnl" b="1" dirty="0">
                <a:solidFill>
                  <a:srgbClr val="C00000"/>
                </a:solidFill>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Puno</a:t>
            </a:r>
            <a:r>
              <a:rPr lang="es-ES_tradnl" b="1" i="0" dirty="0">
                <a:solidFill>
                  <a:srgbClr val="C00000"/>
                </a:solidFill>
                <a:effectLst/>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option</a:t>
            </a:r>
            <a:r>
              <a:rPr lang="es-ES_tradnl" b="1" i="0" dirty="0">
                <a:solidFill>
                  <a:srgbClr val="00B050"/>
                </a:solidFill>
                <a:effectLst/>
                <a:latin typeface="Calibri" charset="0"/>
                <a:ea typeface="Calibri" charset="0"/>
                <a:cs typeface="Calibri" charset="0"/>
              </a:rPr>
              <a:t>&gt;</a:t>
            </a:r>
            <a:endParaRPr lang="es-ES_tradnl" b="1" dirty="0">
              <a:solidFill>
                <a:srgbClr val="00B050"/>
              </a:solidFill>
              <a:latin typeface="Calibri" charset="0"/>
              <a:ea typeface="Calibri" charset="0"/>
              <a:cs typeface="Calibri" charset="0"/>
            </a:endParaRPr>
          </a:p>
          <a:p>
            <a:r>
              <a:rPr lang="es-ES_tradnl" b="1" i="0" dirty="0">
                <a:solidFill>
                  <a:srgbClr val="C00000"/>
                </a:solidFill>
                <a:effectLst/>
                <a:latin typeface="Calibri" charset="0"/>
                <a:ea typeface="Calibri" charset="0"/>
                <a:cs typeface="Calibri" charset="0"/>
              </a:rPr>
              <a:t>&lt;/</a:t>
            </a:r>
            <a:r>
              <a:rPr lang="es-ES_tradnl" b="1" i="0" dirty="0" err="1">
                <a:solidFill>
                  <a:srgbClr val="C00000"/>
                </a:solidFill>
                <a:effectLst/>
                <a:latin typeface="Calibri" charset="0"/>
                <a:ea typeface="Calibri" charset="0"/>
                <a:cs typeface="Calibri" charset="0"/>
              </a:rPr>
              <a:t>datalist</a:t>
            </a:r>
            <a:r>
              <a:rPr lang="es-ES_tradnl" b="1" i="0" dirty="0">
                <a:solidFill>
                  <a:srgbClr val="C00000"/>
                </a:solidFill>
                <a:effectLst/>
                <a:latin typeface="Calibri" charset="0"/>
                <a:ea typeface="Calibri" charset="0"/>
                <a:cs typeface="Calibri" charset="0"/>
              </a:rPr>
              <a:t>&gt;</a:t>
            </a:r>
            <a:endParaRPr lang="es-ES_tradnl" b="1" dirty="0">
              <a:solidFill>
                <a:srgbClr val="C00000"/>
              </a:solidFill>
              <a:latin typeface="Calibri" charset="0"/>
              <a:ea typeface="Calibri" charset="0"/>
              <a:cs typeface="Calibri" charset="0"/>
            </a:endParaRPr>
          </a:p>
        </p:txBody>
      </p:sp>
    </p:spTree>
    <p:extLst>
      <p:ext uri="{BB962C8B-B14F-4D97-AF65-F5344CB8AC3E}">
        <p14:creationId xmlns:p14="http://schemas.microsoft.com/office/powerpoint/2010/main" val="97924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Background-repeat</a:t>
            </a:r>
            <a:endParaRPr lang="es-ES_tradnl" sz="2800" b="1" dirty="0">
              <a:solidFill>
                <a:srgbClr val="E23649"/>
              </a:solidFill>
              <a:latin typeface="Calibri" charset="0"/>
              <a:ea typeface="Calibri" charset="0"/>
              <a:cs typeface="Calibri" charset="0"/>
            </a:endParaRPr>
          </a:p>
        </p:txBody>
      </p:sp>
      <p:sp>
        <p:nvSpPr>
          <p:cNvPr id="12" name="Rectángulo 11"/>
          <p:cNvSpPr/>
          <p:nvPr/>
        </p:nvSpPr>
        <p:spPr>
          <a:xfrm>
            <a:off x="994409" y="1522653"/>
            <a:ext cx="9272988" cy="707886"/>
          </a:xfrm>
          <a:prstGeom prst="rect">
            <a:avLst/>
          </a:prstGeom>
        </p:spPr>
        <p:txBody>
          <a:bodyPr wrap="none">
            <a:spAutoFit/>
          </a:bodyPr>
          <a:lstStyle/>
          <a:p>
            <a:r>
              <a:rPr lang="es-ES" sz="2000" b="1" dirty="0">
                <a:solidFill>
                  <a:schemeClr val="bg1">
                    <a:lumMod val="50000"/>
                  </a:schemeClr>
                </a:solidFill>
              </a:rPr>
              <a:t>De forma predeterminada la propiedad repite una imagen horizontal y verticalmente.</a:t>
            </a:r>
          </a:p>
          <a:p>
            <a:r>
              <a:rPr lang="es-ES" sz="2000" b="1" dirty="0">
                <a:solidFill>
                  <a:schemeClr val="bg1">
                    <a:lumMod val="50000"/>
                  </a:schemeClr>
                </a:solidFill>
                <a:latin typeface="Calibri" charset="0"/>
                <a:ea typeface="Calibri" charset="0"/>
                <a:cs typeface="Calibri" charset="0"/>
              </a:rPr>
              <a:t>Algunas veces </a:t>
            </a:r>
          </a:p>
        </p:txBody>
      </p:sp>
      <p:sp>
        <p:nvSpPr>
          <p:cNvPr id="4" name="Rectángulo 3"/>
          <p:cNvSpPr/>
          <p:nvPr/>
        </p:nvSpPr>
        <p:spPr>
          <a:xfrm>
            <a:off x="2784231" y="2497476"/>
            <a:ext cx="6096000" cy="1815882"/>
          </a:xfrm>
          <a:prstGeom prst="rect">
            <a:avLst/>
          </a:prstGeom>
        </p:spPr>
        <p:txBody>
          <a:bodyPr>
            <a:spAutoFit/>
          </a:bodyPr>
          <a:lstStyle/>
          <a:p>
            <a:r>
              <a:rPr lang="es-ES_tradnl" sz="2800" b="1" dirty="0" err="1">
                <a:solidFill>
                  <a:srgbClr val="A52A2A"/>
                </a:solidFill>
                <a:latin typeface="Calibri" charset="0"/>
                <a:ea typeface="Calibri" charset="0"/>
                <a:cs typeface="Calibri" charset="0"/>
              </a:rPr>
              <a:t>body</a:t>
            </a:r>
            <a:r>
              <a:rPr lang="es-ES_tradnl" sz="2800" b="1" dirty="0">
                <a:solidFill>
                  <a:srgbClr val="A52A2A"/>
                </a:solidFill>
                <a:latin typeface="Calibri" charset="0"/>
                <a:ea typeface="Calibri" charset="0"/>
                <a:cs typeface="Calibri" charset="0"/>
              </a:rPr>
              <a:t> </a:t>
            </a:r>
            <a:r>
              <a:rPr lang="es-ES_tradnl" sz="2800" b="1" dirty="0">
                <a:solidFill>
                  <a:srgbClr val="000000"/>
                </a:solidFill>
                <a:latin typeface="Calibri" charset="0"/>
                <a:ea typeface="Calibri" charset="0"/>
                <a:cs typeface="Calibri" charset="0"/>
              </a:rPr>
              <a:t>{</a:t>
            </a:r>
            <a:br>
              <a:rPr lang="es-ES_tradnl" sz="2800" b="1" dirty="0">
                <a:solidFill>
                  <a:srgbClr val="FF0000"/>
                </a:solidFill>
                <a:latin typeface="Calibri" charset="0"/>
                <a:ea typeface="Calibri" charset="0"/>
                <a:cs typeface="Calibri" charset="0"/>
              </a:rPr>
            </a:br>
            <a:r>
              <a:rPr lang="es-ES_tradnl" sz="2800" b="1" dirty="0">
                <a:solidFill>
                  <a:srgbClr val="FF0000"/>
                </a:solidFill>
                <a:latin typeface="Calibri" charset="0"/>
                <a:ea typeface="Calibri" charset="0"/>
                <a:cs typeface="Calibri" charset="0"/>
              </a:rPr>
              <a:t>    </a:t>
            </a:r>
            <a:r>
              <a:rPr lang="es-ES_tradnl" sz="2800" b="1" dirty="0" err="1">
                <a:solidFill>
                  <a:srgbClr val="FF0000"/>
                </a:solidFill>
                <a:latin typeface="Calibri" charset="0"/>
                <a:ea typeface="Calibri" charset="0"/>
                <a:cs typeface="Calibri" charset="0"/>
              </a:rPr>
              <a:t>background-image</a:t>
            </a:r>
            <a:r>
              <a:rPr lang="es-ES_tradnl" sz="2800" b="1" dirty="0">
                <a:solidFill>
                  <a:srgbClr val="000000"/>
                </a:solidFill>
                <a:latin typeface="Calibri" charset="0"/>
                <a:ea typeface="Calibri" charset="0"/>
                <a:cs typeface="Calibri" charset="0"/>
              </a:rPr>
              <a:t>:</a:t>
            </a:r>
            <a:r>
              <a:rPr lang="es-ES_tradnl" sz="2800" b="1" dirty="0">
                <a:solidFill>
                  <a:srgbClr val="0000CD"/>
                </a:solidFill>
                <a:latin typeface="Calibri" charset="0"/>
                <a:ea typeface="Calibri" charset="0"/>
                <a:cs typeface="Calibri" charset="0"/>
              </a:rPr>
              <a:t> </a:t>
            </a:r>
            <a:r>
              <a:rPr lang="es-ES_tradnl" sz="2800" b="1" dirty="0" err="1">
                <a:solidFill>
                  <a:srgbClr val="0000CD"/>
                </a:solidFill>
                <a:latin typeface="Calibri" charset="0"/>
                <a:ea typeface="Calibri" charset="0"/>
                <a:cs typeface="Calibri" charset="0"/>
              </a:rPr>
              <a:t>url</a:t>
            </a:r>
            <a:r>
              <a:rPr lang="es-ES_tradnl" sz="2800" b="1" dirty="0">
                <a:solidFill>
                  <a:srgbClr val="0000CD"/>
                </a:solidFill>
                <a:latin typeface="Calibri" charset="0"/>
                <a:ea typeface="Calibri" charset="0"/>
                <a:cs typeface="Calibri" charset="0"/>
              </a:rPr>
              <a:t>(“</a:t>
            </a:r>
            <a:r>
              <a:rPr lang="es-ES_tradnl" sz="2800" b="1" dirty="0" err="1">
                <a:solidFill>
                  <a:srgbClr val="0000CD"/>
                </a:solidFill>
                <a:latin typeface="Calibri" charset="0"/>
                <a:ea typeface="Calibri" charset="0"/>
                <a:cs typeface="Calibri" charset="0"/>
              </a:rPr>
              <a:t>fondo.jpg</a:t>
            </a:r>
            <a:r>
              <a:rPr lang="es-ES_tradnl" sz="2800" b="1" dirty="0">
                <a:solidFill>
                  <a:srgbClr val="0000CD"/>
                </a:solidFill>
                <a:latin typeface="Calibri" charset="0"/>
                <a:ea typeface="Calibri" charset="0"/>
                <a:cs typeface="Calibri" charset="0"/>
              </a:rPr>
              <a:t>”)</a:t>
            </a:r>
            <a:r>
              <a:rPr lang="es-ES_tradnl" sz="2800" b="1" dirty="0">
                <a:solidFill>
                  <a:srgbClr val="000000"/>
                </a:solidFill>
                <a:latin typeface="Calibri" charset="0"/>
                <a:ea typeface="Calibri" charset="0"/>
                <a:cs typeface="Calibri" charset="0"/>
              </a:rPr>
              <a:t>;</a:t>
            </a:r>
          </a:p>
          <a:p>
            <a:r>
              <a:rPr lang="es-ES_tradnl" sz="2800" b="1" dirty="0">
                <a:solidFill>
                  <a:srgbClr val="FF0000"/>
                </a:solidFill>
                <a:latin typeface="Calibri" charset="0"/>
                <a:ea typeface="Calibri" charset="0"/>
                <a:cs typeface="Calibri" charset="0"/>
              </a:rPr>
              <a:t>    </a:t>
            </a:r>
            <a:r>
              <a:rPr lang="es-ES_tradnl" sz="2800" b="1" dirty="0" err="1">
                <a:solidFill>
                  <a:srgbClr val="FF0000"/>
                </a:solidFill>
                <a:latin typeface="Calibri" charset="0"/>
                <a:ea typeface="Calibri" charset="0"/>
                <a:cs typeface="Calibri" charset="0"/>
              </a:rPr>
              <a:t>background-repeat</a:t>
            </a:r>
            <a:r>
              <a:rPr lang="es-ES_tradnl" sz="2800" b="1" dirty="0">
                <a:solidFill>
                  <a:srgbClr val="FF0000"/>
                </a:solidFill>
                <a:latin typeface="Calibri" charset="0"/>
                <a:ea typeface="Calibri" charset="0"/>
                <a:cs typeface="Calibri" charset="0"/>
              </a:rPr>
              <a:t>: </a:t>
            </a:r>
            <a:r>
              <a:rPr lang="es-ES_tradnl" sz="2800" b="1" dirty="0" err="1">
                <a:solidFill>
                  <a:srgbClr val="00B050"/>
                </a:solidFill>
                <a:latin typeface="Calibri" charset="0"/>
                <a:ea typeface="Calibri" charset="0"/>
                <a:cs typeface="Calibri" charset="0"/>
              </a:rPr>
              <a:t>repeat</a:t>
            </a:r>
            <a:r>
              <a:rPr lang="es-ES_tradnl" sz="2800" b="1" dirty="0">
                <a:solidFill>
                  <a:srgbClr val="00B050"/>
                </a:solidFill>
                <a:latin typeface="Calibri" charset="0"/>
                <a:ea typeface="Calibri" charset="0"/>
                <a:cs typeface="Calibri" charset="0"/>
              </a:rPr>
              <a:t>-x</a:t>
            </a:r>
            <a:r>
              <a:rPr lang="es-ES_tradnl" sz="2800" b="1" dirty="0">
                <a:solidFill>
                  <a:srgbClr val="FF0000"/>
                </a:solidFill>
                <a:latin typeface="Calibri" charset="0"/>
                <a:ea typeface="Calibri" charset="0"/>
                <a:cs typeface="Calibri" charset="0"/>
              </a:rPr>
              <a:t>; </a:t>
            </a:r>
            <a:br>
              <a:rPr lang="es-ES_tradnl" sz="2800" b="1" dirty="0">
                <a:solidFill>
                  <a:srgbClr val="FF0000"/>
                </a:solidFill>
                <a:latin typeface="Calibri" charset="0"/>
                <a:ea typeface="Calibri" charset="0"/>
                <a:cs typeface="Calibri" charset="0"/>
              </a:rPr>
            </a:br>
            <a:r>
              <a:rPr lang="es-ES_tradnl" sz="2800" b="1" dirty="0">
                <a:solidFill>
                  <a:srgbClr val="000000"/>
                </a:solidFill>
                <a:latin typeface="Calibri" charset="0"/>
                <a:ea typeface="Calibri" charset="0"/>
                <a:cs typeface="Calibri" charset="0"/>
              </a:rPr>
              <a:t>}</a:t>
            </a:r>
            <a:endParaRPr lang="es-ES_tradnl" sz="2800" b="1" dirty="0">
              <a:latin typeface="Calibri" charset="0"/>
              <a:ea typeface="Calibri" charset="0"/>
              <a:cs typeface="Calibri" charset="0"/>
            </a:endParaRPr>
          </a:p>
        </p:txBody>
      </p:sp>
      <p:sp>
        <p:nvSpPr>
          <p:cNvPr id="11" name="Rectángulo 10"/>
          <p:cNvSpPr/>
          <p:nvPr/>
        </p:nvSpPr>
        <p:spPr>
          <a:xfrm>
            <a:off x="2275641" y="4840284"/>
            <a:ext cx="8613384" cy="400110"/>
          </a:xfrm>
          <a:prstGeom prst="rect">
            <a:avLst/>
          </a:prstGeom>
        </p:spPr>
        <p:txBody>
          <a:bodyPr wrap="none">
            <a:spAutoFit/>
          </a:bodyPr>
          <a:lstStyle/>
          <a:p>
            <a:r>
              <a:rPr lang="es-ES" sz="2000" b="1" dirty="0">
                <a:solidFill>
                  <a:schemeClr val="bg1">
                    <a:lumMod val="50000"/>
                  </a:schemeClr>
                </a:solidFill>
              </a:rPr>
              <a:t>Valores para el </a:t>
            </a:r>
            <a:r>
              <a:rPr lang="es-ES" sz="2000" b="1" dirty="0" err="1">
                <a:solidFill>
                  <a:schemeClr val="bg1">
                    <a:lumMod val="50000"/>
                  </a:schemeClr>
                </a:solidFill>
              </a:rPr>
              <a:t>background-repeat</a:t>
            </a:r>
            <a:r>
              <a:rPr lang="es-ES" sz="2000" b="1" dirty="0">
                <a:solidFill>
                  <a:schemeClr val="bg1">
                    <a:lumMod val="50000"/>
                  </a:schemeClr>
                </a:solidFill>
              </a:rPr>
              <a:t>: no-</a:t>
            </a:r>
            <a:r>
              <a:rPr lang="es-ES" sz="2000" b="1" dirty="0" err="1">
                <a:solidFill>
                  <a:schemeClr val="bg1">
                    <a:lumMod val="50000"/>
                  </a:schemeClr>
                </a:solidFill>
              </a:rPr>
              <a:t>repeat</a:t>
            </a:r>
            <a:r>
              <a:rPr lang="es-ES" sz="2000" b="1" dirty="0">
                <a:solidFill>
                  <a:schemeClr val="bg1">
                    <a:lumMod val="50000"/>
                  </a:schemeClr>
                </a:solidFill>
              </a:rPr>
              <a:t>, </a:t>
            </a:r>
            <a:r>
              <a:rPr lang="es-ES" sz="2000" b="1" dirty="0" err="1">
                <a:solidFill>
                  <a:schemeClr val="bg1">
                    <a:lumMod val="50000"/>
                  </a:schemeClr>
                </a:solidFill>
              </a:rPr>
              <a:t>repeat</a:t>
            </a:r>
            <a:r>
              <a:rPr lang="es-ES" sz="2000" b="1" dirty="0">
                <a:solidFill>
                  <a:schemeClr val="bg1">
                    <a:lumMod val="50000"/>
                  </a:schemeClr>
                </a:solidFill>
              </a:rPr>
              <a:t>-x, </a:t>
            </a:r>
            <a:r>
              <a:rPr lang="es-ES" sz="2000" b="1" dirty="0" err="1">
                <a:solidFill>
                  <a:schemeClr val="bg1">
                    <a:lumMod val="50000"/>
                  </a:schemeClr>
                </a:solidFill>
              </a:rPr>
              <a:t>repeat</a:t>
            </a:r>
            <a:r>
              <a:rPr lang="es-ES" sz="2000" b="1" dirty="0">
                <a:solidFill>
                  <a:schemeClr val="bg1">
                    <a:lumMod val="50000"/>
                  </a:schemeClr>
                </a:solidFill>
              </a:rPr>
              <a:t>-y, </a:t>
            </a:r>
            <a:r>
              <a:rPr lang="es-ES" sz="2000" b="1" dirty="0" err="1">
                <a:solidFill>
                  <a:schemeClr val="bg1">
                    <a:lumMod val="50000"/>
                  </a:schemeClr>
                </a:solidFill>
              </a:rPr>
              <a:t>initial</a:t>
            </a:r>
            <a:r>
              <a:rPr lang="es-ES" sz="2000" b="1" dirty="0">
                <a:solidFill>
                  <a:schemeClr val="bg1">
                    <a:lumMod val="50000"/>
                  </a:schemeClr>
                </a:solidFill>
              </a:rPr>
              <a:t>, </a:t>
            </a:r>
            <a:r>
              <a:rPr lang="es-ES" sz="2000" b="1" dirty="0" err="1">
                <a:solidFill>
                  <a:schemeClr val="bg1">
                    <a:lumMod val="50000"/>
                  </a:schemeClr>
                </a:solidFill>
              </a:rPr>
              <a:t>inherit</a:t>
            </a:r>
            <a:endParaRPr lang="es-ES" sz="2000" b="1"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40387127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Background</a:t>
            </a:r>
            <a:r>
              <a:rPr lang="es-ES" sz="2800" b="1" dirty="0">
                <a:solidFill>
                  <a:srgbClr val="E23649"/>
                </a:solidFill>
                <a:latin typeface="Calibri" charset="0"/>
                <a:ea typeface="Calibri" charset="0"/>
                <a:cs typeface="Calibri" charset="0"/>
              </a:rPr>
              <a:t>-position</a:t>
            </a:r>
            <a:endParaRPr lang="es-ES_tradnl" sz="2800" b="1" dirty="0">
              <a:solidFill>
                <a:srgbClr val="E23649"/>
              </a:solidFill>
              <a:latin typeface="Calibri" charset="0"/>
              <a:ea typeface="Calibri" charset="0"/>
              <a:cs typeface="Calibri" charset="0"/>
            </a:endParaRPr>
          </a:p>
        </p:txBody>
      </p:sp>
      <p:sp>
        <p:nvSpPr>
          <p:cNvPr id="4" name="Rectángulo 3"/>
          <p:cNvSpPr/>
          <p:nvPr/>
        </p:nvSpPr>
        <p:spPr>
          <a:xfrm>
            <a:off x="2784231" y="1694081"/>
            <a:ext cx="6096000" cy="2246769"/>
          </a:xfrm>
          <a:prstGeom prst="rect">
            <a:avLst/>
          </a:prstGeom>
        </p:spPr>
        <p:txBody>
          <a:bodyPr>
            <a:spAutoFit/>
          </a:bodyPr>
          <a:lstStyle/>
          <a:p>
            <a:r>
              <a:rPr lang="es-ES_tradnl" sz="2800" b="1" dirty="0" err="1">
                <a:solidFill>
                  <a:srgbClr val="A52A2A"/>
                </a:solidFill>
                <a:latin typeface="Calibri" charset="0"/>
                <a:ea typeface="Calibri" charset="0"/>
                <a:cs typeface="Calibri" charset="0"/>
              </a:rPr>
              <a:t>body</a:t>
            </a:r>
            <a:r>
              <a:rPr lang="es-ES_tradnl" sz="2800" b="1" dirty="0">
                <a:solidFill>
                  <a:srgbClr val="A52A2A"/>
                </a:solidFill>
                <a:latin typeface="Calibri" charset="0"/>
                <a:ea typeface="Calibri" charset="0"/>
                <a:cs typeface="Calibri" charset="0"/>
              </a:rPr>
              <a:t> </a:t>
            </a:r>
            <a:r>
              <a:rPr lang="es-ES_tradnl" sz="2800" b="1" dirty="0">
                <a:solidFill>
                  <a:srgbClr val="000000"/>
                </a:solidFill>
                <a:latin typeface="Calibri" charset="0"/>
                <a:ea typeface="Calibri" charset="0"/>
                <a:cs typeface="Calibri" charset="0"/>
              </a:rPr>
              <a:t>{</a:t>
            </a:r>
            <a:br>
              <a:rPr lang="es-ES_tradnl" sz="2800" b="1" dirty="0">
                <a:solidFill>
                  <a:srgbClr val="FF0000"/>
                </a:solidFill>
                <a:latin typeface="Calibri" charset="0"/>
                <a:ea typeface="Calibri" charset="0"/>
                <a:cs typeface="Calibri" charset="0"/>
              </a:rPr>
            </a:br>
            <a:r>
              <a:rPr lang="es-ES_tradnl" sz="2800" b="1" dirty="0">
                <a:solidFill>
                  <a:srgbClr val="FF0000"/>
                </a:solidFill>
                <a:latin typeface="Calibri" charset="0"/>
                <a:ea typeface="Calibri" charset="0"/>
                <a:cs typeface="Calibri" charset="0"/>
              </a:rPr>
              <a:t>    </a:t>
            </a:r>
            <a:r>
              <a:rPr lang="es-ES_tradnl" sz="2800" b="1" dirty="0" err="1">
                <a:solidFill>
                  <a:srgbClr val="FF0000"/>
                </a:solidFill>
                <a:latin typeface="Calibri" charset="0"/>
                <a:ea typeface="Calibri" charset="0"/>
                <a:cs typeface="Calibri" charset="0"/>
              </a:rPr>
              <a:t>background-image</a:t>
            </a:r>
            <a:r>
              <a:rPr lang="es-ES_tradnl" sz="2800" b="1" dirty="0">
                <a:solidFill>
                  <a:srgbClr val="000000"/>
                </a:solidFill>
                <a:latin typeface="Calibri" charset="0"/>
                <a:ea typeface="Calibri" charset="0"/>
                <a:cs typeface="Calibri" charset="0"/>
              </a:rPr>
              <a:t>:</a:t>
            </a:r>
            <a:r>
              <a:rPr lang="es-ES_tradnl" sz="2800" b="1" dirty="0">
                <a:solidFill>
                  <a:srgbClr val="0000CD"/>
                </a:solidFill>
                <a:latin typeface="Calibri" charset="0"/>
                <a:ea typeface="Calibri" charset="0"/>
                <a:cs typeface="Calibri" charset="0"/>
              </a:rPr>
              <a:t> </a:t>
            </a:r>
            <a:r>
              <a:rPr lang="es-ES_tradnl" sz="2800" b="1" dirty="0" err="1">
                <a:solidFill>
                  <a:srgbClr val="0000CD"/>
                </a:solidFill>
                <a:latin typeface="Calibri" charset="0"/>
                <a:ea typeface="Calibri" charset="0"/>
                <a:cs typeface="Calibri" charset="0"/>
              </a:rPr>
              <a:t>url</a:t>
            </a:r>
            <a:r>
              <a:rPr lang="es-ES_tradnl" sz="2800" b="1" dirty="0">
                <a:solidFill>
                  <a:srgbClr val="0000CD"/>
                </a:solidFill>
                <a:latin typeface="Calibri" charset="0"/>
                <a:ea typeface="Calibri" charset="0"/>
                <a:cs typeface="Calibri" charset="0"/>
              </a:rPr>
              <a:t>(“</a:t>
            </a:r>
            <a:r>
              <a:rPr lang="es-ES_tradnl" sz="2800" b="1" dirty="0" err="1">
                <a:solidFill>
                  <a:srgbClr val="0000CD"/>
                </a:solidFill>
                <a:latin typeface="Calibri" charset="0"/>
                <a:ea typeface="Calibri" charset="0"/>
                <a:cs typeface="Calibri" charset="0"/>
              </a:rPr>
              <a:t>fondo.jpg</a:t>
            </a:r>
            <a:r>
              <a:rPr lang="es-ES_tradnl" sz="2800" b="1" dirty="0">
                <a:solidFill>
                  <a:srgbClr val="0000CD"/>
                </a:solidFill>
                <a:latin typeface="Calibri" charset="0"/>
                <a:ea typeface="Calibri" charset="0"/>
                <a:cs typeface="Calibri" charset="0"/>
              </a:rPr>
              <a:t>”)</a:t>
            </a:r>
            <a:r>
              <a:rPr lang="es-ES_tradnl" sz="2800" b="1" dirty="0">
                <a:solidFill>
                  <a:srgbClr val="000000"/>
                </a:solidFill>
                <a:latin typeface="Calibri" charset="0"/>
                <a:ea typeface="Calibri" charset="0"/>
                <a:cs typeface="Calibri" charset="0"/>
              </a:rPr>
              <a:t>;</a:t>
            </a:r>
          </a:p>
          <a:p>
            <a:r>
              <a:rPr lang="es-ES_tradnl" sz="2800" b="1" dirty="0">
                <a:solidFill>
                  <a:srgbClr val="FF0000"/>
                </a:solidFill>
                <a:latin typeface="Calibri" charset="0"/>
                <a:ea typeface="Calibri" charset="0"/>
                <a:cs typeface="Calibri" charset="0"/>
              </a:rPr>
              <a:t>    </a:t>
            </a:r>
            <a:r>
              <a:rPr lang="es-ES_tradnl" sz="2800" b="1" dirty="0" err="1">
                <a:solidFill>
                  <a:srgbClr val="FF0000"/>
                </a:solidFill>
                <a:latin typeface="Calibri" charset="0"/>
                <a:ea typeface="Calibri" charset="0"/>
                <a:cs typeface="Calibri" charset="0"/>
              </a:rPr>
              <a:t>background-repeat</a:t>
            </a:r>
            <a:r>
              <a:rPr lang="es-ES_tradnl" sz="2800" b="1" dirty="0">
                <a:solidFill>
                  <a:srgbClr val="FF0000"/>
                </a:solidFill>
                <a:latin typeface="Calibri" charset="0"/>
                <a:ea typeface="Calibri" charset="0"/>
                <a:cs typeface="Calibri" charset="0"/>
              </a:rPr>
              <a:t>: </a:t>
            </a:r>
            <a:r>
              <a:rPr lang="es-ES_tradnl" sz="2800" b="1" dirty="0" err="1">
                <a:solidFill>
                  <a:srgbClr val="00B050"/>
                </a:solidFill>
                <a:latin typeface="Calibri" charset="0"/>
                <a:ea typeface="Calibri" charset="0"/>
                <a:cs typeface="Calibri" charset="0"/>
              </a:rPr>
              <a:t>repeat</a:t>
            </a:r>
            <a:r>
              <a:rPr lang="es-ES_tradnl" sz="2800" b="1" dirty="0">
                <a:solidFill>
                  <a:srgbClr val="00B050"/>
                </a:solidFill>
                <a:latin typeface="Calibri" charset="0"/>
                <a:ea typeface="Calibri" charset="0"/>
                <a:cs typeface="Calibri" charset="0"/>
              </a:rPr>
              <a:t>-x</a:t>
            </a:r>
            <a:r>
              <a:rPr lang="es-ES_tradnl" sz="2800" b="1" dirty="0">
                <a:solidFill>
                  <a:srgbClr val="FF0000"/>
                </a:solidFill>
                <a:latin typeface="Calibri" charset="0"/>
                <a:ea typeface="Calibri" charset="0"/>
                <a:cs typeface="Calibri" charset="0"/>
              </a:rPr>
              <a:t>; </a:t>
            </a:r>
          </a:p>
          <a:p>
            <a:r>
              <a:rPr lang="es-ES_tradnl" sz="2800" b="1" dirty="0">
                <a:solidFill>
                  <a:srgbClr val="FF0000"/>
                </a:solidFill>
                <a:latin typeface="Calibri" charset="0"/>
                <a:ea typeface="Calibri" charset="0"/>
                <a:cs typeface="Calibri" charset="0"/>
              </a:rPr>
              <a:t>    </a:t>
            </a:r>
            <a:r>
              <a:rPr lang="es-ES_tradnl" sz="2800" b="1" dirty="0" err="1">
                <a:solidFill>
                  <a:srgbClr val="FF0000"/>
                </a:solidFill>
                <a:latin typeface="Calibri" charset="0"/>
                <a:ea typeface="Calibri" charset="0"/>
                <a:cs typeface="Calibri" charset="0"/>
              </a:rPr>
              <a:t>background</a:t>
            </a:r>
            <a:r>
              <a:rPr lang="es-ES_tradnl" sz="2800" b="1" dirty="0">
                <a:solidFill>
                  <a:srgbClr val="FF0000"/>
                </a:solidFill>
                <a:latin typeface="Calibri" charset="0"/>
                <a:ea typeface="Calibri" charset="0"/>
                <a:cs typeface="Calibri" charset="0"/>
              </a:rPr>
              <a:t>-position: </a:t>
            </a:r>
            <a:r>
              <a:rPr lang="es-ES_tradnl" sz="2800" b="1" dirty="0" err="1">
                <a:solidFill>
                  <a:srgbClr val="00B050"/>
                </a:solidFill>
                <a:latin typeface="Calibri" charset="0"/>
                <a:ea typeface="Calibri" charset="0"/>
                <a:cs typeface="Calibri" charset="0"/>
              </a:rPr>
              <a:t>right</a:t>
            </a:r>
            <a:r>
              <a:rPr lang="es-ES_tradnl" sz="2800" b="1" dirty="0">
                <a:solidFill>
                  <a:srgbClr val="00B050"/>
                </a:solidFill>
                <a:latin typeface="Calibri" charset="0"/>
                <a:ea typeface="Calibri" charset="0"/>
                <a:cs typeface="Calibri" charset="0"/>
              </a:rPr>
              <a:t> top</a:t>
            </a:r>
            <a:r>
              <a:rPr lang="es-ES_tradnl" sz="2800" b="1" dirty="0">
                <a:solidFill>
                  <a:srgbClr val="FF0000"/>
                </a:solidFill>
                <a:latin typeface="Calibri" charset="0"/>
                <a:ea typeface="Calibri" charset="0"/>
                <a:cs typeface="Calibri" charset="0"/>
              </a:rPr>
              <a:t>;</a:t>
            </a:r>
            <a:br>
              <a:rPr lang="es-ES_tradnl" sz="2800" b="1" dirty="0">
                <a:solidFill>
                  <a:srgbClr val="FF0000"/>
                </a:solidFill>
                <a:latin typeface="Calibri" charset="0"/>
                <a:ea typeface="Calibri" charset="0"/>
                <a:cs typeface="Calibri" charset="0"/>
              </a:rPr>
            </a:br>
            <a:r>
              <a:rPr lang="es-ES_tradnl" sz="2800" b="1" dirty="0">
                <a:solidFill>
                  <a:srgbClr val="000000"/>
                </a:solidFill>
                <a:latin typeface="Calibri" charset="0"/>
                <a:ea typeface="Calibri" charset="0"/>
                <a:cs typeface="Calibri" charset="0"/>
              </a:rPr>
              <a:t>}</a:t>
            </a:r>
            <a:endParaRPr lang="es-ES_tradnl" sz="2800" b="1" dirty="0">
              <a:latin typeface="Calibri" charset="0"/>
              <a:ea typeface="Calibri" charset="0"/>
              <a:cs typeface="Calibri" charset="0"/>
            </a:endParaRPr>
          </a:p>
        </p:txBody>
      </p:sp>
      <p:sp>
        <p:nvSpPr>
          <p:cNvPr id="11" name="Rectángulo 10"/>
          <p:cNvSpPr/>
          <p:nvPr/>
        </p:nvSpPr>
        <p:spPr>
          <a:xfrm>
            <a:off x="1411216" y="4840284"/>
            <a:ext cx="9507283" cy="400110"/>
          </a:xfrm>
          <a:prstGeom prst="rect">
            <a:avLst/>
          </a:prstGeom>
        </p:spPr>
        <p:txBody>
          <a:bodyPr wrap="none">
            <a:spAutoFit/>
          </a:bodyPr>
          <a:lstStyle/>
          <a:p>
            <a:r>
              <a:rPr lang="es-ES" sz="2000" b="1" dirty="0">
                <a:solidFill>
                  <a:schemeClr val="bg1">
                    <a:lumMod val="50000"/>
                  </a:schemeClr>
                </a:solidFill>
              </a:rPr>
              <a:t>Valores para el </a:t>
            </a:r>
            <a:r>
              <a:rPr lang="es-ES" sz="2000" b="1" dirty="0" err="1">
                <a:solidFill>
                  <a:schemeClr val="bg1">
                    <a:lumMod val="50000"/>
                  </a:schemeClr>
                </a:solidFill>
              </a:rPr>
              <a:t>background</a:t>
            </a:r>
            <a:r>
              <a:rPr lang="es-ES" sz="2000" b="1" dirty="0">
                <a:solidFill>
                  <a:schemeClr val="bg1">
                    <a:lumMod val="50000"/>
                  </a:schemeClr>
                </a:solidFill>
              </a:rPr>
              <a:t>-position: top, </a:t>
            </a:r>
            <a:r>
              <a:rPr lang="es-ES" sz="2000" b="1" dirty="0" err="1">
                <a:solidFill>
                  <a:schemeClr val="bg1">
                    <a:lumMod val="50000"/>
                  </a:schemeClr>
                </a:solidFill>
              </a:rPr>
              <a:t>bottom</a:t>
            </a:r>
            <a:r>
              <a:rPr lang="es-ES" sz="2000" b="1" dirty="0">
                <a:solidFill>
                  <a:schemeClr val="bg1">
                    <a:lumMod val="50000"/>
                  </a:schemeClr>
                </a:solidFill>
              </a:rPr>
              <a:t>, </a:t>
            </a:r>
            <a:r>
              <a:rPr lang="es-ES" sz="2000" b="1" dirty="0" err="1">
                <a:solidFill>
                  <a:schemeClr val="bg1">
                    <a:lumMod val="50000"/>
                  </a:schemeClr>
                </a:solidFill>
              </a:rPr>
              <a:t>right</a:t>
            </a:r>
            <a:r>
              <a:rPr lang="es-ES" sz="2000" b="1" dirty="0">
                <a:solidFill>
                  <a:schemeClr val="bg1">
                    <a:lumMod val="50000"/>
                  </a:schemeClr>
                </a:solidFill>
              </a:rPr>
              <a:t>, </a:t>
            </a:r>
            <a:r>
              <a:rPr lang="es-ES" sz="2000" b="1" dirty="0" err="1">
                <a:solidFill>
                  <a:schemeClr val="bg1">
                    <a:lumMod val="50000"/>
                  </a:schemeClr>
                </a:solidFill>
              </a:rPr>
              <a:t>left</a:t>
            </a:r>
            <a:r>
              <a:rPr lang="es-ES" sz="2000" b="1" dirty="0">
                <a:solidFill>
                  <a:schemeClr val="bg1">
                    <a:lumMod val="50000"/>
                  </a:schemeClr>
                </a:solidFill>
              </a:rPr>
              <a:t>, center y sus combinaciones</a:t>
            </a:r>
            <a:endParaRPr lang="es-ES" sz="2000" b="1"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1316386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Background-attachment</a:t>
            </a:r>
            <a:endParaRPr lang="es-ES_tradnl" sz="2800" b="1" dirty="0">
              <a:solidFill>
                <a:srgbClr val="E23649"/>
              </a:solidFill>
              <a:latin typeface="Calibri" charset="0"/>
              <a:ea typeface="Calibri" charset="0"/>
              <a:cs typeface="Calibri" charset="0"/>
            </a:endParaRPr>
          </a:p>
        </p:txBody>
      </p:sp>
      <p:sp>
        <p:nvSpPr>
          <p:cNvPr id="4" name="Rectángulo 3"/>
          <p:cNvSpPr/>
          <p:nvPr/>
        </p:nvSpPr>
        <p:spPr>
          <a:xfrm>
            <a:off x="2275641" y="1754981"/>
            <a:ext cx="7221415" cy="2677656"/>
          </a:xfrm>
          <a:prstGeom prst="rect">
            <a:avLst/>
          </a:prstGeom>
        </p:spPr>
        <p:txBody>
          <a:bodyPr wrap="square">
            <a:spAutoFit/>
          </a:bodyPr>
          <a:lstStyle/>
          <a:p>
            <a:r>
              <a:rPr lang="es-ES_tradnl" sz="2800" b="1" dirty="0" err="1">
                <a:solidFill>
                  <a:srgbClr val="A52A2A"/>
                </a:solidFill>
                <a:latin typeface="Calibri" charset="0"/>
                <a:ea typeface="Calibri" charset="0"/>
                <a:cs typeface="Calibri" charset="0"/>
              </a:rPr>
              <a:t>body</a:t>
            </a:r>
            <a:r>
              <a:rPr lang="es-ES_tradnl" sz="2800" b="1" dirty="0">
                <a:solidFill>
                  <a:srgbClr val="A52A2A"/>
                </a:solidFill>
                <a:latin typeface="Calibri" charset="0"/>
                <a:ea typeface="Calibri" charset="0"/>
                <a:cs typeface="Calibri" charset="0"/>
              </a:rPr>
              <a:t> </a:t>
            </a:r>
            <a:r>
              <a:rPr lang="es-ES_tradnl" sz="2800" b="1" dirty="0">
                <a:solidFill>
                  <a:srgbClr val="000000"/>
                </a:solidFill>
                <a:latin typeface="Calibri" charset="0"/>
                <a:ea typeface="Calibri" charset="0"/>
                <a:cs typeface="Calibri" charset="0"/>
              </a:rPr>
              <a:t>{</a:t>
            </a:r>
            <a:br>
              <a:rPr lang="es-ES_tradnl" sz="2800" b="1" dirty="0">
                <a:solidFill>
                  <a:srgbClr val="FF0000"/>
                </a:solidFill>
                <a:latin typeface="Calibri" charset="0"/>
                <a:ea typeface="Calibri" charset="0"/>
                <a:cs typeface="Calibri" charset="0"/>
              </a:rPr>
            </a:br>
            <a:r>
              <a:rPr lang="es-ES_tradnl" sz="2800" b="1" dirty="0">
                <a:solidFill>
                  <a:srgbClr val="FF0000"/>
                </a:solidFill>
                <a:latin typeface="Calibri" charset="0"/>
                <a:ea typeface="Calibri" charset="0"/>
                <a:cs typeface="Calibri" charset="0"/>
              </a:rPr>
              <a:t>    	</a:t>
            </a:r>
            <a:r>
              <a:rPr lang="es-ES_tradnl" sz="2800" b="1" dirty="0" err="1">
                <a:solidFill>
                  <a:srgbClr val="FF0000"/>
                </a:solidFill>
                <a:latin typeface="Calibri" charset="0"/>
                <a:ea typeface="Calibri" charset="0"/>
                <a:cs typeface="Calibri" charset="0"/>
              </a:rPr>
              <a:t>background-image</a:t>
            </a:r>
            <a:r>
              <a:rPr lang="es-ES_tradnl" sz="2800" b="1" dirty="0">
                <a:solidFill>
                  <a:srgbClr val="000000"/>
                </a:solidFill>
                <a:latin typeface="Calibri" charset="0"/>
                <a:ea typeface="Calibri" charset="0"/>
                <a:cs typeface="Calibri" charset="0"/>
              </a:rPr>
              <a:t>:</a:t>
            </a:r>
            <a:r>
              <a:rPr lang="es-ES_tradnl" sz="2800" b="1" dirty="0">
                <a:solidFill>
                  <a:srgbClr val="0000CD"/>
                </a:solidFill>
                <a:latin typeface="Calibri" charset="0"/>
                <a:ea typeface="Calibri" charset="0"/>
                <a:cs typeface="Calibri" charset="0"/>
              </a:rPr>
              <a:t> </a:t>
            </a:r>
            <a:r>
              <a:rPr lang="es-ES_tradnl" sz="2800" b="1" dirty="0" err="1">
                <a:solidFill>
                  <a:srgbClr val="0000CD"/>
                </a:solidFill>
                <a:latin typeface="Calibri" charset="0"/>
                <a:ea typeface="Calibri" charset="0"/>
                <a:cs typeface="Calibri" charset="0"/>
              </a:rPr>
              <a:t>url</a:t>
            </a:r>
            <a:r>
              <a:rPr lang="es-ES_tradnl" sz="2800" b="1" dirty="0">
                <a:solidFill>
                  <a:srgbClr val="0000CD"/>
                </a:solidFill>
                <a:latin typeface="Calibri" charset="0"/>
                <a:ea typeface="Calibri" charset="0"/>
                <a:cs typeface="Calibri" charset="0"/>
              </a:rPr>
              <a:t>(“</a:t>
            </a:r>
            <a:r>
              <a:rPr lang="es-ES_tradnl" sz="2800" b="1" dirty="0" err="1">
                <a:solidFill>
                  <a:srgbClr val="0000CD"/>
                </a:solidFill>
                <a:latin typeface="Calibri" charset="0"/>
                <a:ea typeface="Calibri" charset="0"/>
                <a:cs typeface="Calibri" charset="0"/>
              </a:rPr>
              <a:t>fondo.jpg</a:t>
            </a:r>
            <a:r>
              <a:rPr lang="es-ES_tradnl" sz="2800" b="1" dirty="0">
                <a:solidFill>
                  <a:srgbClr val="0000CD"/>
                </a:solidFill>
                <a:latin typeface="Calibri" charset="0"/>
                <a:ea typeface="Calibri" charset="0"/>
                <a:cs typeface="Calibri" charset="0"/>
              </a:rPr>
              <a:t>”)</a:t>
            </a:r>
            <a:r>
              <a:rPr lang="es-ES_tradnl" sz="2800" b="1" dirty="0">
                <a:solidFill>
                  <a:srgbClr val="FF0000"/>
                </a:solidFill>
                <a:latin typeface="Calibri" charset="0"/>
                <a:ea typeface="Calibri" charset="0"/>
                <a:cs typeface="Calibri" charset="0"/>
              </a:rPr>
              <a:t>;    	</a:t>
            </a:r>
            <a:r>
              <a:rPr lang="es-ES_tradnl" sz="2800" b="1" dirty="0" err="1">
                <a:solidFill>
                  <a:srgbClr val="FF0000"/>
                </a:solidFill>
                <a:latin typeface="Calibri" charset="0"/>
                <a:ea typeface="Calibri" charset="0"/>
                <a:cs typeface="Calibri" charset="0"/>
              </a:rPr>
              <a:t>background-repeat</a:t>
            </a:r>
            <a:r>
              <a:rPr lang="es-ES_tradnl" sz="2800" b="1" dirty="0">
                <a:solidFill>
                  <a:srgbClr val="FF0000"/>
                </a:solidFill>
                <a:latin typeface="Calibri" charset="0"/>
                <a:ea typeface="Calibri" charset="0"/>
                <a:cs typeface="Calibri" charset="0"/>
              </a:rPr>
              <a:t>: </a:t>
            </a:r>
            <a:r>
              <a:rPr lang="es-ES_tradnl" sz="2800" b="1" dirty="0" err="1">
                <a:solidFill>
                  <a:srgbClr val="00B050"/>
                </a:solidFill>
                <a:latin typeface="Calibri" charset="0"/>
                <a:ea typeface="Calibri" charset="0"/>
                <a:cs typeface="Calibri" charset="0"/>
              </a:rPr>
              <a:t>repeat</a:t>
            </a:r>
            <a:r>
              <a:rPr lang="es-ES_tradnl" sz="2800" b="1" dirty="0">
                <a:solidFill>
                  <a:srgbClr val="00B050"/>
                </a:solidFill>
                <a:latin typeface="Calibri" charset="0"/>
                <a:ea typeface="Calibri" charset="0"/>
                <a:cs typeface="Calibri" charset="0"/>
              </a:rPr>
              <a:t>-x</a:t>
            </a:r>
            <a:r>
              <a:rPr lang="es-ES_tradnl" sz="2800" b="1" dirty="0">
                <a:solidFill>
                  <a:srgbClr val="FF0000"/>
                </a:solidFill>
                <a:latin typeface="Calibri" charset="0"/>
                <a:ea typeface="Calibri" charset="0"/>
                <a:cs typeface="Calibri" charset="0"/>
              </a:rPr>
              <a:t>; </a:t>
            </a:r>
          </a:p>
          <a:p>
            <a:r>
              <a:rPr lang="es-ES_tradnl" sz="2800" b="1" dirty="0">
                <a:solidFill>
                  <a:srgbClr val="FF0000"/>
                </a:solidFill>
                <a:latin typeface="Calibri" charset="0"/>
                <a:ea typeface="Calibri" charset="0"/>
                <a:cs typeface="Calibri" charset="0"/>
              </a:rPr>
              <a:t>   	</a:t>
            </a:r>
            <a:r>
              <a:rPr lang="es-ES_tradnl" sz="2800" b="1" dirty="0" err="1">
                <a:solidFill>
                  <a:srgbClr val="FF0000"/>
                </a:solidFill>
                <a:latin typeface="Calibri" charset="0"/>
                <a:ea typeface="Calibri" charset="0"/>
                <a:cs typeface="Calibri" charset="0"/>
              </a:rPr>
              <a:t>background</a:t>
            </a:r>
            <a:r>
              <a:rPr lang="es-ES_tradnl" sz="2800" b="1" dirty="0">
                <a:solidFill>
                  <a:srgbClr val="FF0000"/>
                </a:solidFill>
                <a:latin typeface="Calibri" charset="0"/>
                <a:ea typeface="Calibri" charset="0"/>
                <a:cs typeface="Calibri" charset="0"/>
              </a:rPr>
              <a:t>-position: </a:t>
            </a:r>
            <a:r>
              <a:rPr lang="es-ES_tradnl" sz="2800" b="1" dirty="0" err="1">
                <a:solidFill>
                  <a:srgbClr val="00B050"/>
                </a:solidFill>
                <a:latin typeface="Calibri" charset="0"/>
                <a:ea typeface="Calibri" charset="0"/>
                <a:cs typeface="Calibri" charset="0"/>
              </a:rPr>
              <a:t>right</a:t>
            </a:r>
            <a:r>
              <a:rPr lang="es-ES_tradnl" sz="2800" b="1" dirty="0">
                <a:solidFill>
                  <a:srgbClr val="00B050"/>
                </a:solidFill>
                <a:latin typeface="Calibri" charset="0"/>
                <a:ea typeface="Calibri" charset="0"/>
                <a:cs typeface="Calibri" charset="0"/>
              </a:rPr>
              <a:t> top</a:t>
            </a:r>
            <a:r>
              <a:rPr lang="es-ES_tradnl" sz="2800" b="1" dirty="0">
                <a:solidFill>
                  <a:srgbClr val="FF0000"/>
                </a:solidFill>
                <a:latin typeface="Calibri" charset="0"/>
                <a:ea typeface="Calibri" charset="0"/>
                <a:cs typeface="Calibri" charset="0"/>
              </a:rPr>
              <a:t>;</a:t>
            </a:r>
          </a:p>
          <a:p>
            <a:r>
              <a:rPr lang="es-ES_tradnl" sz="2800" b="1" dirty="0">
                <a:solidFill>
                  <a:srgbClr val="FF0000"/>
                </a:solidFill>
                <a:latin typeface="Calibri" charset="0"/>
                <a:ea typeface="Calibri" charset="0"/>
                <a:cs typeface="Calibri" charset="0"/>
              </a:rPr>
              <a:t>    	</a:t>
            </a:r>
            <a:r>
              <a:rPr lang="es-ES_tradnl" sz="2800" b="1" dirty="0" err="1">
                <a:solidFill>
                  <a:srgbClr val="FF0000"/>
                </a:solidFill>
                <a:latin typeface="Calibri" charset="0"/>
                <a:ea typeface="Calibri" charset="0"/>
                <a:cs typeface="Calibri" charset="0"/>
              </a:rPr>
              <a:t>background-attachment</a:t>
            </a:r>
            <a:r>
              <a:rPr lang="es-ES_tradnl" sz="2800" b="1" dirty="0">
                <a:solidFill>
                  <a:srgbClr val="FF0000"/>
                </a:solidFill>
                <a:latin typeface="Calibri" charset="0"/>
                <a:ea typeface="Calibri" charset="0"/>
                <a:cs typeface="Calibri" charset="0"/>
              </a:rPr>
              <a:t>: </a:t>
            </a:r>
            <a:r>
              <a:rPr lang="es-ES_tradnl" sz="2800" b="1" dirty="0" err="1">
                <a:solidFill>
                  <a:srgbClr val="00B050"/>
                </a:solidFill>
                <a:latin typeface="Calibri" charset="0"/>
                <a:ea typeface="Calibri" charset="0"/>
                <a:cs typeface="Calibri" charset="0"/>
              </a:rPr>
              <a:t>fixed</a:t>
            </a:r>
            <a:r>
              <a:rPr lang="es-ES_tradnl" sz="2800" b="1" dirty="0">
                <a:solidFill>
                  <a:srgbClr val="FF0000"/>
                </a:solidFill>
                <a:latin typeface="Calibri" charset="0"/>
                <a:ea typeface="Calibri" charset="0"/>
                <a:cs typeface="Calibri" charset="0"/>
              </a:rPr>
              <a:t> ; </a:t>
            </a:r>
            <a:br>
              <a:rPr lang="es-ES_tradnl" sz="2800" b="1" dirty="0">
                <a:solidFill>
                  <a:srgbClr val="FF0000"/>
                </a:solidFill>
                <a:latin typeface="Calibri" charset="0"/>
                <a:ea typeface="Calibri" charset="0"/>
                <a:cs typeface="Calibri" charset="0"/>
              </a:rPr>
            </a:br>
            <a:r>
              <a:rPr lang="es-ES_tradnl" sz="2800" b="1" dirty="0">
                <a:solidFill>
                  <a:srgbClr val="000000"/>
                </a:solidFill>
                <a:latin typeface="Calibri" charset="0"/>
                <a:ea typeface="Calibri" charset="0"/>
                <a:cs typeface="Calibri" charset="0"/>
              </a:rPr>
              <a:t>}</a:t>
            </a:r>
            <a:endParaRPr lang="es-ES_tradnl" sz="2800" b="1" dirty="0">
              <a:latin typeface="Calibri" charset="0"/>
              <a:ea typeface="Calibri" charset="0"/>
              <a:cs typeface="Calibri" charset="0"/>
            </a:endParaRPr>
          </a:p>
        </p:txBody>
      </p:sp>
      <p:sp>
        <p:nvSpPr>
          <p:cNvPr id="11" name="Rectángulo 10"/>
          <p:cNvSpPr/>
          <p:nvPr/>
        </p:nvSpPr>
        <p:spPr>
          <a:xfrm>
            <a:off x="1608647" y="4994243"/>
            <a:ext cx="8813631" cy="400110"/>
          </a:xfrm>
          <a:prstGeom prst="rect">
            <a:avLst/>
          </a:prstGeom>
        </p:spPr>
        <p:txBody>
          <a:bodyPr wrap="none">
            <a:spAutoFit/>
          </a:bodyPr>
          <a:lstStyle/>
          <a:p>
            <a:r>
              <a:rPr lang="es-ES" sz="2000" b="1" dirty="0">
                <a:solidFill>
                  <a:schemeClr val="bg1">
                    <a:lumMod val="50000"/>
                  </a:schemeClr>
                </a:solidFill>
              </a:rPr>
              <a:t>Valores para el </a:t>
            </a:r>
            <a:r>
              <a:rPr lang="es-ES" sz="2000" b="1" dirty="0" err="1">
                <a:solidFill>
                  <a:schemeClr val="bg1">
                    <a:lumMod val="50000"/>
                  </a:schemeClr>
                </a:solidFill>
              </a:rPr>
              <a:t>background-attachment</a:t>
            </a:r>
            <a:r>
              <a:rPr lang="es-ES" sz="2000" b="1" dirty="0">
                <a:solidFill>
                  <a:schemeClr val="bg1">
                    <a:lumMod val="50000"/>
                  </a:schemeClr>
                </a:solidFill>
              </a:rPr>
              <a:t>: </a:t>
            </a:r>
            <a:r>
              <a:rPr lang="es-ES" sz="2000" b="1" dirty="0" err="1">
                <a:solidFill>
                  <a:schemeClr val="bg1">
                    <a:lumMod val="50000"/>
                  </a:schemeClr>
                </a:solidFill>
              </a:rPr>
              <a:t>scroll</a:t>
            </a:r>
            <a:r>
              <a:rPr lang="es-ES" sz="2000" b="1" dirty="0">
                <a:solidFill>
                  <a:schemeClr val="bg1">
                    <a:lumMod val="50000"/>
                  </a:schemeClr>
                </a:solidFill>
              </a:rPr>
              <a:t>(default), </a:t>
            </a:r>
            <a:r>
              <a:rPr lang="es-ES" sz="2000" b="1" dirty="0" err="1">
                <a:solidFill>
                  <a:schemeClr val="bg1">
                    <a:lumMod val="50000"/>
                  </a:schemeClr>
                </a:solidFill>
              </a:rPr>
              <a:t>fixed</a:t>
            </a:r>
            <a:r>
              <a:rPr lang="es-ES" sz="2000" b="1" dirty="0">
                <a:solidFill>
                  <a:schemeClr val="bg1">
                    <a:lumMod val="50000"/>
                  </a:schemeClr>
                </a:solidFill>
              </a:rPr>
              <a:t>, local, </a:t>
            </a:r>
            <a:r>
              <a:rPr lang="es-ES" sz="2000" b="1" dirty="0" err="1">
                <a:solidFill>
                  <a:schemeClr val="bg1">
                    <a:lumMod val="50000"/>
                  </a:schemeClr>
                </a:solidFill>
              </a:rPr>
              <a:t>initial</a:t>
            </a:r>
            <a:r>
              <a:rPr lang="es-ES" sz="2000" b="1" dirty="0">
                <a:solidFill>
                  <a:schemeClr val="bg1">
                    <a:lumMod val="50000"/>
                  </a:schemeClr>
                </a:solidFill>
              </a:rPr>
              <a:t>, </a:t>
            </a:r>
            <a:r>
              <a:rPr lang="es-ES" sz="2000" b="1" dirty="0" err="1">
                <a:solidFill>
                  <a:schemeClr val="bg1">
                    <a:lumMod val="50000"/>
                  </a:schemeClr>
                </a:solidFill>
              </a:rPr>
              <a:t>inherit</a:t>
            </a:r>
            <a:endParaRPr lang="es-ES" sz="2000" b="1"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14235308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Propiedad abreviada</a:t>
            </a:r>
            <a:endParaRPr lang="es-ES_tradnl" sz="2800" b="1" dirty="0">
              <a:solidFill>
                <a:srgbClr val="E23649"/>
              </a:solidFill>
              <a:latin typeface="Calibri" charset="0"/>
              <a:ea typeface="Calibri" charset="0"/>
              <a:cs typeface="Calibri" charset="0"/>
            </a:endParaRPr>
          </a:p>
        </p:txBody>
      </p:sp>
      <p:sp>
        <p:nvSpPr>
          <p:cNvPr id="4" name="Rectángulo 3"/>
          <p:cNvSpPr/>
          <p:nvPr/>
        </p:nvSpPr>
        <p:spPr>
          <a:xfrm>
            <a:off x="683425" y="1848319"/>
            <a:ext cx="10151503" cy="1815882"/>
          </a:xfrm>
          <a:prstGeom prst="rect">
            <a:avLst/>
          </a:prstGeom>
        </p:spPr>
        <p:txBody>
          <a:bodyPr wrap="square">
            <a:spAutoFit/>
          </a:bodyPr>
          <a:lstStyle/>
          <a:p>
            <a:r>
              <a:rPr lang="es-ES_tradnl" sz="2800" b="1" dirty="0" err="1">
                <a:solidFill>
                  <a:srgbClr val="A52A2A"/>
                </a:solidFill>
                <a:latin typeface="Calibri" charset="0"/>
                <a:ea typeface="Calibri" charset="0"/>
                <a:cs typeface="Calibri" charset="0"/>
              </a:rPr>
              <a:t>body</a:t>
            </a:r>
            <a:r>
              <a:rPr lang="es-ES_tradnl" sz="2800" b="1" dirty="0">
                <a:solidFill>
                  <a:srgbClr val="A52A2A"/>
                </a:solidFill>
                <a:latin typeface="Calibri" charset="0"/>
                <a:ea typeface="Calibri" charset="0"/>
                <a:cs typeface="Calibri" charset="0"/>
              </a:rPr>
              <a:t> </a:t>
            </a:r>
            <a:r>
              <a:rPr lang="es-ES_tradnl" sz="2800" b="1" dirty="0">
                <a:solidFill>
                  <a:srgbClr val="000000"/>
                </a:solidFill>
                <a:latin typeface="Calibri" charset="0"/>
                <a:ea typeface="Calibri" charset="0"/>
                <a:cs typeface="Calibri" charset="0"/>
              </a:rPr>
              <a:t>{</a:t>
            </a:r>
            <a:br>
              <a:rPr lang="es-ES_tradnl" sz="2800" b="1" dirty="0">
                <a:solidFill>
                  <a:srgbClr val="FF0000"/>
                </a:solidFill>
                <a:latin typeface="Calibri" charset="0"/>
                <a:ea typeface="Calibri" charset="0"/>
                <a:cs typeface="Calibri" charset="0"/>
              </a:rPr>
            </a:br>
            <a:r>
              <a:rPr lang="es-ES_tradnl" sz="2800" b="1" dirty="0">
                <a:solidFill>
                  <a:srgbClr val="FF0000"/>
                </a:solidFill>
                <a:latin typeface="Calibri" charset="0"/>
                <a:ea typeface="Calibri" charset="0"/>
                <a:cs typeface="Calibri" charset="0"/>
              </a:rPr>
              <a:t>    	</a:t>
            </a:r>
            <a:r>
              <a:rPr lang="es-ES_tradnl" sz="2800" b="1" dirty="0" err="1">
                <a:solidFill>
                  <a:srgbClr val="FF0000"/>
                </a:solidFill>
                <a:latin typeface="Calibri" charset="0"/>
                <a:ea typeface="Calibri" charset="0"/>
                <a:cs typeface="Calibri" charset="0"/>
              </a:rPr>
              <a:t>background</a:t>
            </a:r>
            <a:r>
              <a:rPr lang="es-ES_tradnl" sz="2800" b="1" dirty="0">
                <a:solidFill>
                  <a:srgbClr val="000000"/>
                </a:solidFill>
                <a:latin typeface="Calibri" charset="0"/>
                <a:ea typeface="Calibri" charset="0"/>
                <a:cs typeface="Calibri" charset="0"/>
              </a:rPr>
              <a:t>: #</a:t>
            </a:r>
            <a:r>
              <a:rPr lang="es-ES_tradnl" sz="2800" b="1" dirty="0" err="1">
                <a:solidFill>
                  <a:srgbClr val="000000"/>
                </a:solidFill>
                <a:latin typeface="Calibri" charset="0"/>
                <a:ea typeface="Calibri" charset="0"/>
                <a:cs typeface="Calibri" charset="0"/>
              </a:rPr>
              <a:t>ffffff</a:t>
            </a:r>
            <a:r>
              <a:rPr lang="es-ES_tradnl" sz="2800" b="1" dirty="0">
                <a:solidFill>
                  <a:srgbClr val="0000CD"/>
                </a:solidFill>
                <a:latin typeface="Calibri" charset="0"/>
                <a:ea typeface="Calibri" charset="0"/>
                <a:cs typeface="Calibri" charset="0"/>
              </a:rPr>
              <a:t> </a:t>
            </a:r>
            <a:r>
              <a:rPr lang="es-ES_tradnl" sz="2800" b="1" dirty="0" err="1">
                <a:solidFill>
                  <a:srgbClr val="0000CD"/>
                </a:solidFill>
                <a:latin typeface="Calibri" charset="0"/>
                <a:ea typeface="Calibri" charset="0"/>
                <a:cs typeface="Calibri" charset="0"/>
              </a:rPr>
              <a:t>url</a:t>
            </a:r>
            <a:r>
              <a:rPr lang="es-ES_tradnl" sz="2800" b="1" dirty="0">
                <a:solidFill>
                  <a:srgbClr val="0000CD"/>
                </a:solidFill>
                <a:latin typeface="Calibri" charset="0"/>
                <a:ea typeface="Calibri" charset="0"/>
                <a:cs typeface="Calibri" charset="0"/>
              </a:rPr>
              <a:t>(“fondo.jpg”) no-</a:t>
            </a:r>
            <a:r>
              <a:rPr lang="es-ES_tradnl" sz="2800" b="1" dirty="0" err="1">
                <a:solidFill>
                  <a:srgbClr val="0000CD"/>
                </a:solidFill>
                <a:latin typeface="Calibri" charset="0"/>
                <a:ea typeface="Calibri" charset="0"/>
                <a:cs typeface="Calibri" charset="0"/>
              </a:rPr>
              <a:t>repeat</a:t>
            </a:r>
            <a:r>
              <a:rPr lang="es-ES_tradnl" sz="2800" b="1" dirty="0">
                <a:solidFill>
                  <a:srgbClr val="0000CD"/>
                </a:solidFill>
                <a:latin typeface="Calibri" charset="0"/>
                <a:ea typeface="Calibri" charset="0"/>
                <a:cs typeface="Calibri" charset="0"/>
              </a:rPr>
              <a:t> </a:t>
            </a:r>
            <a:r>
              <a:rPr lang="es-ES_tradnl" sz="2800" b="1" dirty="0" err="1">
                <a:solidFill>
                  <a:srgbClr val="0000CD"/>
                </a:solidFill>
                <a:latin typeface="Calibri" charset="0"/>
                <a:ea typeface="Calibri" charset="0"/>
                <a:cs typeface="Calibri" charset="0"/>
              </a:rPr>
              <a:t>fixed</a:t>
            </a:r>
            <a:r>
              <a:rPr lang="es-ES_tradnl" sz="2800" b="1" dirty="0">
                <a:solidFill>
                  <a:srgbClr val="0000CD"/>
                </a:solidFill>
                <a:latin typeface="Calibri" charset="0"/>
                <a:ea typeface="Calibri" charset="0"/>
                <a:cs typeface="Calibri" charset="0"/>
              </a:rPr>
              <a:t> </a:t>
            </a:r>
            <a:r>
              <a:rPr lang="es-ES_tradnl" sz="2800" b="1" dirty="0" err="1">
                <a:solidFill>
                  <a:srgbClr val="0000CD"/>
                </a:solidFill>
                <a:latin typeface="Calibri" charset="0"/>
                <a:ea typeface="Calibri" charset="0"/>
                <a:cs typeface="Calibri" charset="0"/>
              </a:rPr>
              <a:t>right</a:t>
            </a:r>
            <a:r>
              <a:rPr lang="es-ES_tradnl" sz="2800" b="1" dirty="0">
                <a:solidFill>
                  <a:srgbClr val="0000CD"/>
                </a:solidFill>
                <a:latin typeface="Calibri" charset="0"/>
                <a:ea typeface="Calibri" charset="0"/>
                <a:cs typeface="Calibri" charset="0"/>
              </a:rPr>
              <a:t> top</a:t>
            </a:r>
            <a:r>
              <a:rPr lang="es-ES_tradnl" sz="2800" b="1" dirty="0">
                <a:solidFill>
                  <a:srgbClr val="FF0000"/>
                </a:solidFill>
                <a:latin typeface="Calibri" charset="0"/>
                <a:ea typeface="Calibri" charset="0"/>
                <a:cs typeface="Calibri" charset="0"/>
              </a:rPr>
              <a:t>;    	</a:t>
            </a:r>
          </a:p>
          <a:p>
            <a:r>
              <a:rPr lang="es-ES_tradnl" sz="2800" b="1" dirty="0">
                <a:solidFill>
                  <a:srgbClr val="000000"/>
                </a:solidFill>
                <a:latin typeface="Calibri" charset="0"/>
                <a:ea typeface="Calibri" charset="0"/>
                <a:cs typeface="Calibri" charset="0"/>
              </a:rPr>
              <a:t>}</a:t>
            </a:r>
            <a:endParaRPr lang="es-ES_tradnl" sz="2800" b="1" dirty="0">
              <a:latin typeface="Calibri" charset="0"/>
              <a:ea typeface="Calibri" charset="0"/>
              <a:cs typeface="Calibri" charset="0"/>
            </a:endParaRPr>
          </a:p>
        </p:txBody>
      </p:sp>
      <p:sp>
        <p:nvSpPr>
          <p:cNvPr id="11" name="Rectángulo 10"/>
          <p:cNvSpPr/>
          <p:nvPr/>
        </p:nvSpPr>
        <p:spPr>
          <a:xfrm>
            <a:off x="683425" y="1354871"/>
            <a:ext cx="7968079" cy="400110"/>
          </a:xfrm>
          <a:prstGeom prst="rect">
            <a:avLst/>
          </a:prstGeom>
        </p:spPr>
        <p:txBody>
          <a:bodyPr wrap="none">
            <a:spAutoFit/>
          </a:bodyPr>
          <a:lstStyle/>
          <a:p>
            <a:r>
              <a:rPr lang="es-ES" sz="2000" b="1">
                <a:solidFill>
                  <a:schemeClr val="bg1">
                    <a:lumMod val="50000"/>
                  </a:schemeClr>
                </a:solidFill>
              </a:rPr>
              <a:t>Para acortar el código se puede especificar estas propiedades en una sola.</a:t>
            </a:r>
            <a:endParaRPr lang="es-ES" sz="2000" b="1" dirty="0">
              <a:solidFill>
                <a:schemeClr val="bg1">
                  <a:lumMod val="50000"/>
                </a:schemeClr>
              </a:solidFill>
              <a:latin typeface="Calibri" charset="0"/>
              <a:ea typeface="Calibri" charset="0"/>
              <a:cs typeface="Calibri" charset="0"/>
            </a:endParaRPr>
          </a:p>
        </p:txBody>
      </p:sp>
      <p:sp>
        <p:nvSpPr>
          <p:cNvPr id="5" name="Rectángulo 4"/>
          <p:cNvSpPr/>
          <p:nvPr/>
        </p:nvSpPr>
        <p:spPr>
          <a:xfrm>
            <a:off x="3380692" y="4275712"/>
            <a:ext cx="6096000" cy="1477328"/>
          </a:xfrm>
          <a:prstGeom prst="rect">
            <a:avLst/>
          </a:prstGeom>
        </p:spPr>
        <p:txBody>
          <a:bodyPr>
            <a:spAutoFit/>
          </a:bodyPr>
          <a:lstStyle/>
          <a:p>
            <a:pPr>
              <a:buFont typeface="Arial" charset="0"/>
              <a:buChar char="•"/>
            </a:pPr>
            <a:r>
              <a:rPr lang="es-ES_tradnl">
                <a:solidFill>
                  <a:srgbClr val="000000"/>
                </a:solidFill>
                <a:latin typeface="Verdana" charset="0"/>
              </a:rPr>
              <a:t>background</a:t>
            </a:r>
            <a:r>
              <a:rPr lang="es-ES_tradnl" dirty="0">
                <a:solidFill>
                  <a:srgbClr val="000000"/>
                </a:solidFill>
                <a:latin typeface="Verdana" charset="0"/>
              </a:rPr>
              <a:t>-color</a:t>
            </a:r>
          </a:p>
          <a:p>
            <a:pPr>
              <a:buFont typeface="Arial" charset="0"/>
              <a:buChar char="•"/>
            </a:pPr>
            <a:r>
              <a:rPr lang="es-ES_tradnl" dirty="0" err="1">
                <a:solidFill>
                  <a:srgbClr val="000000"/>
                </a:solidFill>
                <a:latin typeface="Verdana" charset="0"/>
              </a:rPr>
              <a:t>background-image</a:t>
            </a:r>
            <a:endParaRPr lang="es-ES_tradnl" dirty="0">
              <a:solidFill>
                <a:srgbClr val="000000"/>
              </a:solidFill>
              <a:latin typeface="Verdana" charset="0"/>
            </a:endParaRPr>
          </a:p>
          <a:p>
            <a:pPr>
              <a:buFont typeface="Arial" charset="0"/>
              <a:buChar char="•"/>
            </a:pPr>
            <a:r>
              <a:rPr lang="es-ES_tradnl" dirty="0" err="1">
                <a:solidFill>
                  <a:srgbClr val="000000"/>
                </a:solidFill>
                <a:latin typeface="Verdana" charset="0"/>
              </a:rPr>
              <a:t>background-repeat</a:t>
            </a:r>
            <a:endParaRPr lang="es-ES_tradnl" dirty="0">
              <a:solidFill>
                <a:srgbClr val="000000"/>
              </a:solidFill>
              <a:latin typeface="Verdana" charset="0"/>
            </a:endParaRPr>
          </a:p>
          <a:p>
            <a:pPr>
              <a:buFont typeface="Arial" charset="0"/>
              <a:buChar char="•"/>
            </a:pPr>
            <a:r>
              <a:rPr lang="es-ES_tradnl" dirty="0" err="1">
                <a:solidFill>
                  <a:srgbClr val="000000"/>
                </a:solidFill>
                <a:latin typeface="Verdana" charset="0"/>
              </a:rPr>
              <a:t>background-attachment</a:t>
            </a:r>
            <a:endParaRPr lang="es-ES_tradnl" dirty="0">
              <a:solidFill>
                <a:srgbClr val="000000"/>
              </a:solidFill>
              <a:latin typeface="Verdana" charset="0"/>
            </a:endParaRPr>
          </a:p>
          <a:p>
            <a:pPr>
              <a:buFont typeface="Arial" charset="0"/>
              <a:buChar char="•"/>
            </a:pPr>
            <a:r>
              <a:rPr lang="es-ES_tradnl" dirty="0" err="1">
                <a:solidFill>
                  <a:srgbClr val="000000"/>
                </a:solidFill>
                <a:latin typeface="Verdana" charset="0"/>
              </a:rPr>
              <a:t>background</a:t>
            </a:r>
            <a:r>
              <a:rPr lang="es-ES_tradnl" dirty="0">
                <a:solidFill>
                  <a:srgbClr val="000000"/>
                </a:solidFill>
                <a:latin typeface="Verdana" charset="0"/>
              </a:rPr>
              <a:t>-position</a:t>
            </a:r>
            <a:endParaRPr lang="es-ES_tradnl" b="0" i="0" dirty="0">
              <a:solidFill>
                <a:srgbClr val="000000"/>
              </a:solidFill>
              <a:effectLst/>
              <a:latin typeface="Verdana" charset="0"/>
            </a:endParaRPr>
          </a:p>
        </p:txBody>
      </p:sp>
      <p:sp>
        <p:nvSpPr>
          <p:cNvPr id="9" name="Rectángulo 8"/>
          <p:cNvSpPr/>
          <p:nvPr/>
        </p:nvSpPr>
        <p:spPr>
          <a:xfrm>
            <a:off x="1747347" y="3751970"/>
            <a:ext cx="4855496" cy="400110"/>
          </a:xfrm>
          <a:prstGeom prst="rect">
            <a:avLst/>
          </a:prstGeom>
        </p:spPr>
        <p:txBody>
          <a:bodyPr wrap="none">
            <a:spAutoFit/>
          </a:bodyPr>
          <a:lstStyle/>
          <a:p>
            <a:r>
              <a:rPr lang="es-ES" sz="2000" b="1" dirty="0">
                <a:solidFill>
                  <a:schemeClr val="bg1">
                    <a:lumMod val="50000"/>
                  </a:schemeClr>
                </a:solidFill>
              </a:rPr>
              <a:t>El orden de los valores para </a:t>
            </a:r>
            <a:r>
              <a:rPr lang="es-ES" sz="2000" b="1">
                <a:solidFill>
                  <a:schemeClr val="bg1">
                    <a:lumMod val="50000"/>
                  </a:schemeClr>
                </a:solidFill>
              </a:rPr>
              <a:t>la propiedad es:</a:t>
            </a:r>
            <a:endParaRPr lang="es-ES" sz="2000" b="1" dirty="0">
              <a:solidFill>
                <a:schemeClr val="bg1">
                  <a:lumMod val="50000"/>
                </a:schemeClr>
              </a:solidFill>
              <a:latin typeface="Calibri" charset="0"/>
              <a:ea typeface="Calibri" charset="0"/>
              <a:cs typeface="Calibri" charset="0"/>
            </a:endParaRPr>
          </a:p>
        </p:txBody>
      </p:sp>
      <p:sp>
        <p:nvSpPr>
          <p:cNvPr id="12" name="Rectángulo 11"/>
          <p:cNvSpPr/>
          <p:nvPr/>
        </p:nvSpPr>
        <p:spPr>
          <a:xfrm>
            <a:off x="2011494" y="5985507"/>
            <a:ext cx="7479996" cy="400110"/>
          </a:xfrm>
          <a:prstGeom prst="rect">
            <a:avLst/>
          </a:prstGeom>
        </p:spPr>
        <p:txBody>
          <a:bodyPr wrap="none">
            <a:spAutoFit/>
          </a:bodyPr>
          <a:lstStyle/>
          <a:p>
            <a:r>
              <a:rPr lang="es-ES" sz="2000" b="1" dirty="0">
                <a:solidFill>
                  <a:schemeClr val="bg1">
                    <a:lumMod val="50000"/>
                  </a:schemeClr>
                </a:solidFill>
              </a:rPr>
              <a:t>Uno de ellos puede faltar, siempre y cuando los otros estén en orden</a:t>
            </a:r>
            <a:endParaRPr lang="es-ES" sz="2000" b="1"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4202009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Background-origin</a:t>
            </a:r>
            <a:endParaRPr lang="es-ES_tradnl" sz="2800" b="1" dirty="0">
              <a:solidFill>
                <a:srgbClr val="E23649"/>
              </a:solidFill>
              <a:latin typeface="Calibri" charset="0"/>
              <a:ea typeface="Calibri" charset="0"/>
              <a:cs typeface="Calibri" charset="0"/>
            </a:endParaRPr>
          </a:p>
        </p:txBody>
      </p:sp>
      <p:sp>
        <p:nvSpPr>
          <p:cNvPr id="11" name="Rectángulo 10"/>
          <p:cNvSpPr/>
          <p:nvPr/>
        </p:nvSpPr>
        <p:spPr>
          <a:xfrm>
            <a:off x="683425" y="1354871"/>
            <a:ext cx="10369955" cy="707886"/>
          </a:xfrm>
          <a:prstGeom prst="rect">
            <a:avLst/>
          </a:prstGeom>
        </p:spPr>
        <p:txBody>
          <a:bodyPr wrap="none">
            <a:spAutoFit/>
          </a:bodyPr>
          <a:lstStyle/>
          <a:p>
            <a:r>
              <a:rPr lang="es-ES" sz="2000" b="1" dirty="0">
                <a:solidFill>
                  <a:schemeClr val="bg1">
                    <a:lumMod val="50000"/>
                  </a:schemeClr>
                </a:solidFill>
              </a:rPr>
              <a:t>Especifica donde se coloca la imagen, si la propiedad </a:t>
            </a:r>
            <a:r>
              <a:rPr lang="es-ES" sz="2000" b="1" dirty="0" err="1">
                <a:solidFill>
                  <a:schemeClr val="bg1">
                    <a:lumMod val="50000"/>
                  </a:schemeClr>
                </a:solidFill>
              </a:rPr>
              <a:t>bg-attachment</a:t>
            </a:r>
            <a:r>
              <a:rPr lang="es-ES" sz="2000" b="1" dirty="0">
                <a:solidFill>
                  <a:schemeClr val="bg1">
                    <a:lumMod val="50000"/>
                  </a:schemeClr>
                </a:solidFill>
              </a:rPr>
              <a:t>: </a:t>
            </a:r>
            <a:r>
              <a:rPr lang="es-ES" sz="2000" b="1" dirty="0" err="1">
                <a:solidFill>
                  <a:schemeClr val="bg1">
                    <a:lumMod val="50000"/>
                  </a:schemeClr>
                </a:solidFill>
              </a:rPr>
              <a:t>fixed</a:t>
            </a:r>
            <a:r>
              <a:rPr lang="es-ES" sz="2000" b="1" dirty="0">
                <a:solidFill>
                  <a:schemeClr val="bg1">
                    <a:lumMod val="50000"/>
                  </a:schemeClr>
                </a:solidFill>
              </a:rPr>
              <a:t> esta establecida esta </a:t>
            </a:r>
          </a:p>
          <a:p>
            <a:r>
              <a:rPr lang="es-ES" sz="2000" b="1" dirty="0">
                <a:solidFill>
                  <a:schemeClr val="bg1">
                    <a:lumMod val="50000"/>
                  </a:schemeClr>
                </a:solidFill>
                <a:latin typeface="Calibri" charset="0"/>
                <a:ea typeface="Calibri" charset="0"/>
                <a:cs typeface="Calibri" charset="0"/>
              </a:rPr>
              <a:t>Propiedad no tiene ningún efecto.</a:t>
            </a:r>
          </a:p>
        </p:txBody>
      </p:sp>
      <p:sp>
        <p:nvSpPr>
          <p:cNvPr id="13" name="Rectángulo 12"/>
          <p:cNvSpPr/>
          <p:nvPr/>
        </p:nvSpPr>
        <p:spPr>
          <a:xfrm>
            <a:off x="1608647" y="4994243"/>
            <a:ext cx="8638455" cy="400110"/>
          </a:xfrm>
          <a:prstGeom prst="rect">
            <a:avLst/>
          </a:prstGeom>
        </p:spPr>
        <p:txBody>
          <a:bodyPr wrap="none">
            <a:spAutoFit/>
          </a:bodyPr>
          <a:lstStyle/>
          <a:p>
            <a:r>
              <a:rPr lang="es-ES_tradnl" sz="2000" dirty="0" err="1">
                <a:solidFill>
                  <a:schemeClr val="bg1">
                    <a:lumMod val="50000"/>
                  </a:schemeClr>
                </a:solidFill>
              </a:rPr>
              <a:t>background-origin</a:t>
            </a:r>
            <a:r>
              <a:rPr lang="es-ES_tradnl" sz="2000" dirty="0">
                <a:solidFill>
                  <a:schemeClr val="bg1">
                    <a:lumMod val="50000"/>
                  </a:schemeClr>
                </a:solidFill>
              </a:rPr>
              <a:t>: </a:t>
            </a:r>
            <a:r>
              <a:rPr lang="es-ES_tradnl" sz="2000" dirty="0" err="1">
                <a:solidFill>
                  <a:schemeClr val="bg1">
                    <a:lumMod val="50000"/>
                  </a:schemeClr>
                </a:solidFill>
              </a:rPr>
              <a:t>padding</a:t>
            </a:r>
            <a:r>
              <a:rPr lang="es-ES_tradnl" sz="2000" dirty="0">
                <a:solidFill>
                  <a:schemeClr val="bg1">
                    <a:lumMod val="50000"/>
                  </a:schemeClr>
                </a:solidFill>
              </a:rPr>
              <a:t>-box(default), </a:t>
            </a:r>
            <a:r>
              <a:rPr lang="es-ES_tradnl" sz="2000" dirty="0" err="1">
                <a:solidFill>
                  <a:schemeClr val="bg1">
                    <a:lumMod val="50000"/>
                  </a:schemeClr>
                </a:solidFill>
              </a:rPr>
              <a:t>border</a:t>
            </a:r>
            <a:r>
              <a:rPr lang="es-ES_tradnl" sz="2000" dirty="0">
                <a:solidFill>
                  <a:schemeClr val="bg1">
                    <a:lumMod val="50000"/>
                  </a:schemeClr>
                </a:solidFill>
              </a:rPr>
              <a:t>-box, </a:t>
            </a:r>
            <a:r>
              <a:rPr lang="es-ES_tradnl" sz="2000" dirty="0" err="1">
                <a:solidFill>
                  <a:schemeClr val="bg1">
                    <a:lumMod val="50000"/>
                  </a:schemeClr>
                </a:solidFill>
              </a:rPr>
              <a:t>content</a:t>
            </a:r>
            <a:r>
              <a:rPr lang="es-ES_tradnl" sz="2000" dirty="0">
                <a:solidFill>
                  <a:schemeClr val="bg1">
                    <a:lumMod val="50000"/>
                  </a:schemeClr>
                </a:solidFill>
              </a:rPr>
              <a:t>-box, </a:t>
            </a:r>
            <a:r>
              <a:rPr lang="es-ES_tradnl" sz="2000" dirty="0" err="1">
                <a:solidFill>
                  <a:schemeClr val="bg1">
                    <a:lumMod val="50000"/>
                  </a:schemeClr>
                </a:solidFill>
              </a:rPr>
              <a:t>initial</a:t>
            </a:r>
            <a:r>
              <a:rPr lang="es-ES_tradnl" sz="2000" dirty="0">
                <a:solidFill>
                  <a:schemeClr val="bg1">
                    <a:lumMod val="50000"/>
                  </a:schemeClr>
                </a:solidFill>
              </a:rPr>
              <a:t>, </a:t>
            </a:r>
            <a:r>
              <a:rPr lang="es-ES_tradnl" sz="2000" dirty="0" err="1">
                <a:solidFill>
                  <a:schemeClr val="bg1">
                    <a:lumMod val="50000"/>
                  </a:schemeClr>
                </a:solidFill>
              </a:rPr>
              <a:t>inherit</a:t>
            </a:r>
            <a:r>
              <a:rPr lang="es-ES_tradnl" sz="2000" dirty="0">
                <a:solidFill>
                  <a:schemeClr val="bg1">
                    <a:lumMod val="50000"/>
                  </a:schemeClr>
                </a:solidFill>
              </a:rPr>
              <a:t>.</a:t>
            </a:r>
            <a:endParaRPr lang="es-ES" sz="2000" b="1" dirty="0">
              <a:solidFill>
                <a:schemeClr val="bg1">
                  <a:lumMod val="50000"/>
                </a:schemeClr>
              </a:solidFill>
              <a:latin typeface="Calibri" charset="0"/>
              <a:ea typeface="Calibri" charset="0"/>
              <a:cs typeface="Calibri" charset="0"/>
            </a:endParaRPr>
          </a:p>
        </p:txBody>
      </p:sp>
      <p:sp>
        <p:nvSpPr>
          <p:cNvPr id="7" name="Rectángulo 6"/>
          <p:cNvSpPr/>
          <p:nvPr/>
        </p:nvSpPr>
        <p:spPr>
          <a:xfrm>
            <a:off x="1783813" y="2220450"/>
            <a:ext cx="8520772" cy="2308324"/>
          </a:xfrm>
          <a:prstGeom prst="rect">
            <a:avLst/>
          </a:prstGeom>
        </p:spPr>
        <p:txBody>
          <a:bodyPr wrap="square">
            <a:spAutoFit/>
          </a:bodyPr>
          <a:lstStyle/>
          <a:p>
            <a:r>
              <a:rPr lang="es-ES_tradnl" b="1" dirty="0">
                <a:solidFill>
                  <a:srgbClr val="A52A2A"/>
                </a:solidFill>
                <a:latin typeface="Calibri" charset="0"/>
                <a:ea typeface="Calibri" charset="0"/>
                <a:cs typeface="Calibri" charset="0"/>
              </a:rPr>
              <a:t>div </a:t>
            </a:r>
            <a:r>
              <a:rPr lang="es-ES_tradnl" b="1" dirty="0">
                <a:solidFill>
                  <a:srgbClr val="000000"/>
                </a:solidFill>
                <a:latin typeface="Calibri" charset="0"/>
                <a:ea typeface="Calibri" charset="0"/>
                <a:cs typeface="Calibri" charset="0"/>
              </a:rPr>
              <a:t>{</a:t>
            </a:r>
            <a:r>
              <a:rPr lang="es-ES_tradnl" b="1" dirty="0">
                <a:solidFill>
                  <a:srgbClr val="FF0000"/>
                </a:solidFill>
                <a:latin typeface="Calibri" charset="0"/>
                <a:ea typeface="Calibri" charset="0"/>
                <a:cs typeface="Calibri" charset="0"/>
              </a:rPr>
              <a:t> </a:t>
            </a:r>
            <a:br>
              <a:rPr lang="es-ES_tradnl" b="1" dirty="0">
                <a:solidFill>
                  <a:srgbClr val="FF0000"/>
                </a:solidFill>
                <a:latin typeface="Calibri" charset="0"/>
                <a:ea typeface="Calibri" charset="0"/>
                <a:cs typeface="Calibri" charset="0"/>
              </a:rPr>
            </a:br>
            <a:r>
              <a:rPr lang="es-ES_tradnl" b="1" dirty="0">
                <a:solidFill>
                  <a:srgbClr val="FF0000"/>
                </a:solidFill>
                <a:latin typeface="Calibri" charset="0"/>
                <a:ea typeface="Calibri" charset="0"/>
                <a:cs typeface="Calibri" charset="0"/>
              </a:rPr>
              <a:t>    </a:t>
            </a:r>
            <a:r>
              <a:rPr lang="es-ES_tradnl" b="1" dirty="0" err="1">
                <a:solidFill>
                  <a:srgbClr val="FF0000"/>
                </a:solidFill>
                <a:latin typeface="Calibri" charset="0"/>
                <a:ea typeface="Calibri" charset="0"/>
                <a:cs typeface="Calibri" charset="0"/>
              </a:rPr>
              <a:t>width</a:t>
            </a:r>
            <a:r>
              <a:rPr lang="es-ES_tradnl" b="1" dirty="0">
                <a:solidFill>
                  <a:srgbClr val="000000"/>
                </a:solidFill>
                <a:latin typeface="Calibri" charset="0"/>
                <a:ea typeface="Calibri" charset="0"/>
                <a:cs typeface="Calibri" charset="0"/>
              </a:rPr>
              <a:t>:</a:t>
            </a:r>
            <a:r>
              <a:rPr lang="es-ES_tradnl" b="1" dirty="0">
                <a:solidFill>
                  <a:srgbClr val="0000CD"/>
                </a:solidFill>
                <a:latin typeface="Calibri" charset="0"/>
                <a:ea typeface="Calibri" charset="0"/>
                <a:cs typeface="Calibri" charset="0"/>
              </a:rPr>
              <a:t> 200px</a:t>
            </a:r>
            <a:r>
              <a:rPr lang="es-ES_tradnl" b="1" dirty="0">
                <a:solidFill>
                  <a:srgbClr val="000000"/>
                </a:solidFill>
                <a:latin typeface="Calibri" charset="0"/>
                <a:ea typeface="Calibri" charset="0"/>
                <a:cs typeface="Calibri" charset="0"/>
              </a:rPr>
              <a:t>;</a:t>
            </a:r>
            <a:br>
              <a:rPr lang="es-ES_tradnl" b="1" dirty="0">
                <a:solidFill>
                  <a:srgbClr val="FF0000"/>
                </a:solidFill>
                <a:latin typeface="Calibri" charset="0"/>
                <a:ea typeface="Calibri" charset="0"/>
                <a:cs typeface="Calibri" charset="0"/>
              </a:rPr>
            </a:br>
            <a:r>
              <a:rPr lang="es-ES_tradnl" b="1" dirty="0">
                <a:solidFill>
                  <a:srgbClr val="FF0000"/>
                </a:solidFill>
                <a:latin typeface="Calibri" charset="0"/>
                <a:ea typeface="Calibri" charset="0"/>
                <a:cs typeface="Calibri" charset="0"/>
              </a:rPr>
              <a:t>    </a:t>
            </a:r>
            <a:r>
              <a:rPr lang="es-ES_tradnl" b="1" dirty="0" err="1">
                <a:solidFill>
                  <a:srgbClr val="FF0000"/>
                </a:solidFill>
                <a:latin typeface="Calibri" charset="0"/>
                <a:ea typeface="Calibri" charset="0"/>
                <a:cs typeface="Calibri" charset="0"/>
              </a:rPr>
              <a:t>height</a:t>
            </a:r>
            <a:r>
              <a:rPr lang="es-ES_tradnl" b="1" dirty="0">
                <a:solidFill>
                  <a:srgbClr val="000000"/>
                </a:solidFill>
                <a:latin typeface="Calibri" charset="0"/>
                <a:ea typeface="Calibri" charset="0"/>
                <a:cs typeface="Calibri" charset="0"/>
              </a:rPr>
              <a:t>:</a:t>
            </a:r>
            <a:r>
              <a:rPr lang="es-ES_tradnl" b="1" dirty="0">
                <a:solidFill>
                  <a:srgbClr val="0000CD"/>
                </a:solidFill>
                <a:latin typeface="Calibri" charset="0"/>
                <a:ea typeface="Calibri" charset="0"/>
                <a:cs typeface="Calibri" charset="0"/>
              </a:rPr>
              <a:t> 200px</a:t>
            </a:r>
            <a:r>
              <a:rPr lang="es-ES_tradnl" b="1" dirty="0">
                <a:solidFill>
                  <a:srgbClr val="000000"/>
                </a:solidFill>
                <a:latin typeface="Calibri" charset="0"/>
                <a:ea typeface="Calibri" charset="0"/>
                <a:cs typeface="Calibri" charset="0"/>
              </a:rPr>
              <a:t>;</a:t>
            </a:r>
            <a:br>
              <a:rPr lang="es-ES_tradnl" b="1" dirty="0">
                <a:solidFill>
                  <a:srgbClr val="FF0000"/>
                </a:solidFill>
                <a:latin typeface="Calibri" charset="0"/>
                <a:ea typeface="Calibri" charset="0"/>
                <a:cs typeface="Calibri" charset="0"/>
              </a:rPr>
            </a:br>
            <a:r>
              <a:rPr lang="es-ES_tradnl" b="1" dirty="0">
                <a:solidFill>
                  <a:srgbClr val="FF0000"/>
                </a:solidFill>
                <a:latin typeface="Calibri" charset="0"/>
                <a:ea typeface="Calibri" charset="0"/>
                <a:cs typeface="Calibri" charset="0"/>
              </a:rPr>
              <a:t>    </a:t>
            </a:r>
            <a:r>
              <a:rPr lang="es-ES_tradnl" b="1" dirty="0" err="1">
                <a:solidFill>
                  <a:srgbClr val="FF0000"/>
                </a:solidFill>
                <a:latin typeface="Calibri" charset="0"/>
                <a:ea typeface="Calibri" charset="0"/>
                <a:cs typeface="Calibri" charset="0"/>
              </a:rPr>
              <a:t>background-size</a:t>
            </a:r>
            <a:r>
              <a:rPr lang="es-ES_tradnl" b="1" dirty="0">
                <a:solidFill>
                  <a:srgbClr val="000000"/>
                </a:solidFill>
                <a:latin typeface="Calibri" charset="0"/>
                <a:ea typeface="Calibri" charset="0"/>
                <a:cs typeface="Calibri" charset="0"/>
              </a:rPr>
              <a:t>:</a:t>
            </a:r>
            <a:r>
              <a:rPr lang="es-ES_tradnl" b="1" dirty="0">
                <a:solidFill>
                  <a:srgbClr val="0000CD"/>
                </a:solidFill>
                <a:latin typeface="Calibri" charset="0"/>
                <a:ea typeface="Calibri" charset="0"/>
                <a:cs typeface="Calibri" charset="0"/>
              </a:rPr>
              <a:t> 200px 200px</a:t>
            </a:r>
            <a:r>
              <a:rPr lang="es-ES_tradnl" b="1" dirty="0">
                <a:solidFill>
                  <a:srgbClr val="000000"/>
                </a:solidFill>
                <a:latin typeface="Calibri" charset="0"/>
                <a:ea typeface="Calibri" charset="0"/>
                <a:cs typeface="Calibri" charset="0"/>
              </a:rPr>
              <a:t>;</a:t>
            </a:r>
            <a:br>
              <a:rPr lang="es-ES_tradnl" b="1" dirty="0">
                <a:solidFill>
                  <a:srgbClr val="FF0000"/>
                </a:solidFill>
                <a:latin typeface="Calibri" charset="0"/>
                <a:ea typeface="Calibri" charset="0"/>
                <a:cs typeface="Calibri" charset="0"/>
              </a:rPr>
            </a:br>
            <a:r>
              <a:rPr lang="es-ES_tradnl" b="1" dirty="0">
                <a:solidFill>
                  <a:srgbClr val="FF0000"/>
                </a:solidFill>
                <a:latin typeface="Calibri" charset="0"/>
                <a:ea typeface="Calibri" charset="0"/>
                <a:cs typeface="Calibri" charset="0"/>
              </a:rPr>
              <a:t>    </a:t>
            </a:r>
            <a:r>
              <a:rPr lang="es-ES_tradnl" b="1" dirty="0" err="1">
                <a:solidFill>
                  <a:srgbClr val="FF0000"/>
                </a:solidFill>
                <a:latin typeface="Calibri" charset="0"/>
                <a:ea typeface="Calibri" charset="0"/>
                <a:cs typeface="Calibri" charset="0"/>
              </a:rPr>
              <a:t>background-repeat</a:t>
            </a:r>
            <a:r>
              <a:rPr lang="es-ES_tradnl" b="1" dirty="0" err="1">
                <a:solidFill>
                  <a:srgbClr val="000000"/>
                </a:solidFill>
                <a:latin typeface="Calibri" charset="0"/>
                <a:ea typeface="Calibri" charset="0"/>
                <a:cs typeface="Calibri" charset="0"/>
              </a:rPr>
              <a:t>:</a:t>
            </a:r>
            <a:r>
              <a:rPr lang="es-ES_tradnl" b="1" dirty="0" err="1">
                <a:solidFill>
                  <a:srgbClr val="0000CD"/>
                </a:solidFill>
                <a:latin typeface="Calibri" charset="0"/>
                <a:ea typeface="Calibri" charset="0"/>
                <a:cs typeface="Calibri" charset="0"/>
              </a:rPr>
              <a:t>no-repeat</a:t>
            </a:r>
            <a:r>
              <a:rPr lang="es-ES_tradnl" b="1" dirty="0">
                <a:solidFill>
                  <a:srgbClr val="000000"/>
                </a:solidFill>
                <a:latin typeface="Calibri" charset="0"/>
                <a:ea typeface="Calibri" charset="0"/>
                <a:cs typeface="Calibri" charset="0"/>
              </a:rPr>
              <a:t>;</a:t>
            </a:r>
            <a:br>
              <a:rPr lang="es-ES_tradnl" b="1" dirty="0">
                <a:solidFill>
                  <a:srgbClr val="FF0000"/>
                </a:solidFill>
                <a:latin typeface="Calibri" charset="0"/>
                <a:ea typeface="Calibri" charset="0"/>
                <a:cs typeface="Calibri" charset="0"/>
              </a:rPr>
            </a:br>
            <a:r>
              <a:rPr lang="es-ES_tradnl" b="1" dirty="0">
                <a:solidFill>
                  <a:srgbClr val="FF0000"/>
                </a:solidFill>
                <a:latin typeface="Calibri" charset="0"/>
                <a:ea typeface="Calibri" charset="0"/>
                <a:cs typeface="Calibri" charset="0"/>
              </a:rPr>
              <a:t>    </a:t>
            </a:r>
            <a:r>
              <a:rPr lang="es-ES_tradnl" b="1" dirty="0" err="1">
                <a:solidFill>
                  <a:srgbClr val="FF0000"/>
                </a:solidFill>
                <a:latin typeface="Calibri" charset="0"/>
                <a:ea typeface="Calibri" charset="0"/>
                <a:cs typeface="Calibri" charset="0"/>
              </a:rPr>
              <a:t>background-image</a:t>
            </a:r>
            <a:r>
              <a:rPr lang="es-ES_tradnl" b="1" dirty="0">
                <a:solidFill>
                  <a:srgbClr val="000000"/>
                </a:solidFill>
                <a:latin typeface="Calibri" charset="0"/>
                <a:ea typeface="Calibri" charset="0"/>
                <a:cs typeface="Calibri" charset="0"/>
              </a:rPr>
              <a:t>:</a:t>
            </a:r>
            <a:r>
              <a:rPr lang="es-ES_tradnl" b="1" dirty="0">
                <a:solidFill>
                  <a:srgbClr val="0000CD"/>
                </a:solidFill>
                <a:latin typeface="Calibri" charset="0"/>
                <a:ea typeface="Calibri" charset="0"/>
                <a:cs typeface="Calibri" charset="0"/>
              </a:rPr>
              <a:t> </a:t>
            </a:r>
            <a:r>
              <a:rPr lang="es-ES_tradnl" b="1" dirty="0" err="1">
                <a:solidFill>
                  <a:srgbClr val="0000CD"/>
                </a:solidFill>
                <a:latin typeface="Calibri" charset="0"/>
                <a:ea typeface="Calibri" charset="0"/>
                <a:cs typeface="Calibri" charset="0"/>
              </a:rPr>
              <a:t>url</a:t>
            </a:r>
            <a:r>
              <a:rPr lang="es-ES_tradnl" b="1" dirty="0">
                <a:solidFill>
                  <a:srgbClr val="0000CD"/>
                </a:solidFill>
                <a:latin typeface="Calibri" charset="0"/>
                <a:ea typeface="Calibri" charset="0"/>
                <a:cs typeface="Calibri" charset="0"/>
              </a:rPr>
              <a:t>(’</a:t>
            </a:r>
            <a:r>
              <a:rPr lang="es-ES_tradnl" b="1" dirty="0" err="1">
                <a:solidFill>
                  <a:srgbClr val="0000CD"/>
                </a:solidFill>
                <a:latin typeface="Calibri" charset="0"/>
                <a:ea typeface="Calibri" charset="0"/>
                <a:cs typeface="Calibri" charset="0"/>
              </a:rPr>
              <a:t>imagen.gif</a:t>
            </a:r>
            <a:r>
              <a:rPr lang="es-ES_tradnl" b="1" dirty="0">
                <a:solidFill>
                  <a:srgbClr val="0000CD"/>
                </a:solidFill>
                <a:latin typeface="Calibri" charset="0"/>
                <a:ea typeface="Calibri" charset="0"/>
                <a:cs typeface="Calibri" charset="0"/>
              </a:rPr>
              <a:t>')</a:t>
            </a:r>
            <a:r>
              <a:rPr lang="es-ES_tradnl" b="1" dirty="0">
                <a:solidFill>
                  <a:srgbClr val="000000"/>
                </a:solidFill>
                <a:latin typeface="Calibri" charset="0"/>
                <a:ea typeface="Calibri" charset="0"/>
                <a:cs typeface="Calibri" charset="0"/>
              </a:rPr>
              <a:t>;</a:t>
            </a:r>
            <a:br>
              <a:rPr lang="es-ES_tradnl" b="1" dirty="0">
                <a:solidFill>
                  <a:srgbClr val="FF0000"/>
                </a:solidFill>
                <a:latin typeface="Calibri" charset="0"/>
                <a:ea typeface="Calibri" charset="0"/>
                <a:cs typeface="Calibri" charset="0"/>
              </a:rPr>
            </a:br>
            <a:r>
              <a:rPr lang="es-ES_tradnl" b="1" dirty="0">
                <a:solidFill>
                  <a:srgbClr val="FF0000"/>
                </a:solidFill>
                <a:latin typeface="Calibri" charset="0"/>
                <a:ea typeface="Calibri" charset="0"/>
                <a:cs typeface="Calibri" charset="0"/>
              </a:rPr>
              <a:t>    </a:t>
            </a:r>
            <a:r>
              <a:rPr lang="es-ES_tradnl" b="1" dirty="0" err="1">
                <a:solidFill>
                  <a:srgbClr val="FF0000"/>
                </a:solidFill>
                <a:latin typeface="Calibri" charset="0"/>
                <a:ea typeface="Calibri" charset="0"/>
                <a:cs typeface="Calibri" charset="0"/>
              </a:rPr>
              <a:t>background-origin</a:t>
            </a:r>
            <a:r>
              <a:rPr lang="es-ES_tradnl" b="1" dirty="0">
                <a:solidFill>
                  <a:srgbClr val="000000"/>
                </a:solidFill>
                <a:latin typeface="Calibri" charset="0"/>
                <a:ea typeface="Calibri" charset="0"/>
                <a:cs typeface="Calibri" charset="0"/>
              </a:rPr>
              <a:t>:</a:t>
            </a:r>
            <a:r>
              <a:rPr lang="es-ES_tradnl" b="1" dirty="0">
                <a:solidFill>
                  <a:srgbClr val="0000CD"/>
                </a:solidFill>
                <a:latin typeface="Calibri" charset="0"/>
                <a:ea typeface="Calibri" charset="0"/>
                <a:cs typeface="Calibri" charset="0"/>
              </a:rPr>
              <a:t> </a:t>
            </a:r>
            <a:r>
              <a:rPr lang="es-ES_tradnl" b="1" dirty="0" err="1">
                <a:solidFill>
                  <a:srgbClr val="0000CD"/>
                </a:solidFill>
                <a:latin typeface="Calibri" charset="0"/>
                <a:ea typeface="Calibri" charset="0"/>
                <a:cs typeface="Calibri" charset="0"/>
              </a:rPr>
              <a:t>border</a:t>
            </a:r>
            <a:r>
              <a:rPr lang="es-ES_tradnl" b="1" dirty="0">
                <a:solidFill>
                  <a:srgbClr val="0000CD"/>
                </a:solidFill>
                <a:latin typeface="Calibri" charset="0"/>
                <a:ea typeface="Calibri" charset="0"/>
                <a:cs typeface="Calibri" charset="0"/>
              </a:rPr>
              <a:t>-box</a:t>
            </a:r>
            <a:r>
              <a:rPr lang="es-ES_tradnl" b="1" dirty="0">
                <a:solidFill>
                  <a:srgbClr val="000000"/>
                </a:solidFill>
                <a:latin typeface="Calibri" charset="0"/>
                <a:ea typeface="Calibri" charset="0"/>
                <a:cs typeface="Calibri" charset="0"/>
              </a:rPr>
              <a:t>;</a:t>
            </a:r>
            <a:br>
              <a:rPr lang="es-ES_tradnl" b="1" dirty="0">
                <a:solidFill>
                  <a:srgbClr val="FF0000"/>
                </a:solidFill>
                <a:latin typeface="Calibri" charset="0"/>
                <a:ea typeface="Calibri" charset="0"/>
                <a:cs typeface="Calibri" charset="0"/>
              </a:rPr>
            </a:br>
            <a:r>
              <a:rPr lang="es-ES_tradnl" b="1" dirty="0">
                <a:solidFill>
                  <a:srgbClr val="000000"/>
                </a:solidFill>
                <a:latin typeface="Calibri" charset="0"/>
                <a:ea typeface="Calibri" charset="0"/>
                <a:cs typeface="Calibri" charset="0"/>
              </a:rPr>
              <a:t>}</a:t>
            </a:r>
            <a:endParaRPr lang="es-ES_tradnl" b="1" dirty="0">
              <a:latin typeface="Calibri" charset="0"/>
              <a:ea typeface="Calibri" charset="0"/>
              <a:cs typeface="Calibri" charset="0"/>
            </a:endParaRPr>
          </a:p>
        </p:txBody>
      </p:sp>
    </p:spTree>
    <p:extLst>
      <p:ext uri="{BB962C8B-B14F-4D97-AF65-F5344CB8AC3E}">
        <p14:creationId xmlns:p14="http://schemas.microsoft.com/office/powerpoint/2010/main" val="600578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Background-blend-mode</a:t>
            </a:r>
            <a:endParaRPr lang="es-ES_tradnl" sz="2800" b="1" dirty="0">
              <a:solidFill>
                <a:srgbClr val="E23649"/>
              </a:solidFill>
              <a:latin typeface="Calibri" charset="0"/>
              <a:ea typeface="Calibri" charset="0"/>
              <a:cs typeface="Calibri" charset="0"/>
            </a:endParaRPr>
          </a:p>
        </p:txBody>
      </p:sp>
      <p:sp>
        <p:nvSpPr>
          <p:cNvPr id="11" name="Rectángulo 10"/>
          <p:cNvSpPr/>
          <p:nvPr/>
        </p:nvSpPr>
        <p:spPr>
          <a:xfrm>
            <a:off x="683425" y="1354871"/>
            <a:ext cx="7326493" cy="400110"/>
          </a:xfrm>
          <a:prstGeom prst="rect">
            <a:avLst/>
          </a:prstGeom>
        </p:spPr>
        <p:txBody>
          <a:bodyPr wrap="none">
            <a:spAutoFit/>
          </a:bodyPr>
          <a:lstStyle/>
          <a:p>
            <a:r>
              <a:rPr lang="es-ES" sz="2000" b="1" dirty="0">
                <a:solidFill>
                  <a:schemeClr val="bg1">
                    <a:lumMod val="50000"/>
                  </a:schemeClr>
                </a:solidFill>
              </a:rPr>
              <a:t>Define el modo de fusión de cada capa de fondo (color y/o imagen).</a:t>
            </a:r>
            <a:endParaRPr lang="es-ES" sz="2000" b="1" dirty="0">
              <a:solidFill>
                <a:schemeClr val="bg1">
                  <a:lumMod val="50000"/>
                </a:schemeClr>
              </a:solidFill>
              <a:latin typeface="Calibri" charset="0"/>
              <a:ea typeface="Calibri" charset="0"/>
              <a:cs typeface="Calibri" charset="0"/>
            </a:endParaRPr>
          </a:p>
        </p:txBody>
      </p:sp>
      <p:sp>
        <p:nvSpPr>
          <p:cNvPr id="13" name="Rectángulo 12"/>
          <p:cNvSpPr/>
          <p:nvPr/>
        </p:nvSpPr>
        <p:spPr>
          <a:xfrm>
            <a:off x="1608647" y="4994243"/>
            <a:ext cx="9453294" cy="707886"/>
          </a:xfrm>
          <a:prstGeom prst="rect">
            <a:avLst/>
          </a:prstGeom>
        </p:spPr>
        <p:txBody>
          <a:bodyPr wrap="none">
            <a:spAutoFit/>
          </a:bodyPr>
          <a:lstStyle/>
          <a:p>
            <a:r>
              <a:rPr lang="es-ES_tradnl" sz="2000" dirty="0" err="1">
                <a:solidFill>
                  <a:schemeClr val="bg1">
                    <a:lumMod val="50000"/>
                  </a:schemeClr>
                </a:solidFill>
              </a:rPr>
              <a:t>background-blend-mode</a:t>
            </a:r>
            <a:r>
              <a:rPr lang="es-ES_tradnl" sz="2000" dirty="0">
                <a:solidFill>
                  <a:schemeClr val="bg1">
                    <a:lumMod val="50000"/>
                  </a:schemeClr>
                </a:solidFill>
              </a:rPr>
              <a:t>: normal, </a:t>
            </a:r>
            <a:r>
              <a:rPr lang="es-ES_tradnl" sz="2000" dirty="0" err="1">
                <a:solidFill>
                  <a:schemeClr val="bg1">
                    <a:lumMod val="50000"/>
                  </a:schemeClr>
                </a:solidFill>
              </a:rPr>
              <a:t>multiply</a:t>
            </a:r>
            <a:r>
              <a:rPr lang="es-ES_tradnl" sz="2000" dirty="0">
                <a:solidFill>
                  <a:schemeClr val="bg1">
                    <a:lumMod val="50000"/>
                  </a:schemeClr>
                </a:solidFill>
              </a:rPr>
              <a:t>, </a:t>
            </a:r>
            <a:r>
              <a:rPr lang="es-ES_tradnl" sz="2000" dirty="0" err="1">
                <a:solidFill>
                  <a:schemeClr val="bg1">
                    <a:lumMod val="50000"/>
                  </a:schemeClr>
                </a:solidFill>
              </a:rPr>
              <a:t>screen</a:t>
            </a:r>
            <a:r>
              <a:rPr lang="es-ES_tradnl" sz="2000" dirty="0">
                <a:solidFill>
                  <a:schemeClr val="bg1">
                    <a:lumMod val="50000"/>
                  </a:schemeClr>
                </a:solidFill>
              </a:rPr>
              <a:t>, </a:t>
            </a:r>
            <a:r>
              <a:rPr lang="es-ES_tradnl" sz="2000" dirty="0" err="1">
                <a:solidFill>
                  <a:schemeClr val="bg1">
                    <a:lumMod val="50000"/>
                  </a:schemeClr>
                </a:solidFill>
              </a:rPr>
              <a:t>overlay</a:t>
            </a:r>
            <a:r>
              <a:rPr lang="es-ES_tradnl" sz="2000" dirty="0">
                <a:solidFill>
                  <a:schemeClr val="bg1">
                    <a:lumMod val="50000"/>
                  </a:schemeClr>
                </a:solidFill>
              </a:rPr>
              <a:t>, </a:t>
            </a:r>
            <a:r>
              <a:rPr lang="es-ES_tradnl" sz="2000" dirty="0" err="1">
                <a:solidFill>
                  <a:schemeClr val="bg1">
                    <a:lumMod val="50000"/>
                  </a:schemeClr>
                </a:solidFill>
              </a:rPr>
              <a:t>darken</a:t>
            </a:r>
            <a:r>
              <a:rPr lang="es-ES_tradnl" sz="2000" dirty="0">
                <a:solidFill>
                  <a:schemeClr val="bg1">
                    <a:lumMod val="50000"/>
                  </a:schemeClr>
                </a:solidFill>
              </a:rPr>
              <a:t>, </a:t>
            </a:r>
            <a:r>
              <a:rPr lang="es-ES_tradnl" sz="2000" dirty="0" err="1">
                <a:solidFill>
                  <a:schemeClr val="bg1">
                    <a:lumMod val="50000"/>
                  </a:schemeClr>
                </a:solidFill>
              </a:rPr>
              <a:t>lighten</a:t>
            </a:r>
            <a:r>
              <a:rPr lang="es-ES_tradnl" sz="2000" dirty="0">
                <a:solidFill>
                  <a:schemeClr val="bg1">
                    <a:lumMod val="50000"/>
                  </a:schemeClr>
                </a:solidFill>
              </a:rPr>
              <a:t>, color-</a:t>
            </a:r>
            <a:r>
              <a:rPr lang="es-ES_tradnl" sz="2000" dirty="0" err="1">
                <a:solidFill>
                  <a:schemeClr val="bg1">
                    <a:lumMod val="50000"/>
                  </a:schemeClr>
                </a:solidFill>
              </a:rPr>
              <a:t>dodge</a:t>
            </a:r>
            <a:r>
              <a:rPr lang="es-ES_tradnl" sz="2000" dirty="0">
                <a:solidFill>
                  <a:schemeClr val="bg1">
                    <a:lumMod val="50000"/>
                  </a:schemeClr>
                </a:solidFill>
              </a:rPr>
              <a:t>,</a:t>
            </a:r>
          </a:p>
          <a:p>
            <a:r>
              <a:rPr lang="es-ES_tradnl" sz="2000" dirty="0">
                <a:solidFill>
                  <a:schemeClr val="bg1">
                    <a:lumMod val="50000"/>
                  </a:schemeClr>
                </a:solidFill>
              </a:rPr>
              <a:t>			</a:t>
            </a:r>
            <a:r>
              <a:rPr lang="es-ES_tradnl" sz="2000" dirty="0" err="1">
                <a:solidFill>
                  <a:schemeClr val="bg1">
                    <a:lumMod val="50000"/>
                  </a:schemeClr>
                </a:solidFill>
              </a:rPr>
              <a:t>saturation</a:t>
            </a:r>
            <a:r>
              <a:rPr lang="es-ES_tradnl" sz="2000" dirty="0">
                <a:solidFill>
                  <a:schemeClr val="bg1">
                    <a:lumMod val="50000"/>
                  </a:schemeClr>
                </a:solidFill>
              </a:rPr>
              <a:t>, color, </a:t>
            </a:r>
            <a:r>
              <a:rPr lang="es-ES_tradnl" sz="2000" dirty="0" err="1">
                <a:solidFill>
                  <a:schemeClr val="bg1">
                    <a:lumMod val="50000"/>
                  </a:schemeClr>
                </a:solidFill>
              </a:rPr>
              <a:t>luminosity</a:t>
            </a:r>
            <a:r>
              <a:rPr lang="es-ES_tradnl" sz="2000" dirty="0">
                <a:solidFill>
                  <a:schemeClr val="bg1">
                    <a:lumMod val="50000"/>
                  </a:schemeClr>
                </a:solidFill>
              </a:rPr>
              <a:t>;</a:t>
            </a:r>
            <a:endParaRPr lang="es-ES" sz="2000" b="1" dirty="0">
              <a:solidFill>
                <a:schemeClr val="bg1">
                  <a:lumMod val="50000"/>
                </a:schemeClr>
              </a:solidFill>
              <a:latin typeface="Calibri" charset="0"/>
              <a:ea typeface="Calibri" charset="0"/>
              <a:cs typeface="Calibri" charset="0"/>
            </a:endParaRPr>
          </a:p>
        </p:txBody>
      </p:sp>
      <p:sp>
        <p:nvSpPr>
          <p:cNvPr id="7" name="Rectángulo 6"/>
          <p:cNvSpPr/>
          <p:nvPr/>
        </p:nvSpPr>
        <p:spPr>
          <a:xfrm>
            <a:off x="1783813" y="2220450"/>
            <a:ext cx="8520772" cy="2308324"/>
          </a:xfrm>
          <a:prstGeom prst="rect">
            <a:avLst/>
          </a:prstGeom>
        </p:spPr>
        <p:txBody>
          <a:bodyPr wrap="square">
            <a:spAutoFit/>
          </a:bodyPr>
          <a:lstStyle/>
          <a:p>
            <a:r>
              <a:rPr lang="es-ES_tradnl" b="1" dirty="0">
                <a:solidFill>
                  <a:srgbClr val="A52A2A"/>
                </a:solidFill>
                <a:latin typeface="Calibri" charset="0"/>
                <a:ea typeface="Calibri" charset="0"/>
                <a:cs typeface="Calibri" charset="0"/>
              </a:rPr>
              <a:t>div </a:t>
            </a:r>
            <a:r>
              <a:rPr lang="es-ES_tradnl" b="1" dirty="0">
                <a:solidFill>
                  <a:srgbClr val="000000"/>
                </a:solidFill>
                <a:latin typeface="Calibri" charset="0"/>
                <a:ea typeface="Calibri" charset="0"/>
                <a:cs typeface="Calibri" charset="0"/>
              </a:rPr>
              <a:t>{</a:t>
            </a:r>
            <a:r>
              <a:rPr lang="es-ES_tradnl" b="1" dirty="0">
                <a:solidFill>
                  <a:srgbClr val="FF0000"/>
                </a:solidFill>
                <a:latin typeface="Calibri" charset="0"/>
                <a:ea typeface="Calibri" charset="0"/>
                <a:cs typeface="Calibri" charset="0"/>
              </a:rPr>
              <a:t> </a:t>
            </a:r>
            <a:br>
              <a:rPr lang="es-ES_tradnl" b="1" dirty="0">
                <a:solidFill>
                  <a:srgbClr val="FF0000"/>
                </a:solidFill>
                <a:latin typeface="Calibri" charset="0"/>
                <a:ea typeface="Calibri" charset="0"/>
                <a:cs typeface="Calibri" charset="0"/>
              </a:rPr>
            </a:br>
            <a:r>
              <a:rPr lang="es-ES_tradnl" b="1" dirty="0">
                <a:solidFill>
                  <a:srgbClr val="FF0000"/>
                </a:solidFill>
                <a:latin typeface="Calibri" charset="0"/>
                <a:ea typeface="Calibri" charset="0"/>
                <a:cs typeface="Calibri" charset="0"/>
              </a:rPr>
              <a:t>    </a:t>
            </a:r>
            <a:r>
              <a:rPr lang="es-ES_tradnl" b="1" dirty="0" err="1">
                <a:solidFill>
                  <a:srgbClr val="FF0000"/>
                </a:solidFill>
                <a:latin typeface="Calibri" charset="0"/>
                <a:ea typeface="Calibri" charset="0"/>
                <a:cs typeface="Calibri" charset="0"/>
              </a:rPr>
              <a:t>width</a:t>
            </a:r>
            <a:r>
              <a:rPr lang="es-ES_tradnl" b="1" dirty="0">
                <a:solidFill>
                  <a:srgbClr val="000000"/>
                </a:solidFill>
                <a:latin typeface="Calibri" charset="0"/>
                <a:ea typeface="Calibri" charset="0"/>
                <a:cs typeface="Calibri" charset="0"/>
              </a:rPr>
              <a:t>:</a:t>
            </a:r>
            <a:r>
              <a:rPr lang="es-ES_tradnl" b="1" dirty="0">
                <a:solidFill>
                  <a:srgbClr val="0000CD"/>
                </a:solidFill>
                <a:latin typeface="Calibri" charset="0"/>
                <a:ea typeface="Calibri" charset="0"/>
                <a:cs typeface="Calibri" charset="0"/>
              </a:rPr>
              <a:t> 200px</a:t>
            </a:r>
            <a:r>
              <a:rPr lang="es-ES_tradnl" b="1" dirty="0">
                <a:solidFill>
                  <a:srgbClr val="000000"/>
                </a:solidFill>
                <a:latin typeface="Calibri" charset="0"/>
                <a:ea typeface="Calibri" charset="0"/>
                <a:cs typeface="Calibri" charset="0"/>
              </a:rPr>
              <a:t>;</a:t>
            </a:r>
            <a:br>
              <a:rPr lang="es-ES_tradnl" b="1" dirty="0">
                <a:solidFill>
                  <a:srgbClr val="FF0000"/>
                </a:solidFill>
                <a:latin typeface="Calibri" charset="0"/>
                <a:ea typeface="Calibri" charset="0"/>
                <a:cs typeface="Calibri" charset="0"/>
              </a:rPr>
            </a:br>
            <a:r>
              <a:rPr lang="es-ES_tradnl" b="1" dirty="0">
                <a:solidFill>
                  <a:srgbClr val="FF0000"/>
                </a:solidFill>
                <a:latin typeface="Calibri" charset="0"/>
                <a:ea typeface="Calibri" charset="0"/>
                <a:cs typeface="Calibri" charset="0"/>
              </a:rPr>
              <a:t>    </a:t>
            </a:r>
            <a:r>
              <a:rPr lang="es-ES_tradnl" b="1" dirty="0" err="1">
                <a:solidFill>
                  <a:srgbClr val="FF0000"/>
                </a:solidFill>
                <a:latin typeface="Calibri" charset="0"/>
                <a:ea typeface="Calibri" charset="0"/>
                <a:cs typeface="Calibri" charset="0"/>
              </a:rPr>
              <a:t>height</a:t>
            </a:r>
            <a:r>
              <a:rPr lang="es-ES_tradnl" b="1" dirty="0">
                <a:solidFill>
                  <a:srgbClr val="000000"/>
                </a:solidFill>
                <a:latin typeface="Calibri" charset="0"/>
                <a:ea typeface="Calibri" charset="0"/>
                <a:cs typeface="Calibri" charset="0"/>
              </a:rPr>
              <a:t>:</a:t>
            </a:r>
            <a:r>
              <a:rPr lang="es-ES_tradnl" b="1" dirty="0">
                <a:solidFill>
                  <a:srgbClr val="0000CD"/>
                </a:solidFill>
                <a:latin typeface="Calibri" charset="0"/>
                <a:ea typeface="Calibri" charset="0"/>
                <a:cs typeface="Calibri" charset="0"/>
              </a:rPr>
              <a:t> 200px</a:t>
            </a:r>
            <a:r>
              <a:rPr lang="es-ES_tradnl" b="1" dirty="0">
                <a:solidFill>
                  <a:srgbClr val="000000"/>
                </a:solidFill>
                <a:latin typeface="Calibri" charset="0"/>
                <a:ea typeface="Calibri" charset="0"/>
                <a:cs typeface="Calibri" charset="0"/>
              </a:rPr>
              <a:t>;</a:t>
            </a:r>
            <a:br>
              <a:rPr lang="es-ES_tradnl" b="1" dirty="0">
                <a:solidFill>
                  <a:srgbClr val="FF0000"/>
                </a:solidFill>
                <a:latin typeface="Calibri" charset="0"/>
                <a:ea typeface="Calibri" charset="0"/>
                <a:cs typeface="Calibri" charset="0"/>
              </a:rPr>
            </a:br>
            <a:r>
              <a:rPr lang="es-ES_tradnl" b="1" dirty="0">
                <a:solidFill>
                  <a:srgbClr val="FF0000"/>
                </a:solidFill>
                <a:latin typeface="Calibri" charset="0"/>
                <a:ea typeface="Calibri" charset="0"/>
                <a:cs typeface="Calibri" charset="0"/>
              </a:rPr>
              <a:t>    </a:t>
            </a:r>
            <a:r>
              <a:rPr lang="es-ES_tradnl" b="1" dirty="0" err="1">
                <a:solidFill>
                  <a:srgbClr val="FF0000"/>
                </a:solidFill>
                <a:latin typeface="Calibri" charset="0"/>
                <a:ea typeface="Calibri" charset="0"/>
                <a:cs typeface="Calibri" charset="0"/>
              </a:rPr>
              <a:t>background-size</a:t>
            </a:r>
            <a:r>
              <a:rPr lang="es-ES_tradnl" b="1" dirty="0">
                <a:solidFill>
                  <a:srgbClr val="000000"/>
                </a:solidFill>
                <a:latin typeface="Calibri" charset="0"/>
                <a:ea typeface="Calibri" charset="0"/>
                <a:cs typeface="Calibri" charset="0"/>
              </a:rPr>
              <a:t>:</a:t>
            </a:r>
            <a:r>
              <a:rPr lang="es-ES_tradnl" b="1" dirty="0">
                <a:solidFill>
                  <a:srgbClr val="0000CD"/>
                </a:solidFill>
                <a:latin typeface="Calibri" charset="0"/>
                <a:ea typeface="Calibri" charset="0"/>
                <a:cs typeface="Calibri" charset="0"/>
              </a:rPr>
              <a:t> 200px 200px</a:t>
            </a:r>
            <a:r>
              <a:rPr lang="es-ES_tradnl" b="1" dirty="0">
                <a:solidFill>
                  <a:srgbClr val="000000"/>
                </a:solidFill>
                <a:latin typeface="Calibri" charset="0"/>
                <a:ea typeface="Calibri" charset="0"/>
                <a:cs typeface="Calibri" charset="0"/>
              </a:rPr>
              <a:t>;</a:t>
            </a:r>
            <a:br>
              <a:rPr lang="es-ES_tradnl" b="1" dirty="0">
                <a:solidFill>
                  <a:srgbClr val="FF0000"/>
                </a:solidFill>
                <a:latin typeface="Calibri" charset="0"/>
                <a:ea typeface="Calibri" charset="0"/>
                <a:cs typeface="Calibri" charset="0"/>
              </a:rPr>
            </a:br>
            <a:r>
              <a:rPr lang="es-ES_tradnl" b="1" dirty="0">
                <a:solidFill>
                  <a:srgbClr val="FF0000"/>
                </a:solidFill>
                <a:latin typeface="Calibri" charset="0"/>
                <a:ea typeface="Calibri" charset="0"/>
                <a:cs typeface="Calibri" charset="0"/>
              </a:rPr>
              <a:t>    </a:t>
            </a:r>
            <a:r>
              <a:rPr lang="es-ES_tradnl" b="1" dirty="0" err="1">
                <a:solidFill>
                  <a:srgbClr val="FF0000"/>
                </a:solidFill>
                <a:latin typeface="Calibri" charset="0"/>
                <a:ea typeface="Calibri" charset="0"/>
                <a:cs typeface="Calibri" charset="0"/>
              </a:rPr>
              <a:t>background-repeat</a:t>
            </a:r>
            <a:r>
              <a:rPr lang="es-ES_tradnl" b="1" dirty="0" err="1">
                <a:solidFill>
                  <a:srgbClr val="000000"/>
                </a:solidFill>
                <a:latin typeface="Calibri" charset="0"/>
                <a:ea typeface="Calibri" charset="0"/>
                <a:cs typeface="Calibri" charset="0"/>
              </a:rPr>
              <a:t>:</a:t>
            </a:r>
            <a:r>
              <a:rPr lang="es-ES_tradnl" b="1" dirty="0" err="1">
                <a:solidFill>
                  <a:srgbClr val="0000CD"/>
                </a:solidFill>
                <a:latin typeface="Calibri" charset="0"/>
                <a:ea typeface="Calibri" charset="0"/>
                <a:cs typeface="Calibri" charset="0"/>
              </a:rPr>
              <a:t>no-repeat</a:t>
            </a:r>
            <a:r>
              <a:rPr lang="es-ES_tradnl" b="1" dirty="0">
                <a:solidFill>
                  <a:srgbClr val="000000"/>
                </a:solidFill>
                <a:latin typeface="Calibri" charset="0"/>
                <a:ea typeface="Calibri" charset="0"/>
                <a:cs typeface="Calibri" charset="0"/>
              </a:rPr>
              <a:t>;</a:t>
            </a:r>
            <a:br>
              <a:rPr lang="es-ES_tradnl" b="1" dirty="0">
                <a:solidFill>
                  <a:srgbClr val="FF0000"/>
                </a:solidFill>
                <a:latin typeface="Calibri" charset="0"/>
                <a:ea typeface="Calibri" charset="0"/>
                <a:cs typeface="Calibri" charset="0"/>
              </a:rPr>
            </a:br>
            <a:r>
              <a:rPr lang="es-ES_tradnl" b="1" dirty="0">
                <a:solidFill>
                  <a:srgbClr val="FF0000"/>
                </a:solidFill>
                <a:latin typeface="Calibri" charset="0"/>
                <a:ea typeface="Calibri" charset="0"/>
                <a:cs typeface="Calibri" charset="0"/>
              </a:rPr>
              <a:t>    </a:t>
            </a:r>
            <a:r>
              <a:rPr lang="es-ES_tradnl" b="1" dirty="0" err="1">
                <a:solidFill>
                  <a:srgbClr val="FF0000"/>
                </a:solidFill>
                <a:latin typeface="Calibri" charset="0"/>
                <a:ea typeface="Calibri" charset="0"/>
                <a:cs typeface="Calibri" charset="0"/>
              </a:rPr>
              <a:t>background-image</a:t>
            </a:r>
            <a:r>
              <a:rPr lang="es-ES_tradnl" b="1" dirty="0">
                <a:solidFill>
                  <a:srgbClr val="000000"/>
                </a:solidFill>
                <a:latin typeface="Calibri" charset="0"/>
                <a:ea typeface="Calibri" charset="0"/>
                <a:cs typeface="Calibri" charset="0"/>
              </a:rPr>
              <a:t>:</a:t>
            </a:r>
            <a:r>
              <a:rPr lang="es-ES_tradnl" b="1" dirty="0">
                <a:solidFill>
                  <a:srgbClr val="0000CD"/>
                </a:solidFill>
                <a:latin typeface="Calibri" charset="0"/>
                <a:ea typeface="Calibri" charset="0"/>
                <a:cs typeface="Calibri" charset="0"/>
              </a:rPr>
              <a:t> linear-</a:t>
            </a:r>
            <a:r>
              <a:rPr lang="es-ES_tradnl" b="1" dirty="0" err="1">
                <a:solidFill>
                  <a:srgbClr val="0000CD"/>
                </a:solidFill>
                <a:latin typeface="Calibri" charset="0"/>
                <a:ea typeface="Calibri" charset="0"/>
                <a:cs typeface="Calibri" charset="0"/>
              </a:rPr>
              <a:t>gradient</a:t>
            </a:r>
            <a:r>
              <a:rPr lang="es-ES_tradnl" b="1" dirty="0">
                <a:solidFill>
                  <a:srgbClr val="0000CD"/>
                </a:solidFill>
                <a:latin typeface="Calibri" charset="0"/>
                <a:ea typeface="Calibri" charset="0"/>
                <a:cs typeface="Calibri" charset="0"/>
              </a:rPr>
              <a:t>(to </a:t>
            </a:r>
            <a:r>
              <a:rPr lang="es-ES_tradnl" b="1" dirty="0" err="1">
                <a:solidFill>
                  <a:srgbClr val="0000CD"/>
                </a:solidFill>
                <a:latin typeface="Calibri" charset="0"/>
                <a:ea typeface="Calibri" charset="0"/>
                <a:cs typeface="Calibri" charset="0"/>
              </a:rPr>
              <a:t>right</a:t>
            </a:r>
            <a:r>
              <a:rPr lang="es-ES_tradnl" b="1" dirty="0">
                <a:solidFill>
                  <a:srgbClr val="0000CD"/>
                </a:solidFill>
                <a:latin typeface="Calibri" charset="0"/>
                <a:ea typeface="Calibri" charset="0"/>
                <a:cs typeface="Calibri" charset="0"/>
              </a:rPr>
              <a:t>, </a:t>
            </a:r>
            <a:r>
              <a:rPr lang="es-ES_tradnl" b="1" dirty="0" err="1">
                <a:solidFill>
                  <a:srgbClr val="0000CD"/>
                </a:solidFill>
                <a:latin typeface="Calibri" charset="0"/>
                <a:ea typeface="Calibri" charset="0"/>
                <a:cs typeface="Calibri" charset="0"/>
              </a:rPr>
              <a:t>black</a:t>
            </a:r>
            <a:r>
              <a:rPr lang="es-ES_tradnl" b="1" dirty="0">
                <a:solidFill>
                  <a:srgbClr val="0000CD"/>
                </a:solidFill>
                <a:latin typeface="Calibri" charset="0"/>
                <a:ea typeface="Calibri" charset="0"/>
                <a:cs typeface="Calibri" charset="0"/>
              </a:rPr>
              <a:t> 0%, </a:t>
            </a:r>
            <a:r>
              <a:rPr lang="es-ES_tradnl" b="1" dirty="0" err="1">
                <a:solidFill>
                  <a:srgbClr val="0000CD"/>
                </a:solidFill>
                <a:latin typeface="Calibri" charset="0"/>
                <a:ea typeface="Calibri" charset="0"/>
                <a:cs typeface="Calibri" charset="0"/>
              </a:rPr>
              <a:t>white</a:t>
            </a:r>
            <a:r>
              <a:rPr lang="es-ES_tradnl" b="1" dirty="0">
                <a:solidFill>
                  <a:srgbClr val="0000CD"/>
                </a:solidFill>
                <a:latin typeface="Calibri" charset="0"/>
                <a:ea typeface="Calibri" charset="0"/>
                <a:cs typeface="Calibri" charset="0"/>
              </a:rPr>
              <a:t> 100%), </a:t>
            </a:r>
            <a:r>
              <a:rPr lang="es-ES_tradnl" b="1" dirty="0" err="1">
                <a:solidFill>
                  <a:srgbClr val="0000CD"/>
                </a:solidFill>
                <a:latin typeface="Calibri" charset="0"/>
                <a:ea typeface="Calibri" charset="0"/>
                <a:cs typeface="Calibri" charset="0"/>
              </a:rPr>
              <a:t>url</a:t>
            </a:r>
            <a:r>
              <a:rPr lang="es-ES_tradnl" b="1" dirty="0">
                <a:solidFill>
                  <a:srgbClr val="0000CD"/>
                </a:solidFill>
                <a:latin typeface="Calibri" charset="0"/>
                <a:ea typeface="Calibri" charset="0"/>
                <a:cs typeface="Calibri" charset="0"/>
              </a:rPr>
              <a:t>('w3css.gif')</a:t>
            </a:r>
            <a:r>
              <a:rPr lang="es-ES_tradnl" b="1" dirty="0">
                <a:solidFill>
                  <a:srgbClr val="000000"/>
                </a:solidFill>
                <a:latin typeface="Calibri" charset="0"/>
                <a:ea typeface="Calibri" charset="0"/>
                <a:cs typeface="Calibri" charset="0"/>
              </a:rPr>
              <a:t>;</a:t>
            </a:r>
            <a:br>
              <a:rPr lang="es-ES_tradnl" b="1" dirty="0">
                <a:solidFill>
                  <a:srgbClr val="FF0000"/>
                </a:solidFill>
                <a:latin typeface="Calibri" charset="0"/>
                <a:ea typeface="Calibri" charset="0"/>
                <a:cs typeface="Calibri" charset="0"/>
              </a:rPr>
            </a:br>
            <a:r>
              <a:rPr lang="es-ES_tradnl" b="1" dirty="0">
                <a:solidFill>
                  <a:srgbClr val="FF0000"/>
                </a:solidFill>
                <a:latin typeface="Calibri" charset="0"/>
                <a:ea typeface="Calibri" charset="0"/>
                <a:cs typeface="Calibri" charset="0"/>
              </a:rPr>
              <a:t>    </a:t>
            </a:r>
            <a:r>
              <a:rPr lang="es-ES_tradnl" b="1" dirty="0" err="1">
                <a:solidFill>
                  <a:srgbClr val="FF0000"/>
                </a:solidFill>
                <a:latin typeface="Calibri" charset="0"/>
                <a:ea typeface="Calibri" charset="0"/>
                <a:cs typeface="Calibri" charset="0"/>
              </a:rPr>
              <a:t>background-blend-mode</a:t>
            </a:r>
            <a:r>
              <a:rPr lang="es-ES_tradnl" b="1" dirty="0">
                <a:solidFill>
                  <a:srgbClr val="000000"/>
                </a:solidFill>
                <a:latin typeface="Calibri" charset="0"/>
                <a:ea typeface="Calibri" charset="0"/>
                <a:cs typeface="Calibri" charset="0"/>
              </a:rPr>
              <a:t>:</a:t>
            </a:r>
            <a:r>
              <a:rPr lang="es-ES_tradnl" b="1" dirty="0">
                <a:solidFill>
                  <a:srgbClr val="0000CD"/>
                </a:solidFill>
                <a:latin typeface="Calibri" charset="0"/>
                <a:ea typeface="Calibri" charset="0"/>
                <a:cs typeface="Calibri" charset="0"/>
              </a:rPr>
              <a:t> </a:t>
            </a:r>
            <a:r>
              <a:rPr lang="es-ES_tradnl" b="1" dirty="0" err="1">
                <a:solidFill>
                  <a:srgbClr val="0000CD"/>
                </a:solidFill>
                <a:latin typeface="Calibri" charset="0"/>
                <a:ea typeface="Calibri" charset="0"/>
                <a:cs typeface="Calibri" charset="0"/>
              </a:rPr>
              <a:t>multiply</a:t>
            </a:r>
            <a:r>
              <a:rPr lang="es-ES_tradnl" b="1" dirty="0">
                <a:solidFill>
                  <a:srgbClr val="000000"/>
                </a:solidFill>
                <a:latin typeface="Calibri" charset="0"/>
                <a:ea typeface="Calibri" charset="0"/>
                <a:cs typeface="Calibri" charset="0"/>
              </a:rPr>
              <a:t>;</a:t>
            </a:r>
            <a:br>
              <a:rPr lang="es-ES_tradnl" b="1" dirty="0">
                <a:solidFill>
                  <a:srgbClr val="FF0000"/>
                </a:solidFill>
                <a:latin typeface="Calibri" charset="0"/>
                <a:ea typeface="Calibri" charset="0"/>
                <a:cs typeface="Calibri" charset="0"/>
              </a:rPr>
            </a:br>
            <a:r>
              <a:rPr lang="es-ES_tradnl" b="1" dirty="0">
                <a:solidFill>
                  <a:srgbClr val="000000"/>
                </a:solidFill>
                <a:latin typeface="Calibri" charset="0"/>
                <a:ea typeface="Calibri" charset="0"/>
                <a:cs typeface="Calibri" charset="0"/>
              </a:rPr>
              <a:t>}</a:t>
            </a:r>
            <a:endParaRPr lang="es-ES_tradnl" b="1" dirty="0">
              <a:latin typeface="Calibri" charset="0"/>
              <a:ea typeface="Calibri" charset="0"/>
              <a:cs typeface="Calibri" charset="0"/>
            </a:endParaRPr>
          </a:p>
        </p:txBody>
      </p:sp>
    </p:spTree>
    <p:extLst>
      <p:ext uri="{BB962C8B-B14F-4D97-AF65-F5344CB8AC3E}">
        <p14:creationId xmlns:p14="http://schemas.microsoft.com/office/powerpoint/2010/main" val="2114332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Background-size</a:t>
            </a:r>
            <a:endParaRPr lang="es-ES_tradnl" sz="2800" b="1" dirty="0">
              <a:solidFill>
                <a:srgbClr val="E23649"/>
              </a:solidFill>
              <a:latin typeface="Calibri" charset="0"/>
              <a:ea typeface="Calibri" charset="0"/>
              <a:cs typeface="Calibri" charset="0"/>
            </a:endParaRPr>
          </a:p>
        </p:txBody>
      </p:sp>
      <p:sp>
        <p:nvSpPr>
          <p:cNvPr id="11" name="Rectángulo 10"/>
          <p:cNvSpPr/>
          <p:nvPr/>
        </p:nvSpPr>
        <p:spPr>
          <a:xfrm>
            <a:off x="683425" y="1354871"/>
            <a:ext cx="4779578" cy="400110"/>
          </a:xfrm>
          <a:prstGeom prst="rect">
            <a:avLst/>
          </a:prstGeom>
        </p:spPr>
        <p:txBody>
          <a:bodyPr wrap="none">
            <a:spAutoFit/>
          </a:bodyPr>
          <a:lstStyle/>
          <a:p>
            <a:r>
              <a:rPr lang="es-ES" sz="2000" b="1" dirty="0">
                <a:solidFill>
                  <a:schemeClr val="bg1">
                    <a:lumMod val="50000"/>
                  </a:schemeClr>
                </a:solidFill>
              </a:rPr>
              <a:t>Define el tamaño de las imágenes de fondo</a:t>
            </a:r>
            <a:endParaRPr lang="es-ES" sz="2000" b="1" dirty="0">
              <a:solidFill>
                <a:schemeClr val="bg1">
                  <a:lumMod val="50000"/>
                </a:schemeClr>
              </a:solidFill>
              <a:latin typeface="Calibri" charset="0"/>
              <a:ea typeface="Calibri" charset="0"/>
              <a:cs typeface="Calibri" charset="0"/>
            </a:endParaRPr>
          </a:p>
        </p:txBody>
      </p:sp>
      <p:sp>
        <p:nvSpPr>
          <p:cNvPr id="13" name="Rectángulo 12"/>
          <p:cNvSpPr/>
          <p:nvPr/>
        </p:nvSpPr>
        <p:spPr>
          <a:xfrm>
            <a:off x="1608647" y="4994243"/>
            <a:ext cx="8527014" cy="400110"/>
          </a:xfrm>
          <a:prstGeom prst="rect">
            <a:avLst/>
          </a:prstGeom>
        </p:spPr>
        <p:txBody>
          <a:bodyPr wrap="none">
            <a:spAutoFit/>
          </a:bodyPr>
          <a:lstStyle/>
          <a:p>
            <a:r>
              <a:rPr lang="es-ES_tradnl" sz="2000" dirty="0" err="1">
                <a:solidFill>
                  <a:schemeClr val="bg1">
                    <a:lumMod val="50000"/>
                  </a:schemeClr>
                </a:solidFill>
              </a:rPr>
              <a:t>background-blend-mode</a:t>
            </a:r>
            <a:r>
              <a:rPr lang="es-ES_tradnl" sz="2000" dirty="0">
                <a:solidFill>
                  <a:schemeClr val="bg1">
                    <a:lumMod val="50000"/>
                  </a:schemeClr>
                </a:solidFill>
              </a:rPr>
              <a:t>: auto, </a:t>
            </a:r>
            <a:r>
              <a:rPr lang="es-ES_tradnl" sz="2000" dirty="0" err="1">
                <a:solidFill>
                  <a:schemeClr val="bg1">
                    <a:lumMod val="50000"/>
                  </a:schemeClr>
                </a:solidFill>
              </a:rPr>
              <a:t>lenght</a:t>
            </a:r>
            <a:r>
              <a:rPr lang="es-ES_tradnl" sz="2000" dirty="0">
                <a:solidFill>
                  <a:schemeClr val="bg1">
                    <a:lumMod val="50000"/>
                  </a:schemeClr>
                </a:solidFill>
              </a:rPr>
              <a:t>, </a:t>
            </a:r>
            <a:r>
              <a:rPr lang="es-ES_tradnl" sz="2000" dirty="0" err="1">
                <a:solidFill>
                  <a:schemeClr val="bg1">
                    <a:lumMod val="50000"/>
                  </a:schemeClr>
                </a:solidFill>
              </a:rPr>
              <a:t>percentage</a:t>
            </a:r>
            <a:r>
              <a:rPr lang="es-ES_tradnl" sz="2000" dirty="0">
                <a:solidFill>
                  <a:schemeClr val="bg1">
                    <a:lumMod val="50000"/>
                  </a:schemeClr>
                </a:solidFill>
              </a:rPr>
              <a:t>, </a:t>
            </a:r>
            <a:r>
              <a:rPr lang="es-ES_tradnl" sz="2000" dirty="0" err="1">
                <a:solidFill>
                  <a:schemeClr val="bg1">
                    <a:lumMod val="50000"/>
                  </a:schemeClr>
                </a:solidFill>
              </a:rPr>
              <a:t>cover</a:t>
            </a:r>
            <a:r>
              <a:rPr lang="es-ES_tradnl" sz="2000" dirty="0">
                <a:solidFill>
                  <a:schemeClr val="bg1">
                    <a:lumMod val="50000"/>
                  </a:schemeClr>
                </a:solidFill>
              </a:rPr>
              <a:t>, </a:t>
            </a:r>
            <a:r>
              <a:rPr lang="es-ES_tradnl" sz="2000" dirty="0" err="1">
                <a:solidFill>
                  <a:schemeClr val="bg1">
                    <a:lumMod val="50000"/>
                  </a:schemeClr>
                </a:solidFill>
              </a:rPr>
              <a:t>contain</a:t>
            </a:r>
            <a:r>
              <a:rPr lang="es-ES_tradnl" sz="2000" dirty="0">
                <a:solidFill>
                  <a:schemeClr val="bg1">
                    <a:lumMod val="50000"/>
                  </a:schemeClr>
                </a:solidFill>
              </a:rPr>
              <a:t>, </a:t>
            </a:r>
            <a:r>
              <a:rPr lang="es-ES_tradnl" sz="2000" dirty="0" err="1">
                <a:solidFill>
                  <a:schemeClr val="bg1">
                    <a:lumMod val="50000"/>
                  </a:schemeClr>
                </a:solidFill>
              </a:rPr>
              <a:t>initial</a:t>
            </a:r>
            <a:r>
              <a:rPr lang="es-ES_tradnl" sz="2000" dirty="0">
                <a:solidFill>
                  <a:schemeClr val="bg1">
                    <a:lumMod val="50000"/>
                  </a:schemeClr>
                </a:solidFill>
              </a:rPr>
              <a:t>, </a:t>
            </a:r>
            <a:r>
              <a:rPr lang="es-ES_tradnl" sz="2000" dirty="0" err="1">
                <a:solidFill>
                  <a:schemeClr val="bg1">
                    <a:lumMod val="50000"/>
                  </a:schemeClr>
                </a:solidFill>
              </a:rPr>
              <a:t>inherit</a:t>
            </a:r>
            <a:endParaRPr lang="es-ES" sz="2000" b="1" dirty="0">
              <a:solidFill>
                <a:schemeClr val="bg1">
                  <a:lumMod val="50000"/>
                </a:schemeClr>
              </a:solidFill>
              <a:latin typeface="Calibri" charset="0"/>
              <a:ea typeface="Calibri" charset="0"/>
              <a:cs typeface="Calibri" charset="0"/>
            </a:endParaRPr>
          </a:p>
        </p:txBody>
      </p:sp>
      <p:sp>
        <p:nvSpPr>
          <p:cNvPr id="4" name="Rectángulo 3"/>
          <p:cNvSpPr/>
          <p:nvPr/>
        </p:nvSpPr>
        <p:spPr>
          <a:xfrm>
            <a:off x="2045677" y="2142127"/>
            <a:ext cx="6096000" cy="1938992"/>
          </a:xfrm>
          <a:prstGeom prst="rect">
            <a:avLst/>
          </a:prstGeom>
        </p:spPr>
        <p:txBody>
          <a:bodyPr>
            <a:spAutoFit/>
          </a:bodyPr>
          <a:lstStyle/>
          <a:p>
            <a:r>
              <a:rPr lang="es-ES_tradnl" sz="2400" dirty="0">
                <a:solidFill>
                  <a:srgbClr val="A52A2A"/>
                </a:solidFill>
                <a:latin typeface="Calibri" charset="0"/>
                <a:ea typeface="Calibri" charset="0"/>
                <a:cs typeface="Calibri" charset="0"/>
              </a:rPr>
              <a:t>div </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FF0000"/>
                </a:solidFill>
                <a:latin typeface="Calibri" charset="0"/>
                <a:ea typeface="Calibri" charset="0"/>
                <a:cs typeface="Calibri" charset="0"/>
              </a:rPr>
              <a:t>   	 </a:t>
            </a:r>
            <a:r>
              <a:rPr lang="es-ES_tradnl" sz="2400" dirty="0" err="1">
                <a:solidFill>
                  <a:srgbClr val="FF0000"/>
                </a:solidFill>
                <a:latin typeface="Calibri" charset="0"/>
                <a:ea typeface="Calibri" charset="0"/>
                <a:cs typeface="Calibri" charset="0"/>
              </a:rPr>
              <a:t>background</a:t>
            </a:r>
            <a:r>
              <a:rPr lang="es-ES_tradnl" sz="2400" dirty="0">
                <a:solidFill>
                  <a:srgbClr val="000000"/>
                </a:solidFill>
                <a:latin typeface="Calibri" charset="0"/>
                <a:ea typeface="Calibri" charset="0"/>
                <a:cs typeface="Calibri" charset="0"/>
              </a:rPr>
              <a:t>:</a:t>
            </a:r>
            <a:r>
              <a:rPr lang="es-ES_tradnl" sz="2400" dirty="0">
                <a:solidFill>
                  <a:srgbClr val="0000CD"/>
                </a:solidFill>
                <a:latin typeface="Calibri" charset="0"/>
                <a:ea typeface="Calibri" charset="0"/>
                <a:cs typeface="Calibri" charset="0"/>
              </a:rPr>
              <a:t> </a:t>
            </a:r>
            <a:r>
              <a:rPr lang="es-ES_tradnl" sz="2400" dirty="0" err="1">
                <a:solidFill>
                  <a:srgbClr val="0000CD"/>
                </a:solidFill>
                <a:latin typeface="Calibri" charset="0"/>
                <a:ea typeface="Calibri" charset="0"/>
                <a:cs typeface="Calibri" charset="0"/>
              </a:rPr>
              <a:t>url</a:t>
            </a:r>
            <a:r>
              <a:rPr lang="es-ES_tradnl" sz="2400" dirty="0">
                <a:solidFill>
                  <a:srgbClr val="0000CD"/>
                </a:solidFill>
                <a:latin typeface="Calibri" charset="0"/>
                <a:ea typeface="Calibri" charset="0"/>
                <a:cs typeface="Calibri" charset="0"/>
              </a:rPr>
              <a:t>(</a:t>
            </a:r>
            <a:r>
              <a:rPr lang="es-ES_tradnl" sz="2400" dirty="0" err="1">
                <a:solidFill>
                  <a:srgbClr val="0000CD"/>
                </a:solidFill>
                <a:latin typeface="Calibri" charset="0"/>
                <a:ea typeface="Calibri" charset="0"/>
                <a:cs typeface="Calibri" charset="0"/>
              </a:rPr>
              <a:t>imagen.gif</a:t>
            </a:r>
            <a:r>
              <a:rPr lang="es-ES_tradnl" sz="2400" dirty="0">
                <a:solidFill>
                  <a:srgbClr val="0000CD"/>
                </a:solidFill>
                <a:latin typeface="Calibri" charset="0"/>
                <a:ea typeface="Calibri" charset="0"/>
                <a:cs typeface="Calibri" charset="0"/>
              </a:rPr>
              <a:t>)</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FF0000"/>
                </a:solidFill>
                <a:latin typeface="Calibri" charset="0"/>
                <a:ea typeface="Calibri" charset="0"/>
                <a:cs typeface="Calibri" charset="0"/>
              </a:rPr>
              <a:t>   	 </a:t>
            </a:r>
            <a:r>
              <a:rPr lang="es-ES_tradnl" sz="2400" dirty="0" err="1">
                <a:solidFill>
                  <a:srgbClr val="FF0000"/>
                </a:solidFill>
                <a:latin typeface="Calibri" charset="0"/>
                <a:ea typeface="Calibri" charset="0"/>
                <a:cs typeface="Calibri" charset="0"/>
              </a:rPr>
              <a:t>background-size</a:t>
            </a:r>
            <a:r>
              <a:rPr lang="es-ES_tradnl" sz="2400" dirty="0">
                <a:solidFill>
                  <a:srgbClr val="000000"/>
                </a:solidFill>
                <a:latin typeface="Calibri" charset="0"/>
                <a:ea typeface="Calibri" charset="0"/>
                <a:cs typeface="Calibri" charset="0"/>
              </a:rPr>
              <a:t>:</a:t>
            </a:r>
            <a:r>
              <a:rPr lang="es-ES_tradnl" sz="2400" dirty="0">
                <a:solidFill>
                  <a:srgbClr val="0000CD"/>
                </a:solidFill>
                <a:latin typeface="Calibri" charset="0"/>
                <a:ea typeface="Calibri" charset="0"/>
                <a:cs typeface="Calibri" charset="0"/>
              </a:rPr>
              <a:t> 80px 60px</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FF0000"/>
                </a:solidFill>
                <a:latin typeface="Calibri" charset="0"/>
                <a:ea typeface="Calibri" charset="0"/>
                <a:cs typeface="Calibri" charset="0"/>
              </a:rPr>
              <a:t>    	</a:t>
            </a:r>
            <a:r>
              <a:rPr lang="es-ES_tradnl" sz="2400" dirty="0" err="1">
                <a:solidFill>
                  <a:srgbClr val="FF0000"/>
                </a:solidFill>
                <a:latin typeface="Calibri" charset="0"/>
                <a:ea typeface="Calibri" charset="0"/>
                <a:cs typeface="Calibri" charset="0"/>
              </a:rPr>
              <a:t>background-repeat</a:t>
            </a:r>
            <a:r>
              <a:rPr lang="es-ES_tradnl" sz="2400" dirty="0">
                <a:solidFill>
                  <a:srgbClr val="000000"/>
                </a:solidFill>
                <a:latin typeface="Calibri" charset="0"/>
                <a:ea typeface="Calibri" charset="0"/>
                <a:cs typeface="Calibri" charset="0"/>
              </a:rPr>
              <a:t>:</a:t>
            </a:r>
            <a:r>
              <a:rPr lang="es-ES_tradnl" sz="2400" dirty="0">
                <a:solidFill>
                  <a:srgbClr val="0000CD"/>
                </a:solidFill>
                <a:latin typeface="Calibri" charset="0"/>
                <a:ea typeface="Calibri" charset="0"/>
                <a:cs typeface="Calibri" charset="0"/>
              </a:rPr>
              <a:t> no-</a:t>
            </a:r>
            <a:r>
              <a:rPr lang="es-ES_tradnl" sz="2400" dirty="0" err="1">
                <a:solidFill>
                  <a:srgbClr val="0000CD"/>
                </a:solidFill>
                <a:latin typeface="Calibri" charset="0"/>
                <a:ea typeface="Calibri" charset="0"/>
                <a:cs typeface="Calibri" charset="0"/>
              </a:rPr>
              <a:t>repeat</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000000"/>
                </a:solidFill>
                <a:latin typeface="Calibri" charset="0"/>
                <a:ea typeface="Calibri" charset="0"/>
                <a:cs typeface="Calibri" charset="0"/>
              </a:rPr>
              <a:t>}</a:t>
            </a:r>
            <a:endParaRPr lang="es-ES_tradnl" sz="2400" dirty="0">
              <a:latin typeface="Calibri" charset="0"/>
              <a:ea typeface="Calibri" charset="0"/>
              <a:cs typeface="Calibri" charset="0"/>
            </a:endParaRPr>
          </a:p>
        </p:txBody>
      </p:sp>
    </p:spTree>
    <p:extLst>
      <p:ext uri="{BB962C8B-B14F-4D97-AF65-F5344CB8AC3E}">
        <p14:creationId xmlns:p14="http://schemas.microsoft.com/office/powerpoint/2010/main" val="5757659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Bordes CSS</a:t>
            </a:r>
            <a:endParaRPr lang="es-ES_tradnl" sz="2800" b="1" dirty="0">
              <a:solidFill>
                <a:srgbClr val="E23649"/>
              </a:solidFill>
              <a:latin typeface="Calibri" charset="0"/>
              <a:ea typeface="Calibri" charset="0"/>
              <a:cs typeface="Calibri" charset="0"/>
            </a:endParaRPr>
          </a:p>
        </p:txBody>
      </p:sp>
      <p:sp>
        <p:nvSpPr>
          <p:cNvPr id="11" name="Rectángulo 10"/>
          <p:cNvSpPr/>
          <p:nvPr/>
        </p:nvSpPr>
        <p:spPr>
          <a:xfrm>
            <a:off x="683425" y="1354871"/>
            <a:ext cx="7658828" cy="400110"/>
          </a:xfrm>
          <a:prstGeom prst="rect">
            <a:avLst/>
          </a:prstGeom>
        </p:spPr>
        <p:txBody>
          <a:bodyPr wrap="none">
            <a:spAutoFit/>
          </a:bodyPr>
          <a:lstStyle/>
          <a:p>
            <a:r>
              <a:rPr lang="es-ES" sz="2000" dirty="0">
                <a:solidFill>
                  <a:schemeClr val="bg1">
                    <a:lumMod val="50000"/>
                  </a:schemeClr>
                </a:solidFill>
              </a:rPr>
              <a:t>Estilo de borde: la propiedad </a:t>
            </a:r>
            <a:r>
              <a:rPr lang="es-ES" sz="2000" b="1" dirty="0" err="1">
                <a:solidFill>
                  <a:schemeClr val="bg1">
                    <a:lumMod val="50000"/>
                  </a:schemeClr>
                </a:solidFill>
              </a:rPr>
              <a:t>border-style</a:t>
            </a:r>
            <a:r>
              <a:rPr lang="es-ES" sz="2000" b="1" dirty="0">
                <a:solidFill>
                  <a:schemeClr val="bg1">
                    <a:lumMod val="50000"/>
                  </a:schemeClr>
                </a:solidFill>
              </a:rPr>
              <a:t> </a:t>
            </a:r>
            <a:r>
              <a:rPr lang="es-ES" sz="2000" dirty="0">
                <a:solidFill>
                  <a:schemeClr val="bg1">
                    <a:lumMod val="50000"/>
                  </a:schemeClr>
                </a:solidFill>
              </a:rPr>
              <a:t>admite los siguientes valores</a:t>
            </a:r>
            <a:endParaRPr lang="es-ES" sz="2000" dirty="0">
              <a:solidFill>
                <a:schemeClr val="bg1">
                  <a:lumMod val="50000"/>
                </a:schemeClr>
              </a:solidFill>
              <a:latin typeface="Calibri" charset="0"/>
              <a:ea typeface="Calibri" charset="0"/>
              <a:cs typeface="Calibri" charset="0"/>
            </a:endParaRPr>
          </a:p>
        </p:txBody>
      </p:sp>
      <p:sp>
        <p:nvSpPr>
          <p:cNvPr id="5" name="Rectángulo 4"/>
          <p:cNvSpPr/>
          <p:nvPr/>
        </p:nvSpPr>
        <p:spPr>
          <a:xfrm>
            <a:off x="1588785" y="2614654"/>
            <a:ext cx="9084022" cy="2862322"/>
          </a:xfrm>
          <a:prstGeom prst="rect">
            <a:avLst/>
          </a:prstGeom>
        </p:spPr>
        <p:txBody>
          <a:bodyPr wrap="square">
            <a:spAutoFit/>
          </a:bodyPr>
          <a:lstStyle/>
          <a:p>
            <a:pPr marL="285750" indent="-285750">
              <a:buFont typeface="Arial" charset="0"/>
              <a:buChar char="•"/>
            </a:pPr>
            <a:r>
              <a:rPr lang="es-ES_tradnl" b="1" dirty="0" err="1">
                <a:solidFill>
                  <a:srgbClr val="000000"/>
                </a:solidFill>
                <a:latin typeface="Calibri" charset="0"/>
                <a:ea typeface="Calibri" charset="0"/>
                <a:cs typeface="Calibri" charset="0"/>
              </a:rPr>
              <a:t>dotted</a:t>
            </a:r>
            <a:r>
              <a:rPr lang="es-ES_tradnl" b="1" dirty="0">
                <a:solidFill>
                  <a:srgbClr val="000000"/>
                </a:solidFill>
                <a:latin typeface="Calibri" charset="0"/>
                <a:ea typeface="Calibri" charset="0"/>
                <a:cs typeface="Calibri" charset="0"/>
              </a:rPr>
              <a:t> </a:t>
            </a:r>
            <a:r>
              <a:rPr lang="es-ES_tradnl" dirty="0">
                <a:solidFill>
                  <a:srgbClr val="000000"/>
                </a:solidFill>
                <a:latin typeface="Calibri" charset="0"/>
                <a:ea typeface="Calibri" charset="0"/>
                <a:cs typeface="Calibri" charset="0"/>
              </a:rPr>
              <a:t>- Define un borde punteado</a:t>
            </a:r>
          </a:p>
          <a:p>
            <a:pPr marL="285750" indent="-285750">
              <a:buFont typeface="Arial" charset="0"/>
              <a:buChar char="•"/>
            </a:pPr>
            <a:r>
              <a:rPr lang="es-ES_tradnl" b="1" dirty="0" err="1">
                <a:solidFill>
                  <a:srgbClr val="000000"/>
                </a:solidFill>
                <a:latin typeface="Calibri" charset="0"/>
                <a:ea typeface="Calibri" charset="0"/>
                <a:cs typeface="Calibri" charset="0"/>
              </a:rPr>
              <a:t>dashed</a:t>
            </a:r>
            <a:r>
              <a:rPr lang="es-ES_tradnl" b="1" dirty="0">
                <a:solidFill>
                  <a:srgbClr val="000000"/>
                </a:solidFill>
                <a:latin typeface="Calibri" charset="0"/>
                <a:ea typeface="Calibri" charset="0"/>
                <a:cs typeface="Calibri" charset="0"/>
              </a:rPr>
              <a:t> </a:t>
            </a:r>
            <a:r>
              <a:rPr lang="es-ES_tradnl" dirty="0">
                <a:solidFill>
                  <a:srgbClr val="000000"/>
                </a:solidFill>
                <a:latin typeface="Calibri" charset="0"/>
                <a:ea typeface="Calibri" charset="0"/>
                <a:cs typeface="Calibri" charset="0"/>
              </a:rPr>
              <a:t>- Define un borde discontinuo</a:t>
            </a:r>
          </a:p>
          <a:p>
            <a:pPr marL="285750" indent="-285750">
              <a:buFont typeface="Arial" charset="0"/>
              <a:buChar char="•"/>
            </a:pPr>
            <a:r>
              <a:rPr lang="es-ES_tradnl" b="1" dirty="0" err="1">
                <a:solidFill>
                  <a:srgbClr val="000000"/>
                </a:solidFill>
                <a:latin typeface="Calibri" charset="0"/>
                <a:ea typeface="Calibri" charset="0"/>
                <a:cs typeface="Calibri" charset="0"/>
              </a:rPr>
              <a:t>solid</a:t>
            </a:r>
            <a:r>
              <a:rPr lang="es-ES_tradnl" dirty="0">
                <a:solidFill>
                  <a:srgbClr val="000000"/>
                </a:solidFill>
                <a:latin typeface="Calibri" charset="0"/>
                <a:ea typeface="Calibri" charset="0"/>
                <a:cs typeface="Calibri" charset="0"/>
              </a:rPr>
              <a:t> - Define un borde sólido</a:t>
            </a:r>
          </a:p>
          <a:p>
            <a:pPr marL="285750" indent="-285750">
              <a:buFont typeface="Arial" charset="0"/>
              <a:buChar char="•"/>
            </a:pPr>
            <a:r>
              <a:rPr lang="es-ES_tradnl" b="1" dirty="0" err="1">
                <a:solidFill>
                  <a:srgbClr val="000000"/>
                </a:solidFill>
                <a:latin typeface="Calibri" charset="0"/>
                <a:ea typeface="Calibri" charset="0"/>
                <a:cs typeface="Calibri" charset="0"/>
              </a:rPr>
              <a:t>double</a:t>
            </a:r>
            <a:r>
              <a:rPr lang="es-ES_tradnl" b="1" dirty="0">
                <a:solidFill>
                  <a:srgbClr val="000000"/>
                </a:solidFill>
                <a:latin typeface="Calibri" charset="0"/>
                <a:ea typeface="Calibri" charset="0"/>
                <a:cs typeface="Calibri" charset="0"/>
              </a:rPr>
              <a:t> </a:t>
            </a:r>
            <a:r>
              <a:rPr lang="es-ES_tradnl" dirty="0">
                <a:solidFill>
                  <a:srgbClr val="000000"/>
                </a:solidFill>
                <a:latin typeface="Calibri" charset="0"/>
                <a:ea typeface="Calibri" charset="0"/>
                <a:cs typeface="Calibri" charset="0"/>
              </a:rPr>
              <a:t>- Define un borde doble</a:t>
            </a:r>
          </a:p>
          <a:p>
            <a:pPr marL="285750" indent="-285750">
              <a:buFont typeface="Arial" charset="0"/>
              <a:buChar char="•"/>
            </a:pPr>
            <a:r>
              <a:rPr lang="es-ES_tradnl" b="1" dirty="0">
                <a:solidFill>
                  <a:srgbClr val="000000"/>
                </a:solidFill>
                <a:latin typeface="Calibri" charset="0"/>
                <a:ea typeface="Calibri" charset="0"/>
                <a:cs typeface="Calibri" charset="0"/>
              </a:rPr>
              <a:t>Groove </a:t>
            </a:r>
            <a:r>
              <a:rPr lang="es-ES_tradnl" dirty="0">
                <a:solidFill>
                  <a:srgbClr val="000000"/>
                </a:solidFill>
                <a:latin typeface="Calibri" charset="0"/>
                <a:ea typeface="Calibri" charset="0"/>
                <a:cs typeface="Calibri" charset="0"/>
              </a:rPr>
              <a:t>- Define un borde acanalado en 3D. El efecto depende del valor del color del borde</a:t>
            </a:r>
          </a:p>
          <a:p>
            <a:pPr marL="285750" indent="-285750">
              <a:buFont typeface="Arial" charset="0"/>
              <a:buChar char="•"/>
            </a:pPr>
            <a:r>
              <a:rPr lang="es-ES_tradnl" b="1" dirty="0">
                <a:solidFill>
                  <a:srgbClr val="000000"/>
                </a:solidFill>
                <a:latin typeface="Calibri" charset="0"/>
                <a:ea typeface="Calibri" charset="0"/>
                <a:cs typeface="Calibri" charset="0"/>
              </a:rPr>
              <a:t>Ridge</a:t>
            </a:r>
            <a:r>
              <a:rPr lang="es-ES_tradnl" dirty="0">
                <a:solidFill>
                  <a:srgbClr val="000000"/>
                </a:solidFill>
                <a:latin typeface="Calibri" charset="0"/>
                <a:ea typeface="Calibri" charset="0"/>
                <a:cs typeface="Calibri" charset="0"/>
              </a:rPr>
              <a:t> - Define un borde estriado en 3D. El efecto depende del valor del color del borde</a:t>
            </a:r>
          </a:p>
          <a:p>
            <a:pPr marL="285750" indent="-285750">
              <a:buFont typeface="Arial" charset="0"/>
              <a:buChar char="•"/>
            </a:pPr>
            <a:r>
              <a:rPr lang="es-ES_tradnl" b="1" dirty="0" err="1">
                <a:solidFill>
                  <a:srgbClr val="000000"/>
                </a:solidFill>
                <a:latin typeface="Calibri" charset="0"/>
                <a:ea typeface="Calibri" charset="0"/>
                <a:cs typeface="Calibri" charset="0"/>
              </a:rPr>
              <a:t>Inset</a:t>
            </a:r>
            <a:r>
              <a:rPr lang="es-ES_tradnl" dirty="0">
                <a:solidFill>
                  <a:srgbClr val="000000"/>
                </a:solidFill>
                <a:latin typeface="Calibri" charset="0"/>
                <a:ea typeface="Calibri" charset="0"/>
                <a:cs typeface="Calibri" charset="0"/>
              </a:rPr>
              <a:t> - Define un borde de inserción 3D. El efecto depende del valor del color del borde</a:t>
            </a:r>
          </a:p>
          <a:p>
            <a:pPr marL="285750" indent="-285750">
              <a:buFont typeface="Arial" charset="0"/>
              <a:buChar char="•"/>
            </a:pPr>
            <a:r>
              <a:rPr lang="es-ES_tradnl" b="1" dirty="0" err="1">
                <a:solidFill>
                  <a:srgbClr val="000000"/>
                </a:solidFill>
                <a:latin typeface="Calibri" charset="0"/>
                <a:ea typeface="Calibri" charset="0"/>
                <a:cs typeface="Calibri" charset="0"/>
              </a:rPr>
              <a:t>Outset</a:t>
            </a:r>
            <a:r>
              <a:rPr lang="es-ES_tradnl" dirty="0">
                <a:solidFill>
                  <a:srgbClr val="000000"/>
                </a:solidFill>
                <a:latin typeface="Calibri" charset="0"/>
                <a:ea typeface="Calibri" charset="0"/>
                <a:cs typeface="Calibri" charset="0"/>
              </a:rPr>
              <a:t> - Define un borde de inicio 3D. El efecto depende del valor del color del borde</a:t>
            </a:r>
          </a:p>
          <a:p>
            <a:pPr marL="285750" indent="-285750">
              <a:buFont typeface="Arial" charset="0"/>
              <a:buChar char="•"/>
            </a:pPr>
            <a:r>
              <a:rPr lang="es-ES_tradnl" b="1" dirty="0" err="1">
                <a:solidFill>
                  <a:srgbClr val="000000"/>
                </a:solidFill>
                <a:latin typeface="Calibri" charset="0"/>
                <a:ea typeface="Calibri" charset="0"/>
                <a:cs typeface="Calibri" charset="0"/>
              </a:rPr>
              <a:t>none</a:t>
            </a:r>
            <a:r>
              <a:rPr lang="es-ES_tradnl" b="1" dirty="0">
                <a:solidFill>
                  <a:srgbClr val="000000"/>
                </a:solidFill>
                <a:latin typeface="Calibri" charset="0"/>
                <a:ea typeface="Calibri" charset="0"/>
                <a:cs typeface="Calibri" charset="0"/>
              </a:rPr>
              <a:t> </a:t>
            </a:r>
            <a:r>
              <a:rPr lang="es-ES_tradnl" dirty="0">
                <a:solidFill>
                  <a:srgbClr val="000000"/>
                </a:solidFill>
                <a:latin typeface="Calibri" charset="0"/>
                <a:ea typeface="Calibri" charset="0"/>
                <a:cs typeface="Calibri" charset="0"/>
              </a:rPr>
              <a:t>- Define ningún borde</a:t>
            </a:r>
          </a:p>
          <a:p>
            <a:pPr marL="285750" indent="-285750">
              <a:buFont typeface="Arial" charset="0"/>
              <a:buChar char="•"/>
            </a:pPr>
            <a:r>
              <a:rPr lang="es-ES_tradnl" b="1" dirty="0" err="1">
                <a:solidFill>
                  <a:srgbClr val="000000"/>
                </a:solidFill>
                <a:latin typeface="Calibri" charset="0"/>
                <a:ea typeface="Calibri" charset="0"/>
                <a:cs typeface="Calibri" charset="0"/>
              </a:rPr>
              <a:t>hidden</a:t>
            </a:r>
            <a:r>
              <a:rPr lang="es-ES_tradnl" dirty="0">
                <a:solidFill>
                  <a:srgbClr val="000000"/>
                </a:solidFill>
                <a:latin typeface="Calibri" charset="0"/>
                <a:ea typeface="Calibri" charset="0"/>
                <a:cs typeface="Calibri" charset="0"/>
              </a:rPr>
              <a:t> - Define un borde oculto</a:t>
            </a:r>
            <a:endParaRPr lang="es-ES_tradnl" b="0" i="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1099867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Bordes CSS</a:t>
            </a:r>
            <a:endParaRPr lang="es-ES_tradnl" sz="2800" b="1" dirty="0">
              <a:solidFill>
                <a:srgbClr val="E23649"/>
              </a:solidFill>
              <a:latin typeface="Calibri" charset="0"/>
              <a:ea typeface="Calibri" charset="0"/>
              <a:cs typeface="Calibri" charset="0"/>
            </a:endParaRPr>
          </a:p>
        </p:txBody>
      </p:sp>
      <p:sp>
        <p:nvSpPr>
          <p:cNvPr id="11" name="Rectángulo 10"/>
          <p:cNvSpPr/>
          <p:nvPr/>
        </p:nvSpPr>
        <p:spPr>
          <a:xfrm>
            <a:off x="683425" y="1354871"/>
            <a:ext cx="10346294" cy="707886"/>
          </a:xfrm>
          <a:prstGeom prst="rect">
            <a:avLst/>
          </a:prstGeom>
        </p:spPr>
        <p:txBody>
          <a:bodyPr wrap="none">
            <a:spAutoFit/>
          </a:bodyPr>
          <a:lstStyle/>
          <a:p>
            <a:r>
              <a:rPr lang="es-ES" sz="2000" dirty="0">
                <a:solidFill>
                  <a:schemeClr val="bg1">
                    <a:lumMod val="50000"/>
                  </a:schemeClr>
                </a:solidFill>
              </a:rPr>
              <a:t>Ancho del borde: la propiedad </a:t>
            </a:r>
            <a:r>
              <a:rPr lang="es-ES" sz="2000" b="1" dirty="0" err="1">
                <a:solidFill>
                  <a:schemeClr val="bg1">
                    <a:lumMod val="50000"/>
                  </a:schemeClr>
                </a:solidFill>
              </a:rPr>
              <a:t>border-width</a:t>
            </a:r>
            <a:r>
              <a:rPr lang="es-ES" sz="2000" b="1" dirty="0">
                <a:solidFill>
                  <a:schemeClr val="bg1">
                    <a:lumMod val="50000"/>
                  </a:schemeClr>
                </a:solidFill>
              </a:rPr>
              <a:t> </a:t>
            </a:r>
            <a:r>
              <a:rPr lang="es-ES" sz="2000" dirty="0">
                <a:solidFill>
                  <a:schemeClr val="bg1">
                    <a:lumMod val="50000"/>
                  </a:schemeClr>
                </a:solidFill>
              </a:rPr>
              <a:t>especifica el ancho de los cuatro bordes. Se puede </a:t>
            </a:r>
          </a:p>
          <a:p>
            <a:r>
              <a:rPr lang="es-ES" sz="2000" dirty="0">
                <a:solidFill>
                  <a:schemeClr val="bg1">
                    <a:lumMod val="50000"/>
                  </a:schemeClr>
                </a:solidFill>
                <a:latin typeface="Calibri" charset="0"/>
                <a:ea typeface="Calibri" charset="0"/>
                <a:cs typeface="Calibri" charset="0"/>
              </a:rPr>
              <a:t>Establecer como un tamaño específico en (</a:t>
            </a:r>
            <a:r>
              <a:rPr lang="es-ES" sz="2000" dirty="0" err="1">
                <a:solidFill>
                  <a:schemeClr val="bg1">
                    <a:lumMod val="50000"/>
                  </a:schemeClr>
                </a:solidFill>
                <a:latin typeface="Calibri" charset="0"/>
                <a:ea typeface="Calibri" charset="0"/>
                <a:cs typeface="Calibri" charset="0"/>
              </a:rPr>
              <a:t>px</a:t>
            </a:r>
            <a:r>
              <a:rPr lang="es-ES" sz="2000" dirty="0">
                <a:solidFill>
                  <a:schemeClr val="bg1">
                    <a:lumMod val="50000"/>
                  </a:schemeClr>
                </a:solidFill>
                <a:latin typeface="Calibri" charset="0"/>
                <a:ea typeface="Calibri" charset="0"/>
                <a:cs typeface="Calibri" charset="0"/>
              </a:rPr>
              <a:t>, pt, cm, </a:t>
            </a:r>
            <a:r>
              <a:rPr lang="es-ES" sz="2000" dirty="0" err="1">
                <a:solidFill>
                  <a:schemeClr val="bg1">
                    <a:lumMod val="50000"/>
                  </a:schemeClr>
                </a:solidFill>
                <a:latin typeface="Calibri" charset="0"/>
                <a:ea typeface="Calibri" charset="0"/>
                <a:cs typeface="Calibri" charset="0"/>
              </a:rPr>
              <a:t>em</a:t>
            </a:r>
            <a:r>
              <a:rPr lang="es-ES" sz="2000" dirty="0">
                <a:solidFill>
                  <a:schemeClr val="bg1">
                    <a:lumMod val="50000"/>
                  </a:schemeClr>
                </a:solidFill>
                <a:latin typeface="Calibri" charset="0"/>
                <a:ea typeface="Calibri" charset="0"/>
                <a:cs typeface="Calibri" charset="0"/>
              </a:rPr>
              <a:t>, etc.) o utilizando los valores definidos </a:t>
            </a:r>
          </a:p>
        </p:txBody>
      </p:sp>
      <p:sp>
        <p:nvSpPr>
          <p:cNvPr id="8" name="Rectángulo 7"/>
          <p:cNvSpPr/>
          <p:nvPr/>
        </p:nvSpPr>
        <p:spPr>
          <a:xfrm>
            <a:off x="683425" y="2348191"/>
            <a:ext cx="9002080" cy="400110"/>
          </a:xfrm>
          <a:prstGeom prst="rect">
            <a:avLst/>
          </a:prstGeom>
        </p:spPr>
        <p:txBody>
          <a:bodyPr wrap="none">
            <a:spAutoFit/>
          </a:bodyPr>
          <a:lstStyle/>
          <a:p>
            <a:r>
              <a:rPr lang="es-ES" sz="2000" dirty="0">
                <a:solidFill>
                  <a:schemeClr val="bg1">
                    <a:lumMod val="50000"/>
                  </a:schemeClr>
                </a:solidFill>
              </a:rPr>
              <a:t>Tiene 4 valores: ( borde superior, borde derecho, borde inferior y el </a:t>
            </a:r>
            <a:r>
              <a:rPr lang="es-ES" sz="2000">
                <a:solidFill>
                  <a:schemeClr val="bg1">
                    <a:lumMod val="50000"/>
                  </a:schemeClr>
                </a:solidFill>
              </a:rPr>
              <a:t>borde izquierdo)</a:t>
            </a:r>
            <a:endParaRPr lang="es-ES" sz="2000" dirty="0">
              <a:solidFill>
                <a:schemeClr val="bg1">
                  <a:lumMod val="50000"/>
                </a:schemeClr>
              </a:solidFill>
              <a:latin typeface="Calibri" charset="0"/>
              <a:ea typeface="Calibri" charset="0"/>
              <a:cs typeface="Calibri" charset="0"/>
            </a:endParaRPr>
          </a:p>
        </p:txBody>
      </p:sp>
      <p:sp>
        <p:nvSpPr>
          <p:cNvPr id="4" name="Rectángulo 3"/>
          <p:cNvSpPr/>
          <p:nvPr/>
        </p:nvSpPr>
        <p:spPr>
          <a:xfrm>
            <a:off x="1946032" y="3761049"/>
            <a:ext cx="6096000" cy="2308324"/>
          </a:xfrm>
          <a:prstGeom prst="rect">
            <a:avLst/>
          </a:prstGeom>
        </p:spPr>
        <p:txBody>
          <a:bodyPr>
            <a:spAutoFit/>
          </a:bodyPr>
          <a:lstStyle/>
          <a:p>
            <a:r>
              <a:rPr lang="es-ES_tradnl" sz="2400" dirty="0" err="1">
                <a:solidFill>
                  <a:srgbClr val="A52A2A"/>
                </a:solidFill>
                <a:latin typeface="Calibri" charset="0"/>
                <a:ea typeface="Calibri" charset="0"/>
                <a:cs typeface="Calibri" charset="0"/>
              </a:rPr>
              <a:t>p.one</a:t>
            </a:r>
            <a:r>
              <a:rPr lang="es-ES_tradnl" sz="2400" dirty="0">
                <a:solidFill>
                  <a:srgbClr val="A52A2A"/>
                </a:solidFill>
                <a:latin typeface="Calibri" charset="0"/>
                <a:ea typeface="Calibri" charset="0"/>
                <a:cs typeface="Calibri" charset="0"/>
              </a:rPr>
              <a:t> </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FF0000"/>
                </a:solidFill>
                <a:latin typeface="Calibri" charset="0"/>
                <a:ea typeface="Calibri" charset="0"/>
                <a:cs typeface="Calibri" charset="0"/>
              </a:rPr>
              <a:t>    </a:t>
            </a:r>
            <a:r>
              <a:rPr lang="es-ES_tradnl" sz="2400" dirty="0" err="1">
                <a:solidFill>
                  <a:srgbClr val="FF0000"/>
                </a:solidFill>
                <a:latin typeface="Calibri" charset="0"/>
                <a:ea typeface="Calibri" charset="0"/>
                <a:cs typeface="Calibri" charset="0"/>
              </a:rPr>
              <a:t>border-style</a:t>
            </a:r>
            <a:r>
              <a:rPr lang="es-ES_tradnl" sz="2400" dirty="0">
                <a:solidFill>
                  <a:srgbClr val="000000"/>
                </a:solidFill>
                <a:latin typeface="Calibri" charset="0"/>
                <a:ea typeface="Calibri" charset="0"/>
                <a:cs typeface="Calibri" charset="0"/>
              </a:rPr>
              <a:t>:</a:t>
            </a:r>
            <a:r>
              <a:rPr lang="es-ES_tradnl" sz="2400" dirty="0">
                <a:solidFill>
                  <a:srgbClr val="0000CD"/>
                </a:solidFill>
                <a:latin typeface="Calibri" charset="0"/>
                <a:ea typeface="Calibri" charset="0"/>
                <a:cs typeface="Calibri" charset="0"/>
              </a:rPr>
              <a:t> </a:t>
            </a:r>
            <a:r>
              <a:rPr lang="es-ES_tradnl" sz="2400" dirty="0" err="1">
                <a:solidFill>
                  <a:srgbClr val="0000CD"/>
                </a:solidFill>
                <a:latin typeface="Calibri" charset="0"/>
                <a:ea typeface="Calibri" charset="0"/>
                <a:cs typeface="Calibri" charset="0"/>
              </a:rPr>
              <a:t>solid</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FF0000"/>
                </a:solidFill>
                <a:latin typeface="Calibri" charset="0"/>
                <a:ea typeface="Calibri" charset="0"/>
                <a:cs typeface="Calibri" charset="0"/>
              </a:rPr>
              <a:t>    </a:t>
            </a:r>
            <a:r>
              <a:rPr lang="es-ES_tradnl" sz="2400" dirty="0" err="1">
                <a:solidFill>
                  <a:srgbClr val="FF0000"/>
                </a:solidFill>
                <a:latin typeface="Calibri" charset="0"/>
                <a:ea typeface="Calibri" charset="0"/>
                <a:cs typeface="Calibri" charset="0"/>
              </a:rPr>
              <a:t>border-width</a:t>
            </a:r>
            <a:r>
              <a:rPr lang="es-ES_tradnl" sz="2400" dirty="0">
                <a:solidFill>
                  <a:srgbClr val="000000"/>
                </a:solidFill>
                <a:latin typeface="Calibri" charset="0"/>
                <a:ea typeface="Calibri" charset="0"/>
                <a:cs typeface="Calibri" charset="0"/>
              </a:rPr>
              <a:t>:</a:t>
            </a:r>
            <a:r>
              <a:rPr lang="es-ES_tradnl" sz="2400" dirty="0">
                <a:solidFill>
                  <a:srgbClr val="0000CD"/>
                </a:solidFill>
                <a:latin typeface="Calibri" charset="0"/>
                <a:ea typeface="Calibri" charset="0"/>
                <a:cs typeface="Calibri" charset="0"/>
              </a:rPr>
              <a:t> 5px</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000000"/>
                </a:solidFill>
                <a:latin typeface="Calibri" charset="0"/>
                <a:ea typeface="Calibri" charset="0"/>
                <a:cs typeface="Calibri" charset="0"/>
              </a:rPr>
              <a:t>}</a:t>
            </a:r>
            <a:br>
              <a:rPr lang="es-ES_tradnl" sz="2400" dirty="0">
                <a:latin typeface="Calibri" charset="0"/>
                <a:ea typeface="Calibri" charset="0"/>
                <a:cs typeface="Calibri" charset="0"/>
              </a:rPr>
            </a:br>
            <a:br>
              <a:rPr lang="es-ES_tradnl" sz="2400" dirty="0">
                <a:latin typeface="Calibri" charset="0"/>
                <a:ea typeface="Calibri" charset="0"/>
                <a:cs typeface="Calibri" charset="0"/>
              </a:rPr>
            </a:br>
            <a:endParaRPr lang="es-ES_tradnl" sz="2400" dirty="0">
              <a:latin typeface="Calibri" charset="0"/>
              <a:ea typeface="Calibri" charset="0"/>
              <a:cs typeface="Calibri" charset="0"/>
            </a:endParaRPr>
          </a:p>
        </p:txBody>
      </p:sp>
      <p:sp>
        <p:nvSpPr>
          <p:cNvPr id="7" name="Rectángulo 6"/>
          <p:cNvSpPr/>
          <p:nvPr/>
        </p:nvSpPr>
        <p:spPr>
          <a:xfrm>
            <a:off x="5545016" y="3007747"/>
            <a:ext cx="6096000" cy="3416320"/>
          </a:xfrm>
          <a:prstGeom prst="rect">
            <a:avLst/>
          </a:prstGeom>
        </p:spPr>
        <p:txBody>
          <a:bodyPr>
            <a:spAutoFit/>
          </a:bodyPr>
          <a:lstStyle/>
          <a:p>
            <a:r>
              <a:rPr lang="es-ES_tradnl" sz="2400" dirty="0" err="1">
                <a:solidFill>
                  <a:srgbClr val="A52A2A"/>
                </a:solidFill>
                <a:latin typeface="Calibri" charset="0"/>
                <a:ea typeface="Calibri" charset="0"/>
                <a:cs typeface="Calibri" charset="0"/>
              </a:rPr>
              <a:t>p.two</a:t>
            </a:r>
            <a:r>
              <a:rPr lang="es-ES_tradnl" sz="2400" dirty="0">
                <a:solidFill>
                  <a:srgbClr val="A52A2A"/>
                </a:solidFill>
                <a:latin typeface="Calibri" charset="0"/>
                <a:ea typeface="Calibri" charset="0"/>
                <a:cs typeface="Calibri" charset="0"/>
              </a:rPr>
              <a:t> </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FF0000"/>
                </a:solidFill>
                <a:latin typeface="Calibri" charset="0"/>
                <a:ea typeface="Calibri" charset="0"/>
                <a:cs typeface="Calibri" charset="0"/>
              </a:rPr>
              <a:t>    </a:t>
            </a:r>
            <a:r>
              <a:rPr lang="es-ES_tradnl" sz="2400" dirty="0" err="1">
                <a:solidFill>
                  <a:srgbClr val="FF0000"/>
                </a:solidFill>
                <a:latin typeface="Calibri" charset="0"/>
                <a:ea typeface="Calibri" charset="0"/>
                <a:cs typeface="Calibri" charset="0"/>
              </a:rPr>
              <a:t>border-style</a:t>
            </a:r>
            <a:r>
              <a:rPr lang="es-ES_tradnl" sz="2400" dirty="0">
                <a:solidFill>
                  <a:srgbClr val="000000"/>
                </a:solidFill>
                <a:latin typeface="Calibri" charset="0"/>
                <a:ea typeface="Calibri" charset="0"/>
                <a:cs typeface="Calibri" charset="0"/>
              </a:rPr>
              <a:t>:</a:t>
            </a:r>
            <a:r>
              <a:rPr lang="es-ES_tradnl" sz="2400" dirty="0">
                <a:solidFill>
                  <a:srgbClr val="0000CD"/>
                </a:solidFill>
                <a:latin typeface="Calibri" charset="0"/>
                <a:ea typeface="Calibri" charset="0"/>
                <a:cs typeface="Calibri" charset="0"/>
              </a:rPr>
              <a:t> </a:t>
            </a:r>
            <a:r>
              <a:rPr lang="es-ES_tradnl" sz="2400" dirty="0" err="1">
                <a:solidFill>
                  <a:srgbClr val="0000CD"/>
                </a:solidFill>
                <a:latin typeface="Calibri" charset="0"/>
                <a:ea typeface="Calibri" charset="0"/>
                <a:cs typeface="Calibri" charset="0"/>
              </a:rPr>
              <a:t>solid</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FF0000"/>
                </a:solidFill>
                <a:latin typeface="Calibri" charset="0"/>
                <a:ea typeface="Calibri" charset="0"/>
                <a:cs typeface="Calibri" charset="0"/>
              </a:rPr>
              <a:t>    </a:t>
            </a:r>
            <a:r>
              <a:rPr lang="es-ES_tradnl" sz="2400" dirty="0" err="1">
                <a:solidFill>
                  <a:srgbClr val="FF0000"/>
                </a:solidFill>
                <a:latin typeface="Calibri" charset="0"/>
                <a:ea typeface="Calibri" charset="0"/>
                <a:cs typeface="Calibri" charset="0"/>
              </a:rPr>
              <a:t>border-width</a:t>
            </a:r>
            <a:r>
              <a:rPr lang="es-ES_tradnl" sz="2400" dirty="0">
                <a:solidFill>
                  <a:srgbClr val="000000"/>
                </a:solidFill>
                <a:latin typeface="Calibri" charset="0"/>
                <a:ea typeface="Calibri" charset="0"/>
                <a:cs typeface="Calibri" charset="0"/>
              </a:rPr>
              <a:t>:</a:t>
            </a:r>
            <a:r>
              <a:rPr lang="es-ES_tradnl" sz="2400" dirty="0">
                <a:solidFill>
                  <a:srgbClr val="0000CD"/>
                </a:solidFill>
                <a:latin typeface="Calibri" charset="0"/>
                <a:ea typeface="Calibri" charset="0"/>
                <a:cs typeface="Calibri" charset="0"/>
              </a:rPr>
              <a:t> </a:t>
            </a:r>
            <a:r>
              <a:rPr lang="es-ES_tradnl" sz="2400" dirty="0" err="1">
                <a:solidFill>
                  <a:srgbClr val="0000CD"/>
                </a:solidFill>
                <a:latin typeface="Calibri" charset="0"/>
                <a:ea typeface="Calibri" charset="0"/>
                <a:cs typeface="Calibri" charset="0"/>
              </a:rPr>
              <a:t>medium</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000000"/>
                </a:solidFill>
                <a:latin typeface="Calibri" charset="0"/>
                <a:ea typeface="Calibri" charset="0"/>
                <a:cs typeface="Calibri" charset="0"/>
              </a:rPr>
              <a:t>}</a:t>
            </a:r>
            <a:br>
              <a:rPr lang="es-ES_tradnl" sz="2400" dirty="0">
                <a:latin typeface="Calibri" charset="0"/>
                <a:ea typeface="Calibri" charset="0"/>
                <a:cs typeface="Calibri" charset="0"/>
              </a:rPr>
            </a:br>
            <a:br>
              <a:rPr lang="es-ES_tradnl" sz="2400" dirty="0">
                <a:latin typeface="Calibri" charset="0"/>
                <a:ea typeface="Calibri" charset="0"/>
                <a:cs typeface="Calibri" charset="0"/>
              </a:rPr>
            </a:br>
            <a:r>
              <a:rPr lang="es-ES_tradnl" sz="2400" dirty="0" err="1">
                <a:solidFill>
                  <a:srgbClr val="A52A2A"/>
                </a:solidFill>
                <a:latin typeface="Calibri" charset="0"/>
                <a:ea typeface="Calibri" charset="0"/>
                <a:cs typeface="Calibri" charset="0"/>
              </a:rPr>
              <a:t>p.three</a:t>
            </a:r>
            <a:r>
              <a:rPr lang="es-ES_tradnl" sz="2400" dirty="0">
                <a:solidFill>
                  <a:srgbClr val="A52A2A"/>
                </a:solidFill>
                <a:latin typeface="Calibri" charset="0"/>
                <a:ea typeface="Calibri" charset="0"/>
                <a:cs typeface="Calibri" charset="0"/>
              </a:rPr>
              <a:t> </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FF0000"/>
                </a:solidFill>
                <a:latin typeface="Calibri" charset="0"/>
                <a:ea typeface="Calibri" charset="0"/>
                <a:cs typeface="Calibri" charset="0"/>
              </a:rPr>
              <a:t>    </a:t>
            </a:r>
            <a:r>
              <a:rPr lang="es-ES_tradnl" sz="2400" dirty="0" err="1">
                <a:solidFill>
                  <a:srgbClr val="FF0000"/>
                </a:solidFill>
                <a:latin typeface="Calibri" charset="0"/>
                <a:ea typeface="Calibri" charset="0"/>
                <a:cs typeface="Calibri" charset="0"/>
              </a:rPr>
              <a:t>border-style</a:t>
            </a:r>
            <a:r>
              <a:rPr lang="es-ES_tradnl" sz="2400" dirty="0">
                <a:solidFill>
                  <a:srgbClr val="000000"/>
                </a:solidFill>
                <a:latin typeface="Calibri" charset="0"/>
                <a:ea typeface="Calibri" charset="0"/>
                <a:cs typeface="Calibri" charset="0"/>
              </a:rPr>
              <a:t>:</a:t>
            </a:r>
            <a:r>
              <a:rPr lang="es-ES_tradnl" sz="2400" dirty="0">
                <a:solidFill>
                  <a:srgbClr val="0000CD"/>
                </a:solidFill>
                <a:latin typeface="Calibri" charset="0"/>
                <a:ea typeface="Calibri" charset="0"/>
                <a:cs typeface="Calibri" charset="0"/>
              </a:rPr>
              <a:t> </a:t>
            </a:r>
            <a:r>
              <a:rPr lang="es-ES_tradnl" sz="2400" dirty="0" err="1">
                <a:solidFill>
                  <a:srgbClr val="0000CD"/>
                </a:solidFill>
                <a:latin typeface="Calibri" charset="0"/>
                <a:ea typeface="Calibri" charset="0"/>
                <a:cs typeface="Calibri" charset="0"/>
              </a:rPr>
              <a:t>solid</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FF0000"/>
                </a:solidFill>
                <a:latin typeface="Calibri" charset="0"/>
                <a:ea typeface="Calibri" charset="0"/>
                <a:cs typeface="Calibri" charset="0"/>
              </a:rPr>
              <a:t>    </a:t>
            </a:r>
            <a:r>
              <a:rPr lang="es-ES_tradnl" sz="2400" dirty="0" err="1">
                <a:solidFill>
                  <a:srgbClr val="FF0000"/>
                </a:solidFill>
                <a:latin typeface="Calibri" charset="0"/>
                <a:ea typeface="Calibri" charset="0"/>
                <a:cs typeface="Calibri" charset="0"/>
              </a:rPr>
              <a:t>border-width</a:t>
            </a:r>
            <a:r>
              <a:rPr lang="es-ES_tradnl" sz="2400" dirty="0">
                <a:solidFill>
                  <a:srgbClr val="000000"/>
                </a:solidFill>
                <a:latin typeface="Calibri" charset="0"/>
                <a:ea typeface="Calibri" charset="0"/>
                <a:cs typeface="Calibri" charset="0"/>
              </a:rPr>
              <a:t>:</a:t>
            </a:r>
            <a:r>
              <a:rPr lang="es-ES_tradnl" sz="2400" dirty="0">
                <a:solidFill>
                  <a:srgbClr val="0000CD"/>
                </a:solidFill>
                <a:latin typeface="Calibri" charset="0"/>
                <a:ea typeface="Calibri" charset="0"/>
                <a:cs typeface="Calibri" charset="0"/>
              </a:rPr>
              <a:t> 2px 10px 4px 20px</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000000"/>
                </a:solidFill>
                <a:latin typeface="Calibri" charset="0"/>
                <a:ea typeface="Calibri" charset="0"/>
                <a:cs typeface="Calibri" charset="0"/>
              </a:rPr>
              <a:t>}</a:t>
            </a:r>
            <a:endParaRPr lang="es-ES_tradnl" sz="2400" dirty="0">
              <a:latin typeface="Calibri" charset="0"/>
              <a:ea typeface="Calibri" charset="0"/>
              <a:cs typeface="Calibri" charset="0"/>
            </a:endParaRPr>
          </a:p>
        </p:txBody>
      </p:sp>
    </p:spTree>
    <p:extLst>
      <p:ext uri="{BB962C8B-B14F-4D97-AF65-F5344CB8AC3E}">
        <p14:creationId xmlns:p14="http://schemas.microsoft.com/office/powerpoint/2010/main" val="37837556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994409" y="670155"/>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Color de Borde</a:t>
            </a:r>
            <a:endParaRPr lang="es-ES_tradnl" sz="2800" b="1" dirty="0">
              <a:solidFill>
                <a:srgbClr val="E23649"/>
              </a:solidFill>
              <a:latin typeface="Calibri" charset="0"/>
              <a:ea typeface="Calibri" charset="0"/>
              <a:cs typeface="Calibri" charset="0"/>
            </a:endParaRPr>
          </a:p>
        </p:txBody>
      </p:sp>
      <p:sp>
        <p:nvSpPr>
          <p:cNvPr id="11" name="Rectángulo 10"/>
          <p:cNvSpPr/>
          <p:nvPr/>
        </p:nvSpPr>
        <p:spPr>
          <a:xfrm>
            <a:off x="683425" y="1354871"/>
            <a:ext cx="10579306" cy="707886"/>
          </a:xfrm>
          <a:prstGeom prst="rect">
            <a:avLst/>
          </a:prstGeom>
        </p:spPr>
        <p:txBody>
          <a:bodyPr wrap="none">
            <a:spAutoFit/>
          </a:bodyPr>
          <a:lstStyle/>
          <a:p>
            <a:r>
              <a:rPr lang="es-ES" sz="2000" dirty="0">
                <a:solidFill>
                  <a:schemeClr val="bg1">
                    <a:lumMod val="50000"/>
                  </a:schemeClr>
                </a:solidFill>
              </a:rPr>
              <a:t>La propiedad </a:t>
            </a:r>
            <a:r>
              <a:rPr lang="es-ES" sz="2000" dirty="0" err="1">
                <a:solidFill>
                  <a:schemeClr val="bg1">
                    <a:lumMod val="50000"/>
                  </a:schemeClr>
                </a:solidFill>
              </a:rPr>
              <a:t>border</a:t>
            </a:r>
            <a:r>
              <a:rPr lang="es-ES" sz="2000" dirty="0">
                <a:solidFill>
                  <a:schemeClr val="bg1">
                    <a:lumMod val="50000"/>
                  </a:schemeClr>
                </a:solidFill>
              </a:rPr>
              <a:t>-color se utiliza para establecer el color de los 4 bordes. Se puede usar </a:t>
            </a:r>
            <a:r>
              <a:rPr lang="es-ES" sz="2000" dirty="0" err="1">
                <a:solidFill>
                  <a:schemeClr val="bg1">
                    <a:lumMod val="50000"/>
                  </a:schemeClr>
                </a:solidFill>
              </a:rPr>
              <a:t>rgb</a:t>
            </a:r>
            <a:r>
              <a:rPr lang="es-ES" sz="2000" dirty="0">
                <a:solidFill>
                  <a:schemeClr val="bg1">
                    <a:lumMod val="50000"/>
                  </a:schemeClr>
                </a:solidFill>
              </a:rPr>
              <a:t>, </a:t>
            </a:r>
            <a:r>
              <a:rPr lang="es-ES" sz="2000" dirty="0" err="1">
                <a:solidFill>
                  <a:schemeClr val="bg1">
                    <a:lumMod val="50000"/>
                  </a:schemeClr>
                </a:solidFill>
              </a:rPr>
              <a:t>rgba</a:t>
            </a:r>
            <a:endParaRPr lang="es-ES" sz="2000" dirty="0">
              <a:solidFill>
                <a:schemeClr val="bg1">
                  <a:lumMod val="50000"/>
                </a:schemeClr>
              </a:solidFill>
            </a:endParaRPr>
          </a:p>
          <a:p>
            <a:r>
              <a:rPr lang="es-ES" sz="2000" dirty="0" err="1">
                <a:solidFill>
                  <a:schemeClr val="bg1">
                    <a:lumMod val="50000"/>
                  </a:schemeClr>
                </a:solidFill>
                <a:latin typeface="Calibri" charset="0"/>
                <a:ea typeface="Calibri" charset="0"/>
                <a:cs typeface="Calibri" charset="0"/>
              </a:rPr>
              <a:t>Hsl</a:t>
            </a:r>
            <a:r>
              <a:rPr lang="es-ES" sz="2000" dirty="0">
                <a:solidFill>
                  <a:schemeClr val="bg1">
                    <a:lumMod val="50000"/>
                  </a:schemeClr>
                </a:solidFill>
                <a:latin typeface="Calibri" charset="0"/>
                <a:ea typeface="Calibri" charset="0"/>
                <a:cs typeface="Calibri" charset="0"/>
              </a:rPr>
              <a:t>, </a:t>
            </a:r>
            <a:r>
              <a:rPr lang="es-ES" sz="2000" dirty="0" err="1">
                <a:solidFill>
                  <a:schemeClr val="bg1">
                    <a:lumMod val="50000"/>
                  </a:schemeClr>
                </a:solidFill>
                <a:latin typeface="Calibri" charset="0"/>
                <a:ea typeface="Calibri" charset="0"/>
                <a:cs typeface="Calibri" charset="0"/>
              </a:rPr>
              <a:t>hlsa</a:t>
            </a:r>
            <a:r>
              <a:rPr lang="es-ES" sz="2000" dirty="0">
                <a:solidFill>
                  <a:schemeClr val="bg1">
                    <a:lumMod val="50000"/>
                  </a:schemeClr>
                </a:solidFill>
                <a:latin typeface="Calibri" charset="0"/>
                <a:ea typeface="Calibri" charset="0"/>
                <a:cs typeface="Calibri" charset="0"/>
              </a:rPr>
              <a:t>, HEX y el nombre del color.</a:t>
            </a:r>
          </a:p>
        </p:txBody>
      </p:sp>
      <p:sp>
        <p:nvSpPr>
          <p:cNvPr id="8" name="Rectángulo 7"/>
          <p:cNvSpPr/>
          <p:nvPr/>
        </p:nvSpPr>
        <p:spPr>
          <a:xfrm>
            <a:off x="683425" y="2348191"/>
            <a:ext cx="9002080" cy="400110"/>
          </a:xfrm>
          <a:prstGeom prst="rect">
            <a:avLst/>
          </a:prstGeom>
        </p:spPr>
        <p:txBody>
          <a:bodyPr wrap="none">
            <a:spAutoFit/>
          </a:bodyPr>
          <a:lstStyle/>
          <a:p>
            <a:r>
              <a:rPr lang="es-ES" sz="2000" dirty="0">
                <a:solidFill>
                  <a:schemeClr val="bg1">
                    <a:lumMod val="50000"/>
                  </a:schemeClr>
                </a:solidFill>
              </a:rPr>
              <a:t>Tiene 4 valores: ( borde superior, borde derecho, borde inferior y el </a:t>
            </a:r>
            <a:r>
              <a:rPr lang="es-ES" sz="2000">
                <a:solidFill>
                  <a:schemeClr val="bg1">
                    <a:lumMod val="50000"/>
                  </a:schemeClr>
                </a:solidFill>
              </a:rPr>
              <a:t>borde izquierdo)</a:t>
            </a:r>
            <a:endParaRPr lang="es-ES" sz="2000" dirty="0">
              <a:solidFill>
                <a:schemeClr val="bg1">
                  <a:lumMod val="50000"/>
                </a:schemeClr>
              </a:solidFill>
              <a:latin typeface="Calibri" charset="0"/>
              <a:ea typeface="Calibri" charset="0"/>
              <a:cs typeface="Calibri" charset="0"/>
            </a:endParaRPr>
          </a:p>
        </p:txBody>
      </p:sp>
      <p:sp>
        <p:nvSpPr>
          <p:cNvPr id="5" name="Rectángulo 4"/>
          <p:cNvSpPr/>
          <p:nvPr/>
        </p:nvSpPr>
        <p:spPr>
          <a:xfrm>
            <a:off x="2218724" y="3391640"/>
            <a:ext cx="6096000" cy="2862322"/>
          </a:xfrm>
          <a:prstGeom prst="rect">
            <a:avLst/>
          </a:prstGeom>
        </p:spPr>
        <p:txBody>
          <a:bodyPr>
            <a:spAutoFit/>
          </a:bodyPr>
          <a:lstStyle/>
          <a:p>
            <a:r>
              <a:rPr lang="es-ES_tradnl" sz="2000" dirty="0" err="1">
                <a:solidFill>
                  <a:srgbClr val="A52A2A"/>
                </a:solidFill>
                <a:latin typeface="Calibri" charset="0"/>
                <a:ea typeface="Calibri" charset="0"/>
                <a:cs typeface="Calibri" charset="0"/>
              </a:rPr>
              <a:t>p.one</a:t>
            </a:r>
            <a:r>
              <a:rPr lang="es-ES_tradnl" sz="2000" dirty="0">
                <a:solidFill>
                  <a:srgbClr val="A52A2A"/>
                </a:solidFill>
                <a:latin typeface="Calibri" charset="0"/>
                <a:ea typeface="Calibri" charset="0"/>
                <a:cs typeface="Calibri" charset="0"/>
              </a:rPr>
              <a:t> </a:t>
            </a:r>
            <a:r>
              <a:rPr lang="es-ES_tradnl" sz="2000" dirty="0">
                <a:solidFill>
                  <a:srgbClr val="000000"/>
                </a:solidFill>
                <a:latin typeface="Calibri" charset="0"/>
                <a:ea typeface="Calibri" charset="0"/>
                <a:cs typeface="Calibri" charset="0"/>
              </a:rPr>
              <a:t>{</a:t>
            </a:r>
            <a:br>
              <a:rPr lang="es-ES_tradnl" sz="2000" dirty="0">
                <a:solidFill>
                  <a:srgbClr val="FF0000"/>
                </a:solidFill>
                <a:latin typeface="Calibri" charset="0"/>
                <a:ea typeface="Calibri" charset="0"/>
                <a:cs typeface="Calibri" charset="0"/>
              </a:rPr>
            </a:br>
            <a:r>
              <a:rPr lang="es-ES_tradnl" sz="2000" dirty="0">
                <a:solidFill>
                  <a:srgbClr val="FF0000"/>
                </a:solidFill>
                <a:latin typeface="Calibri" charset="0"/>
                <a:ea typeface="Calibri" charset="0"/>
                <a:cs typeface="Calibri" charset="0"/>
              </a:rPr>
              <a:t>    </a:t>
            </a:r>
            <a:r>
              <a:rPr lang="es-ES_tradnl" sz="2000" dirty="0" err="1">
                <a:solidFill>
                  <a:srgbClr val="FF0000"/>
                </a:solidFill>
                <a:latin typeface="Calibri" charset="0"/>
                <a:ea typeface="Calibri" charset="0"/>
                <a:cs typeface="Calibri" charset="0"/>
              </a:rPr>
              <a:t>border-style</a:t>
            </a:r>
            <a:r>
              <a:rPr lang="es-ES_tradnl" sz="2000" dirty="0">
                <a:solidFill>
                  <a:srgbClr val="000000"/>
                </a:solidFill>
                <a:latin typeface="Calibri" charset="0"/>
                <a:ea typeface="Calibri" charset="0"/>
                <a:cs typeface="Calibri" charset="0"/>
              </a:rPr>
              <a:t>:</a:t>
            </a:r>
            <a:r>
              <a:rPr lang="es-ES_tradnl" sz="2000" dirty="0">
                <a:solidFill>
                  <a:srgbClr val="0000CD"/>
                </a:solidFill>
                <a:latin typeface="Calibri" charset="0"/>
                <a:ea typeface="Calibri" charset="0"/>
                <a:cs typeface="Calibri" charset="0"/>
              </a:rPr>
              <a:t> </a:t>
            </a:r>
            <a:r>
              <a:rPr lang="es-ES_tradnl" sz="2000" dirty="0" err="1">
                <a:solidFill>
                  <a:srgbClr val="0000CD"/>
                </a:solidFill>
                <a:latin typeface="Calibri" charset="0"/>
                <a:ea typeface="Calibri" charset="0"/>
                <a:cs typeface="Calibri" charset="0"/>
              </a:rPr>
              <a:t>solid</a:t>
            </a:r>
            <a:r>
              <a:rPr lang="es-ES_tradnl" sz="2000" dirty="0">
                <a:solidFill>
                  <a:srgbClr val="000000"/>
                </a:solidFill>
                <a:latin typeface="Calibri" charset="0"/>
                <a:ea typeface="Calibri" charset="0"/>
                <a:cs typeface="Calibri" charset="0"/>
              </a:rPr>
              <a:t>;</a:t>
            </a:r>
            <a:br>
              <a:rPr lang="es-ES_tradnl" sz="2000" dirty="0">
                <a:solidFill>
                  <a:srgbClr val="FF0000"/>
                </a:solidFill>
                <a:latin typeface="Calibri" charset="0"/>
                <a:ea typeface="Calibri" charset="0"/>
                <a:cs typeface="Calibri" charset="0"/>
              </a:rPr>
            </a:br>
            <a:r>
              <a:rPr lang="es-ES_tradnl" sz="2000" dirty="0">
                <a:solidFill>
                  <a:srgbClr val="FF0000"/>
                </a:solidFill>
                <a:latin typeface="Calibri" charset="0"/>
                <a:ea typeface="Calibri" charset="0"/>
                <a:cs typeface="Calibri" charset="0"/>
              </a:rPr>
              <a:t>    </a:t>
            </a:r>
            <a:r>
              <a:rPr lang="es-ES_tradnl" sz="2000" dirty="0" err="1">
                <a:solidFill>
                  <a:srgbClr val="FF0000"/>
                </a:solidFill>
                <a:latin typeface="Calibri" charset="0"/>
                <a:ea typeface="Calibri" charset="0"/>
                <a:cs typeface="Calibri" charset="0"/>
              </a:rPr>
              <a:t>border</a:t>
            </a:r>
            <a:r>
              <a:rPr lang="es-ES_tradnl" sz="2000" dirty="0">
                <a:solidFill>
                  <a:srgbClr val="FF0000"/>
                </a:solidFill>
                <a:latin typeface="Calibri" charset="0"/>
                <a:ea typeface="Calibri" charset="0"/>
                <a:cs typeface="Calibri" charset="0"/>
              </a:rPr>
              <a:t>-color</a:t>
            </a:r>
            <a:r>
              <a:rPr lang="es-ES_tradnl" sz="2000" dirty="0">
                <a:solidFill>
                  <a:srgbClr val="000000"/>
                </a:solidFill>
                <a:latin typeface="Calibri" charset="0"/>
                <a:ea typeface="Calibri" charset="0"/>
                <a:cs typeface="Calibri" charset="0"/>
              </a:rPr>
              <a:t>:</a:t>
            </a:r>
            <a:r>
              <a:rPr lang="es-ES_tradnl" sz="2000" dirty="0">
                <a:solidFill>
                  <a:srgbClr val="0000CD"/>
                </a:solidFill>
                <a:latin typeface="Calibri" charset="0"/>
                <a:ea typeface="Calibri" charset="0"/>
                <a:cs typeface="Calibri" charset="0"/>
              </a:rPr>
              <a:t> #ff0000</a:t>
            </a:r>
            <a:r>
              <a:rPr lang="es-ES_tradnl" sz="2000" dirty="0">
                <a:solidFill>
                  <a:srgbClr val="000000"/>
                </a:solidFill>
                <a:latin typeface="Calibri" charset="0"/>
                <a:ea typeface="Calibri" charset="0"/>
                <a:cs typeface="Calibri" charset="0"/>
              </a:rPr>
              <a:t>;</a:t>
            </a:r>
            <a:br>
              <a:rPr lang="es-ES_tradnl" sz="2000" dirty="0">
                <a:solidFill>
                  <a:srgbClr val="FF0000"/>
                </a:solidFill>
                <a:latin typeface="Calibri" charset="0"/>
                <a:ea typeface="Calibri" charset="0"/>
                <a:cs typeface="Calibri" charset="0"/>
              </a:rPr>
            </a:br>
            <a:r>
              <a:rPr lang="es-ES_tradnl" sz="2000" dirty="0">
                <a:solidFill>
                  <a:srgbClr val="000000"/>
                </a:solidFill>
                <a:latin typeface="Calibri" charset="0"/>
                <a:ea typeface="Calibri" charset="0"/>
                <a:cs typeface="Calibri" charset="0"/>
              </a:rPr>
              <a:t>}</a:t>
            </a:r>
            <a:br>
              <a:rPr lang="es-ES_tradnl" sz="2000" dirty="0">
                <a:latin typeface="Calibri" charset="0"/>
                <a:ea typeface="Calibri" charset="0"/>
                <a:cs typeface="Calibri" charset="0"/>
              </a:rPr>
            </a:br>
            <a:br>
              <a:rPr lang="es-ES_tradnl" sz="2000" dirty="0">
                <a:latin typeface="Calibri" charset="0"/>
                <a:ea typeface="Calibri" charset="0"/>
                <a:cs typeface="Calibri" charset="0"/>
              </a:rPr>
            </a:br>
            <a:r>
              <a:rPr lang="es-ES_tradnl" sz="2000" dirty="0" err="1">
                <a:solidFill>
                  <a:srgbClr val="A52A2A"/>
                </a:solidFill>
                <a:latin typeface="Calibri" charset="0"/>
                <a:ea typeface="Calibri" charset="0"/>
                <a:cs typeface="Calibri" charset="0"/>
              </a:rPr>
              <a:t>p.two</a:t>
            </a:r>
            <a:r>
              <a:rPr lang="es-ES_tradnl" sz="2000" dirty="0">
                <a:solidFill>
                  <a:srgbClr val="A52A2A"/>
                </a:solidFill>
                <a:latin typeface="Calibri" charset="0"/>
                <a:ea typeface="Calibri" charset="0"/>
                <a:cs typeface="Calibri" charset="0"/>
              </a:rPr>
              <a:t> </a:t>
            </a:r>
            <a:r>
              <a:rPr lang="es-ES_tradnl" sz="2000" dirty="0">
                <a:solidFill>
                  <a:srgbClr val="000000"/>
                </a:solidFill>
                <a:latin typeface="Calibri" charset="0"/>
                <a:ea typeface="Calibri" charset="0"/>
                <a:cs typeface="Calibri" charset="0"/>
              </a:rPr>
              <a:t>{</a:t>
            </a:r>
            <a:br>
              <a:rPr lang="es-ES_tradnl" sz="2000" dirty="0">
                <a:solidFill>
                  <a:srgbClr val="FF0000"/>
                </a:solidFill>
                <a:latin typeface="Calibri" charset="0"/>
                <a:ea typeface="Calibri" charset="0"/>
                <a:cs typeface="Calibri" charset="0"/>
              </a:rPr>
            </a:br>
            <a:r>
              <a:rPr lang="es-ES_tradnl" sz="2000" dirty="0">
                <a:solidFill>
                  <a:srgbClr val="FF0000"/>
                </a:solidFill>
                <a:latin typeface="Calibri" charset="0"/>
                <a:ea typeface="Calibri" charset="0"/>
                <a:cs typeface="Calibri" charset="0"/>
              </a:rPr>
              <a:t>    </a:t>
            </a:r>
            <a:r>
              <a:rPr lang="es-ES_tradnl" sz="2000" dirty="0" err="1">
                <a:solidFill>
                  <a:srgbClr val="FF0000"/>
                </a:solidFill>
                <a:latin typeface="Calibri" charset="0"/>
                <a:ea typeface="Calibri" charset="0"/>
                <a:cs typeface="Calibri" charset="0"/>
              </a:rPr>
              <a:t>border-style</a:t>
            </a:r>
            <a:r>
              <a:rPr lang="es-ES_tradnl" sz="2000" dirty="0">
                <a:solidFill>
                  <a:srgbClr val="000000"/>
                </a:solidFill>
                <a:latin typeface="Calibri" charset="0"/>
                <a:ea typeface="Calibri" charset="0"/>
                <a:cs typeface="Calibri" charset="0"/>
              </a:rPr>
              <a:t>:</a:t>
            </a:r>
            <a:r>
              <a:rPr lang="es-ES_tradnl" sz="2000" dirty="0">
                <a:solidFill>
                  <a:srgbClr val="0000CD"/>
                </a:solidFill>
                <a:latin typeface="Calibri" charset="0"/>
                <a:ea typeface="Calibri" charset="0"/>
                <a:cs typeface="Calibri" charset="0"/>
              </a:rPr>
              <a:t> </a:t>
            </a:r>
            <a:r>
              <a:rPr lang="es-ES_tradnl" sz="2000" dirty="0" err="1">
                <a:solidFill>
                  <a:srgbClr val="0000CD"/>
                </a:solidFill>
                <a:latin typeface="Calibri" charset="0"/>
                <a:ea typeface="Calibri" charset="0"/>
                <a:cs typeface="Calibri" charset="0"/>
              </a:rPr>
              <a:t>solid</a:t>
            </a:r>
            <a:r>
              <a:rPr lang="es-ES_tradnl" sz="2000" dirty="0">
                <a:solidFill>
                  <a:srgbClr val="000000"/>
                </a:solidFill>
                <a:latin typeface="Calibri" charset="0"/>
                <a:ea typeface="Calibri" charset="0"/>
                <a:cs typeface="Calibri" charset="0"/>
              </a:rPr>
              <a:t>;</a:t>
            </a:r>
            <a:br>
              <a:rPr lang="es-ES_tradnl" sz="2000" dirty="0">
                <a:solidFill>
                  <a:srgbClr val="FF0000"/>
                </a:solidFill>
                <a:latin typeface="Calibri" charset="0"/>
                <a:ea typeface="Calibri" charset="0"/>
                <a:cs typeface="Calibri" charset="0"/>
              </a:rPr>
            </a:br>
            <a:r>
              <a:rPr lang="es-ES_tradnl" sz="2000" dirty="0">
                <a:solidFill>
                  <a:srgbClr val="FF0000"/>
                </a:solidFill>
                <a:latin typeface="Calibri" charset="0"/>
                <a:ea typeface="Calibri" charset="0"/>
                <a:cs typeface="Calibri" charset="0"/>
              </a:rPr>
              <a:t>    </a:t>
            </a:r>
            <a:r>
              <a:rPr lang="es-ES_tradnl" sz="2000" dirty="0" err="1">
                <a:solidFill>
                  <a:srgbClr val="FF0000"/>
                </a:solidFill>
                <a:latin typeface="Calibri" charset="0"/>
                <a:ea typeface="Calibri" charset="0"/>
                <a:cs typeface="Calibri" charset="0"/>
              </a:rPr>
              <a:t>border</a:t>
            </a:r>
            <a:r>
              <a:rPr lang="es-ES_tradnl" sz="2000" dirty="0">
                <a:solidFill>
                  <a:srgbClr val="FF0000"/>
                </a:solidFill>
                <a:latin typeface="Calibri" charset="0"/>
                <a:ea typeface="Calibri" charset="0"/>
                <a:cs typeface="Calibri" charset="0"/>
              </a:rPr>
              <a:t>-color</a:t>
            </a:r>
            <a:r>
              <a:rPr lang="es-ES_tradnl" sz="2000" dirty="0">
                <a:solidFill>
                  <a:srgbClr val="000000"/>
                </a:solidFill>
                <a:latin typeface="Calibri" charset="0"/>
                <a:ea typeface="Calibri" charset="0"/>
                <a:cs typeface="Calibri" charset="0"/>
              </a:rPr>
              <a:t>:</a:t>
            </a:r>
            <a:r>
              <a:rPr lang="es-ES_tradnl" sz="2000" dirty="0">
                <a:solidFill>
                  <a:srgbClr val="0000CD"/>
                </a:solidFill>
                <a:latin typeface="Calibri" charset="0"/>
                <a:ea typeface="Calibri" charset="0"/>
                <a:cs typeface="Calibri" charset="0"/>
              </a:rPr>
              <a:t> </a:t>
            </a:r>
            <a:r>
              <a:rPr lang="es-ES_tradnl" sz="2000" dirty="0" err="1">
                <a:solidFill>
                  <a:srgbClr val="0000CD"/>
                </a:solidFill>
                <a:latin typeface="Calibri" charset="0"/>
                <a:ea typeface="Calibri" charset="0"/>
                <a:cs typeface="Calibri" charset="0"/>
              </a:rPr>
              <a:t>rgb</a:t>
            </a:r>
            <a:r>
              <a:rPr lang="es-ES_tradnl" sz="2000" dirty="0">
                <a:solidFill>
                  <a:srgbClr val="0000CD"/>
                </a:solidFill>
                <a:latin typeface="Calibri" charset="0"/>
                <a:ea typeface="Calibri" charset="0"/>
                <a:cs typeface="Calibri" charset="0"/>
              </a:rPr>
              <a:t>(0, 255,0)</a:t>
            </a:r>
            <a:r>
              <a:rPr lang="es-ES_tradnl" sz="2000" dirty="0">
                <a:solidFill>
                  <a:srgbClr val="000000"/>
                </a:solidFill>
                <a:latin typeface="Calibri" charset="0"/>
                <a:ea typeface="Calibri" charset="0"/>
                <a:cs typeface="Calibri" charset="0"/>
              </a:rPr>
              <a:t>;</a:t>
            </a:r>
            <a:br>
              <a:rPr lang="es-ES_tradnl" sz="2000" dirty="0">
                <a:solidFill>
                  <a:srgbClr val="FF0000"/>
                </a:solidFill>
                <a:latin typeface="Calibri" charset="0"/>
                <a:ea typeface="Calibri" charset="0"/>
                <a:cs typeface="Calibri" charset="0"/>
              </a:rPr>
            </a:br>
            <a:r>
              <a:rPr lang="es-ES_tradnl" sz="2000" dirty="0">
                <a:solidFill>
                  <a:srgbClr val="000000"/>
                </a:solidFill>
                <a:latin typeface="Calibri" charset="0"/>
                <a:ea typeface="Calibri" charset="0"/>
                <a:cs typeface="Calibri" charset="0"/>
              </a:rPr>
              <a:t>}</a:t>
            </a:r>
            <a:endParaRPr lang="es-ES_tradnl" sz="2000" dirty="0">
              <a:latin typeface="Calibri" charset="0"/>
              <a:ea typeface="Calibri" charset="0"/>
              <a:cs typeface="Calibri" charset="0"/>
            </a:endParaRPr>
          </a:p>
        </p:txBody>
      </p:sp>
      <p:sp>
        <p:nvSpPr>
          <p:cNvPr id="9" name="Rectángulo 8"/>
          <p:cNvSpPr/>
          <p:nvPr/>
        </p:nvSpPr>
        <p:spPr>
          <a:xfrm>
            <a:off x="5483404" y="3763764"/>
            <a:ext cx="6096000" cy="1323439"/>
          </a:xfrm>
          <a:prstGeom prst="rect">
            <a:avLst/>
          </a:prstGeom>
        </p:spPr>
        <p:txBody>
          <a:bodyPr>
            <a:spAutoFit/>
          </a:bodyPr>
          <a:lstStyle/>
          <a:p>
            <a:r>
              <a:rPr lang="es-ES_tradnl" sz="2000">
                <a:solidFill>
                  <a:srgbClr val="A52A2A"/>
                </a:solidFill>
                <a:latin typeface="Calibri" charset="0"/>
                <a:ea typeface="Calibri" charset="0"/>
                <a:cs typeface="Calibri" charset="0"/>
              </a:rPr>
              <a:t>p.three</a:t>
            </a:r>
            <a:r>
              <a:rPr lang="es-ES_tradnl" sz="2000" dirty="0">
                <a:solidFill>
                  <a:srgbClr val="A52A2A"/>
                </a:solidFill>
                <a:latin typeface="Calibri" charset="0"/>
                <a:ea typeface="Calibri" charset="0"/>
                <a:cs typeface="Calibri" charset="0"/>
              </a:rPr>
              <a:t> </a:t>
            </a:r>
            <a:r>
              <a:rPr lang="es-ES_tradnl" sz="2000" dirty="0">
                <a:solidFill>
                  <a:srgbClr val="000000"/>
                </a:solidFill>
                <a:latin typeface="Calibri" charset="0"/>
                <a:ea typeface="Calibri" charset="0"/>
                <a:cs typeface="Calibri" charset="0"/>
              </a:rPr>
              <a:t>{</a:t>
            </a:r>
            <a:br>
              <a:rPr lang="es-ES_tradnl" sz="2000" dirty="0">
                <a:solidFill>
                  <a:srgbClr val="FF0000"/>
                </a:solidFill>
                <a:latin typeface="Calibri" charset="0"/>
                <a:ea typeface="Calibri" charset="0"/>
                <a:cs typeface="Calibri" charset="0"/>
              </a:rPr>
            </a:br>
            <a:r>
              <a:rPr lang="es-ES_tradnl" sz="2000" dirty="0">
                <a:solidFill>
                  <a:srgbClr val="FF0000"/>
                </a:solidFill>
                <a:latin typeface="Calibri" charset="0"/>
                <a:ea typeface="Calibri" charset="0"/>
                <a:cs typeface="Calibri" charset="0"/>
              </a:rPr>
              <a:t>    </a:t>
            </a:r>
            <a:r>
              <a:rPr lang="es-ES_tradnl" sz="2000" dirty="0" err="1">
                <a:solidFill>
                  <a:srgbClr val="FF0000"/>
                </a:solidFill>
                <a:latin typeface="Calibri" charset="0"/>
                <a:ea typeface="Calibri" charset="0"/>
                <a:cs typeface="Calibri" charset="0"/>
              </a:rPr>
              <a:t>border-style</a:t>
            </a:r>
            <a:r>
              <a:rPr lang="es-ES_tradnl" sz="2000" dirty="0">
                <a:solidFill>
                  <a:srgbClr val="000000"/>
                </a:solidFill>
                <a:latin typeface="Calibri" charset="0"/>
                <a:ea typeface="Calibri" charset="0"/>
                <a:cs typeface="Calibri" charset="0"/>
              </a:rPr>
              <a:t>:</a:t>
            </a:r>
            <a:r>
              <a:rPr lang="es-ES_tradnl" sz="2000" dirty="0">
                <a:solidFill>
                  <a:srgbClr val="0000CD"/>
                </a:solidFill>
                <a:latin typeface="Calibri" charset="0"/>
                <a:ea typeface="Calibri" charset="0"/>
                <a:cs typeface="Calibri" charset="0"/>
              </a:rPr>
              <a:t> </a:t>
            </a:r>
            <a:r>
              <a:rPr lang="es-ES_tradnl" sz="2000" dirty="0" err="1">
                <a:solidFill>
                  <a:srgbClr val="0000CD"/>
                </a:solidFill>
                <a:latin typeface="Calibri" charset="0"/>
                <a:ea typeface="Calibri" charset="0"/>
                <a:cs typeface="Calibri" charset="0"/>
              </a:rPr>
              <a:t>solid</a:t>
            </a:r>
            <a:r>
              <a:rPr lang="es-ES_tradnl" sz="2000" dirty="0">
                <a:solidFill>
                  <a:srgbClr val="000000"/>
                </a:solidFill>
                <a:latin typeface="Calibri" charset="0"/>
                <a:ea typeface="Calibri" charset="0"/>
                <a:cs typeface="Calibri" charset="0"/>
              </a:rPr>
              <a:t>;</a:t>
            </a:r>
            <a:br>
              <a:rPr lang="es-ES_tradnl" sz="2000" dirty="0">
                <a:solidFill>
                  <a:srgbClr val="FF0000"/>
                </a:solidFill>
                <a:latin typeface="Calibri" charset="0"/>
                <a:ea typeface="Calibri" charset="0"/>
                <a:cs typeface="Calibri" charset="0"/>
              </a:rPr>
            </a:br>
            <a:r>
              <a:rPr lang="es-ES_tradnl" sz="2000" dirty="0">
                <a:solidFill>
                  <a:srgbClr val="FF0000"/>
                </a:solidFill>
                <a:latin typeface="Calibri" charset="0"/>
                <a:ea typeface="Calibri" charset="0"/>
                <a:cs typeface="Calibri" charset="0"/>
              </a:rPr>
              <a:t>    </a:t>
            </a:r>
            <a:r>
              <a:rPr lang="es-ES_tradnl" sz="2000" dirty="0" err="1">
                <a:solidFill>
                  <a:srgbClr val="FF0000"/>
                </a:solidFill>
                <a:latin typeface="Calibri" charset="0"/>
                <a:ea typeface="Calibri" charset="0"/>
                <a:cs typeface="Calibri" charset="0"/>
              </a:rPr>
              <a:t>border</a:t>
            </a:r>
            <a:r>
              <a:rPr lang="es-ES_tradnl" sz="2000" dirty="0">
                <a:solidFill>
                  <a:srgbClr val="FF0000"/>
                </a:solidFill>
                <a:latin typeface="Calibri" charset="0"/>
                <a:ea typeface="Calibri" charset="0"/>
                <a:cs typeface="Calibri" charset="0"/>
              </a:rPr>
              <a:t>-color</a:t>
            </a:r>
            <a:r>
              <a:rPr lang="es-ES_tradnl" sz="2000" dirty="0">
                <a:solidFill>
                  <a:srgbClr val="000000"/>
                </a:solidFill>
                <a:latin typeface="Calibri" charset="0"/>
                <a:ea typeface="Calibri" charset="0"/>
                <a:cs typeface="Calibri" charset="0"/>
              </a:rPr>
              <a:t>:</a:t>
            </a:r>
            <a:r>
              <a:rPr lang="es-ES_tradnl" sz="2000" dirty="0">
                <a:solidFill>
                  <a:srgbClr val="0000CD"/>
                </a:solidFill>
                <a:latin typeface="Calibri" charset="0"/>
                <a:ea typeface="Calibri" charset="0"/>
                <a:cs typeface="Calibri" charset="0"/>
              </a:rPr>
              <a:t> red </a:t>
            </a:r>
            <a:r>
              <a:rPr lang="es-ES_tradnl" sz="2000" dirty="0" err="1">
                <a:solidFill>
                  <a:srgbClr val="0000CD"/>
                </a:solidFill>
                <a:latin typeface="Calibri" charset="0"/>
                <a:ea typeface="Calibri" charset="0"/>
                <a:cs typeface="Calibri" charset="0"/>
              </a:rPr>
              <a:t>green</a:t>
            </a:r>
            <a:r>
              <a:rPr lang="es-ES_tradnl" sz="2000" dirty="0">
                <a:solidFill>
                  <a:srgbClr val="0000CD"/>
                </a:solidFill>
                <a:latin typeface="Calibri" charset="0"/>
                <a:ea typeface="Calibri" charset="0"/>
                <a:cs typeface="Calibri" charset="0"/>
              </a:rPr>
              <a:t> blue </a:t>
            </a:r>
            <a:r>
              <a:rPr lang="es-ES_tradnl" sz="2000" dirty="0" err="1">
                <a:solidFill>
                  <a:srgbClr val="0000CD"/>
                </a:solidFill>
                <a:latin typeface="Calibri" charset="0"/>
                <a:ea typeface="Calibri" charset="0"/>
                <a:cs typeface="Calibri" charset="0"/>
              </a:rPr>
              <a:t>yellow</a:t>
            </a:r>
            <a:r>
              <a:rPr lang="es-ES_tradnl" sz="2000" dirty="0">
                <a:solidFill>
                  <a:srgbClr val="000000"/>
                </a:solidFill>
                <a:latin typeface="Calibri" charset="0"/>
                <a:ea typeface="Calibri" charset="0"/>
                <a:cs typeface="Calibri" charset="0"/>
              </a:rPr>
              <a:t>;</a:t>
            </a:r>
            <a:br>
              <a:rPr lang="es-ES_tradnl" sz="2000" dirty="0">
                <a:solidFill>
                  <a:srgbClr val="FF0000"/>
                </a:solidFill>
                <a:latin typeface="Calibri" charset="0"/>
                <a:ea typeface="Calibri" charset="0"/>
                <a:cs typeface="Calibri" charset="0"/>
              </a:rPr>
            </a:br>
            <a:r>
              <a:rPr lang="es-ES_tradnl" sz="2000" dirty="0">
                <a:solidFill>
                  <a:srgbClr val="000000"/>
                </a:solidFill>
                <a:latin typeface="Calibri" charset="0"/>
                <a:ea typeface="Calibri" charset="0"/>
                <a:cs typeface="Calibri" charset="0"/>
              </a:rPr>
              <a:t>}</a:t>
            </a:r>
            <a:endParaRPr lang="es-ES_tradnl" sz="2000" dirty="0">
              <a:latin typeface="Calibri" charset="0"/>
              <a:ea typeface="Calibri" charset="0"/>
              <a:cs typeface="Calibri" charset="0"/>
            </a:endParaRPr>
          </a:p>
        </p:txBody>
      </p:sp>
    </p:spTree>
    <p:extLst>
      <p:ext uri="{BB962C8B-B14F-4D97-AF65-F5344CB8AC3E}">
        <p14:creationId xmlns:p14="http://schemas.microsoft.com/office/powerpoint/2010/main" val="167583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8" name="Imagen 7">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9" name="CuadroTexto 8"/>
          <p:cNvSpPr txBox="1"/>
          <p:nvPr/>
        </p:nvSpPr>
        <p:spPr>
          <a:xfrm>
            <a:off x="994409" y="670155"/>
            <a:ext cx="7152063"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Select</a:t>
            </a:r>
            <a:r>
              <a:rPr lang="es-ES" sz="2800" b="1" dirty="0">
                <a:solidFill>
                  <a:srgbClr val="E23649"/>
                </a:solidFill>
                <a:latin typeface="Calibri" charset="0"/>
                <a:ea typeface="Calibri" charset="0"/>
                <a:cs typeface="Calibri" charset="0"/>
              </a:rPr>
              <a:t> y </a:t>
            </a:r>
            <a:r>
              <a:rPr lang="es-ES" sz="2800" b="1" dirty="0" err="1">
                <a:solidFill>
                  <a:srgbClr val="E23649"/>
                </a:solidFill>
                <a:latin typeface="Calibri" charset="0"/>
                <a:ea typeface="Calibri" charset="0"/>
                <a:cs typeface="Calibri" charset="0"/>
              </a:rPr>
              <a:t>Datalist</a:t>
            </a:r>
            <a:endParaRPr lang="es-ES_tradnl" sz="2800" b="1" dirty="0">
              <a:solidFill>
                <a:srgbClr val="E23649"/>
              </a:solidFill>
              <a:latin typeface="Calibri" charset="0"/>
              <a:ea typeface="Calibri" charset="0"/>
              <a:cs typeface="Calibri" charset="0"/>
            </a:endParaRPr>
          </a:p>
        </p:txBody>
      </p:sp>
      <p:sp>
        <p:nvSpPr>
          <p:cNvPr id="6" name="Rectángulo 5"/>
          <p:cNvSpPr/>
          <p:nvPr/>
        </p:nvSpPr>
        <p:spPr>
          <a:xfrm>
            <a:off x="951066" y="2124617"/>
            <a:ext cx="4368637" cy="461665"/>
          </a:xfrm>
          <a:prstGeom prst="rect">
            <a:avLst/>
          </a:prstGeom>
        </p:spPr>
        <p:txBody>
          <a:bodyPr wrap="square">
            <a:spAutoFit/>
          </a:bodyPr>
          <a:lstStyle/>
          <a:p>
            <a:r>
              <a:rPr lang="es-ES_tradnl" sz="2400" b="1" i="0" dirty="0">
                <a:solidFill>
                  <a:srgbClr val="C00000"/>
                </a:solidFill>
                <a:effectLst/>
                <a:latin typeface="Calibri" charset="0"/>
                <a:ea typeface="Calibri" charset="0"/>
                <a:cs typeface="Calibri" charset="0"/>
              </a:rPr>
              <a:t>&lt;</a:t>
            </a:r>
            <a:r>
              <a:rPr lang="es-ES_tradnl" sz="2400" b="1" i="0" dirty="0" err="1">
                <a:solidFill>
                  <a:srgbClr val="C00000"/>
                </a:solidFill>
                <a:effectLst/>
                <a:latin typeface="Calibri" charset="0"/>
                <a:ea typeface="Calibri" charset="0"/>
                <a:cs typeface="Calibri" charset="0"/>
              </a:rPr>
              <a:t>select</a:t>
            </a:r>
            <a:r>
              <a:rPr lang="es-ES_tradnl" sz="2400" b="1" i="0" dirty="0">
                <a:solidFill>
                  <a:srgbClr val="C00000"/>
                </a:solidFill>
                <a:effectLst/>
                <a:latin typeface="Calibri" charset="0"/>
                <a:ea typeface="Calibri" charset="0"/>
                <a:cs typeface="Calibri" charset="0"/>
              </a:rPr>
              <a:t>&gt; </a:t>
            </a:r>
            <a:r>
              <a:rPr lang="mr-IN" sz="2400" b="1" i="0" dirty="0">
                <a:solidFill>
                  <a:srgbClr val="C00000"/>
                </a:solidFill>
                <a:effectLst/>
                <a:latin typeface="Calibri" charset="0"/>
                <a:ea typeface="Calibri" charset="0"/>
                <a:cs typeface="Calibri" charset="0"/>
              </a:rPr>
              <a:t>…</a:t>
            </a:r>
            <a:r>
              <a:rPr lang="es-ES" sz="2400" b="1" i="0" dirty="0">
                <a:solidFill>
                  <a:srgbClr val="C00000"/>
                </a:solidFill>
                <a:effectLst/>
                <a:latin typeface="Calibri" charset="0"/>
                <a:ea typeface="Calibri" charset="0"/>
                <a:cs typeface="Calibri" charset="0"/>
              </a:rPr>
              <a:t> </a:t>
            </a:r>
            <a:r>
              <a:rPr lang="es-ES_tradnl" sz="2400" b="1" i="0" dirty="0">
                <a:solidFill>
                  <a:srgbClr val="C00000"/>
                </a:solidFill>
                <a:effectLst/>
                <a:latin typeface="Calibri" charset="0"/>
                <a:ea typeface="Calibri" charset="0"/>
                <a:cs typeface="Calibri" charset="0"/>
              </a:rPr>
              <a:t>&lt;/</a:t>
            </a:r>
            <a:r>
              <a:rPr lang="es-ES_tradnl" sz="2400" b="1" i="0" dirty="0" err="1">
                <a:solidFill>
                  <a:srgbClr val="C00000"/>
                </a:solidFill>
                <a:effectLst/>
                <a:latin typeface="Calibri" charset="0"/>
                <a:ea typeface="Calibri" charset="0"/>
                <a:cs typeface="Calibri" charset="0"/>
              </a:rPr>
              <a:t>select</a:t>
            </a:r>
            <a:r>
              <a:rPr lang="es-ES_tradnl" sz="2400" b="1" i="0" dirty="0">
                <a:solidFill>
                  <a:srgbClr val="C00000"/>
                </a:solidFill>
                <a:effectLst/>
                <a:latin typeface="Calibri" charset="0"/>
                <a:ea typeface="Calibri" charset="0"/>
                <a:cs typeface="Calibri" charset="0"/>
              </a:rPr>
              <a:t>&gt;</a:t>
            </a:r>
            <a:endParaRPr lang="es-ES_tradnl" sz="2400" b="1" dirty="0">
              <a:solidFill>
                <a:srgbClr val="C00000"/>
              </a:solidFill>
              <a:latin typeface="Calibri" charset="0"/>
              <a:ea typeface="Calibri" charset="0"/>
              <a:cs typeface="Calibri" charset="0"/>
            </a:endParaRPr>
          </a:p>
        </p:txBody>
      </p:sp>
      <p:sp>
        <p:nvSpPr>
          <p:cNvPr id="3" name="Rectángulo 2"/>
          <p:cNvSpPr/>
          <p:nvPr/>
        </p:nvSpPr>
        <p:spPr>
          <a:xfrm>
            <a:off x="994408" y="1293316"/>
            <a:ext cx="9336381" cy="646331"/>
          </a:xfrm>
          <a:prstGeom prst="rect">
            <a:avLst/>
          </a:prstGeom>
        </p:spPr>
        <p:txBody>
          <a:bodyPr wrap="square">
            <a:spAutoFit/>
          </a:bodyPr>
          <a:lstStyle/>
          <a:p>
            <a:r>
              <a:rPr lang="es-ES_tradnl" b="0" i="0" dirty="0">
                <a:solidFill>
                  <a:schemeClr val="bg1">
                    <a:lumMod val="50000"/>
                  </a:schemeClr>
                </a:solidFill>
                <a:effectLst/>
                <a:latin typeface="Calibri" charset="0"/>
                <a:ea typeface="Calibri" charset="0"/>
                <a:cs typeface="Calibri" charset="0"/>
              </a:rPr>
              <a:t>Como es normal una lista se compone de varios elementos por eso se necesita varias </a:t>
            </a:r>
            <a:r>
              <a:rPr lang="es-ES_tradnl" dirty="0">
                <a:solidFill>
                  <a:schemeClr val="bg1">
                    <a:lumMod val="50000"/>
                  </a:schemeClr>
                </a:solidFill>
                <a:latin typeface="Calibri" charset="0"/>
                <a:ea typeface="Calibri" charset="0"/>
                <a:cs typeface="Calibri" charset="0"/>
              </a:rPr>
              <a:t>etiquetas </a:t>
            </a:r>
            <a:r>
              <a:rPr lang="es-ES_tradnl" b="0" i="0" dirty="0">
                <a:solidFill>
                  <a:schemeClr val="bg1">
                    <a:lumMod val="50000"/>
                  </a:schemeClr>
                </a:solidFill>
                <a:effectLst/>
                <a:latin typeface="Calibri" charset="0"/>
                <a:ea typeface="Calibri" charset="0"/>
                <a:cs typeface="Calibri" charset="0"/>
              </a:rPr>
              <a:t>para definir cada elemento.</a:t>
            </a:r>
            <a:endParaRPr lang="es-ES_tradnl" dirty="0">
              <a:solidFill>
                <a:schemeClr val="bg1">
                  <a:lumMod val="50000"/>
                </a:schemeClr>
              </a:solidFill>
              <a:latin typeface="Calibri" charset="0"/>
              <a:ea typeface="Calibri" charset="0"/>
              <a:cs typeface="Calibri" charset="0"/>
            </a:endParaRPr>
          </a:p>
        </p:txBody>
      </p:sp>
      <p:sp>
        <p:nvSpPr>
          <p:cNvPr id="7" name="Rectángulo 6"/>
          <p:cNvSpPr/>
          <p:nvPr/>
        </p:nvSpPr>
        <p:spPr>
          <a:xfrm>
            <a:off x="1457007" y="3810208"/>
            <a:ext cx="3356753" cy="461665"/>
          </a:xfrm>
          <a:prstGeom prst="rect">
            <a:avLst/>
          </a:prstGeom>
        </p:spPr>
        <p:txBody>
          <a:bodyPr wrap="none">
            <a:spAutoFit/>
          </a:bodyPr>
          <a:lstStyle/>
          <a:p>
            <a:r>
              <a:rPr lang="es-ES_tradnl" sz="2400" b="1" i="0" dirty="0">
                <a:solidFill>
                  <a:srgbClr val="00B050"/>
                </a:solidFill>
                <a:effectLst/>
                <a:latin typeface="Calibri" charset="0"/>
                <a:ea typeface="Calibri" charset="0"/>
                <a:cs typeface="Calibri" charset="0"/>
              </a:rPr>
              <a:t>&lt;</a:t>
            </a:r>
            <a:r>
              <a:rPr lang="es-ES_tradnl" sz="2400" b="1" i="0" dirty="0" err="1">
                <a:solidFill>
                  <a:srgbClr val="00B050"/>
                </a:solidFill>
                <a:effectLst/>
                <a:latin typeface="Calibri" charset="0"/>
                <a:ea typeface="Calibri" charset="0"/>
                <a:cs typeface="Calibri" charset="0"/>
              </a:rPr>
              <a:t>option</a:t>
            </a:r>
            <a:r>
              <a:rPr lang="es-ES_tradnl" sz="2400" b="1" i="0" dirty="0">
                <a:solidFill>
                  <a:srgbClr val="00B050"/>
                </a:solidFill>
                <a:effectLst/>
                <a:latin typeface="Calibri" charset="0"/>
                <a:ea typeface="Calibri" charset="0"/>
                <a:cs typeface="Calibri" charset="0"/>
              </a:rPr>
              <a:t>&gt; </a:t>
            </a:r>
            <a:r>
              <a:rPr lang="es-ES_tradnl" sz="2400" b="1" i="0" dirty="0">
                <a:solidFill>
                  <a:schemeClr val="bg1">
                    <a:lumMod val="50000"/>
                  </a:schemeClr>
                </a:solidFill>
                <a:effectLst/>
                <a:latin typeface="Calibri" charset="0"/>
                <a:ea typeface="Calibri" charset="0"/>
                <a:cs typeface="Calibri" charset="0"/>
              </a:rPr>
              <a:t>Lima </a:t>
            </a:r>
            <a:r>
              <a:rPr lang="es-ES_tradnl" sz="2400" b="1" i="0" dirty="0">
                <a:solidFill>
                  <a:srgbClr val="00B050"/>
                </a:solidFill>
                <a:effectLst/>
                <a:latin typeface="Calibri" charset="0"/>
                <a:ea typeface="Calibri" charset="0"/>
                <a:cs typeface="Calibri" charset="0"/>
              </a:rPr>
              <a:t>&lt;/</a:t>
            </a:r>
            <a:r>
              <a:rPr lang="es-ES_tradnl" sz="2400" b="1" i="0" dirty="0" err="1">
                <a:solidFill>
                  <a:srgbClr val="00B050"/>
                </a:solidFill>
                <a:effectLst/>
                <a:latin typeface="Calibri" charset="0"/>
                <a:ea typeface="Calibri" charset="0"/>
                <a:cs typeface="Calibri" charset="0"/>
              </a:rPr>
              <a:t>option</a:t>
            </a:r>
            <a:r>
              <a:rPr lang="es-ES_tradnl" sz="2400" b="1" i="0" dirty="0">
                <a:solidFill>
                  <a:srgbClr val="00B050"/>
                </a:solidFill>
                <a:effectLst/>
                <a:latin typeface="Calibri" charset="0"/>
                <a:ea typeface="Calibri" charset="0"/>
                <a:cs typeface="Calibri" charset="0"/>
              </a:rPr>
              <a:t>&gt;</a:t>
            </a:r>
            <a:endParaRPr lang="es-ES_tradnl" sz="2400" dirty="0"/>
          </a:p>
        </p:txBody>
      </p:sp>
      <p:sp>
        <p:nvSpPr>
          <p:cNvPr id="10" name="Rectángulo 9"/>
          <p:cNvSpPr/>
          <p:nvPr/>
        </p:nvSpPr>
        <p:spPr>
          <a:xfrm>
            <a:off x="1660070" y="2715269"/>
            <a:ext cx="7984927" cy="923330"/>
          </a:xfrm>
          <a:prstGeom prst="rect">
            <a:avLst/>
          </a:prstGeom>
        </p:spPr>
        <p:txBody>
          <a:bodyPr wrap="square">
            <a:spAutoFit/>
          </a:bodyPr>
          <a:lstStyle/>
          <a:p>
            <a:r>
              <a:rPr lang="es-ES_tradnl" b="0" i="0" dirty="0">
                <a:solidFill>
                  <a:schemeClr val="bg1">
                    <a:lumMod val="50000"/>
                  </a:schemeClr>
                </a:solidFill>
                <a:effectLst/>
                <a:latin typeface="Calibri" charset="0"/>
                <a:ea typeface="Calibri" charset="0"/>
                <a:cs typeface="Calibri" charset="0"/>
              </a:rPr>
              <a:t>Define el cuadro, el espacio donde se pueden introducir todos los elementos de la lista. También transmite información al navegador que todo que esta delimitado representa una lista de opciones.</a:t>
            </a:r>
            <a:endParaRPr lang="es-ES_tradnl" dirty="0">
              <a:solidFill>
                <a:schemeClr val="bg1">
                  <a:lumMod val="50000"/>
                </a:schemeClr>
              </a:solidFill>
              <a:latin typeface="Calibri" charset="0"/>
              <a:ea typeface="Calibri" charset="0"/>
              <a:cs typeface="Calibri" charset="0"/>
            </a:endParaRPr>
          </a:p>
        </p:txBody>
      </p:sp>
      <p:sp>
        <p:nvSpPr>
          <p:cNvPr id="12" name="Rectángulo 11"/>
          <p:cNvSpPr/>
          <p:nvPr/>
        </p:nvSpPr>
        <p:spPr>
          <a:xfrm>
            <a:off x="1660070" y="4461008"/>
            <a:ext cx="6096000" cy="369332"/>
          </a:xfrm>
          <a:prstGeom prst="rect">
            <a:avLst/>
          </a:prstGeom>
        </p:spPr>
        <p:txBody>
          <a:bodyPr>
            <a:spAutoFit/>
          </a:bodyPr>
          <a:lstStyle/>
          <a:p>
            <a:r>
              <a:rPr lang="es-ES_tradnl" b="0" i="0">
                <a:solidFill>
                  <a:schemeClr val="bg1">
                    <a:lumMod val="50000"/>
                  </a:schemeClr>
                </a:solidFill>
                <a:effectLst/>
                <a:latin typeface="Calibri" charset="0"/>
                <a:ea typeface="Calibri" charset="0"/>
                <a:cs typeface="Calibri" charset="0"/>
              </a:rPr>
              <a:t>Representa los elementos que se pueden introducir en la lista.</a:t>
            </a:r>
            <a:endParaRPr lang="es-ES_tradnl">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1102266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1003610" y="662897"/>
            <a:ext cx="7885822"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Border-radius</a:t>
            </a:r>
            <a:endParaRPr lang="es-ES_tradnl" sz="2800" b="1" dirty="0">
              <a:solidFill>
                <a:srgbClr val="E23649"/>
              </a:solidFill>
              <a:latin typeface="Calibri" charset="0"/>
              <a:ea typeface="Calibri" charset="0"/>
              <a:cs typeface="Calibri" charset="0"/>
            </a:endParaRPr>
          </a:p>
        </p:txBody>
      </p:sp>
      <p:sp>
        <p:nvSpPr>
          <p:cNvPr id="11" name="Rectángulo 10"/>
          <p:cNvSpPr/>
          <p:nvPr/>
        </p:nvSpPr>
        <p:spPr>
          <a:xfrm>
            <a:off x="760587" y="1715975"/>
            <a:ext cx="9127435" cy="400110"/>
          </a:xfrm>
          <a:prstGeom prst="rect">
            <a:avLst/>
          </a:prstGeom>
        </p:spPr>
        <p:txBody>
          <a:bodyPr wrap="none">
            <a:spAutoFit/>
          </a:bodyPr>
          <a:lstStyle/>
          <a:p>
            <a:r>
              <a:rPr lang="es-ES" sz="2000" dirty="0">
                <a:solidFill>
                  <a:schemeClr val="bg1">
                    <a:lumMod val="50000"/>
                  </a:schemeClr>
                </a:solidFill>
              </a:rPr>
              <a:t>La propiedad </a:t>
            </a:r>
            <a:r>
              <a:rPr lang="es-ES" sz="2000" dirty="0" err="1">
                <a:solidFill>
                  <a:schemeClr val="bg1">
                    <a:lumMod val="50000"/>
                  </a:schemeClr>
                </a:solidFill>
              </a:rPr>
              <a:t>border-radius</a:t>
            </a:r>
            <a:r>
              <a:rPr lang="es-ES" sz="2000" dirty="0">
                <a:solidFill>
                  <a:schemeClr val="bg1">
                    <a:lumMod val="50000"/>
                  </a:schemeClr>
                </a:solidFill>
              </a:rPr>
              <a:t> se utiliza para agregar bordes redondeados a un elemento:</a:t>
            </a:r>
            <a:endParaRPr lang="es-ES" sz="2000" dirty="0">
              <a:solidFill>
                <a:schemeClr val="bg1">
                  <a:lumMod val="50000"/>
                </a:schemeClr>
              </a:solidFill>
              <a:latin typeface="Calibri" charset="0"/>
              <a:ea typeface="Calibri" charset="0"/>
              <a:cs typeface="Calibri" charset="0"/>
            </a:endParaRPr>
          </a:p>
        </p:txBody>
      </p:sp>
      <p:sp>
        <p:nvSpPr>
          <p:cNvPr id="4" name="Rectángulo 3"/>
          <p:cNvSpPr/>
          <p:nvPr/>
        </p:nvSpPr>
        <p:spPr>
          <a:xfrm>
            <a:off x="2793432" y="3117575"/>
            <a:ext cx="6096000" cy="1569660"/>
          </a:xfrm>
          <a:prstGeom prst="rect">
            <a:avLst/>
          </a:prstGeom>
        </p:spPr>
        <p:txBody>
          <a:bodyPr>
            <a:spAutoFit/>
          </a:bodyPr>
          <a:lstStyle/>
          <a:p>
            <a:r>
              <a:rPr lang="es-ES_tradnl" sz="2400" dirty="0">
                <a:solidFill>
                  <a:srgbClr val="A52A2A"/>
                </a:solidFill>
                <a:latin typeface="Calibri" charset="0"/>
                <a:ea typeface="Calibri" charset="0"/>
                <a:cs typeface="Calibri" charset="0"/>
              </a:rPr>
              <a:t>p </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FF0000"/>
                </a:solidFill>
                <a:latin typeface="Calibri" charset="0"/>
                <a:ea typeface="Calibri" charset="0"/>
                <a:cs typeface="Calibri" charset="0"/>
              </a:rPr>
              <a:t>    	</a:t>
            </a:r>
            <a:r>
              <a:rPr lang="es-ES_tradnl" sz="2400" dirty="0" err="1">
                <a:solidFill>
                  <a:srgbClr val="FF0000"/>
                </a:solidFill>
                <a:latin typeface="Calibri" charset="0"/>
                <a:ea typeface="Calibri" charset="0"/>
                <a:cs typeface="Calibri" charset="0"/>
              </a:rPr>
              <a:t>border</a:t>
            </a:r>
            <a:r>
              <a:rPr lang="es-ES_tradnl" sz="2400" dirty="0">
                <a:solidFill>
                  <a:srgbClr val="000000"/>
                </a:solidFill>
                <a:latin typeface="Calibri" charset="0"/>
                <a:ea typeface="Calibri" charset="0"/>
                <a:cs typeface="Calibri" charset="0"/>
              </a:rPr>
              <a:t>:</a:t>
            </a:r>
            <a:r>
              <a:rPr lang="es-ES_tradnl" sz="2400" dirty="0">
                <a:solidFill>
                  <a:srgbClr val="0000CD"/>
                </a:solidFill>
                <a:latin typeface="Calibri" charset="0"/>
                <a:ea typeface="Calibri" charset="0"/>
                <a:cs typeface="Calibri" charset="0"/>
              </a:rPr>
              <a:t> 2px </a:t>
            </a:r>
            <a:r>
              <a:rPr lang="es-ES_tradnl" sz="2400" dirty="0" err="1">
                <a:solidFill>
                  <a:srgbClr val="0000CD"/>
                </a:solidFill>
                <a:latin typeface="Calibri" charset="0"/>
                <a:ea typeface="Calibri" charset="0"/>
                <a:cs typeface="Calibri" charset="0"/>
              </a:rPr>
              <a:t>solid</a:t>
            </a:r>
            <a:r>
              <a:rPr lang="es-ES_tradnl" sz="2400" dirty="0">
                <a:solidFill>
                  <a:srgbClr val="0000CD"/>
                </a:solidFill>
                <a:latin typeface="Calibri" charset="0"/>
                <a:ea typeface="Calibri" charset="0"/>
                <a:cs typeface="Calibri" charset="0"/>
              </a:rPr>
              <a:t> red</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FF0000"/>
                </a:solidFill>
                <a:latin typeface="Calibri" charset="0"/>
                <a:ea typeface="Calibri" charset="0"/>
                <a:cs typeface="Calibri" charset="0"/>
              </a:rPr>
              <a:t>    	</a:t>
            </a:r>
            <a:r>
              <a:rPr lang="es-ES_tradnl" sz="2400" dirty="0" err="1">
                <a:solidFill>
                  <a:srgbClr val="FF0000"/>
                </a:solidFill>
                <a:latin typeface="Calibri" charset="0"/>
                <a:ea typeface="Calibri" charset="0"/>
                <a:cs typeface="Calibri" charset="0"/>
              </a:rPr>
              <a:t>border-radius</a:t>
            </a:r>
            <a:r>
              <a:rPr lang="es-ES_tradnl" sz="2400" dirty="0">
                <a:solidFill>
                  <a:srgbClr val="000000"/>
                </a:solidFill>
                <a:latin typeface="Calibri" charset="0"/>
                <a:ea typeface="Calibri" charset="0"/>
                <a:cs typeface="Calibri" charset="0"/>
              </a:rPr>
              <a:t>:</a:t>
            </a:r>
            <a:r>
              <a:rPr lang="es-ES_tradnl" sz="2400" dirty="0">
                <a:solidFill>
                  <a:srgbClr val="0000CD"/>
                </a:solidFill>
                <a:latin typeface="Calibri" charset="0"/>
                <a:ea typeface="Calibri" charset="0"/>
                <a:cs typeface="Calibri" charset="0"/>
              </a:rPr>
              <a:t> 5px</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000000"/>
                </a:solidFill>
                <a:latin typeface="Calibri" charset="0"/>
                <a:ea typeface="Calibri" charset="0"/>
                <a:cs typeface="Calibri" charset="0"/>
              </a:rPr>
              <a:t>}</a:t>
            </a:r>
            <a:endParaRPr lang="es-ES_tradnl" sz="2400" dirty="0">
              <a:latin typeface="Calibri" charset="0"/>
              <a:ea typeface="Calibri" charset="0"/>
              <a:cs typeface="Calibri" charset="0"/>
            </a:endParaRPr>
          </a:p>
        </p:txBody>
      </p:sp>
      <p:sp>
        <p:nvSpPr>
          <p:cNvPr id="12" name="Rectángulo 11"/>
          <p:cNvSpPr/>
          <p:nvPr/>
        </p:nvSpPr>
        <p:spPr>
          <a:xfrm>
            <a:off x="696115" y="2416775"/>
            <a:ext cx="8030981" cy="400110"/>
          </a:xfrm>
          <a:prstGeom prst="rect">
            <a:avLst/>
          </a:prstGeom>
        </p:spPr>
        <p:txBody>
          <a:bodyPr wrap="none">
            <a:spAutoFit/>
          </a:bodyPr>
          <a:lstStyle/>
          <a:p>
            <a:r>
              <a:rPr lang="es-ES" sz="2000" dirty="0">
                <a:solidFill>
                  <a:schemeClr val="bg1">
                    <a:lumMod val="50000"/>
                  </a:schemeClr>
                </a:solidFill>
              </a:rPr>
              <a:t>Las propiedades del borde también se pueden establecer en una sola línea:</a:t>
            </a:r>
            <a:endParaRPr lang="es-ES" sz="2000" dirty="0">
              <a:solidFill>
                <a:schemeClr val="bg1">
                  <a:lumMod val="50000"/>
                </a:schemeClr>
              </a:solidFill>
              <a:latin typeface="Calibri" charset="0"/>
              <a:ea typeface="Calibri" charset="0"/>
              <a:cs typeface="Calibri" charset="0"/>
            </a:endParaRPr>
          </a:p>
        </p:txBody>
      </p:sp>
      <p:sp>
        <p:nvSpPr>
          <p:cNvPr id="13" name="Rectángulo 12"/>
          <p:cNvSpPr/>
          <p:nvPr/>
        </p:nvSpPr>
        <p:spPr>
          <a:xfrm>
            <a:off x="1351293" y="5192234"/>
            <a:ext cx="10247870" cy="707886"/>
          </a:xfrm>
          <a:prstGeom prst="rect">
            <a:avLst/>
          </a:prstGeom>
        </p:spPr>
        <p:txBody>
          <a:bodyPr wrap="none">
            <a:spAutoFit/>
          </a:bodyPr>
          <a:lstStyle/>
          <a:p>
            <a:r>
              <a:rPr lang="es-ES" sz="2000" dirty="0">
                <a:solidFill>
                  <a:schemeClr val="bg1">
                    <a:lumMod val="50000"/>
                  </a:schemeClr>
                </a:solidFill>
              </a:rPr>
              <a:t>Especificando primero el ancho del borde, seguido del estilo(obligatorio), y el color. La propiedad</a:t>
            </a:r>
          </a:p>
          <a:p>
            <a:r>
              <a:rPr lang="es-ES" sz="2000" dirty="0" err="1">
                <a:solidFill>
                  <a:schemeClr val="bg1">
                    <a:lumMod val="50000"/>
                  </a:schemeClr>
                </a:solidFill>
                <a:latin typeface="Calibri" charset="0"/>
                <a:ea typeface="Calibri" charset="0"/>
                <a:cs typeface="Calibri" charset="0"/>
              </a:rPr>
              <a:t>Border-radius</a:t>
            </a:r>
            <a:r>
              <a:rPr lang="es-ES" sz="2000" dirty="0">
                <a:solidFill>
                  <a:schemeClr val="bg1">
                    <a:lumMod val="50000"/>
                  </a:schemeClr>
                </a:solidFill>
                <a:latin typeface="Calibri" charset="0"/>
                <a:ea typeface="Calibri" charset="0"/>
                <a:cs typeface="Calibri" charset="0"/>
              </a:rPr>
              <a:t> debe ir aparte.</a:t>
            </a:r>
          </a:p>
        </p:txBody>
      </p:sp>
    </p:spTree>
    <p:extLst>
      <p:ext uri="{BB962C8B-B14F-4D97-AF65-F5344CB8AC3E}">
        <p14:creationId xmlns:p14="http://schemas.microsoft.com/office/powerpoint/2010/main" val="31588796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1003610" y="662897"/>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Márgenes </a:t>
            </a:r>
            <a:r>
              <a:rPr lang="es-ES" sz="2800" b="1" dirty="0" err="1">
                <a:solidFill>
                  <a:srgbClr val="E23649"/>
                </a:solidFill>
                <a:latin typeface="Calibri" charset="0"/>
                <a:ea typeface="Calibri" charset="0"/>
                <a:cs typeface="Calibri" charset="0"/>
              </a:rPr>
              <a:t>Css</a:t>
            </a:r>
            <a:endParaRPr lang="es-ES_tradnl" sz="2800" b="1" dirty="0">
              <a:solidFill>
                <a:srgbClr val="E23649"/>
              </a:solidFill>
              <a:latin typeface="Calibri" charset="0"/>
              <a:ea typeface="Calibri" charset="0"/>
              <a:cs typeface="Calibri" charset="0"/>
            </a:endParaRPr>
          </a:p>
        </p:txBody>
      </p:sp>
      <p:sp>
        <p:nvSpPr>
          <p:cNvPr id="11" name="Rectángulo 10"/>
          <p:cNvSpPr/>
          <p:nvPr/>
        </p:nvSpPr>
        <p:spPr>
          <a:xfrm>
            <a:off x="760587" y="1715975"/>
            <a:ext cx="8445197" cy="400110"/>
          </a:xfrm>
          <a:prstGeom prst="rect">
            <a:avLst/>
          </a:prstGeom>
        </p:spPr>
        <p:txBody>
          <a:bodyPr wrap="none">
            <a:spAutoFit/>
          </a:bodyPr>
          <a:lstStyle/>
          <a:p>
            <a:r>
              <a:rPr lang="es-ES" sz="2000" dirty="0">
                <a:solidFill>
                  <a:schemeClr val="bg1">
                    <a:lumMod val="50000"/>
                  </a:schemeClr>
                </a:solidFill>
              </a:rPr>
              <a:t>La propiedad </a:t>
            </a:r>
            <a:r>
              <a:rPr lang="es-ES" sz="2000" dirty="0" err="1">
                <a:solidFill>
                  <a:schemeClr val="bg1">
                    <a:lumMod val="50000"/>
                  </a:schemeClr>
                </a:solidFill>
              </a:rPr>
              <a:t>margin</a:t>
            </a:r>
            <a:r>
              <a:rPr lang="es-ES" sz="2000" dirty="0">
                <a:solidFill>
                  <a:schemeClr val="bg1">
                    <a:lumMod val="50000"/>
                  </a:schemeClr>
                </a:solidFill>
              </a:rPr>
              <a:t> se utiliza para generar especio alrededor de los elementos.</a:t>
            </a:r>
            <a:endParaRPr lang="es-ES" sz="2000" dirty="0">
              <a:solidFill>
                <a:schemeClr val="bg1">
                  <a:lumMod val="50000"/>
                </a:schemeClr>
              </a:solidFill>
              <a:latin typeface="Calibri" charset="0"/>
              <a:ea typeface="Calibri" charset="0"/>
              <a:cs typeface="Calibri" charset="0"/>
            </a:endParaRPr>
          </a:p>
        </p:txBody>
      </p:sp>
      <p:sp>
        <p:nvSpPr>
          <p:cNvPr id="12" name="Rectángulo 11"/>
          <p:cNvSpPr/>
          <p:nvPr/>
        </p:nvSpPr>
        <p:spPr>
          <a:xfrm>
            <a:off x="696115" y="2416775"/>
            <a:ext cx="7814960" cy="400110"/>
          </a:xfrm>
          <a:prstGeom prst="rect">
            <a:avLst/>
          </a:prstGeom>
        </p:spPr>
        <p:txBody>
          <a:bodyPr wrap="none">
            <a:spAutoFit/>
          </a:bodyPr>
          <a:lstStyle/>
          <a:p>
            <a:r>
              <a:rPr lang="es-ES" sz="2000" dirty="0">
                <a:solidFill>
                  <a:schemeClr val="bg1">
                    <a:lumMod val="50000"/>
                  </a:schemeClr>
                </a:solidFill>
              </a:rPr>
              <a:t>Se puede especificar el margen para cada lado de un elemento en bloque:</a:t>
            </a:r>
            <a:endParaRPr lang="es-ES" sz="2000" dirty="0">
              <a:solidFill>
                <a:schemeClr val="bg1">
                  <a:lumMod val="50000"/>
                </a:schemeClr>
              </a:solidFill>
              <a:latin typeface="Calibri" charset="0"/>
              <a:ea typeface="Calibri" charset="0"/>
              <a:cs typeface="Calibri" charset="0"/>
            </a:endParaRPr>
          </a:p>
        </p:txBody>
      </p:sp>
      <p:sp>
        <p:nvSpPr>
          <p:cNvPr id="13" name="Rectángulo 12"/>
          <p:cNvSpPr/>
          <p:nvPr/>
        </p:nvSpPr>
        <p:spPr>
          <a:xfrm>
            <a:off x="1003610" y="5089942"/>
            <a:ext cx="10794045" cy="400110"/>
          </a:xfrm>
          <a:prstGeom prst="rect">
            <a:avLst/>
          </a:prstGeom>
        </p:spPr>
        <p:txBody>
          <a:bodyPr wrap="none">
            <a:spAutoFit/>
          </a:bodyPr>
          <a:lstStyle/>
          <a:p>
            <a:r>
              <a:rPr lang="es-ES" sz="2000">
                <a:solidFill>
                  <a:schemeClr val="bg1">
                    <a:lumMod val="50000"/>
                  </a:schemeClr>
                </a:solidFill>
              </a:rPr>
              <a:t>Dichas propiedades pueden tener los siguientes valores: </a:t>
            </a:r>
            <a:r>
              <a:rPr lang="es-ES" sz="2000">
                <a:solidFill>
                  <a:schemeClr val="bg1">
                    <a:lumMod val="50000"/>
                  </a:schemeClr>
                </a:solidFill>
                <a:latin typeface="Calibri" charset="0"/>
                <a:ea typeface="Calibri" charset="0"/>
                <a:cs typeface="Calibri" charset="0"/>
              </a:rPr>
              <a:t>automático, lenght(px, pt, cm, etc), %, inherit</a:t>
            </a:r>
            <a:endParaRPr lang="es-ES" sz="2000" dirty="0">
              <a:solidFill>
                <a:schemeClr val="bg1">
                  <a:lumMod val="50000"/>
                </a:schemeClr>
              </a:solidFill>
              <a:latin typeface="Calibri" charset="0"/>
              <a:ea typeface="Calibri" charset="0"/>
              <a:cs typeface="Calibri" charset="0"/>
            </a:endParaRPr>
          </a:p>
        </p:txBody>
      </p:sp>
      <p:sp>
        <p:nvSpPr>
          <p:cNvPr id="5" name="Rectángulo 4"/>
          <p:cNvSpPr/>
          <p:nvPr/>
        </p:nvSpPr>
        <p:spPr>
          <a:xfrm>
            <a:off x="3548998" y="3332227"/>
            <a:ext cx="6096000" cy="1569660"/>
          </a:xfrm>
          <a:prstGeom prst="rect">
            <a:avLst/>
          </a:prstGeom>
        </p:spPr>
        <p:txBody>
          <a:bodyPr>
            <a:spAutoFit/>
          </a:bodyPr>
          <a:lstStyle/>
          <a:p>
            <a:pPr marL="342900" indent="-342900">
              <a:buFont typeface="Arial" charset="0"/>
              <a:buChar char="•"/>
            </a:pPr>
            <a:r>
              <a:rPr lang="es-ES_tradnl" sz="2400">
                <a:solidFill>
                  <a:srgbClr val="C00000"/>
                </a:solidFill>
                <a:latin typeface="Calibri" charset="0"/>
                <a:ea typeface="Calibri" charset="0"/>
                <a:cs typeface="Calibri" charset="0"/>
              </a:rPr>
              <a:t>margin</a:t>
            </a:r>
            <a:r>
              <a:rPr lang="es-ES_tradnl" sz="2400" dirty="0">
                <a:solidFill>
                  <a:srgbClr val="C00000"/>
                </a:solidFill>
                <a:latin typeface="Calibri" charset="0"/>
                <a:ea typeface="Calibri" charset="0"/>
                <a:cs typeface="Calibri" charset="0"/>
              </a:rPr>
              <a:t>-top</a:t>
            </a:r>
          </a:p>
          <a:p>
            <a:pPr marL="342900" indent="-342900">
              <a:buFont typeface="Arial" charset="0"/>
              <a:buChar char="•"/>
            </a:pPr>
            <a:r>
              <a:rPr lang="es-ES_tradnl" sz="2400" dirty="0" err="1">
                <a:solidFill>
                  <a:srgbClr val="C00000"/>
                </a:solidFill>
                <a:latin typeface="Calibri" charset="0"/>
                <a:ea typeface="Calibri" charset="0"/>
                <a:cs typeface="Calibri" charset="0"/>
              </a:rPr>
              <a:t>margin-right</a:t>
            </a:r>
            <a:endParaRPr lang="es-ES_tradnl" sz="2400" dirty="0">
              <a:solidFill>
                <a:srgbClr val="C00000"/>
              </a:solidFill>
              <a:latin typeface="Calibri" charset="0"/>
              <a:ea typeface="Calibri" charset="0"/>
              <a:cs typeface="Calibri" charset="0"/>
            </a:endParaRPr>
          </a:p>
          <a:p>
            <a:pPr marL="342900" indent="-342900">
              <a:buFont typeface="Arial" charset="0"/>
              <a:buChar char="•"/>
            </a:pPr>
            <a:r>
              <a:rPr lang="es-ES_tradnl" sz="2400" dirty="0" err="1">
                <a:solidFill>
                  <a:srgbClr val="C00000"/>
                </a:solidFill>
                <a:latin typeface="Calibri" charset="0"/>
                <a:ea typeface="Calibri" charset="0"/>
                <a:cs typeface="Calibri" charset="0"/>
              </a:rPr>
              <a:t>margin-bottom</a:t>
            </a:r>
            <a:endParaRPr lang="es-ES_tradnl" sz="2400" dirty="0">
              <a:solidFill>
                <a:srgbClr val="C00000"/>
              </a:solidFill>
              <a:latin typeface="Calibri" charset="0"/>
              <a:ea typeface="Calibri" charset="0"/>
              <a:cs typeface="Calibri" charset="0"/>
            </a:endParaRPr>
          </a:p>
          <a:p>
            <a:pPr marL="342900" indent="-342900">
              <a:buFont typeface="Arial" charset="0"/>
              <a:buChar char="•"/>
            </a:pPr>
            <a:r>
              <a:rPr lang="es-ES_tradnl" sz="2400" dirty="0" err="1">
                <a:solidFill>
                  <a:srgbClr val="C00000"/>
                </a:solidFill>
                <a:latin typeface="Calibri" charset="0"/>
                <a:ea typeface="Calibri" charset="0"/>
                <a:cs typeface="Calibri" charset="0"/>
              </a:rPr>
              <a:t>margin-left</a:t>
            </a:r>
            <a:endParaRPr lang="es-ES_tradnl" sz="2400" b="0" i="0" dirty="0">
              <a:solidFill>
                <a:srgbClr val="C00000"/>
              </a:solidFill>
              <a:effectLst/>
              <a:latin typeface="Calibri" charset="0"/>
              <a:ea typeface="Calibri" charset="0"/>
              <a:cs typeface="Calibri" charset="0"/>
            </a:endParaRPr>
          </a:p>
        </p:txBody>
      </p:sp>
      <p:sp>
        <p:nvSpPr>
          <p:cNvPr id="14" name="Rectángulo 13"/>
          <p:cNvSpPr/>
          <p:nvPr/>
        </p:nvSpPr>
        <p:spPr>
          <a:xfrm>
            <a:off x="1003609" y="5631214"/>
            <a:ext cx="3307829" cy="400110"/>
          </a:xfrm>
          <a:prstGeom prst="rect">
            <a:avLst/>
          </a:prstGeom>
        </p:spPr>
        <p:txBody>
          <a:bodyPr wrap="none">
            <a:spAutoFit/>
          </a:bodyPr>
          <a:lstStyle/>
          <a:p>
            <a:r>
              <a:rPr lang="es-ES" sz="2000" dirty="0">
                <a:solidFill>
                  <a:schemeClr val="bg1">
                    <a:lumMod val="50000"/>
                  </a:schemeClr>
                </a:solidFill>
              </a:rPr>
              <a:t>Se permiten valores negativos</a:t>
            </a:r>
            <a:endParaRPr lang="es-ES" sz="2000"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10966374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1003610" y="662897"/>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Márgenes </a:t>
            </a:r>
            <a:r>
              <a:rPr lang="es-ES" sz="2800" b="1" dirty="0" err="1">
                <a:solidFill>
                  <a:srgbClr val="E23649"/>
                </a:solidFill>
                <a:latin typeface="Calibri" charset="0"/>
                <a:ea typeface="Calibri" charset="0"/>
                <a:cs typeface="Calibri" charset="0"/>
              </a:rPr>
              <a:t>Css</a:t>
            </a:r>
            <a:endParaRPr lang="es-ES_tradnl" sz="2800" b="1" dirty="0">
              <a:solidFill>
                <a:srgbClr val="E23649"/>
              </a:solidFill>
              <a:latin typeface="Calibri" charset="0"/>
              <a:ea typeface="Calibri" charset="0"/>
              <a:cs typeface="Calibri" charset="0"/>
            </a:endParaRPr>
          </a:p>
        </p:txBody>
      </p:sp>
      <p:sp>
        <p:nvSpPr>
          <p:cNvPr id="11" name="Rectángulo 10"/>
          <p:cNvSpPr/>
          <p:nvPr/>
        </p:nvSpPr>
        <p:spPr>
          <a:xfrm>
            <a:off x="760587" y="1715975"/>
            <a:ext cx="3415743" cy="400110"/>
          </a:xfrm>
          <a:prstGeom prst="rect">
            <a:avLst/>
          </a:prstGeom>
        </p:spPr>
        <p:txBody>
          <a:bodyPr wrap="none">
            <a:spAutoFit/>
          </a:bodyPr>
          <a:lstStyle/>
          <a:p>
            <a:r>
              <a:rPr lang="es-ES" sz="2000" dirty="0">
                <a:solidFill>
                  <a:schemeClr val="bg1">
                    <a:lumMod val="50000"/>
                  </a:schemeClr>
                </a:solidFill>
              </a:rPr>
              <a:t>La propiedad </a:t>
            </a:r>
            <a:r>
              <a:rPr lang="es-ES" sz="2000" dirty="0" err="1">
                <a:solidFill>
                  <a:schemeClr val="bg1">
                    <a:lumMod val="50000"/>
                  </a:schemeClr>
                </a:solidFill>
              </a:rPr>
              <a:t>margin</a:t>
            </a:r>
            <a:r>
              <a:rPr lang="es-ES" sz="2000" dirty="0">
                <a:solidFill>
                  <a:schemeClr val="bg1">
                    <a:lumMod val="50000"/>
                  </a:schemeClr>
                </a:solidFill>
              </a:rPr>
              <a:t> abreviada</a:t>
            </a:r>
            <a:endParaRPr lang="es-ES" sz="2000" dirty="0">
              <a:solidFill>
                <a:schemeClr val="bg1">
                  <a:lumMod val="50000"/>
                </a:schemeClr>
              </a:solidFill>
              <a:latin typeface="Calibri" charset="0"/>
              <a:ea typeface="Calibri" charset="0"/>
              <a:cs typeface="Calibri" charset="0"/>
            </a:endParaRPr>
          </a:p>
        </p:txBody>
      </p:sp>
      <p:sp>
        <p:nvSpPr>
          <p:cNvPr id="4" name="Rectángulo 3"/>
          <p:cNvSpPr/>
          <p:nvPr/>
        </p:nvSpPr>
        <p:spPr>
          <a:xfrm>
            <a:off x="2851430" y="2318875"/>
            <a:ext cx="6096000" cy="1200329"/>
          </a:xfrm>
          <a:prstGeom prst="rect">
            <a:avLst/>
          </a:prstGeom>
        </p:spPr>
        <p:txBody>
          <a:bodyPr>
            <a:spAutoFit/>
          </a:bodyPr>
          <a:lstStyle/>
          <a:p>
            <a:r>
              <a:rPr lang="is-IS" sz="2400" dirty="0">
                <a:solidFill>
                  <a:srgbClr val="A52A2A"/>
                </a:solidFill>
                <a:latin typeface="Calibri" charset="0"/>
                <a:ea typeface="Calibri" charset="0"/>
                <a:cs typeface="Calibri" charset="0"/>
              </a:rPr>
              <a:t>p </a:t>
            </a:r>
            <a:r>
              <a:rPr lang="is-IS" sz="2400" dirty="0">
                <a:solidFill>
                  <a:srgbClr val="000000"/>
                </a:solidFill>
                <a:latin typeface="Calibri" charset="0"/>
                <a:ea typeface="Calibri" charset="0"/>
                <a:cs typeface="Calibri" charset="0"/>
              </a:rPr>
              <a:t>{</a:t>
            </a:r>
            <a:br>
              <a:rPr lang="is-IS" sz="2400" dirty="0">
                <a:solidFill>
                  <a:srgbClr val="FF0000"/>
                </a:solidFill>
                <a:latin typeface="Calibri" charset="0"/>
                <a:ea typeface="Calibri" charset="0"/>
                <a:cs typeface="Calibri" charset="0"/>
              </a:rPr>
            </a:br>
            <a:r>
              <a:rPr lang="is-IS" sz="2400" dirty="0">
                <a:solidFill>
                  <a:srgbClr val="FF0000"/>
                </a:solidFill>
                <a:latin typeface="Calibri" charset="0"/>
                <a:ea typeface="Calibri" charset="0"/>
                <a:cs typeface="Calibri" charset="0"/>
              </a:rPr>
              <a:t>    	margin</a:t>
            </a:r>
            <a:r>
              <a:rPr lang="is-IS" sz="2400" dirty="0">
                <a:solidFill>
                  <a:srgbClr val="000000"/>
                </a:solidFill>
                <a:latin typeface="Calibri" charset="0"/>
                <a:ea typeface="Calibri" charset="0"/>
                <a:cs typeface="Calibri" charset="0"/>
              </a:rPr>
              <a:t>:</a:t>
            </a:r>
            <a:r>
              <a:rPr lang="is-IS" sz="2400" dirty="0">
                <a:solidFill>
                  <a:srgbClr val="0000CD"/>
                </a:solidFill>
                <a:latin typeface="Calibri" charset="0"/>
                <a:ea typeface="Calibri" charset="0"/>
                <a:cs typeface="Calibri" charset="0"/>
              </a:rPr>
              <a:t> 100px 150px 100px 80px</a:t>
            </a:r>
            <a:r>
              <a:rPr lang="is-IS" sz="2400" dirty="0">
                <a:solidFill>
                  <a:srgbClr val="000000"/>
                </a:solidFill>
                <a:latin typeface="Calibri" charset="0"/>
                <a:ea typeface="Calibri" charset="0"/>
                <a:cs typeface="Calibri" charset="0"/>
              </a:rPr>
              <a:t>;</a:t>
            </a:r>
            <a:br>
              <a:rPr lang="is-IS" sz="2400" dirty="0">
                <a:solidFill>
                  <a:srgbClr val="FF0000"/>
                </a:solidFill>
                <a:latin typeface="Calibri" charset="0"/>
                <a:ea typeface="Calibri" charset="0"/>
                <a:cs typeface="Calibri" charset="0"/>
              </a:rPr>
            </a:br>
            <a:r>
              <a:rPr lang="is-IS" sz="2400" dirty="0">
                <a:solidFill>
                  <a:srgbClr val="000000"/>
                </a:solidFill>
                <a:latin typeface="Calibri" charset="0"/>
                <a:ea typeface="Calibri" charset="0"/>
                <a:cs typeface="Calibri" charset="0"/>
              </a:rPr>
              <a:t>}</a:t>
            </a:r>
            <a:endParaRPr lang="es-ES_tradnl" sz="2400" dirty="0">
              <a:latin typeface="Calibri" charset="0"/>
              <a:ea typeface="Calibri" charset="0"/>
              <a:cs typeface="Calibri" charset="0"/>
            </a:endParaRPr>
          </a:p>
        </p:txBody>
      </p:sp>
      <p:sp>
        <p:nvSpPr>
          <p:cNvPr id="7" name="Rectángulo 6"/>
          <p:cNvSpPr/>
          <p:nvPr/>
        </p:nvSpPr>
        <p:spPr>
          <a:xfrm>
            <a:off x="2986862" y="4185028"/>
            <a:ext cx="6096000" cy="1477328"/>
          </a:xfrm>
          <a:prstGeom prst="rect">
            <a:avLst/>
          </a:prstGeom>
        </p:spPr>
        <p:txBody>
          <a:bodyPr>
            <a:spAutoFit/>
          </a:bodyPr>
          <a:lstStyle/>
          <a:p>
            <a:pPr marL="285750" indent="-285750">
              <a:buFont typeface="Arial" charset="0"/>
              <a:buChar char="•"/>
            </a:pPr>
            <a:r>
              <a:rPr lang="es-ES_tradnl" b="1" dirty="0">
                <a:solidFill>
                  <a:srgbClr val="000000"/>
                </a:solidFill>
                <a:latin typeface="Verdana" charset="0"/>
              </a:rPr>
              <a:t>margen: 25px 50px 75px 100px;</a:t>
            </a:r>
          </a:p>
          <a:p>
            <a:pPr marL="285750" indent="-285750">
              <a:buFont typeface="Arial" charset="0"/>
              <a:buChar char="•"/>
            </a:pPr>
            <a:r>
              <a:rPr lang="es-ES_tradnl" dirty="0">
                <a:solidFill>
                  <a:srgbClr val="000000"/>
                </a:solidFill>
                <a:latin typeface="Verdana" charset="0"/>
              </a:rPr>
              <a:t>el margen superior es 25px</a:t>
            </a:r>
          </a:p>
          <a:p>
            <a:pPr marL="285750" indent="-285750">
              <a:buFont typeface="Arial" charset="0"/>
              <a:buChar char="•"/>
            </a:pPr>
            <a:r>
              <a:rPr lang="es-ES_tradnl" dirty="0">
                <a:solidFill>
                  <a:srgbClr val="000000"/>
                </a:solidFill>
                <a:latin typeface="Verdana" charset="0"/>
              </a:rPr>
              <a:t>el margen derecho es 50px</a:t>
            </a:r>
          </a:p>
          <a:p>
            <a:pPr marL="285750" indent="-285750">
              <a:buFont typeface="Arial" charset="0"/>
              <a:buChar char="•"/>
            </a:pPr>
            <a:r>
              <a:rPr lang="es-ES_tradnl" dirty="0">
                <a:solidFill>
                  <a:srgbClr val="000000"/>
                </a:solidFill>
                <a:latin typeface="Verdana" charset="0"/>
              </a:rPr>
              <a:t>el margen inferior es 75px</a:t>
            </a:r>
          </a:p>
          <a:p>
            <a:pPr marL="285750" indent="-285750">
              <a:buFont typeface="Arial" charset="0"/>
              <a:buChar char="•"/>
            </a:pPr>
            <a:r>
              <a:rPr lang="es-ES_tradnl" dirty="0">
                <a:solidFill>
                  <a:srgbClr val="000000"/>
                </a:solidFill>
                <a:latin typeface="Verdana" charset="0"/>
              </a:rPr>
              <a:t>el margen izquierdo es 100px</a:t>
            </a:r>
            <a:endParaRPr lang="es-ES_tradnl" b="0" i="0" dirty="0">
              <a:solidFill>
                <a:srgbClr val="000000"/>
              </a:solidFill>
              <a:effectLst/>
              <a:latin typeface="Verdana" charset="0"/>
            </a:endParaRPr>
          </a:p>
        </p:txBody>
      </p:sp>
    </p:spTree>
    <p:extLst>
      <p:ext uri="{BB962C8B-B14F-4D97-AF65-F5344CB8AC3E}">
        <p14:creationId xmlns:p14="http://schemas.microsoft.com/office/powerpoint/2010/main" val="38096147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1003610" y="662897"/>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Margen valor Auto</a:t>
            </a:r>
            <a:endParaRPr lang="es-ES_tradnl" sz="2800" b="1" dirty="0">
              <a:solidFill>
                <a:srgbClr val="E23649"/>
              </a:solidFill>
              <a:latin typeface="Calibri" charset="0"/>
              <a:ea typeface="Calibri" charset="0"/>
              <a:cs typeface="Calibri" charset="0"/>
            </a:endParaRPr>
          </a:p>
        </p:txBody>
      </p:sp>
      <p:sp>
        <p:nvSpPr>
          <p:cNvPr id="11" name="Rectángulo 10"/>
          <p:cNvSpPr/>
          <p:nvPr/>
        </p:nvSpPr>
        <p:spPr>
          <a:xfrm>
            <a:off x="760587" y="1715975"/>
            <a:ext cx="9997160" cy="1323439"/>
          </a:xfrm>
          <a:prstGeom prst="rect">
            <a:avLst/>
          </a:prstGeom>
        </p:spPr>
        <p:txBody>
          <a:bodyPr wrap="none">
            <a:spAutoFit/>
          </a:bodyPr>
          <a:lstStyle/>
          <a:p>
            <a:r>
              <a:rPr lang="es-ES" sz="2000" dirty="0">
                <a:solidFill>
                  <a:schemeClr val="bg1">
                    <a:lumMod val="50000"/>
                  </a:schemeClr>
                </a:solidFill>
              </a:rPr>
              <a:t>Se puede establecer a la propiedad </a:t>
            </a:r>
            <a:r>
              <a:rPr lang="es-ES" sz="2000" dirty="0" err="1">
                <a:solidFill>
                  <a:schemeClr val="bg1">
                    <a:lumMod val="50000"/>
                  </a:schemeClr>
                </a:solidFill>
              </a:rPr>
              <a:t>margin</a:t>
            </a:r>
            <a:r>
              <a:rPr lang="es-ES" sz="2000" dirty="0">
                <a:solidFill>
                  <a:schemeClr val="bg1">
                    <a:lumMod val="50000"/>
                  </a:schemeClr>
                </a:solidFill>
              </a:rPr>
              <a:t>: auto para centrar horizontalmente el elemento</a:t>
            </a:r>
          </a:p>
          <a:p>
            <a:r>
              <a:rPr lang="es-ES" sz="2000" dirty="0">
                <a:solidFill>
                  <a:schemeClr val="bg1">
                    <a:lumMod val="50000"/>
                  </a:schemeClr>
                </a:solidFill>
                <a:latin typeface="Calibri" charset="0"/>
                <a:ea typeface="Calibri" charset="0"/>
                <a:cs typeface="Calibri" charset="0"/>
              </a:rPr>
              <a:t>Dentro de su contenedor, esto solo funcionará si el elemento tiene un ancho fijo.</a:t>
            </a:r>
          </a:p>
          <a:p>
            <a:r>
              <a:rPr lang="es-ES" sz="2000" dirty="0">
                <a:solidFill>
                  <a:schemeClr val="bg1">
                    <a:lumMod val="50000"/>
                  </a:schemeClr>
                </a:solidFill>
                <a:latin typeface="Calibri" charset="0"/>
                <a:ea typeface="Calibri" charset="0"/>
                <a:cs typeface="Calibri" charset="0"/>
              </a:rPr>
              <a:t>El elemento tomará el ancho que se le definió y el espacio restante lo dividirá entre el margen </a:t>
            </a:r>
          </a:p>
          <a:p>
            <a:r>
              <a:rPr lang="es-ES" sz="2000" dirty="0">
                <a:solidFill>
                  <a:schemeClr val="bg1">
                    <a:lumMod val="50000"/>
                  </a:schemeClr>
                </a:solidFill>
                <a:latin typeface="Calibri" charset="0"/>
                <a:ea typeface="Calibri" charset="0"/>
                <a:cs typeface="Calibri" charset="0"/>
              </a:rPr>
              <a:t>Izquierdo y el derecho.</a:t>
            </a:r>
          </a:p>
        </p:txBody>
      </p:sp>
      <p:sp>
        <p:nvSpPr>
          <p:cNvPr id="5" name="Rectángulo 4"/>
          <p:cNvSpPr/>
          <p:nvPr/>
        </p:nvSpPr>
        <p:spPr>
          <a:xfrm>
            <a:off x="3031207" y="3170340"/>
            <a:ext cx="6096000" cy="1938992"/>
          </a:xfrm>
          <a:prstGeom prst="rect">
            <a:avLst/>
          </a:prstGeom>
        </p:spPr>
        <p:txBody>
          <a:bodyPr>
            <a:spAutoFit/>
          </a:bodyPr>
          <a:lstStyle/>
          <a:p>
            <a:r>
              <a:rPr lang="es-ES_tradnl" sz="2400" dirty="0">
                <a:solidFill>
                  <a:srgbClr val="A52A2A"/>
                </a:solidFill>
                <a:latin typeface="Calibri" charset="0"/>
                <a:ea typeface="Calibri" charset="0"/>
                <a:cs typeface="Calibri" charset="0"/>
              </a:rPr>
              <a:t>div </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FF0000"/>
                </a:solidFill>
                <a:latin typeface="Calibri" charset="0"/>
                <a:ea typeface="Calibri" charset="0"/>
                <a:cs typeface="Calibri" charset="0"/>
              </a:rPr>
              <a:t>    	</a:t>
            </a:r>
            <a:r>
              <a:rPr lang="es-ES_tradnl" sz="2400" dirty="0" err="1">
                <a:solidFill>
                  <a:srgbClr val="FF0000"/>
                </a:solidFill>
                <a:latin typeface="Calibri" charset="0"/>
                <a:ea typeface="Calibri" charset="0"/>
                <a:cs typeface="Calibri" charset="0"/>
              </a:rPr>
              <a:t>width</a:t>
            </a:r>
            <a:r>
              <a:rPr lang="es-ES_tradnl" sz="2400" dirty="0">
                <a:solidFill>
                  <a:srgbClr val="000000"/>
                </a:solidFill>
                <a:latin typeface="Calibri" charset="0"/>
                <a:ea typeface="Calibri" charset="0"/>
                <a:cs typeface="Calibri" charset="0"/>
              </a:rPr>
              <a:t>:</a:t>
            </a:r>
            <a:r>
              <a:rPr lang="es-ES_tradnl" sz="2400" dirty="0">
                <a:solidFill>
                  <a:srgbClr val="0000CD"/>
                </a:solidFill>
                <a:latin typeface="Calibri" charset="0"/>
                <a:ea typeface="Calibri" charset="0"/>
                <a:cs typeface="Calibri" charset="0"/>
              </a:rPr>
              <a:t> 300px</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FF0000"/>
                </a:solidFill>
                <a:latin typeface="Calibri" charset="0"/>
                <a:ea typeface="Calibri" charset="0"/>
                <a:cs typeface="Calibri" charset="0"/>
              </a:rPr>
              <a:t>   	 </a:t>
            </a:r>
            <a:r>
              <a:rPr lang="es-ES_tradnl" sz="2400" dirty="0" err="1">
                <a:solidFill>
                  <a:srgbClr val="FF0000"/>
                </a:solidFill>
                <a:latin typeface="Calibri" charset="0"/>
                <a:ea typeface="Calibri" charset="0"/>
                <a:cs typeface="Calibri" charset="0"/>
              </a:rPr>
              <a:t>margin</a:t>
            </a:r>
            <a:r>
              <a:rPr lang="es-ES_tradnl" sz="2400" dirty="0">
                <a:solidFill>
                  <a:srgbClr val="000000"/>
                </a:solidFill>
                <a:latin typeface="Calibri" charset="0"/>
                <a:ea typeface="Calibri" charset="0"/>
                <a:cs typeface="Calibri" charset="0"/>
              </a:rPr>
              <a:t>:</a:t>
            </a:r>
            <a:r>
              <a:rPr lang="es-ES_tradnl" sz="2400" dirty="0">
                <a:solidFill>
                  <a:srgbClr val="0000CD"/>
                </a:solidFill>
                <a:latin typeface="Calibri" charset="0"/>
                <a:ea typeface="Calibri" charset="0"/>
                <a:cs typeface="Calibri" charset="0"/>
              </a:rPr>
              <a:t> auto</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FF0000"/>
                </a:solidFill>
                <a:latin typeface="Calibri" charset="0"/>
                <a:ea typeface="Calibri" charset="0"/>
                <a:cs typeface="Calibri" charset="0"/>
              </a:rPr>
              <a:t>    	</a:t>
            </a:r>
            <a:r>
              <a:rPr lang="es-ES_tradnl" sz="2400" dirty="0" err="1">
                <a:solidFill>
                  <a:srgbClr val="FF0000"/>
                </a:solidFill>
                <a:latin typeface="Calibri" charset="0"/>
                <a:ea typeface="Calibri" charset="0"/>
                <a:cs typeface="Calibri" charset="0"/>
              </a:rPr>
              <a:t>border</a:t>
            </a:r>
            <a:r>
              <a:rPr lang="es-ES_tradnl" sz="2400" dirty="0">
                <a:solidFill>
                  <a:srgbClr val="000000"/>
                </a:solidFill>
                <a:latin typeface="Calibri" charset="0"/>
                <a:ea typeface="Calibri" charset="0"/>
                <a:cs typeface="Calibri" charset="0"/>
              </a:rPr>
              <a:t>:</a:t>
            </a:r>
            <a:r>
              <a:rPr lang="es-ES_tradnl" sz="2400" dirty="0">
                <a:solidFill>
                  <a:srgbClr val="0000CD"/>
                </a:solidFill>
                <a:latin typeface="Calibri" charset="0"/>
                <a:ea typeface="Calibri" charset="0"/>
                <a:cs typeface="Calibri" charset="0"/>
              </a:rPr>
              <a:t> 1px </a:t>
            </a:r>
            <a:r>
              <a:rPr lang="es-ES_tradnl" sz="2400" dirty="0" err="1">
                <a:solidFill>
                  <a:srgbClr val="0000CD"/>
                </a:solidFill>
                <a:latin typeface="Calibri" charset="0"/>
                <a:ea typeface="Calibri" charset="0"/>
                <a:cs typeface="Calibri" charset="0"/>
              </a:rPr>
              <a:t>solid</a:t>
            </a:r>
            <a:r>
              <a:rPr lang="es-ES_tradnl" sz="2400" dirty="0">
                <a:solidFill>
                  <a:srgbClr val="0000CD"/>
                </a:solidFill>
                <a:latin typeface="Calibri" charset="0"/>
                <a:ea typeface="Calibri" charset="0"/>
                <a:cs typeface="Calibri" charset="0"/>
              </a:rPr>
              <a:t> red</a:t>
            </a:r>
            <a:r>
              <a:rPr lang="es-ES_tradnl" sz="2400" dirty="0">
                <a:solidFill>
                  <a:srgbClr val="000000"/>
                </a:solidFill>
                <a:latin typeface="Calibri" charset="0"/>
                <a:ea typeface="Calibri" charset="0"/>
                <a:cs typeface="Calibri" charset="0"/>
              </a:rPr>
              <a:t>;</a:t>
            </a:r>
            <a:br>
              <a:rPr lang="es-ES_tradnl" sz="2400" dirty="0">
                <a:solidFill>
                  <a:srgbClr val="FF0000"/>
                </a:solidFill>
                <a:latin typeface="Calibri" charset="0"/>
                <a:ea typeface="Calibri" charset="0"/>
                <a:cs typeface="Calibri" charset="0"/>
              </a:rPr>
            </a:br>
            <a:r>
              <a:rPr lang="es-ES_tradnl" sz="2400" dirty="0">
                <a:solidFill>
                  <a:srgbClr val="000000"/>
                </a:solidFill>
                <a:latin typeface="Calibri" charset="0"/>
                <a:ea typeface="Calibri" charset="0"/>
                <a:cs typeface="Calibri" charset="0"/>
              </a:rPr>
              <a:t>}</a:t>
            </a:r>
            <a:endParaRPr lang="es-ES_tradnl" sz="2400" dirty="0">
              <a:latin typeface="Calibri" charset="0"/>
              <a:ea typeface="Calibri" charset="0"/>
              <a:cs typeface="Calibri" charset="0"/>
            </a:endParaRPr>
          </a:p>
        </p:txBody>
      </p:sp>
    </p:spTree>
    <p:extLst>
      <p:ext uri="{BB962C8B-B14F-4D97-AF65-F5344CB8AC3E}">
        <p14:creationId xmlns:p14="http://schemas.microsoft.com/office/powerpoint/2010/main" val="2128368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1003610" y="662897"/>
            <a:ext cx="7885822"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Padding</a:t>
            </a:r>
            <a:r>
              <a:rPr lang="es-ES" sz="2800" b="1" dirty="0">
                <a:solidFill>
                  <a:srgbClr val="E23649"/>
                </a:solidFill>
                <a:latin typeface="Calibri" charset="0"/>
                <a:ea typeface="Calibri" charset="0"/>
                <a:cs typeface="Calibri" charset="0"/>
              </a:rPr>
              <a:t> CSS</a:t>
            </a:r>
            <a:endParaRPr lang="es-ES_tradnl" sz="2800" b="1" dirty="0">
              <a:solidFill>
                <a:srgbClr val="E23649"/>
              </a:solidFill>
              <a:latin typeface="Calibri" charset="0"/>
              <a:ea typeface="Calibri" charset="0"/>
              <a:cs typeface="Calibri" charset="0"/>
            </a:endParaRPr>
          </a:p>
        </p:txBody>
      </p:sp>
      <p:sp>
        <p:nvSpPr>
          <p:cNvPr id="11" name="Rectángulo 10"/>
          <p:cNvSpPr/>
          <p:nvPr/>
        </p:nvSpPr>
        <p:spPr>
          <a:xfrm>
            <a:off x="760587" y="1354871"/>
            <a:ext cx="8207375" cy="400110"/>
          </a:xfrm>
          <a:prstGeom prst="rect">
            <a:avLst/>
          </a:prstGeom>
        </p:spPr>
        <p:txBody>
          <a:bodyPr wrap="none">
            <a:spAutoFit/>
          </a:bodyPr>
          <a:lstStyle/>
          <a:p>
            <a:r>
              <a:rPr lang="es-ES" sz="2000" dirty="0">
                <a:solidFill>
                  <a:schemeClr val="bg1">
                    <a:lumMod val="50000"/>
                  </a:schemeClr>
                </a:solidFill>
              </a:rPr>
              <a:t>La propiedad </a:t>
            </a:r>
            <a:r>
              <a:rPr lang="es-ES" sz="2000" dirty="0" err="1">
                <a:solidFill>
                  <a:schemeClr val="bg1">
                    <a:lumMod val="50000"/>
                  </a:schemeClr>
                </a:solidFill>
              </a:rPr>
              <a:t>padding</a:t>
            </a:r>
            <a:r>
              <a:rPr lang="es-ES" sz="2000" dirty="0">
                <a:solidFill>
                  <a:schemeClr val="bg1">
                    <a:lumMod val="50000"/>
                  </a:schemeClr>
                </a:solidFill>
              </a:rPr>
              <a:t> se utiliza para generar espacio alrededor del contenido</a:t>
            </a:r>
            <a:endParaRPr lang="es-ES" sz="2000" dirty="0">
              <a:solidFill>
                <a:schemeClr val="bg1">
                  <a:lumMod val="50000"/>
                </a:schemeClr>
              </a:solidFill>
              <a:latin typeface="Calibri" charset="0"/>
              <a:ea typeface="Calibri" charset="0"/>
              <a:cs typeface="Calibri" charset="0"/>
            </a:endParaRPr>
          </a:p>
        </p:txBody>
      </p:sp>
      <p:sp>
        <p:nvSpPr>
          <p:cNvPr id="8" name="Rectángulo 7"/>
          <p:cNvSpPr/>
          <p:nvPr/>
        </p:nvSpPr>
        <p:spPr>
          <a:xfrm>
            <a:off x="760587" y="1959498"/>
            <a:ext cx="6882590" cy="400110"/>
          </a:xfrm>
          <a:prstGeom prst="rect">
            <a:avLst/>
          </a:prstGeom>
        </p:spPr>
        <p:txBody>
          <a:bodyPr wrap="none">
            <a:spAutoFit/>
          </a:bodyPr>
          <a:lstStyle/>
          <a:p>
            <a:r>
              <a:rPr lang="es-ES" sz="2000" dirty="0">
                <a:solidFill>
                  <a:schemeClr val="bg1">
                    <a:lumMod val="50000"/>
                  </a:schemeClr>
                </a:solidFill>
              </a:rPr>
              <a:t>Se puede especificar el </a:t>
            </a:r>
            <a:r>
              <a:rPr lang="es-ES" sz="2000" dirty="0" err="1">
                <a:solidFill>
                  <a:schemeClr val="bg1">
                    <a:lumMod val="50000"/>
                  </a:schemeClr>
                </a:solidFill>
              </a:rPr>
              <a:t>padding</a:t>
            </a:r>
            <a:r>
              <a:rPr lang="es-ES" sz="2000" dirty="0">
                <a:solidFill>
                  <a:schemeClr val="bg1">
                    <a:lumMod val="50000"/>
                  </a:schemeClr>
                </a:solidFill>
              </a:rPr>
              <a:t> para cada lado de un elemento</a:t>
            </a:r>
            <a:endParaRPr lang="es-ES" sz="2000" dirty="0">
              <a:solidFill>
                <a:schemeClr val="bg1">
                  <a:lumMod val="50000"/>
                </a:schemeClr>
              </a:solidFill>
              <a:latin typeface="Calibri" charset="0"/>
              <a:ea typeface="Calibri" charset="0"/>
              <a:cs typeface="Calibri" charset="0"/>
            </a:endParaRPr>
          </a:p>
        </p:txBody>
      </p:sp>
      <p:sp>
        <p:nvSpPr>
          <p:cNvPr id="4" name="Rectángulo 3"/>
          <p:cNvSpPr/>
          <p:nvPr/>
        </p:nvSpPr>
        <p:spPr>
          <a:xfrm>
            <a:off x="3048000" y="2828836"/>
            <a:ext cx="6096000" cy="1569660"/>
          </a:xfrm>
          <a:prstGeom prst="rect">
            <a:avLst/>
          </a:prstGeom>
        </p:spPr>
        <p:txBody>
          <a:bodyPr>
            <a:spAutoFit/>
          </a:bodyPr>
          <a:lstStyle/>
          <a:p>
            <a:pPr marL="342900" indent="-342900">
              <a:buFont typeface="Arial" charset="0"/>
              <a:buChar char="•"/>
            </a:pPr>
            <a:r>
              <a:rPr lang="es-ES_tradnl" sz="2400" dirty="0" err="1">
                <a:solidFill>
                  <a:srgbClr val="C00000"/>
                </a:solidFill>
                <a:latin typeface="Calibri" charset="0"/>
                <a:ea typeface="Calibri" charset="0"/>
                <a:cs typeface="Calibri" charset="0"/>
              </a:rPr>
              <a:t>padding</a:t>
            </a:r>
            <a:r>
              <a:rPr lang="es-ES_tradnl" sz="2400" dirty="0">
                <a:solidFill>
                  <a:srgbClr val="C00000"/>
                </a:solidFill>
                <a:latin typeface="Calibri" charset="0"/>
                <a:ea typeface="Calibri" charset="0"/>
                <a:cs typeface="Calibri" charset="0"/>
              </a:rPr>
              <a:t>-top</a:t>
            </a:r>
          </a:p>
          <a:p>
            <a:pPr marL="342900" indent="-342900">
              <a:buFont typeface="Arial" charset="0"/>
              <a:buChar char="•"/>
            </a:pPr>
            <a:r>
              <a:rPr lang="es-ES_tradnl" sz="2400" dirty="0" err="1">
                <a:solidFill>
                  <a:srgbClr val="C00000"/>
                </a:solidFill>
                <a:latin typeface="Calibri" charset="0"/>
                <a:ea typeface="Calibri" charset="0"/>
                <a:cs typeface="Calibri" charset="0"/>
              </a:rPr>
              <a:t>padding-right</a:t>
            </a:r>
            <a:endParaRPr lang="es-ES_tradnl" sz="2400" dirty="0">
              <a:solidFill>
                <a:srgbClr val="C00000"/>
              </a:solidFill>
              <a:latin typeface="Calibri" charset="0"/>
              <a:ea typeface="Calibri" charset="0"/>
              <a:cs typeface="Calibri" charset="0"/>
            </a:endParaRPr>
          </a:p>
          <a:p>
            <a:pPr marL="342900" indent="-342900">
              <a:buFont typeface="Arial" charset="0"/>
              <a:buChar char="•"/>
            </a:pPr>
            <a:r>
              <a:rPr lang="es-ES_tradnl" sz="2400" dirty="0" err="1">
                <a:solidFill>
                  <a:srgbClr val="C00000"/>
                </a:solidFill>
                <a:latin typeface="Calibri" charset="0"/>
                <a:ea typeface="Calibri" charset="0"/>
                <a:cs typeface="Calibri" charset="0"/>
              </a:rPr>
              <a:t>padding-bottom</a:t>
            </a:r>
            <a:endParaRPr lang="es-ES_tradnl" sz="2400" dirty="0">
              <a:solidFill>
                <a:srgbClr val="C00000"/>
              </a:solidFill>
              <a:latin typeface="Calibri" charset="0"/>
              <a:ea typeface="Calibri" charset="0"/>
              <a:cs typeface="Calibri" charset="0"/>
            </a:endParaRPr>
          </a:p>
          <a:p>
            <a:pPr marL="342900" indent="-342900">
              <a:buFont typeface="Arial" charset="0"/>
              <a:buChar char="•"/>
            </a:pPr>
            <a:r>
              <a:rPr lang="es-ES_tradnl" sz="2400" dirty="0" err="1">
                <a:solidFill>
                  <a:srgbClr val="C00000"/>
                </a:solidFill>
                <a:latin typeface="Calibri" charset="0"/>
                <a:ea typeface="Calibri" charset="0"/>
                <a:cs typeface="Calibri" charset="0"/>
              </a:rPr>
              <a:t>padding-left</a:t>
            </a:r>
            <a:endParaRPr lang="es-ES_tradnl" sz="2400" b="0" i="0" dirty="0">
              <a:solidFill>
                <a:srgbClr val="C00000"/>
              </a:solidFill>
              <a:effectLst/>
              <a:latin typeface="Calibri" charset="0"/>
              <a:ea typeface="Calibri" charset="0"/>
              <a:cs typeface="Calibri" charset="0"/>
            </a:endParaRPr>
          </a:p>
        </p:txBody>
      </p:sp>
      <p:sp>
        <p:nvSpPr>
          <p:cNvPr id="12" name="Rectángulo 11"/>
          <p:cNvSpPr/>
          <p:nvPr/>
        </p:nvSpPr>
        <p:spPr>
          <a:xfrm>
            <a:off x="1352971" y="4667669"/>
            <a:ext cx="9486058" cy="400110"/>
          </a:xfrm>
          <a:prstGeom prst="rect">
            <a:avLst/>
          </a:prstGeom>
        </p:spPr>
        <p:txBody>
          <a:bodyPr wrap="none">
            <a:spAutoFit/>
          </a:bodyPr>
          <a:lstStyle/>
          <a:p>
            <a:r>
              <a:rPr lang="es-ES" sz="2000" dirty="0">
                <a:solidFill>
                  <a:schemeClr val="bg1">
                    <a:lumMod val="50000"/>
                  </a:schemeClr>
                </a:solidFill>
              </a:rPr>
              <a:t>Dichas propiedades pueden tener los siguientes valores: </a:t>
            </a:r>
            <a:r>
              <a:rPr lang="es-ES" sz="2000" dirty="0" err="1">
                <a:solidFill>
                  <a:schemeClr val="bg1">
                    <a:lumMod val="50000"/>
                  </a:schemeClr>
                </a:solidFill>
                <a:latin typeface="Calibri" charset="0"/>
                <a:ea typeface="Calibri" charset="0"/>
                <a:cs typeface="Calibri" charset="0"/>
              </a:rPr>
              <a:t>lenght</a:t>
            </a:r>
            <a:r>
              <a:rPr lang="es-ES" sz="2000" dirty="0">
                <a:solidFill>
                  <a:schemeClr val="bg1">
                    <a:lumMod val="50000"/>
                  </a:schemeClr>
                </a:solidFill>
                <a:latin typeface="Calibri" charset="0"/>
                <a:ea typeface="Calibri" charset="0"/>
                <a:cs typeface="Calibri" charset="0"/>
              </a:rPr>
              <a:t>(</a:t>
            </a:r>
            <a:r>
              <a:rPr lang="es-ES" sz="2000" dirty="0" err="1">
                <a:solidFill>
                  <a:schemeClr val="bg1">
                    <a:lumMod val="50000"/>
                  </a:schemeClr>
                </a:solidFill>
                <a:latin typeface="Calibri" charset="0"/>
                <a:ea typeface="Calibri" charset="0"/>
                <a:cs typeface="Calibri" charset="0"/>
              </a:rPr>
              <a:t>px</a:t>
            </a:r>
            <a:r>
              <a:rPr lang="es-ES" sz="2000" dirty="0">
                <a:solidFill>
                  <a:schemeClr val="bg1">
                    <a:lumMod val="50000"/>
                  </a:schemeClr>
                </a:solidFill>
                <a:latin typeface="Calibri" charset="0"/>
                <a:ea typeface="Calibri" charset="0"/>
                <a:cs typeface="Calibri" charset="0"/>
              </a:rPr>
              <a:t>, pt, cm, </a:t>
            </a:r>
            <a:r>
              <a:rPr lang="es-ES" sz="2000" dirty="0" err="1">
                <a:solidFill>
                  <a:schemeClr val="bg1">
                    <a:lumMod val="50000"/>
                  </a:schemeClr>
                </a:solidFill>
                <a:latin typeface="Calibri" charset="0"/>
                <a:ea typeface="Calibri" charset="0"/>
                <a:cs typeface="Calibri" charset="0"/>
              </a:rPr>
              <a:t>etc</a:t>
            </a:r>
            <a:r>
              <a:rPr lang="es-ES" sz="2000" dirty="0">
                <a:solidFill>
                  <a:schemeClr val="bg1">
                    <a:lumMod val="50000"/>
                  </a:schemeClr>
                </a:solidFill>
                <a:latin typeface="Calibri" charset="0"/>
                <a:ea typeface="Calibri" charset="0"/>
                <a:cs typeface="Calibri" charset="0"/>
              </a:rPr>
              <a:t>), %, </a:t>
            </a:r>
            <a:r>
              <a:rPr lang="es-ES" sz="2000" dirty="0" err="1">
                <a:solidFill>
                  <a:schemeClr val="bg1">
                    <a:lumMod val="50000"/>
                  </a:schemeClr>
                </a:solidFill>
                <a:latin typeface="Calibri" charset="0"/>
                <a:ea typeface="Calibri" charset="0"/>
                <a:cs typeface="Calibri" charset="0"/>
              </a:rPr>
              <a:t>inherit</a:t>
            </a:r>
            <a:endParaRPr lang="es-ES" sz="2000" dirty="0">
              <a:solidFill>
                <a:schemeClr val="bg1">
                  <a:lumMod val="50000"/>
                </a:schemeClr>
              </a:solidFill>
              <a:latin typeface="Calibri" charset="0"/>
              <a:ea typeface="Calibri" charset="0"/>
              <a:cs typeface="Calibri" charset="0"/>
            </a:endParaRPr>
          </a:p>
        </p:txBody>
      </p:sp>
      <p:sp>
        <p:nvSpPr>
          <p:cNvPr id="13" name="Rectángulo 12"/>
          <p:cNvSpPr/>
          <p:nvPr/>
        </p:nvSpPr>
        <p:spPr>
          <a:xfrm>
            <a:off x="3048000" y="5556202"/>
            <a:ext cx="6713120" cy="584775"/>
          </a:xfrm>
          <a:prstGeom prst="rect">
            <a:avLst/>
          </a:prstGeom>
        </p:spPr>
        <p:txBody>
          <a:bodyPr wrap="none">
            <a:spAutoFit/>
          </a:bodyPr>
          <a:lstStyle/>
          <a:p>
            <a:r>
              <a:rPr lang="es-ES" sz="3200" b="1" dirty="0">
                <a:solidFill>
                  <a:srgbClr val="C00000"/>
                </a:solidFill>
              </a:rPr>
              <a:t>¡No existe </a:t>
            </a:r>
            <a:r>
              <a:rPr lang="es-ES" sz="3200" b="1" dirty="0" err="1">
                <a:solidFill>
                  <a:srgbClr val="C00000"/>
                </a:solidFill>
              </a:rPr>
              <a:t>padding</a:t>
            </a:r>
            <a:r>
              <a:rPr lang="es-ES" sz="3200" b="1" dirty="0">
                <a:solidFill>
                  <a:srgbClr val="C00000"/>
                </a:solidFill>
              </a:rPr>
              <a:t> con valor negativo!</a:t>
            </a:r>
            <a:endParaRPr lang="es-ES" sz="3200" b="1" dirty="0">
              <a:solidFill>
                <a:srgbClr val="C00000"/>
              </a:solidFill>
              <a:latin typeface="Calibri" charset="0"/>
              <a:ea typeface="Calibri" charset="0"/>
              <a:cs typeface="Calibri" charset="0"/>
            </a:endParaRPr>
          </a:p>
        </p:txBody>
      </p:sp>
    </p:spTree>
    <p:extLst>
      <p:ext uri="{BB962C8B-B14F-4D97-AF65-F5344CB8AC3E}">
        <p14:creationId xmlns:p14="http://schemas.microsoft.com/office/powerpoint/2010/main" val="27394545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1003610" y="662897"/>
            <a:ext cx="7885822"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Padding</a:t>
            </a:r>
            <a:r>
              <a:rPr lang="es-ES" sz="2800" b="1" dirty="0">
                <a:solidFill>
                  <a:srgbClr val="E23649"/>
                </a:solidFill>
                <a:latin typeface="Calibri" charset="0"/>
                <a:ea typeface="Calibri" charset="0"/>
                <a:cs typeface="Calibri" charset="0"/>
              </a:rPr>
              <a:t> CSS</a:t>
            </a:r>
            <a:endParaRPr lang="es-ES_tradnl" sz="2800" b="1" dirty="0">
              <a:solidFill>
                <a:srgbClr val="E23649"/>
              </a:solidFill>
              <a:latin typeface="Calibri" charset="0"/>
              <a:ea typeface="Calibri" charset="0"/>
              <a:cs typeface="Calibri" charset="0"/>
            </a:endParaRPr>
          </a:p>
        </p:txBody>
      </p:sp>
      <p:sp>
        <p:nvSpPr>
          <p:cNvPr id="11" name="Rectángulo 10"/>
          <p:cNvSpPr/>
          <p:nvPr/>
        </p:nvSpPr>
        <p:spPr>
          <a:xfrm>
            <a:off x="760587" y="1715975"/>
            <a:ext cx="3528082" cy="400110"/>
          </a:xfrm>
          <a:prstGeom prst="rect">
            <a:avLst/>
          </a:prstGeom>
        </p:spPr>
        <p:txBody>
          <a:bodyPr wrap="none">
            <a:spAutoFit/>
          </a:bodyPr>
          <a:lstStyle/>
          <a:p>
            <a:r>
              <a:rPr lang="es-ES" sz="2000" dirty="0">
                <a:solidFill>
                  <a:schemeClr val="bg1">
                    <a:lumMod val="50000"/>
                  </a:schemeClr>
                </a:solidFill>
              </a:rPr>
              <a:t>La propiedad </a:t>
            </a:r>
            <a:r>
              <a:rPr lang="es-ES" sz="2000" dirty="0" err="1">
                <a:solidFill>
                  <a:schemeClr val="bg1">
                    <a:lumMod val="50000"/>
                  </a:schemeClr>
                </a:solidFill>
              </a:rPr>
              <a:t>padding</a:t>
            </a:r>
            <a:r>
              <a:rPr lang="es-ES" sz="2000" dirty="0">
                <a:solidFill>
                  <a:schemeClr val="bg1">
                    <a:lumMod val="50000"/>
                  </a:schemeClr>
                </a:solidFill>
              </a:rPr>
              <a:t> abreviada</a:t>
            </a:r>
            <a:endParaRPr lang="es-ES" sz="2000" dirty="0">
              <a:solidFill>
                <a:schemeClr val="bg1">
                  <a:lumMod val="50000"/>
                </a:schemeClr>
              </a:solidFill>
              <a:latin typeface="Calibri" charset="0"/>
              <a:ea typeface="Calibri" charset="0"/>
              <a:cs typeface="Calibri" charset="0"/>
            </a:endParaRPr>
          </a:p>
        </p:txBody>
      </p:sp>
      <p:sp>
        <p:nvSpPr>
          <p:cNvPr id="4" name="Rectángulo 3"/>
          <p:cNvSpPr/>
          <p:nvPr/>
        </p:nvSpPr>
        <p:spPr>
          <a:xfrm>
            <a:off x="2851430" y="2318875"/>
            <a:ext cx="6096000" cy="1200329"/>
          </a:xfrm>
          <a:prstGeom prst="rect">
            <a:avLst/>
          </a:prstGeom>
        </p:spPr>
        <p:txBody>
          <a:bodyPr>
            <a:spAutoFit/>
          </a:bodyPr>
          <a:lstStyle/>
          <a:p>
            <a:r>
              <a:rPr lang="is-IS" sz="2400" dirty="0">
                <a:solidFill>
                  <a:srgbClr val="A52A2A"/>
                </a:solidFill>
                <a:latin typeface="Calibri" charset="0"/>
                <a:ea typeface="Calibri" charset="0"/>
                <a:cs typeface="Calibri" charset="0"/>
              </a:rPr>
              <a:t>p </a:t>
            </a:r>
            <a:r>
              <a:rPr lang="is-IS" sz="2400" dirty="0">
                <a:solidFill>
                  <a:srgbClr val="000000"/>
                </a:solidFill>
                <a:latin typeface="Calibri" charset="0"/>
                <a:ea typeface="Calibri" charset="0"/>
                <a:cs typeface="Calibri" charset="0"/>
              </a:rPr>
              <a:t>{</a:t>
            </a:r>
            <a:br>
              <a:rPr lang="is-IS" sz="2400" dirty="0">
                <a:solidFill>
                  <a:srgbClr val="FF0000"/>
                </a:solidFill>
                <a:latin typeface="Calibri" charset="0"/>
                <a:ea typeface="Calibri" charset="0"/>
                <a:cs typeface="Calibri" charset="0"/>
              </a:rPr>
            </a:br>
            <a:r>
              <a:rPr lang="is-IS" sz="2400" dirty="0">
                <a:solidFill>
                  <a:srgbClr val="FF0000"/>
                </a:solidFill>
                <a:latin typeface="Calibri" charset="0"/>
                <a:ea typeface="Calibri" charset="0"/>
                <a:cs typeface="Calibri" charset="0"/>
              </a:rPr>
              <a:t>    	padding</a:t>
            </a:r>
            <a:r>
              <a:rPr lang="is-IS" sz="2400" dirty="0">
                <a:solidFill>
                  <a:srgbClr val="000000"/>
                </a:solidFill>
                <a:latin typeface="Calibri" charset="0"/>
                <a:ea typeface="Calibri" charset="0"/>
                <a:cs typeface="Calibri" charset="0"/>
              </a:rPr>
              <a:t>:</a:t>
            </a:r>
            <a:r>
              <a:rPr lang="is-IS" sz="2400" dirty="0">
                <a:solidFill>
                  <a:srgbClr val="0000CD"/>
                </a:solidFill>
                <a:latin typeface="Calibri" charset="0"/>
                <a:ea typeface="Calibri" charset="0"/>
                <a:cs typeface="Calibri" charset="0"/>
              </a:rPr>
              <a:t> 100px 150px 100px 80px</a:t>
            </a:r>
            <a:r>
              <a:rPr lang="is-IS" sz="2400" dirty="0">
                <a:solidFill>
                  <a:srgbClr val="000000"/>
                </a:solidFill>
                <a:latin typeface="Calibri" charset="0"/>
                <a:ea typeface="Calibri" charset="0"/>
                <a:cs typeface="Calibri" charset="0"/>
              </a:rPr>
              <a:t>;</a:t>
            </a:r>
            <a:br>
              <a:rPr lang="is-IS" sz="2400" dirty="0">
                <a:solidFill>
                  <a:srgbClr val="FF0000"/>
                </a:solidFill>
                <a:latin typeface="Calibri" charset="0"/>
                <a:ea typeface="Calibri" charset="0"/>
                <a:cs typeface="Calibri" charset="0"/>
              </a:rPr>
            </a:br>
            <a:r>
              <a:rPr lang="is-IS" sz="2400" dirty="0">
                <a:solidFill>
                  <a:srgbClr val="000000"/>
                </a:solidFill>
                <a:latin typeface="Calibri" charset="0"/>
                <a:ea typeface="Calibri" charset="0"/>
                <a:cs typeface="Calibri" charset="0"/>
              </a:rPr>
              <a:t>}</a:t>
            </a:r>
            <a:endParaRPr lang="es-ES_tradnl" sz="2400" dirty="0">
              <a:latin typeface="Calibri" charset="0"/>
              <a:ea typeface="Calibri" charset="0"/>
              <a:cs typeface="Calibri" charset="0"/>
            </a:endParaRPr>
          </a:p>
        </p:txBody>
      </p:sp>
      <p:sp>
        <p:nvSpPr>
          <p:cNvPr id="7" name="Rectángulo 6"/>
          <p:cNvSpPr/>
          <p:nvPr/>
        </p:nvSpPr>
        <p:spPr>
          <a:xfrm>
            <a:off x="2986862" y="4185028"/>
            <a:ext cx="6096000" cy="1477328"/>
          </a:xfrm>
          <a:prstGeom prst="rect">
            <a:avLst/>
          </a:prstGeom>
        </p:spPr>
        <p:txBody>
          <a:bodyPr>
            <a:spAutoFit/>
          </a:bodyPr>
          <a:lstStyle/>
          <a:p>
            <a:pPr marL="285750" indent="-285750">
              <a:buFont typeface="Arial" charset="0"/>
              <a:buChar char="•"/>
            </a:pPr>
            <a:r>
              <a:rPr lang="es-ES_tradnl" b="1" dirty="0" err="1">
                <a:solidFill>
                  <a:srgbClr val="000000"/>
                </a:solidFill>
                <a:latin typeface="Verdana" charset="0"/>
              </a:rPr>
              <a:t>padding</a:t>
            </a:r>
            <a:r>
              <a:rPr lang="es-ES_tradnl" b="1" dirty="0">
                <a:solidFill>
                  <a:srgbClr val="000000"/>
                </a:solidFill>
                <a:latin typeface="Verdana" charset="0"/>
              </a:rPr>
              <a:t>: 25px 50px 75px 100px;</a:t>
            </a:r>
          </a:p>
          <a:p>
            <a:pPr marL="285750" indent="-285750">
              <a:buFont typeface="Arial" charset="0"/>
              <a:buChar char="•"/>
            </a:pPr>
            <a:r>
              <a:rPr lang="es-ES_tradnl" dirty="0">
                <a:solidFill>
                  <a:srgbClr val="000000"/>
                </a:solidFill>
                <a:latin typeface="Verdana" charset="0"/>
              </a:rPr>
              <a:t>el </a:t>
            </a:r>
            <a:r>
              <a:rPr lang="es-ES_tradnl" dirty="0" err="1">
                <a:solidFill>
                  <a:srgbClr val="000000"/>
                </a:solidFill>
                <a:latin typeface="Verdana" charset="0"/>
              </a:rPr>
              <a:t>padding</a:t>
            </a:r>
            <a:r>
              <a:rPr lang="es-ES_tradnl" dirty="0">
                <a:solidFill>
                  <a:srgbClr val="000000"/>
                </a:solidFill>
                <a:latin typeface="Verdana" charset="0"/>
              </a:rPr>
              <a:t> superior es 25px</a:t>
            </a:r>
          </a:p>
          <a:p>
            <a:pPr marL="285750" indent="-285750">
              <a:buFont typeface="Arial" charset="0"/>
              <a:buChar char="•"/>
            </a:pPr>
            <a:r>
              <a:rPr lang="es-ES_tradnl" dirty="0">
                <a:solidFill>
                  <a:srgbClr val="000000"/>
                </a:solidFill>
                <a:latin typeface="Verdana" charset="0"/>
              </a:rPr>
              <a:t>el </a:t>
            </a:r>
            <a:r>
              <a:rPr lang="es-ES_tradnl" dirty="0" err="1">
                <a:solidFill>
                  <a:srgbClr val="000000"/>
                </a:solidFill>
                <a:latin typeface="Verdana" charset="0"/>
              </a:rPr>
              <a:t>padding</a:t>
            </a:r>
            <a:r>
              <a:rPr lang="es-ES_tradnl" dirty="0">
                <a:solidFill>
                  <a:srgbClr val="000000"/>
                </a:solidFill>
                <a:latin typeface="Verdana" charset="0"/>
              </a:rPr>
              <a:t> derecho es 50px</a:t>
            </a:r>
          </a:p>
          <a:p>
            <a:pPr marL="285750" indent="-285750">
              <a:buFont typeface="Arial" charset="0"/>
              <a:buChar char="•"/>
            </a:pPr>
            <a:r>
              <a:rPr lang="es-ES_tradnl" dirty="0">
                <a:solidFill>
                  <a:srgbClr val="000000"/>
                </a:solidFill>
                <a:latin typeface="Verdana" charset="0"/>
              </a:rPr>
              <a:t>el </a:t>
            </a:r>
            <a:r>
              <a:rPr lang="es-ES_tradnl" dirty="0" err="1">
                <a:solidFill>
                  <a:srgbClr val="000000"/>
                </a:solidFill>
                <a:latin typeface="Verdana" charset="0"/>
              </a:rPr>
              <a:t>padding</a:t>
            </a:r>
            <a:r>
              <a:rPr lang="es-ES_tradnl" dirty="0">
                <a:solidFill>
                  <a:srgbClr val="000000"/>
                </a:solidFill>
                <a:latin typeface="Verdana" charset="0"/>
              </a:rPr>
              <a:t> inferior es 75px</a:t>
            </a:r>
          </a:p>
          <a:p>
            <a:pPr marL="285750" indent="-285750">
              <a:buFont typeface="Arial" charset="0"/>
              <a:buChar char="•"/>
            </a:pPr>
            <a:r>
              <a:rPr lang="es-ES_tradnl" dirty="0">
                <a:solidFill>
                  <a:srgbClr val="000000"/>
                </a:solidFill>
                <a:latin typeface="Verdana" charset="0"/>
              </a:rPr>
              <a:t>el </a:t>
            </a:r>
            <a:r>
              <a:rPr lang="es-ES_tradnl" dirty="0" err="1">
                <a:solidFill>
                  <a:srgbClr val="000000"/>
                </a:solidFill>
                <a:latin typeface="Verdana" charset="0"/>
              </a:rPr>
              <a:t>padding</a:t>
            </a:r>
            <a:r>
              <a:rPr lang="es-ES_tradnl" dirty="0">
                <a:solidFill>
                  <a:srgbClr val="000000"/>
                </a:solidFill>
                <a:latin typeface="Verdana" charset="0"/>
              </a:rPr>
              <a:t> izquierdo es 100px</a:t>
            </a:r>
            <a:endParaRPr lang="es-ES_tradnl" i="0" dirty="0">
              <a:solidFill>
                <a:srgbClr val="000000"/>
              </a:solidFill>
              <a:effectLst/>
              <a:latin typeface="Verdana" charset="0"/>
            </a:endParaRPr>
          </a:p>
        </p:txBody>
      </p:sp>
    </p:spTree>
    <p:extLst>
      <p:ext uri="{BB962C8B-B14F-4D97-AF65-F5344CB8AC3E}">
        <p14:creationId xmlns:p14="http://schemas.microsoft.com/office/powerpoint/2010/main" val="42460853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1003610" y="662897"/>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Modelo de Caja</a:t>
            </a:r>
            <a:endParaRPr lang="es-ES_tradnl" sz="2800" b="1" dirty="0">
              <a:solidFill>
                <a:srgbClr val="E23649"/>
              </a:solidFill>
              <a:latin typeface="Calibri" charset="0"/>
              <a:ea typeface="Calibri" charset="0"/>
              <a:cs typeface="Calibri" charset="0"/>
            </a:endParaRPr>
          </a:p>
        </p:txBody>
      </p:sp>
      <p:sp>
        <p:nvSpPr>
          <p:cNvPr id="11" name="Rectángulo 10"/>
          <p:cNvSpPr/>
          <p:nvPr/>
        </p:nvSpPr>
        <p:spPr>
          <a:xfrm>
            <a:off x="760587" y="1715975"/>
            <a:ext cx="10085005" cy="707886"/>
          </a:xfrm>
          <a:prstGeom prst="rect">
            <a:avLst/>
          </a:prstGeom>
        </p:spPr>
        <p:txBody>
          <a:bodyPr wrap="none">
            <a:spAutoFit/>
          </a:bodyPr>
          <a:lstStyle/>
          <a:p>
            <a:r>
              <a:rPr lang="es-ES" sz="2000" dirty="0">
                <a:solidFill>
                  <a:schemeClr val="bg1">
                    <a:lumMod val="50000"/>
                  </a:schemeClr>
                </a:solidFill>
              </a:rPr>
              <a:t>Se puede decir que todos los elementos </a:t>
            </a:r>
            <a:r>
              <a:rPr lang="es-ES" sz="2000" dirty="0" err="1">
                <a:solidFill>
                  <a:schemeClr val="bg1">
                    <a:lumMod val="50000"/>
                  </a:schemeClr>
                </a:solidFill>
              </a:rPr>
              <a:t>html</a:t>
            </a:r>
            <a:r>
              <a:rPr lang="es-ES" sz="2000" dirty="0">
                <a:solidFill>
                  <a:schemeClr val="bg1">
                    <a:lumMod val="50000"/>
                  </a:schemeClr>
                </a:solidFill>
              </a:rPr>
              <a:t> pueden considerarse como cajas. Este modelo es </a:t>
            </a:r>
          </a:p>
          <a:p>
            <a:r>
              <a:rPr lang="es-ES" sz="2000" dirty="0" err="1">
                <a:solidFill>
                  <a:schemeClr val="bg1">
                    <a:lumMod val="50000"/>
                  </a:schemeClr>
                </a:solidFill>
                <a:latin typeface="Calibri" charset="0"/>
                <a:ea typeface="Calibri" charset="0"/>
                <a:cs typeface="Calibri" charset="0"/>
              </a:rPr>
              <a:t>Escencialmente</a:t>
            </a:r>
            <a:r>
              <a:rPr lang="es-ES" sz="2000" dirty="0">
                <a:solidFill>
                  <a:schemeClr val="bg1">
                    <a:lumMod val="50000"/>
                  </a:schemeClr>
                </a:solidFill>
                <a:latin typeface="Calibri" charset="0"/>
                <a:ea typeface="Calibri" charset="0"/>
                <a:cs typeface="Calibri" charset="0"/>
              </a:rPr>
              <a:t> un cuadro que envuelve a cada elemento HTML.</a:t>
            </a:r>
          </a:p>
        </p:txBody>
      </p:sp>
      <p:pic>
        <p:nvPicPr>
          <p:cNvPr id="5" name="Imagen 4"/>
          <p:cNvPicPr>
            <a:picLocks noChangeAspect="1"/>
          </p:cNvPicPr>
          <p:nvPr/>
        </p:nvPicPr>
        <p:blipFill>
          <a:blip r:embed="rId4"/>
          <a:stretch>
            <a:fillRect/>
          </a:stretch>
        </p:blipFill>
        <p:spPr>
          <a:xfrm>
            <a:off x="2602205" y="2647350"/>
            <a:ext cx="7245179" cy="3726362"/>
          </a:xfrm>
          <a:prstGeom prst="rect">
            <a:avLst/>
          </a:prstGeom>
        </p:spPr>
      </p:pic>
    </p:spTree>
    <p:extLst>
      <p:ext uri="{BB962C8B-B14F-4D97-AF65-F5344CB8AC3E}">
        <p14:creationId xmlns:p14="http://schemas.microsoft.com/office/powerpoint/2010/main" val="1588735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1003610" y="662897"/>
            <a:ext cx="7885822" cy="523220"/>
          </a:xfrm>
          <a:prstGeom prst="rect">
            <a:avLst/>
          </a:prstGeom>
          <a:noFill/>
        </p:spPr>
        <p:txBody>
          <a:bodyPr wrap="square" rtlCol="0">
            <a:spAutoFit/>
          </a:bodyPr>
          <a:lstStyle/>
          <a:p>
            <a:r>
              <a:rPr lang="es-ES" sz="2800" b="1" dirty="0">
                <a:solidFill>
                  <a:srgbClr val="E23649"/>
                </a:solidFill>
                <a:latin typeface="Calibri" charset="0"/>
                <a:ea typeface="Calibri" charset="0"/>
                <a:cs typeface="Calibri" charset="0"/>
              </a:rPr>
              <a:t>Modelo de Caja</a:t>
            </a:r>
            <a:endParaRPr lang="es-ES_tradnl" sz="2800" b="1" dirty="0">
              <a:solidFill>
                <a:srgbClr val="E23649"/>
              </a:solidFill>
              <a:latin typeface="Calibri" charset="0"/>
              <a:ea typeface="Calibri" charset="0"/>
              <a:cs typeface="Calibri" charset="0"/>
            </a:endParaRPr>
          </a:p>
        </p:txBody>
      </p:sp>
      <p:sp>
        <p:nvSpPr>
          <p:cNvPr id="4" name="Rectángulo 3"/>
          <p:cNvSpPr/>
          <p:nvPr/>
        </p:nvSpPr>
        <p:spPr>
          <a:xfrm>
            <a:off x="1003610" y="1351562"/>
            <a:ext cx="10220914" cy="2585323"/>
          </a:xfrm>
          <a:prstGeom prst="rect">
            <a:avLst/>
          </a:prstGeom>
        </p:spPr>
        <p:txBody>
          <a:bodyPr wrap="square">
            <a:spAutoFit/>
          </a:bodyPr>
          <a:lstStyle/>
          <a:p>
            <a:r>
              <a:rPr lang="es-ES_tradnl" dirty="0">
                <a:solidFill>
                  <a:srgbClr val="000000"/>
                </a:solidFill>
                <a:latin typeface="Verdana" charset="0"/>
              </a:rPr>
              <a:t>Explicación de las diferentes partes:</a:t>
            </a:r>
          </a:p>
          <a:p>
            <a:endParaRPr lang="es-ES_tradnl" dirty="0">
              <a:solidFill>
                <a:srgbClr val="000000"/>
              </a:solidFill>
              <a:latin typeface="Verdana" charset="0"/>
            </a:endParaRPr>
          </a:p>
          <a:p>
            <a:pPr marL="285750" indent="-285750">
              <a:buFont typeface="Arial" charset="0"/>
              <a:buChar char="•"/>
            </a:pPr>
            <a:r>
              <a:rPr lang="es-ES_tradnl" b="1" dirty="0">
                <a:solidFill>
                  <a:srgbClr val="000000"/>
                </a:solidFill>
                <a:latin typeface="Verdana" charset="0"/>
              </a:rPr>
              <a:t>Contenido</a:t>
            </a:r>
            <a:r>
              <a:rPr lang="es-ES_tradnl" dirty="0">
                <a:solidFill>
                  <a:srgbClr val="000000"/>
                </a:solidFill>
                <a:latin typeface="Verdana" charset="0"/>
              </a:rPr>
              <a:t> : el contenido del cuadro, donde aparecen texto e imágenes.</a:t>
            </a:r>
          </a:p>
          <a:p>
            <a:pPr marL="285750" indent="-285750">
              <a:buFont typeface="Arial" charset="0"/>
              <a:buChar char="•"/>
            </a:pPr>
            <a:r>
              <a:rPr lang="es-ES_tradnl" b="1" dirty="0" err="1">
                <a:solidFill>
                  <a:srgbClr val="000000"/>
                </a:solidFill>
                <a:latin typeface="Verdana" charset="0"/>
              </a:rPr>
              <a:t>Padding</a:t>
            </a:r>
            <a:r>
              <a:rPr lang="es-ES_tradnl" dirty="0">
                <a:solidFill>
                  <a:srgbClr val="000000"/>
                </a:solidFill>
                <a:latin typeface="Verdana" charset="0"/>
              </a:rPr>
              <a:t> - Borra un área alrededor del contenido. El relleno es transparente</a:t>
            </a:r>
          </a:p>
          <a:p>
            <a:pPr marL="285750" indent="-285750">
              <a:buFont typeface="Arial" charset="0"/>
              <a:buChar char="•"/>
            </a:pPr>
            <a:r>
              <a:rPr lang="es-ES_tradnl" b="1" dirty="0">
                <a:solidFill>
                  <a:srgbClr val="000000"/>
                </a:solidFill>
                <a:latin typeface="Verdana" charset="0"/>
              </a:rPr>
              <a:t>Borde</a:t>
            </a:r>
            <a:r>
              <a:rPr lang="es-ES_tradnl" dirty="0">
                <a:solidFill>
                  <a:srgbClr val="000000"/>
                </a:solidFill>
                <a:latin typeface="Verdana" charset="0"/>
              </a:rPr>
              <a:t> : un borde que recorre el relleno y el contenido.</a:t>
            </a:r>
          </a:p>
          <a:p>
            <a:pPr marL="285750" indent="-285750">
              <a:buFont typeface="Arial" charset="0"/>
              <a:buChar char="•"/>
            </a:pPr>
            <a:r>
              <a:rPr lang="es-ES_tradnl" b="1" dirty="0">
                <a:solidFill>
                  <a:srgbClr val="000000"/>
                </a:solidFill>
                <a:latin typeface="Verdana" charset="0"/>
              </a:rPr>
              <a:t>Margen</a:t>
            </a:r>
            <a:r>
              <a:rPr lang="es-ES_tradnl" dirty="0">
                <a:solidFill>
                  <a:srgbClr val="000000"/>
                </a:solidFill>
                <a:latin typeface="Verdana" charset="0"/>
              </a:rPr>
              <a:t> : borra un área fuera de la frontera. El margen es transparente.</a:t>
            </a:r>
          </a:p>
          <a:p>
            <a:pPr marL="285750" indent="-285750">
              <a:buFont typeface="Arial" charset="0"/>
              <a:buChar char="•"/>
            </a:pPr>
            <a:endParaRPr lang="es-ES_tradnl" dirty="0">
              <a:solidFill>
                <a:srgbClr val="000000"/>
              </a:solidFill>
              <a:latin typeface="Verdana" charset="0"/>
            </a:endParaRPr>
          </a:p>
          <a:p>
            <a:r>
              <a:rPr lang="es-ES_tradnl" dirty="0">
                <a:solidFill>
                  <a:srgbClr val="000000"/>
                </a:solidFill>
                <a:latin typeface="Verdana" charset="0"/>
              </a:rPr>
              <a:t>El modelo de caja nos permite agregar un borde alrededor de los elementos, y definir el espacio entre los elementos. </a:t>
            </a:r>
            <a:endParaRPr lang="es-ES_tradnl" b="0" i="0" dirty="0">
              <a:solidFill>
                <a:srgbClr val="000000"/>
              </a:solidFill>
              <a:effectLst/>
              <a:latin typeface="Verdana" charset="0"/>
            </a:endParaRPr>
          </a:p>
        </p:txBody>
      </p:sp>
      <p:sp>
        <p:nvSpPr>
          <p:cNvPr id="7" name="Rectángulo 6"/>
          <p:cNvSpPr/>
          <p:nvPr/>
        </p:nvSpPr>
        <p:spPr>
          <a:xfrm>
            <a:off x="3702082" y="4243280"/>
            <a:ext cx="6096000" cy="2308324"/>
          </a:xfrm>
          <a:prstGeom prst="rect">
            <a:avLst/>
          </a:prstGeom>
        </p:spPr>
        <p:txBody>
          <a:bodyPr>
            <a:spAutoFit/>
          </a:bodyPr>
          <a:lstStyle/>
          <a:p>
            <a:r>
              <a:rPr lang="de-DE" sz="2400" b="1" dirty="0">
                <a:solidFill>
                  <a:srgbClr val="A52A2A"/>
                </a:solidFill>
                <a:latin typeface="Calibri" charset="0"/>
                <a:ea typeface="Calibri" charset="0"/>
                <a:cs typeface="Calibri" charset="0"/>
              </a:rPr>
              <a:t>div </a:t>
            </a:r>
            <a:r>
              <a:rPr lang="de-DE" sz="2400" b="1" dirty="0">
                <a:solidFill>
                  <a:srgbClr val="000000"/>
                </a:solidFill>
                <a:latin typeface="Calibri" charset="0"/>
                <a:ea typeface="Calibri" charset="0"/>
                <a:cs typeface="Calibri" charset="0"/>
              </a:rPr>
              <a:t>{</a:t>
            </a:r>
            <a:br>
              <a:rPr lang="de-DE" sz="2400" b="1" dirty="0">
                <a:solidFill>
                  <a:srgbClr val="FF0000"/>
                </a:solidFill>
                <a:latin typeface="Calibri" charset="0"/>
                <a:ea typeface="Calibri" charset="0"/>
                <a:cs typeface="Calibri" charset="0"/>
              </a:rPr>
            </a:br>
            <a:r>
              <a:rPr lang="de-DE" sz="2400" b="1" dirty="0">
                <a:solidFill>
                  <a:srgbClr val="FF0000"/>
                </a:solidFill>
                <a:latin typeface="Calibri" charset="0"/>
                <a:ea typeface="Calibri" charset="0"/>
                <a:cs typeface="Calibri" charset="0"/>
              </a:rPr>
              <a:t>   	</a:t>
            </a:r>
            <a:r>
              <a:rPr lang="de-DE" sz="2400" b="1" dirty="0" err="1">
                <a:solidFill>
                  <a:srgbClr val="FF0000"/>
                </a:solidFill>
                <a:latin typeface="Calibri" charset="0"/>
                <a:ea typeface="Calibri" charset="0"/>
                <a:cs typeface="Calibri" charset="0"/>
              </a:rPr>
              <a:t>width</a:t>
            </a:r>
            <a:r>
              <a:rPr lang="de-DE" sz="2400" b="1" dirty="0">
                <a:solidFill>
                  <a:srgbClr val="000000"/>
                </a:solidFill>
                <a:latin typeface="Calibri" charset="0"/>
                <a:ea typeface="Calibri" charset="0"/>
                <a:cs typeface="Calibri" charset="0"/>
              </a:rPr>
              <a:t>:</a:t>
            </a:r>
            <a:r>
              <a:rPr lang="de-DE" sz="2400" b="1" dirty="0">
                <a:solidFill>
                  <a:srgbClr val="0000CD"/>
                </a:solidFill>
                <a:latin typeface="Calibri" charset="0"/>
                <a:ea typeface="Calibri" charset="0"/>
                <a:cs typeface="Calibri" charset="0"/>
              </a:rPr>
              <a:t> 300px</a:t>
            </a:r>
            <a:r>
              <a:rPr lang="de-DE" sz="2400" b="1" dirty="0">
                <a:solidFill>
                  <a:srgbClr val="000000"/>
                </a:solidFill>
                <a:latin typeface="Calibri" charset="0"/>
                <a:ea typeface="Calibri" charset="0"/>
                <a:cs typeface="Calibri" charset="0"/>
              </a:rPr>
              <a:t>;</a:t>
            </a:r>
            <a:br>
              <a:rPr lang="de-DE" sz="2400" b="1" dirty="0">
                <a:solidFill>
                  <a:srgbClr val="FF0000"/>
                </a:solidFill>
                <a:latin typeface="Calibri" charset="0"/>
                <a:ea typeface="Calibri" charset="0"/>
                <a:cs typeface="Calibri" charset="0"/>
              </a:rPr>
            </a:br>
            <a:r>
              <a:rPr lang="de-DE" sz="2400" b="1" dirty="0">
                <a:solidFill>
                  <a:srgbClr val="FF0000"/>
                </a:solidFill>
                <a:latin typeface="Calibri" charset="0"/>
                <a:ea typeface="Calibri" charset="0"/>
                <a:cs typeface="Calibri" charset="0"/>
              </a:rPr>
              <a:t>    	</a:t>
            </a:r>
            <a:r>
              <a:rPr lang="de-DE" sz="2400" b="1" dirty="0" err="1">
                <a:solidFill>
                  <a:srgbClr val="FF0000"/>
                </a:solidFill>
                <a:latin typeface="Calibri" charset="0"/>
                <a:ea typeface="Calibri" charset="0"/>
                <a:cs typeface="Calibri" charset="0"/>
              </a:rPr>
              <a:t>border</a:t>
            </a:r>
            <a:r>
              <a:rPr lang="de-DE" sz="2400" b="1" dirty="0">
                <a:solidFill>
                  <a:srgbClr val="000000"/>
                </a:solidFill>
                <a:latin typeface="Calibri" charset="0"/>
                <a:ea typeface="Calibri" charset="0"/>
                <a:cs typeface="Calibri" charset="0"/>
              </a:rPr>
              <a:t>:</a:t>
            </a:r>
            <a:r>
              <a:rPr lang="de-DE" sz="2400" b="1" dirty="0">
                <a:solidFill>
                  <a:srgbClr val="0000CD"/>
                </a:solidFill>
                <a:latin typeface="Calibri" charset="0"/>
                <a:ea typeface="Calibri" charset="0"/>
                <a:cs typeface="Calibri" charset="0"/>
              </a:rPr>
              <a:t> 25px solid </a:t>
            </a:r>
            <a:r>
              <a:rPr lang="de-DE" sz="2400" b="1" dirty="0" err="1">
                <a:solidFill>
                  <a:srgbClr val="0000CD"/>
                </a:solidFill>
                <a:latin typeface="Calibri" charset="0"/>
                <a:ea typeface="Calibri" charset="0"/>
                <a:cs typeface="Calibri" charset="0"/>
              </a:rPr>
              <a:t>green</a:t>
            </a:r>
            <a:r>
              <a:rPr lang="de-DE" sz="2400" b="1" dirty="0">
                <a:solidFill>
                  <a:srgbClr val="000000"/>
                </a:solidFill>
                <a:latin typeface="Calibri" charset="0"/>
                <a:ea typeface="Calibri" charset="0"/>
                <a:cs typeface="Calibri" charset="0"/>
              </a:rPr>
              <a:t>;</a:t>
            </a:r>
            <a:br>
              <a:rPr lang="de-DE" sz="2400" b="1" dirty="0">
                <a:solidFill>
                  <a:srgbClr val="FF0000"/>
                </a:solidFill>
                <a:latin typeface="Calibri" charset="0"/>
                <a:ea typeface="Calibri" charset="0"/>
                <a:cs typeface="Calibri" charset="0"/>
              </a:rPr>
            </a:br>
            <a:r>
              <a:rPr lang="de-DE" sz="2400" b="1" dirty="0">
                <a:solidFill>
                  <a:srgbClr val="FF0000"/>
                </a:solidFill>
                <a:latin typeface="Calibri" charset="0"/>
                <a:ea typeface="Calibri" charset="0"/>
                <a:cs typeface="Calibri" charset="0"/>
              </a:rPr>
              <a:t>    	</a:t>
            </a:r>
            <a:r>
              <a:rPr lang="de-DE" sz="2400" b="1" dirty="0" err="1">
                <a:solidFill>
                  <a:srgbClr val="FF0000"/>
                </a:solidFill>
                <a:latin typeface="Calibri" charset="0"/>
                <a:ea typeface="Calibri" charset="0"/>
                <a:cs typeface="Calibri" charset="0"/>
              </a:rPr>
              <a:t>padding</a:t>
            </a:r>
            <a:r>
              <a:rPr lang="de-DE" sz="2400" b="1" dirty="0">
                <a:solidFill>
                  <a:srgbClr val="000000"/>
                </a:solidFill>
                <a:latin typeface="Calibri" charset="0"/>
                <a:ea typeface="Calibri" charset="0"/>
                <a:cs typeface="Calibri" charset="0"/>
              </a:rPr>
              <a:t>:</a:t>
            </a:r>
            <a:r>
              <a:rPr lang="de-DE" sz="2400" b="1" dirty="0">
                <a:solidFill>
                  <a:srgbClr val="0000CD"/>
                </a:solidFill>
                <a:latin typeface="Calibri" charset="0"/>
                <a:ea typeface="Calibri" charset="0"/>
                <a:cs typeface="Calibri" charset="0"/>
              </a:rPr>
              <a:t> 25px</a:t>
            </a:r>
            <a:r>
              <a:rPr lang="de-DE" sz="2400" b="1" dirty="0">
                <a:solidFill>
                  <a:srgbClr val="000000"/>
                </a:solidFill>
                <a:latin typeface="Calibri" charset="0"/>
                <a:ea typeface="Calibri" charset="0"/>
                <a:cs typeface="Calibri" charset="0"/>
              </a:rPr>
              <a:t>;</a:t>
            </a:r>
            <a:br>
              <a:rPr lang="de-DE" sz="2400" b="1" dirty="0">
                <a:solidFill>
                  <a:srgbClr val="FF0000"/>
                </a:solidFill>
                <a:latin typeface="Calibri" charset="0"/>
                <a:ea typeface="Calibri" charset="0"/>
                <a:cs typeface="Calibri" charset="0"/>
              </a:rPr>
            </a:br>
            <a:r>
              <a:rPr lang="de-DE" sz="2400" b="1" dirty="0">
                <a:solidFill>
                  <a:srgbClr val="FF0000"/>
                </a:solidFill>
                <a:latin typeface="Calibri" charset="0"/>
                <a:ea typeface="Calibri" charset="0"/>
                <a:cs typeface="Calibri" charset="0"/>
              </a:rPr>
              <a:t>   	</a:t>
            </a:r>
            <a:r>
              <a:rPr lang="de-DE" sz="2400" b="1" dirty="0" err="1">
                <a:solidFill>
                  <a:srgbClr val="FF0000"/>
                </a:solidFill>
                <a:latin typeface="Calibri" charset="0"/>
                <a:ea typeface="Calibri" charset="0"/>
                <a:cs typeface="Calibri" charset="0"/>
              </a:rPr>
              <a:t>margin</a:t>
            </a:r>
            <a:r>
              <a:rPr lang="de-DE" sz="2400" b="1" dirty="0">
                <a:solidFill>
                  <a:srgbClr val="000000"/>
                </a:solidFill>
                <a:latin typeface="Calibri" charset="0"/>
                <a:ea typeface="Calibri" charset="0"/>
                <a:cs typeface="Calibri" charset="0"/>
              </a:rPr>
              <a:t>:</a:t>
            </a:r>
            <a:r>
              <a:rPr lang="de-DE" sz="2400" b="1" dirty="0">
                <a:solidFill>
                  <a:srgbClr val="0000CD"/>
                </a:solidFill>
                <a:latin typeface="Calibri" charset="0"/>
                <a:ea typeface="Calibri" charset="0"/>
                <a:cs typeface="Calibri" charset="0"/>
              </a:rPr>
              <a:t> 25px</a:t>
            </a:r>
            <a:r>
              <a:rPr lang="de-DE" sz="2400" b="1" dirty="0">
                <a:solidFill>
                  <a:srgbClr val="000000"/>
                </a:solidFill>
                <a:latin typeface="Calibri" charset="0"/>
                <a:ea typeface="Calibri" charset="0"/>
                <a:cs typeface="Calibri" charset="0"/>
              </a:rPr>
              <a:t>;</a:t>
            </a:r>
            <a:br>
              <a:rPr lang="de-DE" sz="2400" b="1" dirty="0">
                <a:solidFill>
                  <a:srgbClr val="FF0000"/>
                </a:solidFill>
                <a:latin typeface="Calibri" charset="0"/>
                <a:ea typeface="Calibri" charset="0"/>
                <a:cs typeface="Calibri" charset="0"/>
              </a:rPr>
            </a:br>
            <a:r>
              <a:rPr lang="de-DE" sz="2400" b="1" dirty="0">
                <a:solidFill>
                  <a:srgbClr val="000000"/>
                </a:solidFill>
                <a:latin typeface="Calibri" charset="0"/>
                <a:ea typeface="Calibri" charset="0"/>
                <a:cs typeface="Calibri" charset="0"/>
              </a:rPr>
              <a:t>}</a:t>
            </a:r>
            <a:endParaRPr lang="es-ES_tradnl" sz="2400" b="1" dirty="0">
              <a:latin typeface="Calibri" charset="0"/>
              <a:ea typeface="Calibri" charset="0"/>
              <a:cs typeface="Calibri" charset="0"/>
            </a:endParaRPr>
          </a:p>
        </p:txBody>
      </p:sp>
    </p:spTree>
    <p:extLst>
      <p:ext uri="{BB962C8B-B14F-4D97-AF65-F5344CB8AC3E}">
        <p14:creationId xmlns:p14="http://schemas.microsoft.com/office/powerpoint/2010/main" val="42609548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r="80105"/>
          <a:stretch/>
        </p:blipFill>
        <p:spPr>
          <a:xfrm>
            <a:off x="388620" y="662897"/>
            <a:ext cx="614990" cy="537736"/>
          </a:xfrm>
          <a:prstGeom prst="rect">
            <a:avLst/>
          </a:prstGeom>
        </p:spPr>
      </p:pic>
      <p:sp>
        <p:nvSpPr>
          <p:cNvPr id="6" name="CuadroTexto 5"/>
          <p:cNvSpPr txBox="1"/>
          <p:nvPr/>
        </p:nvSpPr>
        <p:spPr>
          <a:xfrm>
            <a:off x="1003610" y="662897"/>
            <a:ext cx="7885822"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Outline</a:t>
            </a:r>
            <a:r>
              <a:rPr lang="es-ES" sz="2800" b="1" dirty="0">
                <a:solidFill>
                  <a:srgbClr val="E23649"/>
                </a:solidFill>
                <a:latin typeface="Calibri" charset="0"/>
                <a:ea typeface="Calibri" charset="0"/>
                <a:cs typeface="Calibri" charset="0"/>
              </a:rPr>
              <a:t> CSS</a:t>
            </a:r>
            <a:endParaRPr lang="es-ES_tradnl" sz="2800" b="1" dirty="0">
              <a:solidFill>
                <a:srgbClr val="E23649"/>
              </a:solidFill>
              <a:latin typeface="Calibri" charset="0"/>
              <a:ea typeface="Calibri" charset="0"/>
              <a:cs typeface="Calibri" charset="0"/>
            </a:endParaRPr>
          </a:p>
        </p:txBody>
      </p:sp>
      <p:sp>
        <p:nvSpPr>
          <p:cNvPr id="4" name="Rectángulo 3"/>
          <p:cNvSpPr/>
          <p:nvPr/>
        </p:nvSpPr>
        <p:spPr>
          <a:xfrm>
            <a:off x="1003610" y="1351562"/>
            <a:ext cx="10220914" cy="2031325"/>
          </a:xfrm>
          <a:prstGeom prst="rect">
            <a:avLst/>
          </a:prstGeom>
        </p:spPr>
        <p:txBody>
          <a:bodyPr wrap="square">
            <a:spAutoFit/>
          </a:bodyPr>
          <a:lstStyle/>
          <a:p>
            <a:r>
              <a:rPr lang="es-ES_tradnl" dirty="0">
                <a:solidFill>
                  <a:srgbClr val="000000"/>
                </a:solidFill>
                <a:latin typeface="Verdana" charset="0"/>
              </a:rPr>
              <a:t>Especifica el estilo, color, y el ancho de un contorno.</a:t>
            </a:r>
          </a:p>
          <a:p>
            <a:endParaRPr lang="es-ES_tradnl" b="0" i="0" dirty="0">
              <a:solidFill>
                <a:srgbClr val="000000"/>
              </a:solidFill>
              <a:effectLst/>
              <a:latin typeface="Verdana" charset="0"/>
            </a:endParaRPr>
          </a:p>
          <a:p>
            <a:r>
              <a:rPr lang="es-ES_tradnl" dirty="0">
                <a:solidFill>
                  <a:srgbClr val="000000"/>
                </a:solidFill>
                <a:latin typeface="Verdana" charset="0"/>
              </a:rPr>
              <a:t>Un contorno se dibuja alrededor de los elementos (fuera de los bordes) para hacer</a:t>
            </a:r>
          </a:p>
          <a:p>
            <a:r>
              <a:rPr lang="es-ES_tradnl" b="0" i="0" dirty="0">
                <a:solidFill>
                  <a:srgbClr val="000000"/>
                </a:solidFill>
                <a:effectLst/>
                <a:latin typeface="Verdana" charset="0"/>
              </a:rPr>
              <a:t>Que el elemento destaque, sin embargo esta propiedad no afecta a las dimensiones</a:t>
            </a:r>
          </a:p>
          <a:p>
            <a:r>
              <a:rPr lang="es-ES_tradnl" dirty="0">
                <a:solidFill>
                  <a:srgbClr val="000000"/>
                </a:solidFill>
                <a:latin typeface="Verdana" charset="0"/>
              </a:rPr>
              <a:t>Del elemento en el modelo de caja.</a:t>
            </a:r>
          </a:p>
          <a:p>
            <a:endParaRPr lang="es-ES_tradnl" b="0" i="0" dirty="0">
              <a:solidFill>
                <a:srgbClr val="000000"/>
              </a:solidFill>
              <a:effectLst/>
              <a:latin typeface="Verdana" charset="0"/>
            </a:endParaRPr>
          </a:p>
          <a:p>
            <a:r>
              <a:rPr lang="es-ES_tradnl" dirty="0">
                <a:solidFill>
                  <a:srgbClr val="000000"/>
                </a:solidFill>
                <a:latin typeface="Verdana" charset="0"/>
              </a:rPr>
              <a:t>Tiene las mismas propiedades de un </a:t>
            </a:r>
            <a:r>
              <a:rPr lang="es-ES_tradnl" dirty="0" err="1">
                <a:solidFill>
                  <a:srgbClr val="000000"/>
                </a:solidFill>
                <a:latin typeface="Verdana" charset="0"/>
              </a:rPr>
              <a:t>border</a:t>
            </a:r>
            <a:r>
              <a:rPr lang="es-ES_tradnl" dirty="0">
                <a:solidFill>
                  <a:srgbClr val="000000"/>
                </a:solidFill>
                <a:latin typeface="Verdana" charset="0"/>
              </a:rPr>
              <a:t>.</a:t>
            </a:r>
            <a:endParaRPr lang="es-ES_tradnl" b="0" i="0" dirty="0">
              <a:solidFill>
                <a:srgbClr val="000000"/>
              </a:solidFill>
              <a:effectLst/>
              <a:latin typeface="Verdana" charset="0"/>
            </a:endParaRPr>
          </a:p>
        </p:txBody>
      </p:sp>
      <p:sp>
        <p:nvSpPr>
          <p:cNvPr id="5" name="Rectángulo 4"/>
          <p:cNvSpPr/>
          <p:nvPr/>
        </p:nvSpPr>
        <p:spPr>
          <a:xfrm>
            <a:off x="3277082" y="4134284"/>
            <a:ext cx="6367915" cy="1815882"/>
          </a:xfrm>
          <a:prstGeom prst="rect">
            <a:avLst/>
          </a:prstGeom>
        </p:spPr>
        <p:txBody>
          <a:bodyPr wrap="square">
            <a:spAutoFit/>
          </a:bodyPr>
          <a:lstStyle/>
          <a:p>
            <a:r>
              <a:rPr lang="es-ES_tradnl" sz="2800" b="1" dirty="0">
                <a:solidFill>
                  <a:srgbClr val="A52A2A"/>
                </a:solidFill>
                <a:latin typeface="Calibri" charset="0"/>
                <a:ea typeface="Calibri" charset="0"/>
                <a:cs typeface="Calibri" charset="0"/>
              </a:rPr>
              <a:t>p </a:t>
            </a:r>
            <a:r>
              <a:rPr lang="es-ES_tradnl" sz="2800" b="1" dirty="0">
                <a:solidFill>
                  <a:srgbClr val="000000"/>
                </a:solidFill>
                <a:latin typeface="Calibri" charset="0"/>
                <a:ea typeface="Calibri" charset="0"/>
                <a:cs typeface="Calibri" charset="0"/>
              </a:rPr>
              <a:t>{</a:t>
            </a:r>
            <a:br>
              <a:rPr lang="es-ES_tradnl" sz="2800" b="1" dirty="0">
                <a:solidFill>
                  <a:srgbClr val="FF0000"/>
                </a:solidFill>
                <a:latin typeface="Calibri" charset="0"/>
                <a:ea typeface="Calibri" charset="0"/>
                <a:cs typeface="Calibri" charset="0"/>
              </a:rPr>
            </a:br>
            <a:r>
              <a:rPr lang="es-ES_tradnl" sz="2800" b="1" dirty="0">
                <a:solidFill>
                  <a:srgbClr val="FF0000"/>
                </a:solidFill>
                <a:latin typeface="Calibri" charset="0"/>
                <a:ea typeface="Calibri" charset="0"/>
                <a:cs typeface="Calibri" charset="0"/>
              </a:rPr>
              <a:t>    	</a:t>
            </a:r>
            <a:r>
              <a:rPr lang="es-ES_tradnl" sz="2800" b="1" dirty="0" err="1">
                <a:solidFill>
                  <a:srgbClr val="FF0000"/>
                </a:solidFill>
                <a:latin typeface="Calibri" charset="0"/>
                <a:ea typeface="Calibri" charset="0"/>
                <a:cs typeface="Calibri" charset="0"/>
              </a:rPr>
              <a:t>border</a:t>
            </a:r>
            <a:r>
              <a:rPr lang="es-ES_tradnl" sz="2800" b="1" dirty="0">
                <a:solidFill>
                  <a:srgbClr val="000000"/>
                </a:solidFill>
                <a:latin typeface="Calibri" charset="0"/>
                <a:ea typeface="Calibri" charset="0"/>
                <a:cs typeface="Calibri" charset="0"/>
              </a:rPr>
              <a:t>:</a:t>
            </a:r>
            <a:r>
              <a:rPr lang="es-ES_tradnl" sz="2800" b="1" dirty="0">
                <a:solidFill>
                  <a:srgbClr val="0000CD"/>
                </a:solidFill>
                <a:latin typeface="Calibri" charset="0"/>
                <a:ea typeface="Calibri" charset="0"/>
                <a:cs typeface="Calibri" charset="0"/>
              </a:rPr>
              <a:t> 1px </a:t>
            </a:r>
            <a:r>
              <a:rPr lang="es-ES_tradnl" sz="2800" b="1" dirty="0" err="1">
                <a:solidFill>
                  <a:srgbClr val="0000CD"/>
                </a:solidFill>
                <a:latin typeface="Calibri" charset="0"/>
                <a:ea typeface="Calibri" charset="0"/>
                <a:cs typeface="Calibri" charset="0"/>
              </a:rPr>
              <a:t>solid</a:t>
            </a:r>
            <a:r>
              <a:rPr lang="es-ES_tradnl" sz="2800" b="1" dirty="0">
                <a:solidFill>
                  <a:srgbClr val="0000CD"/>
                </a:solidFill>
                <a:latin typeface="Calibri" charset="0"/>
                <a:ea typeface="Calibri" charset="0"/>
                <a:cs typeface="Calibri" charset="0"/>
              </a:rPr>
              <a:t> </a:t>
            </a:r>
            <a:r>
              <a:rPr lang="es-ES_tradnl" sz="2800" b="1" dirty="0" err="1">
                <a:solidFill>
                  <a:srgbClr val="0000CD"/>
                </a:solidFill>
                <a:latin typeface="Calibri" charset="0"/>
                <a:ea typeface="Calibri" charset="0"/>
                <a:cs typeface="Calibri" charset="0"/>
              </a:rPr>
              <a:t>black</a:t>
            </a:r>
            <a:r>
              <a:rPr lang="es-ES_tradnl" sz="2800" b="1" dirty="0">
                <a:solidFill>
                  <a:srgbClr val="000000"/>
                </a:solidFill>
                <a:latin typeface="Calibri" charset="0"/>
                <a:ea typeface="Calibri" charset="0"/>
                <a:cs typeface="Calibri" charset="0"/>
              </a:rPr>
              <a:t>;</a:t>
            </a:r>
            <a:br>
              <a:rPr lang="es-ES_tradnl" sz="2800" b="1" dirty="0">
                <a:solidFill>
                  <a:srgbClr val="FF0000"/>
                </a:solidFill>
                <a:latin typeface="Calibri" charset="0"/>
                <a:ea typeface="Calibri" charset="0"/>
                <a:cs typeface="Calibri" charset="0"/>
              </a:rPr>
            </a:br>
            <a:r>
              <a:rPr lang="es-ES_tradnl" sz="2800" b="1" dirty="0">
                <a:solidFill>
                  <a:srgbClr val="FF0000"/>
                </a:solidFill>
                <a:latin typeface="Calibri" charset="0"/>
                <a:ea typeface="Calibri" charset="0"/>
                <a:cs typeface="Calibri" charset="0"/>
              </a:rPr>
              <a:t>    	</a:t>
            </a:r>
            <a:r>
              <a:rPr lang="es-ES_tradnl" sz="2800" b="1" dirty="0" err="1">
                <a:solidFill>
                  <a:srgbClr val="FF0000"/>
                </a:solidFill>
                <a:latin typeface="Calibri" charset="0"/>
                <a:ea typeface="Calibri" charset="0"/>
                <a:cs typeface="Calibri" charset="0"/>
              </a:rPr>
              <a:t>outline</a:t>
            </a:r>
            <a:r>
              <a:rPr lang="es-ES_tradnl" sz="2800" b="1" dirty="0">
                <a:solidFill>
                  <a:srgbClr val="000000"/>
                </a:solidFill>
                <a:latin typeface="Calibri" charset="0"/>
                <a:ea typeface="Calibri" charset="0"/>
                <a:cs typeface="Calibri" charset="0"/>
              </a:rPr>
              <a:t>:</a:t>
            </a:r>
            <a:r>
              <a:rPr lang="es-ES_tradnl" sz="2800" b="1" dirty="0">
                <a:solidFill>
                  <a:srgbClr val="0000CD"/>
                </a:solidFill>
                <a:latin typeface="Calibri" charset="0"/>
                <a:ea typeface="Calibri" charset="0"/>
                <a:cs typeface="Calibri" charset="0"/>
              </a:rPr>
              <a:t> 5px </a:t>
            </a:r>
            <a:r>
              <a:rPr lang="es-ES_tradnl" sz="2800" b="1" dirty="0" err="1">
                <a:solidFill>
                  <a:srgbClr val="0000CD"/>
                </a:solidFill>
                <a:latin typeface="Calibri" charset="0"/>
                <a:ea typeface="Calibri" charset="0"/>
                <a:cs typeface="Calibri" charset="0"/>
              </a:rPr>
              <a:t>dotted</a:t>
            </a:r>
            <a:r>
              <a:rPr lang="es-ES_tradnl" sz="2800" b="1" dirty="0">
                <a:solidFill>
                  <a:srgbClr val="0000CD"/>
                </a:solidFill>
                <a:latin typeface="Calibri" charset="0"/>
                <a:ea typeface="Calibri" charset="0"/>
                <a:cs typeface="Calibri" charset="0"/>
              </a:rPr>
              <a:t> red</a:t>
            </a:r>
            <a:r>
              <a:rPr lang="es-ES_tradnl" sz="2800" b="1" dirty="0">
                <a:solidFill>
                  <a:srgbClr val="000000"/>
                </a:solidFill>
                <a:latin typeface="Calibri" charset="0"/>
                <a:ea typeface="Calibri" charset="0"/>
                <a:cs typeface="Calibri" charset="0"/>
              </a:rPr>
              <a:t>;</a:t>
            </a:r>
            <a:br>
              <a:rPr lang="es-ES_tradnl" sz="2800" b="1" dirty="0">
                <a:solidFill>
                  <a:srgbClr val="FF0000"/>
                </a:solidFill>
                <a:latin typeface="Calibri" charset="0"/>
                <a:ea typeface="Calibri" charset="0"/>
                <a:cs typeface="Calibri" charset="0"/>
              </a:rPr>
            </a:br>
            <a:r>
              <a:rPr lang="es-ES_tradnl" sz="2800" b="1" dirty="0">
                <a:solidFill>
                  <a:srgbClr val="000000"/>
                </a:solidFill>
                <a:latin typeface="Calibri" charset="0"/>
                <a:ea typeface="Calibri" charset="0"/>
                <a:cs typeface="Calibri" charset="0"/>
              </a:rPr>
              <a:t>}</a:t>
            </a:r>
            <a:endParaRPr lang="es-ES_tradnl" sz="2800" b="1" dirty="0">
              <a:latin typeface="Calibri" charset="0"/>
              <a:ea typeface="Calibri" charset="0"/>
              <a:cs typeface="Calibri" charset="0"/>
            </a:endParaRPr>
          </a:p>
        </p:txBody>
      </p:sp>
    </p:spTree>
    <p:extLst>
      <p:ext uri="{BB962C8B-B14F-4D97-AF65-F5344CB8AC3E}">
        <p14:creationId xmlns:p14="http://schemas.microsoft.com/office/powerpoint/2010/main" val="178454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8" name="Imagen 7">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9" name="CuadroTexto 8"/>
          <p:cNvSpPr txBox="1"/>
          <p:nvPr/>
        </p:nvSpPr>
        <p:spPr>
          <a:xfrm>
            <a:off x="994409" y="670155"/>
            <a:ext cx="7152063"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Optgroup</a:t>
            </a:r>
            <a:endParaRPr lang="es-ES_tradnl" sz="2800" b="1" dirty="0">
              <a:solidFill>
                <a:srgbClr val="E23649"/>
              </a:solidFill>
              <a:latin typeface="Calibri" charset="0"/>
              <a:ea typeface="Calibri" charset="0"/>
              <a:cs typeface="Calibri" charset="0"/>
            </a:endParaRPr>
          </a:p>
        </p:txBody>
      </p:sp>
      <p:sp>
        <p:nvSpPr>
          <p:cNvPr id="3" name="Rectángulo 2"/>
          <p:cNvSpPr/>
          <p:nvPr/>
        </p:nvSpPr>
        <p:spPr>
          <a:xfrm>
            <a:off x="994408" y="1293316"/>
            <a:ext cx="9336381" cy="369332"/>
          </a:xfrm>
          <a:prstGeom prst="rect">
            <a:avLst/>
          </a:prstGeom>
        </p:spPr>
        <p:txBody>
          <a:bodyPr wrap="square">
            <a:spAutoFit/>
          </a:bodyPr>
          <a:lstStyle/>
          <a:p>
            <a:r>
              <a:rPr lang="es-ES_tradnl" dirty="0">
                <a:solidFill>
                  <a:schemeClr val="bg1">
                    <a:lumMod val="50000"/>
                  </a:schemeClr>
                </a:solidFill>
              </a:rPr>
              <a:t>Es la etiqueta que agrupa los elementos de la lista, cambiando su apariencia en un menú clásico.</a:t>
            </a:r>
            <a:endParaRPr lang="es-ES_tradnl" dirty="0">
              <a:solidFill>
                <a:schemeClr val="bg1">
                  <a:lumMod val="50000"/>
                </a:schemeClr>
              </a:solidFill>
              <a:latin typeface="Calibri" charset="0"/>
              <a:ea typeface="Calibri" charset="0"/>
              <a:cs typeface="Calibri" charset="0"/>
            </a:endParaRPr>
          </a:p>
        </p:txBody>
      </p:sp>
      <p:sp>
        <p:nvSpPr>
          <p:cNvPr id="2" name="Rectángulo 1"/>
          <p:cNvSpPr/>
          <p:nvPr/>
        </p:nvSpPr>
        <p:spPr>
          <a:xfrm>
            <a:off x="2106386" y="1873677"/>
            <a:ext cx="6979769" cy="3416320"/>
          </a:xfrm>
          <a:prstGeom prst="rect">
            <a:avLst/>
          </a:prstGeom>
        </p:spPr>
        <p:txBody>
          <a:bodyPr wrap="square">
            <a:spAutoFit/>
          </a:bodyPr>
          <a:lstStyle/>
          <a:p>
            <a:r>
              <a:rPr lang="es-ES_tradnl" b="1" i="0" dirty="0">
                <a:solidFill>
                  <a:srgbClr val="C00000"/>
                </a:solidFill>
                <a:effectLst/>
                <a:latin typeface="Calibri" charset="0"/>
                <a:ea typeface="Calibri" charset="0"/>
                <a:cs typeface="Calibri" charset="0"/>
              </a:rPr>
              <a:t>&lt;</a:t>
            </a:r>
            <a:r>
              <a:rPr lang="es-ES_tradnl" b="1" i="0" dirty="0" err="1">
                <a:solidFill>
                  <a:srgbClr val="C00000"/>
                </a:solidFill>
                <a:effectLst/>
                <a:latin typeface="Calibri" charset="0"/>
                <a:ea typeface="Calibri" charset="0"/>
                <a:cs typeface="Calibri" charset="0"/>
              </a:rPr>
              <a:t>select</a:t>
            </a:r>
            <a:r>
              <a:rPr lang="es-ES_tradnl" b="1" i="0" dirty="0">
                <a:solidFill>
                  <a:srgbClr val="C00000"/>
                </a:solidFill>
                <a:effectLst/>
                <a:latin typeface="Calibri" charset="0"/>
                <a:ea typeface="Calibri" charset="0"/>
                <a:cs typeface="Calibri" charset="0"/>
              </a:rPr>
              <a:t> </a:t>
            </a:r>
            <a:r>
              <a:rPr lang="es-ES_tradnl" b="1" i="0" dirty="0" err="1">
                <a:solidFill>
                  <a:srgbClr val="C00000"/>
                </a:solidFill>
                <a:effectLst/>
                <a:latin typeface="Calibri" charset="0"/>
                <a:ea typeface="Calibri" charset="0"/>
                <a:cs typeface="Calibri" charset="0"/>
              </a:rPr>
              <a:t>size</a:t>
            </a:r>
            <a:r>
              <a:rPr lang="es-ES_tradnl" b="1" i="0" dirty="0">
                <a:solidFill>
                  <a:srgbClr val="C00000"/>
                </a:solidFill>
                <a:effectLst/>
                <a:latin typeface="Calibri" charset="0"/>
                <a:ea typeface="Calibri" charset="0"/>
                <a:cs typeface="Calibri" charset="0"/>
              </a:rPr>
              <a:t>=“8”&gt;</a:t>
            </a:r>
            <a:br>
              <a:rPr lang="es-ES_tradnl" b="1" dirty="0">
                <a:solidFill>
                  <a:schemeClr val="bg1">
                    <a:lumMod val="50000"/>
                  </a:schemeClr>
                </a:solidFill>
                <a:latin typeface="Calibri" charset="0"/>
                <a:ea typeface="Calibri" charset="0"/>
                <a:cs typeface="Calibri" charset="0"/>
              </a:rPr>
            </a:br>
            <a:r>
              <a:rPr lang="es-ES_tradnl" b="1" dirty="0">
                <a:solidFill>
                  <a:schemeClr val="bg1">
                    <a:lumMod val="50000"/>
                  </a:schemeClr>
                </a:solidFill>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optgroup</a:t>
            </a:r>
            <a:r>
              <a:rPr lang="es-ES_tradnl" b="1" i="0" dirty="0">
                <a:solidFill>
                  <a:srgbClr val="00B050"/>
                </a:solidFill>
                <a:effectLst/>
                <a:latin typeface="Calibri" charset="0"/>
                <a:ea typeface="Calibri" charset="0"/>
                <a:cs typeface="Calibri" charset="0"/>
              </a:rPr>
              <a:t> </a:t>
            </a:r>
            <a:r>
              <a:rPr lang="es-ES_tradnl" b="1" i="0" dirty="0" err="1">
                <a:solidFill>
                  <a:srgbClr val="00B050"/>
                </a:solidFill>
                <a:effectLst/>
                <a:latin typeface="Calibri" charset="0"/>
                <a:ea typeface="Calibri" charset="0"/>
                <a:cs typeface="Calibri" charset="0"/>
              </a:rPr>
              <a:t>label</a:t>
            </a:r>
            <a:r>
              <a:rPr lang="es-ES_tradnl" b="1" i="0" dirty="0">
                <a:solidFill>
                  <a:srgbClr val="00B050"/>
                </a:solidFill>
                <a:effectLst/>
                <a:latin typeface="Calibri" charset="0"/>
                <a:ea typeface="Calibri" charset="0"/>
                <a:cs typeface="Calibri" charset="0"/>
              </a:rPr>
              <a:t>="Grupo de </a:t>
            </a:r>
            <a:r>
              <a:rPr lang="es-ES_tradnl" b="1" i="0" dirty="0" err="1">
                <a:solidFill>
                  <a:srgbClr val="00B050"/>
                </a:solidFill>
                <a:effectLst/>
                <a:latin typeface="Calibri" charset="0"/>
                <a:ea typeface="Calibri" charset="0"/>
                <a:cs typeface="Calibri" charset="0"/>
              </a:rPr>
              <a:t>elemetos</a:t>
            </a:r>
            <a:r>
              <a:rPr lang="es-ES_tradnl" b="1" i="0" dirty="0">
                <a:solidFill>
                  <a:srgbClr val="00B050"/>
                </a:solidFill>
                <a:effectLst/>
                <a:latin typeface="Calibri" charset="0"/>
                <a:ea typeface="Calibri" charset="0"/>
                <a:cs typeface="Calibri" charset="0"/>
              </a:rPr>
              <a:t> A"&gt;</a:t>
            </a:r>
            <a:br>
              <a:rPr lang="es-ES_tradnl" b="1" dirty="0">
                <a:solidFill>
                  <a:srgbClr val="00B050"/>
                </a:solidFill>
                <a:latin typeface="Calibri" charset="0"/>
                <a:ea typeface="Calibri" charset="0"/>
                <a:cs typeface="Calibri" charset="0"/>
              </a:rPr>
            </a:br>
            <a:r>
              <a:rPr lang="es-ES_tradnl" b="1" dirty="0">
                <a:solidFill>
                  <a:schemeClr val="bg1">
                    <a:lumMod val="50000"/>
                  </a:schemeClr>
                </a:solidFill>
                <a:latin typeface="Calibri" charset="0"/>
                <a:ea typeface="Calibri" charset="0"/>
                <a:cs typeface="Calibri" charset="0"/>
              </a:rPr>
              <a:t>		</a:t>
            </a:r>
            <a:r>
              <a:rPr lang="es-ES_tradnl" b="1" i="0" dirty="0">
                <a:solidFill>
                  <a:schemeClr val="accent1">
                    <a:lumMod val="50000"/>
                  </a:schemeClr>
                </a:solidFill>
                <a:effectLst/>
                <a:latin typeface="Calibri" charset="0"/>
                <a:ea typeface="Calibri" charset="0"/>
                <a:cs typeface="Calibri" charset="0"/>
              </a:rPr>
              <a:t>&lt;</a:t>
            </a:r>
            <a:r>
              <a:rPr lang="es-ES_tradnl" b="1" i="0" dirty="0" err="1">
                <a:solidFill>
                  <a:schemeClr val="accent1">
                    <a:lumMod val="50000"/>
                  </a:schemeClr>
                </a:solidFill>
                <a:effectLst/>
                <a:latin typeface="Calibri" charset="0"/>
                <a:ea typeface="Calibri" charset="0"/>
                <a:cs typeface="Calibri" charset="0"/>
              </a:rPr>
              <a:t>option</a:t>
            </a:r>
            <a:r>
              <a:rPr lang="es-ES_tradnl" b="1" i="0" dirty="0">
                <a:solidFill>
                  <a:schemeClr val="accent1">
                    <a:lumMod val="50000"/>
                  </a:schemeClr>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ElementoA1 </a:t>
            </a:r>
            <a:r>
              <a:rPr lang="es-ES_tradnl" b="1" i="0" dirty="0">
                <a:solidFill>
                  <a:schemeClr val="accent1">
                    <a:lumMod val="50000"/>
                  </a:schemeClr>
                </a:solidFill>
                <a:effectLst/>
                <a:latin typeface="Calibri" charset="0"/>
                <a:ea typeface="Calibri" charset="0"/>
                <a:cs typeface="Calibri" charset="0"/>
              </a:rPr>
              <a:t>&lt;/</a:t>
            </a:r>
            <a:r>
              <a:rPr lang="es-ES_tradnl" b="1" i="0" dirty="0" err="1">
                <a:solidFill>
                  <a:schemeClr val="accent1">
                    <a:lumMod val="50000"/>
                  </a:schemeClr>
                </a:solidFill>
                <a:effectLst/>
                <a:latin typeface="Calibri" charset="0"/>
                <a:ea typeface="Calibri" charset="0"/>
                <a:cs typeface="Calibri" charset="0"/>
              </a:rPr>
              <a:t>option</a:t>
            </a:r>
            <a:r>
              <a:rPr lang="es-ES_tradnl" b="1" i="0" dirty="0">
                <a:solidFill>
                  <a:schemeClr val="accent1">
                    <a:lumMod val="50000"/>
                  </a:schemeClr>
                </a:solidFill>
                <a:effectLst/>
                <a:latin typeface="Calibri" charset="0"/>
                <a:ea typeface="Calibri" charset="0"/>
                <a:cs typeface="Calibri" charset="0"/>
              </a:rPr>
              <a:t>&gt;</a:t>
            </a:r>
            <a:br>
              <a:rPr lang="es-ES_tradnl" b="1" dirty="0">
                <a:solidFill>
                  <a:schemeClr val="accent1">
                    <a:lumMod val="50000"/>
                  </a:schemeClr>
                </a:solidFill>
                <a:latin typeface="Calibri" charset="0"/>
                <a:ea typeface="Calibri" charset="0"/>
                <a:cs typeface="Calibri" charset="0"/>
              </a:rPr>
            </a:br>
            <a:r>
              <a:rPr lang="es-ES_tradnl" b="1" dirty="0">
                <a:solidFill>
                  <a:schemeClr val="bg1">
                    <a:lumMod val="50000"/>
                  </a:schemeClr>
                </a:solidFill>
                <a:latin typeface="Calibri" charset="0"/>
                <a:ea typeface="Calibri" charset="0"/>
                <a:cs typeface="Calibri" charset="0"/>
              </a:rPr>
              <a:t>		</a:t>
            </a:r>
            <a:r>
              <a:rPr lang="es-ES_tradnl" b="1" i="0" dirty="0">
                <a:solidFill>
                  <a:schemeClr val="accent1">
                    <a:lumMod val="50000"/>
                  </a:schemeClr>
                </a:solidFill>
                <a:effectLst/>
                <a:latin typeface="Calibri" charset="0"/>
                <a:ea typeface="Calibri" charset="0"/>
                <a:cs typeface="Calibri" charset="0"/>
              </a:rPr>
              <a:t>&lt;</a:t>
            </a:r>
            <a:r>
              <a:rPr lang="es-ES_tradnl" b="1" i="0" dirty="0" err="1">
                <a:solidFill>
                  <a:schemeClr val="accent1">
                    <a:lumMod val="50000"/>
                  </a:schemeClr>
                </a:solidFill>
                <a:effectLst/>
                <a:latin typeface="Calibri" charset="0"/>
                <a:ea typeface="Calibri" charset="0"/>
                <a:cs typeface="Calibri" charset="0"/>
              </a:rPr>
              <a:t>option</a:t>
            </a:r>
            <a:r>
              <a:rPr lang="es-ES_tradnl" b="1" i="0" dirty="0">
                <a:solidFill>
                  <a:schemeClr val="accent1">
                    <a:lumMod val="50000"/>
                  </a:schemeClr>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ElementoA2 </a:t>
            </a:r>
            <a:r>
              <a:rPr lang="es-ES_tradnl" b="1" i="0" dirty="0">
                <a:solidFill>
                  <a:schemeClr val="accent1">
                    <a:lumMod val="50000"/>
                  </a:schemeClr>
                </a:solidFill>
                <a:effectLst/>
                <a:latin typeface="Calibri" charset="0"/>
                <a:ea typeface="Calibri" charset="0"/>
                <a:cs typeface="Calibri" charset="0"/>
              </a:rPr>
              <a:t>&lt;/</a:t>
            </a:r>
            <a:r>
              <a:rPr lang="es-ES_tradnl" b="1" i="0" dirty="0" err="1">
                <a:solidFill>
                  <a:schemeClr val="accent1">
                    <a:lumMod val="50000"/>
                  </a:schemeClr>
                </a:solidFill>
                <a:effectLst/>
                <a:latin typeface="Calibri" charset="0"/>
                <a:ea typeface="Calibri" charset="0"/>
                <a:cs typeface="Calibri" charset="0"/>
              </a:rPr>
              <a:t>option</a:t>
            </a:r>
            <a:r>
              <a:rPr lang="es-ES_tradnl" b="1" i="0" dirty="0">
                <a:solidFill>
                  <a:schemeClr val="accent1">
                    <a:lumMod val="50000"/>
                  </a:schemeClr>
                </a:solidFill>
                <a:effectLst/>
                <a:latin typeface="Calibri" charset="0"/>
                <a:ea typeface="Calibri" charset="0"/>
                <a:cs typeface="Calibri" charset="0"/>
              </a:rPr>
              <a:t>&gt;</a:t>
            </a:r>
            <a:br>
              <a:rPr lang="es-ES_tradnl" b="1" dirty="0">
                <a:solidFill>
                  <a:schemeClr val="accent1">
                    <a:lumMod val="50000"/>
                  </a:schemeClr>
                </a:solidFill>
                <a:latin typeface="Calibri" charset="0"/>
                <a:ea typeface="Calibri" charset="0"/>
                <a:cs typeface="Calibri" charset="0"/>
              </a:rPr>
            </a:br>
            <a:r>
              <a:rPr lang="es-ES_tradnl" b="1" dirty="0">
                <a:solidFill>
                  <a:schemeClr val="bg1">
                    <a:lumMod val="50000"/>
                  </a:schemeClr>
                </a:solidFill>
                <a:latin typeface="Calibri" charset="0"/>
                <a:ea typeface="Calibri" charset="0"/>
                <a:cs typeface="Calibri" charset="0"/>
              </a:rPr>
              <a:t>		</a:t>
            </a:r>
            <a:r>
              <a:rPr lang="es-ES_tradnl" b="1" i="0" dirty="0">
                <a:solidFill>
                  <a:schemeClr val="accent1">
                    <a:lumMod val="50000"/>
                  </a:schemeClr>
                </a:solidFill>
                <a:effectLst/>
                <a:latin typeface="Calibri" charset="0"/>
                <a:ea typeface="Calibri" charset="0"/>
                <a:cs typeface="Calibri" charset="0"/>
              </a:rPr>
              <a:t>&lt;</a:t>
            </a:r>
            <a:r>
              <a:rPr lang="es-ES_tradnl" b="1" i="0" dirty="0" err="1">
                <a:solidFill>
                  <a:schemeClr val="accent1">
                    <a:lumMod val="50000"/>
                  </a:schemeClr>
                </a:solidFill>
                <a:effectLst/>
                <a:latin typeface="Calibri" charset="0"/>
                <a:ea typeface="Calibri" charset="0"/>
                <a:cs typeface="Calibri" charset="0"/>
              </a:rPr>
              <a:t>option</a:t>
            </a:r>
            <a:r>
              <a:rPr lang="es-ES_tradnl" b="1" i="0" dirty="0">
                <a:solidFill>
                  <a:schemeClr val="accent1">
                    <a:lumMod val="50000"/>
                  </a:schemeClr>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ElementoA3 </a:t>
            </a:r>
            <a:r>
              <a:rPr lang="es-ES_tradnl" b="1" i="0" dirty="0">
                <a:solidFill>
                  <a:schemeClr val="accent1">
                    <a:lumMod val="50000"/>
                  </a:schemeClr>
                </a:solidFill>
                <a:effectLst/>
                <a:latin typeface="Calibri" charset="0"/>
                <a:ea typeface="Calibri" charset="0"/>
                <a:cs typeface="Calibri" charset="0"/>
              </a:rPr>
              <a:t>&lt;/</a:t>
            </a:r>
            <a:r>
              <a:rPr lang="es-ES_tradnl" b="1" i="0" dirty="0" err="1">
                <a:solidFill>
                  <a:schemeClr val="accent1">
                    <a:lumMod val="50000"/>
                  </a:schemeClr>
                </a:solidFill>
                <a:effectLst/>
                <a:latin typeface="Calibri" charset="0"/>
                <a:ea typeface="Calibri" charset="0"/>
                <a:cs typeface="Calibri" charset="0"/>
              </a:rPr>
              <a:t>option</a:t>
            </a:r>
            <a:r>
              <a:rPr lang="es-ES_tradnl" b="1" i="0" dirty="0">
                <a:solidFill>
                  <a:schemeClr val="accent1">
                    <a:lumMod val="50000"/>
                  </a:schemeClr>
                </a:solidFill>
                <a:effectLst/>
                <a:latin typeface="Calibri" charset="0"/>
                <a:ea typeface="Calibri" charset="0"/>
                <a:cs typeface="Calibri" charset="0"/>
              </a:rPr>
              <a:t>&gt;</a:t>
            </a:r>
            <a:br>
              <a:rPr lang="es-ES_tradnl" b="1" dirty="0">
                <a:solidFill>
                  <a:schemeClr val="accent1">
                    <a:lumMod val="50000"/>
                  </a:schemeClr>
                </a:solidFill>
                <a:latin typeface="Calibri" charset="0"/>
                <a:ea typeface="Calibri" charset="0"/>
                <a:cs typeface="Calibri" charset="0"/>
              </a:rPr>
            </a:br>
            <a:r>
              <a:rPr lang="es-ES_tradnl" b="1" dirty="0">
                <a:solidFill>
                  <a:schemeClr val="bg1">
                    <a:lumMod val="50000"/>
                  </a:schemeClr>
                </a:solidFill>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optgroup</a:t>
            </a:r>
            <a:r>
              <a:rPr lang="es-ES_tradnl" b="1" i="0" dirty="0">
                <a:solidFill>
                  <a:srgbClr val="00B050"/>
                </a:solidFill>
                <a:effectLst/>
                <a:latin typeface="Calibri" charset="0"/>
                <a:ea typeface="Calibri" charset="0"/>
                <a:cs typeface="Calibri" charset="0"/>
              </a:rPr>
              <a:t>&gt;</a:t>
            </a:r>
            <a:br>
              <a:rPr lang="es-ES_tradnl" b="1" dirty="0">
                <a:solidFill>
                  <a:srgbClr val="00B050"/>
                </a:solidFill>
                <a:latin typeface="Calibri" charset="0"/>
                <a:ea typeface="Calibri" charset="0"/>
                <a:cs typeface="Calibri" charset="0"/>
              </a:rPr>
            </a:br>
            <a:r>
              <a:rPr lang="es-ES_tradnl" b="1" dirty="0">
                <a:solidFill>
                  <a:srgbClr val="00B050"/>
                </a:solidFill>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optgroup</a:t>
            </a:r>
            <a:r>
              <a:rPr lang="es-ES_tradnl" b="1" i="0" dirty="0">
                <a:solidFill>
                  <a:srgbClr val="00B050"/>
                </a:solidFill>
                <a:effectLst/>
                <a:latin typeface="Calibri" charset="0"/>
                <a:ea typeface="Calibri" charset="0"/>
                <a:cs typeface="Calibri" charset="0"/>
              </a:rPr>
              <a:t> </a:t>
            </a:r>
            <a:r>
              <a:rPr lang="es-ES_tradnl" b="1" i="0" dirty="0" err="1">
                <a:solidFill>
                  <a:srgbClr val="00B050"/>
                </a:solidFill>
                <a:effectLst/>
                <a:latin typeface="Calibri" charset="0"/>
                <a:ea typeface="Calibri" charset="0"/>
                <a:cs typeface="Calibri" charset="0"/>
              </a:rPr>
              <a:t>label</a:t>
            </a:r>
            <a:r>
              <a:rPr lang="es-ES_tradnl" b="1" i="0" dirty="0">
                <a:solidFill>
                  <a:srgbClr val="00B050"/>
                </a:solidFill>
                <a:effectLst/>
                <a:latin typeface="Calibri" charset="0"/>
                <a:ea typeface="Calibri" charset="0"/>
                <a:cs typeface="Calibri" charset="0"/>
              </a:rPr>
              <a:t>="Grupo de </a:t>
            </a:r>
            <a:r>
              <a:rPr lang="es-ES_tradnl" b="1" i="0" dirty="0" err="1">
                <a:solidFill>
                  <a:srgbClr val="00B050"/>
                </a:solidFill>
                <a:effectLst/>
                <a:latin typeface="Calibri" charset="0"/>
                <a:ea typeface="Calibri" charset="0"/>
                <a:cs typeface="Calibri" charset="0"/>
              </a:rPr>
              <a:t>elemetos</a:t>
            </a:r>
            <a:r>
              <a:rPr lang="es-ES_tradnl" b="1" i="0" dirty="0">
                <a:solidFill>
                  <a:srgbClr val="00B050"/>
                </a:solidFill>
                <a:effectLst/>
                <a:latin typeface="Calibri" charset="0"/>
                <a:ea typeface="Calibri" charset="0"/>
                <a:cs typeface="Calibri" charset="0"/>
              </a:rPr>
              <a:t> B"&gt;</a:t>
            </a:r>
            <a:br>
              <a:rPr lang="es-ES_tradnl" b="1" dirty="0">
                <a:solidFill>
                  <a:srgbClr val="00B050"/>
                </a:solidFill>
                <a:latin typeface="Calibri" charset="0"/>
                <a:ea typeface="Calibri" charset="0"/>
                <a:cs typeface="Calibri" charset="0"/>
              </a:rPr>
            </a:br>
            <a:r>
              <a:rPr lang="es-ES_tradnl" b="1" dirty="0">
                <a:solidFill>
                  <a:schemeClr val="bg1">
                    <a:lumMod val="50000"/>
                  </a:schemeClr>
                </a:solidFill>
                <a:latin typeface="Calibri" charset="0"/>
                <a:ea typeface="Calibri" charset="0"/>
                <a:cs typeface="Calibri" charset="0"/>
              </a:rPr>
              <a:t>		</a:t>
            </a:r>
            <a:r>
              <a:rPr lang="es-ES_tradnl" b="1" i="0" dirty="0">
                <a:solidFill>
                  <a:schemeClr val="accent1">
                    <a:lumMod val="50000"/>
                  </a:schemeClr>
                </a:solidFill>
                <a:effectLst/>
                <a:latin typeface="Calibri" charset="0"/>
                <a:ea typeface="Calibri" charset="0"/>
                <a:cs typeface="Calibri" charset="0"/>
              </a:rPr>
              <a:t>&lt;</a:t>
            </a:r>
            <a:r>
              <a:rPr lang="es-ES_tradnl" b="1" i="0" dirty="0" err="1">
                <a:solidFill>
                  <a:schemeClr val="accent1">
                    <a:lumMod val="50000"/>
                  </a:schemeClr>
                </a:solidFill>
                <a:effectLst/>
                <a:latin typeface="Calibri" charset="0"/>
                <a:ea typeface="Calibri" charset="0"/>
                <a:cs typeface="Calibri" charset="0"/>
              </a:rPr>
              <a:t>option</a:t>
            </a:r>
            <a:r>
              <a:rPr lang="es-ES_tradnl" b="1" i="0" dirty="0">
                <a:solidFill>
                  <a:schemeClr val="accent1">
                    <a:lumMod val="50000"/>
                  </a:schemeClr>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ElementoB1 </a:t>
            </a:r>
            <a:r>
              <a:rPr lang="es-ES_tradnl" b="1" i="0" dirty="0">
                <a:solidFill>
                  <a:schemeClr val="accent1">
                    <a:lumMod val="50000"/>
                  </a:schemeClr>
                </a:solidFill>
                <a:effectLst/>
                <a:latin typeface="Calibri" charset="0"/>
                <a:ea typeface="Calibri" charset="0"/>
                <a:cs typeface="Calibri" charset="0"/>
              </a:rPr>
              <a:t>&lt;/</a:t>
            </a:r>
            <a:r>
              <a:rPr lang="es-ES_tradnl" b="1" i="0" dirty="0" err="1">
                <a:solidFill>
                  <a:schemeClr val="accent1">
                    <a:lumMod val="50000"/>
                  </a:schemeClr>
                </a:solidFill>
                <a:effectLst/>
                <a:latin typeface="Calibri" charset="0"/>
                <a:ea typeface="Calibri" charset="0"/>
                <a:cs typeface="Calibri" charset="0"/>
              </a:rPr>
              <a:t>option</a:t>
            </a:r>
            <a:r>
              <a:rPr lang="es-ES_tradnl" b="1" i="0" dirty="0">
                <a:solidFill>
                  <a:schemeClr val="accent1">
                    <a:lumMod val="50000"/>
                  </a:schemeClr>
                </a:solidFill>
                <a:effectLst/>
                <a:latin typeface="Calibri" charset="0"/>
                <a:ea typeface="Calibri" charset="0"/>
                <a:cs typeface="Calibri" charset="0"/>
              </a:rPr>
              <a:t>&gt;</a:t>
            </a:r>
            <a:br>
              <a:rPr lang="es-ES_tradnl" b="1" dirty="0">
                <a:solidFill>
                  <a:schemeClr val="accent1">
                    <a:lumMod val="50000"/>
                  </a:schemeClr>
                </a:solidFill>
                <a:latin typeface="Calibri" charset="0"/>
                <a:ea typeface="Calibri" charset="0"/>
                <a:cs typeface="Calibri" charset="0"/>
              </a:rPr>
            </a:br>
            <a:r>
              <a:rPr lang="es-ES_tradnl" b="1" dirty="0">
                <a:solidFill>
                  <a:schemeClr val="bg1">
                    <a:lumMod val="50000"/>
                  </a:schemeClr>
                </a:solidFill>
                <a:latin typeface="Calibri" charset="0"/>
                <a:ea typeface="Calibri" charset="0"/>
                <a:cs typeface="Calibri" charset="0"/>
              </a:rPr>
              <a:t>		</a:t>
            </a:r>
            <a:r>
              <a:rPr lang="es-ES_tradnl" b="1" i="0" dirty="0">
                <a:solidFill>
                  <a:schemeClr val="accent1">
                    <a:lumMod val="50000"/>
                  </a:schemeClr>
                </a:solidFill>
                <a:effectLst/>
                <a:latin typeface="Calibri" charset="0"/>
                <a:ea typeface="Calibri" charset="0"/>
                <a:cs typeface="Calibri" charset="0"/>
              </a:rPr>
              <a:t>&lt;</a:t>
            </a:r>
            <a:r>
              <a:rPr lang="es-ES_tradnl" b="1" i="0" dirty="0" err="1">
                <a:solidFill>
                  <a:schemeClr val="accent1">
                    <a:lumMod val="50000"/>
                  </a:schemeClr>
                </a:solidFill>
                <a:effectLst/>
                <a:latin typeface="Calibri" charset="0"/>
                <a:ea typeface="Calibri" charset="0"/>
                <a:cs typeface="Calibri" charset="0"/>
              </a:rPr>
              <a:t>option</a:t>
            </a:r>
            <a:r>
              <a:rPr lang="es-ES_tradnl" b="1" i="0" dirty="0">
                <a:solidFill>
                  <a:schemeClr val="accent1">
                    <a:lumMod val="50000"/>
                  </a:schemeClr>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ElementoB2 </a:t>
            </a:r>
            <a:r>
              <a:rPr lang="es-ES_tradnl" b="1" i="0" dirty="0">
                <a:solidFill>
                  <a:schemeClr val="accent1">
                    <a:lumMod val="50000"/>
                  </a:schemeClr>
                </a:solidFill>
                <a:effectLst/>
                <a:latin typeface="Calibri" charset="0"/>
                <a:ea typeface="Calibri" charset="0"/>
                <a:cs typeface="Calibri" charset="0"/>
              </a:rPr>
              <a:t>&lt;/</a:t>
            </a:r>
            <a:r>
              <a:rPr lang="es-ES_tradnl" b="1" i="0" dirty="0" err="1">
                <a:solidFill>
                  <a:schemeClr val="accent1">
                    <a:lumMod val="50000"/>
                  </a:schemeClr>
                </a:solidFill>
                <a:effectLst/>
                <a:latin typeface="Calibri" charset="0"/>
                <a:ea typeface="Calibri" charset="0"/>
                <a:cs typeface="Calibri" charset="0"/>
              </a:rPr>
              <a:t>option</a:t>
            </a:r>
            <a:r>
              <a:rPr lang="es-ES_tradnl" b="1" i="0" dirty="0">
                <a:solidFill>
                  <a:schemeClr val="accent1">
                    <a:lumMod val="50000"/>
                  </a:schemeClr>
                </a:solidFill>
                <a:effectLst/>
                <a:latin typeface="Calibri" charset="0"/>
                <a:ea typeface="Calibri" charset="0"/>
                <a:cs typeface="Calibri" charset="0"/>
              </a:rPr>
              <a:t>&gt;</a:t>
            </a:r>
            <a:br>
              <a:rPr lang="es-ES_tradnl" b="1" dirty="0">
                <a:solidFill>
                  <a:schemeClr val="accent1">
                    <a:lumMod val="50000"/>
                  </a:schemeClr>
                </a:solidFill>
                <a:latin typeface="Calibri" charset="0"/>
                <a:ea typeface="Calibri" charset="0"/>
                <a:cs typeface="Calibri" charset="0"/>
              </a:rPr>
            </a:br>
            <a:r>
              <a:rPr lang="es-ES_tradnl" b="1" dirty="0">
                <a:solidFill>
                  <a:schemeClr val="bg1">
                    <a:lumMod val="50000"/>
                  </a:schemeClr>
                </a:solidFill>
                <a:latin typeface="Calibri" charset="0"/>
                <a:ea typeface="Calibri" charset="0"/>
                <a:cs typeface="Calibri" charset="0"/>
              </a:rPr>
              <a:t>		</a:t>
            </a:r>
            <a:r>
              <a:rPr lang="es-ES_tradnl" b="1" i="0" dirty="0">
                <a:solidFill>
                  <a:schemeClr val="accent1">
                    <a:lumMod val="50000"/>
                  </a:schemeClr>
                </a:solidFill>
                <a:effectLst/>
                <a:latin typeface="Calibri" charset="0"/>
                <a:ea typeface="Calibri" charset="0"/>
                <a:cs typeface="Calibri" charset="0"/>
              </a:rPr>
              <a:t>&lt;</a:t>
            </a:r>
            <a:r>
              <a:rPr lang="es-ES_tradnl" b="1" i="0" dirty="0" err="1">
                <a:solidFill>
                  <a:schemeClr val="accent1">
                    <a:lumMod val="50000"/>
                  </a:schemeClr>
                </a:solidFill>
                <a:effectLst/>
                <a:latin typeface="Calibri" charset="0"/>
                <a:ea typeface="Calibri" charset="0"/>
                <a:cs typeface="Calibri" charset="0"/>
              </a:rPr>
              <a:t>option</a:t>
            </a:r>
            <a:r>
              <a:rPr lang="es-ES_tradnl" b="1" i="0" dirty="0">
                <a:solidFill>
                  <a:schemeClr val="accent1">
                    <a:lumMod val="50000"/>
                  </a:schemeClr>
                </a:solidFill>
                <a:effectLst/>
                <a:latin typeface="Calibri" charset="0"/>
                <a:ea typeface="Calibri" charset="0"/>
                <a:cs typeface="Calibri" charset="0"/>
              </a:rPr>
              <a:t>&gt; </a:t>
            </a:r>
            <a:r>
              <a:rPr lang="es-ES_tradnl" b="1" i="0" dirty="0">
                <a:solidFill>
                  <a:schemeClr val="bg1">
                    <a:lumMod val="50000"/>
                  </a:schemeClr>
                </a:solidFill>
                <a:effectLst/>
                <a:latin typeface="Calibri" charset="0"/>
                <a:ea typeface="Calibri" charset="0"/>
                <a:cs typeface="Calibri" charset="0"/>
              </a:rPr>
              <a:t>ElementoB3 </a:t>
            </a:r>
            <a:r>
              <a:rPr lang="es-ES_tradnl" b="1" i="0" dirty="0">
                <a:solidFill>
                  <a:schemeClr val="accent1">
                    <a:lumMod val="50000"/>
                  </a:schemeClr>
                </a:solidFill>
                <a:effectLst/>
                <a:latin typeface="Calibri" charset="0"/>
                <a:ea typeface="Calibri" charset="0"/>
                <a:cs typeface="Calibri" charset="0"/>
              </a:rPr>
              <a:t>&lt;/</a:t>
            </a:r>
            <a:r>
              <a:rPr lang="es-ES_tradnl" b="1" i="0" dirty="0" err="1">
                <a:solidFill>
                  <a:schemeClr val="accent1">
                    <a:lumMod val="50000"/>
                  </a:schemeClr>
                </a:solidFill>
                <a:effectLst/>
                <a:latin typeface="Calibri" charset="0"/>
                <a:ea typeface="Calibri" charset="0"/>
                <a:cs typeface="Calibri" charset="0"/>
              </a:rPr>
              <a:t>option</a:t>
            </a:r>
            <a:r>
              <a:rPr lang="es-ES_tradnl" b="1" i="0" dirty="0">
                <a:solidFill>
                  <a:schemeClr val="accent1">
                    <a:lumMod val="50000"/>
                  </a:schemeClr>
                </a:solidFill>
                <a:effectLst/>
                <a:latin typeface="Calibri" charset="0"/>
                <a:ea typeface="Calibri" charset="0"/>
                <a:cs typeface="Calibri" charset="0"/>
              </a:rPr>
              <a:t>&gt;</a:t>
            </a:r>
            <a:br>
              <a:rPr lang="es-ES_tradnl" b="1" dirty="0">
                <a:solidFill>
                  <a:schemeClr val="accent1">
                    <a:lumMod val="50000"/>
                  </a:schemeClr>
                </a:solidFill>
                <a:latin typeface="Calibri" charset="0"/>
                <a:ea typeface="Calibri" charset="0"/>
                <a:cs typeface="Calibri" charset="0"/>
              </a:rPr>
            </a:br>
            <a:r>
              <a:rPr lang="es-ES_tradnl" b="1" dirty="0">
                <a:solidFill>
                  <a:schemeClr val="bg1">
                    <a:lumMod val="50000"/>
                  </a:schemeClr>
                </a:solidFill>
                <a:latin typeface="Calibri" charset="0"/>
                <a:ea typeface="Calibri" charset="0"/>
                <a:cs typeface="Calibri" charset="0"/>
              </a:rPr>
              <a:t>	</a:t>
            </a:r>
            <a:r>
              <a:rPr lang="es-ES_tradnl" b="1" i="0" dirty="0">
                <a:solidFill>
                  <a:srgbClr val="00B050"/>
                </a:solidFill>
                <a:effectLst/>
                <a:latin typeface="Calibri" charset="0"/>
                <a:ea typeface="Calibri" charset="0"/>
                <a:cs typeface="Calibri" charset="0"/>
              </a:rPr>
              <a:t>&lt;/</a:t>
            </a:r>
            <a:r>
              <a:rPr lang="es-ES_tradnl" b="1" i="0" dirty="0" err="1">
                <a:solidFill>
                  <a:srgbClr val="00B050"/>
                </a:solidFill>
                <a:effectLst/>
                <a:latin typeface="Calibri" charset="0"/>
                <a:ea typeface="Calibri" charset="0"/>
                <a:cs typeface="Calibri" charset="0"/>
              </a:rPr>
              <a:t>optgroup</a:t>
            </a:r>
            <a:r>
              <a:rPr lang="es-ES_tradnl" b="1" i="0" dirty="0">
                <a:solidFill>
                  <a:srgbClr val="00B050"/>
                </a:solidFill>
                <a:effectLst/>
                <a:latin typeface="Calibri" charset="0"/>
                <a:ea typeface="Calibri" charset="0"/>
                <a:cs typeface="Calibri" charset="0"/>
              </a:rPr>
              <a:t>&gt;</a:t>
            </a:r>
            <a:br>
              <a:rPr lang="es-ES_tradnl" b="1" dirty="0">
                <a:solidFill>
                  <a:srgbClr val="00B050"/>
                </a:solidFill>
                <a:latin typeface="Calibri" charset="0"/>
                <a:ea typeface="Calibri" charset="0"/>
                <a:cs typeface="Calibri" charset="0"/>
              </a:rPr>
            </a:br>
            <a:r>
              <a:rPr lang="es-ES_tradnl" b="1" i="0" dirty="0">
                <a:solidFill>
                  <a:srgbClr val="C00000"/>
                </a:solidFill>
                <a:effectLst/>
                <a:latin typeface="Calibri" charset="0"/>
                <a:ea typeface="Calibri" charset="0"/>
                <a:cs typeface="Calibri" charset="0"/>
              </a:rPr>
              <a:t>&lt;/</a:t>
            </a:r>
            <a:r>
              <a:rPr lang="es-ES_tradnl" b="1" i="0" dirty="0" err="1">
                <a:solidFill>
                  <a:srgbClr val="C00000"/>
                </a:solidFill>
                <a:effectLst/>
                <a:latin typeface="Calibri" charset="0"/>
                <a:ea typeface="Calibri" charset="0"/>
                <a:cs typeface="Calibri" charset="0"/>
              </a:rPr>
              <a:t>select</a:t>
            </a:r>
            <a:r>
              <a:rPr lang="es-ES_tradnl" b="1" i="0" dirty="0">
                <a:solidFill>
                  <a:srgbClr val="C00000"/>
                </a:solidFill>
                <a:effectLst/>
                <a:latin typeface="Calibri" charset="0"/>
                <a:ea typeface="Calibri" charset="0"/>
                <a:cs typeface="Calibri" charset="0"/>
              </a:rPr>
              <a:t>&gt;</a:t>
            </a:r>
            <a:endParaRPr lang="es-ES_tradnl" b="1" dirty="0">
              <a:solidFill>
                <a:srgbClr val="C00000"/>
              </a:solidFill>
              <a:latin typeface="Calibri" charset="0"/>
              <a:ea typeface="Calibri" charset="0"/>
              <a:cs typeface="Calibri" charset="0"/>
            </a:endParaRPr>
          </a:p>
        </p:txBody>
      </p:sp>
      <p:sp>
        <p:nvSpPr>
          <p:cNvPr id="14" name="Rectángulo 13"/>
          <p:cNvSpPr/>
          <p:nvPr/>
        </p:nvSpPr>
        <p:spPr>
          <a:xfrm>
            <a:off x="1589442" y="5451580"/>
            <a:ext cx="9329057" cy="923330"/>
          </a:xfrm>
          <a:prstGeom prst="rect">
            <a:avLst/>
          </a:prstGeom>
        </p:spPr>
        <p:txBody>
          <a:bodyPr wrap="square">
            <a:spAutoFit/>
          </a:bodyPr>
          <a:lstStyle/>
          <a:p>
            <a:r>
              <a:rPr lang="es-ES_tradnl" b="0" i="0" dirty="0">
                <a:solidFill>
                  <a:schemeClr val="bg1">
                    <a:lumMod val="50000"/>
                  </a:schemeClr>
                </a:solidFill>
                <a:effectLst/>
                <a:latin typeface="Calibri" charset="0"/>
                <a:ea typeface="Calibri" charset="0"/>
                <a:cs typeface="Calibri" charset="0"/>
              </a:rPr>
              <a:t>Tiene un atributo imprescindible: @</a:t>
            </a:r>
            <a:r>
              <a:rPr lang="es-ES_tradnl" b="0" i="0" dirty="0" err="1">
                <a:solidFill>
                  <a:schemeClr val="bg1">
                    <a:lumMod val="50000"/>
                  </a:schemeClr>
                </a:solidFill>
                <a:effectLst/>
                <a:latin typeface="Calibri" charset="0"/>
                <a:ea typeface="Calibri" charset="0"/>
                <a:cs typeface="Calibri" charset="0"/>
              </a:rPr>
              <a:t>label</a:t>
            </a:r>
            <a:r>
              <a:rPr lang="es-ES_tradnl" b="0" i="0" dirty="0">
                <a:solidFill>
                  <a:schemeClr val="bg1">
                    <a:lumMod val="50000"/>
                  </a:schemeClr>
                </a:solidFill>
                <a:effectLst/>
                <a:latin typeface="Calibri" charset="0"/>
                <a:ea typeface="Calibri" charset="0"/>
                <a:cs typeface="Calibri" charset="0"/>
              </a:rPr>
              <a:t>. El navegador lo utiliza para añadir el texto descriptivo a la agrupación. En la directiva &lt;</a:t>
            </a:r>
            <a:r>
              <a:rPr lang="es-ES_tradnl" b="0" i="0" dirty="0" err="1">
                <a:solidFill>
                  <a:schemeClr val="bg1">
                    <a:lumMod val="50000"/>
                  </a:schemeClr>
                </a:solidFill>
                <a:effectLst/>
                <a:latin typeface="Calibri" charset="0"/>
                <a:ea typeface="Calibri" charset="0"/>
                <a:cs typeface="Calibri" charset="0"/>
              </a:rPr>
              <a:t>select</a:t>
            </a:r>
            <a:r>
              <a:rPr lang="es-ES_tradnl" b="0" i="0" dirty="0">
                <a:solidFill>
                  <a:schemeClr val="bg1">
                    <a:lumMod val="50000"/>
                  </a:schemeClr>
                </a:solidFill>
                <a:effectLst/>
                <a:latin typeface="Calibri" charset="0"/>
                <a:ea typeface="Calibri" charset="0"/>
                <a:cs typeface="Calibri" charset="0"/>
              </a:rPr>
              <a:t>&gt; aparece el atributo @</a:t>
            </a:r>
            <a:r>
              <a:rPr lang="es-ES_tradnl" b="0" i="0" dirty="0" err="1">
                <a:solidFill>
                  <a:schemeClr val="bg1">
                    <a:lumMod val="50000"/>
                  </a:schemeClr>
                </a:solidFill>
                <a:effectLst/>
                <a:latin typeface="Calibri" charset="0"/>
                <a:ea typeface="Calibri" charset="0"/>
                <a:cs typeface="Calibri" charset="0"/>
              </a:rPr>
              <a:t>size</a:t>
            </a:r>
            <a:r>
              <a:rPr lang="es-ES_tradnl" b="0" i="0" dirty="0">
                <a:solidFill>
                  <a:schemeClr val="bg1">
                    <a:lumMod val="50000"/>
                  </a:schemeClr>
                </a:solidFill>
                <a:effectLst/>
                <a:latin typeface="Calibri" charset="0"/>
                <a:ea typeface="Calibri" charset="0"/>
                <a:cs typeface="Calibri" charset="0"/>
              </a:rPr>
              <a:t> que permite definir el numero de elementos que se puedan ver en la lista.</a:t>
            </a:r>
            <a:endParaRPr lang="es-ES_tradnl"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43267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8" name="Imagen 7">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9" name="CuadroTexto 8"/>
          <p:cNvSpPr txBox="1"/>
          <p:nvPr/>
        </p:nvSpPr>
        <p:spPr>
          <a:xfrm>
            <a:off x="994409" y="670155"/>
            <a:ext cx="7152063"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Textarea</a:t>
            </a:r>
            <a:endParaRPr lang="es-ES_tradnl" sz="2800" b="1" dirty="0">
              <a:solidFill>
                <a:srgbClr val="E23649"/>
              </a:solidFill>
              <a:latin typeface="Calibri" charset="0"/>
              <a:ea typeface="Calibri" charset="0"/>
              <a:cs typeface="Calibri" charset="0"/>
            </a:endParaRPr>
          </a:p>
        </p:txBody>
      </p:sp>
      <p:sp>
        <p:nvSpPr>
          <p:cNvPr id="3" name="Rectángulo 2"/>
          <p:cNvSpPr/>
          <p:nvPr/>
        </p:nvSpPr>
        <p:spPr>
          <a:xfrm>
            <a:off x="994408" y="1293316"/>
            <a:ext cx="9831435" cy="1200329"/>
          </a:xfrm>
          <a:prstGeom prst="rect">
            <a:avLst/>
          </a:prstGeom>
        </p:spPr>
        <p:txBody>
          <a:bodyPr wrap="square">
            <a:spAutoFit/>
          </a:bodyPr>
          <a:lstStyle/>
          <a:p>
            <a:r>
              <a:rPr lang="es-ES_tradnl" dirty="0">
                <a:solidFill>
                  <a:schemeClr val="bg1">
                    <a:lumMod val="50000"/>
                  </a:schemeClr>
                </a:solidFill>
              </a:rPr>
              <a:t>La etiqueta &lt;</a:t>
            </a:r>
            <a:r>
              <a:rPr lang="es-ES_tradnl" dirty="0" err="1">
                <a:solidFill>
                  <a:schemeClr val="bg1">
                    <a:lumMod val="50000"/>
                  </a:schemeClr>
                </a:solidFill>
              </a:rPr>
              <a:t>textarea</a:t>
            </a:r>
            <a:r>
              <a:rPr lang="es-ES_tradnl" dirty="0">
                <a:solidFill>
                  <a:schemeClr val="bg1">
                    <a:lumMod val="50000"/>
                  </a:schemeClr>
                </a:solidFill>
              </a:rPr>
              <a:t>&gt; introduce en el formulario otro campo de texto, pero esta vez un campo de texto de múltiples líneas y columnas. Es un campo utilizado especialmente en los formularios que permiten comentarios y su área de texto se puede adaptar a la cantidad de caracteres necesarios, mediante los atributo @</a:t>
            </a:r>
            <a:r>
              <a:rPr lang="es-ES_tradnl" dirty="0" err="1">
                <a:solidFill>
                  <a:schemeClr val="bg1">
                    <a:lumMod val="50000"/>
                  </a:schemeClr>
                </a:solidFill>
              </a:rPr>
              <a:t>rows</a:t>
            </a:r>
            <a:r>
              <a:rPr lang="es-ES_tradnl" dirty="0">
                <a:solidFill>
                  <a:schemeClr val="bg1">
                    <a:lumMod val="50000"/>
                  </a:schemeClr>
                </a:solidFill>
              </a:rPr>
              <a:t> (filas) y @</a:t>
            </a:r>
            <a:r>
              <a:rPr lang="es-ES_tradnl" dirty="0" err="1">
                <a:solidFill>
                  <a:schemeClr val="bg1">
                    <a:lumMod val="50000"/>
                  </a:schemeClr>
                </a:solidFill>
              </a:rPr>
              <a:t>cols</a:t>
            </a:r>
            <a:r>
              <a:rPr lang="es-ES_tradnl" dirty="0">
                <a:solidFill>
                  <a:schemeClr val="bg1">
                    <a:lumMod val="50000"/>
                  </a:schemeClr>
                </a:solidFill>
              </a:rPr>
              <a:t> (columnas).</a:t>
            </a:r>
            <a:endParaRPr lang="es-ES_tradnl" dirty="0">
              <a:solidFill>
                <a:schemeClr val="bg1">
                  <a:lumMod val="50000"/>
                </a:schemeClr>
              </a:solidFill>
              <a:latin typeface="Calibri" charset="0"/>
              <a:ea typeface="Calibri" charset="0"/>
              <a:cs typeface="Calibri" charset="0"/>
            </a:endParaRPr>
          </a:p>
        </p:txBody>
      </p:sp>
      <p:sp>
        <p:nvSpPr>
          <p:cNvPr id="10" name="Rectángulo 9"/>
          <p:cNvSpPr/>
          <p:nvPr/>
        </p:nvSpPr>
        <p:spPr>
          <a:xfrm>
            <a:off x="1668956" y="2745240"/>
            <a:ext cx="8983209" cy="2677656"/>
          </a:xfrm>
          <a:prstGeom prst="rect">
            <a:avLst/>
          </a:prstGeom>
        </p:spPr>
        <p:txBody>
          <a:bodyPr wrap="square">
            <a:spAutoFit/>
          </a:bodyPr>
          <a:lstStyle/>
          <a:p>
            <a:r>
              <a:rPr lang="es-ES_tradnl" sz="2400" b="1" i="0" dirty="0">
                <a:solidFill>
                  <a:srgbClr val="C00000"/>
                </a:solidFill>
                <a:effectLst/>
                <a:latin typeface="Calibri" charset="0"/>
                <a:ea typeface="Calibri" charset="0"/>
                <a:cs typeface="Calibri" charset="0"/>
              </a:rPr>
              <a:t> &lt;</a:t>
            </a:r>
            <a:r>
              <a:rPr lang="es-ES_tradnl" sz="2400" b="1" i="0" dirty="0" err="1">
                <a:solidFill>
                  <a:srgbClr val="C00000"/>
                </a:solidFill>
                <a:effectLst/>
                <a:latin typeface="Calibri" charset="0"/>
                <a:ea typeface="Calibri" charset="0"/>
                <a:cs typeface="Calibri" charset="0"/>
              </a:rPr>
              <a:t>form</a:t>
            </a:r>
            <a:r>
              <a:rPr lang="es-ES_tradnl" sz="2400" b="1" i="0" dirty="0">
                <a:solidFill>
                  <a:srgbClr val="C00000"/>
                </a:solidFill>
                <a:effectLst/>
                <a:latin typeface="Calibri" charset="0"/>
                <a:ea typeface="Calibri" charset="0"/>
                <a:cs typeface="Calibri" charset="0"/>
              </a:rPr>
              <a:t>&gt;</a:t>
            </a:r>
            <a:br>
              <a:rPr lang="es-ES_tradnl" sz="2400" b="1" dirty="0">
                <a:latin typeface="Calibri" charset="0"/>
                <a:ea typeface="Calibri" charset="0"/>
                <a:cs typeface="Calibri" charset="0"/>
              </a:rPr>
            </a:br>
            <a:r>
              <a:rPr lang="es-ES_tradnl" sz="2400" b="1" i="0" dirty="0">
                <a:solidFill>
                  <a:srgbClr val="C8C8B0"/>
                </a:solidFill>
                <a:effectLst/>
                <a:latin typeface="Calibri" charset="0"/>
                <a:ea typeface="Calibri" charset="0"/>
                <a:cs typeface="Calibri" charset="0"/>
              </a:rPr>
              <a:t>     </a:t>
            </a:r>
            <a:r>
              <a:rPr lang="es-ES_tradnl" sz="2400" b="1" i="0" dirty="0">
                <a:solidFill>
                  <a:srgbClr val="00B050"/>
                </a:solidFill>
                <a:effectLst/>
                <a:latin typeface="Calibri" charset="0"/>
                <a:ea typeface="Calibri" charset="0"/>
                <a:cs typeface="Calibri" charset="0"/>
              </a:rPr>
              <a:t>&lt;p&gt; </a:t>
            </a:r>
            <a:r>
              <a:rPr lang="es-ES_tradnl" sz="2400" b="1" i="0" dirty="0">
                <a:solidFill>
                  <a:schemeClr val="accent1">
                    <a:lumMod val="50000"/>
                  </a:schemeClr>
                </a:solidFill>
                <a:effectLst/>
                <a:latin typeface="Calibri" charset="0"/>
                <a:ea typeface="Calibri" charset="0"/>
                <a:cs typeface="Calibri" charset="0"/>
              </a:rPr>
              <a:t>&lt;input </a:t>
            </a:r>
            <a:r>
              <a:rPr lang="es-ES_tradnl" sz="2400" b="1" i="0" dirty="0" err="1">
                <a:solidFill>
                  <a:schemeClr val="accent1">
                    <a:lumMod val="50000"/>
                  </a:schemeClr>
                </a:solidFill>
                <a:effectLst/>
                <a:latin typeface="Calibri" charset="0"/>
                <a:ea typeface="Calibri" charset="0"/>
                <a:cs typeface="Calibri" charset="0"/>
              </a:rPr>
              <a:t>type</a:t>
            </a:r>
            <a:r>
              <a:rPr lang="es-ES_tradnl" sz="2400" b="1" i="0" dirty="0">
                <a:solidFill>
                  <a:schemeClr val="accent1">
                    <a:lumMod val="50000"/>
                  </a:schemeClr>
                </a:solidFill>
                <a:effectLst/>
                <a:latin typeface="Calibri" charset="0"/>
                <a:ea typeface="Calibri" charset="0"/>
                <a:cs typeface="Calibri" charset="0"/>
              </a:rPr>
              <a:t>="</a:t>
            </a:r>
            <a:r>
              <a:rPr lang="es-ES_tradnl" sz="2400" b="1" i="0" dirty="0" err="1">
                <a:solidFill>
                  <a:schemeClr val="accent1">
                    <a:lumMod val="50000"/>
                  </a:schemeClr>
                </a:solidFill>
                <a:effectLst/>
                <a:latin typeface="Calibri" charset="0"/>
                <a:ea typeface="Calibri" charset="0"/>
                <a:cs typeface="Calibri" charset="0"/>
              </a:rPr>
              <a:t>text</a:t>
            </a:r>
            <a:r>
              <a:rPr lang="es-ES_tradnl" sz="2400" b="1" i="0" dirty="0">
                <a:solidFill>
                  <a:schemeClr val="accent1">
                    <a:lumMod val="50000"/>
                  </a:schemeClr>
                </a:solidFill>
                <a:effectLst/>
                <a:latin typeface="Calibri" charset="0"/>
                <a:ea typeface="Calibri" charset="0"/>
                <a:cs typeface="Calibri" charset="0"/>
              </a:rPr>
              <a:t>"&gt; </a:t>
            </a:r>
            <a:r>
              <a:rPr lang="es-ES_tradnl" sz="2400" b="1" i="0" dirty="0">
                <a:solidFill>
                  <a:schemeClr val="bg1">
                    <a:lumMod val="50000"/>
                  </a:schemeClr>
                </a:solidFill>
                <a:effectLst/>
                <a:latin typeface="Calibri" charset="0"/>
                <a:ea typeface="Calibri" charset="0"/>
                <a:cs typeface="Calibri" charset="0"/>
              </a:rPr>
              <a:t>Nombre</a:t>
            </a:r>
            <a:r>
              <a:rPr lang="es-ES_tradnl" sz="2400" b="1" i="0" dirty="0">
                <a:solidFill>
                  <a:srgbClr val="C8C8B0"/>
                </a:solidFill>
                <a:effectLst/>
                <a:latin typeface="Calibri" charset="0"/>
                <a:ea typeface="Calibri" charset="0"/>
                <a:cs typeface="Calibri" charset="0"/>
              </a:rPr>
              <a:t> </a:t>
            </a:r>
            <a:r>
              <a:rPr lang="es-ES_tradnl" sz="2400" b="1" i="0" dirty="0">
                <a:solidFill>
                  <a:srgbClr val="00B050"/>
                </a:solidFill>
                <a:effectLst/>
                <a:latin typeface="Calibri" charset="0"/>
                <a:ea typeface="Calibri" charset="0"/>
                <a:cs typeface="Calibri" charset="0"/>
              </a:rPr>
              <a:t>&lt;/p&gt; </a:t>
            </a:r>
            <a:br>
              <a:rPr lang="es-ES_tradnl" sz="2400" b="1" dirty="0">
                <a:latin typeface="Calibri" charset="0"/>
                <a:ea typeface="Calibri" charset="0"/>
                <a:cs typeface="Calibri" charset="0"/>
              </a:rPr>
            </a:br>
            <a:r>
              <a:rPr lang="es-ES_tradnl" sz="2400" b="1" i="0" dirty="0">
                <a:solidFill>
                  <a:srgbClr val="C8C8B0"/>
                </a:solidFill>
                <a:effectLst/>
                <a:latin typeface="Calibri" charset="0"/>
                <a:ea typeface="Calibri" charset="0"/>
                <a:cs typeface="Calibri" charset="0"/>
              </a:rPr>
              <a:t>     </a:t>
            </a:r>
            <a:r>
              <a:rPr lang="es-ES_tradnl" sz="2400" b="1" i="0" dirty="0">
                <a:solidFill>
                  <a:srgbClr val="00B050"/>
                </a:solidFill>
                <a:effectLst/>
                <a:latin typeface="Calibri" charset="0"/>
                <a:ea typeface="Calibri" charset="0"/>
                <a:cs typeface="Calibri" charset="0"/>
              </a:rPr>
              <a:t>&lt;p&gt; </a:t>
            </a:r>
            <a:r>
              <a:rPr lang="es-ES_tradnl" sz="2400" b="1" i="0" dirty="0">
                <a:solidFill>
                  <a:schemeClr val="accent1">
                    <a:lumMod val="50000"/>
                  </a:schemeClr>
                </a:solidFill>
                <a:effectLst/>
                <a:latin typeface="Calibri" charset="0"/>
                <a:ea typeface="Calibri" charset="0"/>
                <a:cs typeface="Calibri" charset="0"/>
              </a:rPr>
              <a:t>&lt;input </a:t>
            </a:r>
            <a:r>
              <a:rPr lang="es-ES_tradnl" sz="2400" b="1" i="0" dirty="0" err="1">
                <a:solidFill>
                  <a:schemeClr val="accent1">
                    <a:lumMod val="50000"/>
                  </a:schemeClr>
                </a:solidFill>
                <a:effectLst/>
                <a:latin typeface="Calibri" charset="0"/>
                <a:ea typeface="Calibri" charset="0"/>
                <a:cs typeface="Calibri" charset="0"/>
              </a:rPr>
              <a:t>type</a:t>
            </a:r>
            <a:r>
              <a:rPr lang="es-ES_tradnl" sz="2400" b="1" i="0" dirty="0">
                <a:solidFill>
                  <a:schemeClr val="accent1">
                    <a:lumMod val="50000"/>
                  </a:schemeClr>
                </a:solidFill>
                <a:effectLst/>
                <a:latin typeface="Calibri" charset="0"/>
                <a:ea typeface="Calibri" charset="0"/>
                <a:cs typeface="Calibri" charset="0"/>
              </a:rPr>
              <a:t>="</a:t>
            </a:r>
            <a:r>
              <a:rPr lang="es-ES_tradnl" sz="2400" b="1" i="0" dirty="0" err="1">
                <a:solidFill>
                  <a:schemeClr val="accent1">
                    <a:lumMod val="50000"/>
                  </a:schemeClr>
                </a:solidFill>
                <a:effectLst/>
                <a:latin typeface="Calibri" charset="0"/>
                <a:ea typeface="Calibri" charset="0"/>
                <a:cs typeface="Calibri" charset="0"/>
              </a:rPr>
              <a:t>text</a:t>
            </a:r>
            <a:r>
              <a:rPr lang="es-ES_tradnl" sz="2400" b="1" i="0" dirty="0">
                <a:solidFill>
                  <a:schemeClr val="accent1">
                    <a:lumMod val="50000"/>
                  </a:schemeClr>
                </a:solidFill>
                <a:effectLst/>
                <a:latin typeface="Calibri" charset="0"/>
                <a:ea typeface="Calibri" charset="0"/>
                <a:cs typeface="Calibri" charset="0"/>
              </a:rPr>
              <a:t>"&gt; </a:t>
            </a:r>
            <a:r>
              <a:rPr lang="es-ES_tradnl" sz="2400" b="1" i="0" dirty="0">
                <a:solidFill>
                  <a:schemeClr val="bg1">
                    <a:lumMod val="50000"/>
                  </a:schemeClr>
                </a:solidFill>
                <a:effectLst/>
                <a:latin typeface="Calibri" charset="0"/>
                <a:ea typeface="Calibri" charset="0"/>
                <a:cs typeface="Calibri" charset="0"/>
              </a:rPr>
              <a:t>Apellido</a:t>
            </a:r>
            <a:r>
              <a:rPr lang="es-ES_tradnl" sz="2400" b="1" i="0" dirty="0">
                <a:solidFill>
                  <a:srgbClr val="C8C8B0"/>
                </a:solidFill>
                <a:effectLst/>
                <a:latin typeface="Calibri" charset="0"/>
                <a:ea typeface="Calibri" charset="0"/>
                <a:cs typeface="Calibri" charset="0"/>
              </a:rPr>
              <a:t> </a:t>
            </a:r>
            <a:r>
              <a:rPr lang="es-ES_tradnl" sz="2400" b="1" i="0" dirty="0">
                <a:solidFill>
                  <a:srgbClr val="00B050"/>
                </a:solidFill>
                <a:effectLst/>
                <a:latin typeface="Calibri" charset="0"/>
                <a:ea typeface="Calibri" charset="0"/>
                <a:cs typeface="Calibri" charset="0"/>
              </a:rPr>
              <a:t>&lt;/p&gt;</a:t>
            </a:r>
            <a:br>
              <a:rPr lang="es-ES_tradnl" sz="2400" b="1" dirty="0">
                <a:latin typeface="Calibri" charset="0"/>
                <a:ea typeface="Calibri" charset="0"/>
                <a:cs typeface="Calibri" charset="0"/>
              </a:rPr>
            </a:br>
            <a:r>
              <a:rPr lang="es-ES_tradnl" sz="2400" b="1" i="0" dirty="0">
                <a:solidFill>
                  <a:srgbClr val="C8C8B0"/>
                </a:solidFill>
                <a:effectLst/>
                <a:latin typeface="Calibri" charset="0"/>
                <a:ea typeface="Calibri" charset="0"/>
                <a:cs typeface="Calibri" charset="0"/>
              </a:rPr>
              <a:t>     </a:t>
            </a:r>
            <a:r>
              <a:rPr lang="es-ES_tradnl" sz="2400" b="1" i="0" dirty="0">
                <a:solidFill>
                  <a:srgbClr val="00B050"/>
                </a:solidFill>
                <a:effectLst/>
                <a:latin typeface="Calibri" charset="0"/>
                <a:ea typeface="Calibri" charset="0"/>
                <a:cs typeface="Calibri" charset="0"/>
              </a:rPr>
              <a:t>&lt;p&gt; </a:t>
            </a:r>
            <a:r>
              <a:rPr lang="es-ES_tradnl" sz="2400" b="1" i="0" dirty="0">
                <a:solidFill>
                  <a:srgbClr val="00B0F0"/>
                </a:solidFill>
                <a:effectLst/>
                <a:latin typeface="Calibri" charset="0"/>
                <a:ea typeface="Calibri" charset="0"/>
                <a:cs typeface="Calibri" charset="0"/>
              </a:rPr>
              <a:t>&lt;</a:t>
            </a:r>
            <a:r>
              <a:rPr lang="es-ES_tradnl" sz="2400" b="1" i="0" dirty="0" err="1">
                <a:solidFill>
                  <a:srgbClr val="00B0F0"/>
                </a:solidFill>
                <a:effectLst/>
                <a:latin typeface="Calibri" charset="0"/>
                <a:ea typeface="Calibri" charset="0"/>
                <a:cs typeface="Calibri" charset="0"/>
              </a:rPr>
              <a:t>textarea</a:t>
            </a:r>
            <a:r>
              <a:rPr lang="es-ES_tradnl" sz="2400" b="1" i="0" dirty="0">
                <a:solidFill>
                  <a:srgbClr val="00B0F0"/>
                </a:solidFill>
                <a:effectLst/>
                <a:latin typeface="Calibri" charset="0"/>
                <a:ea typeface="Calibri" charset="0"/>
                <a:cs typeface="Calibri" charset="0"/>
              </a:rPr>
              <a:t> </a:t>
            </a:r>
            <a:r>
              <a:rPr lang="es-ES_tradnl" sz="2400" b="1" i="0" dirty="0" err="1">
                <a:solidFill>
                  <a:srgbClr val="00B0F0"/>
                </a:solidFill>
                <a:effectLst/>
                <a:latin typeface="Calibri" charset="0"/>
                <a:ea typeface="Calibri" charset="0"/>
                <a:cs typeface="Calibri" charset="0"/>
              </a:rPr>
              <a:t>placeholder</a:t>
            </a:r>
            <a:r>
              <a:rPr lang="es-ES_tradnl" sz="2400" b="1" i="0" dirty="0">
                <a:solidFill>
                  <a:srgbClr val="00B0F0"/>
                </a:solidFill>
                <a:effectLst/>
                <a:latin typeface="Calibri" charset="0"/>
                <a:ea typeface="Calibri" charset="0"/>
                <a:cs typeface="Calibri" charset="0"/>
              </a:rPr>
              <a:t>="Tu comentario" </a:t>
            </a:r>
            <a:r>
              <a:rPr lang="es-ES_tradnl" sz="2400" b="1" i="0" dirty="0" err="1">
                <a:solidFill>
                  <a:srgbClr val="00B0F0"/>
                </a:solidFill>
                <a:effectLst/>
                <a:latin typeface="Calibri" charset="0"/>
                <a:ea typeface="Calibri" charset="0"/>
                <a:cs typeface="Calibri" charset="0"/>
              </a:rPr>
              <a:t>cols</a:t>
            </a:r>
            <a:r>
              <a:rPr lang="es-ES_tradnl" sz="2400" b="1" i="0" dirty="0">
                <a:solidFill>
                  <a:srgbClr val="00B0F0"/>
                </a:solidFill>
                <a:effectLst/>
                <a:latin typeface="Calibri" charset="0"/>
                <a:ea typeface="Calibri" charset="0"/>
                <a:cs typeface="Calibri" charset="0"/>
              </a:rPr>
              <a:t>="20" </a:t>
            </a:r>
            <a:r>
              <a:rPr lang="es-ES_tradnl" sz="2400" b="1" i="0" dirty="0" err="1">
                <a:solidFill>
                  <a:srgbClr val="00B0F0"/>
                </a:solidFill>
                <a:effectLst/>
                <a:latin typeface="Calibri" charset="0"/>
                <a:ea typeface="Calibri" charset="0"/>
                <a:cs typeface="Calibri" charset="0"/>
              </a:rPr>
              <a:t>rows</a:t>
            </a:r>
            <a:r>
              <a:rPr lang="es-ES_tradnl" sz="2400" b="1" i="0" dirty="0">
                <a:solidFill>
                  <a:srgbClr val="00B0F0"/>
                </a:solidFill>
                <a:effectLst/>
                <a:latin typeface="Calibri" charset="0"/>
                <a:ea typeface="Calibri" charset="0"/>
                <a:cs typeface="Calibri" charset="0"/>
              </a:rPr>
              <a:t>="5"&gt;&lt;/</a:t>
            </a:r>
            <a:r>
              <a:rPr lang="es-ES_tradnl" sz="2400" b="1" i="0" dirty="0" err="1">
                <a:solidFill>
                  <a:srgbClr val="00B0F0"/>
                </a:solidFill>
                <a:effectLst/>
                <a:latin typeface="Calibri" charset="0"/>
                <a:ea typeface="Calibri" charset="0"/>
                <a:cs typeface="Calibri" charset="0"/>
              </a:rPr>
              <a:t>textarea</a:t>
            </a:r>
            <a:r>
              <a:rPr lang="es-ES_tradnl" sz="2400" b="1" i="0" dirty="0">
                <a:solidFill>
                  <a:srgbClr val="00B0F0"/>
                </a:solidFill>
                <a:effectLst/>
                <a:latin typeface="Calibri" charset="0"/>
                <a:ea typeface="Calibri" charset="0"/>
                <a:cs typeface="Calibri" charset="0"/>
              </a:rPr>
              <a:t>&gt; </a:t>
            </a:r>
            <a:r>
              <a:rPr lang="es-ES_tradnl" sz="2400" b="1" i="0" dirty="0">
                <a:solidFill>
                  <a:srgbClr val="00B050"/>
                </a:solidFill>
                <a:effectLst/>
                <a:latin typeface="Calibri" charset="0"/>
                <a:ea typeface="Calibri" charset="0"/>
                <a:cs typeface="Calibri" charset="0"/>
              </a:rPr>
              <a:t>&lt;/p&gt;</a:t>
            </a:r>
            <a:br>
              <a:rPr lang="es-ES_tradnl" sz="2400" b="1" dirty="0">
                <a:latin typeface="Calibri" charset="0"/>
                <a:ea typeface="Calibri" charset="0"/>
                <a:cs typeface="Calibri" charset="0"/>
              </a:rPr>
            </a:br>
            <a:r>
              <a:rPr lang="es-ES_tradnl" sz="2400" b="1" i="0" dirty="0">
                <a:solidFill>
                  <a:srgbClr val="C8C8B0"/>
                </a:solidFill>
                <a:effectLst/>
                <a:latin typeface="Calibri" charset="0"/>
                <a:ea typeface="Calibri" charset="0"/>
                <a:cs typeface="Calibri" charset="0"/>
              </a:rPr>
              <a:t>     </a:t>
            </a:r>
            <a:r>
              <a:rPr lang="es-ES_tradnl" sz="2400" b="1" i="0" dirty="0">
                <a:solidFill>
                  <a:srgbClr val="00B050"/>
                </a:solidFill>
                <a:effectLst/>
                <a:latin typeface="Calibri" charset="0"/>
                <a:ea typeface="Calibri" charset="0"/>
                <a:cs typeface="Calibri" charset="0"/>
              </a:rPr>
              <a:t>&lt;p&gt; </a:t>
            </a:r>
            <a:r>
              <a:rPr lang="es-ES_tradnl" sz="2400" b="1" i="0" dirty="0">
                <a:solidFill>
                  <a:schemeClr val="accent1">
                    <a:lumMod val="50000"/>
                  </a:schemeClr>
                </a:solidFill>
                <a:effectLst/>
                <a:latin typeface="Calibri" charset="0"/>
                <a:ea typeface="Calibri" charset="0"/>
                <a:cs typeface="Calibri" charset="0"/>
              </a:rPr>
              <a:t>&lt;input </a:t>
            </a:r>
            <a:r>
              <a:rPr lang="es-ES_tradnl" sz="2400" b="1" i="0" dirty="0" err="1">
                <a:solidFill>
                  <a:schemeClr val="accent1">
                    <a:lumMod val="50000"/>
                  </a:schemeClr>
                </a:solidFill>
                <a:effectLst/>
                <a:latin typeface="Calibri" charset="0"/>
                <a:ea typeface="Calibri" charset="0"/>
                <a:cs typeface="Calibri" charset="0"/>
              </a:rPr>
              <a:t>type</a:t>
            </a:r>
            <a:r>
              <a:rPr lang="es-ES_tradnl" sz="2400" b="1" i="0" dirty="0">
                <a:solidFill>
                  <a:schemeClr val="accent1">
                    <a:lumMod val="50000"/>
                  </a:schemeClr>
                </a:solidFill>
                <a:effectLst/>
                <a:latin typeface="Calibri" charset="0"/>
                <a:ea typeface="Calibri" charset="0"/>
                <a:cs typeface="Calibri" charset="0"/>
              </a:rPr>
              <a:t>="</a:t>
            </a:r>
            <a:r>
              <a:rPr lang="es-ES_tradnl" sz="2400" b="1" i="0" dirty="0" err="1">
                <a:solidFill>
                  <a:schemeClr val="accent1">
                    <a:lumMod val="50000"/>
                  </a:schemeClr>
                </a:solidFill>
                <a:effectLst/>
                <a:latin typeface="Calibri" charset="0"/>
                <a:ea typeface="Calibri" charset="0"/>
                <a:cs typeface="Calibri" charset="0"/>
              </a:rPr>
              <a:t>submit</a:t>
            </a:r>
            <a:r>
              <a:rPr lang="es-ES_tradnl" sz="2400" b="1" i="0" dirty="0">
                <a:solidFill>
                  <a:schemeClr val="accent1">
                    <a:lumMod val="50000"/>
                  </a:schemeClr>
                </a:solidFill>
                <a:effectLst/>
                <a:latin typeface="Calibri" charset="0"/>
                <a:ea typeface="Calibri" charset="0"/>
                <a:cs typeface="Calibri" charset="0"/>
              </a:rPr>
              <a:t>"&gt; &lt;input </a:t>
            </a:r>
            <a:r>
              <a:rPr lang="es-ES_tradnl" sz="2400" b="1" i="0" dirty="0" err="1">
                <a:solidFill>
                  <a:schemeClr val="accent1">
                    <a:lumMod val="50000"/>
                  </a:schemeClr>
                </a:solidFill>
                <a:effectLst/>
                <a:latin typeface="Calibri" charset="0"/>
                <a:ea typeface="Calibri" charset="0"/>
                <a:cs typeface="Calibri" charset="0"/>
              </a:rPr>
              <a:t>type</a:t>
            </a:r>
            <a:r>
              <a:rPr lang="es-ES_tradnl" sz="2400" b="1" i="0" dirty="0">
                <a:solidFill>
                  <a:schemeClr val="accent1">
                    <a:lumMod val="50000"/>
                  </a:schemeClr>
                </a:solidFill>
                <a:effectLst/>
                <a:latin typeface="Calibri" charset="0"/>
                <a:ea typeface="Calibri" charset="0"/>
                <a:cs typeface="Calibri" charset="0"/>
              </a:rPr>
              <a:t>="</a:t>
            </a:r>
            <a:r>
              <a:rPr lang="es-ES_tradnl" sz="2400" b="1" i="0" dirty="0" err="1">
                <a:solidFill>
                  <a:schemeClr val="accent1">
                    <a:lumMod val="50000"/>
                  </a:schemeClr>
                </a:solidFill>
                <a:effectLst/>
                <a:latin typeface="Calibri" charset="0"/>
                <a:ea typeface="Calibri" charset="0"/>
                <a:cs typeface="Calibri" charset="0"/>
              </a:rPr>
              <a:t>reset</a:t>
            </a:r>
            <a:r>
              <a:rPr lang="es-ES_tradnl" sz="2400" b="1" i="0" dirty="0">
                <a:solidFill>
                  <a:schemeClr val="accent1">
                    <a:lumMod val="50000"/>
                  </a:schemeClr>
                </a:solidFill>
                <a:effectLst/>
                <a:latin typeface="Calibri" charset="0"/>
                <a:ea typeface="Calibri" charset="0"/>
                <a:cs typeface="Calibri" charset="0"/>
              </a:rPr>
              <a:t>"&gt; </a:t>
            </a:r>
            <a:r>
              <a:rPr lang="es-ES_tradnl" sz="2400" b="1" i="0" dirty="0">
                <a:solidFill>
                  <a:srgbClr val="00B050"/>
                </a:solidFill>
                <a:effectLst/>
                <a:latin typeface="Calibri" charset="0"/>
                <a:ea typeface="Calibri" charset="0"/>
                <a:cs typeface="Calibri" charset="0"/>
              </a:rPr>
              <a:t>&lt;/p&gt;</a:t>
            </a:r>
            <a:br>
              <a:rPr lang="es-ES_tradnl" sz="2400" b="1" dirty="0">
                <a:latin typeface="Calibri" charset="0"/>
                <a:ea typeface="Calibri" charset="0"/>
                <a:cs typeface="Calibri" charset="0"/>
              </a:rPr>
            </a:br>
            <a:r>
              <a:rPr lang="es-ES_tradnl" sz="2400" b="1" i="0" dirty="0">
                <a:solidFill>
                  <a:srgbClr val="C00000"/>
                </a:solidFill>
                <a:effectLst/>
                <a:latin typeface="Calibri" charset="0"/>
                <a:ea typeface="Calibri" charset="0"/>
                <a:cs typeface="Calibri" charset="0"/>
              </a:rPr>
              <a:t> &lt;/</a:t>
            </a:r>
            <a:r>
              <a:rPr lang="es-ES_tradnl" sz="2400" b="1" i="0" dirty="0" err="1">
                <a:solidFill>
                  <a:srgbClr val="C00000"/>
                </a:solidFill>
                <a:effectLst/>
                <a:latin typeface="Calibri" charset="0"/>
                <a:ea typeface="Calibri" charset="0"/>
                <a:cs typeface="Calibri" charset="0"/>
              </a:rPr>
              <a:t>form</a:t>
            </a:r>
            <a:r>
              <a:rPr lang="es-ES_tradnl" sz="2400" b="1" i="0" dirty="0">
                <a:solidFill>
                  <a:srgbClr val="C00000"/>
                </a:solidFill>
                <a:effectLst/>
                <a:latin typeface="Calibri" charset="0"/>
                <a:ea typeface="Calibri" charset="0"/>
                <a:cs typeface="Calibri" charset="0"/>
              </a:rPr>
              <a:t>&gt;</a:t>
            </a:r>
            <a:endParaRPr lang="es-ES_tradnl" sz="2400" b="1" dirty="0">
              <a:solidFill>
                <a:srgbClr val="C00000"/>
              </a:solidFill>
              <a:latin typeface="Calibri" charset="0"/>
              <a:ea typeface="Calibri" charset="0"/>
              <a:cs typeface="Calibri" charset="0"/>
            </a:endParaRPr>
          </a:p>
        </p:txBody>
      </p:sp>
    </p:spTree>
    <p:extLst>
      <p:ext uri="{BB962C8B-B14F-4D97-AF65-F5344CB8AC3E}">
        <p14:creationId xmlns:p14="http://schemas.microsoft.com/office/powerpoint/2010/main" val="32401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98" y="0"/>
            <a:ext cx="2547002" cy="3509963"/>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721994"/>
            <a:ext cx="2275640" cy="3136006"/>
          </a:xfrm>
          <a:prstGeom prst="rect">
            <a:avLst/>
          </a:prstGeom>
        </p:spPr>
      </p:pic>
      <p:pic>
        <p:nvPicPr>
          <p:cNvPr id="8" name="Imagen 7">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r="80403"/>
          <a:stretch/>
        </p:blipFill>
        <p:spPr>
          <a:xfrm>
            <a:off x="388620" y="662897"/>
            <a:ext cx="605790" cy="537736"/>
          </a:xfrm>
          <a:prstGeom prst="rect">
            <a:avLst/>
          </a:prstGeom>
        </p:spPr>
      </p:pic>
      <p:sp>
        <p:nvSpPr>
          <p:cNvPr id="9" name="CuadroTexto 8"/>
          <p:cNvSpPr txBox="1"/>
          <p:nvPr/>
        </p:nvSpPr>
        <p:spPr>
          <a:xfrm>
            <a:off x="994409" y="670155"/>
            <a:ext cx="7152063" cy="523220"/>
          </a:xfrm>
          <a:prstGeom prst="rect">
            <a:avLst/>
          </a:prstGeom>
          <a:noFill/>
        </p:spPr>
        <p:txBody>
          <a:bodyPr wrap="square" rtlCol="0">
            <a:spAutoFit/>
          </a:bodyPr>
          <a:lstStyle/>
          <a:p>
            <a:r>
              <a:rPr lang="es-ES" sz="2800" b="1" dirty="0" err="1">
                <a:solidFill>
                  <a:srgbClr val="E23649"/>
                </a:solidFill>
                <a:latin typeface="Calibri" charset="0"/>
                <a:ea typeface="Calibri" charset="0"/>
                <a:cs typeface="Calibri" charset="0"/>
              </a:rPr>
              <a:t>Button</a:t>
            </a:r>
            <a:endParaRPr lang="es-ES_tradnl" sz="2800" b="1" dirty="0">
              <a:solidFill>
                <a:srgbClr val="E23649"/>
              </a:solidFill>
              <a:latin typeface="Calibri" charset="0"/>
              <a:ea typeface="Calibri" charset="0"/>
              <a:cs typeface="Calibri" charset="0"/>
            </a:endParaRPr>
          </a:p>
        </p:txBody>
      </p:sp>
      <p:sp>
        <p:nvSpPr>
          <p:cNvPr id="3" name="Rectángulo 2"/>
          <p:cNvSpPr/>
          <p:nvPr/>
        </p:nvSpPr>
        <p:spPr>
          <a:xfrm>
            <a:off x="403987" y="1297600"/>
            <a:ext cx="10405527" cy="1477328"/>
          </a:xfrm>
          <a:prstGeom prst="rect">
            <a:avLst/>
          </a:prstGeom>
        </p:spPr>
        <p:txBody>
          <a:bodyPr wrap="square">
            <a:spAutoFit/>
          </a:bodyPr>
          <a:lstStyle/>
          <a:p>
            <a:pPr fontAlgn="base"/>
            <a:r>
              <a:rPr lang="es-ES_tradnl" dirty="0">
                <a:solidFill>
                  <a:schemeClr val="bg1">
                    <a:lumMod val="50000"/>
                  </a:schemeClr>
                </a:solidFill>
              </a:rPr>
              <a:t>Es cierto que a </a:t>
            </a:r>
            <a:r>
              <a:rPr lang="es-ES_tradnl" dirty="0" err="1">
                <a:solidFill>
                  <a:schemeClr val="bg1">
                    <a:lumMod val="50000"/>
                  </a:schemeClr>
                </a:solidFill>
              </a:rPr>
              <a:t>Html</a:t>
            </a:r>
            <a:r>
              <a:rPr lang="es-ES_tradnl" dirty="0">
                <a:solidFill>
                  <a:schemeClr val="bg1">
                    <a:lumMod val="50000"/>
                  </a:schemeClr>
                </a:solidFill>
              </a:rPr>
              <a:t> no le falta botones. Por ejemplo, la etiqueta &lt;input&gt; mediante el atributo @</a:t>
            </a:r>
            <a:r>
              <a:rPr lang="es-ES_tradnl" dirty="0" err="1">
                <a:solidFill>
                  <a:schemeClr val="bg1">
                    <a:lumMod val="50000"/>
                  </a:schemeClr>
                </a:solidFill>
              </a:rPr>
              <a:t>type</a:t>
            </a:r>
            <a:r>
              <a:rPr lang="es-ES_tradnl" dirty="0">
                <a:solidFill>
                  <a:schemeClr val="bg1">
                    <a:lumMod val="50000"/>
                  </a:schemeClr>
                </a:solidFill>
              </a:rPr>
              <a:t> puede introducir tres tipos de botones (</a:t>
            </a:r>
            <a:r>
              <a:rPr lang="es-ES_tradnl" dirty="0" err="1">
                <a:solidFill>
                  <a:schemeClr val="bg1">
                    <a:lumMod val="50000"/>
                  </a:schemeClr>
                </a:solidFill>
              </a:rPr>
              <a:t>submit</a:t>
            </a:r>
            <a:r>
              <a:rPr lang="es-ES_tradnl" dirty="0">
                <a:solidFill>
                  <a:schemeClr val="bg1">
                    <a:lumMod val="50000"/>
                  </a:schemeClr>
                </a:solidFill>
              </a:rPr>
              <a:t>-enviar, </a:t>
            </a:r>
            <a:r>
              <a:rPr lang="es-ES_tradnl" dirty="0" err="1">
                <a:solidFill>
                  <a:schemeClr val="bg1">
                    <a:lumMod val="50000"/>
                  </a:schemeClr>
                </a:solidFill>
              </a:rPr>
              <a:t>reset</a:t>
            </a:r>
            <a:r>
              <a:rPr lang="es-ES_tradnl" dirty="0">
                <a:solidFill>
                  <a:schemeClr val="bg1">
                    <a:lumMod val="50000"/>
                  </a:schemeClr>
                </a:solidFill>
              </a:rPr>
              <a:t>-restablecer, </a:t>
            </a:r>
            <a:r>
              <a:rPr lang="es-ES_tradnl" dirty="0" err="1">
                <a:solidFill>
                  <a:schemeClr val="bg1">
                    <a:lumMod val="50000"/>
                  </a:schemeClr>
                </a:solidFill>
              </a:rPr>
              <a:t>button</a:t>
            </a:r>
            <a:r>
              <a:rPr lang="es-ES_tradnl" dirty="0">
                <a:solidFill>
                  <a:schemeClr val="bg1">
                    <a:lumMod val="50000"/>
                  </a:schemeClr>
                </a:solidFill>
              </a:rPr>
              <a:t>- botón).</a:t>
            </a:r>
          </a:p>
          <a:p>
            <a:pPr fontAlgn="base"/>
            <a:r>
              <a:rPr lang="es-ES_tradnl" dirty="0">
                <a:solidFill>
                  <a:schemeClr val="bg1">
                    <a:lumMod val="50000"/>
                  </a:schemeClr>
                </a:solidFill>
              </a:rPr>
              <a:t>&lt;</a:t>
            </a:r>
            <a:r>
              <a:rPr lang="es-ES_tradnl" dirty="0" err="1">
                <a:solidFill>
                  <a:schemeClr val="bg1">
                    <a:lumMod val="50000"/>
                  </a:schemeClr>
                </a:solidFill>
              </a:rPr>
              <a:t>button</a:t>
            </a:r>
            <a:r>
              <a:rPr lang="es-ES_tradnl" dirty="0">
                <a:solidFill>
                  <a:schemeClr val="bg1">
                    <a:lumMod val="50000"/>
                  </a:schemeClr>
                </a:solidFill>
              </a:rPr>
              <a:t>&gt; reúne todas estas funciones (</a:t>
            </a:r>
            <a:r>
              <a:rPr lang="es-ES_tradnl" dirty="0" err="1">
                <a:solidFill>
                  <a:schemeClr val="bg1">
                    <a:lumMod val="50000"/>
                  </a:schemeClr>
                </a:solidFill>
              </a:rPr>
              <a:t>submit</a:t>
            </a:r>
            <a:r>
              <a:rPr lang="es-ES_tradnl" dirty="0">
                <a:solidFill>
                  <a:schemeClr val="bg1">
                    <a:lumMod val="50000"/>
                  </a:schemeClr>
                </a:solidFill>
              </a:rPr>
              <a:t>, </a:t>
            </a:r>
            <a:r>
              <a:rPr lang="es-ES_tradnl" dirty="0" err="1">
                <a:solidFill>
                  <a:schemeClr val="bg1">
                    <a:lumMod val="50000"/>
                  </a:schemeClr>
                </a:solidFill>
              </a:rPr>
              <a:t>reset</a:t>
            </a:r>
            <a:r>
              <a:rPr lang="es-ES_tradnl" dirty="0">
                <a:solidFill>
                  <a:schemeClr val="bg1">
                    <a:lumMod val="50000"/>
                  </a:schemeClr>
                </a:solidFill>
              </a:rPr>
              <a:t>, </a:t>
            </a:r>
            <a:r>
              <a:rPr lang="es-ES_tradnl" dirty="0" err="1">
                <a:solidFill>
                  <a:schemeClr val="bg1">
                    <a:lumMod val="50000"/>
                  </a:schemeClr>
                </a:solidFill>
              </a:rPr>
              <a:t>button</a:t>
            </a:r>
            <a:r>
              <a:rPr lang="es-ES_tradnl" dirty="0">
                <a:solidFill>
                  <a:schemeClr val="bg1">
                    <a:lumMod val="50000"/>
                  </a:schemeClr>
                </a:solidFill>
              </a:rPr>
              <a:t>) bajo una sola etiqueta, es decir, a diferencia de &lt;input /&gt; que se utiliza para introducir varios elementos en una pagina Web, en cambio &lt;</a:t>
            </a:r>
            <a:r>
              <a:rPr lang="es-ES_tradnl" dirty="0" err="1">
                <a:solidFill>
                  <a:schemeClr val="bg1">
                    <a:lumMod val="50000"/>
                  </a:schemeClr>
                </a:solidFill>
              </a:rPr>
              <a:t>button</a:t>
            </a:r>
            <a:r>
              <a:rPr lang="es-ES_tradnl" dirty="0">
                <a:solidFill>
                  <a:schemeClr val="bg1">
                    <a:lumMod val="50000"/>
                  </a:schemeClr>
                </a:solidFill>
              </a:rPr>
              <a:t>&gt; es especializado y se ocupa solamente de botones.</a:t>
            </a:r>
          </a:p>
        </p:txBody>
      </p:sp>
      <p:sp>
        <p:nvSpPr>
          <p:cNvPr id="2" name="Rectángulo 1"/>
          <p:cNvSpPr/>
          <p:nvPr/>
        </p:nvSpPr>
        <p:spPr>
          <a:xfrm>
            <a:off x="1447178" y="3082724"/>
            <a:ext cx="10069474" cy="3139321"/>
          </a:xfrm>
          <a:prstGeom prst="rect">
            <a:avLst/>
          </a:prstGeom>
        </p:spPr>
        <p:txBody>
          <a:bodyPr wrap="square">
            <a:spAutoFit/>
          </a:bodyPr>
          <a:lstStyle/>
          <a:p>
            <a:pPr fontAlgn="base"/>
            <a:r>
              <a:rPr lang="es-ES_tradnl" dirty="0">
                <a:solidFill>
                  <a:schemeClr val="bg1">
                    <a:lumMod val="50000"/>
                  </a:schemeClr>
                </a:solidFill>
                <a:latin typeface="Calibri" charset="0"/>
                <a:ea typeface="Calibri" charset="0"/>
                <a:cs typeface="Calibri" charset="0"/>
              </a:rPr>
              <a:t>E</a:t>
            </a:r>
            <a:r>
              <a:rPr lang="es-ES_tradnl" b="0" i="0" dirty="0">
                <a:solidFill>
                  <a:schemeClr val="bg1">
                    <a:lumMod val="50000"/>
                  </a:schemeClr>
                </a:solidFill>
                <a:effectLst/>
                <a:latin typeface="Calibri" charset="0"/>
                <a:ea typeface="Calibri" charset="0"/>
                <a:cs typeface="Calibri" charset="0"/>
              </a:rPr>
              <a:t>l navegador entiende cuando se utiliza los valores "</a:t>
            </a:r>
            <a:r>
              <a:rPr lang="es-ES_tradnl" b="0" i="0" dirty="0" err="1">
                <a:solidFill>
                  <a:schemeClr val="bg1">
                    <a:lumMod val="50000"/>
                  </a:schemeClr>
                </a:solidFill>
                <a:effectLst/>
                <a:latin typeface="Calibri" charset="0"/>
                <a:ea typeface="Calibri" charset="0"/>
                <a:cs typeface="Calibri" charset="0"/>
              </a:rPr>
              <a:t>submit</a:t>
            </a:r>
            <a:r>
              <a:rPr lang="es-ES_tradnl" b="0" i="0" dirty="0">
                <a:solidFill>
                  <a:schemeClr val="bg1">
                    <a:lumMod val="50000"/>
                  </a:schemeClr>
                </a:solidFill>
                <a:effectLst/>
                <a:latin typeface="Calibri" charset="0"/>
                <a:ea typeface="Calibri" charset="0"/>
                <a:cs typeface="Calibri" charset="0"/>
              </a:rPr>
              <a:t>" o "</a:t>
            </a:r>
            <a:r>
              <a:rPr lang="es-ES_tradnl" b="0" i="0" dirty="0" err="1">
                <a:solidFill>
                  <a:schemeClr val="bg1">
                    <a:lumMod val="50000"/>
                  </a:schemeClr>
                </a:solidFill>
                <a:effectLst/>
                <a:latin typeface="Calibri" charset="0"/>
                <a:ea typeface="Calibri" charset="0"/>
                <a:cs typeface="Calibri" charset="0"/>
              </a:rPr>
              <a:t>reset</a:t>
            </a:r>
            <a:r>
              <a:rPr lang="es-ES_tradnl" b="0" i="0" dirty="0">
                <a:solidFill>
                  <a:schemeClr val="bg1">
                    <a:lumMod val="50000"/>
                  </a:schemeClr>
                </a:solidFill>
                <a:effectLst/>
                <a:latin typeface="Calibri" charset="0"/>
                <a:ea typeface="Calibri" charset="0"/>
                <a:cs typeface="Calibri" charset="0"/>
              </a:rPr>
              <a:t>" en la etiqueta &lt;input&gt;</a:t>
            </a:r>
          </a:p>
          <a:p>
            <a:pPr fontAlgn="base"/>
            <a:r>
              <a:rPr lang="es-ES_tradnl" b="0" i="0" dirty="0">
                <a:solidFill>
                  <a:schemeClr val="bg1">
                    <a:lumMod val="50000"/>
                  </a:schemeClr>
                </a:solidFill>
                <a:effectLst/>
                <a:latin typeface="Calibri" charset="0"/>
                <a:ea typeface="Calibri" charset="0"/>
                <a:cs typeface="Calibri" charset="0"/>
              </a:rPr>
              <a:t>que se trata de botones con papeles definidos, claros, es decir </a:t>
            </a:r>
            <a:r>
              <a:rPr lang="es-ES_tradnl" b="0" i="0" dirty="0" err="1">
                <a:solidFill>
                  <a:schemeClr val="bg1">
                    <a:lumMod val="50000"/>
                  </a:schemeClr>
                </a:solidFill>
                <a:effectLst/>
                <a:latin typeface="Calibri" charset="0"/>
                <a:ea typeface="Calibri" charset="0"/>
                <a:cs typeface="Calibri" charset="0"/>
              </a:rPr>
              <a:t>envia</a:t>
            </a:r>
            <a:r>
              <a:rPr lang="es-ES_tradnl" b="0" i="0" dirty="0">
                <a:solidFill>
                  <a:schemeClr val="bg1">
                    <a:lumMod val="50000"/>
                  </a:schemeClr>
                </a:solidFill>
                <a:effectLst/>
                <a:latin typeface="Calibri" charset="0"/>
                <a:ea typeface="Calibri" charset="0"/>
                <a:cs typeface="Calibri" charset="0"/>
              </a:rPr>
              <a:t> o reestablece, por eso aplica por defecto un texto descriptivo al </a:t>
            </a:r>
            <a:r>
              <a:rPr lang="es-ES_tradnl" b="0" i="0" dirty="0" err="1">
                <a:solidFill>
                  <a:schemeClr val="bg1">
                    <a:lumMod val="50000"/>
                  </a:schemeClr>
                </a:solidFill>
                <a:effectLst/>
                <a:latin typeface="Calibri" charset="0"/>
                <a:ea typeface="Calibri" charset="0"/>
                <a:cs typeface="Calibri" charset="0"/>
              </a:rPr>
              <a:t>boton</a:t>
            </a:r>
            <a:r>
              <a:rPr lang="es-ES_tradnl" b="0" i="0" dirty="0">
                <a:solidFill>
                  <a:schemeClr val="bg1">
                    <a:lumMod val="50000"/>
                  </a:schemeClr>
                </a:solidFill>
                <a:effectLst/>
                <a:latin typeface="Calibri" charset="0"/>
                <a:ea typeface="Calibri" charset="0"/>
                <a:cs typeface="Calibri" charset="0"/>
              </a:rPr>
              <a:t> (enviar o reestablecer). </a:t>
            </a:r>
          </a:p>
          <a:p>
            <a:pPr fontAlgn="base"/>
            <a:br>
              <a:rPr lang="es-ES_tradnl" b="0" i="0" dirty="0">
                <a:solidFill>
                  <a:schemeClr val="bg1">
                    <a:lumMod val="50000"/>
                  </a:schemeClr>
                </a:solidFill>
                <a:effectLst/>
                <a:latin typeface="Calibri" charset="0"/>
                <a:ea typeface="Calibri" charset="0"/>
                <a:cs typeface="Calibri" charset="0"/>
              </a:rPr>
            </a:br>
            <a:r>
              <a:rPr lang="es-ES_tradnl" b="0" i="0" dirty="0">
                <a:solidFill>
                  <a:schemeClr val="bg1">
                    <a:lumMod val="50000"/>
                  </a:schemeClr>
                </a:solidFill>
                <a:effectLst/>
                <a:latin typeface="Calibri" charset="0"/>
                <a:ea typeface="Calibri" charset="0"/>
                <a:cs typeface="Calibri" charset="0"/>
              </a:rPr>
              <a:t>La etiqueta &lt;</a:t>
            </a:r>
            <a:r>
              <a:rPr lang="es-ES_tradnl" b="0" i="0" dirty="0" err="1">
                <a:solidFill>
                  <a:schemeClr val="bg1">
                    <a:lumMod val="50000"/>
                  </a:schemeClr>
                </a:solidFill>
                <a:effectLst/>
                <a:latin typeface="Calibri" charset="0"/>
                <a:ea typeface="Calibri" charset="0"/>
                <a:cs typeface="Calibri" charset="0"/>
              </a:rPr>
              <a:t>button</a:t>
            </a:r>
            <a:r>
              <a:rPr lang="es-ES_tradnl" b="0" i="0" dirty="0">
                <a:solidFill>
                  <a:schemeClr val="bg1">
                    <a:lumMod val="50000"/>
                  </a:schemeClr>
                </a:solidFill>
                <a:effectLst/>
                <a:latin typeface="Calibri" charset="0"/>
                <a:ea typeface="Calibri" charset="0"/>
                <a:cs typeface="Calibri" charset="0"/>
              </a:rPr>
              <a:t>&gt; en cambio, se puede utilizar para cualquier cosa en la pagina Web y por eso el navegador no sabe de antemano a que sirve, por eso espera una descripción rodeada de las etiquetas de inicio y de cierre de la directiva &lt;</a:t>
            </a:r>
            <a:r>
              <a:rPr lang="es-ES_tradnl" b="0" i="0" dirty="0" err="1">
                <a:solidFill>
                  <a:schemeClr val="bg1">
                    <a:lumMod val="50000"/>
                  </a:schemeClr>
                </a:solidFill>
                <a:effectLst/>
                <a:latin typeface="Calibri" charset="0"/>
                <a:ea typeface="Calibri" charset="0"/>
                <a:cs typeface="Calibri" charset="0"/>
              </a:rPr>
              <a:t>button</a:t>
            </a:r>
            <a:r>
              <a:rPr lang="es-ES_tradnl" b="0" i="0" dirty="0">
                <a:solidFill>
                  <a:schemeClr val="bg1">
                    <a:lumMod val="50000"/>
                  </a:schemeClr>
                </a:solidFill>
                <a:effectLst/>
                <a:latin typeface="Calibri" charset="0"/>
                <a:ea typeface="Calibri" charset="0"/>
                <a:cs typeface="Calibri" charset="0"/>
              </a:rPr>
              <a:t>&gt;.</a:t>
            </a:r>
          </a:p>
          <a:p>
            <a:pPr fontAlgn="base"/>
            <a:br>
              <a:rPr lang="es-ES_tradnl" b="0" i="0" dirty="0">
                <a:solidFill>
                  <a:schemeClr val="bg1">
                    <a:lumMod val="50000"/>
                  </a:schemeClr>
                </a:solidFill>
                <a:effectLst/>
                <a:latin typeface="Calibri" charset="0"/>
                <a:ea typeface="Calibri" charset="0"/>
                <a:cs typeface="Calibri" charset="0"/>
              </a:rPr>
            </a:br>
            <a:r>
              <a:rPr lang="es-ES_tradnl" b="0" i="0" dirty="0">
                <a:solidFill>
                  <a:schemeClr val="bg1">
                    <a:lumMod val="50000"/>
                  </a:schemeClr>
                </a:solidFill>
                <a:effectLst/>
                <a:latin typeface="Calibri" charset="0"/>
                <a:ea typeface="Calibri" charset="0"/>
                <a:cs typeface="Calibri" charset="0"/>
              </a:rPr>
              <a:t>Lo mismo pasa con &lt;input&gt; cuando el atributo @</a:t>
            </a:r>
            <a:r>
              <a:rPr lang="es-ES_tradnl" b="0" i="0" dirty="0" err="1">
                <a:solidFill>
                  <a:schemeClr val="bg1">
                    <a:lumMod val="50000"/>
                  </a:schemeClr>
                </a:solidFill>
                <a:effectLst/>
                <a:latin typeface="Calibri" charset="0"/>
                <a:ea typeface="Calibri" charset="0"/>
                <a:cs typeface="Calibri" charset="0"/>
              </a:rPr>
              <a:t>type</a:t>
            </a:r>
            <a:r>
              <a:rPr lang="es-ES_tradnl" b="0" i="0" dirty="0">
                <a:solidFill>
                  <a:schemeClr val="bg1">
                    <a:lumMod val="50000"/>
                  </a:schemeClr>
                </a:solidFill>
                <a:effectLst/>
                <a:latin typeface="Calibri" charset="0"/>
                <a:ea typeface="Calibri" charset="0"/>
                <a:cs typeface="Calibri" charset="0"/>
              </a:rPr>
              <a:t> es utilizado con el valor "</a:t>
            </a:r>
            <a:r>
              <a:rPr lang="es-ES_tradnl" b="0" i="0" dirty="0" err="1">
                <a:solidFill>
                  <a:schemeClr val="bg1">
                    <a:lumMod val="50000"/>
                  </a:schemeClr>
                </a:solidFill>
                <a:effectLst/>
                <a:latin typeface="Calibri" charset="0"/>
                <a:ea typeface="Calibri" charset="0"/>
                <a:cs typeface="Calibri" charset="0"/>
              </a:rPr>
              <a:t>button</a:t>
            </a:r>
            <a:r>
              <a:rPr lang="es-ES_tradnl" b="0" i="0" dirty="0">
                <a:solidFill>
                  <a:schemeClr val="bg1">
                    <a:lumMod val="50000"/>
                  </a:schemeClr>
                </a:solidFill>
                <a:effectLst/>
                <a:latin typeface="Calibri" charset="0"/>
                <a:ea typeface="Calibri" charset="0"/>
                <a:cs typeface="Calibri" charset="0"/>
              </a:rPr>
              <a:t>". Como puede ser utilizado en varias formas, el navegador deja de aplicar descripciones por defecto y espera una </a:t>
            </a:r>
            <a:r>
              <a:rPr lang="es-ES_tradnl" b="0" i="0" dirty="0" err="1">
                <a:solidFill>
                  <a:schemeClr val="bg1">
                    <a:lumMod val="50000"/>
                  </a:schemeClr>
                </a:solidFill>
                <a:effectLst/>
                <a:latin typeface="Calibri" charset="0"/>
                <a:ea typeface="Calibri" charset="0"/>
                <a:cs typeface="Calibri" charset="0"/>
              </a:rPr>
              <a:t>descripcion</a:t>
            </a:r>
            <a:r>
              <a:rPr lang="es-ES_tradnl" b="0" i="0" dirty="0">
                <a:solidFill>
                  <a:schemeClr val="bg1">
                    <a:lumMod val="50000"/>
                  </a:schemeClr>
                </a:solidFill>
                <a:effectLst/>
                <a:latin typeface="Calibri" charset="0"/>
                <a:ea typeface="Calibri" charset="0"/>
                <a:cs typeface="Calibri" charset="0"/>
              </a:rPr>
              <a:t> mediante el atributo @</a:t>
            </a:r>
            <a:r>
              <a:rPr lang="es-ES_tradnl" b="0" i="0" dirty="0" err="1">
                <a:solidFill>
                  <a:schemeClr val="bg1">
                    <a:lumMod val="50000"/>
                  </a:schemeClr>
                </a:solidFill>
                <a:effectLst/>
                <a:latin typeface="Calibri" charset="0"/>
                <a:ea typeface="Calibri" charset="0"/>
                <a:cs typeface="Calibri" charset="0"/>
              </a:rPr>
              <a:t>value</a:t>
            </a:r>
            <a:r>
              <a:rPr lang="es-ES_tradnl" b="0" i="0" dirty="0">
                <a:solidFill>
                  <a:schemeClr val="bg1">
                    <a:lumMod val="50000"/>
                  </a:schemeClr>
                </a:solidFill>
                <a:effectLst/>
                <a:latin typeface="Calibri" charset="0"/>
                <a:ea typeface="Calibri" charset="0"/>
                <a:cs typeface="Calibri" charset="0"/>
              </a:rPr>
              <a:t>.</a:t>
            </a:r>
          </a:p>
        </p:txBody>
      </p:sp>
    </p:spTree>
    <p:extLst>
      <p:ext uri="{BB962C8B-B14F-4D97-AF65-F5344CB8AC3E}">
        <p14:creationId xmlns:p14="http://schemas.microsoft.com/office/powerpoint/2010/main" val="19607593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3214</Words>
  <Application>Microsoft Macintosh PowerPoint</Application>
  <PresentationFormat>Panorámica</PresentationFormat>
  <Paragraphs>501</Paragraphs>
  <Slides>68</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68</vt:i4>
      </vt:variant>
    </vt:vector>
  </HeadingPairs>
  <TitlesOfParts>
    <vt:vector size="76" baseType="lpstr">
      <vt:lpstr>Arial</vt:lpstr>
      <vt:lpstr>Arial Black</vt:lpstr>
      <vt:lpstr>Calibri</vt:lpstr>
      <vt:lpstr>Calibri Light</vt:lpstr>
      <vt:lpstr>Segoe UI</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 DP</dc:creator>
  <cp:lastModifiedBy>Javier DP</cp:lastModifiedBy>
  <cp:revision>48</cp:revision>
  <dcterms:created xsi:type="dcterms:W3CDTF">2017-10-06T16:11:35Z</dcterms:created>
  <dcterms:modified xsi:type="dcterms:W3CDTF">2018-08-12T04:47:28Z</dcterms:modified>
</cp:coreProperties>
</file>