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991311-B778-41F7-ACF5-1F7C6DF6A927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D15BA0-9E91-4C9E-8DE5-66C21A5409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Recursion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98336"/>
          </a:xfrm>
        </p:spPr>
        <p:txBody>
          <a:bodyPr/>
          <a:lstStyle/>
          <a:p>
            <a:r>
              <a:rPr lang="en-US" sz="3200" b="1" dirty="0" smtClean="0"/>
              <a:t>recursion</a:t>
            </a:r>
            <a:r>
              <a:rPr lang="en-US" sz="3200" dirty="0" smtClean="0"/>
              <a:t>: a programming technique in which a function can call itself to solve a problem</a:t>
            </a:r>
          </a:p>
          <a:p>
            <a:r>
              <a:rPr lang="en-US" sz="3200" b="1" dirty="0" smtClean="0"/>
              <a:t>recursive definition</a:t>
            </a:r>
            <a:r>
              <a:rPr lang="en-US" sz="3200" dirty="0" smtClean="0"/>
              <a:t>: one which uses the word or concept being defined in the definition itself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Indirect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function  is </a:t>
            </a:r>
            <a:r>
              <a:rPr lang="en-US" i="1" dirty="0" smtClean="0"/>
              <a:t>indirectly</a:t>
            </a:r>
            <a:r>
              <a:rPr lang="en-US" dirty="0" smtClean="0"/>
              <a:t> recursive if it contains a call to another function which ultimately calls first one.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x) { if (x &lt;= 0) 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>
                <a:latin typeface="Courier New" pitchFamily="49" charset="0"/>
              </a:rPr>
              <a:t>				return x; 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>
                <a:latin typeface="Courier New" pitchFamily="49" charset="0"/>
              </a:rPr>
              <a:t>				return bar(x); 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bar(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y) 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>
                <a:latin typeface="Courier New" pitchFamily="49" charset="0"/>
              </a:rPr>
              <a:t>{ return </a:t>
            </a:r>
            <a:r>
              <a:rPr lang="en-US" sz="2200" dirty="0" err="1" smtClean="0">
                <a:latin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</a:rPr>
              <a:t>(y - 1);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Tail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recursive function is said to be </a:t>
            </a:r>
            <a:r>
              <a:rPr lang="en-US" i="1" dirty="0" smtClean="0"/>
              <a:t>tail recursive</a:t>
            </a:r>
            <a:r>
              <a:rPr lang="en-US" dirty="0" smtClean="0"/>
              <a:t> if there are no pending operations to be performed on return from a recursive call.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Consider this recursive definition of the factorial function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factorial(n)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{ if (n == 0) return 1;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return n * factorial(n - 1);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This definition is not tail-recursive since the recursive call to factorial is not the last thing in the function (its result has to be multiplied by n).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105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factorial1(n, accumulator)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{ if (n == 0)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return accumulator;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return factorial1(n - 1, n* accumulator);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factorial(n)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return factorial1(n, 1);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</a:rPr>
              <a:t>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8888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recursive solution has a corresponding iterative solution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N </a:t>
            </a:r>
            <a:r>
              <a:rPr lang="en-US" dirty="0" smtClean="0"/>
              <a:t>! can be calculated with a loop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recursion has the overhead of multiple method invocations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for some problems recursive solutions are often more simple and elegant than iterative solutions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recursive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mystery1(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y) {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if (x &lt; y) {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    return x;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 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else {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return mystery1(x - y, y);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  <a:r>
              <a:rPr lang="en-US" dirty="0" smtClean="0"/>
              <a:t>        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/>
              <a:t>For each call below, indicate what value is returned:</a:t>
            </a: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Courier New" pitchFamily="49" charset="0"/>
              </a:rPr>
              <a:t>mystery1(6, 13)		</a:t>
            </a: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Courier New" pitchFamily="49" charset="0"/>
              </a:rPr>
              <a:t>mystery1(14, 10)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mystery3(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n) {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sz="3000" dirty="0" smtClean="0">
                <a:latin typeface="Courier New" pitchFamily="49" charset="0"/>
              </a:rPr>
              <a:t>if (n &lt; 0) {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    return mystery3(-n);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} else if (n &lt; 10) {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    return n;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} else {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    return mystery3(n/10 + n % 10);</a:t>
            </a:r>
          </a:p>
          <a:p>
            <a:pPr>
              <a:lnSpc>
                <a:spcPct val="70000"/>
              </a:lnSpc>
              <a:buNone/>
            </a:pPr>
            <a:r>
              <a:rPr lang="en-US" sz="3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None/>
            </a:pPr>
            <a:endParaRPr lang="en-US" dirty="0" smtClean="0"/>
          </a:p>
          <a:p>
            <a:pPr>
              <a:lnSpc>
                <a:spcPct val="70000"/>
              </a:lnSpc>
              <a:buNone/>
            </a:pPr>
            <a:r>
              <a:rPr lang="en-US" sz="3500" dirty="0" smtClean="0"/>
              <a:t>For each call below, indicate what value is returned: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>
                <a:latin typeface="Courier New" pitchFamily="49" charset="0"/>
              </a:rPr>
              <a:t>mystery3(6)			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>
                <a:latin typeface="Courier New" pitchFamily="49" charset="0"/>
              </a:rPr>
              <a:t>mystery3(17)		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>
                <a:latin typeface="Courier New" pitchFamily="49" charset="0"/>
              </a:rPr>
              <a:t>mystery3(259)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 function has two components:</a:t>
            </a:r>
          </a:p>
          <a:p>
            <a:pPr lvl="1"/>
            <a:r>
              <a:rPr lang="en-US" dirty="0" smtClean="0"/>
              <a:t>a </a:t>
            </a:r>
            <a:r>
              <a:rPr lang="en-US" b="1" i="1" dirty="0" smtClean="0"/>
              <a:t>base case</a:t>
            </a:r>
            <a:r>
              <a:rPr lang="en-US" dirty="0" smtClean="0"/>
              <a:t>, represented by the if and the return 0, in which the function does </a:t>
            </a:r>
            <a:r>
              <a:rPr lang="en-US" i="1" dirty="0" smtClean="0"/>
              <a:t>not</a:t>
            </a:r>
            <a:r>
              <a:rPr lang="en-US" dirty="0" smtClean="0"/>
              <a:t> call itself. This handles the case where there are no numbers to add.</a:t>
            </a:r>
          </a:p>
          <a:p>
            <a:pPr lvl="1"/>
            <a:r>
              <a:rPr lang="en-US" dirty="0" smtClean="0"/>
              <a:t>a </a:t>
            </a:r>
            <a:r>
              <a:rPr lang="en-US" b="1" i="1" dirty="0" smtClean="0"/>
              <a:t>recursive case</a:t>
            </a:r>
            <a:r>
              <a:rPr lang="en-US" dirty="0" smtClean="0"/>
              <a:t> that breaks the problem down into a smaller version of the original problem together with an addition.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factorial </a:t>
            </a:r>
            <a:r>
              <a:rPr lang="en-US" dirty="0" smtClean="0"/>
              <a:t>for any positive integer N, written N!, is defined to be the product of all integers between 1 and N inclusive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// not recursive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long factorial(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long product =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for 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&lt;= n;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    product *=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return product;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/>
          </p:cNvGraphicFramePr>
          <p:nvPr/>
        </p:nvGraphicFramePr>
        <p:xfrm>
          <a:off x="2001838" y="2852738"/>
          <a:ext cx="4779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400120" imgH="228600" progId="Equation.3">
                  <p:embed/>
                </p:oleObj>
              </mc:Choice>
              <mc:Fallback>
                <p:oleObj name="Equation" r:id="rId3" imgW="2400120" imgH="2286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852738"/>
                        <a:ext cx="47799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factorial </a:t>
            </a:r>
            <a:r>
              <a:rPr lang="en-US" dirty="0" smtClean="0"/>
              <a:t>can also be defined recursively:</a:t>
            </a:r>
          </a:p>
          <a:p>
            <a:pPr>
              <a:lnSpc>
                <a:spcPct val="80000"/>
              </a:lnSpc>
              <a:spcBef>
                <a:spcPct val="70000"/>
              </a:spcBef>
              <a:buNone/>
            </a:pPr>
            <a:endParaRPr lang="en-US" sz="3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None/>
            </a:pPr>
            <a:endParaRPr lang="en-US" sz="3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 factorial is defined in terms of another factorial until the basic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case of 0! is reached</a:t>
            </a:r>
          </a:p>
          <a:p>
            <a:pPr>
              <a:lnSpc>
                <a:spcPct val="90000"/>
              </a:lnSpc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// recursive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long factorial(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n) 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if (n == 0) 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    return 1;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 else 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    return n * factorial(n - 1);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524000" y="1752600"/>
            <a:ext cx="5105400" cy="1271588"/>
            <a:chOff x="960" y="1104"/>
            <a:chExt cx="3216" cy="80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1104"/>
              <a:ext cx="3216" cy="768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" name="Object 5"/>
            <p:cNvGraphicFramePr>
              <a:graphicFrameLocks/>
            </p:cNvGraphicFramePr>
            <p:nvPr/>
          </p:nvGraphicFramePr>
          <p:xfrm>
            <a:off x="1104" y="1200"/>
            <a:ext cx="3072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3" imgW="6289560" imgH="1582560" progId="Equation.3">
                    <p:embed/>
                  </p:oleObj>
                </mc:Choice>
                <mc:Fallback>
                  <p:oleObj name="Equation" r:id="rId3" imgW="6289560" imgH="158256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23454" b="31531"/>
                        <a:stretch>
                          <a:fillRect/>
                        </a:stretch>
                      </p:blipFill>
                      <p:spPr bwMode="auto">
                        <a:xfrm>
                          <a:off x="1104" y="1200"/>
                          <a:ext cx="3072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method </a:t>
            </a:r>
            <a:r>
              <a:rPr lang="en-US" dirty="0" err="1" smtClean="0">
                <a:latin typeface="Courier New" pitchFamily="49" charset="0"/>
              </a:rPr>
              <a:t>pow</a:t>
            </a:r>
            <a:r>
              <a:rPr lang="en-US" dirty="0" smtClean="0"/>
              <a:t> that takes integers </a:t>
            </a:r>
            <a:r>
              <a:rPr lang="en-US" dirty="0" smtClean="0">
                <a:latin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y</a:t>
            </a:r>
            <a:r>
              <a:rPr lang="en-US" dirty="0" smtClean="0"/>
              <a:t> as parameters and returns </a:t>
            </a:r>
            <a:r>
              <a:rPr lang="en-US" dirty="0" err="1" smtClean="0">
                <a:latin typeface="Courier New" pitchFamily="49" charset="0"/>
              </a:rPr>
              <a:t>x</a:t>
            </a:r>
            <a:r>
              <a:rPr lang="en-US" baseline="30000" dirty="0" err="1" smtClean="0">
                <a:latin typeface="Courier New" pitchFamily="49" charset="0"/>
              </a:rPr>
              <a:t>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= x * x * x * ... * x  (y times, in total)</a:t>
            </a:r>
          </a:p>
          <a:p>
            <a:endParaRPr lang="en-US" dirty="0" smtClean="0"/>
          </a:p>
          <a:p>
            <a:r>
              <a:rPr lang="en-US" dirty="0" smtClean="0"/>
              <a:t>An iterative solution:</a:t>
            </a:r>
          </a:p>
          <a:p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// not recursive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pow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x,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y)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product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 for 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y;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     product = product * x;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 return product;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Another way to define the power function: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>
                <a:latin typeface="Courier New" pitchFamily="49" charset="0"/>
              </a:rPr>
              <a:t>pow</a:t>
            </a:r>
            <a:r>
              <a:rPr lang="en-US" sz="3600" b="1" dirty="0" smtClean="0">
                <a:latin typeface="Courier New" pitchFamily="49" charset="0"/>
              </a:rPr>
              <a:t>(x, 0) = 1</a:t>
            </a:r>
            <a:br>
              <a:rPr lang="en-US" sz="3600" b="1" dirty="0" smtClean="0">
                <a:latin typeface="Courier New" pitchFamily="49" charset="0"/>
              </a:rPr>
            </a:br>
            <a:r>
              <a:rPr lang="en-US" sz="3600" b="1" dirty="0" err="1" smtClean="0">
                <a:latin typeface="Courier New" pitchFamily="49" charset="0"/>
              </a:rPr>
              <a:t>pow</a:t>
            </a:r>
            <a:r>
              <a:rPr lang="en-US" sz="3600" b="1" dirty="0" smtClean="0">
                <a:latin typeface="Courier New" pitchFamily="49" charset="0"/>
              </a:rPr>
              <a:t>(x, y) = x * </a:t>
            </a:r>
            <a:r>
              <a:rPr lang="en-US" sz="3600" b="1" dirty="0" err="1" smtClean="0">
                <a:latin typeface="Courier New" pitchFamily="49" charset="0"/>
              </a:rPr>
              <a:t>pow</a:t>
            </a:r>
            <a:r>
              <a:rPr lang="en-US" sz="3600" b="1" dirty="0" smtClean="0">
                <a:latin typeface="Courier New" pitchFamily="49" charset="0"/>
              </a:rPr>
              <a:t>(x, y-1),   y &gt; 0</a:t>
            </a:r>
          </a:p>
          <a:p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// recursive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pow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y)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if (y == 0)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    return 1;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 else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    return x * </a:t>
            </a:r>
            <a:r>
              <a:rPr lang="en-US" dirty="0" err="1" smtClean="0">
                <a:latin typeface="Courier New" pitchFamily="49" charset="0"/>
              </a:rPr>
              <a:t>pow</a:t>
            </a:r>
            <a:r>
              <a:rPr lang="en-US" dirty="0" smtClean="0">
                <a:latin typeface="Courier New" pitchFamily="49" charset="0"/>
              </a:rPr>
              <a:t>(x, y - 1);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600" b="1" dirty="0" smtClean="0"/>
              <a:t>Ensuring that Recursion Will Work</a:t>
            </a:r>
          </a:p>
          <a:p>
            <a:endParaRPr lang="en-US" dirty="0" smtClean="0"/>
          </a:p>
          <a:p>
            <a:r>
              <a:rPr lang="en-US" dirty="0" smtClean="0"/>
              <a:t>A recursive subprogram must have at least one base case and one recursive case (it's OK to have more than one base case, and more than one recursive case).</a:t>
            </a:r>
          </a:p>
          <a:p>
            <a:r>
              <a:rPr lang="en-US" dirty="0" smtClean="0"/>
              <a:t>The test for the base case must execute before the recursive call.</a:t>
            </a:r>
          </a:p>
          <a:p>
            <a:r>
              <a:rPr lang="en-US" dirty="0" smtClean="0"/>
              <a:t>The problem must be broken down in such a way that the recursive call is closer to the base case than the top--level call. (</a:t>
            </a:r>
            <a:r>
              <a:rPr lang="en-US" i="1" dirty="0" smtClean="0"/>
              <a:t> This condition is actually not quite strong enough. Moving toward the base case alone is not sufficient; it must also be true that the base case is reached in a finite number of recursive calls. </a:t>
            </a:r>
            <a:endParaRPr lang="en-US" dirty="0" smtClean="0"/>
          </a:p>
          <a:p>
            <a:r>
              <a:rPr lang="en-US" dirty="0" smtClean="0"/>
              <a:t>The recursive call must not skip over the base case.</a:t>
            </a:r>
          </a:p>
          <a:p>
            <a:r>
              <a:rPr lang="en-US" dirty="0" smtClean="0"/>
              <a:t>The non-recursive portions of the subprogram must operate correctly.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 Recursion:</a:t>
            </a:r>
          </a:p>
          <a:p>
            <a:r>
              <a:rPr lang="en-US" b="1" dirty="0" smtClean="0"/>
              <a:t>Indirect Recursion:</a:t>
            </a:r>
          </a:p>
          <a:p>
            <a:r>
              <a:rPr lang="en-US" b="1" dirty="0" smtClean="0"/>
              <a:t>Tail Recursion: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 </a:t>
            </a:r>
            <a:r>
              <a:rPr lang="en-US" i="1" dirty="0" smtClean="0"/>
              <a:t>directly</a:t>
            </a:r>
            <a:r>
              <a:rPr lang="en-US" dirty="0" smtClean="0"/>
              <a:t> recursive if it contains an explicit call to itself. E.g.,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x)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</a:rPr>
              <a:t>   { if (x &lt;= 0) return x;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</a:rPr>
              <a:t>     return </a:t>
            </a:r>
            <a:r>
              <a:rPr lang="en-US" sz="2200" dirty="0" err="1" smtClean="0">
                <a:latin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</a:rPr>
              <a:t>(x - 1);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</a:rPr>
              <a:t>   }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</TotalTime>
  <Words>494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Solstice</vt:lpstr>
      <vt:lpstr>Equation</vt:lpstr>
      <vt:lpstr>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Recursion</vt:lpstr>
      <vt:lpstr>Direct Recursion</vt:lpstr>
      <vt:lpstr>Indirect Recursion:</vt:lpstr>
      <vt:lpstr>Tail Recursion:</vt:lpstr>
      <vt:lpstr>PowerPoint Presentation</vt:lpstr>
      <vt:lpstr>Recursion vs. iteration</vt:lpstr>
      <vt:lpstr>Tracing recursive methods</vt:lpstr>
      <vt:lpstr>PowerPoint Presentation</vt:lpstr>
      <vt:lpstr>PowerPoint Presentation</vt:lpstr>
    </vt:vector>
  </TitlesOfParts>
  <Company>Faculteit der Exacte Wetenschappen, VU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</dc:title>
  <dc:creator>systeembeheer</dc:creator>
  <cp:lastModifiedBy>Ghazanfar</cp:lastModifiedBy>
  <cp:revision>8</cp:revision>
  <dcterms:created xsi:type="dcterms:W3CDTF">2010-10-31T17:03:02Z</dcterms:created>
  <dcterms:modified xsi:type="dcterms:W3CDTF">2014-10-17T04:59:35Z</dcterms:modified>
</cp:coreProperties>
</file>