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86"/>
  </p:notesMasterIdLst>
  <p:handoutMasterIdLst>
    <p:handoutMasterId r:id="rId87"/>
  </p:handoutMasterIdLst>
  <p:sldIdLst>
    <p:sldId id="256" r:id="rId6"/>
    <p:sldId id="346" r:id="rId7"/>
    <p:sldId id="347" r:id="rId8"/>
    <p:sldId id="345" r:id="rId9"/>
    <p:sldId id="359" r:id="rId10"/>
    <p:sldId id="352" r:id="rId11"/>
    <p:sldId id="353" r:id="rId12"/>
    <p:sldId id="354" r:id="rId13"/>
    <p:sldId id="355" r:id="rId14"/>
    <p:sldId id="351" r:id="rId15"/>
    <p:sldId id="344" r:id="rId16"/>
    <p:sldId id="358" r:id="rId17"/>
    <p:sldId id="350" r:id="rId18"/>
    <p:sldId id="349" r:id="rId19"/>
    <p:sldId id="365" r:id="rId20"/>
    <p:sldId id="366" r:id="rId21"/>
    <p:sldId id="367" r:id="rId22"/>
    <p:sldId id="368" r:id="rId23"/>
    <p:sldId id="362" r:id="rId24"/>
    <p:sldId id="313" r:id="rId25"/>
    <p:sldId id="261" r:id="rId26"/>
    <p:sldId id="262" r:id="rId27"/>
    <p:sldId id="356" r:id="rId28"/>
    <p:sldId id="264" r:id="rId29"/>
    <p:sldId id="266" r:id="rId30"/>
    <p:sldId id="314" r:id="rId31"/>
    <p:sldId id="315" r:id="rId32"/>
    <p:sldId id="269" r:id="rId33"/>
    <p:sldId id="317" r:id="rId34"/>
    <p:sldId id="270" r:id="rId35"/>
    <p:sldId id="271" r:id="rId36"/>
    <p:sldId id="363" r:id="rId37"/>
    <p:sldId id="318" r:id="rId38"/>
    <p:sldId id="319" r:id="rId39"/>
    <p:sldId id="277" r:id="rId40"/>
    <p:sldId id="343" r:id="rId41"/>
    <p:sldId id="279" r:id="rId42"/>
    <p:sldId id="280" r:id="rId43"/>
    <p:sldId id="281" r:id="rId44"/>
    <p:sldId id="282" r:id="rId45"/>
    <p:sldId id="283" r:id="rId46"/>
    <p:sldId id="364" r:id="rId47"/>
    <p:sldId id="320" r:id="rId48"/>
    <p:sldId id="285" r:id="rId49"/>
    <p:sldId id="286" r:id="rId50"/>
    <p:sldId id="321" r:id="rId51"/>
    <p:sldId id="287" r:id="rId52"/>
    <p:sldId id="288" r:id="rId53"/>
    <p:sldId id="289" r:id="rId54"/>
    <p:sldId id="290" r:id="rId55"/>
    <p:sldId id="357" r:id="rId56"/>
    <p:sldId id="323" r:id="rId57"/>
    <p:sldId id="324" r:id="rId58"/>
    <p:sldId id="297" r:id="rId59"/>
    <p:sldId id="298" r:id="rId60"/>
    <p:sldId id="325" r:id="rId61"/>
    <p:sldId id="327" r:id="rId62"/>
    <p:sldId id="328" r:id="rId63"/>
    <p:sldId id="299" r:id="rId64"/>
    <p:sldId id="300" r:id="rId65"/>
    <p:sldId id="370" r:id="rId66"/>
    <p:sldId id="329" r:id="rId67"/>
    <p:sldId id="330" r:id="rId68"/>
    <p:sldId id="303" r:id="rId69"/>
    <p:sldId id="333" r:id="rId70"/>
    <p:sldId id="309" r:id="rId71"/>
    <p:sldId id="334" r:id="rId72"/>
    <p:sldId id="360" r:id="rId73"/>
    <p:sldId id="361" r:id="rId74"/>
    <p:sldId id="335" r:id="rId75"/>
    <p:sldId id="310" r:id="rId76"/>
    <p:sldId id="336" r:id="rId77"/>
    <p:sldId id="337" r:id="rId78"/>
    <p:sldId id="338" r:id="rId79"/>
    <p:sldId id="312" r:id="rId80"/>
    <p:sldId id="311" r:id="rId81"/>
    <p:sldId id="339" r:id="rId82"/>
    <p:sldId id="340" r:id="rId83"/>
    <p:sldId id="341" r:id="rId84"/>
    <p:sldId id="342"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64" autoAdjust="0"/>
  </p:normalViewPr>
  <p:slideViewPr>
    <p:cSldViewPr>
      <p:cViewPr varScale="1">
        <p:scale>
          <a:sx n="85" d="100"/>
          <a:sy n="85" d="100"/>
        </p:scale>
        <p:origin x="74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heme" Target="theme/theme1.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10/24/2023</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361410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10/24/2023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3580949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a:t>
            </a:r>
          </a:p>
          <a:p>
            <a:r>
              <a:rPr lang="en-NZ" b="0" dirty="0"/>
              <a:t>Wipes down to give impression of process progression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b="1" kern="1200" baseline="0" dirty="0">
                <a:solidFill>
                  <a:schemeClr val="tx1"/>
                </a:solidFill>
                <a:latin typeface="+mn-lt"/>
                <a:ea typeface="+mn-ea"/>
                <a:cs typeface="+mn-cs"/>
              </a:rPr>
              <a:t>Animated slide </a:t>
            </a:r>
          </a:p>
          <a:p>
            <a:r>
              <a:rPr lang="en-NZ" sz="1200" b="1" kern="1200" baseline="0" dirty="0">
                <a:solidFill>
                  <a:schemeClr val="tx1"/>
                </a:solidFill>
                <a:latin typeface="+mn-lt"/>
                <a:ea typeface="+mn-ea"/>
                <a:cs typeface="+mn-cs"/>
              </a:rPr>
              <a:t>Explain the scenario then click for the animation</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shaded areas represent code executed by the dispatcher.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Animate here</a:t>
            </a:r>
          </a:p>
          <a:p>
            <a:r>
              <a:rPr lang="en-NZ" sz="1200" kern="1200" baseline="0" dirty="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pPr lvl="0"/>
            <a:r>
              <a:rPr lang="en-NZ" dirty="0"/>
              <a:t>The first step in designing an OS to control processes is to describe the behaviour that we would like the processes to exhibit.</a:t>
            </a:r>
            <a:r>
              <a:rPr lang="en-NZ" baseline="0" dirty="0"/>
              <a:t> In the most simple model, a process is either running, or it is not.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a:t>Animated</a:t>
            </a:r>
            <a:r>
              <a:rPr lang="en-US" b="1" i="1" baseline="0" dirty="0"/>
              <a:t> slide </a:t>
            </a:r>
            <a:r>
              <a:rPr lang="en-US" baseline="0" dirty="0"/>
              <a:t>The animation only shows one process moving.</a:t>
            </a:r>
            <a:endParaRPr lang="en-US" b="1" i="1" baseline="0" dirty="0"/>
          </a:p>
          <a:p>
            <a:endParaRPr lang="en-US" b="1" i="1" baseline="0" dirty="0"/>
          </a:p>
          <a:p>
            <a:r>
              <a:rPr lang="en-US" dirty="0"/>
              <a:t>There needs to be</a:t>
            </a:r>
            <a:r>
              <a:rPr lang="en-US" baseline="0" dirty="0"/>
              <a:t> some structure so that the OS can keep track of the processes. This could be a simple queue which is managed by the dispatcher routine of the OS.</a:t>
            </a:r>
          </a:p>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sz="1200" kern="1200" baseline="0" dirty="0">
                <a:solidFill>
                  <a:schemeClr val="tx1"/>
                </a:solidFill>
                <a:latin typeface="+mn-lt"/>
                <a:ea typeface="+mn-ea"/>
                <a:cs typeface="+mn-cs"/>
              </a:rPr>
              <a:t>If all processes were always ready to execute, then the simple FIFO queuing model would suffice.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However, even with simple examples, this implementation is inadequate:</a:t>
            </a:r>
          </a:p>
          <a:p>
            <a:pPr lvl="1">
              <a:buFont typeface="Arial" pitchFamily="34" charset="0"/>
              <a:buChar char="•"/>
            </a:pPr>
            <a:r>
              <a:rPr lang="en-NZ" sz="1200" kern="1200" baseline="0" dirty="0">
                <a:solidFill>
                  <a:schemeClr val="tx1"/>
                </a:solidFill>
                <a:latin typeface="+mn-lt"/>
                <a:ea typeface="+mn-ea"/>
                <a:cs typeface="+mn-cs"/>
              </a:rPr>
              <a:t> some processes in the Not Running state are ready to execute,</a:t>
            </a:r>
          </a:p>
          <a:p>
            <a:pPr lvl="1">
              <a:buFont typeface="Arial" pitchFamily="34" charset="0"/>
              <a:buChar char="•"/>
            </a:pPr>
            <a:r>
              <a:rPr lang="en-NZ" sz="1200" kern="1200" baseline="0" dirty="0">
                <a:solidFill>
                  <a:schemeClr val="tx1"/>
                </a:solidFill>
                <a:latin typeface="+mn-lt"/>
                <a:ea typeface="+mn-ea"/>
                <a:cs typeface="+mn-cs"/>
              </a:rPr>
              <a:t> while others are blocked, waiting for an I/O operation to complete.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 two state model, the dispatcher would have to scan the list looking for the process that is not blocked and that has been in the queue the longest.</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But we could split the </a:t>
            </a:r>
            <a:r>
              <a:rPr lang="en-NZ" sz="1200" b="1" i="1" kern="1200" baseline="0" dirty="0">
                <a:solidFill>
                  <a:schemeClr val="tx1"/>
                </a:solidFill>
                <a:latin typeface="+mn-lt"/>
                <a:ea typeface="+mn-ea"/>
                <a:cs typeface="+mn-cs"/>
              </a:rPr>
              <a:t>Not Running </a:t>
            </a:r>
            <a:r>
              <a:rPr lang="en-NZ" sz="1200" kern="1200" baseline="0" dirty="0">
                <a:solidFill>
                  <a:schemeClr val="tx1"/>
                </a:solidFill>
                <a:latin typeface="+mn-lt"/>
                <a:ea typeface="+mn-ea"/>
                <a:cs typeface="+mn-cs"/>
              </a:rPr>
              <a:t>state into two states: </a:t>
            </a:r>
          </a:p>
          <a:p>
            <a:pPr lvl="1">
              <a:buFont typeface="Arial" pitchFamily="34" charset="0"/>
              <a:buChar char="•"/>
            </a:pPr>
            <a:r>
              <a:rPr lang="en-NZ" sz="1200" kern="1200" baseline="0" dirty="0">
                <a:solidFill>
                  <a:schemeClr val="tx1"/>
                </a:solidFill>
                <a:latin typeface="+mn-lt"/>
                <a:ea typeface="+mn-ea"/>
                <a:cs typeface="+mn-cs"/>
              </a:rPr>
              <a:t> Ready and </a:t>
            </a:r>
          </a:p>
          <a:p>
            <a:pPr lvl="1">
              <a:buFont typeface="Arial" pitchFamily="34" charset="0"/>
              <a:buChar char="•"/>
            </a:pPr>
            <a:r>
              <a:rPr lang="en-NZ" sz="1200" kern="1200" baseline="0" dirty="0">
                <a:solidFill>
                  <a:schemeClr val="tx1"/>
                </a:solidFill>
                <a:latin typeface="+mn-lt"/>
                <a:ea typeface="+mn-ea"/>
                <a:cs typeface="+mn-cs"/>
              </a:rPr>
              <a:t> Blocked. </a:t>
            </a:r>
          </a:p>
          <a:p>
            <a:pPr lvl="1">
              <a:buFont typeface="Arial" pitchFamily="34" charset="0"/>
              <a:buChar char="•"/>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For good measure, we have added two additional states that will prove useful (new and exit)</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i="1" kern="1200" baseline="0" dirty="0">
                <a:solidFill>
                  <a:schemeClr val="tx1"/>
                </a:solidFill>
                <a:latin typeface="+mn-lt"/>
                <a:ea typeface="+mn-ea"/>
                <a:cs typeface="+mn-cs"/>
              </a:rPr>
              <a:t>Suggestion:</a:t>
            </a:r>
            <a:r>
              <a:rPr lang="en-NZ" sz="1200" b="0" i="0" kern="1200" baseline="0" dirty="0">
                <a:solidFill>
                  <a:schemeClr val="tx1"/>
                </a:solidFill>
                <a:latin typeface="+mn-lt"/>
                <a:ea typeface="+mn-ea"/>
                <a:cs typeface="+mn-cs"/>
              </a:rPr>
              <a:t> </a:t>
            </a:r>
          </a:p>
          <a:p>
            <a:pPr lvl="1">
              <a:buFont typeface="Arial" pitchFamily="34" charset="0"/>
              <a:buChar char="•"/>
            </a:pPr>
            <a:r>
              <a:rPr lang="en-NZ" sz="1200" b="0" i="0" kern="1200" baseline="0" dirty="0">
                <a:solidFill>
                  <a:schemeClr val="tx1"/>
                </a:solidFill>
                <a:latin typeface="+mn-lt"/>
                <a:ea typeface="+mn-ea"/>
                <a:cs typeface="+mn-cs"/>
              </a:rPr>
              <a:t> Mention that “Wait” and “Blocked” have the same meaning here.</a:t>
            </a:r>
          </a:p>
          <a:p>
            <a:pPr lvl="1">
              <a:buFont typeface="Arial" pitchFamily="34" charset="0"/>
              <a:buChar char="•"/>
            </a:pPr>
            <a:r>
              <a:rPr lang="en-NZ" sz="1200" b="0" i="0" kern="1200" baseline="0" dirty="0">
                <a:solidFill>
                  <a:schemeClr val="tx1"/>
                </a:solidFill>
                <a:latin typeface="+mn-lt"/>
                <a:ea typeface="+mn-ea"/>
                <a:cs typeface="+mn-cs"/>
              </a:rPr>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simplest solution, t</a:t>
            </a:r>
            <a:r>
              <a:rPr lang="en-US" dirty="0"/>
              <a:t>his model would require an additional queue for the blocked processes.</a:t>
            </a:r>
            <a:r>
              <a:rPr lang="en-US" baseline="0" dirty="0"/>
              <a:t> </a:t>
            </a:r>
          </a:p>
          <a:p>
            <a:endParaRPr lang="en-US" baseline="0" dirty="0"/>
          </a:p>
          <a:p>
            <a:r>
              <a:rPr lang="en-US" b="1" baseline="0" dirty="0"/>
              <a:t>B</a:t>
            </a:r>
            <a:r>
              <a:rPr lang="en-US" b="1" dirty="0"/>
              <a:t>ut </a:t>
            </a:r>
            <a:r>
              <a:rPr lang="en-US" dirty="0"/>
              <a:t>when an event occurs the dispatcher would have to cycle through the</a:t>
            </a:r>
            <a:r>
              <a:rPr lang="en-US" baseline="0" dirty="0"/>
              <a:t> entire queue to see which process is waiting for the event.</a:t>
            </a:r>
          </a:p>
          <a:p>
            <a:pPr lvl="1"/>
            <a:r>
              <a:rPr lang="en-US" baseline="0" dirty="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1392217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 efficient to have a separate ‘blocked’ queue for each type of event.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the aim is to fully utilize</a:t>
            </a:r>
            <a:r>
              <a:rPr lang="en-US" baseline="0" dirty="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the simple</a:t>
            </a:r>
            <a:r>
              <a:rPr lang="en-US" baseline="0" dirty="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Two suspend</a:t>
            </a:r>
            <a:r>
              <a:rPr lang="en-US" baseline="0" dirty="0"/>
              <a:t> states allow all processes which are not actually running to be swapped.</a:t>
            </a:r>
          </a:p>
          <a:p>
            <a:endParaRPr lang="en-US" baseline="0" dirty="0"/>
          </a:p>
          <a:p>
            <a:r>
              <a:rPr lang="en-US" baseline="0" dirty="0"/>
              <a:t>Run through the four states:</a:t>
            </a:r>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a:p>
            <a:endParaRPr lang="en-NZ" baseline="0" dirty="0"/>
          </a:p>
          <a:p>
            <a:r>
              <a:rPr lang="en-NZ" baseline="0"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baseline="0" dirty="0"/>
              <a:t> </a:t>
            </a:r>
            <a:r>
              <a:rPr lang="en-NZ" b="1" i="1" baseline="0"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a:t> A process terminates, freeing up some main memory.</a:t>
            </a:r>
          </a:p>
          <a:p>
            <a:pPr lvl="1">
              <a:buFont typeface="Arial" pitchFamily="34" charset="0"/>
              <a:buChar char="•"/>
            </a:pPr>
            <a:r>
              <a:rPr lang="en-NZ" dirty="0"/>
              <a:t> There is a process in the (Blocked/Suspend) queue with a higher priority than any of the processes in the (Ready/Suspend) queue and </a:t>
            </a:r>
          </a:p>
          <a:p>
            <a:pPr lvl="1">
              <a:buFont typeface="Arial" pitchFamily="34" charset="0"/>
              <a:buChar char="•"/>
            </a:pPr>
            <a:r>
              <a:rPr lang="en-NZ" dirty="0"/>
              <a:t> the OS has reason to believe that the blocking event for that process will occur soon. </a:t>
            </a:r>
          </a:p>
          <a:p>
            <a:pPr lvl="1">
              <a:buFont typeface="Arial" pitchFamily="34" charset="0"/>
              <a:buChar char="•"/>
            </a:pPr>
            <a:r>
              <a:rPr lang="en-NZ" dirty="0"/>
              <a:t> Under these circumstances, it would seem reasonable to bring a blocked process into main memory in preference to a ready process.</a:t>
            </a:r>
          </a:p>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controls events within the computer system. It schedules and dispatches processes for execution by the processor, allocates resources to processes, and responds</a:t>
            </a:r>
          </a:p>
          <a:p>
            <a:r>
              <a:rPr lang="en-NZ" dirty="0"/>
              <a:t>to requests by user processes for basic services.</a:t>
            </a:r>
          </a:p>
          <a:p>
            <a:endParaRPr lang="en-NZ" dirty="0"/>
          </a:p>
          <a:p>
            <a:r>
              <a:rPr lang="en-NZ" dirty="0"/>
              <a:t>Fundamentally, we can think of the OS as that entity that manages the use of system resources by processes.</a:t>
            </a:r>
          </a:p>
          <a:p>
            <a:endParaRPr lang="en-NZ" dirty="0"/>
          </a:p>
          <a:p>
            <a:r>
              <a:rPr lang="en-NZ" dirty="0"/>
              <a:t>In this slide –</a:t>
            </a:r>
          </a:p>
          <a:p>
            <a:pPr lvl="1">
              <a:buFont typeface="Arial" pitchFamily="34" charset="0"/>
              <a:buChar char="•"/>
            </a:pPr>
            <a:r>
              <a:rPr lang="en-NZ" dirty="0"/>
              <a:t> There are a number of processes (P1, . . ., Pn,) that have been created and exist in virtual memory. </a:t>
            </a:r>
          </a:p>
          <a:p>
            <a:pPr lvl="1">
              <a:buFont typeface="Arial" pitchFamily="34" charset="0"/>
              <a:buChar char="•"/>
            </a:pPr>
            <a:r>
              <a:rPr lang="en-NZ" dirty="0"/>
              <a:t> Each process, during the course of its execution, needs access to certain system resources, including the processor, I/O devices, and main memory.</a:t>
            </a:r>
          </a:p>
          <a:p>
            <a:pPr lvl="1">
              <a:buFont typeface="Arial" pitchFamily="34" charset="0"/>
              <a:buChar char="•"/>
            </a:pPr>
            <a:r>
              <a:rPr lang="en-NZ" dirty="0"/>
              <a:t> In the figure, process P1 is running; at least part of the process is in main memory, and it has control of two I/O devices. </a:t>
            </a:r>
          </a:p>
          <a:p>
            <a:pPr lvl="1">
              <a:buFont typeface="Arial" pitchFamily="34" charset="0"/>
              <a:buChar char="•"/>
            </a:pPr>
            <a:r>
              <a:rPr lang="en-NZ" dirty="0"/>
              <a:t> Process P2 is also in main memory but is blocked waiting for an I/O device allocated to P1.</a:t>
            </a:r>
          </a:p>
          <a:p>
            <a:pPr lvl="1">
              <a:buFont typeface="Arial" pitchFamily="34" charset="0"/>
              <a:buChar char="•"/>
            </a:pPr>
            <a:r>
              <a:rPr lang="en-NZ" baseline="0" dirty="0"/>
              <a:t> </a:t>
            </a:r>
            <a:r>
              <a:rPr lang="en-NZ" dirty="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general idea of the scope of the</a:t>
            </a:r>
            <a:r>
              <a:rPr lang="en-NZ" baseline="0" dirty="0"/>
              <a:t> tables is in  </a:t>
            </a:r>
            <a:r>
              <a:rPr lang="en-NZ" dirty="0"/>
              <a:t>Figure 3.11, which shows four different types of tables maintained by the OS: </a:t>
            </a:r>
          </a:p>
          <a:p>
            <a:pPr lvl="1">
              <a:buFont typeface="Arial" pitchFamily="34" charset="0"/>
              <a:buChar char="•"/>
            </a:pPr>
            <a:r>
              <a:rPr lang="en-NZ" dirty="0"/>
              <a:t> memory, </a:t>
            </a:r>
          </a:p>
          <a:p>
            <a:pPr lvl="1">
              <a:buFont typeface="Arial" pitchFamily="34" charset="0"/>
              <a:buChar char="•"/>
            </a:pPr>
            <a:r>
              <a:rPr lang="en-NZ" dirty="0"/>
              <a:t> I/O, </a:t>
            </a:r>
          </a:p>
          <a:p>
            <a:pPr lvl="1">
              <a:buFont typeface="Arial" pitchFamily="34" charset="0"/>
              <a:buChar char="•"/>
            </a:pPr>
            <a:r>
              <a:rPr lang="en-NZ" dirty="0"/>
              <a:t>file, </a:t>
            </a:r>
          </a:p>
          <a:p>
            <a:pPr lvl="1">
              <a:buFont typeface="Arial" pitchFamily="34" charset="0"/>
              <a:buChar char="•"/>
            </a:pPr>
            <a:r>
              <a:rPr lang="en-NZ" dirty="0"/>
              <a:t>process.</a:t>
            </a:r>
          </a:p>
          <a:p>
            <a:pPr lvl="0">
              <a:buFont typeface="Arial" pitchFamily="34" charset="0"/>
              <a:buNone/>
            </a:pPr>
            <a:endParaRPr lang="en-NZ" dirty="0"/>
          </a:p>
          <a:p>
            <a:pPr lvl="0">
              <a:buFont typeface="Arial" pitchFamily="34" charset="0"/>
              <a:buNone/>
            </a:pPr>
            <a:r>
              <a:rPr lang="en-NZ" dirty="0"/>
              <a:t>Although the details will differ from one OS to another, fundamentally, all operating systems maintain information in these four categories.</a:t>
            </a:r>
          </a:p>
          <a:p>
            <a:pPr lvl="0">
              <a:buFont typeface="Arial" pitchFamily="34" charset="0"/>
              <a:buNone/>
            </a:pPr>
            <a:endParaRPr lang="en-NZ" dirty="0"/>
          </a:p>
          <a:p>
            <a:pPr lvl="0">
              <a:buFont typeface="Arial" pitchFamily="34" charset="0"/>
              <a:buNone/>
            </a:pPr>
            <a:r>
              <a:rPr lang="en-NZ" dirty="0"/>
              <a:t>The next few slides mention details of these four tables.</a:t>
            </a:r>
          </a:p>
          <a:p>
            <a:pPr lvl="0">
              <a:buFont typeface="Arial" pitchFamily="34" charset="0"/>
              <a:buNone/>
            </a:pPr>
            <a:endParaRPr lang="en-NZ" dirty="0"/>
          </a:p>
          <a:p>
            <a:pPr lvl="0">
              <a:buFont typeface="Arial" pitchFamily="34" charset="0"/>
              <a:buNone/>
            </a:pPr>
            <a:r>
              <a:rPr lang="en-NZ" b="1" dirty="0"/>
              <a:t>You</a:t>
            </a:r>
            <a:r>
              <a:rPr lang="en-NZ" b="1" baseline="0" dirty="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tables are used to keep track of both main (real) and secondary (virtual) memory. </a:t>
            </a:r>
          </a:p>
          <a:p>
            <a:endParaRPr lang="en-NZ" dirty="0"/>
          </a:p>
          <a:p>
            <a:r>
              <a:rPr lang="en-NZ" dirty="0"/>
              <a:t>Some of main memory is reserved for use by the OS; the remainder is available for use by processes. </a:t>
            </a:r>
          </a:p>
          <a:p>
            <a:endParaRPr lang="en-NZ" dirty="0"/>
          </a:p>
          <a:p>
            <a:r>
              <a:rPr lang="en-NZ" dirty="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I/O tables are used by the OS to manage the I/O devices and channels of the computer system.</a:t>
            </a:r>
          </a:p>
          <a:p>
            <a:endParaRPr lang="en-NZ" dirty="0"/>
          </a:p>
          <a:p>
            <a:r>
              <a:rPr lang="en-NZ" dirty="0"/>
              <a:t>At any given time, an I/O device may be available or assigned to a particular process. </a:t>
            </a:r>
          </a:p>
          <a:p>
            <a:endParaRPr lang="en-NZ" dirty="0"/>
          </a:p>
          <a:p>
            <a:r>
              <a:rPr lang="en-NZ" dirty="0"/>
              <a:t>If an I/O operation is in progress, the OS needs to know the status of the I/O operation and the location in main memory being used as the</a:t>
            </a:r>
          </a:p>
          <a:p>
            <a:r>
              <a:rPr lang="en-NZ" dirty="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548762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the OS must maintain process tables to manage processes. </a:t>
            </a:r>
          </a:p>
          <a:p>
            <a:endParaRPr lang="en-NZ" dirty="0"/>
          </a:p>
          <a:p>
            <a:r>
              <a:rPr lang="en-NZ" dirty="0"/>
              <a:t>The remainder of this section is devoted to an examination of the required process tables.</a:t>
            </a:r>
          </a:p>
          <a:p>
            <a:endParaRPr lang="en-NZ" dirty="0"/>
          </a:p>
          <a:p>
            <a:r>
              <a:rPr lang="en-NZ" b="1" i="1" dirty="0"/>
              <a:t>Note: </a:t>
            </a:r>
            <a:r>
              <a:rPr lang="en-NZ" dirty="0"/>
              <a:t>Although Figure 3.11 (earlier slide ) shows four distinct sets of tables, it should be clear that these tables must be linked or cross-referenced in some fashion. </a:t>
            </a:r>
          </a:p>
          <a:p>
            <a:pPr lvl="1">
              <a:buFont typeface="Arial" pitchFamily="34" charset="0"/>
              <a:buChar char="•"/>
            </a:pPr>
            <a:r>
              <a:rPr lang="en-NZ" dirty="0"/>
              <a:t>Memory, I/O, and files are managed on behalf of processes, so there must be some reference to these resources, directly or indirectly, in the process tables. </a:t>
            </a:r>
          </a:p>
          <a:p>
            <a:pPr lvl="1">
              <a:buFont typeface="Arial" pitchFamily="34" charset="0"/>
              <a:buChar char="•"/>
            </a:pPr>
            <a:endParaRPr lang="en-NZ" dirty="0"/>
          </a:p>
          <a:p>
            <a:pPr lvl="0">
              <a:buFont typeface="Arial" pitchFamily="34" charset="0"/>
              <a:buNone/>
            </a:pPr>
            <a:r>
              <a:rPr lang="en-NZ" dirty="0"/>
              <a:t>The files referred to in the file tables are accessible via an I/O device and will, at some times, be in main or virtual memory.</a:t>
            </a:r>
          </a:p>
          <a:p>
            <a:pPr lvl="0">
              <a:buFont typeface="Arial" pitchFamily="34" charset="0"/>
              <a:buNone/>
            </a:pPr>
            <a:endParaRPr lang="en-NZ" dirty="0"/>
          </a:p>
          <a:p>
            <a:pPr lvl="0">
              <a:buFont typeface="Arial" pitchFamily="34" charset="0"/>
              <a:buNone/>
            </a:pPr>
            <a:r>
              <a:rPr lang="en-NZ" dirty="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sophisticated multiprogramming system requires a great deal of information about each process. </a:t>
            </a:r>
          </a:p>
          <a:p>
            <a:endParaRPr lang="en-NZ" dirty="0"/>
          </a:p>
          <a:p>
            <a:r>
              <a:rPr lang="en-NZ" dirty="0"/>
              <a:t>Different systems will organize this information in different ways</a:t>
            </a:r>
          </a:p>
          <a:p>
            <a:endParaRPr lang="en-NZ" dirty="0"/>
          </a:p>
          <a:p>
            <a:r>
              <a:rPr lang="en-NZ" dirty="0"/>
              <a:t>For now, let us simply explore the type of information that might be of use to an OS without considering in any detail how that information is organized.</a:t>
            </a:r>
          </a:p>
          <a:p>
            <a:endParaRPr lang="en-NZ" dirty="0"/>
          </a:p>
          <a:p>
            <a:r>
              <a:rPr lang="en-NZ" dirty="0"/>
              <a:t>Table 3.5 in the book (not in this slide set) lists the typical categories of information required by the OS for each process. </a:t>
            </a:r>
            <a:br>
              <a:rPr lang="en-NZ" dirty="0"/>
            </a:br>
            <a:endParaRPr lang="en-NZ" dirty="0"/>
          </a:p>
          <a:p>
            <a:r>
              <a:rPr lang="en-NZ" dirty="0"/>
              <a:t>We can group the process control block information into three general categories:</a:t>
            </a:r>
          </a:p>
          <a:p>
            <a:r>
              <a:rPr lang="en-NZ" dirty="0"/>
              <a:t>• Process identification</a:t>
            </a:r>
          </a:p>
          <a:p>
            <a:r>
              <a:rPr lang="en-NZ" dirty="0"/>
              <a:t>• Processor state information</a:t>
            </a:r>
          </a:p>
          <a:p>
            <a:r>
              <a:rPr lang="en-NZ" dirty="0"/>
              <a:t>• Process control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In virtually all operating systems, each process is assigned a unique numeric identifier, </a:t>
            </a:r>
          </a:p>
          <a:p>
            <a:pPr lvl="1">
              <a:buFont typeface="Arial" pitchFamily="34" charset="0"/>
              <a:buChar char="•"/>
            </a:pPr>
            <a:r>
              <a:rPr lang="en-NZ" dirty="0"/>
              <a:t> which may simply be an index into the primary process table (see Figure 3.11); </a:t>
            </a:r>
          </a:p>
          <a:p>
            <a:pPr lvl="1">
              <a:buFont typeface="Arial" pitchFamily="34" charset="0"/>
              <a:buChar char="•"/>
            </a:pPr>
            <a:r>
              <a:rPr lang="en-NZ" dirty="0"/>
              <a:t> otherwise there must be a mapping that allows the OS to locate the appropriate tables based on the process identifier. </a:t>
            </a:r>
          </a:p>
          <a:p>
            <a:pPr lvl="1">
              <a:buFont typeface="Arial" pitchFamily="34" charset="0"/>
              <a:buChar char="•"/>
            </a:pPr>
            <a:endParaRPr lang="en-NZ" dirty="0"/>
          </a:p>
          <a:p>
            <a:pPr lvl="0">
              <a:buFont typeface="Arial" pitchFamily="34" charset="0"/>
              <a:buNone/>
            </a:pPr>
            <a:r>
              <a:rPr lang="en-NZ" dirty="0"/>
              <a:t>This identifier is useful in several ways. </a:t>
            </a:r>
          </a:p>
          <a:p>
            <a:pPr lvl="0">
              <a:buFont typeface="Arial" pitchFamily="34" charset="0"/>
              <a:buNone/>
            </a:pPr>
            <a:endParaRPr lang="en-NZ" dirty="0"/>
          </a:p>
          <a:p>
            <a:pPr lvl="0">
              <a:buFont typeface="Arial" pitchFamily="34" charset="0"/>
              <a:buNone/>
            </a:pPr>
            <a:r>
              <a:rPr lang="en-NZ" dirty="0"/>
              <a:t>Many of the other tables controlled by the OS may use process identifiers to cross-reference process tables. </a:t>
            </a:r>
          </a:p>
          <a:p>
            <a:pPr lvl="0">
              <a:buFont typeface="Arial" pitchFamily="34" charset="0"/>
              <a:buNone/>
            </a:pPr>
            <a:endParaRPr lang="en-NZ" sz="1800" b="1" dirty="0"/>
          </a:p>
          <a:p>
            <a:pPr lvl="0">
              <a:buFont typeface="Arial" pitchFamily="34" charset="0"/>
              <a:buNone/>
            </a:pPr>
            <a:r>
              <a:rPr lang="en-NZ" sz="1800" b="1" dirty="0"/>
              <a:t> For example, </a:t>
            </a:r>
          </a:p>
          <a:p>
            <a:pPr lvl="1">
              <a:buFont typeface="Arial" pitchFamily="34" charset="0"/>
              <a:buChar char="•"/>
            </a:pPr>
            <a:r>
              <a:rPr lang="en-NZ" baseline="0" dirty="0"/>
              <a:t> T</a:t>
            </a:r>
            <a:r>
              <a:rPr lang="en-NZ" dirty="0"/>
              <a:t>he memory tables may be organized so as to provide a map of main memory with an indication of which process is assigned to each region. </a:t>
            </a:r>
          </a:p>
          <a:p>
            <a:pPr lvl="1">
              <a:buFont typeface="Arial" pitchFamily="34" charset="0"/>
              <a:buChar char="•"/>
            </a:pPr>
            <a:r>
              <a:rPr lang="en-NZ" baseline="0" dirty="0"/>
              <a:t> </a:t>
            </a:r>
            <a:r>
              <a:rPr lang="en-NZ" dirty="0"/>
              <a:t>Similar references will appear in I/O and file tables.</a:t>
            </a:r>
          </a:p>
          <a:p>
            <a:pPr lvl="1">
              <a:buFont typeface="Arial" pitchFamily="34" charset="0"/>
              <a:buChar char="•"/>
            </a:pPr>
            <a:r>
              <a:rPr lang="en-NZ" dirty="0"/>
              <a:t> When processes communicate with one another, the process identifier informs the OS of the destination of a particular communication.</a:t>
            </a:r>
          </a:p>
          <a:p>
            <a:pPr lvl="1">
              <a:buFont typeface="Arial" pitchFamily="34" charset="0"/>
              <a:buChar char="•"/>
            </a:pPr>
            <a:r>
              <a:rPr lang="en-NZ" dirty="0"/>
              <a:t> When processes are allowed to create other processes, identifiers indicate the parent and descendents of each process.</a:t>
            </a:r>
          </a:p>
          <a:p>
            <a:endParaRPr lang="en-NZ" dirty="0"/>
          </a:p>
          <a:p>
            <a:r>
              <a:rPr lang="en-NZ" dirty="0"/>
              <a:t>In addition to these process identifiers, a process may be assigned a user identifier that indicates the user responsible for the job.</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Processor state information consists of the contents of processor registers. </a:t>
            </a:r>
          </a:p>
          <a:p>
            <a:endParaRPr lang="en-NZ" dirty="0"/>
          </a:p>
          <a:p>
            <a:r>
              <a:rPr lang="en-NZ" dirty="0"/>
              <a:t>While a process is running the information is in the registers. </a:t>
            </a:r>
          </a:p>
          <a:p>
            <a:endParaRPr lang="en-NZ" dirty="0"/>
          </a:p>
          <a:p>
            <a:r>
              <a:rPr lang="en-NZ" dirty="0"/>
              <a:t>When a process is interrupted, all of this register information must be saved so that it can be restored when the process resumes execution. Nature</a:t>
            </a:r>
            <a:r>
              <a:rPr lang="en-NZ" baseline="0" dirty="0"/>
              <a:t> and number of processes  vary by processor design</a:t>
            </a:r>
            <a:endParaRPr lang="en-NZ" dirty="0"/>
          </a:p>
          <a:p>
            <a:endParaRPr lang="en-NZ" dirty="0"/>
          </a:p>
          <a:p>
            <a:r>
              <a:rPr lang="en-NZ" dirty="0"/>
              <a:t>Typically, the register set will include user-visible registers, control and status registers, and stack pointers. </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All processor designs include a register or set of registers, often known as the program status word (PSW), that contains status information.</a:t>
            </a:r>
          </a:p>
          <a:p>
            <a:endParaRPr lang="en-NZ" dirty="0"/>
          </a:p>
          <a:p>
            <a:r>
              <a:rPr lang="en-NZ" dirty="0"/>
              <a:t>The PSW typically contain condition codes plus other status information. </a:t>
            </a:r>
          </a:p>
          <a:p>
            <a:pPr lvl="1"/>
            <a:r>
              <a:rPr lang="en-NZ" dirty="0"/>
              <a:t>A good example of a processor status word is that on Pentium processors, referred to as the EFLAGS register </a:t>
            </a:r>
          </a:p>
          <a:p>
            <a:pPr lvl="0"/>
            <a:endParaRPr lang="en-NZ" dirty="0"/>
          </a:p>
          <a:p>
            <a:pPr lvl="0"/>
            <a:r>
              <a:rPr lang="en-NZ" dirty="0"/>
              <a:t>This structure is used by any OS (including UNIX and Windows) running on a Pentium processor.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the additional information needed by the OS to control and coordinate the various active processes.</a:t>
            </a:r>
          </a:p>
          <a:p>
            <a:endParaRPr lang="en-NZ" dirty="0"/>
          </a:p>
          <a:p>
            <a:r>
              <a:rPr lang="en-NZ" dirty="0"/>
              <a:t>The last part of Table 3.5 indicates the scope of this information. </a:t>
            </a:r>
          </a:p>
          <a:p>
            <a:endParaRPr lang="en-NZ" dirty="0"/>
          </a:p>
          <a:p>
            <a:r>
              <a:rPr lang="en-NZ" dirty="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process control block is the most important data structure in an OS.</a:t>
            </a:r>
          </a:p>
          <a:p>
            <a:pPr lvl="1">
              <a:buFont typeface="Arial" pitchFamily="34" charset="0"/>
              <a:buChar char="•"/>
            </a:pPr>
            <a:r>
              <a:rPr lang="en-NZ" dirty="0"/>
              <a:t> Each process control block contains all of the information about a process that is needed by the OS. </a:t>
            </a:r>
          </a:p>
          <a:p>
            <a:pPr lvl="1">
              <a:buFont typeface="Arial" pitchFamily="34" charset="0"/>
              <a:buChar char="•"/>
            </a:pPr>
            <a:r>
              <a:rPr lang="en-NZ" dirty="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a:p>
          <a:p>
            <a:pPr lvl="0">
              <a:buFont typeface="Arial" pitchFamily="34" charset="0"/>
              <a:buNone/>
            </a:pPr>
            <a:r>
              <a:rPr lang="en-NZ" dirty="0"/>
              <a:t>One can say that the set of process control blocks defines the state of the OS.</a:t>
            </a:r>
          </a:p>
          <a:p>
            <a:pPr lvl="0">
              <a:buFont typeface="Arial" pitchFamily="34" charset="0"/>
              <a:buNone/>
            </a:pPr>
            <a:endParaRPr lang="en-NZ" dirty="0"/>
          </a:p>
          <a:p>
            <a:pPr lvl="0">
              <a:buFont typeface="Arial" pitchFamily="34" charset="0"/>
              <a:buNone/>
            </a:pPr>
            <a:r>
              <a:rPr lang="en-NZ" b="1" dirty="0"/>
              <a:t>Important design issue. </a:t>
            </a:r>
          </a:p>
          <a:p>
            <a:pPr lvl="0">
              <a:buFont typeface="Arial" pitchFamily="34" charset="0"/>
              <a:buNone/>
            </a:pPr>
            <a:r>
              <a:rPr lang="en-NZ" dirty="0"/>
              <a:t>A number of routines within the OS will need access to information in process control blocks.</a:t>
            </a:r>
          </a:p>
          <a:p>
            <a:pPr lvl="0">
              <a:buFont typeface="Arial" pitchFamily="34" charset="0"/>
              <a:buNone/>
            </a:pPr>
            <a:endParaRPr lang="en-NZ" dirty="0"/>
          </a:p>
          <a:p>
            <a:r>
              <a:rPr lang="en-NZ" dirty="0"/>
              <a:t>The difficulty is not access but rather protection. </a:t>
            </a:r>
          </a:p>
          <a:p>
            <a:endParaRPr lang="en-NZ" dirty="0"/>
          </a:p>
          <a:p>
            <a:r>
              <a:rPr lang="en-NZ" dirty="0"/>
              <a:t>Two problems present themselves:</a:t>
            </a:r>
          </a:p>
          <a:p>
            <a:pPr lvl="1">
              <a:buFont typeface="Arial" pitchFamily="34" charset="0"/>
              <a:buChar char="•"/>
            </a:pPr>
            <a:r>
              <a:rPr lang="en-NZ" baseline="0" dirty="0"/>
              <a:t> </a:t>
            </a:r>
            <a:r>
              <a:rPr lang="en-NZ" dirty="0"/>
              <a:t>A bug in a single routine, such as an interrupt handler, could damage process control blocks, which could destroy the system’s ability to manage the affected processes.</a:t>
            </a:r>
          </a:p>
          <a:p>
            <a:pPr lvl="1">
              <a:buFont typeface="Arial" pitchFamily="34" charset="0"/>
              <a:buChar char="•"/>
            </a:pPr>
            <a:r>
              <a:rPr lang="en-NZ" sz="1200" kern="1200" baseline="0" dirty="0">
                <a:solidFill>
                  <a:schemeClr val="tx1"/>
                </a:solidFill>
                <a:latin typeface="+mn-lt"/>
                <a:ea typeface="+mn-ea"/>
                <a:cs typeface="+mn-cs"/>
              </a:rPr>
              <a:t> A design change in the structure or semantics of the process control block could affect a number of modules in the OS.</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The less-privileged mode is often referred to as the user mode, because user programs typically would execute in this mode. </a:t>
            </a:r>
          </a:p>
          <a:p>
            <a:endParaRPr lang="en-US" dirty="0"/>
          </a:p>
          <a:p>
            <a:r>
              <a:rPr lang="en-US" dirty="0"/>
              <a:t>Mention that System Mode is also known as</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Control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Kernel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Protected Mode</a:t>
            </a:r>
          </a:p>
          <a:p>
            <a:pPr lvl="0"/>
            <a:endParaRPr lang="en-US" dirty="0"/>
          </a:p>
          <a:p>
            <a:pPr lvl="0"/>
            <a:r>
              <a:rPr lang="en-NZ" dirty="0"/>
              <a:t>Certain instructions can only be executed in the more-privileged mode.</a:t>
            </a:r>
          </a:p>
          <a:p>
            <a:pPr lvl="1">
              <a:buFont typeface="Arial" pitchFamily="34" charset="0"/>
              <a:buChar char="•"/>
            </a:pPr>
            <a:r>
              <a:rPr lang="en-NZ" dirty="0"/>
              <a:t>Including reading or altering a control register, such as the program status word; </a:t>
            </a:r>
          </a:p>
          <a:p>
            <a:pPr lvl="1">
              <a:buFont typeface="Arial" pitchFamily="34" charset="0"/>
              <a:buChar char="•"/>
            </a:pPr>
            <a:r>
              <a:rPr lang="en-NZ" dirty="0"/>
              <a:t> primitive I/O instructions; </a:t>
            </a:r>
          </a:p>
          <a:p>
            <a:pPr lvl="1">
              <a:buFont typeface="Arial" pitchFamily="34" charset="0"/>
              <a:buChar char="•"/>
            </a:pPr>
            <a:r>
              <a:rPr lang="en-NZ" dirty="0"/>
              <a:t>Instructions that relate to memory management. </a:t>
            </a:r>
          </a:p>
          <a:p>
            <a:pPr lvl="1">
              <a:buFont typeface="Arial" pitchFamily="34" charset="0"/>
              <a:buChar char="•"/>
            </a:pPr>
            <a:endParaRPr lang="en-NZ" dirty="0"/>
          </a:p>
          <a:p>
            <a:pPr lvl="0">
              <a:buFont typeface="Arial" pitchFamily="34" charset="0"/>
              <a:buNone/>
            </a:pPr>
            <a:r>
              <a:rPr lang="en-NZ" dirty="0"/>
              <a:t>In addition, certain regions of memory can only be accessed in the more-privileged mode. </a:t>
            </a:r>
          </a:p>
          <a:p>
            <a:pPr lvl="0">
              <a:buFont typeface="Arial" pitchFamily="34" charset="0"/>
              <a:buNone/>
            </a:pPr>
            <a:endParaRPr lang="en-NZ" dirty="0"/>
          </a:p>
          <a:p>
            <a:pPr lvl="0"/>
            <a:r>
              <a:rPr lang="en-NZ" dirty="0"/>
              <a:t>Table 3.7 lists the functions typically found in the kernel of an OS.</a:t>
            </a:r>
          </a:p>
          <a:p>
            <a:pPr lvl="0"/>
            <a:endParaRPr lang="en-NZ" dirty="0"/>
          </a:p>
          <a:p>
            <a:pPr lvl="0"/>
            <a:r>
              <a:rPr lang="en-NZ" b="1" i="1" dirty="0"/>
              <a:t>Questions: </a:t>
            </a:r>
            <a:r>
              <a:rPr lang="en-NZ" b="1" i="1" baseline="0" dirty="0"/>
              <a:t> </a:t>
            </a:r>
            <a:r>
              <a:rPr lang="en-NZ" dirty="0"/>
              <a:t>How does the processor know in which mode it is to be executing? And how does it change</a:t>
            </a:r>
          </a:p>
          <a:p>
            <a:pPr lvl="0"/>
            <a:r>
              <a:rPr lang="en-NZ" b="1" i="0" dirty="0"/>
              <a:t>Answer:  </a:t>
            </a:r>
          </a:p>
          <a:p>
            <a:pPr lvl="1">
              <a:buFont typeface="Arial" pitchFamily="34" charset="0"/>
              <a:buChar char="•"/>
            </a:pPr>
            <a:r>
              <a:rPr lang="en-NZ" b="1" i="0" dirty="0"/>
              <a:t> </a:t>
            </a:r>
            <a:r>
              <a:rPr lang="en-NZ" dirty="0"/>
              <a:t>Typically a flag (single bit) in the program status</a:t>
            </a:r>
            <a:r>
              <a:rPr lang="en-NZ" baseline="0" dirty="0"/>
              <a:t> word (PSW). This bit is changed in response to certain events. </a:t>
            </a:r>
          </a:p>
          <a:p>
            <a:pPr lvl="1">
              <a:buFont typeface="Arial" pitchFamily="34" charset="0"/>
              <a:buChar char="•"/>
            </a:pPr>
            <a:r>
              <a:rPr lang="en-NZ" baseline="0" dirty="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Note: In this chapter, reference is occasionally made to virtual memory. Much of the time, we can ignore this concept in dealing with processes, but at certain</a:t>
            </a:r>
          </a:p>
          <a:p>
            <a:r>
              <a:rPr lang="en-NZ" dirty="0"/>
              <a:t>points in the discussion, virtual memory considerations are pertinent. Virtual memory is not discussed in detail until Chapter 8.</a:t>
            </a:r>
          </a:p>
          <a:p>
            <a:endParaRPr lang="en-NZ" dirty="0"/>
          </a:p>
          <a:p>
            <a:r>
              <a:rPr lang="en-NZ" dirty="0"/>
              <a:t>Refer</a:t>
            </a:r>
            <a:r>
              <a:rPr lang="en-NZ" baseline="0" dirty="0"/>
              <a:t> students to</a:t>
            </a:r>
            <a:r>
              <a:rPr lang="en-NZ" dirty="0"/>
              <a:t> a brief overview which is provided in Chapter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A process switch may occur any time that the OS has gained control from the currently running process. </a:t>
            </a:r>
          </a:p>
          <a:p>
            <a:endParaRPr lang="en-NZ" dirty="0"/>
          </a:p>
          <a:p>
            <a:r>
              <a:rPr lang="en-NZ" dirty="0"/>
              <a:t>Table 3.8 suggests the possible events that may give control to the OS.</a:t>
            </a:r>
          </a:p>
          <a:p>
            <a:endParaRPr lang="en-NZ" dirty="0"/>
          </a:p>
          <a:p>
            <a:r>
              <a:rPr lang="en-NZ" dirty="0"/>
              <a:t>Two kinds of system interrupts, </a:t>
            </a:r>
          </a:p>
          <a:p>
            <a:pPr lvl="1">
              <a:buFont typeface="Arial" pitchFamily="34" charset="0"/>
              <a:buChar char="•"/>
            </a:pPr>
            <a:r>
              <a:rPr lang="en-NZ" dirty="0"/>
              <a:t> one is simply called an </a:t>
            </a:r>
            <a:r>
              <a:rPr lang="en-NZ" b="1" dirty="0"/>
              <a:t>interrupt</a:t>
            </a:r>
            <a:r>
              <a:rPr lang="en-NZ" dirty="0"/>
              <a:t>, </a:t>
            </a:r>
          </a:p>
          <a:p>
            <a:pPr lvl="1">
              <a:buFont typeface="Arial" pitchFamily="34" charset="0"/>
              <a:buChar char="•"/>
            </a:pPr>
            <a:r>
              <a:rPr lang="en-NZ" dirty="0"/>
              <a:t> and the other called a </a:t>
            </a:r>
            <a:r>
              <a:rPr lang="en-NZ" b="1" dirty="0"/>
              <a:t>trap</a:t>
            </a:r>
            <a:r>
              <a:rPr lang="en-NZ" dirty="0"/>
              <a:t>.</a:t>
            </a:r>
          </a:p>
          <a:p>
            <a:pPr lvl="0">
              <a:buFont typeface="Arial" pitchFamily="34" charset="0"/>
              <a:buNone/>
            </a:pPr>
            <a:endParaRPr lang="en-NZ" dirty="0"/>
          </a:p>
          <a:p>
            <a:pPr lvl="0">
              <a:buFont typeface="Arial" pitchFamily="34" charset="0"/>
              <a:buNone/>
            </a:pPr>
            <a:r>
              <a:rPr lang="en-NZ" dirty="0"/>
              <a:t>“interrupts” are due to some sort of event that is external to and independent of the currently running process, such as the completion of an I/O operation. </a:t>
            </a:r>
          </a:p>
          <a:p>
            <a:pPr lvl="0">
              <a:buFont typeface="Arial" pitchFamily="34" charset="0"/>
              <a:buNone/>
            </a:pPr>
            <a:endParaRPr lang="en-NZ" dirty="0"/>
          </a:p>
          <a:p>
            <a:pPr lvl="0">
              <a:buFont typeface="Arial" pitchFamily="34" charset="0"/>
              <a:buNone/>
            </a:pPr>
            <a:r>
              <a:rPr lang="en-NZ" dirty="0"/>
              <a:t>With an ordinary interrupt, control is first transferred to an interrupt handler, which does </a:t>
            </a:r>
            <a:r>
              <a:rPr lang="en-NZ" sz="1200" kern="1200" baseline="0" dirty="0">
                <a:solidFill>
                  <a:schemeClr val="tx1"/>
                </a:solidFill>
                <a:latin typeface="+mn-lt"/>
                <a:ea typeface="+mn-ea"/>
                <a:cs typeface="+mn-cs"/>
              </a:rPr>
              <a:t>some basic housekeeping and then branches to an OS routine that is concerned with</a:t>
            </a:r>
          </a:p>
          <a:p>
            <a:r>
              <a:rPr lang="en-NZ" sz="1200" kern="1200" baseline="0" dirty="0">
                <a:solidFill>
                  <a:schemeClr val="tx1"/>
                </a:solidFill>
                <a:latin typeface="+mn-lt"/>
                <a:ea typeface="+mn-ea"/>
                <a:cs typeface="+mn-cs"/>
              </a:rPr>
              <a:t>the particular type of interrupt that has occurred.</a:t>
            </a:r>
            <a:endParaRPr lang="en-NZ" dirty="0"/>
          </a:p>
          <a:p>
            <a:pPr lvl="0">
              <a:buFont typeface="Arial" pitchFamily="34" charset="0"/>
              <a:buNone/>
            </a:pPr>
            <a:endParaRPr lang="en-NZ" dirty="0"/>
          </a:p>
          <a:p>
            <a:pPr lvl="0">
              <a:buFont typeface="Arial" pitchFamily="34" charset="0"/>
              <a:buNone/>
            </a:pPr>
            <a:r>
              <a:rPr lang="en-NZ" dirty="0"/>
              <a:t>“Traps” relate to an error or exception condition generated within the currently running process, such as an illegal file access attempt.</a:t>
            </a:r>
          </a:p>
          <a:p>
            <a:pPr lvl="0">
              <a:buFont typeface="Arial" pitchFamily="34" charset="0"/>
              <a:buNone/>
            </a:pPr>
            <a:endParaRPr lang="en-NZ" dirty="0"/>
          </a:p>
          <a:p>
            <a:pPr lvl="0">
              <a:buFont typeface="Arial" pitchFamily="34" charset="0"/>
              <a:buNone/>
            </a:pPr>
            <a:r>
              <a:rPr lang="en-NZ" dirty="0"/>
              <a:t>With traps, the OS determines if the error or exception condition is fatal. </a:t>
            </a:r>
          </a:p>
          <a:p>
            <a:pPr lvl="1">
              <a:buFont typeface="Arial" pitchFamily="34" charset="0"/>
              <a:buChar char="•"/>
            </a:pPr>
            <a:r>
              <a:rPr lang="en-NZ" dirty="0"/>
              <a:t> If so, then the currently running process is moved to the Exit state and a process switch occurs. </a:t>
            </a:r>
          </a:p>
          <a:p>
            <a:pPr lvl="1">
              <a:buFont typeface="Arial" pitchFamily="34" charset="0"/>
              <a:buChar char="•"/>
            </a:pPr>
            <a:r>
              <a:rPr lang="en-NZ" dirty="0"/>
              <a:t> If not, then the action of the OS will depend on the nature of the error and the design of the OS.</a:t>
            </a:r>
          </a:p>
          <a:p>
            <a:pPr lvl="2">
              <a:buFont typeface="Arial" pitchFamily="34" charset="0"/>
              <a:buChar char="•"/>
            </a:pPr>
            <a:r>
              <a:rPr lang="en-NZ" dirty="0"/>
              <a:t>It may attempt some recovery procedure or simply notify the user.</a:t>
            </a:r>
          </a:p>
          <a:p>
            <a:pPr lvl="2">
              <a:buFont typeface="Arial" pitchFamily="34" charset="0"/>
              <a:buChar char="•"/>
            </a:pPr>
            <a:r>
              <a:rPr lang="en-NZ" dirty="0"/>
              <a:t>It may do a process switch or resume the currently running process.</a:t>
            </a:r>
          </a:p>
          <a:p>
            <a:pPr lvl="0">
              <a:buFont typeface="Arial" pitchFamily="34" charset="0"/>
              <a:buNone/>
            </a:pPr>
            <a:endParaRPr lang="en-NZ" dirty="0"/>
          </a:p>
          <a:p>
            <a:pPr lvl="0">
              <a:buFont typeface="Arial" pitchFamily="34" charset="0"/>
              <a:buNone/>
            </a:pPr>
            <a:r>
              <a:rPr lang="en-NZ" dirty="0"/>
              <a:t>Finally, the OS may be activated by a </a:t>
            </a:r>
            <a:r>
              <a:rPr lang="en-NZ" b="1" dirty="0"/>
              <a:t>supervisor call </a:t>
            </a:r>
            <a:r>
              <a:rPr lang="en-NZ" dirty="0"/>
              <a:t>from the program being executed. </a:t>
            </a:r>
          </a:p>
          <a:p>
            <a:pPr lvl="1">
              <a:buFont typeface="Arial" pitchFamily="34" charset="0"/>
              <a:buNone/>
            </a:pPr>
            <a:r>
              <a:rPr lang="en-NZ" dirty="0"/>
              <a:t>For example, a user process is running and an instruction is executed that requests an I/O operation, such as a file open.</a:t>
            </a:r>
          </a:p>
          <a:p>
            <a:pPr lvl="0">
              <a:buFont typeface="Arial" pitchFamily="34" charset="0"/>
              <a:buNone/>
            </a:pPr>
            <a:endParaRPr lang="en-NZ" dirty="0"/>
          </a:p>
          <a:p>
            <a:pPr lvl="0">
              <a:buFont typeface="Arial" pitchFamily="34" charset="0"/>
              <a:buNone/>
            </a:pPr>
            <a:r>
              <a:rPr lang="en-NZ" dirty="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currently running process is to be moved to another state (Ready, Blocked, etc.), then the OS must make substantial changes in its environment. </a:t>
            </a:r>
          </a:p>
          <a:p>
            <a:endParaRPr lang="en-NZ" dirty="0"/>
          </a:p>
          <a:p>
            <a:r>
              <a:rPr lang="en-NZ" dirty="0"/>
              <a:t>The steps involved in a full process switch are as follows:</a:t>
            </a:r>
          </a:p>
          <a:p>
            <a:pPr lvl="1"/>
            <a:r>
              <a:rPr lang="en-NZ" dirty="0"/>
              <a:t>1. Save the context of the processor, including program counter and other registers.</a:t>
            </a:r>
          </a:p>
          <a:p>
            <a:pPr lvl="1"/>
            <a:r>
              <a:rPr lang="en-NZ" dirty="0"/>
              <a:t>2. Update the process control block of the process that is currently in the Running state. </a:t>
            </a:r>
          </a:p>
          <a:p>
            <a:pPr lvl="2"/>
            <a:r>
              <a:rPr lang="en-NZ" dirty="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a:t>3. Move the process control block of this process to the appropriate queue (Ready;Blocked on Event</a:t>
            </a:r>
            <a:r>
              <a:rPr lang="en-NZ" i="1" dirty="0"/>
              <a:t>i</a:t>
            </a:r>
            <a:r>
              <a:rPr lang="en-NZ" dirty="0"/>
              <a:t>; Ready/Suspend).</a:t>
            </a:r>
          </a:p>
          <a:p>
            <a:pPr lvl="1"/>
            <a:endParaRPr lang="en-NZ" dirty="0"/>
          </a:p>
          <a:p>
            <a:pPr lvl="0"/>
            <a:r>
              <a:rPr lang="en-NZ" b="1" dirty="0"/>
              <a:t>More next slide</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An OS associates a set of privileges with each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These privileges dictate what resources the process may access, including regions of memory, files, privileged system instructions, and so on.</a:t>
            </a:r>
          </a:p>
          <a:p>
            <a:pPr lvl="1">
              <a:buFont typeface="Arial" pitchFamily="34" charset="0"/>
              <a:buChar char="•"/>
            </a:pPr>
            <a:r>
              <a:rPr lang="en-NZ" sz="1200" kern="1200" baseline="0" dirty="0">
                <a:solidFill>
                  <a:schemeClr val="tx1"/>
                </a:solidFill>
                <a:latin typeface="+mn-lt"/>
                <a:ea typeface="+mn-ea"/>
                <a:cs typeface="+mn-cs"/>
              </a:rPr>
              <a:t>Typically, a process that executes on behalf of a user has the privileges that the OS recognizes for that user.</a:t>
            </a:r>
          </a:p>
          <a:p>
            <a:pPr lvl="1">
              <a:buFont typeface="Arial" pitchFamily="34" charset="0"/>
              <a:buChar char="•"/>
            </a:pPr>
            <a:r>
              <a:rPr lang="en-NZ" sz="1200" kern="1200" baseline="0" dirty="0">
                <a:solidFill>
                  <a:schemeClr val="tx1"/>
                </a:solidFill>
                <a:latin typeface="+mn-lt"/>
                <a:ea typeface="+mn-ea"/>
                <a:cs typeface="+mn-cs"/>
              </a:rPr>
              <a:t> A system or utility process may have privileges assigned at configuration time.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Typically the highest level of privilege is referred to as administrator, supervisor, or root, access. Root access provides access to all the functions and</a:t>
            </a:r>
          </a:p>
          <a:p>
            <a:r>
              <a:rPr lang="en-NZ" sz="1200" kern="1200" baseline="0" dirty="0">
                <a:solidFill>
                  <a:schemeClr val="tx1"/>
                </a:solidFill>
                <a:latin typeface="+mn-lt"/>
                <a:ea typeface="+mn-ea"/>
                <a:cs typeface="+mn-cs"/>
              </a:rPr>
              <a:t>services of the operating system.</a:t>
            </a:r>
          </a:p>
          <a:p>
            <a:pPr lvl="1">
              <a:buFont typeface="Arial" pitchFamily="34" charset="0"/>
              <a:buChar char="•"/>
            </a:pPr>
            <a:r>
              <a:rPr lang="en-NZ" sz="1200" kern="1200" baseline="0" dirty="0">
                <a:solidFill>
                  <a:schemeClr val="tx1"/>
                </a:solidFill>
                <a:latin typeface="+mn-lt"/>
                <a:ea typeface="+mn-ea"/>
                <a:cs typeface="+mn-cs"/>
              </a:rPr>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200" kern="1200" baseline="0" dirty="0">
                <a:solidFill>
                  <a:schemeClr val="tx1"/>
                </a:solidFill>
                <a:latin typeface="+mn-lt"/>
                <a:ea typeface="+mn-ea"/>
                <a:cs typeface="+mn-cs"/>
              </a:rPr>
              <a:t> A key security issue in the design of any OS is to prevent, or at least detect, attempts by a user or a piece of malicious software (malware) from gaining unauthorized privileges on the system and, in particular, from gaining root access.</a:t>
            </a:r>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Intruder:</a:t>
            </a:r>
          </a:p>
          <a:p>
            <a:pPr lvl="1">
              <a:buFont typeface="Arial" pitchFamily="34" charset="0"/>
              <a:buChar char="•"/>
            </a:pPr>
            <a:r>
              <a:rPr lang="en-NZ" b="1" dirty="0"/>
              <a:t>Masquerader</a:t>
            </a:r>
            <a:r>
              <a:rPr lang="en-NZ" dirty="0"/>
              <a:t>: An individual who is not authorized to use the computer and who penetrates a system’s access controls to exploit a legitimate user’s account</a:t>
            </a:r>
          </a:p>
          <a:p>
            <a:pPr lvl="1">
              <a:buFont typeface="Arial" pitchFamily="34" charset="0"/>
              <a:buChar char="•"/>
            </a:pPr>
            <a:r>
              <a:rPr lang="en-NZ" b="1" dirty="0"/>
              <a:t>Misfeasor:</a:t>
            </a:r>
            <a:r>
              <a:rPr lang="en-NZ" dirty="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a:t>Clandestine user: </a:t>
            </a:r>
            <a:r>
              <a:rPr lang="en-NZ" dirty="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kern="1200" baseline="0" dirty="0">
                <a:solidFill>
                  <a:schemeClr val="tx1"/>
                </a:solidFill>
                <a:latin typeface="+mn-lt"/>
                <a:ea typeface="+mn-ea"/>
                <a:cs typeface="+mn-cs"/>
              </a:rPr>
              <a:t>RFC 2828 defines an IDS as </a:t>
            </a:r>
          </a:p>
          <a:p>
            <a:pPr lvl="1"/>
            <a:r>
              <a:rPr lang="en-NZ" sz="1200" kern="1200" baseline="0" dirty="0">
                <a:solidFill>
                  <a:schemeClr val="tx1"/>
                </a:solidFill>
                <a:latin typeface="+mn-lt"/>
                <a:ea typeface="+mn-ea"/>
                <a:cs typeface="+mn-cs"/>
              </a:rPr>
              <a:t>A security service that monitors and analyzes system events for the purpose of finding, and providing real-time or near-real-time warning of, attempts to access system resources in an unauthorized manner.</a:t>
            </a:r>
          </a:p>
          <a:p>
            <a:pPr lvl="0"/>
            <a:endParaRPr lang="en-US" dirty="0"/>
          </a:p>
          <a:p>
            <a:pPr lvl="0">
              <a:buFont typeface="Arial" pitchFamily="34" charset="0"/>
              <a:buChar char="•"/>
            </a:pPr>
            <a:r>
              <a:rPr lang="en-NZ" dirty="0"/>
              <a:t> </a:t>
            </a:r>
            <a:r>
              <a:rPr lang="en-NZ" b="1" dirty="0"/>
              <a:t>Host-based IDS: </a:t>
            </a:r>
            <a:r>
              <a:rPr lang="en-NZ" dirty="0"/>
              <a:t>Monitors the characteristics of a single host and the events occurring within that host for suspicious activity</a:t>
            </a:r>
          </a:p>
          <a:p>
            <a:pPr lvl="0">
              <a:buFont typeface="Arial" pitchFamily="34" charset="0"/>
              <a:buChar char="•"/>
            </a:pPr>
            <a:r>
              <a:rPr lang="en-NZ" dirty="0"/>
              <a:t> </a:t>
            </a:r>
            <a:r>
              <a:rPr lang="en-NZ" b="1" dirty="0"/>
              <a:t>Network-based IDS: </a:t>
            </a:r>
            <a:r>
              <a:rPr lang="en-NZ" dirty="0"/>
              <a:t>Monitors network traffic for particular network segments or devices and analyzes network, transport, and application protocols to identify suspicious activity </a:t>
            </a:r>
          </a:p>
          <a:p>
            <a:pPr lvl="0">
              <a:buFont typeface="Arial" pitchFamily="34" charset="0"/>
              <a:buChar char="•"/>
            </a:pPr>
            <a:endParaRPr lang="en-NZ" dirty="0"/>
          </a:p>
          <a:p>
            <a:pPr lvl="0">
              <a:buFont typeface="Arial" pitchFamily="34" charset="0"/>
              <a:buNone/>
            </a:pPr>
            <a:r>
              <a:rPr lang="en-NZ" dirty="0"/>
              <a:t>An IDS comprises three logical components:</a:t>
            </a:r>
          </a:p>
          <a:p>
            <a:pPr lvl="1">
              <a:buFont typeface="Arial" pitchFamily="34" charset="0"/>
              <a:buChar char="•"/>
            </a:pPr>
            <a:r>
              <a:rPr lang="en-NZ" b="1" dirty="0"/>
              <a:t> Sensors: </a:t>
            </a:r>
            <a:r>
              <a:rPr lang="en-NZ"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a:t>Analyzers: </a:t>
            </a:r>
            <a:r>
              <a:rPr lang="en-NZ"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a:t>User interface: </a:t>
            </a:r>
            <a:r>
              <a:rPr lang="en-NZ" dirty="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200" kern="1200" baseline="0" dirty="0">
                <a:solidFill>
                  <a:schemeClr val="tx1"/>
                </a:solidFill>
                <a:latin typeface="+mn-lt"/>
                <a:ea typeface="+mn-ea"/>
                <a:cs typeface="+mn-cs"/>
              </a:rPr>
              <a:t>RFC 2828 defines user authentication as follows:</a:t>
            </a:r>
          </a:p>
          <a:p>
            <a:pPr lvl="0"/>
            <a:endParaRPr lang="en-NZ" dirty="0"/>
          </a:p>
          <a:p>
            <a:pPr lvl="1"/>
            <a:r>
              <a:rPr lang="en-NZ" dirty="0"/>
              <a:t>The process of verifying an identity claimed by or for a system entity. An authentication process consists of two steps:</a:t>
            </a:r>
          </a:p>
          <a:p>
            <a:pPr lvl="1">
              <a:buFont typeface="Arial" pitchFamily="34" charset="0"/>
              <a:buChar char="•"/>
            </a:pPr>
            <a:r>
              <a:rPr lang="en-NZ" b="1" dirty="0"/>
              <a:t>Identification step: </a:t>
            </a:r>
            <a:r>
              <a:rPr lang="en-NZ" dirty="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a:t>Verification step</a:t>
            </a:r>
            <a:r>
              <a:rPr lang="en-NZ" dirty="0"/>
              <a:t>: Presenting or generating authentication information that corroborates the binding between the entity and the identifier.</a:t>
            </a:r>
          </a:p>
          <a:p>
            <a:pPr lvl="0">
              <a:buFont typeface="Arial" pitchFamily="34" charset="0"/>
              <a:buNone/>
            </a:pPr>
            <a:endParaRPr lang="en-NZ" dirty="0"/>
          </a:p>
          <a:p>
            <a:pPr lvl="0">
              <a:buFont typeface="Arial" pitchFamily="34" charset="0"/>
              <a:buNone/>
            </a:pPr>
            <a:r>
              <a:rPr lang="en-NZ" dirty="0"/>
              <a:t>Be prepared to elaborate on each</a:t>
            </a:r>
            <a:r>
              <a:rPr lang="en-NZ" baseline="0" dirty="0"/>
              <a:t> factor with examples. Point out that each has weaknesses, but strength comes with multiple factors (e.g. password and token)</a:t>
            </a:r>
          </a:p>
          <a:p>
            <a:pPr lvl="0">
              <a:buFont typeface="Arial" pitchFamily="34" charset="0"/>
              <a:buNone/>
            </a:pPr>
            <a:endParaRPr lang="en-NZ" dirty="0"/>
          </a:p>
          <a:p>
            <a:pPr lvl="0">
              <a:buFont typeface="Arial" pitchFamily="34" charset="0"/>
              <a:buNone/>
            </a:pPr>
            <a:r>
              <a:rPr lang="en-NZ" dirty="0"/>
              <a:t>Four Factors:</a:t>
            </a:r>
          </a:p>
          <a:p>
            <a:pPr lvl="1">
              <a:buFont typeface="Arial" pitchFamily="34" charset="0"/>
              <a:buChar char="•"/>
            </a:pPr>
            <a:r>
              <a:rPr lang="en-NZ" b="0" dirty="0"/>
              <a:t>Something the individual </a:t>
            </a:r>
            <a:r>
              <a:rPr lang="en-NZ" b="1" dirty="0"/>
              <a:t>knows:</a:t>
            </a:r>
            <a:r>
              <a:rPr lang="en-NZ" dirty="0"/>
              <a:t> Examples include a password, a personal identification number (PIN), or answers to a prearranged set of questions.</a:t>
            </a:r>
          </a:p>
          <a:p>
            <a:pPr lvl="1">
              <a:buFont typeface="Arial" pitchFamily="34" charset="0"/>
              <a:buNone/>
            </a:pPr>
            <a:r>
              <a:rPr lang="en-NZ" dirty="0"/>
              <a:t>• Something the individual </a:t>
            </a:r>
            <a:r>
              <a:rPr lang="en-NZ" b="1" dirty="0"/>
              <a:t>possesses</a:t>
            </a:r>
            <a:r>
              <a:rPr lang="en-NZ" dirty="0"/>
              <a:t>: Examples include electronic keycards, smart cards, and physical keys. This type of authenticator is referred to as a token.</a:t>
            </a:r>
          </a:p>
          <a:p>
            <a:pPr lvl="1">
              <a:buFont typeface="Arial" pitchFamily="34" charset="0"/>
              <a:buNone/>
            </a:pPr>
            <a:r>
              <a:rPr lang="en-NZ" dirty="0"/>
              <a:t>• Something the individual </a:t>
            </a:r>
            <a:r>
              <a:rPr lang="en-NZ" b="1" i="0" dirty="0"/>
              <a:t>is </a:t>
            </a:r>
            <a:r>
              <a:rPr lang="en-NZ" dirty="0"/>
              <a:t>(static biometrics): Examples include recognition by fingerprint, retina, and face.</a:t>
            </a:r>
          </a:p>
          <a:p>
            <a:pPr lvl="1">
              <a:buFont typeface="Arial" pitchFamily="34" charset="0"/>
              <a:buNone/>
            </a:pPr>
            <a:r>
              <a:rPr lang="en-NZ" dirty="0"/>
              <a:t>• Something the individual </a:t>
            </a:r>
            <a:r>
              <a:rPr lang="en-NZ" b="1" dirty="0"/>
              <a:t>does </a:t>
            </a:r>
            <a:r>
              <a:rPr lang="en-NZ" dirty="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Access control </a:t>
            </a:r>
            <a:r>
              <a:rPr lang="en-NZ" sz="1200" kern="1200" baseline="0" dirty="0">
                <a:solidFill>
                  <a:schemeClr val="tx1"/>
                </a:solidFill>
                <a:latin typeface="+mn-lt"/>
                <a:ea typeface="+mn-ea"/>
                <a:cs typeface="+mn-cs"/>
              </a:rPr>
              <a:t>implements a security policy that specifies who or what (e.g., in the case of a process) may have access to each specific system resource and the type of access that is permitted in each instance.</a:t>
            </a:r>
          </a:p>
          <a:p>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 security administrator maintains an authorization database that specifies what type of access to which resources is allowed for this user.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access control function consults this database to determine whether to grant access.</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Firewalls can be an effective means of protecting a local system or network of systems from network-based security threats while at the same time affording access to the outside world via wide area networks and the Internet.</a:t>
            </a:r>
          </a:p>
          <a:p>
            <a:endParaRPr lang="en-NZ" dirty="0"/>
          </a:p>
          <a:p>
            <a:r>
              <a:rPr lang="en-NZ" dirty="0"/>
              <a:t>Traditionally, a firewall is a dedicated computer that interfaces with computers outside a network and has special security precautions built into it in order to protect sensitive files on computers within the network. </a:t>
            </a:r>
          </a:p>
          <a:p>
            <a:endParaRPr lang="en-NZ" dirty="0"/>
          </a:p>
          <a:p>
            <a:r>
              <a:rPr lang="en-NZ" dirty="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UNIX System V makes use of a simple but powerful process facility that is highly visible to the user. </a:t>
            </a:r>
          </a:p>
          <a:p>
            <a:endParaRPr lang="en-NZ" dirty="0"/>
          </a:p>
          <a:p>
            <a:r>
              <a:rPr lang="en-NZ" b="1" i="1" dirty="0"/>
              <a:t>System processes </a:t>
            </a:r>
            <a:r>
              <a:rPr lang="en-NZ" dirty="0"/>
              <a:t>run in kernel mode and execute operating system code to perform administrative and housekeeping functions, such as allocation of memory and process swapping.</a:t>
            </a:r>
          </a:p>
          <a:p>
            <a:endParaRPr lang="en-NZ" dirty="0"/>
          </a:p>
          <a:p>
            <a:r>
              <a:rPr lang="en-NZ" b="1" dirty="0"/>
              <a:t>User processes </a:t>
            </a:r>
            <a:r>
              <a:rPr lang="en-NZ" dirty="0"/>
              <a:t>operate in:</a:t>
            </a:r>
          </a:p>
          <a:p>
            <a:pPr lvl="1">
              <a:buFont typeface="Arial" pitchFamily="34" charset="0"/>
              <a:buChar char="•"/>
            </a:pPr>
            <a:r>
              <a:rPr lang="en-NZ" baseline="0" dirty="0"/>
              <a:t> </a:t>
            </a:r>
            <a:r>
              <a:rPr lang="en-NZ" dirty="0"/>
              <a:t>user mode to execute user programs and utilities</a:t>
            </a:r>
          </a:p>
          <a:p>
            <a:pPr lvl="1">
              <a:buFont typeface="Arial" pitchFamily="34" charset="0"/>
              <a:buChar char="•"/>
            </a:pPr>
            <a:r>
              <a:rPr lang="en-NZ" baseline="0" dirty="0"/>
              <a:t> </a:t>
            </a:r>
            <a:r>
              <a:rPr lang="en-NZ" dirty="0"/>
              <a:t>in kernel mode to execute instructions that belong to the kernel.</a:t>
            </a:r>
          </a:p>
          <a:p>
            <a:pPr lvl="0">
              <a:buFont typeface="Arial" pitchFamily="34" charset="0"/>
              <a:buNone/>
            </a:pPr>
            <a:endParaRPr lang="en-NZ" dirty="0"/>
          </a:p>
          <a:p>
            <a:pPr lvl="0">
              <a:buFont typeface="Arial" pitchFamily="34" charset="0"/>
              <a:buNone/>
            </a:pPr>
            <a:r>
              <a:rPr lang="en-NZ" dirty="0"/>
              <a:t>A user process enters kernel mode by issuing a system call, when an exception (fault) is generated, or when an interrupt occurs.</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total of nine process states are recognized by the UNIX SVR4 operating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figure is similar to Figure 3.9b, with the two UNIX sleeping states corresponding to the two blocked states.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Point out that:</a:t>
            </a:r>
          </a:p>
          <a:p>
            <a:pPr lvl="1">
              <a:buFont typeface="Arial" pitchFamily="34" charset="0"/>
              <a:buChar char="•"/>
            </a:pPr>
            <a:r>
              <a:rPr lang="en-NZ" sz="1200" kern="1200" baseline="0" dirty="0">
                <a:solidFill>
                  <a:schemeClr val="tx1"/>
                </a:solidFill>
                <a:latin typeface="+mn-lt"/>
                <a:ea typeface="+mn-ea"/>
                <a:cs typeface="+mn-cs"/>
              </a:rPr>
              <a:t> UNIX employs two Running states to indicate whether the process is executing </a:t>
            </a:r>
            <a:r>
              <a:rPr lang="fr-FR" sz="1200" kern="1200" baseline="0" dirty="0">
                <a:solidFill>
                  <a:schemeClr val="tx1"/>
                </a:solidFill>
                <a:latin typeface="+mn-lt"/>
                <a:ea typeface="+mn-ea"/>
                <a:cs typeface="+mn-cs"/>
              </a:rPr>
              <a:t>in user mode or kernel mode.</a:t>
            </a:r>
          </a:p>
          <a:p>
            <a:pPr lvl="1">
              <a:buFont typeface="Arial" pitchFamily="34" charset="0"/>
              <a:buChar char="•"/>
            </a:pPr>
            <a:r>
              <a:rPr lang="en-NZ" sz="1200" kern="1200" baseline="0" dirty="0">
                <a:solidFill>
                  <a:schemeClr val="tx1"/>
                </a:solidFill>
                <a:latin typeface="+mn-lt"/>
                <a:ea typeface="+mn-ea"/>
                <a:cs typeface="+mn-cs"/>
              </a:rPr>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Mention that this list is not necessarily complete, and may include optional elements (e.g. not all OS’s may need a process to have accounting information)</a:t>
            </a:r>
          </a:p>
        </p:txBody>
      </p:sp>
      <p:sp>
        <p:nvSpPr>
          <p:cNvPr id="4" name="Slide Number Placeholder 3"/>
          <p:cNvSpPr>
            <a:spLocks noGrp="1"/>
          </p:cNvSpPr>
          <p:nvPr>
            <p:ph type="sldNum" sz="quarter" idx="5"/>
          </p:nvPr>
        </p:nvSpPr>
        <p:spPr/>
        <p:txBody>
          <a:bodyPr/>
          <a:lstStyle/>
          <a:p>
            <a:pPr>
              <a:defRPr/>
            </a:pPr>
            <a:fld id="{00834B07-B520-439D-86A9-B062F6C9FEE6}" type="slidenum">
              <a:rPr lang="en-US" smtClean="0"/>
              <a:pPr>
                <a:defRPr/>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10/24/2023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10/24/2023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10/24/2023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10/24/2023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10/24/2023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10/24/2023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10/24/2023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10/24/2023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10/24/2023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10/24/2023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lstStyle/>
          <a:p>
            <a:r>
              <a:rPr lang="en-US" sz="4000" b="1" dirty="0"/>
              <a:t>Monolithic kernels</a:t>
            </a:r>
          </a:p>
        </p:txBody>
      </p:sp>
      <p:sp>
        <p:nvSpPr>
          <p:cNvPr id="3" name="Content Placeholder 2"/>
          <p:cNvSpPr>
            <a:spLocks noGrp="1"/>
          </p:cNvSpPr>
          <p:nvPr>
            <p:ph idx="1"/>
          </p:nvPr>
        </p:nvSpPr>
        <p:spPr>
          <a:xfrm>
            <a:off x="228600" y="914400"/>
            <a:ext cx="8763000" cy="5638800"/>
          </a:xfrm>
        </p:spPr>
        <p:txBody>
          <a:bodyPr/>
          <a:lstStyle/>
          <a:p>
            <a:r>
              <a:rPr lang="en-US" b="1" dirty="0"/>
              <a:t>Monolithic kernels </a:t>
            </a:r>
            <a:r>
              <a:rPr lang="en-US" dirty="0"/>
              <a:t>:mono means everything put together in one huge unit that is called the monolithic. Monolithic kernel contains all of the services like process management, file management, Scheduler, Virtual memory etc. in kernel space.</a:t>
            </a:r>
          </a:p>
          <a:p>
            <a:pPr marL="0" indent="0">
              <a:buNone/>
            </a:pPr>
            <a:r>
              <a:rPr lang="en-US" b="1" dirty="0"/>
              <a:t>drawbacks</a:t>
            </a:r>
            <a:r>
              <a:rPr lang="en-US" dirty="0"/>
              <a:t>.</a:t>
            </a:r>
          </a:p>
          <a:p>
            <a:pPr marL="0" indent="0">
              <a:buNone/>
            </a:pPr>
            <a:r>
              <a:rPr lang="en-US" dirty="0"/>
              <a:t>· The kernel size increase.</a:t>
            </a:r>
          </a:p>
          <a:p>
            <a:pPr marL="0" indent="0">
              <a:buNone/>
            </a:pPr>
            <a:r>
              <a:rPr lang="en-US" dirty="0"/>
              <a:t>·  Lack of extensibility.</a:t>
            </a:r>
          </a:p>
          <a:p>
            <a:pPr marL="0" indent="0">
              <a:buNone/>
            </a:pPr>
            <a:r>
              <a:rPr lang="en-US" dirty="0"/>
              <a:t>·  bad maintainability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52810"/>
            <a:ext cx="37052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9572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t>Microkernels</a:t>
            </a:r>
          </a:p>
        </p:txBody>
      </p:sp>
      <p:sp>
        <p:nvSpPr>
          <p:cNvPr id="3" name="Content Placeholder 2"/>
          <p:cNvSpPr>
            <a:spLocks noGrp="1"/>
          </p:cNvSpPr>
          <p:nvPr>
            <p:ph idx="1"/>
          </p:nvPr>
        </p:nvSpPr>
        <p:spPr>
          <a:xfrm>
            <a:off x="152400" y="762000"/>
            <a:ext cx="8534400" cy="5791200"/>
          </a:xfrm>
        </p:spPr>
        <p:txBody>
          <a:bodyPr/>
          <a:lstStyle/>
          <a:p>
            <a:r>
              <a:rPr lang="en-US" dirty="0"/>
              <a:t>only small portion of basic services(lets call them primitive services) are put into kernel space and remaining services goes to the user space. The user space facilities are called as servers.</a:t>
            </a:r>
          </a:p>
          <a:p>
            <a:r>
              <a:rPr lang="en-US" dirty="0"/>
              <a:t>When any request comes which cannot be served by the kernel, the primitive kernel passes the message to the related server, which in turn would gets the requested work done.</a:t>
            </a:r>
          </a:p>
        </p:txBody>
      </p:sp>
    </p:spTree>
    <p:extLst>
      <p:ext uri="{BB962C8B-B14F-4D97-AF65-F5344CB8AC3E}">
        <p14:creationId xmlns:p14="http://schemas.microsoft.com/office/powerpoint/2010/main" val="16574822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3505200"/>
            <a:ext cx="5029200" cy="3067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4953000" cy="3253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0806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lstStyle/>
          <a:p>
            <a:r>
              <a:rPr lang="en-US" sz="4000" b="1" dirty="0"/>
              <a:t>Micro kernel vs Monolithic kernels</a:t>
            </a:r>
          </a:p>
        </p:txBody>
      </p:sp>
      <p:sp>
        <p:nvSpPr>
          <p:cNvPr id="3" name="Content Placeholder 2"/>
          <p:cNvSpPr>
            <a:spLocks noGrp="1"/>
          </p:cNvSpPr>
          <p:nvPr>
            <p:ph idx="1"/>
          </p:nvPr>
        </p:nvSpPr>
        <p:spPr>
          <a:xfrm>
            <a:off x="152400" y="914400"/>
            <a:ext cx="8839200" cy="5638800"/>
          </a:xfrm>
        </p:spPr>
        <p:txBody>
          <a:bodyPr/>
          <a:lstStyle/>
          <a:p>
            <a:r>
              <a:rPr lang="en-US" sz="2800" b="1" dirty="0"/>
              <a:t>Memory management </a:t>
            </a:r>
            <a:r>
              <a:rPr lang="en-US" sz="2800" dirty="0"/>
              <a:t>: In case of Mono kernel everything in the kernel space. Micro kernels only keeps the basic of the facility in kernel code and remaining is implemented in the user space.</a:t>
            </a:r>
          </a:p>
          <a:p>
            <a:r>
              <a:rPr lang="en-US" sz="2800" b="1" dirty="0"/>
              <a:t>Security and stability </a:t>
            </a:r>
            <a:r>
              <a:rPr lang="en-US" sz="2800" dirty="0"/>
              <a:t>: if one of the process crashes in process management module; then, in case of monolithic kernel whole system goes down. But in case of micro, we still have a chance that kernel will be active as most of the work is done in user address space. </a:t>
            </a:r>
          </a:p>
        </p:txBody>
      </p:sp>
    </p:spTree>
    <p:extLst>
      <p:ext uri="{BB962C8B-B14F-4D97-AF65-F5344CB8AC3E}">
        <p14:creationId xmlns:p14="http://schemas.microsoft.com/office/powerpoint/2010/main" val="18306988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62000"/>
          </a:xfrm>
        </p:spPr>
        <p:txBody>
          <a:bodyPr/>
          <a:lstStyle/>
          <a:p>
            <a:r>
              <a:rPr lang="en-US" sz="4000" b="1" dirty="0"/>
              <a:t>Micro kernel vs Monolithic kernels</a:t>
            </a:r>
          </a:p>
        </p:txBody>
      </p:sp>
      <p:sp>
        <p:nvSpPr>
          <p:cNvPr id="3" name="Content Placeholder 2"/>
          <p:cNvSpPr>
            <a:spLocks noGrp="1"/>
          </p:cNvSpPr>
          <p:nvPr>
            <p:ph idx="1"/>
          </p:nvPr>
        </p:nvSpPr>
        <p:spPr>
          <a:xfrm>
            <a:off x="152400" y="838200"/>
            <a:ext cx="8839200" cy="5715000"/>
          </a:xfrm>
        </p:spPr>
        <p:txBody>
          <a:bodyPr/>
          <a:lstStyle/>
          <a:p>
            <a:r>
              <a:rPr lang="en-US" b="1" dirty="0"/>
              <a:t>Extensibility and Portability </a:t>
            </a:r>
            <a:r>
              <a:rPr lang="en-US" dirty="0"/>
              <a:t>: </a:t>
            </a:r>
            <a:r>
              <a:rPr lang="en-US" sz="2800" dirty="0"/>
              <a:t>extensibility is the most important factor of micro kernel. Adding new features to a monolithic system means recompilation of the whole kernel, often including the whole driver infrastructure. In case of a micro kernel the services are isolated from each other through the message system. It is enough to re-implement the new memory manager. The processes which formerly used the other manager, do not notice the change. micro kernels also show their flexibility in removing features . That way a micro kernel can be the base of a desktop operating system and as well as of real time appliances in single chip systems.</a:t>
            </a:r>
          </a:p>
        </p:txBody>
      </p:sp>
    </p:spTree>
    <p:extLst>
      <p:ext uri="{BB962C8B-B14F-4D97-AF65-F5344CB8AC3E}">
        <p14:creationId xmlns:p14="http://schemas.microsoft.com/office/powerpoint/2010/main" val="1484324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Call</a:t>
            </a:r>
          </a:p>
        </p:txBody>
      </p:sp>
      <p:sp>
        <p:nvSpPr>
          <p:cNvPr id="3" name="Content Placeholder 2"/>
          <p:cNvSpPr>
            <a:spLocks noGrp="1"/>
          </p:cNvSpPr>
          <p:nvPr>
            <p:ph idx="1"/>
          </p:nvPr>
        </p:nvSpPr>
        <p:spPr>
          <a:xfrm>
            <a:off x="152400" y="1066800"/>
            <a:ext cx="8839200" cy="5638800"/>
          </a:xfrm>
        </p:spPr>
        <p:txBody>
          <a:bodyPr/>
          <a:lstStyle/>
          <a:p>
            <a:pPr marL="0" indent="0">
              <a:buNone/>
            </a:pPr>
            <a:r>
              <a:rPr lang="en-US" dirty="0"/>
              <a:t>A computer operates in two modes: user mode and kernel mode. The execution of a program is in the user mode. When the program requires RAM or a hardware resource, it sends a request to the kernel and the mode changes from user mode to kernel mode. System calls refer to these requests. After completing the task, the mode changes back to the user mode. Likewise, the mode changes continuously. This transition is also called context switching.</a:t>
            </a:r>
            <a:endParaRPr lang="en-GB" dirty="0"/>
          </a:p>
        </p:txBody>
      </p:sp>
    </p:spTree>
    <p:extLst>
      <p:ext uri="{BB962C8B-B14F-4D97-AF65-F5344CB8AC3E}">
        <p14:creationId xmlns:p14="http://schemas.microsoft.com/office/powerpoint/2010/main" val="1844012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various types of system calls</a:t>
            </a:r>
            <a:endParaRPr lang="en-GB" dirty="0"/>
          </a:p>
        </p:txBody>
      </p:sp>
      <p:sp>
        <p:nvSpPr>
          <p:cNvPr id="3" name="Content Placeholder 2"/>
          <p:cNvSpPr>
            <a:spLocks noGrp="1"/>
          </p:cNvSpPr>
          <p:nvPr>
            <p:ph idx="1"/>
          </p:nvPr>
        </p:nvSpPr>
        <p:spPr>
          <a:xfrm>
            <a:off x="228600" y="1447800"/>
            <a:ext cx="8458200" cy="5105400"/>
          </a:xfrm>
        </p:spPr>
        <p:txBody>
          <a:bodyPr/>
          <a:lstStyle/>
          <a:p>
            <a:pPr algn="just"/>
            <a:r>
              <a:rPr lang="en-US" sz="2400" b="1" dirty="0">
                <a:solidFill>
                  <a:srgbClr val="444444"/>
                </a:solidFill>
                <a:latin typeface="Open Sans"/>
              </a:rPr>
              <a:t>Process control system calls</a:t>
            </a:r>
            <a:r>
              <a:rPr lang="en-US" sz="2400" dirty="0">
                <a:solidFill>
                  <a:srgbClr val="444444"/>
                </a:solidFill>
                <a:latin typeface="Open Sans"/>
              </a:rPr>
              <a:t> – Create, execute, terminate processes, set process attributes, etc.</a:t>
            </a:r>
          </a:p>
          <a:p>
            <a:pPr algn="just"/>
            <a:r>
              <a:rPr lang="en-US" sz="2400" b="1" dirty="0">
                <a:solidFill>
                  <a:srgbClr val="444444"/>
                </a:solidFill>
                <a:latin typeface="Open Sans"/>
              </a:rPr>
              <a:t>File management system calls</a:t>
            </a:r>
            <a:r>
              <a:rPr lang="en-US" sz="2400" dirty="0">
                <a:solidFill>
                  <a:srgbClr val="444444"/>
                </a:solidFill>
                <a:latin typeface="Open Sans"/>
              </a:rPr>
              <a:t> – Create, read, write, delete files, open and close files, set file attributes, etc.</a:t>
            </a:r>
          </a:p>
          <a:p>
            <a:pPr algn="just"/>
            <a:r>
              <a:rPr lang="en-US" sz="2400" b="1" dirty="0">
                <a:solidFill>
                  <a:srgbClr val="444444"/>
                </a:solidFill>
                <a:latin typeface="Open Sans"/>
              </a:rPr>
              <a:t>Device management system calls</a:t>
            </a:r>
            <a:r>
              <a:rPr lang="en-US" sz="2400" dirty="0">
                <a:solidFill>
                  <a:srgbClr val="444444"/>
                </a:solidFill>
                <a:latin typeface="Open Sans"/>
              </a:rPr>
              <a:t> – Request and release devices, set device attributes, etc.</a:t>
            </a:r>
          </a:p>
          <a:p>
            <a:pPr algn="just"/>
            <a:r>
              <a:rPr lang="en-US" sz="2400" b="1" dirty="0">
                <a:solidFill>
                  <a:srgbClr val="444444"/>
                </a:solidFill>
                <a:latin typeface="Open Sans"/>
              </a:rPr>
              <a:t>Information management system calls</a:t>
            </a:r>
            <a:r>
              <a:rPr lang="en-US" sz="2400" dirty="0">
                <a:solidFill>
                  <a:srgbClr val="444444"/>
                </a:solidFill>
                <a:latin typeface="Open Sans"/>
              </a:rPr>
              <a:t> – Get and set system data, get and set time and date, etc.</a:t>
            </a:r>
          </a:p>
          <a:p>
            <a:pPr algn="just"/>
            <a:r>
              <a:rPr lang="en-US" sz="2400" b="1" dirty="0">
                <a:solidFill>
                  <a:srgbClr val="444444"/>
                </a:solidFill>
                <a:latin typeface="Open Sans"/>
              </a:rPr>
              <a:t>Communication system calls</a:t>
            </a:r>
            <a:r>
              <a:rPr lang="en-US" sz="2400" dirty="0">
                <a:solidFill>
                  <a:srgbClr val="444444"/>
                </a:solidFill>
                <a:latin typeface="Open Sans"/>
              </a:rPr>
              <a:t> – Send and receive messages, transfer status information, create and delete communication connections, etc.</a:t>
            </a:r>
          </a:p>
          <a:p>
            <a:pPr marL="0" indent="0">
              <a:buNone/>
            </a:pPr>
            <a:endParaRPr lang="en-GB" dirty="0"/>
          </a:p>
        </p:txBody>
      </p:sp>
    </p:spTree>
    <p:extLst>
      <p:ext uri="{BB962C8B-B14F-4D97-AF65-F5344CB8AC3E}">
        <p14:creationId xmlns:p14="http://schemas.microsoft.com/office/powerpoint/2010/main" val="3665034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a:t>
            </a:r>
          </a:p>
        </p:txBody>
      </p:sp>
      <p:sp>
        <p:nvSpPr>
          <p:cNvPr id="3" name="Content Placeholder 2"/>
          <p:cNvSpPr>
            <a:spLocks noGrp="1"/>
          </p:cNvSpPr>
          <p:nvPr>
            <p:ph idx="1"/>
          </p:nvPr>
        </p:nvSpPr>
        <p:spPr/>
        <p:txBody>
          <a:bodyPr/>
          <a:lstStyle/>
          <a:p>
            <a:pPr marL="0" indent="0">
              <a:buNone/>
            </a:pPr>
            <a:r>
              <a:rPr lang="en-US" dirty="0">
                <a:solidFill>
                  <a:srgbClr val="444444"/>
                </a:solidFill>
                <a:latin typeface="Open Sans"/>
              </a:rPr>
              <a:t>API (</a:t>
            </a:r>
            <a:r>
              <a:rPr lang="en-US" b="1" dirty="0">
                <a:solidFill>
                  <a:srgbClr val="444444"/>
                </a:solidFill>
                <a:latin typeface="Open Sans"/>
              </a:rPr>
              <a:t>Application Programming Interface</a:t>
            </a:r>
            <a:r>
              <a:rPr lang="en-US" dirty="0">
                <a:solidFill>
                  <a:srgbClr val="444444"/>
                </a:solidFill>
                <a:latin typeface="Open Sans"/>
              </a:rPr>
              <a:t>) helps to establish connectivity among devices and applications. Moreover, it is an interface that takes the requests from the user and informs the system about what should be done and return the response back to the user.</a:t>
            </a:r>
            <a:endParaRPr lang="en-GB" dirty="0"/>
          </a:p>
        </p:txBody>
      </p:sp>
    </p:spTree>
    <p:extLst>
      <p:ext uri="{BB962C8B-B14F-4D97-AF65-F5344CB8AC3E}">
        <p14:creationId xmlns:p14="http://schemas.microsoft.com/office/powerpoint/2010/main" val="32862838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API and System Call</a:t>
            </a:r>
            <a:endParaRPr lang="en-GB" dirty="0"/>
          </a:p>
        </p:txBody>
      </p:sp>
      <p:sp>
        <p:nvSpPr>
          <p:cNvPr id="3" name="Content Placeholder 2"/>
          <p:cNvSpPr>
            <a:spLocks noGrp="1"/>
          </p:cNvSpPr>
          <p:nvPr>
            <p:ph idx="1"/>
          </p:nvPr>
        </p:nvSpPr>
        <p:spPr/>
        <p:txBody>
          <a:bodyPr/>
          <a:lstStyle/>
          <a:p>
            <a:r>
              <a:rPr lang="en-US" dirty="0">
                <a:latin typeface="Open Sans"/>
              </a:rPr>
              <a:t> API is a set of protocols, routines, functions that allow exchanging data among various applications and devices </a:t>
            </a:r>
          </a:p>
          <a:p>
            <a:r>
              <a:rPr lang="en-US" dirty="0">
                <a:latin typeface="Open Sans"/>
              </a:rPr>
              <a:t>system call is a method that allows a program to request services from the kernel.</a:t>
            </a:r>
            <a:endParaRPr lang="en-GB" dirty="0"/>
          </a:p>
        </p:txBody>
      </p:sp>
    </p:spTree>
    <p:extLst>
      <p:ext uri="{BB962C8B-B14F-4D97-AF65-F5344CB8AC3E}">
        <p14:creationId xmlns:p14="http://schemas.microsoft.com/office/powerpoint/2010/main" val="20230257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50F9-F42A-4C1B-BD5D-A19632584780}"/>
              </a:ext>
            </a:extLst>
          </p:cNvPr>
          <p:cNvSpPr>
            <a:spLocks noGrp="1"/>
          </p:cNvSpPr>
          <p:nvPr>
            <p:ph type="title"/>
          </p:nvPr>
        </p:nvSpPr>
        <p:spPr>
          <a:xfrm>
            <a:off x="457200" y="1295400"/>
            <a:ext cx="8229600" cy="2819400"/>
          </a:xfrm>
        </p:spPr>
        <p:txBody>
          <a:bodyPr/>
          <a:lstStyle/>
          <a:p>
            <a:r>
              <a:rPr lang="en-US" b="1" dirty="0">
                <a:solidFill>
                  <a:prstClr val="black"/>
                </a:solidFill>
              </a:rPr>
              <a:t>Chapter 3</a:t>
            </a:r>
            <a:br>
              <a:rPr lang="en-US" b="1" dirty="0">
                <a:solidFill>
                  <a:prstClr val="black"/>
                </a:solidFill>
              </a:rPr>
            </a:br>
            <a:r>
              <a:rPr lang="en-US" b="1" dirty="0">
                <a:solidFill>
                  <a:prstClr val="black"/>
                </a:solidFill>
              </a:rPr>
              <a:t>Process Description and Control</a:t>
            </a:r>
            <a:endParaRPr lang="en-PK" b="1" dirty="0"/>
          </a:p>
        </p:txBody>
      </p:sp>
    </p:spTree>
    <p:extLst>
      <p:ext uri="{BB962C8B-B14F-4D97-AF65-F5344CB8AC3E}">
        <p14:creationId xmlns:p14="http://schemas.microsoft.com/office/powerpoint/2010/main" val="33458225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vs Trap</a:t>
            </a:r>
          </a:p>
        </p:txBody>
      </p:sp>
      <p:sp>
        <p:nvSpPr>
          <p:cNvPr id="3" name="Content Placeholder 2"/>
          <p:cNvSpPr>
            <a:spLocks noGrp="1"/>
          </p:cNvSpPr>
          <p:nvPr>
            <p:ph idx="1"/>
          </p:nvPr>
        </p:nvSpPr>
        <p:spPr>
          <a:xfrm>
            <a:off x="457200" y="1219200"/>
            <a:ext cx="8534400" cy="5334000"/>
          </a:xfrm>
        </p:spPr>
        <p:txBody>
          <a:bodyPr/>
          <a:lstStyle/>
          <a:p>
            <a:r>
              <a:rPr lang="en-US" dirty="0"/>
              <a:t>In any computer, during its normal execution of a program, there could be events that can cause the CPU to temporarily halt.</a:t>
            </a:r>
          </a:p>
          <a:p>
            <a:r>
              <a:rPr lang="en-US" dirty="0"/>
              <a:t>Events like these are called </a:t>
            </a:r>
            <a:r>
              <a:rPr lang="en-US" b="1" dirty="0"/>
              <a:t>interrupts</a:t>
            </a:r>
          </a:p>
          <a:p>
            <a:r>
              <a:rPr lang="en-US" dirty="0"/>
              <a:t>Interrupts can be caused by either software or hardware faults.</a:t>
            </a:r>
          </a:p>
          <a:p>
            <a:r>
              <a:rPr lang="en-US" dirty="0"/>
              <a:t>Hardware interrupts are called (simply) </a:t>
            </a:r>
            <a:r>
              <a:rPr lang="en-US" b="1" dirty="0"/>
              <a:t>Interrupts</a:t>
            </a:r>
            <a:r>
              <a:rPr lang="en-US" dirty="0"/>
              <a:t>, while software interrupts are called </a:t>
            </a:r>
            <a:r>
              <a:rPr lang="en-US" b="1" dirty="0"/>
              <a:t>Exceptions</a:t>
            </a:r>
            <a:r>
              <a:rPr lang="en-US" dirty="0"/>
              <a:t> or </a:t>
            </a:r>
            <a:r>
              <a:rPr lang="en-US" b="1" dirty="0"/>
              <a:t>Traps</a:t>
            </a:r>
            <a:r>
              <a:rPr lang="en-US" dirty="0"/>
              <a:t>.</a:t>
            </a:r>
          </a:p>
        </p:txBody>
      </p:sp>
    </p:spTree>
    <p:extLst>
      <p:ext uri="{BB962C8B-B14F-4D97-AF65-F5344CB8AC3E}">
        <p14:creationId xmlns:p14="http://schemas.microsoft.com/office/powerpoint/2010/main" val="2919898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p:txBody>
          <a:bodyPr/>
          <a:lstStyle/>
          <a:p>
            <a:pPr>
              <a:lnSpc>
                <a:spcPct val="90000"/>
              </a:lnSpc>
            </a:pPr>
            <a:r>
              <a:rPr lang="en-US" dirty="0"/>
              <a:t>A process is comprised of:</a:t>
            </a:r>
          </a:p>
          <a:p>
            <a:pPr lvl="1">
              <a:lnSpc>
                <a:spcPct val="90000"/>
              </a:lnSpc>
            </a:pPr>
            <a:r>
              <a:rPr lang="en-US" dirty="0"/>
              <a:t>Program code (possibly shared)</a:t>
            </a:r>
          </a:p>
          <a:p>
            <a:pPr lvl="1">
              <a:lnSpc>
                <a:spcPct val="90000"/>
              </a:lnSpc>
            </a:pPr>
            <a:r>
              <a:rPr lang="en-US" dirty="0"/>
              <a:t>A set of data</a:t>
            </a:r>
          </a:p>
          <a:p>
            <a:pPr lvl="1">
              <a:lnSpc>
                <a:spcPct val="90000"/>
              </a:lnSpc>
            </a:pPr>
            <a:r>
              <a:rPr lang="en-US" dirty="0"/>
              <a:t>A number of attributes describing the state of the process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838200"/>
          </a:xfrm>
        </p:spPr>
        <p:txBody>
          <a:bodyPr/>
          <a:lstStyle/>
          <a:p>
            <a:r>
              <a:rPr lang="en-US" altLang="en-US"/>
              <a:t>Process Elements</a:t>
            </a:r>
          </a:p>
        </p:txBody>
      </p:sp>
      <p:sp>
        <p:nvSpPr>
          <p:cNvPr id="13315" name="Content Placeholder 2"/>
          <p:cNvSpPr>
            <a:spLocks noGrp="1"/>
          </p:cNvSpPr>
          <p:nvPr>
            <p:ph idx="1"/>
          </p:nvPr>
        </p:nvSpPr>
        <p:spPr>
          <a:xfrm>
            <a:off x="152400" y="838200"/>
            <a:ext cx="8534400" cy="5715000"/>
          </a:xfrm>
        </p:spPr>
        <p:txBody>
          <a:bodyPr/>
          <a:lstStyle/>
          <a:p>
            <a:pPr>
              <a:lnSpc>
                <a:spcPct val="90000"/>
              </a:lnSpc>
            </a:pPr>
            <a:r>
              <a:rPr lang="en-US" altLang="en-US"/>
              <a:t>While the process is running it has a number of elements including</a:t>
            </a:r>
          </a:p>
          <a:p>
            <a:pPr lvl="1">
              <a:lnSpc>
                <a:spcPct val="90000"/>
              </a:lnSpc>
            </a:pPr>
            <a:r>
              <a:rPr lang="en-US" altLang="en-US"/>
              <a:t>Identifier</a:t>
            </a:r>
          </a:p>
          <a:p>
            <a:pPr lvl="1">
              <a:lnSpc>
                <a:spcPct val="90000"/>
              </a:lnSpc>
            </a:pPr>
            <a:r>
              <a:rPr lang="en-US" altLang="en-US"/>
              <a:t>State</a:t>
            </a:r>
          </a:p>
          <a:p>
            <a:pPr lvl="1">
              <a:lnSpc>
                <a:spcPct val="90000"/>
              </a:lnSpc>
            </a:pPr>
            <a:r>
              <a:rPr lang="en-US" altLang="en-US"/>
              <a:t>Priority</a:t>
            </a:r>
          </a:p>
          <a:p>
            <a:pPr lvl="1">
              <a:lnSpc>
                <a:spcPct val="90000"/>
              </a:lnSpc>
            </a:pPr>
            <a:r>
              <a:rPr lang="en-US" altLang="en-US"/>
              <a:t>Program counter</a:t>
            </a:r>
          </a:p>
          <a:p>
            <a:pPr lvl="1">
              <a:lnSpc>
                <a:spcPct val="90000"/>
              </a:lnSpc>
            </a:pPr>
            <a:r>
              <a:rPr lang="en-US" altLang="en-US"/>
              <a:t>Memory pointers- </a:t>
            </a:r>
            <a:r>
              <a:rPr lang="en-US" altLang="en-US" sz="1600"/>
              <a:t>pointers to the program code and data associated with this process, plus any memory blocks shared with other processes</a:t>
            </a:r>
          </a:p>
          <a:p>
            <a:pPr lvl="1">
              <a:lnSpc>
                <a:spcPct val="90000"/>
              </a:lnSpc>
            </a:pPr>
            <a:r>
              <a:rPr lang="en-US" altLang="en-US"/>
              <a:t>Context data- </a:t>
            </a:r>
            <a:r>
              <a:rPr lang="en-US" altLang="en-US" sz="1600"/>
              <a:t>data that are present in registers in the processor</a:t>
            </a:r>
          </a:p>
          <a:p>
            <a:pPr lvl="1">
              <a:lnSpc>
                <a:spcPct val="90000"/>
              </a:lnSpc>
            </a:pPr>
            <a:r>
              <a:rPr lang="en-US" altLang="en-US"/>
              <a:t>I/O status information</a:t>
            </a:r>
          </a:p>
          <a:p>
            <a:pPr lvl="1">
              <a:lnSpc>
                <a:spcPct val="90000"/>
              </a:lnSpc>
            </a:pPr>
            <a:r>
              <a:rPr lang="en-US" altLang="en-US"/>
              <a:t>Accounting information-</a:t>
            </a:r>
            <a:r>
              <a:rPr lang="en-US" altLang="en-US" sz="1800"/>
              <a:t>It includes the amount of processor time and clock time used, time limits, account numbers, and so on.</a:t>
            </a:r>
          </a:p>
        </p:txBody>
      </p:sp>
    </p:spTree>
    <p:extLst>
      <p:ext uri="{BB962C8B-B14F-4D97-AF65-F5344CB8AC3E}">
        <p14:creationId xmlns:p14="http://schemas.microsoft.com/office/powerpoint/2010/main" val="11486213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a:t>Contains the process elements</a:t>
            </a:r>
          </a:p>
          <a:p>
            <a:r>
              <a:rPr lang="en-US" dirty="0"/>
              <a:t>Created and manage by the operating system</a:t>
            </a:r>
          </a:p>
          <a:p>
            <a:r>
              <a:rPr lang="en-US" dirty="0"/>
              <a:t>Allows support for multiple processes</a:t>
            </a:r>
          </a:p>
          <a:p>
            <a:endParaRPr lang="en-US" dirty="0"/>
          </a:p>
        </p:txBody>
      </p:sp>
      <p:pic>
        <p:nvPicPr>
          <p:cNvPr id="4" name="Content Placeholder 3" descr="Fig03_01.gif"/>
          <p:cNvPicPr>
            <a:picLocks noChangeAspect="1"/>
          </p:cNvPicPr>
          <p:nvPr/>
        </p:nvPicPr>
        <p:blipFill>
          <a:blip r:embed="rId3" cstate="print"/>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Trace of the Process</a:t>
            </a:r>
          </a:p>
        </p:txBody>
      </p:sp>
      <p:sp>
        <p:nvSpPr>
          <p:cNvPr id="14339" name="Content Placeholder 2"/>
          <p:cNvSpPr>
            <a:spLocks noGrp="1"/>
          </p:cNvSpPr>
          <p:nvPr>
            <p:ph idx="1"/>
          </p:nvPr>
        </p:nvSpPr>
        <p:spPr/>
        <p:txBody>
          <a:bodyPr/>
          <a:lstStyle/>
          <a:p>
            <a:r>
              <a:rPr lang="en-US" dirty="0"/>
              <a:t>The behavior of an individual process is shown by listing the sequence of instructions that are executed</a:t>
            </a:r>
          </a:p>
          <a:p>
            <a:r>
              <a:rPr lang="en-US" dirty="0"/>
              <a:t>This list is called a </a:t>
            </a:r>
            <a:r>
              <a:rPr lang="en-US" b="1" i="1" dirty="0"/>
              <a:t>Trace</a:t>
            </a:r>
            <a:endParaRPr lang="en-US" dirty="0"/>
          </a:p>
          <a:p>
            <a:r>
              <a:rPr lang="en-US" b="1" i="1" dirty="0"/>
              <a:t>Dispatcher</a:t>
            </a:r>
            <a:r>
              <a:rPr lang="en-US" dirty="0"/>
              <a:t>  is a small program which switches the processor from one process to another</a:t>
            </a:r>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Execution</a:t>
            </a:r>
          </a:p>
        </p:txBody>
      </p:sp>
      <p:sp>
        <p:nvSpPr>
          <p:cNvPr id="38" name="Content Placeholder 37"/>
          <p:cNvSpPr>
            <a:spLocks noGrp="1"/>
          </p:cNvSpPr>
          <p:nvPr>
            <p:ph idx="1"/>
          </p:nvPr>
        </p:nvSpPr>
        <p:spPr>
          <a:xfrm>
            <a:off x="4343400" y="1600200"/>
            <a:ext cx="4343400" cy="4419600"/>
          </a:xfrm>
        </p:spPr>
        <p:txBody>
          <a:bodyPr/>
          <a:lstStyle/>
          <a:p>
            <a:r>
              <a:rPr lang="en-NZ" dirty="0"/>
              <a:t>Consider three processes being executed</a:t>
            </a:r>
          </a:p>
          <a:p>
            <a:r>
              <a:rPr lang="en-NZ" dirty="0"/>
              <a:t>All are in memory (plus the dispatcher)</a:t>
            </a:r>
          </a:p>
          <a:p>
            <a:r>
              <a:rPr lang="en-NZ" dirty="0"/>
              <a:t>Lets ignore virtual memory for this.</a:t>
            </a:r>
          </a:p>
        </p:txBody>
      </p:sp>
      <p:pic>
        <p:nvPicPr>
          <p:cNvPr id="1028" name="Picture 4"/>
          <p:cNvPicPr>
            <a:picLocks noChangeAspect="1" noChangeArrowheads="1"/>
          </p:cNvPicPr>
          <p:nvPr/>
        </p:nvPicPr>
        <p:blipFill>
          <a:blip r:embed="rId3" cstate="print"/>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 from the </a:t>
            </a:r>
            <a:br>
              <a:rPr lang="en-NZ" dirty="0"/>
            </a:br>
            <a:r>
              <a:rPr lang="en-NZ" i="1" dirty="0"/>
              <a:t>processes</a:t>
            </a:r>
            <a:r>
              <a:rPr lang="en-NZ" dirty="0"/>
              <a:t> point of view:</a:t>
            </a:r>
          </a:p>
        </p:txBody>
      </p:sp>
      <p:sp>
        <p:nvSpPr>
          <p:cNvPr id="3" name="Content Placeholder 2"/>
          <p:cNvSpPr>
            <a:spLocks noGrp="1"/>
          </p:cNvSpPr>
          <p:nvPr>
            <p:ph idx="1"/>
          </p:nvPr>
        </p:nvSpPr>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cstate="print"/>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Trace from Processors </a:t>
            </a:r>
            <a:br>
              <a:rPr lang="en-US" dirty="0"/>
            </a:br>
            <a:r>
              <a:rPr lang="en-US" dirty="0"/>
              <a:t>point of view</a:t>
            </a:r>
          </a:p>
        </p:txBody>
      </p:sp>
      <p:pic>
        <p:nvPicPr>
          <p:cNvPr id="17411" name="Content Placeholder 3" descr="Fig03_04.gif"/>
          <p:cNvPicPr>
            <a:picLocks noGrp="1" noChangeAspect="1"/>
          </p:cNvPicPr>
          <p:nvPr>
            <p:ph idx="1"/>
          </p:nvPr>
        </p:nvPicPr>
        <p:blipFill>
          <a:blip r:embed="rId3" cstate="print"/>
          <a:srcRect/>
          <a:stretch>
            <a:fillRect/>
          </a:stretch>
        </p:blipFill>
        <p:spPr>
          <a:xfrm>
            <a:off x="5334000" y="1431925"/>
            <a:ext cx="3657600" cy="5502275"/>
          </a:xfrm>
        </p:spPr>
      </p:pic>
      <p:pic>
        <p:nvPicPr>
          <p:cNvPr id="4" name="Picture 4"/>
          <p:cNvPicPr>
            <a:picLocks noChangeAspect="1" noChangeArrowheads="1"/>
          </p:cNvPicPr>
          <p:nvPr/>
        </p:nvPicPr>
        <p:blipFill>
          <a:blip r:embed="rId4" cstate="print"/>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solidFill>
                  <a:schemeClr val="accent5">
                    <a:lumMod val="50000"/>
                  </a:schemeClr>
                </a:solidFill>
              </a:rPr>
              <a:t>Process states </a:t>
            </a:r>
            <a:r>
              <a:rPr lang="en-NZ" dirty="0">
                <a:solidFill>
                  <a:schemeClr val="accent5">
                    <a:lumMod val="50000"/>
                  </a:schemeClr>
                </a:solidFill>
              </a:rPr>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vs Trap</a:t>
            </a:r>
          </a:p>
        </p:txBody>
      </p:sp>
      <p:sp>
        <p:nvSpPr>
          <p:cNvPr id="3" name="Content Placeholder 2"/>
          <p:cNvSpPr>
            <a:spLocks noGrp="1"/>
          </p:cNvSpPr>
          <p:nvPr>
            <p:ph idx="1"/>
          </p:nvPr>
        </p:nvSpPr>
        <p:spPr/>
        <p:txBody>
          <a:bodyPr/>
          <a:lstStyle/>
          <a:p>
            <a:r>
              <a:rPr lang="en-US" dirty="0"/>
              <a:t>Once an interrupt (software or hardware) is raised, the control is transferred to a special subroutine called ISR (Interrupt Service Routine) that can handle the conditions that are raised by the interrupt.</a:t>
            </a:r>
          </a:p>
        </p:txBody>
      </p:sp>
    </p:spTree>
    <p:extLst>
      <p:ext uri="{BB962C8B-B14F-4D97-AF65-F5344CB8AC3E}">
        <p14:creationId xmlns:p14="http://schemas.microsoft.com/office/powerpoint/2010/main" val="13351332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sz="2800" dirty="0"/>
              <a:t>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cstate="print"/>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cstate="print"/>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a:t>Etc … processes moved by the dispatcher of the OS to the CPU then back to the queue until the task is competed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Birth and Death</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435505" y="1356180"/>
            <a:ext cx="8272989" cy="4145639"/>
          </a:xfrm>
          <a:prstGeom prst="rect">
            <a:avLst/>
          </a:prstGeom>
        </p:spPr>
      </p:pic>
    </p:spTree>
    <p:extLst>
      <p:ext uri="{BB962C8B-B14F-4D97-AF65-F5344CB8AC3E}">
        <p14:creationId xmlns:p14="http://schemas.microsoft.com/office/powerpoint/2010/main" val="40080628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The OS builds a data structure to manage the process</a:t>
            </a:r>
          </a:p>
          <a:p>
            <a:r>
              <a:rPr lang="en-NZ" dirty="0"/>
              <a:t>Traditionally, the OS created all processes</a:t>
            </a:r>
          </a:p>
          <a:p>
            <a:pPr lvl="1"/>
            <a:r>
              <a:rPr lang="en-NZ" dirty="0"/>
              <a:t>But it can be useful to let a running process create another</a:t>
            </a:r>
          </a:p>
          <a:p>
            <a:r>
              <a:rPr lang="en-NZ" dirty="0"/>
              <a:t>This action is called </a:t>
            </a:r>
            <a:r>
              <a:rPr lang="en-NZ" b="1" i="1" dirty="0"/>
              <a:t>process spawning</a:t>
            </a:r>
          </a:p>
          <a:p>
            <a:pPr lvl="1"/>
            <a:r>
              <a:rPr lang="en-NZ" b="1" i="1" dirty="0"/>
              <a:t>Parent Process</a:t>
            </a:r>
            <a:r>
              <a:rPr lang="en-NZ" dirty="0"/>
              <a:t> is the original, creating, process</a:t>
            </a:r>
          </a:p>
          <a:p>
            <a:pPr lvl="1"/>
            <a:r>
              <a:rPr lang="en-NZ" b="1" i="1" dirty="0"/>
              <a:t>Child Process</a:t>
            </a:r>
            <a:r>
              <a:rPr lang="en-NZ" dirty="0"/>
              <a:t> is the new process</a:t>
            </a:r>
            <a:endParaRPr lang="en-NZ" b="1" i="1" dirty="0"/>
          </a:p>
          <a:p>
            <a:pPr lvl="1"/>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Termination</a:t>
            </a:r>
          </a:p>
        </p:txBody>
      </p:sp>
      <p:sp>
        <p:nvSpPr>
          <p:cNvPr id="3" name="Content Placeholder 2"/>
          <p:cNvSpPr>
            <a:spLocks noGrp="1"/>
          </p:cNvSpPr>
          <p:nvPr>
            <p:ph idx="1"/>
          </p:nvPr>
        </p:nvSpPr>
        <p:spPr/>
        <p:txBody>
          <a:bodyPr/>
          <a:lstStyle/>
          <a:p>
            <a:r>
              <a:rPr lang="en-NZ" dirty="0"/>
              <a:t>There must be some way that a process can indicate completion.</a:t>
            </a:r>
          </a:p>
          <a:p>
            <a:r>
              <a:rPr lang="en-NZ" dirty="0"/>
              <a:t>This indication may be:</a:t>
            </a:r>
          </a:p>
          <a:p>
            <a:pPr lvl="1"/>
            <a:r>
              <a:rPr lang="en-NZ" dirty="0"/>
              <a:t>A HALT instruction generating an interrupt alert to the OS.</a:t>
            </a:r>
          </a:p>
          <a:p>
            <a:pPr lvl="1"/>
            <a:r>
              <a:rPr lang="en-NZ" dirty="0"/>
              <a:t>A user action (e.g. log off, quitting an application)</a:t>
            </a:r>
          </a:p>
          <a:p>
            <a:pPr lvl="1"/>
            <a:r>
              <a:rPr lang="en-NZ" dirty="0"/>
              <a:t>A fault or error</a:t>
            </a:r>
          </a:p>
          <a:p>
            <a:pPr lvl="1"/>
            <a:r>
              <a:rPr lang="en-NZ" dirty="0"/>
              <a:t>Parent process terminating</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cstate="print"/>
          <a:srcRect/>
          <a:stretch>
            <a:fillRect/>
          </a:stretch>
        </p:blipFill>
        <p:spPr>
          <a:xfrm>
            <a:off x="685800" y="1524000"/>
            <a:ext cx="7769211" cy="44196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Five-State Process Model</a:t>
            </a:r>
          </a:p>
        </p:txBody>
      </p:sp>
      <p:sp>
        <p:nvSpPr>
          <p:cNvPr id="3" name="Content Placeholder 2"/>
          <p:cNvSpPr>
            <a:spLocks noGrp="1"/>
          </p:cNvSpPr>
          <p:nvPr>
            <p:ph idx="1"/>
          </p:nvPr>
        </p:nvSpPr>
        <p:spPr>
          <a:xfrm>
            <a:off x="152400" y="1143000"/>
            <a:ext cx="8610600" cy="5486400"/>
          </a:xfrm>
        </p:spPr>
        <p:txBody>
          <a:bodyPr/>
          <a:lstStyle/>
          <a:p>
            <a:r>
              <a:rPr lang="en-US" sz="2400" b="1" dirty="0"/>
              <a:t>New: </a:t>
            </a:r>
          </a:p>
          <a:p>
            <a:pPr lvl="1"/>
            <a:r>
              <a:rPr lang="en-US" sz="1800" dirty="0"/>
              <a:t>A process that has just been created but has not yet been admitted to the pool of executable processes by the OS. Typically, a new process has not yet been loaded into main memory, although its process control block has been created.</a:t>
            </a:r>
          </a:p>
          <a:p>
            <a:r>
              <a:rPr lang="en-US" sz="2400" b="1" dirty="0"/>
              <a:t>Ready: </a:t>
            </a:r>
          </a:p>
          <a:p>
            <a:pPr lvl="1"/>
            <a:r>
              <a:rPr lang="en-US" sz="1800" dirty="0"/>
              <a:t>A process that is prepared to execute when given the opportunity.</a:t>
            </a:r>
            <a:endParaRPr lang="en-US" sz="2400" dirty="0"/>
          </a:p>
          <a:p>
            <a:r>
              <a:rPr lang="en-US" sz="2400" b="1" dirty="0"/>
              <a:t>Running: </a:t>
            </a:r>
          </a:p>
          <a:p>
            <a:pPr lvl="1"/>
            <a:r>
              <a:rPr lang="en-US" sz="1800" dirty="0"/>
              <a:t>The process that is currently being executed. </a:t>
            </a:r>
          </a:p>
          <a:p>
            <a:r>
              <a:rPr lang="en-US" sz="2400" b="1" dirty="0"/>
              <a:t>Blocked/Waiting:</a:t>
            </a:r>
          </a:p>
          <a:p>
            <a:pPr lvl="1"/>
            <a:r>
              <a:rPr lang="en-US" sz="1800" dirty="0"/>
              <a:t> A process that cannot execute until some event occurs, such as the completion of an I/O operation.</a:t>
            </a:r>
          </a:p>
          <a:p>
            <a:r>
              <a:rPr lang="en-US" sz="2400" b="1" dirty="0"/>
              <a:t>Exit: </a:t>
            </a:r>
          </a:p>
          <a:p>
            <a:pPr lvl="1"/>
            <a:r>
              <a:rPr lang="en-US" sz="1800" dirty="0"/>
              <a:t>A process that has been released from the pool of executable processes by the OS, either because it halted or because it aborted for some reason.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cstate="print"/>
          <a:srcRect/>
          <a:stretch>
            <a:fillRect/>
          </a:stretch>
        </p:blipFill>
        <p:spPr>
          <a:xfrm>
            <a:off x="990600" y="1981200"/>
            <a:ext cx="7332663" cy="2971800"/>
          </a:xfr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cstate="print"/>
          <a:srcRect/>
          <a:stretch>
            <a:fillRect/>
          </a:stretch>
        </p:blipFill>
        <p:spPr>
          <a:xfrm>
            <a:off x="1676400" y="1295400"/>
            <a:ext cx="6053138" cy="4738688"/>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lnSpc>
                <a:spcPct val="90000"/>
              </a:lnSpc>
            </a:pPr>
            <a:r>
              <a:rPr lang="en-US" dirty="0"/>
              <a:t>Processor is faster than I/O so all processes could be waiting for I/O</a:t>
            </a:r>
          </a:p>
          <a:p>
            <a:pPr lvl="1">
              <a:lnSpc>
                <a:spcPct val="90000"/>
              </a:lnSpc>
            </a:pPr>
            <a:r>
              <a:rPr lang="en-US" dirty="0"/>
              <a:t>Swap these processes to disk to free up more memory and use processor on more processes</a:t>
            </a:r>
          </a:p>
          <a:p>
            <a:pPr>
              <a:lnSpc>
                <a:spcPct val="90000"/>
              </a:lnSpc>
            </a:pPr>
            <a:r>
              <a:rPr lang="en-US" dirty="0"/>
              <a:t>Blocked state becomes </a:t>
            </a:r>
            <a:r>
              <a:rPr lang="en-US" b="1" i="1" dirty="0"/>
              <a:t>suspend</a:t>
            </a:r>
            <a:r>
              <a:rPr lang="en-US" dirty="0"/>
              <a:t> state when swapped to disk</a:t>
            </a:r>
          </a:p>
          <a:p>
            <a:pPr>
              <a:lnSpc>
                <a:spcPct val="90000"/>
              </a:lnSpc>
            </a:pPr>
            <a:r>
              <a:rPr lang="en-US" dirty="0"/>
              <a:t>Two new states</a:t>
            </a:r>
          </a:p>
          <a:p>
            <a:pPr lvl="1">
              <a:lnSpc>
                <a:spcPct val="90000"/>
              </a:lnSpc>
            </a:pPr>
            <a:r>
              <a:rPr lang="en-US" dirty="0"/>
              <a:t>Blocked/Suspend</a:t>
            </a:r>
          </a:p>
          <a:p>
            <a:pPr lvl="1">
              <a:lnSpc>
                <a:spcPct val="90000"/>
              </a:lnSpc>
            </a:pPr>
            <a:r>
              <a:rPr lang="en-US" dirty="0"/>
              <a:t>Ready/Suspend</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85800"/>
          </a:xfrm>
        </p:spPr>
        <p:txBody>
          <a:bodyPr/>
          <a:lstStyle/>
          <a:p>
            <a:r>
              <a:rPr lang="en-US" b="1" dirty="0"/>
              <a:t>Interrupt vs Trap</a:t>
            </a:r>
          </a:p>
        </p:txBody>
      </p:sp>
      <p:sp>
        <p:nvSpPr>
          <p:cNvPr id="3" name="Content Placeholder 2"/>
          <p:cNvSpPr>
            <a:spLocks noGrp="1"/>
          </p:cNvSpPr>
          <p:nvPr>
            <p:ph idx="1"/>
          </p:nvPr>
        </p:nvSpPr>
        <p:spPr>
          <a:xfrm>
            <a:off x="381000" y="838200"/>
            <a:ext cx="8305800" cy="5715000"/>
          </a:xfrm>
        </p:spPr>
        <p:txBody>
          <a:bodyPr/>
          <a:lstStyle/>
          <a:p>
            <a:r>
              <a:rPr lang="en-US" dirty="0"/>
              <a:t>Interrupts are hardware interrupts, while traps are software-invoked interrupts.</a:t>
            </a:r>
          </a:p>
          <a:p>
            <a:r>
              <a:rPr lang="en-US" dirty="0"/>
              <a:t> Occurrences of hardware interrupts usually disable other hardware interrupts, but this is not true for traps</a:t>
            </a:r>
          </a:p>
          <a:p>
            <a:r>
              <a:rPr lang="en-US" b="1" dirty="0"/>
              <a:t>Traps</a:t>
            </a:r>
            <a:r>
              <a:rPr lang="en-US" dirty="0"/>
              <a:t>: </a:t>
            </a:r>
            <a:r>
              <a:rPr lang="en-US" sz="2400" dirty="0"/>
              <a:t>division by zero or invalid memory access</a:t>
            </a:r>
          </a:p>
          <a:p>
            <a:r>
              <a:rPr lang="en-US" b="1" dirty="0"/>
              <a:t>Interrupt</a:t>
            </a:r>
            <a:r>
              <a:rPr lang="en-US" dirty="0"/>
              <a:t>: </a:t>
            </a:r>
            <a:r>
              <a:rPr lang="en-US" sz="2400" dirty="0"/>
              <a:t>hard disk, graphics card, I/O ports</a:t>
            </a:r>
          </a:p>
        </p:txBody>
      </p:sp>
    </p:spTree>
    <p:extLst>
      <p:ext uri="{BB962C8B-B14F-4D97-AF65-F5344CB8AC3E}">
        <p14:creationId xmlns:p14="http://schemas.microsoft.com/office/powerpoint/2010/main" val="128919989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pic>
        <p:nvPicPr>
          <p:cNvPr id="30723" name="Content Placeholder 3" descr="Fig03_09a.gif"/>
          <p:cNvPicPr>
            <a:picLocks noGrp="1" noChangeAspect="1"/>
          </p:cNvPicPr>
          <p:nvPr>
            <p:ph idx="1"/>
          </p:nvPr>
        </p:nvPicPr>
        <p:blipFill>
          <a:blip r:embed="rId3" cstate="print"/>
          <a:srcRect/>
          <a:stretch>
            <a:fillRect/>
          </a:stretch>
        </p:blipFill>
        <p:spPr>
          <a:xfrm>
            <a:off x="392369" y="1828800"/>
            <a:ext cx="8599231" cy="3733800"/>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cstate="print"/>
          <a:srcRect/>
          <a:stretch>
            <a:fillRect/>
          </a:stretch>
        </p:blipFill>
        <p:spPr>
          <a:xfrm>
            <a:off x="958080" y="1271588"/>
            <a:ext cx="7006408" cy="4748212"/>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Reason for Process Suspension</a:t>
            </a:r>
          </a:p>
        </p:txBody>
      </p:sp>
      <p:pic>
        <p:nvPicPr>
          <p:cNvPr id="4" name="Content Placeholder 3"/>
          <p:cNvPicPr>
            <a:picLocks noGrp="1" noChangeAspect="1"/>
          </p:cNvPicPr>
          <p:nvPr>
            <p:ph idx="1"/>
          </p:nvPr>
        </p:nvPicPr>
        <p:blipFill>
          <a:blip r:embed="rId2"/>
          <a:stretch>
            <a:fillRect/>
          </a:stretch>
        </p:blipFill>
        <p:spPr>
          <a:xfrm>
            <a:off x="457200" y="1917719"/>
            <a:ext cx="8229600" cy="4317962"/>
          </a:xfrm>
          <a:prstGeom prst="rect">
            <a:avLst/>
          </a:prstGeom>
        </p:spPr>
      </p:pic>
    </p:spTree>
    <p:extLst>
      <p:ext uri="{BB962C8B-B14F-4D97-AF65-F5344CB8AC3E}">
        <p14:creationId xmlns:p14="http://schemas.microsoft.com/office/powerpoint/2010/main" val="33199723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solidFill>
                  <a:schemeClr val="accent1">
                    <a:lumMod val="75000"/>
                  </a:schemeClr>
                </a:solidFill>
              </a:rPr>
              <a:t>Data structures </a:t>
            </a:r>
            <a:r>
              <a:rPr lang="en-NZ" dirty="0">
                <a:solidFill>
                  <a:schemeClr val="accent1">
                    <a:lumMod val="75000"/>
                  </a:schemeClr>
                </a:solidFill>
              </a:rPr>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pic>
        <p:nvPicPr>
          <p:cNvPr id="33795" name="Content Placeholder 3" descr="Fig03_10.gif"/>
          <p:cNvPicPr>
            <a:picLocks noGrp="1" noChangeAspect="1"/>
          </p:cNvPicPr>
          <p:nvPr>
            <p:ph idx="1"/>
          </p:nvPr>
        </p:nvPicPr>
        <p:blipFill>
          <a:blip r:embed="rId3" cstate="print"/>
          <a:srcRect/>
          <a:stretch>
            <a:fillRect/>
          </a:stretch>
        </p:blipFill>
        <p:spPr>
          <a:xfrm>
            <a:off x="995363" y="1828800"/>
            <a:ext cx="7153275" cy="3962400"/>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r>
              <a:rPr lang="en-NZ"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cstate="print"/>
          <a:srcRect/>
          <a:stretch>
            <a:fillRect/>
          </a:stretch>
        </p:blipFill>
        <p:spPr>
          <a:xfrm>
            <a:off x="1676400" y="1271588"/>
            <a:ext cx="5883275" cy="5281612"/>
          </a:xfr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r>
              <a:rPr lang="en-NZ" dirty="0"/>
              <a:t>Memory tables are used to keep track of both main and secondary memory. </a:t>
            </a:r>
          </a:p>
          <a:p>
            <a:r>
              <a:rPr lang="en-NZ" dirty="0"/>
              <a:t>Must include this information:</a:t>
            </a:r>
          </a:p>
          <a:p>
            <a:pPr lvl="1"/>
            <a:r>
              <a:rPr lang="en-US" dirty="0"/>
              <a:t>Allocation of main memory to processes</a:t>
            </a:r>
          </a:p>
          <a:p>
            <a:pPr lvl="1"/>
            <a:r>
              <a:rPr lang="en-US" dirty="0"/>
              <a:t>Allocation of secondary memory to processes</a:t>
            </a:r>
          </a:p>
          <a:p>
            <a:pPr lvl="1"/>
            <a:r>
              <a:rPr lang="en-US" dirty="0"/>
              <a:t>Protection attributes for access to shared memory regions</a:t>
            </a:r>
          </a:p>
          <a:p>
            <a:pPr lvl="1"/>
            <a:r>
              <a:rPr lang="en-US" dirty="0"/>
              <a:t>Information needed to manage virtual memory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r>
              <a:rPr lang="en-NZ" dirty="0"/>
              <a:t>Used by the OS to manage the I/O devices and channels of the computer.</a:t>
            </a:r>
            <a:endParaRPr lang="en-US" dirty="0"/>
          </a:p>
          <a:p>
            <a:r>
              <a:rPr lang="en-US" dirty="0"/>
              <a:t>The OS needs to know</a:t>
            </a:r>
          </a:p>
          <a:p>
            <a:pPr lvl="1"/>
            <a:r>
              <a:rPr lang="en-US" dirty="0"/>
              <a:t>Whether the I/O device is available or assigned</a:t>
            </a:r>
          </a:p>
          <a:p>
            <a:pPr lvl="1"/>
            <a:r>
              <a:rPr lang="en-US" dirty="0"/>
              <a:t>The status of I/O operation</a:t>
            </a:r>
          </a:p>
          <a:p>
            <a:pPr lvl="1"/>
            <a:r>
              <a:rPr lang="en-US" dirty="0"/>
              <a:t>The location in main memory being used as the source or destination of the I/O transfer</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r>
              <a:rPr lang="en-NZ"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NZ" dirty="0"/>
              <a:t>other attributes.</a:t>
            </a:r>
            <a:endParaRPr lang="en-US" dirty="0"/>
          </a:p>
          <a:p>
            <a:r>
              <a:rPr lang="en-US" dirty="0"/>
              <a:t>Sometimes this information is maintained by a file management system</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b="1" dirty="0" err="1"/>
              <a:t>Kernal</a:t>
            </a:r>
            <a:endParaRPr lang="en-US" b="1" dirty="0"/>
          </a:p>
        </p:txBody>
      </p:sp>
      <p:sp>
        <p:nvSpPr>
          <p:cNvPr id="3" name="Content Placeholder 2"/>
          <p:cNvSpPr>
            <a:spLocks noGrp="1"/>
          </p:cNvSpPr>
          <p:nvPr>
            <p:ph idx="1"/>
          </p:nvPr>
        </p:nvSpPr>
        <p:spPr>
          <a:xfrm>
            <a:off x="381000" y="914400"/>
            <a:ext cx="8229600" cy="5257800"/>
          </a:xfrm>
        </p:spPr>
        <p:txBody>
          <a:bodyPr/>
          <a:lstStyle/>
          <a:p>
            <a:r>
              <a:rPr lang="en-US" sz="2800" dirty="0"/>
              <a:t>core component of an operating system.</a:t>
            </a:r>
          </a:p>
          <a:p>
            <a:r>
              <a:rPr lang="en-US" sz="2800" dirty="0"/>
              <a:t> it acts as a bridge between applications and the data processing performed at the hardware level.</a:t>
            </a:r>
          </a:p>
          <a:p>
            <a:r>
              <a:rPr lang="en-US" sz="2800" dirty="0"/>
              <a:t>When an OS is loaded into memory, the kernel loads first and remains in memory until the operating system is shut down again. </a:t>
            </a:r>
          </a:p>
          <a:p>
            <a:r>
              <a:rPr lang="en-US" sz="2800" dirty="0"/>
              <a:t>responsible for low-level tasks such as disk management, task management and memory management.</a:t>
            </a:r>
          </a:p>
        </p:txBody>
      </p:sp>
    </p:spTree>
    <p:extLst>
      <p:ext uri="{BB962C8B-B14F-4D97-AF65-F5344CB8AC3E}">
        <p14:creationId xmlns:p14="http://schemas.microsoft.com/office/powerpoint/2010/main" val="37139986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Tables</a:t>
            </a:r>
          </a:p>
        </p:txBody>
      </p:sp>
      <p:sp>
        <p:nvSpPr>
          <p:cNvPr id="38915" name="Content Placeholder 2"/>
          <p:cNvSpPr>
            <a:spLocks noGrp="1"/>
          </p:cNvSpPr>
          <p:nvPr>
            <p:ph idx="1"/>
          </p:nvPr>
        </p:nvSpPr>
        <p:spPr>
          <a:xfrm>
            <a:off x="457200" y="1371600"/>
            <a:ext cx="8229600" cy="4953000"/>
          </a:xfrm>
        </p:spPr>
        <p:txBody>
          <a:bodyPr/>
          <a:lstStyle/>
          <a:p>
            <a:r>
              <a:rPr lang="en-US" dirty="0"/>
              <a:t>To manage processes the OS needs to know details of the processes </a:t>
            </a:r>
          </a:p>
          <a:p>
            <a:pPr lvl="1"/>
            <a:r>
              <a:rPr lang="en-US" dirty="0"/>
              <a:t>Current state</a:t>
            </a:r>
          </a:p>
          <a:p>
            <a:pPr lvl="1"/>
            <a:r>
              <a:rPr lang="en-US" dirty="0"/>
              <a:t>Process ID</a:t>
            </a:r>
          </a:p>
          <a:p>
            <a:pPr lvl="1"/>
            <a:r>
              <a:rPr lang="en-US" dirty="0"/>
              <a:t>Location in memory</a:t>
            </a:r>
          </a:p>
          <a:p>
            <a:pPr lvl="1"/>
            <a:r>
              <a:rPr lang="en-US" dirty="0"/>
              <a:t>etc</a:t>
            </a:r>
          </a:p>
          <a:p>
            <a:pPr marL="457200" lvl="1" indent="0">
              <a:buNone/>
            </a:pPr>
            <a:r>
              <a:rPr lang="en-US" b="1" i="1" dirty="0"/>
              <a:t>Process image </a:t>
            </a:r>
            <a:r>
              <a:rPr lang="en-US" dirty="0"/>
              <a:t>is the collection of program. Data, stack, and attributes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447800"/>
            <a:ext cx="87915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43180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r>
              <a:rPr lang="en-NZ" dirty="0"/>
              <a:t>We can group the process control block information into three general categories:</a:t>
            </a:r>
          </a:p>
          <a:p>
            <a:pPr lvl="1"/>
            <a:r>
              <a:rPr lang="en-NZ" dirty="0"/>
              <a:t>Process identification</a:t>
            </a:r>
          </a:p>
          <a:p>
            <a:pPr lvl="1"/>
            <a:r>
              <a:rPr lang="en-NZ" dirty="0"/>
              <a:t>Processor state information</a:t>
            </a:r>
          </a:p>
          <a:p>
            <a:pPr lvl="1"/>
            <a:r>
              <a:rPr lang="en-NZ" dirty="0"/>
              <a:t>Process control information</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p:txBody>
          <a:bodyPr/>
          <a:lstStyle/>
          <a:p>
            <a:r>
              <a:rPr lang="en-NZ" dirty="0"/>
              <a:t>Each process is assigned a unique numeric identifier.</a:t>
            </a:r>
          </a:p>
          <a:p>
            <a:r>
              <a:rPr lang="en-NZ" dirty="0"/>
              <a:t>Many of the other tables controlled by the OS may use process identifiers to cross-reference process tables</a:t>
            </a:r>
          </a:p>
          <a:p>
            <a:endParaRPr lang="en-NZ"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0"/>
            <a:ext cx="8686800" cy="762000"/>
          </a:xfrm>
        </p:spPr>
        <p:txBody>
          <a:bodyPr/>
          <a:lstStyle/>
          <a:p>
            <a:r>
              <a:rPr lang="en-US" dirty="0"/>
              <a:t>Processor State Information</a:t>
            </a:r>
          </a:p>
        </p:txBody>
      </p:sp>
      <p:sp>
        <p:nvSpPr>
          <p:cNvPr id="45059" name="Content Placeholder 2"/>
          <p:cNvSpPr>
            <a:spLocks noGrp="1"/>
          </p:cNvSpPr>
          <p:nvPr>
            <p:ph idx="1"/>
          </p:nvPr>
        </p:nvSpPr>
        <p:spPr>
          <a:xfrm>
            <a:off x="304800" y="685800"/>
            <a:ext cx="8382000" cy="5867400"/>
          </a:xfrm>
        </p:spPr>
        <p:txBody>
          <a:bodyPr/>
          <a:lstStyle/>
          <a:p>
            <a:pPr marL="0" indent="0">
              <a:buNone/>
            </a:pPr>
            <a:r>
              <a:rPr lang="en-NZ" sz="2800" dirty="0"/>
              <a:t>This consists of the contents of processor registers. </a:t>
            </a:r>
          </a:p>
          <a:p>
            <a:r>
              <a:rPr lang="en-US" sz="2800" dirty="0"/>
              <a:t>User-visible registers- </a:t>
            </a:r>
            <a:r>
              <a:rPr lang="en-US" sz="1800" dirty="0"/>
              <a:t>that may be referenced by means of the machine language that the processor executes while in user mode</a:t>
            </a:r>
          </a:p>
          <a:p>
            <a:pPr lvl="1"/>
            <a:r>
              <a:rPr lang="en-US" sz="2400" dirty="0"/>
              <a:t>Control and status registers- </a:t>
            </a:r>
            <a:r>
              <a:rPr lang="en-US" sz="1800" dirty="0"/>
              <a:t>registers that are employed to control the operation of the processor.</a:t>
            </a:r>
          </a:p>
          <a:p>
            <a:pPr lvl="2"/>
            <a:r>
              <a:rPr lang="en-US" sz="1400" b="1" dirty="0"/>
              <a:t>Program counter</a:t>
            </a:r>
            <a:r>
              <a:rPr lang="en-US" sz="1400" dirty="0"/>
              <a:t>: Contains the address of the next instruction to be fetched</a:t>
            </a:r>
          </a:p>
          <a:p>
            <a:pPr lvl="2"/>
            <a:r>
              <a:rPr lang="en-US" sz="1400" b="1" dirty="0"/>
              <a:t>Condition codes</a:t>
            </a:r>
            <a:r>
              <a:rPr lang="en-US" sz="1400" dirty="0"/>
              <a:t>: Result of the most recent arithmetic or logical operation (e.g., sign, zero, carry, equal, overflow)</a:t>
            </a:r>
          </a:p>
          <a:p>
            <a:pPr lvl="2"/>
            <a:r>
              <a:rPr lang="en-US" sz="1400" b="1" dirty="0"/>
              <a:t>Status information </a:t>
            </a:r>
            <a:r>
              <a:rPr lang="en-US" sz="1400" dirty="0"/>
              <a:t>: Includes interrupt enabled/disabled flags, execution mode</a:t>
            </a:r>
          </a:p>
          <a:p>
            <a:pPr lvl="1"/>
            <a:r>
              <a:rPr lang="en-US" dirty="0"/>
              <a:t>Stack pointers- </a:t>
            </a:r>
            <a:r>
              <a:rPr lang="en-US" sz="1800" dirty="0"/>
              <a:t>The stack pointer points to the top of the stack</a:t>
            </a:r>
          </a:p>
          <a:p>
            <a:r>
              <a:rPr lang="en-US" sz="2800" dirty="0"/>
              <a:t>Program status word (PSW)</a:t>
            </a:r>
          </a:p>
          <a:p>
            <a:pPr lvl="1"/>
            <a:r>
              <a:rPr lang="en-US" sz="2400" dirty="0"/>
              <a:t>contains status information</a:t>
            </a:r>
          </a:p>
          <a:p>
            <a:pPr lvl="1"/>
            <a:r>
              <a:rPr lang="en-US" sz="2400" dirty="0"/>
              <a:t>Example: the EFLAGS register on Pentium processors</a:t>
            </a:r>
          </a:p>
          <a:p>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a:t>Pentium II </a:t>
            </a:r>
            <a:br>
              <a:rPr lang="en-US" dirty="0"/>
            </a:br>
            <a:r>
              <a:rPr lang="en-US" dirty="0"/>
              <a:t>EFLAGS Register</a:t>
            </a:r>
          </a:p>
        </p:txBody>
      </p:sp>
      <p:pic>
        <p:nvPicPr>
          <p:cNvPr id="46083" name="Content Placeholder 3" descr="Fig03_12.gif"/>
          <p:cNvPicPr>
            <a:picLocks noGrp="1" noChangeAspect="1"/>
          </p:cNvPicPr>
          <p:nvPr>
            <p:ph idx="1"/>
          </p:nvPr>
        </p:nvPicPr>
        <p:blipFill>
          <a:blip r:embed="rId3" cstate="print"/>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a:t>Also see Table 3.6</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762000"/>
          </a:xfrm>
        </p:spPr>
        <p:txBody>
          <a:bodyPr/>
          <a:lstStyle/>
          <a:p>
            <a:r>
              <a:rPr lang="en-NZ" dirty="0"/>
              <a:t>Process Control Information</a:t>
            </a:r>
          </a:p>
        </p:txBody>
      </p:sp>
      <p:sp>
        <p:nvSpPr>
          <p:cNvPr id="3" name="Content Placeholder 2"/>
          <p:cNvSpPr>
            <a:spLocks noGrp="1"/>
          </p:cNvSpPr>
          <p:nvPr>
            <p:ph idx="1"/>
          </p:nvPr>
        </p:nvSpPr>
        <p:spPr>
          <a:xfrm>
            <a:off x="76200" y="838200"/>
            <a:ext cx="8915400" cy="5867400"/>
          </a:xfrm>
        </p:spPr>
        <p:txBody>
          <a:bodyPr/>
          <a:lstStyle/>
          <a:p>
            <a:pPr marL="0" indent="0">
              <a:buNone/>
            </a:pPr>
            <a:r>
              <a:rPr lang="en-NZ" sz="2400" dirty="0"/>
              <a:t>This is the additional information needed by the OS to control and coordinate the various active processes.</a:t>
            </a:r>
            <a:r>
              <a:rPr lang="en-US" sz="2400" dirty="0"/>
              <a:t> </a:t>
            </a:r>
          </a:p>
          <a:p>
            <a:pPr marL="0" indent="0">
              <a:buNone/>
            </a:pPr>
            <a:r>
              <a:rPr lang="en-US" sz="2400" b="1" dirty="0"/>
              <a:t>Scheduling and State Information-</a:t>
            </a:r>
            <a:r>
              <a:rPr lang="en-US" sz="2400" dirty="0"/>
              <a:t> </a:t>
            </a:r>
            <a:r>
              <a:rPr lang="en-US" sz="1800" dirty="0"/>
              <a:t>Typical items of Information are:</a:t>
            </a:r>
            <a:endParaRPr lang="en-US" sz="2400" dirty="0"/>
          </a:p>
          <a:p>
            <a:r>
              <a:rPr lang="en-US" sz="2000" b="1" dirty="0"/>
              <a:t>Process state</a:t>
            </a:r>
            <a:r>
              <a:rPr lang="en-US" sz="2000" dirty="0"/>
              <a:t>: Defines the readiness of the process to be scheduled for execution (e.g., running, ready, waiting, halted).</a:t>
            </a:r>
          </a:p>
          <a:p>
            <a:r>
              <a:rPr lang="en-US" sz="2000" b="1" dirty="0"/>
              <a:t>Priority:</a:t>
            </a:r>
          </a:p>
          <a:p>
            <a:r>
              <a:rPr lang="en-US" sz="2000" b="1" dirty="0"/>
              <a:t>Scheduling-related information</a:t>
            </a:r>
            <a:r>
              <a:rPr lang="en-US" sz="2000" dirty="0"/>
              <a:t>: </a:t>
            </a:r>
          </a:p>
          <a:p>
            <a:r>
              <a:rPr lang="en-US" sz="2000" b="1" dirty="0"/>
              <a:t>Event</a:t>
            </a:r>
            <a:r>
              <a:rPr lang="en-US" sz="2000" dirty="0"/>
              <a:t>: Identity of event the process is awaiting before it can be resumed</a:t>
            </a:r>
          </a:p>
          <a:p>
            <a:pPr marL="0" indent="0">
              <a:buNone/>
            </a:pPr>
            <a:r>
              <a:rPr lang="en-US" sz="2000" b="1" dirty="0"/>
              <a:t>Data Structuring-</a:t>
            </a:r>
          </a:p>
          <a:p>
            <a:pPr marL="0" indent="0">
              <a:buNone/>
            </a:pPr>
            <a:r>
              <a:rPr lang="en-US" sz="2000" b="1" dirty="0"/>
              <a:t>Inter-process Communication</a:t>
            </a:r>
          </a:p>
          <a:p>
            <a:pPr marL="0" indent="0">
              <a:buNone/>
            </a:pPr>
            <a:r>
              <a:rPr lang="en-US" sz="2000" b="1" dirty="0"/>
              <a:t>Process Privileges- </a:t>
            </a:r>
            <a:r>
              <a:rPr lang="en-US" sz="1800" dirty="0"/>
              <a:t>Processes are granted privileges in terms of the memory that may be accessed and the types of instructions that may be executed</a:t>
            </a:r>
          </a:p>
          <a:p>
            <a:pPr marL="0" indent="0">
              <a:buNone/>
            </a:pPr>
            <a:r>
              <a:rPr lang="en-US" sz="2000" b="1" dirty="0"/>
              <a:t>Memory Management-</a:t>
            </a:r>
          </a:p>
          <a:p>
            <a:pPr marL="0" indent="0">
              <a:buNone/>
            </a:pPr>
            <a:r>
              <a:rPr lang="en-US" sz="2000" b="1" dirty="0"/>
              <a:t>Resource Ownership and Utilization- </a:t>
            </a:r>
            <a:r>
              <a:rPr lang="en-US" sz="1800" dirty="0"/>
              <a:t>Resources controlled by the process may be indicated, such as opened files. A history of utilization of the processor or other resources may also be included; this information may be needed by the scheduler</a:t>
            </a:r>
          </a:p>
          <a:p>
            <a:endParaRPr lang="en-NZ" sz="2000" dirty="0"/>
          </a:p>
          <a:p>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r>
              <a:rPr lang="en-NZ" dirty="0"/>
              <a:t>The most important data structure in an OS</a:t>
            </a:r>
          </a:p>
          <a:p>
            <a:pPr lvl="1"/>
            <a:r>
              <a:rPr lang="en-NZ" dirty="0"/>
              <a:t> It defines the state of the OS</a:t>
            </a:r>
          </a:p>
          <a:p>
            <a:r>
              <a:rPr lang="en-NZ" dirty="0"/>
              <a:t>Process Control Block requires protection</a:t>
            </a:r>
          </a:p>
          <a:p>
            <a:pPr lvl="1"/>
            <a:r>
              <a:rPr lang="en-NZ" dirty="0"/>
              <a:t>A faulty routine could cause damage to the block destroying the OS’s ability to manage the process</a:t>
            </a:r>
          </a:p>
          <a:p>
            <a:pPr lvl="1"/>
            <a:r>
              <a:rPr lang="en-NZ" dirty="0"/>
              <a:t>Any design change to the block could affect many modules of the OS</a:t>
            </a:r>
          </a:p>
          <a:p>
            <a:pPr lvl="1"/>
            <a:endParaRPr lang="en-NZ"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solidFill>
                  <a:schemeClr val="accent1">
                    <a:lumMod val="75000"/>
                  </a:schemeClr>
                </a:solidFill>
              </a:rPr>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a:t>Most processors support at least two modes of execution</a:t>
            </a:r>
          </a:p>
          <a:p>
            <a:r>
              <a:rPr lang="en-US" dirty="0"/>
              <a:t>User mode</a:t>
            </a:r>
          </a:p>
          <a:p>
            <a:pPr lvl="1"/>
            <a:r>
              <a:rPr lang="en-US" dirty="0"/>
              <a:t>Less-privileged mode</a:t>
            </a:r>
          </a:p>
          <a:p>
            <a:pPr lvl="1"/>
            <a:r>
              <a:rPr lang="en-US" dirty="0"/>
              <a:t>User programs typically execute in this mode</a:t>
            </a:r>
          </a:p>
          <a:p>
            <a:r>
              <a:rPr lang="en-US" dirty="0"/>
              <a:t>System mode</a:t>
            </a:r>
          </a:p>
          <a:p>
            <a:pPr lvl="1"/>
            <a:r>
              <a:rPr lang="en-US" dirty="0"/>
              <a:t>More-privileged mode</a:t>
            </a:r>
          </a:p>
          <a:p>
            <a:pPr lvl="1"/>
            <a:r>
              <a:rPr lang="en-US" dirty="0"/>
              <a:t>Kernel of the operating system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762000"/>
          </a:xfrm>
        </p:spPr>
        <p:txBody>
          <a:bodyPr/>
          <a:lstStyle/>
          <a:p>
            <a:r>
              <a:rPr lang="en-US" dirty="0"/>
              <a:t>kernel </a:t>
            </a:r>
          </a:p>
        </p:txBody>
      </p:sp>
      <p:sp>
        <p:nvSpPr>
          <p:cNvPr id="3" name="Content Placeholder 2"/>
          <p:cNvSpPr>
            <a:spLocks noGrp="1"/>
          </p:cNvSpPr>
          <p:nvPr>
            <p:ph idx="1"/>
          </p:nvPr>
        </p:nvSpPr>
        <p:spPr>
          <a:xfrm>
            <a:off x="457200" y="914400"/>
            <a:ext cx="8229600" cy="5638800"/>
          </a:xfrm>
        </p:spPr>
        <p:txBody>
          <a:bodyPr/>
          <a:lstStyle/>
          <a:p>
            <a:pPr marL="0" indent="0">
              <a:buNone/>
            </a:pPr>
            <a:r>
              <a:rPr lang="en-US" dirty="0"/>
              <a:t>kernel is a computer program that manages I/O (input/output) requests from software, and translates them into data processing instructions for the central processing unit and other electronic components of a computer.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505200"/>
            <a:ext cx="36385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618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pPr marL="0" indent="0">
              <a:buNone/>
            </a:pPr>
            <a:r>
              <a:rPr lang="en-NZ" dirty="0"/>
              <a:t>Once the OS decides to create a new process 	it</a:t>
            </a:r>
          </a:p>
          <a:p>
            <a:pPr lvl="1"/>
            <a:r>
              <a:rPr lang="en-US" dirty="0"/>
              <a:t>Assigns a unique process identifier</a:t>
            </a:r>
          </a:p>
          <a:p>
            <a:pPr lvl="1"/>
            <a:r>
              <a:rPr lang="en-US" dirty="0"/>
              <a:t>Allocates space for the process</a:t>
            </a:r>
          </a:p>
          <a:p>
            <a:pPr lvl="1"/>
            <a:r>
              <a:rPr lang="en-US" dirty="0"/>
              <a:t>Initializes process control block</a:t>
            </a:r>
          </a:p>
          <a:p>
            <a:pPr lvl="1"/>
            <a:r>
              <a:rPr lang="en-US" dirty="0"/>
              <a:t>Sets up appropriate linkages</a:t>
            </a:r>
          </a:p>
          <a:p>
            <a:pPr lvl="1"/>
            <a:r>
              <a:rPr lang="en-US" dirty="0"/>
              <a:t>Creates or expand other data structures</a:t>
            </a:r>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EEBC-CA6D-406F-91B4-AFA7E00D4002}"/>
              </a:ext>
            </a:extLst>
          </p:cNvPr>
          <p:cNvSpPr>
            <a:spLocks noGrp="1"/>
          </p:cNvSpPr>
          <p:nvPr>
            <p:ph type="title"/>
          </p:nvPr>
        </p:nvSpPr>
        <p:spPr>
          <a:xfrm>
            <a:off x="70556" y="1524000"/>
            <a:ext cx="9067800" cy="1143000"/>
          </a:xfrm>
        </p:spPr>
        <p:txBody>
          <a:bodyPr/>
          <a:lstStyle/>
          <a:p>
            <a:r>
              <a:rPr lang="en-US" sz="4000" dirty="0"/>
              <a:t>Mode Switching and Process Switching</a:t>
            </a:r>
          </a:p>
        </p:txBody>
      </p:sp>
      <p:sp>
        <p:nvSpPr>
          <p:cNvPr id="3" name="Content Placeholder 2">
            <a:extLst>
              <a:ext uri="{FF2B5EF4-FFF2-40B4-BE49-F238E27FC236}">
                <a16:creationId xmlns:a16="http://schemas.microsoft.com/office/drawing/2014/main" id="{5831EB67-A95B-467C-B350-858D72D02534}"/>
              </a:ext>
            </a:extLst>
          </p:cNvPr>
          <p:cNvSpPr>
            <a:spLocks noGrp="1"/>
          </p:cNvSpPr>
          <p:nvPr>
            <p:ph idx="1"/>
          </p:nvPr>
        </p:nvSpPr>
        <p:spPr>
          <a:xfrm>
            <a:off x="457200" y="3200400"/>
            <a:ext cx="8229600" cy="3352800"/>
          </a:xfrm>
        </p:spPr>
        <p:txBody>
          <a:bodyPr/>
          <a:lstStyle/>
          <a:p>
            <a:pPr marL="0" indent="0">
              <a:buNone/>
            </a:pPr>
            <a:r>
              <a:rPr lang="en-US" dirty="0"/>
              <a:t> mode switch changes the process privilege between modes like user mode and kernel mode while process switch changes the process state between different states.</a:t>
            </a:r>
          </a:p>
        </p:txBody>
      </p:sp>
    </p:spTree>
    <p:extLst>
      <p:ext uri="{BB962C8B-B14F-4D97-AF65-F5344CB8AC3E}">
        <p14:creationId xmlns:p14="http://schemas.microsoft.com/office/powerpoint/2010/main" val="5931773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Switching Processes</a:t>
            </a:r>
          </a:p>
        </p:txBody>
      </p:sp>
      <p:sp>
        <p:nvSpPr>
          <p:cNvPr id="3" name="Content Placeholder 2"/>
          <p:cNvSpPr>
            <a:spLocks noGrp="1"/>
          </p:cNvSpPr>
          <p:nvPr>
            <p:ph idx="1"/>
          </p:nvPr>
        </p:nvSpPr>
        <p:spPr/>
        <p:txBody>
          <a:bodyPr/>
          <a:lstStyle/>
          <a:p>
            <a:r>
              <a:rPr lang="en-NZ" dirty="0"/>
              <a:t>Several design issues are raised regarding process switching</a:t>
            </a:r>
          </a:p>
          <a:p>
            <a:pPr lvl="1"/>
            <a:r>
              <a:rPr lang="en-NZ" dirty="0"/>
              <a:t>What events trigger a process switch? </a:t>
            </a:r>
          </a:p>
          <a:p>
            <a:pPr lvl="1"/>
            <a:r>
              <a:rPr lang="en-NZ" dirty="0"/>
              <a:t>We must distinguish between mode switching and process switching.</a:t>
            </a:r>
          </a:p>
          <a:p>
            <a:pPr lvl="1"/>
            <a:r>
              <a:rPr lang="en-NZ" dirty="0"/>
              <a:t>What must the OS do to the various data structures under its control to achieve a process switch?</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dirty="0"/>
                        <a:t>Trap</a:t>
                      </a:r>
                    </a:p>
                  </a:txBody>
                  <a:tcPr/>
                </a:tc>
                <a:tc>
                  <a:txBody>
                    <a:bodyPr/>
                    <a:lstStyle/>
                    <a:p>
                      <a:r>
                        <a:rPr lang="en-NZ" dirty="0"/>
                        <a:t>Associated with the execution of the current instruction</a:t>
                      </a:r>
                    </a:p>
                  </a:txBody>
                  <a:tcPr/>
                </a:tc>
                <a:tc>
                  <a:txBody>
                    <a:bodyPr/>
                    <a:lstStyle/>
                    <a:p>
                      <a:r>
                        <a:rPr lang="en-NZ" dirty="0"/>
                        <a:t>Handling of an error or an</a:t>
                      </a:r>
                    </a:p>
                    <a:p>
                      <a:r>
                        <a:rPr lang="en-NZ" dirty="0"/>
                        <a:t>exception condition</a:t>
                      </a:r>
                    </a:p>
                  </a:txBody>
                  <a:tcPr/>
                </a:tc>
                <a:extLst>
                  <a:ext uri="{0D108BD9-81ED-4DB2-BD59-A6C34878D82A}">
                    <a16:rowId xmlns:a16="http://schemas.microsoft.com/office/drawing/2014/main" val="10002"/>
                  </a:ext>
                </a:extLst>
              </a:tr>
              <a:tr h="981467">
                <a:tc>
                  <a:txBody>
                    <a:bodyPr/>
                    <a:lstStyle/>
                    <a:p>
                      <a:r>
                        <a:rPr lang="en-NZ" dirty="0"/>
                        <a:t>Supervisor call</a:t>
                      </a:r>
                    </a:p>
                  </a:txBody>
                  <a:tcPr/>
                </a:tc>
                <a:tc>
                  <a:txBody>
                    <a:bodyPr/>
                    <a:lstStyle/>
                    <a:p>
                      <a:r>
                        <a:rPr lang="en-NZ" dirty="0"/>
                        <a:t>Explicit request</a:t>
                      </a:r>
                    </a:p>
                  </a:txBody>
                  <a:tcPr/>
                </a:tc>
                <a:tc>
                  <a:txBody>
                    <a:bodyPr/>
                    <a:lstStyle/>
                    <a:p>
                      <a:r>
                        <a:rPr lang="en-NZ" dirty="0"/>
                        <a:t>Call to an operating system</a:t>
                      </a:r>
                    </a:p>
                    <a:p>
                      <a:r>
                        <a:rPr lang="en-NZ" dirty="0"/>
                        <a:t>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a:t>A process switch may occur any time that the OS has gained control from the currently running process. Possible events giving OS control are: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Change of </a:t>
            </a:r>
            <a:br>
              <a:rPr lang="en-US" dirty="0"/>
            </a:br>
            <a:r>
              <a:rPr lang="en-US" dirty="0"/>
              <a:t>Process State …</a:t>
            </a:r>
          </a:p>
        </p:txBody>
      </p:sp>
      <p:sp>
        <p:nvSpPr>
          <p:cNvPr id="51203" name="Content Placeholder 2"/>
          <p:cNvSpPr>
            <a:spLocks noGrp="1"/>
          </p:cNvSpPr>
          <p:nvPr>
            <p:ph idx="1"/>
          </p:nvPr>
        </p:nvSpPr>
        <p:spPr>
          <a:xfrm>
            <a:off x="152400" y="1600200"/>
            <a:ext cx="8839200" cy="4953000"/>
          </a:xfrm>
        </p:spPr>
        <p:txBody>
          <a:bodyPr/>
          <a:lstStyle/>
          <a:p>
            <a:pPr marL="0" indent="0">
              <a:lnSpc>
                <a:spcPct val="90000"/>
              </a:lnSpc>
              <a:buNone/>
            </a:pPr>
            <a:r>
              <a:rPr lang="en-NZ" sz="2800" dirty="0"/>
              <a:t>The steps in a process switch are:</a:t>
            </a:r>
          </a:p>
          <a:p>
            <a:pPr marL="971550" lvl="1" indent="-514350">
              <a:lnSpc>
                <a:spcPct val="90000"/>
              </a:lnSpc>
              <a:buFont typeface="+mj-lt"/>
              <a:buAutoNum type="arabicPeriod"/>
            </a:pPr>
            <a:r>
              <a:rPr lang="en-US" sz="2400" dirty="0"/>
              <a:t>Save context of processor including program counter and other registers</a:t>
            </a:r>
          </a:p>
          <a:p>
            <a:pPr marL="971550" lvl="1" indent="-514350">
              <a:lnSpc>
                <a:spcPct val="90000"/>
              </a:lnSpc>
              <a:buFont typeface="+mj-lt"/>
              <a:buAutoNum type="arabicPeriod"/>
            </a:pPr>
            <a:r>
              <a:rPr lang="en-US" sz="2400" dirty="0"/>
              <a:t>Update the process control block of the process that is currently in the Running state</a:t>
            </a:r>
          </a:p>
          <a:p>
            <a:pPr marL="971550" lvl="1" indent="-514350">
              <a:lnSpc>
                <a:spcPct val="90000"/>
              </a:lnSpc>
              <a:buFont typeface="+mj-lt"/>
              <a:buAutoNum type="arabicPeriod"/>
            </a:pPr>
            <a:r>
              <a:rPr lang="en-US" sz="2400" dirty="0"/>
              <a:t>Move process control block to appropriate queue – ready; blocked; ready/suspend</a:t>
            </a:r>
          </a:p>
          <a:p>
            <a:pPr marL="971550" lvl="1" indent="-514350">
              <a:lnSpc>
                <a:spcPct val="90000"/>
              </a:lnSpc>
              <a:buFont typeface="+mj-lt"/>
              <a:buAutoNum type="arabicPeriod"/>
            </a:pPr>
            <a:r>
              <a:rPr lang="en-US" sz="2400" dirty="0"/>
              <a:t>Select another process for execution</a:t>
            </a:r>
          </a:p>
          <a:p>
            <a:pPr marL="971550" lvl="1" indent="-514350">
              <a:lnSpc>
                <a:spcPct val="90000"/>
              </a:lnSpc>
              <a:buFont typeface="+mj-lt"/>
              <a:buAutoNum type="arabicPeriod"/>
            </a:pPr>
            <a:r>
              <a:rPr lang="en-US" sz="2400" dirty="0"/>
              <a:t>Update the process control block of the process selected</a:t>
            </a:r>
          </a:p>
          <a:p>
            <a:pPr marL="971550" lvl="1" indent="-514350">
              <a:lnSpc>
                <a:spcPct val="90000"/>
              </a:lnSpc>
              <a:buFont typeface="+mj-lt"/>
              <a:buAutoNum type="arabicPeriod"/>
            </a:pPr>
            <a:r>
              <a:rPr lang="en-US" sz="2400" dirty="0"/>
              <a:t>Update memory-management data structures</a:t>
            </a:r>
          </a:p>
          <a:p>
            <a:pPr marL="971550" lvl="1" indent="-514350">
              <a:lnSpc>
                <a:spcPct val="90000"/>
              </a:lnSpc>
              <a:buFont typeface="+mj-lt"/>
              <a:buAutoNum type="arabicPeriod"/>
            </a:pPr>
            <a:r>
              <a:rPr lang="en-US" sz="2400" dirty="0"/>
              <a:t>Restore context of the selected process</a:t>
            </a:r>
          </a:p>
          <a:p>
            <a:pPr marL="971550" lvl="1" indent="-514350">
              <a:lnSpc>
                <a:spcPct val="90000"/>
              </a:lnSpc>
              <a:buFont typeface="+mj-lt"/>
              <a:buAutoNum type="arabicPeriod"/>
            </a:pPr>
            <a:endParaRPr lang="en-US" sz="2000" dirty="0"/>
          </a:p>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Security Issues</a:t>
            </a:r>
          </a:p>
        </p:txBody>
      </p:sp>
      <p:sp>
        <p:nvSpPr>
          <p:cNvPr id="3" name="Content Placeholder 2"/>
          <p:cNvSpPr>
            <a:spLocks noGrp="1"/>
          </p:cNvSpPr>
          <p:nvPr>
            <p:ph idx="1"/>
          </p:nvPr>
        </p:nvSpPr>
        <p:spPr/>
        <p:txBody>
          <a:bodyPr/>
          <a:lstStyle/>
          <a:p>
            <a:r>
              <a:rPr lang="en-NZ" dirty="0"/>
              <a:t>An OS associates a set of privileges with each process.</a:t>
            </a:r>
          </a:p>
          <a:p>
            <a:pPr lvl="1"/>
            <a:r>
              <a:rPr lang="en-NZ" dirty="0"/>
              <a:t>Highest level being administrator, supervisor</a:t>
            </a:r>
          </a:p>
          <a:p>
            <a:pPr lvl="1"/>
            <a:r>
              <a:rPr lang="en-NZ" dirty="0"/>
              <a:t> A key security issue in the design of any OS is to prevent anything (user or process) from gaining unauthorized privileges on the system </a:t>
            </a:r>
          </a:p>
          <a:p>
            <a:pPr lvl="1"/>
            <a:r>
              <a:rPr lang="en-NZ" dirty="0"/>
              <a:t>Especially - from gaining root access(highest authority ).</a:t>
            </a:r>
          </a:p>
          <a:p>
            <a:endParaRPr lang="en-NZ" dirty="0"/>
          </a:p>
          <a:p>
            <a:endParaRPr lang="en-NZ" dirty="0"/>
          </a:p>
          <a:p>
            <a:endParaRPr lang="en-NZ"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81000" y="76200"/>
            <a:ext cx="8305800" cy="762000"/>
          </a:xfrm>
        </p:spPr>
        <p:txBody>
          <a:bodyPr/>
          <a:lstStyle/>
          <a:p>
            <a:r>
              <a:rPr lang="en-US" dirty="0"/>
              <a:t>System access threats</a:t>
            </a:r>
          </a:p>
        </p:txBody>
      </p:sp>
      <p:sp>
        <p:nvSpPr>
          <p:cNvPr id="57347" name="Content Placeholder 2"/>
          <p:cNvSpPr>
            <a:spLocks noGrp="1"/>
          </p:cNvSpPr>
          <p:nvPr>
            <p:ph idx="1"/>
          </p:nvPr>
        </p:nvSpPr>
        <p:spPr>
          <a:xfrm>
            <a:off x="152400" y="838200"/>
            <a:ext cx="8915400" cy="5867400"/>
          </a:xfrm>
        </p:spPr>
        <p:txBody>
          <a:bodyPr/>
          <a:lstStyle/>
          <a:p>
            <a:r>
              <a:rPr lang="en-US" b="1" dirty="0"/>
              <a:t>Intruders</a:t>
            </a:r>
            <a:endParaRPr lang="en-US" sz="2800" b="1" dirty="0"/>
          </a:p>
          <a:p>
            <a:pPr lvl="1">
              <a:buFont typeface="Arial" pitchFamily="34" charset="0"/>
              <a:buChar char="•"/>
            </a:pPr>
            <a:r>
              <a:rPr lang="en-NZ" sz="2000" b="1" dirty="0" err="1"/>
              <a:t>Masquerader</a:t>
            </a:r>
            <a:r>
              <a:rPr lang="en-NZ" sz="2000" dirty="0"/>
              <a:t>: An individual who is not authorized to use the computer and who penetrates a system’s access controls to exploit a legitimate user’s account</a:t>
            </a:r>
          </a:p>
          <a:p>
            <a:pPr marL="457200" lvl="1" indent="0">
              <a:buNone/>
            </a:pPr>
            <a:endParaRPr lang="en-NZ" sz="2000" dirty="0"/>
          </a:p>
          <a:p>
            <a:pPr lvl="1">
              <a:buFont typeface="Arial" pitchFamily="34" charset="0"/>
              <a:buChar char="•"/>
            </a:pPr>
            <a:r>
              <a:rPr lang="en-NZ" sz="2000" b="1" dirty="0"/>
              <a:t>Misfeasor:</a:t>
            </a:r>
            <a:r>
              <a:rPr lang="en-NZ" sz="2000" dirty="0"/>
              <a:t> A legitimate user who accesses data, programs, or resources for which such access is not authorized, or who is authorized for such access but misuses his or her privileges</a:t>
            </a:r>
          </a:p>
          <a:p>
            <a:pPr marL="457200" lvl="1" indent="0">
              <a:buNone/>
            </a:pPr>
            <a:endParaRPr lang="en-NZ" sz="2000" dirty="0"/>
          </a:p>
          <a:p>
            <a:pPr lvl="1">
              <a:buFont typeface="Arial" pitchFamily="34" charset="0"/>
              <a:buChar char="•"/>
            </a:pPr>
            <a:r>
              <a:rPr lang="en-NZ" sz="2000" b="1" dirty="0"/>
              <a:t>Clandestine user: </a:t>
            </a:r>
            <a:r>
              <a:rPr lang="en-NZ" sz="2000" dirty="0"/>
              <a:t>An individual who seizes supervisory control of the system and uses this control to evade auditing and access controls or to suppress audit collection</a:t>
            </a:r>
            <a:endParaRPr lang="en-NZ" sz="2400" dirty="0"/>
          </a:p>
          <a:p>
            <a:r>
              <a:rPr lang="en-US" sz="2800" b="1" dirty="0"/>
              <a:t>Malicious software </a:t>
            </a:r>
            <a:r>
              <a:rPr lang="en-US" sz="2800" dirty="0"/>
              <a:t>(malware)- </a:t>
            </a:r>
            <a:r>
              <a:rPr lang="en-US" sz="2000" dirty="0"/>
              <a:t>software used to disrupt computer operation, gather sensitive information, or gain access to private computer systems.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Intrusion Detection</a:t>
            </a:r>
          </a:p>
        </p:txBody>
      </p:sp>
      <p:sp>
        <p:nvSpPr>
          <p:cNvPr id="58371" name="Content Placeholder 2"/>
          <p:cNvSpPr>
            <a:spLocks noGrp="1"/>
          </p:cNvSpPr>
          <p:nvPr>
            <p:ph idx="1"/>
          </p:nvPr>
        </p:nvSpPr>
        <p:spPr>
          <a:xfrm>
            <a:off x="228600" y="1600200"/>
            <a:ext cx="9067800" cy="4953000"/>
          </a:xfrm>
        </p:spPr>
        <p:txBody>
          <a:bodyPr/>
          <a:lstStyle/>
          <a:p>
            <a:r>
              <a:rPr lang="en-NZ" sz="2800" dirty="0"/>
              <a:t>Intrusion detection systems are typically designed to detect human intruder and malicious software behaviour.</a:t>
            </a:r>
          </a:p>
          <a:p>
            <a:r>
              <a:rPr lang="en-US" sz="2800" dirty="0"/>
              <a:t>May be host or network based</a:t>
            </a:r>
          </a:p>
          <a:p>
            <a:r>
              <a:rPr lang="en-US" sz="2800" dirty="0"/>
              <a:t>Intrusion detection systems (IDS) typically comprise</a:t>
            </a:r>
          </a:p>
          <a:p>
            <a:pPr lvl="1"/>
            <a:r>
              <a:rPr lang="en-US" sz="2400" dirty="0"/>
              <a:t>Sensors</a:t>
            </a:r>
          </a:p>
          <a:p>
            <a:pPr lvl="1"/>
            <a:r>
              <a:rPr lang="en-US" sz="2400" dirty="0"/>
              <a:t>Analyzers</a:t>
            </a:r>
          </a:p>
          <a:p>
            <a:pPr lvl="1"/>
            <a:r>
              <a:rPr lang="en-US" sz="2400" dirty="0"/>
              <a:t>User Interface</a:t>
            </a:r>
          </a:p>
          <a:p>
            <a:pPr>
              <a:buNone/>
            </a:pPr>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228600"/>
            <a:ext cx="8991600" cy="6400800"/>
          </a:xfrm>
        </p:spPr>
        <p:txBody>
          <a:bodyPr/>
          <a:lstStyle/>
          <a:p>
            <a:pPr lvl="1">
              <a:buFont typeface="Arial" panose="020B0604020202020204" pitchFamily="34" charset="0"/>
              <a:buChar char="•"/>
            </a:pPr>
            <a:r>
              <a:rPr lang="en-NZ" sz="2400" b="1" dirty="0"/>
              <a:t>Sensors: </a:t>
            </a:r>
          </a:p>
          <a:p>
            <a:pPr lvl="2">
              <a:buFont typeface="Arial" pitchFamily="34" charset="0"/>
              <a:buChar char="•"/>
            </a:pPr>
            <a:r>
              <a:rPr lang="en-NZ" sz="2000" dirty="0"/>
              <a:t>Sensors are responsible for collecting data. </a:t>
            </a:r>
          </a:p>
          <a:p>
            <a:pPr lvl="2">
              <a:buFont typeface="Arial" pitchFamily="34" charset="0"/>
              <a:buChar char="•"/>
            </a:pPr>
            <a:r>
              <a:rPr lang="en-NZ" sz="2000" dirty="0"/>
              <a:t>The input for a sensor may be any part of a system that could contain evidence of an intrusion. </a:t>
            </a:r>
          </a:p>
          <a:p>
            <a:pPr lvl="2">
              <a:buFont typeface="Arial" pitchFamily="34" charset="0"/>
              <a:buChar char="•"/>
            </a:pPr>
            <a:r>
              <a:rPr lang="en-NZ" sz="2000" dirty="0"/>
              <a:t>Types of input to a sensor include network packets, log files, and system call traces. </a:t>
            </a:r>
          </a:p>
          <a:p>
            <a:pPr lvl="2">
              <a:buFont typeface="Arial" pitchFamily="34" charset="0"/>
              <a:buChar char="•"/>
            </a:pPr>
            <a:r>
              <a:rPr lang="en-NZ" sz="2000" dirty="0"/>
              <a:t>Sensors collect and forward this information to the </a:t>
            </a:r>
            <a:r>
              <a:rPr lang="en-NZ" sz="2000" dirty="0" err="1"/>
              <a:t>analyzer</a:t>
            </a:r>
            <a:r>
              <a:rPr lang="en-NZ" sz="2000" dirty="0"/>
              <a:t>.</a:t>
            </a:r>
          </a:p>
          <a:p>
            <a:pPr lvl="1">
              <a:buFont typeface="Arial" pitchFamily="34" charset="0"/>
              <a:buChar char="•"/>
            </a:pPr>
            <a:r>
              <a:rPr lang="en-NZ" sz="2400" b="1" dirty="0" err="1"/>
              <a:t>Analyzers</a:t>
            </a:r>
            <a:r>
              <a:rPr lang="en-NZ" sz="2400" b="1" dirty="0"/>
              <a:t>: </a:t>
            </a:r>
          </a:p>
          <a:p>
            <a:pPr lvl="2">
              <a:buFont typeface="Arial" pitchFamily="34" charset="0"/>
              <a:buChar char="•"/>
            </a:pPr>
            <a:r>
              <a:rPr lang="en-NZ" sz="2000" dirty="0" err="1"/>
              <a:t>Analyzers</a:t>
            </a:r>
            <a:r>
              <a:rPr lang="en-NZ" sz="2000" dirty="0"/>
              <a:t> receive input from one or more sensors or from other </a:t>
            </a:r>
            <a:r>
              <a:rPr lang="en-NZ" sz="2000" dirty="0" err="1"/>
              <a:t>analyzers</a:t>
            </a:r>
            <a:r>
              <a:rPr lang="en-NZ" sz="2000" dirty="0"/>
              <a:t>. </a:t>
            </a:r>
          </a:p>
          <a:p>
            <a:pPr lvl="2">
              <a:buFont typeface="Arial" pitchFamily="34" charset="0"/>
              <a:buChar char="•"/>
            </a:pPr>
            <a:r>
              <a:rPr lang="en-NZ" sz="2000" dirty="0"/>
              <a:t>The </a:t>
            </a:r>
            <a:r>
              <a:rPr lang="en-NZ" sz="2000" dirty="0" err="1"/>
              <a:t>analyzer</a:t>
            </a:r>
            <a:r>
              <a:rPr lang="en-NZ" sz="2000" dirty="0"/>
              <a:t> is responsible for determining if an intrusion has occurred. </a:t>
            </a:r>
          </a:p>
          <a:p>
            <a:pPr lvl="2">
              <a:buFont typeface="Arial" pitchFamily="34" charset="0"/>
              <a:buChar char="•"/>
            </a:pPr>
            <a:r>
              <a:rPr lang="en-NZ" sz="2000" dirty="0"/>
              <a:t>The output of this component is an indication that an intrusion has occurred. </a:t>
            </a:r>
          </a:p>
          <a:p>
            <a:pPr lvl="2">
              <a:buFont typeface="Arial" pitchFamily="34" charset="0"/>
              <a:buChar char="•"/>
            </a:pPr>
            <a:r>
              <a:rPr lang="en-NZ" sz="2000" dirty="0"/>
              <a:t>The output may include evidence supporting the conclusion that an intrusion occurred. </a:t>
            </a:r>
          </a:p>
          <a:p>
            <a:pPr lvl="2">
              <a:buFont typeface="Arial" pitchFamily="34" charset="0"/>
              <a:buChar char="•"/>
            </a:pPr>
            <a:r>
              <a:rPr lang="en-NZ" sz="2000" dirty="0"/>
              <a:t>The </a:t>
            </a:r>
            <a:r>
              <a:rPr lang="en-NZ" sz="2000" dirty="0" err="1"/>
              <a:t>analyzer</a:t>
            </a:r>
            <a:r>
              <a:rPr lang="en-NZ" sz="2000" dirty="0"/>
              <a:t> may provide guidance about what actions to take as a result of the intrusion. </a:t>
            </a:r>
          </a:p>
        </p:txBody>
      </p:sp>
    </p:spTree>
    <p:extLst>
      <p:ext uri="{BB962C8B-B14F-4D97-AF65-F5344CB8AC3E}">
        <p14:creationId xmlns:p14="http://schemas.microsoft.com/office/powerpoint/2010/main" val="325432847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1" indent="-342900">
              <a:buFont typeface="Arial" charset="0"/>
              <a:buChar char="•"/>
            </a:pPr>
            <a:r>
              <a:rPr lang="en-NZ" b="1" dirty="0"/>
              <a:t>User interface: </a:t>
            </a:r>
          </a:p>
          <a:p>
            <a:pPr marL="742950" lvl="2" indent="-342900"/>
            <a:r>
              <a:rPr lang="en-NZ" dirty="0"/>
              <a:t>The user interface to an IDS enables a user to view output from the system or control the behaviour of the system. </a:t>
            </a:r>
          </a:p>
          <a:p>
            <a:pPr marL="742950" lvl="2" indent="-342900"/>
            <a:r>
              <a:rPr lang="en-NZ" dirty="0"/>
              <a:t>In some systems, the user interface may equate to a manager, director, or console component. </a:t>
            </a:r>
            <a:endParaRPr lang="en-US" dirty="0"/>
          </a:p>
          <a:p>
            <a:endParaRPr lang="en-US" dirty="0"/>
          </a:p>
        </p:txBody>
      </p:sp>
    </p:spTree>
    <p:extLst>
      <p:ext uri="{BB962C8B-B14F-4D97-AF65-F5344CB8AC3E}">
        <p14:creationId xmlns:p14="http://schemas.microsoft.com/office/powerpoint/2010/main" val="26928861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b="1" dirty="0"/>
              <a:t>Kernel mode</a:t>
            </a:r>
          </a:p>
        </p:txBody>
      </p:sp>
      <p:sp>
        <p:nvSpPr>
          <p:cNvPr id="3" name="Content Placeholder 2"/>
          <p:cNvSpPr>
            <a:spLocks noGrp="1"/>
          </p:cNvSpPr>
          <p:nvPr>
            <p:ph idx="1"/>
          </p:nvPr>
        </p:nvSpPr>
        <p:spPr>
          <a:xfrm>
            <a:off x="381000" y="838200"/>
            <a:ext cx="8610600" cy="5791200"/>
          </a:xfrm>
        </p:spPr>
        <p:txBody>
          <a:bodyPr/>
          <a:lstStyle/>
          <a:p>
            <a:r>
              <a:rPr lang="en-US" dirty="0"/>
              <a:t>In Kernel mode, the executing code has complete and unrestricted access to the underlying hardware.</a:t>
            </a:r>
          </a:p>
          <a:p>
            <a:r>
              <a:rPr lang="en-US" dirty="0"/>
              <a:t>It can execute any CPU instruction and reference any memory address. </a:t>
            </a:r>
          </a:p>
          <a:p>
            <a:r>
              <a:rPr lang="en-US" dirty="0"/>
              <a:t>Kernel mode is generally reserved for the lowest-level, most trusted functions of the operating system. </a:t>
            </a:r>
          </a:p>
          <a:p>
            <a:r>
              <a:rPr lang="en-US" dirty="0"/>
              <a:t>Crashes in kernel mode are catastrophic; they will halt the entire PC.</a:t>
            </a:r>
          </a:p>
          <a:p>
            <a:r>
              <a:rPr lang="en-US" dirty="0"/>
              <a:t>.</a:t>
            </a:r>
          </a:p>
        </p:txBody>
      </p:sp>
    </p:spTree>
    <p:extLst>
      <p:ext uri="{BB962C8B-B14F-4D97-AF65-F5344CB8AC3E}">
        <p14:creationId xmlns:p14="http://schemas.microsoft.com/office/powerpoint/2010/main" val="388340076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2400" y="0"/>
            <a:ext cx="8839200" cy="762000"/>
          </a:xfrm>
        </p:spPr>
        <p:txBody>
          <a:bodyPr/>
          <a:lstStyle/>
          <a:p>
            <a:r>
              <a:rPr lang="en-US" dirty="0"/>
              <a:t>Countermeasures: Authentication</a:t>
            </a:r>
          </a:p>
        </p:txBody>
      </p:sp>
      <p:sp>
        <p:nvSpPr>
          <p:cNvPr id="58371" name="Content Placeholder 2"/>
          <p:cNvSpPr>
            <a:spLocks noGrp="1"/>
          </p:cNvSpPr>
          <p:nvPr>
            <p:ph idx="1"/>
          </p:nvPr>
        </p:nvSpPr>
        <p:spPr>
          <a:xfrm>
            <a:off x="152400" y="1066800"/>
            <a:ext cx="8534400" cy="5486400"/>
          </a:xfrm>
        </p:spPr>
        <p:txBody>
          <a:bodyPr/>
          <a:lstStyle/>
          <a:p>
            <a:r>
              <a:rPr lang="en-US" sz="2800" dirty="0"/>
              <a:t>Two Stages:</a:t>
            </a:r>
          </a:p>
          <a:p>
            <a:pPr lvl="1"/>
            <a:r>
              <a:rPr lang="en-US" sz="2400" dirty="0"/>
              <a:t>Identification-</a:t>
            </a:r>
            <a:r>
              <a:rPr lang="en-NZ" sz="1800" dirty="0"/>
              <a:t>Presenting an identifier to the security system</a:t>
            </a:r>
            <a:endParaRPr lang="en-US" sz="1800" dirty="0"/>
          </a:p>
          <a:p>
            <a:pPr lvl="1"/>
            <a:r>
              <a:rPr lang="en-US" sz="2400" dirty="0"/>
              <a:t>Verification-</a:t>
            </a:r>
            <a:r>
              <a:rPr lang="en-NZ" sz="1800" dirty="0"/>
              <a:t>Presenting or generating authentication information that confirms the binding between the entity and the identifier.</a:t>
            </a:r>
            <a:endParaRPr lang="en-US" sz="1800" dirty="0"/>
          </a:p>
          <a:p>
            <a:r>
              <a:rPr lang="en-US" sz="2800" dirty="0"/>
              <a:t>Four Factors:</a:t>
            </a:r>
          </a:p>
          <a:p>
            <a:pPr lvl="1"/>
            <a:r>
              <a:rPr lang="en-US" sz="2000" dirty="0"/>
              <a:t>Something the individual </a:t>
            </a:r>
            <a:r>
              <a:rPr lang="en-US" sz="2000" b="1" i="1" dirty="0"/>
              <a:t>knows- password, PIN</a:t>
            </a:r>
          </a:p>
          <a:p>
            <a:pPr lvl="1"/>
            <a:r>
              <a:rPr lang="en-US" sz="2000" dirty="0"/>
              <a:t>Something the individual </a:t>
            </a:r>
            <a:r>
              <a:rPr lang="en-US" sz="2000" b="1" i="1" dirty="0"/>
              <a:t>possesses- SMART CARD,KEYs</a:t>
            </a:r>
          </a:p>
          <a:p>
            <a:pPr lvl="1"/>
            <a:r>
              <a:rPr lang="en-US" sz="2000" dirty="0"/>
              <a:t>Something the individual </a:t>
            </a:r>
            <a:r>
              <a:rPr lang="en-US" sz="2000" b="1" i="1" dirty="0"/>
              <a:t>is </a:t>
            </a:r>
            <a:r>
              <a:rPr lang="en-US" sz="2000" dirty="0"/>
              <a:t>(static biometrics)-</a:t>
            </a:r>
            <a:r>
              <a:rPr lang="en-NZ" sz="2000" dirty="0"/>
              <a:t> fingerprint, , retina, and face.</a:t>
            </a:r>
            <a:endParaRPr lang="en-US" sz="2000" dirty="0"/>
          </a:p>
          <a:p>
            <a:pPr lvl="1"/>
            <a:r>
              <a:rPr lang="en-US" sz="2000" dirty="0"/>
              <a:t>Something the individual </a:t>
            </a:r>
            <a:r>
              <a:rPr lang="en-US" sz="2000" b="1" i="1" dirty="0"/>
              <a:t>does</a:t>
            </a:r>
            <a:r>
              <a:rPr lang="en-US" sz="2000" dirty="0"/>
              <a:t> (dynamic biometrics)-</a:t>
            </a:r>
            <a:r>
              <a:rPr lang="en-NZ" sz="2000" dirty="0"/>
              <a:t> recognition by voice pattern, handwriting characteristics, and typing rhythm.</a:t>
            </a:r>
            <a:endParaRPr lang="en-US" sz="2000" dirty="0"/>
          </a:p>
          <a:p>
            <a:pPr lvl="1"/>
            <a:endParaRPr lang="en-US" b="1" i="1"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4000" dirty="0"/>
              <a:t>Countermeasures: </a:t>
            </a:r>
            <a:br>
              <a:rPr lang="en-US" sz="4000" dirty="0"/>
            </a:br>
            <a:r>
              <a:rPr lang="en-US" sz="4000" dirty="0"/>
              <a:t>Access Control</a:t>
            </a:r>
          </a:p>
        </p:txBody>
      </p:sp>
      <p:sp>
        <p:nvSpPr>
          <p:cNvPr id="58371" name="Content Placeholder 2"/>
          <p:cNvSpPr>
            <a:spLocks noGrp="1"/>
          </p:cNvSpPr>
          <p:nvPr>
            <p:ph idx="1"/>
          </p:nvPr>
        </p:nvSpPr>
        <p:spPr>
          <a:xfrm>
            <a:off x="152400" y="1600200"/>
            <a:ext cx="8534400" cy="4953000"/>
          </a:xfrm>
        </p:spPr>
        <p:txBody>
          <a:bodyPr/>
          <a:lstStyle/>
          <a:p>
            <a:r>
              <a:rPr lang="en-US" sz="2800" dirty="0"/>
              <a:t>A policy governing access to resources</a:t>
            </a:r>
          </a:p>
          <a:p>
            <a:r>
              <a:rPr lang="en-NZ" sz="2800" dirty="0"/>
              <a:t>A security administrator maintains an authorization database</a:t>
            </a:r>
          </a:p>
          <a:p>
            <a:pPr lvl="1"/>
            <a:r>
              <a:rPr lang="en-NZ" sz="2400" dirty="0"/>
              <a:t>The access control function consults this to determine whether to grant access.</a:t>
            </a:r>
          </a:p>
          <a:p>
            <a:r>
              <a:rPr lang="en-NZ" sz="2800" dirty="0"/>
              <a:t>An auditing function monitors and keeps a record of user accesses to system resources.</a:t>
            </a:r>
          </a:p>
          <a:p>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Firewalls</a:t>
            </a:r>
          </a:p>
        </p:txBody>
      </p:sp>
      <p:sp>
        <p:nvSpPr>
          <p:cNvPr id="58371" name="Content Placeholder 2"/>
          <p:cNvSpPr>
            <a:spLocks noGrp="1"/>
          </p:cNvSpPr>
          <p:nvPr>
            <p:ph idx="1"/>
          </p:nvPr>
        </p:nvSpPr>
        <p:spPr>
          <a:xfrm>
            <a:off x="152400" y="1600200"/>
            <a:ext cx="8534400" cy="4953000"/>
          </a:xfrm>
        </p:spPr>
        <p:txBody>
          <a:bodyPr/>
          <a:lstStyle/>
          <a:p>
            <a:r>
              <a:rPr lang="en-NZ" dirty="0"/>
              <a:t>Traditionally, a firewall is a dedicated computer that:</a:t>
            </a:r>
          </a:p>
          <a:p>
            <a:pPr lvl="1"/>
            <a:r>
              <a:rPr lang="en-NZ" dirty="0"/>
              <a:t>interfaces with computers outside a network </a:t>
            </a:r>
          </a:p>
          <a:p>
            <a:pPr lvl="1"/>
            <a:r>
              <a:rPr lang="en-NZ" dirty="0"/>
              <a:t>has special security precautions built into it to protect sensitive files on computers within the network. </a:t>
            </a:r>
          </a:p>
          <a:p>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solidFill>
                  <a:schemeClr val="accent1">
                    <a:lumMod val="75000"/>
                  </a:schemeClr>
                </a:solidFill>
              </a:rPr>
              <a:t>Discuss process management in UNIX SVR4.</a:t>
            </a: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Unix SVR4</a:t>
            </a:r>
            <a:br>
              <a:rPr lang="en-NZ" dirty="0"/>
            </a:br>
            <a:r>
              <a:rPr lang="en-NZ" sz="2800" dirty="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a:t>Uses the model of fig3.15b where most of the OS executes in the user process</a:t>
            </a:r>
          </a:p>
          <a:p>
            <a:r>
              <a:rPr lang="en-NZ" dirty="0"/>
              <a:t>System Processes - Kernel mode only</a:t>
            </a:r>
          </a:p>
          <a:p>
            <a:r>
              <a:rPr lang="en-NZ" dirty="0"/>
              <a:t>User Processes</a:t>
            </a:r>
          </a:p>
          <a:p>
            <a:pPr lvl="1"/>
            <a:r>
              <a:rPr lang="en-NZ" dirty="0"/>
              <a:t> User mode to execute user programs and utilities</a:t>
            </a:r>
          </a:p>
          <a:p>
            <a:pPr lvl="1"/>
            <a:r>
              <a:rPr lang="en-NZ" dirty="0"/>
              <a:t>Kernel mode to execute instructions that belong to the kernel.</a:t>
            </a:r>
          </a:p>
          <a:p>
            <a:pPr lvl="1"/>
            <a:endParaRPr lang="en-NZ" dirty="0"/>
          </a:p>
          <a:p>
            <a:pPr lvl="1"/>
            <a:endParaRPr lang="en-NZ" dirty="0"/>
          </a:p>
          <a:p>
            <a:endParaRPr lang="en-NZ" dirty="0"/>
          </a:p>
        </p:txBody>
      </p:sp>
      <p:pic>
        <p:nvPicPr>
          <p:cNvPr id="4" name="Picture 2"/>
          <p:cNvPicPr>
            <a:picLocks noChangeAspect="1" noChangeArrowheads="1"/>
          </p:cNvPicPr>
          <p:nvPr/>
        </p:nvPicPr>
        <p:blipFill>
          <a:blip r:embed="rId3" cstate="print"/>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cstate="print"/>
          <a:srcRect/>
          <a:stretch>
            <a:fillRect/>
          </a:stretch>
        </p:blipFill>
        <p:spPr>
          <a:xfrm>
            <a:off x="1111421" y="1600200"/>
            <a:ext cx="6541917" cy="5257800"/>
          </a:xfr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cstate="print"/>
          <a:srcRect/>
          <a:stretch>
            <a:fillRect/>
          </a:stretch>
        </p:blipFill>
        <p:spPr>
          <a:xfrm>
            <a:off x="1143000" y="1295400"/>
            <a:ext cx="7305675" cy="4752975"/>
          </a:xfrm>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Unix Process</a:t>
            </a:r>
          </a:p>
        </p:txBody>
      </p:sp>
      <p:sp>
        <p:nvSpPr>
          <p:cNvPr id="3" name="Content Placeholder 2"/>
          <p:cNvSpPr>
            <a:spLocks noGrp="1"/>
          </p:cNvSpPr>
          <p:nvPr>
            <p:ph idx="1"/>
          </p:nvPr>
        </p:nvSpPr>
        <p:spPr/>
        <p:txBody>
          <a:bodyPr/>
          <a:lstStyle/>
          <a:p>
            <a:r>
              <a:rPr lang="en-NZ" dirty="0"/>
              <a:t>A process in UNIX is a set of data structures that provide the OS with all of the information necessary to manage and dispatch processes. </a:t>
            </a:r>
          </a:p>
          <a:p>
            <a:r>
              <a:rPr lang="en-NZ" dirty="0"/>
              <a:t>See Table 3.10 which organizes the elements into three parts:</a:t>
            </a:r>
          </a:p>
          <a:p>
            <a:pPr lvl="1"/>
            <a:r>
              <a:rPr lang="en-NZ" dirty="0"/>
              <a:t>user-level context, </a:t>
            </a:r>
          </a:p>
          <a:p>
            <a:pPr lvl="1"/>
            <a:r>
              <a:rPr lang="en-NZ" dirty="0"/>
              <a:t>register context, and </a:t>
            </a:r>
          </a:p>
          <a:p>
            <a:pPr lvl="1"/>
            <a:r>
              <a:rPr lang="en-NZ" dirty="0"/>
              <a:t>system-level context.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Process creation is by means of the kernel system call,fork( ).</a:t>
            </a:r>
          </a:p>
          <a:p>
            <a:r>
              <a:rPr lang="en-NZ" dirty="0"/>
              <a:t>This causes the OS, in Kernel Mode, to:</a:t>
            </a:r>
          </a:p>
          <a:p>
            <a:pPr marL="914400" lvl="1" indent="-514350">
              <a:buFont typeface="+mj-lt"/>
              <a:buAutoNum type="arabicPeriod"/>
            </a:pPr>
            <a:r>
              <a:rPr lang="en-NZ" dirty="0"/>
              <a:t>Allocate a slot in the process table for the new process.</a:t>
            </a:r>
          </a:p>
          <a:p>
            <a:pPr marL="914400" lvl="1" indent="-514350">
              <a:buFont typeface="+mj-lt"/>
              <a:buAutoNum type="arabicPeriod"/>
            </a:pPr>
            <a:r>
              <a:rPr lang="en-NZ" dirty="0"/>
              <a:t>Assign a unique process ID to the child process.</a:t>
            </a:r>
          </a:p>
          <a:p>
            <a:pPr marL="914400" lvl="1" indent="-514350">
              <a:buFont typeface="+mj-lt"/>
              <a:buAutoNum type="arabicPeriod"/>
            </a:pPr>
            <a:r>
              <a:rPr lang="en-NZ" dirty="0"/>
              <a:t>Copy of process image of the parent, with the exception of any shared memory.</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 </a:t>
            </a:r>
            <a:br>
              <a:rPr lang="en-NZ" dirty="0"/>
            </a:br>
            <a:r>
              <a:rPr lang="en-NZ" dirty="0"/>
              <a:t>cont…</a:t>
            </a:r>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a:t>Increment the  counters for any files owned by the parent, to reflect that an additional process now also owns those files.</a:t>
            </a:r>
          </a:p>
          <a:p>
            <a:pPr marL="971550" lvl="1" indent="-514350">
              <a:buFont typeface="+mj-lt"/>
              <a:buAutoNum type="arabicPeriod" startAt="4"/>
            </a:pPr>
            <a:r>
              <a:rPr lang="en-NZ" dirty="0"/>
              <a:t>Assign the child process to the Ready to Run state.</a:t>
            </a:r>
          </a:p>
          <a:p>
            <a:pPr marL="971550" lvl="1" indent="-514350">
              <a:buFont typeface="+mj-lt"/>
              <a:buAutoNum type="arabicPeriod" startAt="4"/>
            </a:pPr>
            <a:r>
              <a:rPr lang="en-NZ" dirty="0"/>
              <a:t>Returns the ID number of the child to the parent process, and a 0 value to the child process.</a:t>
            </a:r>
          </a:p>
          <a:p>
            <a:pPr marL="971550" lvl="1" indent="-514350">
              <a:buFont typeface="+mj-lt"/>
              <a:buAutoNum type="arabicPeriod" startAt="4"/>
            </a:pPr>
            <a:endParaRPr lang="en-NZ" dirty="0"/>
          </a:p>
          <a:p>
            <a:pPr marL="971550" lvl="1" indent="-514350">
              <a:buFont typeface="+mj-lt"/>
              <a:buAutoNum type="arabicPeriod" startAt="4"/>
            </a:pPr>
            <a:endParaRPr lang="en-NZ"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14400"/>
          </a:xfrm>
        </p:spPr>
        <p:txBody>
          <a:bodyPr/>
          <a:lstStyle/>
          <a:p>
            <a:r>
              <a:rPr lang="en-US" b="1" dirty="0"/>
              <a:t>User mode</a:t>
            </a:r>
          </a:p>
        </p:txBody>
      </p:sp>
      <p:sp>
        <p:nvSpPr>
          <p:cNvPr id="3" name="Content Placeholder 2"/>
          <p:cNvSpPr>
            <a:spLocks noGrp="1"/>
          </p:cNvSpPr>
          <p:nvPr>
            <p:ph idx="1"/>
          </p:nvPr>
        </p:nvSpPr>
        <p:spPr>
          <a:xfrm>
            <a:off x="381000" y="762000"/>
            <a:ext cx="8305800" cy="5791200"/>
          </a:xfrm>
        </p:spPr>
        <p:txBody>
          <a:bodyPr/>
          <a:lstStyle/>
          <a:p>
            <a:r>
              <a:rPr lang="en-US" dirty="0"/>
              <a:t>In User mode, the executing code has no ability to directly access hardware or reference memory. </a:t>
            </a:r>
          </a:p>
          <a:p>
            <a:r>
              <a:rPr lang="en-US" dirty="0"/>
              <a:t>Code running in user mode must delegate to system APIs to access hardware or memory. </a:t>
            </a:r>
          </a:p>
          <a:p>
            <a:r>
              <a:rPr lang="en-US" dirty="0"/>
              <a:t>Due to the protection afforded by this sort of isolation, crashes in user mode are always recoverable. </a:t>
            </a:r>
          </a:p>
          <a:p>
            <a:r>
              <a:rPr lang="en-US" dirty="0"/>
              <a:t>Most of the code running on your computer will execute in user mode</a:t>
            </a:r>
          </a:p>
        </p:txBody>
      </p:sp>
    </p:spTree>
    <p:extLst>
      <p:ext uri="{BB962C8B-B14F-4D97-AF65-F5344CB8AC3E}">
        <p14:creationId xmlns:p14="http://schemas.microsoft.com/office/powerpoint/2010/main" val="81728428"/>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r>
              <a:rPr lang="en-NZ" dirty="0"/>
              <a:t>After creating the process the Kernel can do one of the following, as part of the dispatcher routine:</a:t>
            </a:r>
          </a:p>
          <a:p>
            <a:pPr lvl="1"/>
            <a:r>
              <a:rPr lang="en-NZ" dirty="0"/>
              <a:t>Stay in the parent process. </a:t>
            </a:r>
          </a:p>
          <a:p>
            <a:pPr lvl="1"/>
            <a:r>
              <a:rPr lang="en-NZ" dirty="0"/>
              <a:t>Transfer control to the child process</a:t>
            </a:r>
          </a:p>
          <a:p>
            <a:pPr lvl="1"/>
            <a:r>
              <a:rPr lang="en-NZ" dirty="0"/>
              <a:t>Transfer control to another process.</a:t>
            </a:r>
          </a:p>
          <a:p>
            <a:pPr lvl="1"/>
            <a:endParaRPr lang="en-NZ" dirty="0"/>
          </a:p>
          <a:p>
            <a:pPr lvl="1"/>
            <a:endParaRPr lang="en-NZ" dirty="0"/>
          </a:p>
          <a:p>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7" name="Picture 5" descr="http://upload.wikimedia.org/wikipedia/commons/thumb/2/2f/Priv_rings.svg/300px-Priv_ring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458200" cy="59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0940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583F7E3B295A43A991C65617FBAD82" ma:contentTypeVersion="2" ma:contentTypeDescription="Create a new document." ma:contentTypeScope="" ma:versionID="1c97358195b7dc1e27027c444aea2049">
  <xsd:schema xmlns:xsd="http://www.w3.org/2001/XMLSchema" xmlns:xs="http://www.w3.org/2001/XMLSchema" xmlns:p="http://schemas.microsoft.com/office/2006/metadata/properties" xmlns:ns2="a34bd38a-bea5-43e1-8d17-d34cb39ba186" targetNamespace="http://schemas.microsoft.com/office/2006/metadata/properties" ma:root="true" ma:fieldsID="9b9c171f48aed6cd83f1ee7616ca66eb" ns2:_="">
    <xsd:import namespace="a34bd38a-bea5-43e1-8d17-d34cb39ba18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bd38a-bea5-43e1-8d17-d34cb39ba1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509327-7791-4652-BF2D-249A7295590F}">
  <ds:schemaRefs>
    <ds:schemaRef ds:uri="http://schemas.microsoft.com/sharepoint/v3/contenttype/forms"/>
  </ds:schemaRefs>
</ds:datastoreItem>
</file>

<file path=customXml/itemProps2.xml><?xml version="1.0" encoding="utf-8"?>
<ds:datastoreItem xmlns:ds="http://schemas.openxmlformats.org/officeDocument/2006/customXml" ds:itemID="{9EDE22E8-F2E5-4886-9182-CE2983AB2E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76C3143-B523-4101-AFB1-40F19FAD7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bd38a-bea5-43e1-8d17-d34cb39ba1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8641</Words>
  <Application>Microsoft Office PowerPoint</Application>
  <PresentationFormat>On-screen Show (4:3)</PresentationFormat>
  <Paragraphs>753</Paragraphs>
  <Slides>80</Slides>
  <Notes>56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80</vt:i4>
      </vt:variant>
    </vt:vector>
  </HeadingPairs>
  <TitlesOfParts>
    <vt:vector size="85" baseType="lpstr">
      <vt:lpstr>Arial</vt:lpstr>
      <vt:lpstr>Calibri</vt:lpstr>
      <vt:lpstr>Open Sans</vt:lpstr>
      <vt:lpstr>Office Theme</vt:lpstr>
      <vt:lpstr>Custom Design</vt:lpstr>
      <vt:lpstr>Chapter 3 Process Description and Control</vt:lpstr>
      <vt:lpstr>Interrupt vs Trap</vt:lpstr>
      <vt:lpstr>Interrupt vs Trap</vt:lpstr>
      <vt:lpstr>Interrupt vs Trap</vt:lpstr>
      <vt:lpstr>Kernal</vt:lpstr>
      <vt:lpstr>kernel </vt:lpstr>
      <vt:lpstr>Kernel mode</vt:lpstr>
      <vt:lpstr>User mode</vt:lpstr>
      <vt:lpstr>PowerPoint Presentation</vt:lpstr>
      <vt:lpstr>Monolithic kernels</vt:lpstr>
      <vt:lpstr>Microkernels</vt:lpstr>
      <vt:lpstr>PowerPoint Presentation</vt:lpstr>
      <vt:lpstr>Micro kernel vs Monolithic kernels</vt:lpstr>
      <vt:lpstr>Micro kernel vs Monolithic kernels</vt:lpstr>
      <vt:lpstr>System Call</vt:lpstr>
      <vt:lpstr>various types of system calls</vt:lpstr>
      <vt:lpstr>API</vt:lpstr>
      <vt:lpstr>Difference Between API and System Call</vt:lpstr>
      <vt:lpstr>Chapter 3 Process Description and Control</vt:lpstr>
      <vt:lpstr>Roadmap</vt:lpstr>
      <vt:lpstr>What is a “process”?</vt:lpstr>
      <vt:lpstr>Process Elements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Birth and Death</vt:lpstr>
      <vt:lpstr>Process Creation</vt:lpstr>
      <vt:lpstr>Process Termination</vt:lpstr>
      <vt:lpstr>Five-State  Process Model</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PowerPoint Presentation</vt:lpstr>
      <vt:lpstr>Process Attributes</vt:lpstr>
      <vt:lpstr>Process Identification</vt:lpstr>
      <vt:lpstr>Processor State Information</vt:lpstr>
      <vt:lpstr>Pentium II  EFLAGS Register</vt:lpstr>
      <vt:lpstr>Process Control Information</vt:lpstr>
      <vt:lpstr>Role of the  Process Control Block</vt:lpstr>
      <vt:lpstr>Roadmap</vt:lpstr>
      <vt:lpstr>Modes of Execution</vt:lpstr>
      <vt:lpstr>Process Creation</vt:lpstr>
      <vt:lpstr>Mode Switching and Process Switching</vt:lpstr>
      <vt:lpstr>Switching Processes</vt:lpstr>
      <vt:lpstr>When to switch processes</vt:lpstr>
      <vt:lpstr>Change of  Process State …</vt:lpstr>
      <vt:lpstr>Security Issues</vt:lpstr>
      <vt:lpstr>System access threats</vt:lpstr>
      <vt:lpstr>Countermeasures:  Intrusion Detection</vt:lpstr>
      <vt:lpstr>PowerPoint Presentation</vt:lpstr>
      <vt:lpstr>PowerPoint Presentation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2008-04-03T13:44:07Z</dcterms:created>
  <dcterms:modified xsi:type="dcterms:W3CDTF">2023-10-24T06:49:24Z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0x0101005E583F7E3B295A43A991C65617FBAD82</vt:lpwstr>
  </property>
</Properties>
</file>