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35"/>
  </p:notesMasterIdLst>
  <p:handoutMasterIdLst>
    <p:handoutMasterId r:id="rId36"/>
  </p:handoutMasterIdLst>
  <p:sldIdLst>
    <p:sldId id="257" r:id="rId2"/>
    <p:sldId id="261" r:id="rId3"/>
    <p:sldId id="259" r:id="rId4"/>
    <p:sldId id="260" r:id="rId5"/>
    <p:sldId id="262" r:id="rId6"/>
    <p:sldId id="263" r:id="rId7"/>
    <p:sldId id="258" r:id="rId8"/>
    <p:sldId id="325" r:id="rId9"/>
    <p:sldId id="264" r:id="rId10"/>
    <p:sldId id="266" r:id="rId11"/>
    <p:sldId id="267" r:id="rId12"/>
    <p:sldId id="268" r:id="rId13"/>
    <p:sldId id="269" r:id="rId14"/>
    <p:sldId id="270" r:id="rId15"/>
    <p:sldId id="298" r:id="rId16"/>
    <p:sldId id="299" r:id="rId17"/>
    <p:sldId id="284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89" r:id="rId28"/>
    <p:sldId id="293" r:id="rId29"/>
    <p:sldId id="290" r:id="rId30"/>
    <p:sldId id="294" r:id="rId31"/>
    <p:sldId id="291" r:id="rId32"/>
    <p:sldId id="297" r:id="rId33"/>
    <p:sldId id="313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B922357-5A9E-444B-A32F-5153C07608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BDB8AC1-5588-46B7-A8BD-F63B9B85C9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3F4B0AE-2391-4BB6-AB49-203D9A5377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5D78AD4-BC60-432C-83E9-A05CB26C08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Arial" panose="020B0604020202020204" pitchFamily="34" charset="0"/>
              </a:defRPr>
            </a:lvl1pPr>
          </a:lstStyle>
          <a:p>
            <a:fld id="{7C633C61-43DE-47ED-B60B-C32F76F4E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5D9486-BAA7-40FC-A39E-C89AE0DAA7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F7A0C83-81EE-4C7B-8978-6FDA57773E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B1DF10C-3CC5-418E-87C0-42DB9CBF0C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6B61E77E-F4E7-43F2-B586-A9134B7DB6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AEA8E967-F387-40EC-9DF3-1FE249DE57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57DEDDCE-5751-49B2-9851-F54D1E51B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Arial" panose="020B0604020202020204" pitchFamily="34" charset="0"/>
              </a:defRPr>
            </a:lvl1pPr>
          </a:lstStyle>
          <a:p>
            <a:fld id="{F080064F-EF71-4631-B4BD-F6B75A4085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1EAF9DE-085E-4467-8748-E25FC31C9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1463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2788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99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71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43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15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42CF6B-A55E-4F76-95E8-D69FB52A5BDB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CD90AC1-A026-467F-AB86-EDB619C50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F2FED75-3A81-43FC-AB03-8F01BD08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B7580C5-C477-4869-A36D-5D0EB9AB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94F5-7C5C-4045-A092-53C8DE248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9777-3770-4622-A7FF-A24D9386E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261A9-C34C-4B2C-9293-7F1ECCDBB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200" smtClean="0">
                <a:latin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F8229DE9-4E4F-4949-9A65-DFE1B3F32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8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5AC057-BB45-4C07-95B0-0152C6C9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A0175-5D87-4D45-8176-B7B6067F25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9D496E-1997-4EFC-B3F4-FC9D45FD0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792C3F6-2944-4962-A2A3-8165303E2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6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B5B51EB-AAAF-46A0-85BD-54E61EB4F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22FCD-DD35-40FA-AB59-4B422F4F61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286BEE-C1D6-4B46-9B4D-F6ED2F4CC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B4558B-38B1-4A9D-A4FD-1D34631B7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53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FA907C-BB5B-42F3-A57F-8BDAF0C06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F153-206B-402F-9429-B8A8DC2A85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DA4B3C-7B88-4A4E-BB38-295020AEB2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F41AFD0-8EC3-405A-BF2C-029688034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5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EC8EDF-0275-4CD7-83D7-F91831D6F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F078D-316E-4900-A181-709CC3B597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1A1669-6D5F-4852-A933-563CE8F437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785FBA6-009D-4801-902E-93C9BFF41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C45C68-A38C-40FD-959C-EA95FC67D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8D441-6CCE-4C40-B816-8A7608C2D1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230AEA-DAE3-4C4B-8848-6A658CC39A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683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2DD2C4-85C5-4D0C-AB1D-34DEE98B4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081A9-26BA-4988-91CA-0747F259EE0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C53E45-4F23-4B32-8885-EE0542765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187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4EB9AC-66D8-4325-9AB9-C42C2D6A9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9167C-55B0-4335-BA71-3099827C283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E507B7-757C-410B-99BE-6E23A4831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373F4AC-0DC4-4548-B543-F3DA774D7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1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2B348-2FC5-49A6-983D-0B8D549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0F55A5-0A5F-404D-A100-DAC13BAECB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A4E20-B1CA-49EC-BD86-AFDF9C37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991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5E2C7-B7F4-460F-820F-A0BEBFB5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A1C93-9720-4F7B-94DC-76343546F4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E51F9-92A7-4E29-BA29-77EB52D9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34785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C029567-BBE6-4708-AE07-154308235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EBD30-2631-4674-903C-9815369158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ADC4BE-AA1C-4227-8CE2-612E49F02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3ABF304-E670-460B-ACA5-8CC77005D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8DC45B-D0CC-47C8-8174-24BB71991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786C5-8BD6-49D5-982B-9ED87A8C6B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04177-1C6C-4787-B707-56D3E9200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AE8698-6184-4248-A027-F20C815B9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E7952-9E1D-42C4-897F-09FB5D12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F0CEA-B961-4D63-ADB4-9AD5087304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2204-B60B-4398-9818-6983025F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48340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A80EF2-C31C-4941-AC77-E55FF147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C7ACAA-AEF6-485A-BE90-31F312C01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0161522-99F0-4017-851D-AA6E25D9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E88650C-4B75-4022-873D-B50D9C0D1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94472B09-403F-4AEC-899D-56ABD8D872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3D67DB-8883-4062-B239-8F9D736E76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985E7479-6178-4CA6-8F96-3825791EB4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ECE55DE6-F4CF-4AC3-B212-57E2218F73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Lecture1</a:t>
            </a:r>
          </a:p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899" r:id="rId4"/>
    <p:sldLayoutId id="2147483909" r:id="rId5"/>
    <p:sldLayoutId id="2147483910" r:id="rId6"/>
    <p:sldLayoutId id="2147483900" r:id="rId7"/>
    <p:sldLayoutId id="2147483901" r:id="rId8"/>
    <p:sldLayoutId id="2147483911" r:id="rId9"/>
    <p:sldLayoutId id="2147483902" r:id="rId10"/>
    <p:sldLayoutId id="2147483903" r:id="rId11"/>
    <p:sldLayoutId id="2147483904" r:id="rId12"/>
    <p:sldLayoutId id="214748390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19D8CCD5-3190-43A0-BFC3-A1FC74EC9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Construction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726E126-E03D-454D-94CF-49DBC8184E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7086600" cy="2971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Department of Computer Science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Quaid-</a:t>
            </a:r>
            <a:r>
              <a:rPr lang="en-US" altLang="en-US" sz="1500" dirty="0" err="1"/>
              <a:t>i</a:t>
            </a:r>
            <a:r>
              <a:rPr lang="en-US" altLang="en-US" sz="1500" dirty="0"/>
              <a:t>-Azam University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Chapters  </a:t>
            </a:r>
            <a:r>
              <a:rPr lang="en-US" altLang="en-US" sz="1500" dirty="0" err="1"/>
              <a:t>Larman</a:t>
            </a: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eaLnBrk="1" hangingPunct="1">
              <a:lnSpc>
                <a:spcPct val="80000"/>
              </a:lnSpc>
            </a:pPr>
            <a:endParaRPr lang="en-US" alt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D456F6D-9B1F-47F4-9014-8BD02F31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as a 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7DC7-DD2F-4D96-9708-23CD4247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Architectural investigation </a:t>
            </a:r>
            <a:r>
              <a:rPr lang="en-US" dirty="0"/>
              <a:t>involves identifying </a:t>
            </a:r>
          </a:p>
          <a:p>
            <a:pPr lvl="1">
              <a:defRPr/>
            </a:pPr>
            <a:r>
              <a:rPr lang="en-US" dirty="0"/>
              <a:t>functional and </a:t>
            </a:r>
          </a:p>
          <a:p>
            <a:pPr lvl="1">
              <a:defRPr/>
            </a:pPr>
            <a:r>
              <a:rPr lang="en-US" dirty="0"/>
              <a:t>(especially) non-functional requirements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that have (or should have) a significant impact on the system design, such as</a:t>
            </a:r>
          </a:p>
          <a:p>
            <a:pPr>
              <a:defRPr/>
            </a:pPr>
            <a:endParaRPr lang="en-US" sz="800" dirty="0"/>
          </a:p>
          <a:p>
            <a:pPr lvl="1">
              <a:defRPr/>
            </a:pPr>
            <a:r>
              <a:rPr lang="en-US" dirty="0"/>
              <a:t>market trends, </a:t>
            </a:r>
          </a:p>
          <a:p>
            <a:pPr lvl="1">
              <a:defRPr/>
            </a:pPr>
            <a:r>
              <a:rPr lang="en-US" dirty="0"/>
              <a:t>performance, </a:t>
            </a:r>
          </a:p>
          <a:p>
            <a:pPr lvl="1">
              <a:defRPr/>
            </a:pPr>
            <a:r>
              <a:rPr lang="en-US" dirty="0"/>
              <a:t>cost, </a:t>
            </a:r>
          </a:p>
          <a:p>
            <a:pPr lvl="1">
              <a:defRPr/>
            </a:pPr>
            <a:r>
              <a:rPr lang="en-US" dirty="0"/>
              <a:t>maintainability, and </a:t>
            </a:r>
          </a:p>
          <a:p>
            <a:pPr lvl="1">
              <a:defRPr/>
            </a:pPr>
            <a:r>
              <a:rPr lang="en-US" dirty="0"/>
              <a:t>points of evolution. </a:t>
            </a:r>
          </a:p>
          <a:p>
            <a:pPr>
              <a:defRPr/>
            </a:pPr>
            <a:endParaRPr lang="en-US" sz="800" dirty="0"/>
          </a:p>
          <a:p>
            <a:pPr>
              <a:defRPr/>
            </a:pPr>
            <a:r>
              <a:rPr lang="en-US" dirty="0"/>
              <a:t>Broadly, it is requirements analysis with a focus on those requirements that have special influence on the major system design decisions.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B879-F338-4D9F-AADD-BC3892AFA1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D9679A-EA33-43C4-9FCD-5C85B849279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9C8FB-FE35-4498-A607-BA830FF9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5E8E617-7965-49EA-A895-7801A2F9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as a Verb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4449DDE-6AF8-4E18-B3A0-BC291809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Architectural design </a:t>
            </a:r>
            <a:r>
              <a:rPr lang="en-US" altLang="en-US" dirty="0"/>
              <a:t>is the resolution of these forces and requirements in the </a:t>
            </a:r>
          </a:p>
          <a:p>
            <a:pPr lvl="1"/>
            <a:r>
              <a:rPr lang="en-US" altLang="en-US" dirty="0"/>
              <a:t>design of the software, </a:t>
            </a:r>
          </a:p>
          <a:p>
            <a:pPr lvl="1"/>
            <a:r>
              <a:rPr lang="en-US" altLang="en-US" dirty="0"/>
              <a:t>hardware and networking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Architectural investigation and design are together called </a:t>
            </a:r>
            <a:r>
              <a:rPr lang="en-US" altLang="en-US" b="1" dirty="0"/>
              <a:t>architectural analysis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004C-4ED7-4D1C-845A-F09D177124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A4046F-D1F3-44EE-941E-7A6A369CE68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3114-88BD-41F5-9254-36724E0F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4F15EE8-20E9-4E86-86CC-F1208708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0671636-F1B6-4613-8398-B72E112C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Core design principles applicable to small-scale object design are still dominant principles at the large-scale architectural level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low coupling</a:t>
            </a:r>
          </a:p>
          <a:p>
            <a:pPr lvl="1"/>
            <a:r>
              <a:rPr lang="en-US" altLang="en-US" dirty="0"/>
              <a:t>high cohesion</a:t>
            </a:r>
          </a:p>
          <a:p>
            <a:pPr lvl="1"/>
            <a:r>
              <a:rPr lang="en-US" altLang="en-US" dirty="0"/>
              <a:t>protected variation</a:t>
            </a:r>
          </a:p>
          <a:p>
            <a:endParaRPr lang="en-US" altLang="en-US" dirty="0"/>
          </a:p>
          <a:p>
            <a:r>
              <a:rPr lang="en-US" altLang="en-US" dirty="0"/>
              <a:t>However, the granularity of the components is larger—it is low coupling between applications, subsystems, or process rather than between small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88B5-1EA0-4613-AF63-A5C63AEF4D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89A593-365F-4061-8F35-D934215C170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0A68-305D-4FF7-9E06-80F396E9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30AFA50-8895-45E5-8863-6AE8EC23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27BB7EA-AB93-44C3-8831-3CDB0E64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Another principle is to achieve a </a:t>
            </a:r>
            <a:r>
              <a:rPr lang="en-US" altLang="en-US" b="1"/>
              <a:t>separation of concerns</a:t>
            </a:r>
          </a:p>
          <a:p>
            <a:endParaRPr lang="en-US" altLang="en-US" b="1"/>
          </a:p>
          <a:p>
            <a:r>
              <a:rPr lang="en-US" altLang="en-US" b="1"/>
              <a:t>Cross-cutting concerns </a:t>
            </a:r>
            <a:r>
              <a:rPr lang="en-US" altLang="en-US"/>
              <a:t>are those with a wide application or influence in the system, such as data persistence or security</a:t>
            </a:r>
          </a:p>
          <a:p>
            <a:endParaRPr lang="en-US" altLang="en-US"/>
          </a:p>
          <a:p>
            <a:r>
              <a:rPr lang="en-US" altLang="en-US"/>
              <a:t>One </a:t>
            </a:r>
            <a:r>
              <a:rPr lang="en-US" altLang="en-US" i="1"/>
              <a:t>could </a:t>
            </a:r>
            <a:r>
              <a:rPr lang="en-US" altLang="en-US"/>
              <a:t>design persistence support in the NextGen application such that each object (that contained application logic code) itself also communicated with a database to save its data</a:t>
            </a:r>
          </a:p>
          <a:p>
            <a:endParaRPr lang="en-US" altLang="en-US"/>
          </a:p>
          <a:p>
            <a:r>
              <a:rPr lang="en-US" altLang="en-US"/>
              <a:t>This would interweave persistence  and application logic </a:t>
            </a:r>
          </a:p>
          <a:p>
            <a:endParaRPr lang="en-US" altLang="en-US"/>
          </a:p>
          <a:p>
            <a:r>
              <a:rPr lang="en-US" altLang="en-US"/>
              <a:t>Cohesion drops and coupling rises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DF97-760A-4691-9D1C-39B1F06B93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5B535A-789D-4C97-986B-1B5B55F0A4E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C5C3-C3DF-421B-96A6-21BB64D8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239C2F3-C55C-478D-9440-6DEE5ABB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F70CDA1-34FC-410F-98C4-5AB79319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Designing for a separation of concerns factors out persistence support and security support into separate things</a:t>
            </a:r>
          </a:p>
          <a:p>
            <a:endParaRPr lang="en-US" altLang="en-US" dirty="0"/>
          </a:p>
          <a:p>
            <a:r>
              <a:rPr lang="en-US" altLang="en-US" dirty="0"/>
              <a:t>An object with application logic just has application logic, not persistence or security logic</a:t>
            </a:r>
          </a:p>
          <a:p>
            <a:endParaRPr lang="en-US" altLang="en-US" dirty="0"/>
          </a:p>
          <a:p>
            <a:r>
              <a:rPr lang="en-US" altLang="en-US" dirty="0"/>
              <a:t>Similarly, a persistence subsystem focuses on the concern of persistence, not security</a:t>
            </a:r>
          </a:p>
          <a:p>
            <a:endParaRPr lang="en-US" altLang="en-US" dirty="0"/>
          </a:p>
          <a:p>
            <a:r>
              <a:rPr lang="en-US" altLang="en-US" dirty="0"/>
              <a:t>Separation of concerns is a large-scale way of thinking about low coupling and high cohesion at an architectural level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2B2A-B504-4D92-B870-97EA73E18D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6F86C8-03FE-4482-9C1F-670144D9513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231E-9BC6-4622-886C-2936EB68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FD6EA69-CCC6-4A5F-A084-39FB738E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Achieving 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942D-799E-4D9C-B8DA-ACF85441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large-scale techniques:</a:t>
            </a:r>
          </a:p>
          <a:p>
            <a:pPr>
              <a:defRPr/>
            </a:pPr>
            <a:endParaRPr lang="en-US" sz="1050" dirty="0"/>
          </a:p>
          <a:p>
            <a:pPr lvl="1">
              <a:defRPr/>
            </a:pPr>
            <a:r>
              <a:rPr lang="en-US" dirty="0"/>
              <a:t>Modularize the concern into a separate component (for example, subsystem) and invoke its services</a:t>
            </a:r>
          </a:p>
          <a:p>
            <a:pPr lvl="2">
              <a:defRPr/>
            </a:pPr>
            <a:r>
              <a:rPr lang="en-US" dirty="0"/>
              <a:t>Layered architectures illustrate this separation of concerns</a:t>
            </a:r>
          </a:p>
          <a:p>
            <a:pPr lvl="1">
              <a:defRPr/>
            </a:pPr>
            <a:r>
              <a:rPr lang="en-US" dirty="0"/>
              <a:t>Use decorators.</a:t>
            </a:r>
          </a:p>
          <a:p>
            <a:pPr lvl="2">
              <a:defRPr/>
            </a:pPr>
            <a:r>
              <a:rPr lang="en-US" dirty="0"/>
              <a:t>Concern (such as security) is decorated onto other objects with a Decorator object that wraps the inner object and interposes the service</a:t>
            </a:r>
          </a:p>
          <a:p>
            <a:pPr lvl="2">
              <a:defRPr/>
            </a:pPr>
            <a:r>
              <a:rPr lang="en-US" dirty="0"/>
              <a:t>The Decorator is called a </a:t>
            </a:r>
            <a:r>
              <a:rPr lang="en-US" b="1" dirty="0"/>
              <a:t>container </a:t>
            </a:r>
          </a:p>
          <a:p>
            <a:pPr lvl="1">
              <a:defRPr/>
            </a:pPr>
            <a:r>
              <a:rPr lang="en-US" dirty="0"/>
              <a:t>Use post-compilers and aspect-oriented technologies </a:t>
            </a:r>
          </a:p>
          <a:p>
            <a:pPr lvl="2">
              <a:defRPr/>
            </a:pPr>
            <a:r>
              <a:rPr lang="en-US" dirty="0"/>
              <a:t>These approaches maintain the illusion of separation during development work, and weave in the concern before execution</a:t>
            </a:r>
          </a:p>
          <a:p>
            <a:pPr lvl="2">
              <a:defRPr/>
            </a:pPr>
            <a:r>
              <a:rPr lang="en-US" b="1" dirty="0"/>
              <a:t>Aspect-oriented </a:t>
            </a:r>
            <a:r>
              <a:rPr lang="en-US" dirty="0"/>
              <a:t>technologies such as AspectJ support post-compilation weaving in of cross-cutting concerns into the code, in a manner that is transparent to the developer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DF6E-8493-4A25-A1D3-2208C22BB6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CAF39-84A2-40B9-8692-5EE6E2CF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33374C6-39A7-4708-8158-8C6A569E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2052-2848-4C0A-9E66-CEF36C78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Probably the most common mechanism to achieve </a:t>
            </a:r>
          </a:p>
          <a:p>
            <a:pPr lvl="1">
              <a:defRPr/>
            </a:pPr>
            <a:r>
              <a:rPr lang="en-US" dirty="0"/>
              <a:t>low coupling</a:t>
            </a:r>
          </a:p>
          <a:p>
            <a:pPr lvl="1">
              <a:defRPr/>
            </a:pPr>
            <a:r>
              <a:rPr lang="en-US" dirty="0"/>
              <a:t>protected variation, and </a:t>
            </a:r>
          </a:p>
          <a:p>
            <a:pPr lvl="1">
              <a:defRPr/>
            </a:pPr>
            <a:r>
              <a:rPr lang="en-US" dirty="0"/>
              <a:t>a separation of concerns </a:t>
            </a:r>
          </a:p>
          <a:p>
            <a:pPr marL="33337" indent="0">
              <a:buFont typeface="Wingdings" panose="05000000000000000000" pitchFamily="2" charset="2"/>
              <a:buNone/>
              <a:defRPr/>
            </a:pPr>
            <a:endParaRPr lang="en-US" sz="800" dirty="0"/>
          </a:p>
          <a:p>
            <a:pPr marL="33337" indent="0">
              <a:buFont typeface="Wingdings" panose="05000000000000000000" pitchFamily="2" charset="2"/>
              <a:buNone/>
              <a:defRPr/>
            </a:pPr>
            <a:r>
              <a:rPr lang="en-US" dirty="0"/>
              <a:t>at the architectural level is the Layers pattern</a:t>
            </a:r>
          </a:p>
          <a:p>
            <a:pPr marL="33337" indent="0">
              <a:buFont typeface="Wingdings" panose="05000000000000000000" pitchFamily="2" charset="2"/>
              <a:buNone/>
              <a:defRPr/>
            </a:pPr>
            <a:endParaRPr lang="en-US" sz="800" dirty="0"/>
          </a:p>
          <a:p>
            <a:pPr>
              <a:defRPr/>
            </a:pPr>
            <a:r>
              <a:rPr lang="en-US" dirty="0"/>
              <a:t>A typical object-oriented information system is designed in terms of several architectural layers or subsystems </a:t>
            </a:r>
          </a:p>
          <a:p>
            <a:pPr lvl="1">
              <a:defRPr/>
            </a:pPr>
            <a:r>
              <a:rPr lang="en-US" b="1" dirty="0"/>
              <a:t>User Interface</a:t>
            </a:r>
            <a:r>
              <a:rPr lang="en-US" dirty="0"/>
              <a:t>—graphical interface; windows.</a:t>
            </a:r>
          </a:p>
          <a:p>
            <a:pPr lvl="1">
              <a:defRPr/>
            </a:pPr>
            <a:r>
              <a:rPr lang="en-US" b="1" dirty="0"/>
              <a:t>Application Logic and Domain Objects —</a:t>
            </a:r>
            <a:r>
              <a:rPr lang="en-US" dirty="0"/>
              <a:t>software objects representing domain concepts </a:t>
            </a:r>
          </a:p>
          <a:p>
            <a:pPr lvl="1">
              <a:defRPr/>
            </a:pPr>
            <a:r>
              <a:rPr lang="en-US" b="1" dirty="0"/>
              <a:t>Technical Services</a:t>
            </a:r>
            <a:r>
              <a:rPr lang="en-US" dirty="0"/>
              <a:t>—general purpose objects and subsystems that provide supporting technical services, such as interfacing with a database or error logging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C137-50B7-4993-890E-2DAA4339BD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7842D-3121-4A21-82CF-940AB80E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</a:t>
            </a:r>
            <a:r>
              <a:rPr lang="en-US" altLang="en-US" dirty="0" err="1"/>
              <a:t>Mohapatra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085A7CF-BA64-4239-8109-68B60DF9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E8B674C-F3BD-482A-B4A3-945079FD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034338" cy="4495800"/>
          </a:xfrm>
        </p:spPr>
        <p:txBody>
          <a:bodyPr/>
          <a:lstStyle/>
          <a:p>
            <a:r>
              <a:rPr lang="en-US" altLang="en-US"/>
              <a:t>OOA/D is generally most relevant for modeling the application logic and technical service layers.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46DA-94C1-4391-ACD1-FBEF0ADFA6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89ED1F-E9C6-41EB-824C-A963864ECE4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7E5D-9B65-437B-974A-946CF782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23558" name="Picture 2">
            <a:extLst>
              <a:ext uri="{FF2B5EF4-FFF2-40B4-BE49-F238E27FC236}">
                <a16:creationId xmlns:a16="http://schemas.microsoft.com/office/drawing/2014/main" id="{03D2BB16-9B90-44AA-9CAB-68C68A23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2362200"/>
            <a:ext cx="56419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60C24DA-0685-4C57-BCA3-FEEA01E7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Architectural Views in the SAD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6EBC77B5-3219-482D-BBD3-00FD69BF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Architectural View</a:t>
            </a:r>
          </a:p>
          <a:p>
            <a:pPr lvl="1"/>
            <a:r>
              <a:rPr lang="en-US" altLang="en-US"/>
              <a:t>A view of the system architecture from a given perspective</a:t>
            </a:r>
          </a:p>
          <a:p>
            <a:pPr lvl="1"/>
            <a:r>
              <a:rPr lang="en-US" altLang="en-US"/>
              <a:t>focuses primarily on structure, modularity, essential components, and the main control flows</a:t>
            </a:r>
          </a:p>
          <a:p>
            <a:endParaRPr lang="en-US" altLang="en-US"/>
          </a:p>
          <a:p>
            <a:r>
              <a:rPr lang="en-US" altLang="en-US"/>
              <a:t>An architectural view should explain why the architecture is the way it is</a:t>
            </a:r>
          </a:p>
          <a:p>
            <a:endParaRPr lang="en-US" altLang="en-US"/>
          </a:p>
          <a:p>
            <a:r>
              <a:rPr lang="en-US" altLang="en-US"/>
              <a:t>An architectural view is a window onto the system from a particular perspective that emphasizes the key noteworthy information and ignores the 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ECB3-B4D5-453B-84C1-45A018A779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DDB6E-892B-4ECD-BC2A-2E49C881D09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974A-DF3C-44A4-8921-A101F6A5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4A95443-408A-4D02-8610-F8B992EC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B9B789C-30BE-4E2D-8D12-EEC7F488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Logical</a:t>
            </a:r>
          </a:p>
          <a:p>
            <a:pPr lvl="1"/>
            <a:r>
              <a:rPr lang="en-US" altLang="en-US" dirty="0"/>
              <a:t>Conceptual organization of the software in terms of the most important layers, subsystems, packages, classes, and interfaces. </a:t>
            </a:r>
          </a:p>
          <a:p>
            <a:pPr lvl="1"/>
            <a:r>
              <a:rPr lang="en-US" altLang="en-US" dirty="0"/>
              <a:t>Also summarizes the functionality of the major software elements, such as each subsystem.</a:t>
            </a:r>
          </a:p>
          <a:p>
            <a:pPr lvl="1"/>
            <a:r>
              <a:rPr lang="en-US" altLang="en-US" dirty="0"/>
              <a:t>Shows outstanding use-case realization scenarios (as interaction diagrams) that illustrate key aspects of the system.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A view onto the UP Design Model, visualized with UML package, class, and interaction diagrams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F34D3-EF25-43F8-822C-BF04EE4F2E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379555-D162-4536-96AF-7800C8D38B2D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AD3D-2A40-4B79-A233-BA6D4787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0E83E29-4AE9-4372-97E9-7D206A12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vs. Design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FDF297B-E132-40A0-983D-FDED917D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Analysis focuses on </a:t>
            </a:r>
            <a:r>
              <a:rPr lang="en-US" altLang="en-US" i="1"/>
              <a:t>do the right thing</a:t>
            </a:r>
          </a:p>
          <a:p>
            <a:endParaRPr lang="en-US" altLang="en-US" i="1"/>
          </a:p>
          <a:p>
            <a:r>
              <a:rPr lang="en-US" altLang="en-US"/>
              <a:t>Design work will stress </a:t>
            </a:r>
            <a:r>
              <a:rPr lang="en-US" altLang="en-US" i="1"/>
              <a:t>do the thing right;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CC41-EA31-4432-AA30-B6545DC08E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45B806-0A6C-4942-9404-39C2FA252713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0555-B7B6-4469-92A3-689F30F7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35937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D55B095-009D-4777-8434-3F2BA836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45496A8-31BD-49B4-B63A-8DA85FF6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Process</a:t>
            </a:r>
          </a:p>
          <a:p>
            <a:pPr lvl="1"/>
            <a:r>
              <a:rPr lang="en-US" altLang="en-US" dirty="0"/>
              <a:t>Processes and threads. Their responsibilities, collaborations, and the allocation of  logical elements (layers, subsystems, classes, ...) to them</a:t>
            </a:r>
          </a:p>
          <a:p>
            <a:pPr lvl="1"/>
            <a:r>
              <a:rPr lang="en-US" altLang="en-US" dirty="0"/>
              <a:t>A view onto the UP Design Model, visualized with UML class and interaction diagrams, using the UML process and thread notation.</a:t>
            </a:r>
          </a:p>
          <a:p>
            <a:endParaRPr lang="en-US" altLang="en-US" b="1" dirty="0"/>
          </a:p>
          <a:p>
            <a:r>
              <a:rPr lang="en-US" altLang="en-US" b="1" dirty="0"/>
              <a:t>Deployment</a:t>
            </a:r>
          </a:p>
          <a:p>
            <a:pPr lvl="1"/>
            <a:r>
              <a:rPr lang="en-US" altLang="en-US" dirty="0"/>
              <a:t>Physical deployment of processes and components to processing nodes, and the physical network configuration between nodes.</a:t>
            </a:r>
          </a:p>
          <a:p>
            <a:pPr lvl="1"/>
            <a:r>
              <a:rPr lang="en-US" altLang="en-US" dirty="0"/>
              <a:t>A view onto the UP Deployment Model, visualized with UML deployment diagrams.</a:t>
            </a:r>
          </a:p>
          <a:p>
            <a:pPr lvl="1"/>
            <a:r>
              <a:rPr lang="en-US" altLang="en-US" dirty="0"/>
              <a:t>Normally, the "view" is simply the entire model rather than a subset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E369-7DDE-44C0-90F4-97652A01B4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B57D90-6EFB-4F14-8E70-976422BC9A1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E45-D8D4-4598-AFB9-C97AF652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58BEEC9-25A7-4AA0-A4E0-E539CD27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4338904-6D76-4FDD-B947-410E88F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Data</a:t>
            </a:r>
          </a:p>
          <a:p>
            <a:pPr lvl="1"/>
            <a:r>
              <a:rPr lang="en-US" altLang="en-US"/>
              <a:t>Overview of the persistent data schema, the schema mapping from objects to persistent data (usually in a relational database), the mechanism of mapping from objects to a database, database stored procedures and triggers.</a:t>
            </a:r>
          </a:p>
          <a:p>
            <a:pPr lvl="1"/>
            <a:r>
              <a:rPr lang="en-US" altLang="en-US"/>
              <a:t>A view onto the UP Data Model, visualized with UML class diagrams used to describe a data model.</a:t>
            </a:r>
          </a:p>
          <a:p>
            <a:r>
              <a:rPr lang="en-US" altLang="en-US" b="1"/>
              <a:t>Use case</a:t>
            </a:r>
          </a:p>
          <a:p>
            <a:pPr lvl="1"/>
            <a:r>
              <a:rPr lang="en-US" altLang="en-US"/>
              <a:t>Summary of the most architecturally significant use cases and their non-functional requirements</a:t>
            </a:r>
          </a:p>
          <a:p>
            <a:pPr lvl="1"/>
            <a:r>
              <a:rPr lang="en-US" altLang="en-US"/>
              <a:t>A view onto the UP Use-Case Model, expressed in text and visualized with UML use case diagrams.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6F5F-C9FA-40AA-9E8B-656D1842EF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9A5E98-F9D6-4AD0-9FD3-1366164E4A5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24B1-9522-4B22-B232-B00673FC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4E3B9DD-DE09-41A9-9696-BF920A90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E3D1705-64BE-4EF8-A225-154113A6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Implementation</a:t>
            </a:r>
          </a:p>
          <a:p>
            <a:pPr lvl="1"/>
            <a:r>
              <a:rPr lang="en-US" altLang="en-US"/>
              <a:t>Implementation Model: In contrast to the other UP models, which are text and diagrams, this "model" </a:t>
            </a:r>
            <a:r>
              <a:rPr lang="en-US" altLang="en-US" i="1"/>
              <a:t>is </a:t>
            </a:r>
            <a:r>
              <a:rPr lang="en-US" altLang="en-US"/>
              <a:t>the actual source code, executables,</a:t>
            </a:r>
          </a:p>
          <a:p>
            <a:pPr lvl="1"/>
            <a:r>
              <a:rPr lang="en-US" altLang="en-US"/>
              <a:t>Two parts: </a:t>
            </a:r>
          </a:p>
          <a:p>
            <a:pPr lvl="2"/>
            <a:r>
              <a:rPr lang="en-US" altLang="en-US"/>
              <a:t>deliverables, </a:t>
            </a:r>
          </a:p>
          <a:p>
            <a:pPr lvl="2"/>
            <a:r>
              <a:rPr lang="en-US" altLang="en-US"/>
              <a:t>things that create deliverables (such as source code and graphics)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 Implementation Model is all of this stuff, including web pages, DLLs, executables, source code, and so forth, and their organization—such as source code in Java packages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 view onto the UP implementationModel, expressed in text and visualized with UML package and component diagrams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C196-BDCC-4DD0-969C-FEA39AE461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397D92-A2D7-420B-99A6-4FA8DF95C3F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238D-F5E9-4798-9BB2-51FBF605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D0FCD2C-35A6-41E9-9836-C7F1F052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Essential ideas of the Layers pattern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811975-1244-4856-ACC9-58F4E9D6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</a:t>
            </a:r>
          </a:p>
          <a:p>
            <a:pPr lvl="1"/>
            <a:r>
              <a:rPr lang="en-US" altLang="en-US" dirty="0"/>
              <a:t>Organize the large-scale logical structure of a system into discrete layers </a:t>
            </a:r>
          </a:p>
          <a:p>
            <a:pPr lvl="1"/>
            <a:r>
              <a:rPr lang="en-US" altLang="en-US" dirty="0"/>
              <a:t>distinct, related responsibilities, with a clean, cohesive separation of concerns </a:t>
            </a:r>
          </a:p>
          <a:p>
            <a:pPr lvl="1"/>
            <a:r>
              <a:rPr lang="en-US" altLang="en-US" dirty="0"/>
              <a:t>“lower" layers are low-level and general services, and the higher layers are more application specific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 layer is a large-scale element, often composed of several packages or subsystems</a:t>
            </a:r>
          </a:p>
          <a:p>
            <a:pPr lvl="1"/>
            <a:r>
              <a:rPr lang="en-US" altLang="en-US" dirty="0"/>
              <a:t>The Layers pattern relates to the logical architecture; that is, it describes the conceptual organization of the design elements into groups, independent of their physical packaging or deployment</a:t>
            </a:r>
          </a:p>
          <a:p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429D6-CCAC-4A86-AC60-50CC6B9477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637D6E-D1EC-497D-9E3A-2EED198A5BC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72B0-26EF-4615-AF3C-A1941B3C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CE53D70-C1E2-4456-A985-124E4ECF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968DF50-B237-46A0-929F-6E097835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</a:t>
            </a:r>
          </a:p>
          <a:p>
            <a:pPr lvl="1"/>
            <a:r>
              <a:rPr lang="en-US" altLang="en-US" dirty="0"/>
              <a:t>Source code </a:t>
            </a:r>
            <a:r>
              <a:rPr lang="en-US" altLang="en-US" b="1" dirty="0"/>
              <a:t>changes are rippling throughout the system</a:t>
            </a:r>
            <a:r>
              <a:rPr lang="en-US" altLang="en-US" dirty="0"/>
              <a:t>—many parts of the systems are highly coupled.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Application logic is intertwined with the user interface, and so can not be </a:t>
            </a:r>
            <a:r>
              <a:rPr lang="en-US" altLang="en-US" b="1" dirty="0"/>
              <a:t>reused</a:t>
            </a:r>
            <a:r>
              <a:rPr lang="en-US" altLang="en-US" dirty="0"/>
              <a:t> with a different interface, nor distributed to another processing node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Potentially general technical services or business logic is intertwined with more application-specific logic, and so can not be reused, distributed to another node, or easily replaced with a different implementation.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8CB2-A363-440C-AE50-172DEE54B0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D1B24D-BBBC-41A7-A67E-7AD06A56E4D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B57F-DF9B-4F5B-8D87-8131010C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C57F7F3-3EE5-4117-AD3D-43F23CD0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80FCE95-DA24-4EE5-B167-CDD3B4EE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There is </a:t>
            </a:r>
            <a:r>
              <a:rPr lang="en-US" altLang="en-US" b="1" dirty="0"/>
              <a:t>high coupling </a:t>
            </a:r>
            <a:r>
              <a:rPr lang="en-US" altLang="en-US" dirty="0"/>
              <a:t>across different areas of concern. It is thus </a:t>
            </a:r>
            <a:r>
              <a:rPr lang="en-US" altLang="en-US" b="1" dirty="0"/>
              <a:t>difficult to divide</a:t>
            </a:r>
            <a:r>
              <a:rPr lang="en-US" altLang="en-US" dirty="0"/>
              <a:t> the work along clear boundaries for different developers.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Due to the high coupling and mixing of concerns, </a:t>
            </a:r>
            <a:r>
              <a:rPr lang="en-US" altLang="en-US" b="1" dirty="0"/>
              <a:t>it is laborious and costly to evolv</a:t>
            </a:r>
            <a:r>
              <a:rPr lang="en-US" altLang="en-US" dirty="0"/>
              <a:t>e the application's functionality, scale up the system, or update it to use new technologies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A879-50B7-432A-8B44-44CEFA8606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C7B5CB-5518-408C-9747-400BA59A4A7D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0992-B832-4EE0-8859-6462C29F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26031A1-A239-44A4-A005-603C7F84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03A8-6BF3-4406-934D-62B9869457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5698AB-4AD5-46F7-B1DD-5CBD3F53BF1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C3EC-CE39-4DFC-98C0-2F7EFB07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C685F0CB-4C6C-49BC-9C09-5108632526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163" y="228600"/>
            <a:ext cx="7310437" cy="5927725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1F9FF15-02DB-4AFA-AE5D-75C2477E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F7EB-1E4D-4AA8-955B-BA88A9BDD4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755C6-7F85-4A0C-B182-E819FD97A42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0A51-4847-4754-8F97-BC8383DB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36FE2920-5527-4917-BBB2-689401EFA6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38125"/>
            <a:ext cx="6400800" cy="6391275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4740E9C-EA56-47E3-ADB4-20394251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EDCFBE5-4A97-4CDF-87D4-5D054522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tentative logical architecture is designed in the early iterations, and it evolves incrementally through the elaboration phase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5D1D-35E5-4266-BE99-3B5AFDD09C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71EF45-6F24-413D-BE0B-02AEBD3F213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3CC4-7A10-4628-A59A-D347524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3E46383-11BC-4724-9106-2D8A0ADE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43E3F-172A-4130-B11A-50885B4C3C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07B01-F23A-42CE-8767-75BAAC7E84F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37DC-0D7E-4055-B11E-CAEDD776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C78F346E-039B-41CB-B80F-DFA1153E4D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41275"/>
            <a:ext cx="6934200" cy="6181725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221A9C7-B3CF-48B3-A784-8EC2148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CF44-F7D3-4CC8-B8B1-863948F5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Design </a:t>
            </a:r>
            <a:r>
              <a:rPr lang="en-US" dirty="0"/>
              <a:t>emphasizes a </a:t>
            </a:r>
            <a:r>
              <a:rPr lang="en-US" i="1" dirty="0"/>
              <a:t>conceptual solution </a:t>
            </a:r>
            <a:r>
              <a:rPr lang="en-US" dirty="0"/>
              <a:t>that fulfills the requirements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example, a description of a database schema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Ultimately, designs can be implemented.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During </a:t>
            </a:r>
            <a:r>
              <a:rPr lang="en-US" b="1" dirty="0"/>
              <a:t>object-oriented design, </a:t>
            </a:r>
            <a:r>
              <a:rPr lang="en-US" dirty="0"/>
              <a:t>there is an emphasis on </a:t>
            </a:r>
          </a:p>
          <a:p>
            <a:pPr lvl="1">
              <a:defRPr/>
            </a:pPr>
            <a:r>
              <a:rPr lang="en-US" dirty="0"/>
              <a:t>defining software objects </a:t>
            </a:r>
          </a:p>
          <a:p>
            <a:pPr lvl="1">
              <a:defRPr/>
            </a:pPr>
            <a:r>
              <a:rPr lang="en-US" dirty="0"/>
              <a:t>how they collaborate to fulfill the requirements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89D7-72FA-4BFB-894F-FF3ABE938E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AE3825-5DF8-4179-AB68-2663388C41A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F1C6-A955-4F2E-8942-E697D48B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33EA4FB-7B54-4ECB-AA39-585F3492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5F17FCE-127A-422D-B155-F78D316F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Observe that dependency lines can be used to communicate coupling between packages or types in packages</a:t>
            </a:r>
          </a:p>
          <a:p>
            <a:endParaRPr lang="en-US" altLang="en-US"/>
          </a:p>
          <a:p>
            <a:r>
              <a:rPr lang="en-US" altLang="en-US"/>
              <a:t>The use of a dependency line emitting from a package is useful when</a:t>
            </a:r>
          </a:p>
          <a:p>
            <a:pPr lvl="1"/>
            <a:r>
              <a:rPr lang="en-US" altLang="en-US"/>
              <a:t>Either the specific dependent type is not interesting, or </a:t>
            </a:r>
          </a:p>
          <a:p>
            <a:pPr lvl="1"/>
            <a:r>
              <a:rPr lang="en-US" altLang="en-US"/>
              <a:t>the communicator wants to suggest that many elements of the package may share that dependency</a:t>
            </a:r>
          </a:p>
          <a:p>
            <a:pPr lvl="1"/>
            <a:endParaRPr lang="en-US" altLang="en-US"/>
          </a:p>
          <a:p>
            <a:r>
              <a:rPr lang="en-US" altLang="en-US"/>
              <a:t>Another common use of a package diagram is to hide the specific types, and focus on illustrating the package-package 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735D0-908E-494E-9E8E-3A107DFFBB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4389EF-800D-43C9-BE23-7D5E554CFB8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8D58-C60A-444B-B732-9A774B76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AADE5087-D914-41F9-8E29-0DB2A344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955E-8845-4235-9959-C5923067DC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E6AA15-FD37-409F-B725-9BD99AE0F1C8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643A-DBE1-4265-8C00-D6A2B0C8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14C6ECE5-2ABC-48FE-8069-48C7C290E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575" y="228600"/>
            <a:ext cx="5762625" cy="620712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1661C18-0A78-455A-99B8-C746B261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B8FCE-DB6F-4A6E-A609-B40B4E5A26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49CA1C-FEC7-409B-8E90-9C42B78027D3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9B8B-36C3-4E86-8D1A-749BED45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41989" name="Picture 2">
            <a:extLst>
              <a:ext uri="{FF2B5EF4-FFF2-40B4-BE49-F238E27FC236}">
                <a16:creationId xmlns:a16="http://schemas.microsoft.com/office/drawing/2014/main" id="{59D4FB25-D314-4356-BE01-751C9D9F6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33400"/>
            <a:ext cx="7046913" cy="5486400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D4B079E-C985-4D1A-998B-393277CE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202A-2ADB-442C-992E-D9F21346B3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821E88-881B-4948-84F3-4B624D2E889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3A5A-F853-4F4F-9CA8-ABBA67D7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45061" name="Picture 2">
            <a:extLst>
              <a:ext uri="{FF2B5EF4-FFF2-40B4-BE49-F238E27FC236}">
                <a16:creationId xmlns:a16="http://schemas.microsoft.com/office/drawing/2014/main" id="{C956727C-BB73-4A6F-A5C2-D3BC3C39E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475" y="1828800"/>
            <a:ext cx="7408863" cy="386715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18A664B-9A2E-425F-A68F-C16D9500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4673-7F12-4379-9106-8652FC3427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E30345-1269-43A1-A476-B7CCA616B653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11DC-B584-479A-AB98-87F9259F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368E8465-83A2-49B3-B37B-25237C0147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09800"/>
            <a:ext cx="7948613" cy="28194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4139A3B-B3B3-4138-9106-EBC2D670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Artifacts in the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23C2-9F1A-48A9-9FDD-2FD651B31F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586B12-0548-48DD-9D9A-6A691A5F9A27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C1EB-1911-4310-9672-1D930D9D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8C09712D-DAFD-446D-BDAF-B2EE37B2B1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81200"/>
            <a:ext cx="7146925" cy="3605213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2B4F4CC-693A-4291-8460-BD7F5060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Artifacts in the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8F14-65A9-4D0F-BE89-D2B3584056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BBB918-C751-4A38-B92A-C22106CC75F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80C7-DB80-4036-A09E-77FA5157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CD987A82-7B24-478E-ACCD-E6B4FAFD0D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0175" y="1752600"/>
            <a:ext cx="6334125" cy="42672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FE7-3964-4260-BB90-ED550A23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231B-1E8F-4683-8F2C-4D194FEC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FBF2-2ED7-4993-B92F-B9BD0ACD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87B537-1005-482A-9524-04B2092F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7C602-AF11-4FBB-BC76-96A03443A2A1}"/>
              </a:ext>
            </a:extLst>
          </p:cNvPr>
          <p:cNvPicPr/>
          <p:nvPr/>
        </p:nvPicPr>
        <p:blipFill rotWithShape="1">
          <a:blip r:embed="rId2"/>
          <a:srcRect l="33174" t="20524" r="29807" b="13341"/>
          <a:stretch/>
        </p:blipFill>
        <p:spPr bwMode="auto">
          <a:xfrm>
            <a:off x="1485570" y="304800"/>
            <a:ext cx="5905829" cy="61310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759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57A8-1162-4EE3-84A0-9E27E27A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8B5F-7935-4B89-8D08-F56518818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B79C9-2A6D-4A2F-8034-419A83E3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0C2A-A7DD-4005-8DB6-357971B2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50676-D0C6-48F4-A54F-8AD23F9A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34" y="136525"/>
            <a:ext cx="6804931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2998D97-429A-4D26-9D3B-C21EAEF0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Architecture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1A48413-E17D-4864-B710-4F8F94AB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architecture is the set of significant decisions about 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 organization of a software system, </a:t>
            </a:r>
          </a:p>
          <a:p>
            <a:pPr lvl="1"/>
            <a:r>
              <a:rPr lang="en-US" altLang="en-US"/>
              <a:t>the selection of the structural elements and their interfaces</a:t>
            </a:r>
          </a:p>
          <a:p>
            <a:pPr lvl="1"/>
            <a:r>
              <a:rPr lang="en-US" altLang="en-US"/>
              <a:t>their behavior as specified in the collaborations among those elements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 composition of these structural and behavioral elements into progressively larger subsystems, and</a:t>
            </a:r>
          </a:p>
          <a:p>
            <a:endParaRPr lang="en-US" altLang="en-US"/>
          </a:p>
          <a:p>
            <a:pPr lvl="1"/>
            <a:r>
              <a:rPr lang="en-US" altLang="en-US"/>
              <a:t>the architectural style that guides this organization---these elements and their interfaces, their collaborations, and their 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4375-9CF7-485C-AD5F-C6533CF4F6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7E11DE-89B0-402B-A45C-630FF56C65E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A71A9-0346-492A-9AA7-E3EB9538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11030</TotalTime>
  <Words>2187</Words>
  <Application>Microsoft Office PowerPoint</Application>
  <PresentationFormat>On-screen Show (4:3)</PresentationFormat>
  <Paragraphs>295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Times New Roman</vt:lpstr>
      <vt:lpstr>Verdana</vt:lpstr>
      <vt:lpstr>Wingdings</vt:lpstr>
      <vt:lpstr>Profile</vt:lpstr>
      <vt:lpstr>Software Construction</vt:lpstr>
      <vt:lpstr>Analysis vs. Design</vt:lpstr>
      <vt:lpstr>Design</vt:lpstr>
      <vt:lpstr>Object-Oriented Design</vt:lpstr>
      <vt:lpstr>Design Artifacts in the UP</vt:lpstr>
      <vt:lpstr>Design Artifacts in the UP</vt:lpstr>
      <vt:lpstr>PowerPoint Presentation</vt:lpstr>
      <vt:lpstr>PowerPoint Presentation</vt:lpstr>
      <vt:lpstr>Software Architecture</vt:lpstr>
      <vt:lpstr>Architecture as a Verb</vt:lpstr>
      <vt:lpstr>Architecture as a Verb</vt:lpstr>
      <vt:lpstr>Design Principles</vt:lpstr>
      <vt:lpstr>Design Principles</vt:lpstr>
      <vt:lpstr>Design Principles</vt:lpstr>
      <vt:lpstr>Achieving Separation of Concerns</vt:lpstr>
      <vt:lpstr>PowerPoint Presentation</vt:lpstr>
      <vt:lpstr>PowerPoint Presentation</vt:lpstr>
      <vt:lpstr>Architectural Views in the SAD</vt:lpstr>
      <vt:lpstr>PowerPoint Presentation</vt:lpstr>
      <vt:lpstr>PowerPoint Presentation</vt:lpstr>
      <vt:lpstr>PowerPoint Presentation</vt:lpstr>
      <vt:lpstr>PowerPoint Presentation</vt:lpstr>
      <vt:lpstr>Essential ideas of the Layers pattern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Onaiza Maqbool</dc:creator>
  <cp:lastModifiedBy>Onaiza Maqbool</cp:lastModifiedBy>
  <cp:revision>143</cp:revision>
  <cp:lastPrinted>2016-02-15T09:53:03Z</cp:lastPrinted>
  <dcterms:created xsi:type="dcterms:W3CDTF">1601-01-01T00:00:00Z</dcterms:created>
  <dcterms:modified xsi:type="dcterms:W3CDTF">2023-11-06T05:37:32Z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