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7010400" cy="9296400"/>
  <p:embeddedFontLst>
    <p:embeddedFont>
      <p:font typeface="Helvetica Neue" panose="020B0604020202020204" charset="0"/>
      <p:bold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oeqK2Itojdtdzgv3Q2Qk3kKmX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62E254-BC96-4963-9156-2B185FA2B94B}">
  <a:tblStyle styleId="{8162E254-BC96-4963-9156-2B185FA2B9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31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1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body" idx="1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4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30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artifacts/#Requiremen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Construction</a:t>
            </a:r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1371600" y="3429000"/>
            <a:ext cx="7086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Department of Computer Science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Quaid-i-Azam University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Chapter 6,9,10,28,29 Larman</a:t>
            </a: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166938"/>
            <a:ext cx="6897688" cy="293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b="1"/>
              <a:t>Domain model </a:t>
            </a:r>
            <a:r>
              <a:rPr lang="en-US"/>
              <a:t>is a </a:t>
            </a:r>
            <a:r>
              <a:rPr lang="en-US" i="1"/>
              <a:t>visual </a:t>
            </a:r>
            <a:r>
              <a:rPr lang="en-US"/>
              <a:t>representation of conceptual classes or real-world objects in a domain of interest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Using UML notation, a domain model is illustrated with a set of </a:t>
            </a:r>
            <a:r>
              <a:rPr lang="en-US" b="1"/>
              <a:t>class diagrams </a:t>
            </a:r>
            <a:r>
              <a:rPr lang="en-US"/>
              <a:t>in which no operations are defined. It may show: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domain objects or conceptual classes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associations between conceptual classes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attributes of conceptual classes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</a:t>
            </a:r>
            <a:br>
              <a:rPr lang="en-US"/>
            </a:br>
            <a:r>
              <a:rPr lang="en-US"/>
              <a:t> Model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3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01" name="Google Shape;20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0888" y="817563"/>
            <a:ext cx="6208712" cy="520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09" name="Google Shape;20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7325" y="1676400"/>
            <a:ext cx="8956675" cy="17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8" y="4267200"/>
            <a:ext cx="9066212" cy="46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0"/>
            <a:ext cx="5521325" cy="6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6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27" name="Google Shape;227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828800"/>
            <a:ext cx="8096250" cy="219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962400"/>
            <a:ext cx="81851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36" name="Google Shape;236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066800"/>
            <a:ext cx="6650038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V Model of Software Development</a:t>
            </a:r>
            <a:endParaRPr/>
          </a:p>
        </p:txBody>
      </p:sp>
      <p:pic>
        <p:nvPicPr>
          <p:cNvPr id="244" name="Google Shape;24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09800"/>
            <a:ext cx="8153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9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52" name="Google Shape;25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43363" y="450850"/>
            <a:ext cx="1366837" cy="5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0" y="202406"/>
            <a:ext cx="8942760" cy="6453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5105400" y="6373326"/>
            <a:ext cx="78759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IEEE Std 1059-1993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IEEE Guide for Software Verification</a:t>
            </a:r>
            <a:r>
              <a:rPr lang="en-US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000" b="1" i="0" u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Validation Plans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To explain the </a:t>
            </a:r>
            <a:r>
              <a:rPr lang="en-US" dirty="0" err="1"/>
              <a:t>usecase</a:t>
            </a:r>
            <a:r>
              <a:rPr lang="en-US" dirty="0"/>
              <a:t> model, the domain model and other well known UML analysis models </a:t>
            </a:r>
            <a:endParaRPr dirty="0"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To describe purpose of acceptance tests and acceptance test plan and develop acceptance tests</a:t>
            </a:r>
            <a:endParaRPr dirty="0"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dirty="0"/>
              <a:t>To discover and record requirements using  use cases, and analyze requirements using analysis models (lab)</a:t>
            </a: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3">
            <a:alphaModFix/>
          </a:blip>
          <a:srcRect r="76873"/>
          <a:stretch/>
        </p:blipFill>
        <p:spPr>
          <a:xfrm>
            <a:off x="2971800" y="114894"/>
            <a:ext cx="2590800" cy="590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Plan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2.1 Test items and their identifiers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2.2 Test Traceability Matrix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2.3 Features to be tested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2.4 Features not to be tested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2.5 Approach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2.6 Item pass/fail criteria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2.8 Test deliverables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3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Acceptance Tests</a:t>
            </a:r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Acceptance tests describe the criteria by which stakeholders will determine whether the system meets their needs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Business rules, non-functional requirements, and usage requirements can be captured as acceptance tests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Acceptance tests are sometimes called "conditions of satisfaction“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/>
              <a:t>				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/>
              <a:t>			</a:t>
            </a:r>
            <a:r>
              <a:rPr lang="en-US" sz="1200"/>
              <a:t>Adapted from http://www.agilemodeling.com/artifacts/acceptanceTests.htm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Acceptance Tests</a:t>
            </a:r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Must include the following information</a:t>
            </a:r>
            <a:endParaRPr/>
          </a:p>
          <a:p>
            <a:pPr marL="908050" lvl="1" indent="-334963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Brief description of what capabilities are being tested ("this test will verify that reserve seat functionality works as described in requirements XX, YY, ZZ") </a:t>
            </a:r>
            <a:endParaRPr/>
          </a:p>
          <a:p>
            <a:pPr marL="908050" lvl="1" indent="-347663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Which requirements are being verified by this test</a:t>
            </a:r>
            <a:endParaRPr/>
          </a:p>
          <a:p>
            <a:pPr marL="908050" lvl="1" indent="-347663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Test setup/pre-conditions</a:t>
            </a:r>
            <a:endParaRPr/>
          </a:p>
          <a:p>
            <a:pPr marL="908050" lvl="1" indent="-347663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Test steps</a:t>
            </a:r>
            <a:endParaRPr/>
          </a:p>
          <a:p>
            <a:pPr marL="908050" lvl="1" indent="-347663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Expected results</a:t>
            </a:r>
            <a:endParaRPr/>
          </a:p>
          <a:p>
            <a:pPr marL="908050" lvl="1" indent="-3222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Acceptance Test Template</a:t>
            </a:r>
            <a:endParaRPr/>
          </a:p>
        </p:txBody>
      </p:sp>
      <p:graphicFrame>
        <p:nvGraphicFramePr>
          <p:cNvPr id="303" name="Google Shape;303;p25"/>
          <p:cNvGraphicFramePr/>
          <p:nvPr/>
        </p:nvGraphicFramePr>
        <p:xfrm>
          <a:off x="685800" y="1752600"/>
          <a:ext cx="7772400" cy="4160850"/>
        </p:xfrm>
        <a:graphic>
          <a:graphicData uri="http://schemas.openxmlformats.org/drawingml/2006/table">
            <a:tbl>
              <a:tblPr>
                <a:noFill/>
                <a:tableStyleId>{8162E254-BC96-4963-9156-2B185FA2B94B}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75"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T0014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75"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Checking accounts have an overdraft limit of $500.  As long as there are sufficient funds (e.g. -$500 or greater) within a checking account after a withdrawal has been made the withdrawal will be allowed.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625"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Setup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account 12345 with an initial balance of $50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account 67890 with an initial balance of $0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175"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Withdraw $200 from account #12345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Withdraw $350 from account #67890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Deposit $100 into account #12345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Withdraw $200 from account #67890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Withdraw $150 from account #67890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Withdraw $200 from account #12345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Deposit $50 into account #67890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Withdraw $100 from account #67890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6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Acceptance Test Template</a:t>
            </a:r>
            <a:endParaRPr/>
          </a:p>
        </p:txBody>
      </p:sp>
      <p:graphicFrame>
        <p:nvGraphicFramePr>
          <p:cNvPr id="311" name="Google Shape;311;p26"/>
          <p:cNvGraphicFramePr/>
          <p:nvPr/>
        </p:nvGraphicFramePr>
        <p:xfrm>
          <a:off x="566738" y="1752600"/>
          <a:ext cx="8001000" cy="3292475"/>
        </p:xfrm>
        <a:graphic>
          <a:graphicData uri="http://schemas.openxmlformats.org/drawingml/2006/table">
            <a:tbl>
              <a:tblPr>
                <a:noFill/>
                <a:tableStyleId>{8162E254-BC96-4963-9156-2B185FA2B94B}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475"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 #12345: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Ending balance = -$250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$200 Withdrawal transaction posted against it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$100 Deposit transaction posted against it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$200 Withdrawal transaction posted against it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 #67890: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Ending balance = -$500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$350 Withdrawal transaction posted against it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$150 Withdrawal transaction posted against it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$50 Deposit transaction posted against it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Errors logged: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Insufficient funds in Account #67890 (balance -$350) for $200 Withdrawal </a:t>
                      </a:r>
                      <a:endParaRPr/>
                    </a:p>
                    <a:p>
                      <a:pPr marL="469900" marR="0" lvl="0" indent="-469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Insufficient funds in Account #67890 (balance -$450) for $100 Withdrawal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736129" y="261425"/>
            <a:ext cx="8420483" cy="145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27" descr="Test Case Exam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86154"/>
            <a:ext cx="8509511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" name="Google Shape;329;p28" descr="Test Case Exam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6093"/>
            <a:ext cx="6477000" cy="674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9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u="sng">
                <a:solidFill>
                  <a:schemeClr val="hlink"/>
                </a:solidFill>
                <a:hlinkClick r:id="rId3"/>
              </a:rPr>
              <a:t>Agile Models Distilled: Potential Artifacts for Agile Modeling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l="14719"/>
          <a:stretch/>
        </p:blipFill>
        <p:spPr>
          <a:xfrm>
            <a:off x="568325" y="1847850"/>
            <a:ext cx="6823075" cy="418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027765" y="599364"/>
            <a:ext cx="1385423" cy="564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04800"/>
            <a:ext cx="6091238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2600"/>
            <a:ext cx="7273925" cy="173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01625" y="3657600"/>
            <a:ext cx="81534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Dictionary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51" name="Google Shape;151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828800"/>
            <a:ext cx="3886200" cy="2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828800"/>
            <a:ext cx="8367713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Sequence Diagram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68" name="Google Shape;168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8400" y="1752600"/>
            <a:ext cx="67976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76" name="Google Shape;176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1905000"/>
            <a:ext cx="7539038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On-screen Show (4:3)</PresentationFormat>
  <Paragraphs>201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Helvetica Neue</vt:lpstr>
      <vt:lpstr>Arial</vt:lpstr>
      <vt:lpstr>Verdana</vt:lpstr>
      <vt:lpstr>Noto Sans Symbols</vt:lpstr>
      <vt:lpstr>Times New Roman</vt:lpstr>
      <vt:lpstr>Profile</vt:lpstr>
      <vt:lpstr>Software Construction</vt:lpstr>
      <vt:lpstr>Learning Outcomes</vt:lpstr>
      <vt:lpstr>PowerPoint Presentation</vt:lpstr>
      <vt:lpstr>PowerPoint Presentation</vt:lpstr>
      <vt:lpstr>PowerPoint Presentation</vt:lpstr>
      <vt:lpstr>Data Dictionary</vt:lpstr>
      <vt:lpstr>PowerPoint Presentation</vt:lpstr>
      <vt:lpstr>System Sequence Diagram</vt:lpstr>
      <vt:lpstr>PowerPoint Presentation</vt:lpstr>
      <vt:lpstr>PowerPoint Presentation</vt:lpstr>
      <vt:lpstr>PowerPoint Presentation</vt:lpstr>
      <vt:lpstr>Domain  Model</vt:lpstr>
      <vt:lpstr>PowerPoint Presentation</vt:lpstr>
      <vt:lpstr>PowerPoint Presentation</vt:lpstr>
      <vt:lpstr>PowerPoint Presentation</vt:lpstr>
      <vt:lpstr>PowerPoint Presentation</vt:lpstr>
      <vt:lpstr>The V Model of Software Development</vt:lpstr>
      <vt:lpstr>PowerPoint Presentation</vt:lpstr>
      <vt:lpstr>PowerPoint Presentation</vt:lpstr>
      <vt:lpstr>PowerPoint Presentation</vt:lpstr>
      <vt:lpstr>Test Plan</vt:lpstr>
      <vt:lpstr>Acceptance Tests</vt:lpstr>
      <vt:lpstr>Acceptance Tests</vt:lpstr>
      <vt:lpstr>Acceptance Test Template</vt:lpstr>
      <vt:lpstr>Acceptance Test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Onaiza Maqbool</dc:creator>
  <cp:lastModifiedBy>Onaiza Maqbool</cp:lastModifiedBy>
  <cp:revision>1</cp:revision>
  <dcterms:created xsi:type="dcterms:W3CDTF">1601-01-01T00:00:00Z</dcterms:created>
  <dcterms:modified xsi:type="dcterms:W3CDTF">2023-10-14T13:59:32Z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