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j+mPOZzoTB2ApfehyZilb1jKS/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400C1E-D61E-4904-B819-52A9CA8F3344}">
  <a:tblStyle styleId="{9F400C1E-D61E-4904-B819-52A9CA8F334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337" y="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2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337" y="8831262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/>
        </p:nvSpPr>
        <p:spPr>
          <a:xfrm>
            <a:off x="3970337" y="8831262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20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2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/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" type="subTitle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SzPts val="1900"/>
              <a:buFont typeface="Noto Sans Symbols"/>
              <a:buNone/>
              <a:defRPr sz="19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type="title"/>
          </p:nvPr>
        </p:nvSpPr>
        <p:spPr>
          <a:xfrm rot="5400000">
            <a:off x="4717257" y="2161382"/>
            <a:ext cx="5715000" cy="2001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 rot="5400000">
            <a:off x="636588" y="234950"/>
            <a:ext cx="5715000" cy="5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 rot="5400000">
            <a:off x="2433637" y="-114300"/>
            <a:ext cx="426720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3" name="Google Shape;63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3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70" name="Google Shape;70;p32"/>
          <p:cNvSpPr txBox="1"/>
          <p:nvPr>
            <p:ph idx="2" type="body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685800" y="2393950"/>
            <a:ext cx="7772400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2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Google Shape;15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4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24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6" name="Google Shape;26;p24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2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8" name="Google Shape;28;p24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hyperlink" Target="https://ethics.acm.org/code-of-ethics/software-engineering-code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imes New Roman"/>
              <a:buNone/>
            </a:pPr>
            <a:r>
              <a:rPr b="0" i="0" lang="en-US" sz="3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Construction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447800" y="3429000"/>
            <a:ext cx="7086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Quaid-i-Azam University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 202</a:t>
            </a:r>
            <a:r>
              <a:rPr lang="en-US" sz="1500"/>
              <a:t>3</a:t>
            </a: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Semester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Instructor: Onaiza Maqbool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requirements</a:t>
            </a:r>
            <a:endParaRPr/>
          </a:p>
        </p:txBody>
      </p:sp>
      <p:pic>
        <p:nvPicPr>
          <p:cNvPr id="164" name="Google Shape;164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125" y="2362200"/>
            <a:ext cx="738822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0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Adapted from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A Practitioner’s Approach by R.S. Pressman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Software Engineering A lifecycle approach by P. Mohapatra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Software Construction</a:t>
            </a:r>
            <a:endParaRPr/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 is a large part of software development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 is the central activity in software development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 focus on construction, the individual programmer’s productivity can improve enormously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Construction’s product, the source code, is often the only accurate description of the software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 is the only activity that’s guaranteed to be done</a:t>
            </a:r>
            <a:endParaRPr/>
          </a:p>
        </p:txBody>
      </p:sp>
      <p:sp>
        <p:nvSpPr>
          <p:cNvPr id="174" name="Google Shape;174;p11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Adapted from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A Practitioner’s Approach by R.S. Pressman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Software Engineering A lifecycle approach by P. Mohapatra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Adapted from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A Practitioner’s Approach by R.S. Pressman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Software Engineering A lifecycle approach by P. Mohapatra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1676400" y="2133600"/>
            <a:ext cx="6280150" cy="354806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12"/>
          <p:cNvSpPr txBox="1"/>
          <p:nvPr>
            <p:ph type="title"/>
          </p:nvPr>
        </p:nvSpPr>
        <p:spPr>
          <a:xfrm>
            <a:off x="1966912" y="304800"/>
            <a:ext cx="5230812" cy="1217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Umbrella Activities</a:t>
            </a:r>
            <a:endParaRPr/>
          </a:p>
        </p:txBody>
      </p:sp>
      <p:sp>
        <p:nvSpPr>
          <p:cNvPr id="185" name="Google Shape;185;p12"/>
          <p:cNvSpPr txBox="1"/>
          <p:nvPr>
            <p:ph idx="1" type="body"/>
          </p:nvPr>
        </p:nvSpPr>
        <p:spPr>
          <a:xfrm>
            <a:off x="1676400" y="2362200"/>
            <a:ext cx="6415087" cy="321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project management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technical reviews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quality assurance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configuration management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product preparation and production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Reusability management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Measurement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management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Adapted from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A Practitioner’s Approach by R.S. Pressman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Software Engineering A lifecycle approach by P. Mohapatra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3"/>
          <p:cNvSpPr txBox="1"/>
          <p:nvPr/>
        </p:nvSpPr>
        <p:spPr>
          <a:xfrm>
            <a:off x="685800" y="885825"/>
            <a:ext cx="68183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Activities of Software Development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p13"/>
          <p:cNvGraphicFramePr/>
          <p:nvPr/>
        </p:nvGraphicFramePr>
        <p:xfrm>
          <a:off x="914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{9F400C1E-D61E-4904-B819-52A9CA8F3344}</a:tableStyleId>
              </a:tblPr>
              <a:tblGrid>
                <a:gridCol w="1500175"/>
                <a:gridCol w="2398700"/>
                <a:gridCol w="28067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Phases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Activities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 Products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Definition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(The Problem)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Engineering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Planning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Plan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 Analysis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 Specification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Acceptance Test Specification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Development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(The Solution)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 Design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 Specification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Specification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Coding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Manual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Report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Installation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Maintenance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Maintenance Report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13"/>
          <p:cNvSpPr txBox="1"/>
          <p:nvPr/>
        </p:nvSpPr>
        <p:spPr>
          <a:xfrm>
            <a:off x="0" y="42973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</a:rPr>
              <a:t>Software Engineering Code of Ethics</a:t>
            </a:r>
            <a:endParaRPr/>
          </a:p>
        </p:txBody>
      </p:sp>
      <p:pic>
        <p:nvPicPr>
          <p:cNvPr id="201" name="Google Shape;20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4687" y="1752600"/>
            <a:ext cx="52451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5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https://ethics.acm.org/code-of-ethics/software-engineering-code/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Adapted from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A Practitioner’s Approach by R.S. Pressman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Software Engineering A lifecycle approach by P. Mohapatra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Adapted from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A Practitioner’s Approach by R.S. Pressman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Software Engineering A lifecycle approach by P. Mohapatra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outline</a:t>
            </a:r>
            <a:endParaRPr/>
          </a:p>
        </p:txBody>
      </p:sp>
      <p:sp>
        <p:nvSpPr>
          <p:cNvPr id="212" name="Google Shape;212;p16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Aims:</a:t>
            </a:r>
            <a:endParaRPr/>
          </a:p>
          <a:p>
            <a:pPr indent="-3222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enable students to adopt a disciplined approach to software construction. </a:t>
            </a:r>
            <a:endParaRPr/>
          </a:p>
          <a:p>
            <a:pPr indent="-3222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equip students with the skills to practically carry out important phases of a software development project by working on a case study. </a:t>
            </a:r>
            <a:endParaRPr/>
          </a:p>
          <a:p>
            <a:pPr indent="-3222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familiarize students with the deliverables associated with the phases with emphasis on documentation and quality. </a:t>
            </a:r>
            <a:endParaRPr/>
          </a:p>
          <a:p>
            <a:pPr indent="-3222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enable students to deliver a  working system, developed according to the specified requirements, and following good design principles. 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69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Course Learning Outcomes</a:t>
            </a:r>
            <a:endParaRPr/>
          </a:p>
        </p:txBody>
      </p:sp>
      <p:sp>
        <p:nvSpPr>
          <p:cNvPr id="218" name="Google Shape;218;p14"/>
          <p:cNvSpPr txBox="1"/>
          <p:nvPr>
            <p:ph idx="1" type="body"/>
          </p:nvPr>
        </p:nvSpPr>
        <p:spPr>
          <a:xfrm>
            <a:off x="566737" y="1752600"/>
            <a:ext cx="8008937" cy="4268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9" name="Google Shape;219;p14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Lecture1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220" name="Google Shape;220;p14"/>
          <p:cNvGraphicFramePr/>
          <p:nvPr/>
        </p:nvGraphicFramePr>
        <p:xfrm>
          <a:off x="745588" y="1752599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{9F400C1E-D61E-4904-B819-52A9CA8F3344}</a:tableStyleId>
              </a:tblPr>
              <a:tblGrid>
                <a:gridCol w="5641150"/>
                <a:gridCol w="1237950"/>
                <a:gridCol w="909700"/>
              </a:tblGrid>
              <a:tr h="102095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-US" sz="1800" u="none" cap="none" strike="noStrike"/>
                        <a:t>Explain the concepts &amp; activities in the entire software engineering process focusing on construction and major umbrella activities 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C2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PLO2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524925">
                <a:tc>
                  <a:txBody>
                    <a:bodyPr/>
                    <a:lstStyle/>
                    <a:p>
                      <a:pPr indent="-5143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     </a:t>
                      </a:r>
                      <a:r>
                        <a:rPr lang="en-US" sz="1800" u="none" cap="none" strike="noStrike"/>
                        <a:t>Develop work products for software development activities 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C3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PLO4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020950">
                <a:tc>
                  <a:txBody>
                    <a:bodyPr/>
                    <a:lstStyle/>
                    <a:p>
                      <a:pPr indent="-5143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     </a:t>
                      </a:r>
                      <a:r>
                        <a:rPr lang="en-US" sz="1800" u="none" cap="none" strike="noStrike"/>
                        <a:t>Develop a software system according to the developed analysis and design models for a given set of requirements, test and evaluate it 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C5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PLO5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680625">
                <a:tc>
                  <a:txBody>
                    <a:bodyPr/>
                    <a:lstStyle/>
                    <a:p>
                      <a:pPr indent="-5143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     </a:t>
                      </a:r>
                      <a:r>
                        <a:rPr lang="en-US" sz="1800" u="none" cap="none" strike="noStrike"/>
                        <a:t>Analyze a design/compare designs for good design principles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C4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PLO4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020950">
                <a:tc>
                  <a:txBody>
                    <a:bodyPr/>
                    <a:lstStyle/>
                    <a:p>
                      <a:pPr indent="-5143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     </a:t>
                      </a:r>
                      <a:r>
                        <a:rPr lang="en-US" sz="1800" u="none" cap="none" strike="noStrike"/>
                        <a:t>Work effectively as a team member/leader to design and implement a software system and defend design/implementation decisions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C5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PLO6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Adapted from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A Practitioner’s Approach by R.S. Pressman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Software Engineering A lifecycle approach by P. Mohapatra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outline </a:t>
            </a: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(contd…)</a:t>
            </a:r>
            <a:endParaRPr/>
          </a:p>
        </p:txBody>
      </p:sp>
      <p:graphicFrame>
        <p:nvGraphicFramePr>
          <p:cNvPr id="228" name="Google Shape;228;p17"/>
          <p:cNvGraphicFramePr/>
          <p:nvPr/>
        </p:nvGraphicFramePr>
        <p:xfrm>
          <a:off x="4572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{9F400C1E-D61E-4904-B819-52A9CA8F3344}</a:tableStyleId>
              </a:tblPr>
              <a:tblGrid>
                <a:gridCol w="882650"/>
                <a:gridCol w="4714875"/>
                <a:gridCol w="2479675"/>
              </a:tblGrid>
              <a:tr h="55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Readings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 to software development phases, project planning, Introduction to projects and allocation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Planning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Development of the project plan, review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Analysis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Defining usecases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Development of analysis models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SRS development, review and refinement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 principles, data design 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Interface design/Mid term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Adapted from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A Practitioner’s Approach by R.S. Pressman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Software Engineering A lifecycle approach by P. Mohapatra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outline </a:t>
            </a: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(contd…)</a:t>
            </a:r>
            <a:endParaRPr/>
          </a:p>
        </p:txBody>
      </p:sp>
      <p:graphicFrame>
        <p:nvGraphicFramePr>
          <p:cNvPr id="236" name="Google Shape;236;p18"/>
          <p:cNvGraphicFramePr/>
          <p:nvPr/>
        </p:nvGraphicFramePr>
        <p:xfrm>
          <a:off x="6096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{9F400C1E-D61E-4904-B819-52A9CA8F3344}</a:tableStyleId>
              </a:tblPr>
              <a:tblGrid>
                <a:gridCol w="806450"/>
                <a:gridCol w="4714875"/>
                <a:gridCol w="247967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Detailed design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 of design and refinement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Development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connectivity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Refining the front-end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Development of classes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Refinement of classes and traceability with design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 of the software system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Presentations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Presentations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Adapted from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A Practitioner’s Approach by R.S. Pressman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Software Engineering A lifecycle approach by P. Mohapatra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outline </a:t>
            </a: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(contd…)</a:t>
            </a:r>
            <a:endParaRPr/>
          </a:p>
        </p:txBody>
      </p:sp>
      <p:sp>
        <p:nvSpPr>
          <p:cNvPr id="244" name="Google Shape;244;p19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Criteria: 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6562" lvl="1" marL="9080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exam - 50 Marks</a:t>
            </a:r>
            <a:endParaRPr/>
          </a:p>
          <a:p>
            <a:pPr indent="-436562" lvl="1" marL="9080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 term - 25 Marks</a:t>
            </a:r>
            <a:endParaRPr/>
          </a:p>
          <a:p>
            <a:pPr indent="-395287" lvl="2" marL="1304925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 - 02 Marks </a:t>
            </a:r>
            <a:endParaRPr/>
          </a:p>
          <a:p>
            <a:pPr indent="-395287" lvl="2" marL="1304925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- 03 Marks</a:t>
            </a:r>
            <a:endParaRPr/>
          </a:p>
          <a:p>
            <a:pPr indent="-395287" lvl="2" marL="1304925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- 05 Marks</a:t>
            </a:r>
            <a:endParaRPr/>
          </a:p>
          <a:p>
            <a:pPr indent="-395287" lvl="2" marL="1304925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&amp; Testing - 10 Marks</a:t>
            </a:r>
            <a:endParaRPr/>
          </a:p>
          <a:p>
            <a:pPr indent="-436562" lvl="1" marL="9080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Quizzes – 05 Marks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Adapted from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A Practitioner’s Approach by R.S. Pressman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Software Engineering A lifecycle approach by P. Mohapatra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is</a:t>
            </a:r>
            <a:endParaRPr/>
          </a:p>
          <a:p>
            <a:pPr indent="-469900" lvl="0" marL="469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 (computer programs) that when executed provide desired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/>
          </a:p>
          <a:p>
            <a:pPr indent="-3222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structures that enable the programs to adequately manipulate information</a:t>
            </a:r>
            <a:endParaRPr/>
          </a:p>
          <a:p>
            <a:pPr indent="-3222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descriptive information in both hard copy and virtual forms that describes the operation and use of the programs</a:t>
            </a:r>
            <a:endParaRPr b="1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262" lvl="1" marL="908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6562" lvl="1" marL="908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b="0" i="0" lang="en-US" sz="5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outline </a:t>
            </a: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(contd…)</a:t>
            </a:r>
            <a:endParaRPr/>
          </a:p>
        </p:txBody>
      </p:sp>
      <p:sp>
        <p:nvSpPr>
          <p:cNvPr id="250" name="Google Shape;250;p20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Recommended Readings: 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6562" lvl="1" marL="9080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Roger S. Pressman, Software Engineering - A Practitioner's Approach, McGraw Hill, 8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2015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Craig Larman, Applying UML and Patterns, Pearson Education, Third edition, 2005 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Steve McConell, Code Complete, Microsoft Press,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2004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Ian Sommerville, Software Engineering, Addison Wesley, Tenth Edition, 2016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Pratap Mohapatra, Software Engineering A Lifecycle Approach, New Age Publications, 2010</a:t>
            </a:r>
            <a:endParaRPr/>
          </a:p>
          <a:p>
            <a:pPr indent="-355600" lvl="0" marL="469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69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Adapted from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A Practitioner’s Approach by R.S. Pressman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Software Engineering A lifecycle approach by P. Mohapatra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Adapted from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A Practitioner’s Approach by R.S. Pressman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Software Engineering A lifecycle approach by P. Mohapatra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outline </a:t>
            </a: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(contd…)</a:t>
            </a:r>
            <a:endParaRPr/>
          </a:p>
        </p:txBody>
      </p:sp>
      <p:sp>
        <p:nvSpPr>
          <p:cNvPr id="261" name="Google Shape;261;p21"/>
          <p:cNvSpPr txBox="1"/>
          <p:nvPr>
            <p:ph idx="1" type="body"/>
          </p:nvPr>
        </p:nvSpPr>
        <p:spPr>
          <a:xfrm>
            <a:off x="566737" y="1752600"/>
            <a:ext cx="7967662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Policies</a:t>
            </a:r>
            <a:endParaRPr/>
          </a:p>
          <a:p>
            <a:pPr indent="-436562" lvl="1" marL="9080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 assignments may be accepted with marks reduction. There will be a 10% reduction for assignments submitted up to 24 hours late. </a:t>
            </a:r>
            <a:endParaRPr/>
          </a:p>
          <a:p>
            <a:pPr indent="-436562" lvl="1" marL="9080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who have copied assignments or whose assignments have been copied will both be given a zero</a:t>
            </a:r>
            <a:endParaRPr/>
          </a:p>
          <a:p>
            <a:pPr indent="-436562" lvl="1" marL="9080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Plagiarism is not acceptable. Anyone found to be guilty of plagiarism in an assignment will be given a zero in that assignment</a:t>
            </a:r>
            <a:endParaRPr/>
          </a:p>
          <a:p>
            <a:pPr indent="-436562" lvl="1" marL="9080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Quizzes are expected to be unannounced</a:t>
            </a:r>
            <a:endParaRPr/>
          </a:p>
          <a:p>
            <a:pPr indent="-436562" lvl="1" marL="9080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Failure to show up for discussion, or being late will result in deduction of marks</a:t>
            </a:r>
            <a:endParaRPr/>
          </a:p>
          <a:p>
            <a:pPr indent="-436562" lvl="1" marL="9080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</a:t>
            </a:r>
            <a:endParaRPr/>
          </a:p>
          <a:p>
            <a:pPr indent="-412750" lvl="0" marL="46990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Office Hours</a:t>
            </a:r>
            <a:endParaRPr/>
          </a:p>
          <a:p>
            <a:pPr indent="-436562" lvl="1" marL="9080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TBA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Adapted from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A Practitioner’s Approach by R.S. Pressman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Software Engineering A lifecycle approach by P. Mohapatra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/>
          </a:p>
          <a:p>
            <a:pPr indent="-436562" lvl="1" marL="9080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series of steps involving activities, constraints, and resources that produce an intended output of some kind (software)</a:t>
            </a:r>
            <a:endParaRPr/>
          </a:p>
          <a:p>
            <a:pPr indent="-412750" lvl="0" marL="46990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Involves a set of tools and techniques</a:t>
            </a:r>
            <a:endParaRPr/>
          </a:p>
          <a:p>
            <a:pPr indent="-412750" lvl="0" marL="46990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processes</a:t>
            </a:r>
            <a:endParaRPr/>
          </a:p>
          <a:p>
            <a:pPr indent="-436562" lvl="1" marL="9080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 to </a:t>
            </a:r>
            <a:r>
              <a:rPr lang="en-US"/>
              <a:t>g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ood </a:t>
            </a:r>
            <a:r>
              <a:rPr lang="en-US"/>
              <a:t>s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oftware</a:t>
            </a:r>
            <a:endParaRPr/>
          </a:p>
          <a:p>
            <a:pPr indent="-436562" lvl="1" marL="9080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</a:t>
            </a:r>
            <a:r>
              <a:rPr lang="en-US"/>
              <a:t>v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isibility</a:t>
            </a:r>
            <a:endParaRPr/>
          </a:p>
          <a:p>
            <a:pPr indent="-436562" lvl="1" marL="9080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</a:t>
            </a:r>
            <a:r>
              <a:rPr lang="en-US"/>
              <a:t>r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isks</a:t>
            </a:r>
            <a:endParaRPr/>
          </a:p>
          <a:p>
            <a:pPr indent="-379412" lvl="1" marL="90805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699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number of process steps that must be part of all software projects</a:t>
            </a:r>
            <a:endParaRPr/>
          </a:p>
          <a:p>
            <a:pPr indent="-322262" lvl="1" marL="9080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262" lvl="1" marL="9080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69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Adapted from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A Practitioner’s Approach by R.S. Pressman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Software Engineering A lifecycle approach by P. Mohapatra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>
            <p:ph type="title"/>
          </p:nvPr>
        </p:nvSpPr>
        <p:spPr>
          <a:xfrm>
            <a:off x="609600" y="762000"/>
            <a:ext cx="41910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 Framework</a:t>
            </a:r>
            <a:endParaRPr/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325562"/>
            <a:ext cx="3200400" cy="517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800" y="2667000"/>
            <a:ext cx="45053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0600" y="3733800"/>
            <a:ext cx="35052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Adapted from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A Practitioner’s Approach by R.S. Pressman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Software Engineering A lifecycle approach by P. Mohapatra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2133600" y="1981200"/>
            <a:ext cx="4830762" cy="3703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5"/>
          <p:cNvSpPr txBox="1"/>
          <p:nvPr>
            <p:ph type="title"/>
          </p:nvPr>
        </p:nvSpPr>
        <p:spPr>
          <a:xfrm>
            <a:off x="609600" y="304800"/>
            <a:ext cx="5824537" cy="1217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 Activities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2362200" y="2209800"/>
            <a:ext cx="4038600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requirements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generation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Adapted from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A Practitioner’s Approach by R.S. Pressman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Software Engineering A lifecycle approach by P. Mohapatra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View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2262" lvl="1" marL="908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development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 planning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architecture, or high-level design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design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and debugging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testing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testing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testing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Corrective maintenance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Construction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Adapted from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A Practitioner’s Approach by R.S. Pressman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Software Engineering A lifecycle approach by P. Mohapatra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654175"/>
            <a:ext cx="4883150" cy="44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Adapted from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A Practitioner’s Approach by R.S. Pressman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Software Engineering A lifecycle approach by P. Mohapatra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1974850"/>
            <a:ext cx="3698875" cy="38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155" name="Google Shape;15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37" y="2136775"/>
            <a:ext cx="7045325" cy="243363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Adapted from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A Practitioner’s Approach by R.S. Pressman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Software Engineering A lifecycle approach by P. Mohapatra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