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7010400" cy="9296400"/>
  <p:embeddedFontLs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G4mTK0gnxQP3SdSuSpirTIPt5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2" type="hdr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CSc 335: Patterns I</a:t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5:notes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81100" y="696913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/>
          <p:nvPr/>
        </p:nvSpPr>
        <p:spPr>
          <a:xfrm>
            <a:off x="685800" y="2393950"/>
            <a:ext cx="7772400" cy="109538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42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" type="body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2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" name="Google Shape;85;p53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" name="Google Shape;86;p5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3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3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4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4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4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7" name="Google Shape;37;p45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8" name="Google Shape;38;p4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0" name="Google Shape;60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4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5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6550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1"/>
          <p:cNvSpPr/>
          <p:nvPr/>
        </p:nvSpPr>
        <p:spPr>
          <a:xfrm>
            <a:off x="609600" y="1566863"/>
            <a:ext cx="7958138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4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Construction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371600" y="3429000"/>
            <a:ext cx="7086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Department of Computer Science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Quaid-i-Azam University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Chapters  Larman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Suppose we need a persistence service to be built with a persistence framework (which could be used to also create other persistence services). 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framework should provide functions such as: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store and retrieve objects in a persistent storage mechanism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i="1" lang="en-US"/>
              <a:t>commit </a:t>
            </a:r>
            <a:r>
              <a:rPr lang="en-US"/>
              <a:t>and </a:t>
            </a:r>
            <a:r>
              <a:rPr i="1" lang="en-US"/>
              <a:t>rollback </a:t>
            </a:r>
            <a:r>
              <a:rPr lang="en-US"/>
              <a:t>transactions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design should be extendable to support different storage mechanisms and formats, such as RDBs, records in flat files, or XML in files.</a:t>
            </a:r>
            <a:endParaRPr/>
          </a:p>
        </p:txBody>
      </p:sp>
      <p:sp>
        <p:nvSpPr>
          <p:cNvPr id="167" name="Google Shape;167;p1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2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How do you map an object to a record or relational database schema?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</a:t>
            </a:r>
            <a:r>
              <a:rPr b="1" lang="en-US"/>
              <a:t>Representing Objects as Tables </a:t>
            </a:r>
            <a:r>
              <a:rPr lang="en-US"/>
              <a:t>pattern [BW96] proposes defining a table in an RDB for each persistent object class. 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Object attributes containing primitive data types (number, string, boolean, and so on) map to columns.</a:t>
            </a:r>
            <a:endParaRPr/>
          </a:p>
        </p:txBody>
      </p:sp>
      <p:sp>
        <p:nvSpPr>
          <p:cNvPr id="175" name="Google Shape;175;p1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4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184" name="Google Shape;18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7720013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Who should be responsible for materialization and dematerialization of objects (for example, a </a:t>
            </a:r>
            <a:r>
              <a:rPr b="0" i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ProductSpecification) 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from a persistent store?</a:t>
            </a:r>
            <a:endParaRPr/>
          </a:p>
          <a:p>
            <a:pPr indent="-3556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Information Expert pattern suggests that the persistent object class itself </a:t>
            </a:r>
            <a:r>
              <a:rPr b="0" i="1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(ProductSpecification) 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is a candidate, because it has some of the data (the data to be saved) required by the responsibility.</a:t>
            </a:r>
            <a:endParaRPr/>
          </a:p>
          <a:p>
            <a:pPr indent="-3556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If a persistent object class defines the code to save itself in a database, it is called a </a:t>
            </a:r>
            <a:r>
              <a:rPr b="1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direct mapping 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design. </a:t>
            </a:r>
            <a:endParaRPr/>
          </a:p>
          <a:p>
            <a:pPr indent="-3556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5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Problems include: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Strong coupling of the persistent object class to persistent storage knowledge—violation of Low Coupling.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b="0" i="0" lang="en-US" sz="20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Complex responsibilities in a new and unrelated area to what the object was previously responsible for - violation of High Cohesion and maintaining a separation of concerns. Technical service concerns are mixing with application logic concerns.</a:t>
            </a:r>
            <a:endParaRPr sz="2000"/>
          </a:p>
        </p:txBody>
      </p:sp>
      <p:sp>
        <p:nvSpPr>
          <p:cNvPr id="199" name="Google Shape;199;p1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6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indirect mapping 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approach uses other objects to do the mapping for persistent objects.</a:t>
            </a:r>
            <a:endParaRPr/>
          </a:p>
          <a:p>
            <a:pPr indent="-3556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It proposes making a class that is responsible for materialization, dematerialization. </a:t>
            </a:r>
            <a:endParaRPr/>
          </a:p>
          <a:p>
            <a:pPr indent="-3556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has 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been called the </a:t>
            </a:r>
            <a:r>
              <a:rPr b="1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Database Mapper </a:t>
            </a: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pattern in [Fowler0l]</a:t>
            </a:r>
            <a:endParaRPr/>
          </a:p>
          <a:p>
            <a:pPr indent="-3556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 different mapper class is defined for each persistent object class</a:t>
            </a:r>
            <a:endParaRPr/>
          </a:p>
        </p:txBody>
      </p:sp>
      <p:sp>
        <p:nvSpPr>
          <p:cNvPr id="207" name="Google Shape;207;p1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7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Defensive Programming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Idea based on defensive driving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Adopt the mind-set - never sure what other drivers will do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they do something dangerous you won’t be hurt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Take responsibility for protecting yourself even when it’s the other driver’s fault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In defensive programming, the main idea is that if a routine is passed bad data, it won’t be hurt, even if the bad data is another routine’s fault 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It’s the recognition that programs will have problems and modifications, and that a smart programmer will develop code accordingly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How to protect yourself from invalid data, events that can “never” happen, and other programmers’ mistakes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9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Protecting Your Program from Invalid Inputs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Garbage in, garbage out?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For production software, garbage in, garbage out isn’t good enough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good program never puts out garbage, regardless of what it takes in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good program uses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“garbage in, nothing out,”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“garbage in, error message out,”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“no garbage allowed in” instead </a:t>
            </a:r>
            <a:endParaRPr/>
          </a:p>
          <a:p>
            <a:pPr indent="-366713" lvl="1" marL="908050" rtl="0" algn="l">
              <a:spcBef>
                <a:spcPts val="22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By today’s standards, “garbage in, garbage out” is the mark of a sloppy, nonsecure program</a:t>
            </a:r>
            <a:endParaRPr/>
          </a:p>
        </p:txBody>
      </p:sp>
      <p:sp>
        <p:nvSpPr>
          <p:cNvPr id="230" name="Google Shape;230;p2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0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There are three general ways to handle garbage in: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Check the values of all data from external sources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Check the values of all routine input parameters</a:t>
            </a:r>
            <a:endParaRPr/>
          </a:p>
          <a:p>
            <a:pPr indent="-322263" lvl="1" marL="908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Decide how to handle bad inputs</a:t>
            </a:r>
            <a:endParaRPr/>
          </a:p>
        </p:txBody>
      </p:sp>
      <p:sp>
        <p:nvSpPr>
          <p:cNvPr id="238" name="Google Shape;238;p2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1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“Gang of Four” (GoF) Book</a:t>
            </a:r>
            <a:endParaRPr/>
          </a:p>
        </p:txBody>
      </p:sp>
      <p:pic>
        <p:nvPicPr>
          <p:cNvPr descr="Gamma.gif" id="106" name="Google Shape;10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25" y="1905000"/>
            <a:ext cx="3200400" cy="3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428625" y="1905000"/>
            <a:ext cx="5143500" cy="378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 Patterns: Elements of Reusable Object-Oriented Software,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Addison-Wesley Publishing Company, 1995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book solidified thinking about patterns and became the seminal Design Patterns text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/>
              <a:t>Sources: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b="0" i="0" lang="en-US" u="none" strike="noStrike"/>
              <a:t>File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U</a:t>
            </a:r>
            <a:r>
              <a:rPr b="0" i="0" lang="en-US" u="none" strike="noStrike"/>
              <a:t>ser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</a:t>
            </a:r>
            <a:r>
              <a:rPr b="0" i="0" lang="en-US" u="none" strike="noStrike"/>
              <a:t>etwork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O</a:t>
            </a:r>
            <a:r>
              <a:rPr b="0" i="0" lang="en-US" u="none" strike="noStrike"/>
              <a:t>ther external interface</a:t>
            </a:r>
            <a:endParaRPr/>
          </a:p>
          <a:p>
            <a:pPr indent="0" lvl="1" marL="471487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/>
              <a:t>Check the data falls within the allowable range</a:t>
            </a:r>
            <a:endParaRPr/>
          </a:p>
          <a:p>
            <a:pPr indent="-355600" lvl="0" marL="469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469900" lvl="0" marL="469900" rtl="0" algn="l"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b="0" i="0" lang="en-US" sz="1800" u="none" strike="noStrike"/>
              <a:t>For a secure application, beware of data that might attack your system: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b="0" i="0" lang="en-US" u="none" strike="noStrike"/>
              <a:t>attempted buffer overflows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b="0" i="0" lang="en-US" u="none" strike="noStrike"/>
              <a:t>injected SQL commands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b="0" i="0" lang="en-US" u="none" strike="noStrike"/>
              <a:t>injected HTML or XML code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b="0" i="0" lang="en-US" u="none" strike="noStrike"/>
              <a:t>integer overflows, </a:t>
            </a:r>
            <a:endParaRPr/>
          </a:p>
        </p:txBody>
      </p:sp>
      <p:sp>
        <p:nvSpPr>
          <p:cNvPr id="246" name="Google Shape;246;p2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2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0" i="0" lang="en-US" u="none" strike="noStrike"/>
              <a:t>The best form of defensive coding is not inserting errors in the first place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b="0" i="0" lang="en-US" sz="2000" u="none" strike="noStrike"/>
              <a:t>Using iterative design 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W</a:t>
            </a:r>
            <a:r>
              <a:rPr b="0" i="0" lang="en-US" sz="2000" u="none" strike="noStrike"/>
              <a:t>riting pseudocode before code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W</a:t>
            </a:r>
            <a:r>
              <a:rPr b="0" i="0" lang="en-US" sz="2000" u="none" strike="noStrike"/>
              <a:t>riting test cases before writing the code, and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b="0" i="0" lang="en-US" sz="2000" u="none" strike="noStrike"/>
              <a:t>having low-level design inspections </a:t>
            </a:r>
            <a:endParaRPr/>
          </a:p>
          <a:p>
            <a:pPr indent="0" lvl="1" marL="471487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 strike="noStrike"/>
              <a:t>are all activities that help to prevent inserting defects</a:t>
            </a:r>
            <a:endParaRPr/>
          </a:p>
          <a:p>
            <a:pPr indent="-309563" lvl="1" marL="908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b="0" i="0" lang="en-US" sz="2000" u="none" strike="noStrike"/>
              <a:t>They should thus be given a higher priority than defensive programming. </a:t>
            </a:r>
            <a:endParaRPr/>
          </a:p>
          <a:p>
            <a:pPr indent="-436563" lvl="1" marL="908050" rtl="0" algn="l"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U</a:t>
            </a:r>
            <a:r>
              <a:rPr b="0" i="0" lang="en-US" sz="2000" u="none" strike="noStrike"/>
              <a:t>se defensive programming in combination with the other techniques.</a:t>
            </a:r>
            <a:endParaRPr sz="2000"/>
          </a:p>
        </p:txBody>
      </p:sp>
      <p:sp>
        <p:nvSpPr>
          <p:cNvPr id="254" name="Google Shape;254;p2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3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Protecting yourself from seemingly small problems can make more of a difference than you might think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Part of the Interstate-90 floating bridge in Seattle sank during a storm because the flotation tanks were left uncovered, they filled with water, and the bridge became too heavy to float</a:t>
            </a:r>
            <a:endParaRPr/>
          </a:p>
        </p:txBody>
      </p:sp>
      <p:sp>
        <p:nvSpPr>
          <p:cNvPr id="262" name="Google Shape;262;p2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4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484437"/>
            <a:ext cx="4084016" cy="292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Barricade Your Program to Contain the Damage Caused by Errors</a:t>
            </a:r>
            <a:endParaRPr/>
          </a:p>
          <a:p>
            <a:pPr indent="-406400" lvl="0" marL="469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Barricades are a damage-containment strategy</a:t>
            </a:r>
            <a:endParaRPr/>
          </a:p>
          <a:p>
            <a:pPr indent="-403225" lvl="0" marL="469900" rtl="0" algn="l">
              <a:spcBef>
                <a:spcPts val="21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reason is similar to that for having isolated compartments in the hull of a ship</a:t>
            </a:r>
            <a:endParaRPr/>
          </a:p>
          <a:p>
            <a:pPr indent="-400050" lvl="0" marL="469900" rtl="0" algn="l">
              <a:spcBef>
                <a:spcPts val="22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the ship runs into an iceberg and pops open the hull, that compartment is shut off and the rest of the ship isn’t affected</a:t>
            </a:r>
            <a:endParaRPr/>
          </a:p>
          <a:p>
            <a:pPr indent="-400050" lvl="0" marL="469900" rtl="0" algn="l">
              <a:spcBef>
                <a:spcPts val="22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They are also similar to firewalls in a building</a:t>
            </a:r>
            <a:endParaRPr/>
          </a:p>
          <a:p>
            <a:pPr indent="-403225" lvl="0" marL="469900" rtl="0" algn="l">
              <a:spcBef>
                <a:spcPts val="21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building’s firewalls prevent fire from spreading from one part of a building to another part</a:t>
            </a:r>
            <a:endParaRPr/>
          </a:p>
        </p:txBody>
      </p:sp>
      <p:sp>
        <p:nvSpPr>
          <p:cNvPr id="271" name="Google Shape;271;p2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5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One way to barricade for defensive programming purposes is to designate certain interfaces as boundaries to “safe” areas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Check data crossing the boundaries of a safe area for validity, and respond sensibly if the data isn’t valid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This same approach can be used at the class level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class’s public methods assume the data is unsafe, and they are responsible for checking the data and sanitizing it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Once the data has been accepted by the class’s public methods, the class’s private methods can assume the data is safe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6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7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88" name="Google Shape;28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720850"/>
            <a:ext cx="550939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An operating-room technique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Data is sterilized before it’s allowed to enter the operating room 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Anything that’s in the operating room is assumed to be safe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key design decision is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deciding what to put in the operating room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what to keep out, and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where to put the doors—</a:t>
            </a:r>
            <a:endParaRPr/>
          </a:p>
          <a:p>
            <a:pPr indent="-322263" lvl="1" marL="9080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which routines are considered to be inside the safety zone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which are outside, and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which sanitize the data</a:t>
            </a:r>
            <a:endParaRPr/>
          </a:p>
        </p:txBody>
      </p:sp>
      <p:sp>
        <p:nvSpPr>
          <p:cNvPr id="295" name="Google Shape;295;p2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8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Deciding which code is inside and which is outside the barricade is an architecture-level decision.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Convert input data to the proper type at input time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Carrying data of questionable type for any length of time in a program increases complexity 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Convert input data to the proper form as soon as possible after it’s input.</a:t>
            </a:r>
            <a:endParaRPr/>
          </a:p>
        </p:txBody>
      </p:sp>
      <p:sp>
        <p:nvSpPr>
          <p:cNvPr id="303" name="Google Shape;303;p2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9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Too much defensive programming creates problems of its own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May make your program fat and slow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additional code needed for defensive programming adds complexity to the software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Code installed for defensive programming is not immune to defects, and you’re just as likely to find a defect in defensive-programming code as in any other code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Think about where you need to be defensive, and set your defensive-programming priorities accordingly</a:t>
            </a:r>
            <a:endParaRPr/>
          </a:p>
        </p:txBody>
      </p:sp>
      <p:sp>
        <p:nvSpPr>
          <p:cNvPr id="311" name="Google Shape;311;p3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0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Relationship Between Barricades and Assertions</a:t>
            </a:r>
            <a:endParaRPr/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Distinction between assertions and error handling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Routines that are outside the barricade should use error handling because it isn’t safe to make any assumptions about the data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Routines inside the barricade should use assertions, because the data passed to them is supposed to be sanitized before it’s passed across the barricade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one of the routines inside the barricade detects bad data, that’s an error in the program rather than an error in the data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9" name="Google Shape;319;p3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1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Patterns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304800" y="1981200"/>
            <a:ext cx="8458200" cy="440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-US" sz="2400"/>
              <a:t>This book defined 23 patterns, classified into three categories.</a:t>
            </a: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000"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Creational patterns</a:t>
            </a:r>
            <a:r>
              <a:rPr lang="en-US" sz="2000"/>
              <a:t>, which deal with the process of object creation.</a:t>
            </a: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000"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Structural patterns</a:t>
            </a:r>
            <a:r>
              <a:rPr lang="en-US" sz="2000"/>
              <a:t>, which deal primarily with the static composition and structure of classes and objects.</a:t>
            </a: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000"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Behavioral patterns</a:t>
            </a:r>
            <a:r>
              <a:rPr lang="en-US" sz="2000"/>
              <a:t>, which deal primarily with dynamic interaction among classes and objects.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Assertions</a:t>
            </a:r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An assertion is code that’s used during development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Usually a routine or macro—that allows a program to check itself as it runs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When an assertion is true, that means everything is operating as expected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When it’s false, that means it has detected an unexpected error in the code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2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Java Example of an Assertion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assert denominator != 0 : "denominator is unexpectedly equal to 0.";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Use assertions to document assumptions made in the code and to flush out unexpected conditions</a:t>
            </a:r>
            <a:endParaRPr/>
          </a:p>
        </p:txBody>
      </p:sp>
      <p:sp>
        <p:nvSpPr>
          <p:cNvPr id="335" name="Google Shape;335;p3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3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Assertions can be used to check assumptions like these: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That an input parameter’s value falls within its expected range (or an output parameter’s value does)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That a file or stream is open (or closed) when a routine begins executing (or when it ends executing)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That a file or stream is at the beginning (or end) when a routine begins executing (or when it ends executing)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That a file or stream is open for read-only, write-only, or both read and write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That the value of an input-only variable is not changed by a routine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That a pointer is non-null</a:t>
            </a:r>
            <a:endParaRPr/>
          </a:p>
        </p:txBody>
      </p:sp>
      <p:sp>
        <p:nvSpPr>
          <p:cNvPr id="343" name="Google Shape;343;p3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4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You don’t want users to see assertion messages in production code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Assertions are primarily for use during development and maintenance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Assertions are normally compiled into the code at development time and compiled out of the code for production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During development, assertions flush out contradictory assumptions, unexpected conditions, bad values passed to routines, and so on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During production, they can be compiled out of the code so that the assertions don’t degrade system performance</a:t>
            </a:r>
            <a:endParaRPr/>
          </a:p>
        </p:txBody>
      </p:sp>
      <p:sp>
        <p:nvSpPr>
          <p:cNvPr id="351" name="Google Shape;351;p3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35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Many languages have built-in support for assertions, including C++, Java, and Microsoft Visual Basic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your language doesn’t directly support assertion routines, they are easy to write</a:t>
            </a:r>
            <a:endParaRPr/>
          </a:p>
        </p:txBody>
      </p:sp>
      <p:sp>
        <p:nvSpPr>
          <p:cNvPr id="359" name="Google Shape;359;p3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36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Error-Handling Techniques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Assertions are used to handle errors that should never occur in the code </a:t>
            </a:r>
            <a:endParaRPr/>
          </a:p>
          <a:p>
            <a:pPr indent="-403225" lvl="0" marL="469900" rtl="0" algn="l">
              <a:spcBef>
                <a:spcPts val="21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How do you handle errors that you do expect to occur</a:t>
            </a:r>
            <a:endParaRPr/>
          </a:p>
          <a:p>
            <a:pPr indent="-403225" lvl="0" marL="469900" rtl="0" algn="l">
              <a:spcBef>
                <a:spcPts val="21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Many options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return a neutral value,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substitute the next piece of valid data,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return the same answer as the previous time,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substitute the closest legal value,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log a warning message to a file,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return an error code,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call an error-processing routine or object,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display an error message, </a:t>
            </a:r>
            <a:endParaRPr/>
          </a:p>
          <a:p>
            <a:pPr indent="-436563" lvl="1" marL="90805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or shut down—or you might want to use a combination of these responses</a:t>
            </a:r>
            <a:endParaRPr/>
          </a:p>
        </p:txBody>
      </p:sp>
      <p:sp>
        <p:nvSpPr>
          <p:cNvPr id="367" name="Google Shape;367;p3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Robustness vs. Correctness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style of error processing that is most appropriate depends on the kind of software the error occurs in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Error processing generally favors more correctness or more robustness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i="1" lang="en-US"/>
              <a:t>Correctness </a:t>
            </a:r>
            <a:r>
              <a:rPr lang="en-US"/>
              <a:t>means never returning an inaccurate result; returning no result is better than returning an inaccurate result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i="1" lang="en-US"/>
              <a:t>Robustness </a:t>
            </a:r>
            <a:r>
              <a:rPr lang="en-US"/>
              <a:t>means always trying to do something that will allow the software to keep operating, even if that leads to results that are inaccurate sometimes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38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Safety-critical applications tend to favor correctness to robustness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It is better to return no result than to return a wrong result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radiation machine is a good example of this principle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Consumer applications tend to favor robustness to correctness. Any result whatsoever is usually better than the software shutting down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word processor I’m using occasionally displays a fraction of a line of text at the bottom of the screen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it detects that condition, do I want the word processor to shut down? </a:t>
            </a:r>
            <a:endParaRPr/>
          </a:p>
        </p:txBody>
      </p:sp>
      <p:sp>
        <p:nvSpPr>
          <p:cNvPr id="383" name="Google Shape;383;p3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39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High-Level Design Implications of Error Processing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ou need to be careful to handle invalid parameters in consistent ways throughout the program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Deciding on a general approach to bad parameters is an architectural or high level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design decision and should be addressed at one of those levels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0" i="0" lang="en-US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Once you decide on the approach, make sure you follow it consistently</a:t>
            </a:r>
            <a:endParaRPr/>
          </a:p>
        </p:txBody>
      </p:sp>
      <p:sp>
        <p:nvSpPr>
          <p:cNvPr id="391" name="Google Shape;391;p4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40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Patterns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Creational patterns: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Deal with initializing and configuring classes and objects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469900" lvl="0" marL="469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Structural patterns</a:t>
            </a:r>
            <a:r>
              <a:rPr lang="en-US"/>
              <a:t>: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Deal with decoupling interface and implementation of classes and objects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Composition of classes or objects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469900" lvl="0" marL="469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Behavioral patterns</a:t>
            </a:r>
            <a:r>
              <a:rPr lang="en-US"/>
              <a:t>: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Deal with dynamic interactions among societies of classes and objects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How they distribute responsibility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555015" y="838200"/>
            <a:ext cx="63865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Organization of Design Patterns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Two criterion are used to classify patterns: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Purpose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creational, 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structural, 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behavioral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Scope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Class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Object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4294967295" type="sldNum"/>
          </p:nvPr>
        </p:nvSpPr>
        <p:spPr>
          <a:xfrm>
            <a:off x="8001000" y="6215063"/>
            <a:ext cx="933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823913" y="685800"/>
            <a:ext cx="6958012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/>
            </a:br>
            <a:r>
              <a:rPr lang="en-US"/>
              <a:t>Design Space for GoF Patterns</a:t>
            </a:r>
            <a:endParaRPr sz="4000"/>
          </a:p>
        </p:txBody>
      </p:sp>
      <p:sp>
        <p:nvSpPr>
          <p:cNvPr descr="Rectangle: Click to edit Master text styles&#10;Second level&#10;Third level&#10;Fourth level&#10;Fifth level" id="135" name="Google Shape;135;p8"/>
          <p:cNvSpPr/>
          <p:nvPr/>
        </p:nvSpPr>
        <p:spPr>
          <a:xfrm>
            <a:off x="838200" y="5486400"/>
            <a:ext cx="739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domain over which a pattern applies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reflects what a pattern does</a:t>
            </a:r>
            <a:endParaRPr/>
          </a:p>
        </p:txBody>
      </p:sp>
      <p:pic>
        <p:nvPicPr>
          <p:cNvPr descr="space"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58925"/>
            <a:ext cx="7805738" cy="396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Most applications require storing and retrieving information in a persistent storage mechanism, such as a relational database (RDB)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i="1" lang="en-US"/>
              <a:t>ProductSpecification </a:t>
            </a:r>
            <a:r>
              <a:rPr lang="en-US"/>
              <a:t>data resides in a relational database. It must be brought into local memory during application use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Persistent objects </a:t>
            </a:r>
            <a:r>
              <a:rPr lang="en-US"/>
              <a:t>are those that require persistent storage, such as </a:t>
            </a:r>
            <a:r>
              <a:rPr i="1" lang="en-US"/>
              <a:t>ProductSpecification </a:t>
            </a:r>
            <a:r>
              <a:rPr lang="en-US"/>
              <a:t>instances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9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Mechanisms and Persistent Objects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Object databases</a:t>
            </a:r>
            <a:r>
              <a:rPr lang="en-US"/>
              <a:t>—If an object database is used to store and retrieve objects, no additional custom or third-party persistence services are required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Relational data - </a:t>
            </a:r>
            <a:r>
              <a:rPr lang="en-US"/>
              <a:t>Their use is often required, rather than the more convenient object databases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If this is the case, a number of problems arise due to the mismatch between record-oriented and object-oriented representations of data </a:t>
            </a:r>
            <a:endParaRPr/>
          </a:p>
          <a:p>
            <a:pPr indent="-342900" lvl="0" marL="469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b="1" lang="en-US"/>
              <a:t>Other</a:t>
            </a:r>
            <a:r>
              <a:rPr lang="en-US"/>
              <a:t>—In addition to RDBs, it is sometimes desirable to store objects in other storage mechanisms or formats, such as flat files, XML structures</a:t>
            </a:r>
            <a:endParaRPr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representation mismatch exists between objects and these non-object-oriented formats. Special services are required to make them work</a:t>
            </a:r>
            <a:endParaRPr/>
          </a:p>
        </p:txBody>
      </p:sp>
      <p:sp>
        <p:nvSpPr>
          <p:cNvPr id="151" name="Google Shape;151;p1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0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</a:t>
            </a:r>
            <a:r>
              <a:rPr b="1" lang="en-US"/>
              <a:t>persistence service </a:t>
            </a:r>
            <a:r>
              <a:rPr lang="en-US"/>
              <a:t>(or subsystem) actually provides the service, and will be created with a persistence framework. </a:t>
            </a:r>
            <a:endParaRPr/>
          </a:p>
          <a:p>
            <a:pPr indent="-419100" lvl="0" marL="46990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Typically, a persistence service must translate objects into records (or some other form of structured data such as XML) and save them in a database, and translate records into objects when retrieving from a database.</a:t>
            </a:r>
            <a:endParaRPr/>
          </a:p>
          <a:p>
            <a:pPr indent="-419100" lvl="0" marL="46990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469900" lvl="0" marL="469900" rtl="0" algn="l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In terms of the layered architecture of the NextGen application, a persistence service is a subsystem within the technical services layer.</a:t>
            </a:r>
            <a:endParaRPr/>
          </a:p>
        </p:txBody>
      </p:sp>
      <p:sp>
        <p:nvSpPr>
          <p:cNvPr id="159" name="Google Shape;159;p1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1"/>
          <p:cNvSpPr txBox="1"/>
          <p:nvPr>
            <p:ph idx="11" type="ftr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Onaiza Maqbool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