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38"/>
  </p:notesMasterIdLst>
  <p:handoutMasterIdLst>
    <p:handoutMasterId r:id="rId39"/>
  </p:handoutMasterIdLst>
  <p:sldIdLst>
    <p:sldId id="257" r:id="rId2"/>
    <p:sldId id="528" r:id="rId3"/>
    <p:sldId id="529" r:id="rId4"/>
    <p:sldId id="530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41" r:id="rId16"/>
    <p:sldId id="580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93" r:id="rId28"/>
    <p:sldId id="597" r:id="rId29"/>
    <p:sldId id="598" r:id="rId30"/>
    <p:sldId id="599" r:id="rId31"/>
    <p:sldId id="600" r:id="rId32"/>
    <p:sldId id="582" r:id="rId33"/>
    <p:sldId id="583" r:id="rId34"/>
    <p:sldId id="584" r:id="rId35"/>
    <p:sldId id="585" r:id="rId36"/>
    <p:sldId id="586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B922357-5A9E-444B-A32F-5153C07608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BDB8AC1-5588-46B7-A8BD-F63B9B85C9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3F4B0AE-2391-4BB6-AB49-203D9A5377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5D78AD4-BC60-432C-83E9-A05CB26C08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Arial" panose="020B0604020202020204" pitchFamily="34" charset="0"/>
              </a:defRPr>
            </a:lvl1pPr>
          </a:lstStyle>
          <a:p>
            <a:fld id="{7C633C61-43DE-47ED-B60B-C32F76F4E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5D9486-BAA7-40FC-A39E-C89AE0DAA7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F7A0C83-81EE-4C7B-8978-6FDA57773E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B1DF10C-3CC5-418E-87C0-42DB9CBF0C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6B61E77E-F4E7-43F2-B586-A9134B7DB6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AEA8E967-F387-40EC-9DF3-1FE249DE57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57DEDDCE-5751-49B2-9851-F54D1E51B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Arial" panose="020B0604020202020204" pitchFamily="34" charset="0"/>
              </a:defRPr>
            </a:lvl1pPr>
          </a:lstStyle>
          <a:p>
            <a:fld id="{F080064F-EF71-4631-B4BD-F6B75A4085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1EAF9DE-085E-4467-8748-E25FC31C9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1463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2788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99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71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43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15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42CF6B-A55E-4F76-95E8-D69FB52A5BDB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CD90AC1-A026-467F-AB86-EDB619C50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F2FED75-3A81-43FC-AB03-8F01BD08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B7580C5-C477-4869-A36D-5D0EB9AB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94F5-7C5C-4045-A092-53C8DE248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9777-3770-4622-A7FF-A24D9386E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261A9-C34C-4B2C-9293-7F1ECCDBB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200" smtClean="0">
                <a:latin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F8229DE9-4E4F-4949-9A65-DFE1B3F32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8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5AC057-BB45-4C07-95B0-0152C6C9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A0175-5D87-4D45-8176-B7B6067F25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9D496E-1997-4EFC-B3F4-FC9D45FD0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792C3F6-2944-4962-A2A3-8165303E2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6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B5B51EB-AAAF-46A0-85BD-54E61EB4F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22FCD-DD35-40FA-AB59-4B422F4F61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286BEE-C1D6-4B46-9B4D-F6ED2F4CC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B4558B-38B1-4A9D-A4FD-1D34631B7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53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FA907C-BB5B-42F3-A57F-8BDAF0C06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F153-206B-402F-9429-B8A8DC2A85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DA4B3C-7B88-4A4E-BB38-295020AEB2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F41AFD0-8EC3-405A-BF2C-029688034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5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EC8EDF-0275-4CD7-83D7-F91831D6F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F078D-316E-4900-A181-709CC3B597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1A1669-6D5F-4852-A933-563CE8F437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785FBA6-009D-4801-902E-93C9BFF41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7171E3-2C3C-4335-AF7B-DE4B0B41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3ACF1-6702-48F6-BCAD-5A6088408B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9D5E19-D8A8-43FA-8A4F-FFB6A96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A0EC57-298F-442A-A7E9-C234C6C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Lecture20</a:t>
            </a:r>
          </a:p>
          <a:p>
            <a:pPr>
              <a:defRPr/>
            </a:pPr>
            <a:r>
              <a:rPr lang="en-US" altLang="en-US"/>
              <a:t>April, 2013</a:t>
            </a:r>
          </a:p>
        </p:txBody>
      </p:sp>
    </p:spTree>
    <p:extLst>
      <p:ext uri="{BB962C8B-B14F-4D97-AF65-F5344CB8AC3E}">
        <p14:creationId xmlns:p14="http://schemas.microsoft.com/office/powerpoint/2010/main" val="4959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C45C68-A38C-40FD-959C-EA95FC67D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8D441-6CCE-4C40-B816-8A7608C2D1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230AEA-DAE3-4C4B-8848-6A658CC39A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683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2DD2C4-85C5-4D0C-AB1D-34DEE98B4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081A9-26BA-4988-91CA-0747F259EE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C53E45-4F23-4B32-8885-EE0542765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187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4EB9AC-66D8-4325-9AB9-C42C2D6A9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9167C-55B0-4335-BA71-3099827C28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E507B7-757C-410B-99BE-6E23A4831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373F4AC-0DC4-4548-B543-F3DA774D7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1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2B348-2FC5-49A6-983D-0B8D549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0F55A5-0A5F-404D-A100-DAC13BAECB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A4E20-B1CA-49EC-BD86-AFDF9C37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991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5E2C7-B7F4-460F-820F-A0BEBFB5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A1C93-9720-4F7B-94DC-76343546F4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E51F9-92A7-4E29-BA29-77EB52D9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34785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C029567-BBE6-4708-AE07-154308235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EBD30-2631-4674-903C-9815369158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ADC4BE-AA1C-4227-8CE2-612E49F02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3ABF304-E670-460B-ACA5-8CC77005D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8DC45B-D0CC-47C8-8174-24BB71991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786C5-8BD6-49D5-982B-9ED87A8C6B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04177-1C6C-4787-B707-56D3E9200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AE8698-6184-4248-A027-F20C815B9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E7952-9E1D-42C4-897F-09FB5D12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F0CEA-B961-4D63-ADB4-9AD5087304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2204-B60B-4398-9818-6983025F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48340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A80EF2-C31C-4941-AC77-E55FF147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C7ACAA-AEF6-485A-BE90-31F312C01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0161522-99F0-4017-851D-AA6E25D9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E88650C-4B75-4022-873D-B50D9C0D1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94472B09-403F-4AEC-899D-56ABD8D872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3D67DB-8883-4062-B239-8F9D736E76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985E7479-6178-4CA6-8F96-3825791EB4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ECE55DE6-F4CF-4AC3-B212-57E2218F73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899" r:id="rId4"/>
    <p:sldLayoutId id="2147483909" r:id="rId5"/>
    <p:sldLayoutId id="2147483910" r:id="rId6"/>
    <p:sldLayoutId id="2147483900" r:id="rId7"/>
    <p:sldLayoutId id="2147483901" r:id="rId8"/>
    <p:sldLayoutId id="2147483911" r:id="rId9"/>
    <p:sldLayoutId id="2147483902" r:id="rId10"/>
    <p:sldLayoutId id="2147483903" r:id="rId11"/>
    <p:sldLayoutId id="2147483904" r:id="rId12"/>
    <p:sldLayoutId id="2147483905" r:id="rId13"/>
    <p:sldLayoutId id="214748391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19D8CCD5-3190-43A0-BFC3-A1FC74EC9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Construction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726E126-E03D-454D-94CF-49DBC8184E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7086600" cy="2971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Department of Computer Science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Quaid-</a:t>
            </a:r>
            <a:r>
              <a:rPr lang="en-US" altLang="en-US" sz="1500" dirty="0" err="1"/>
              <a:t>i</a:t>
            </a:r>
            <a:r>
              <a:rPr lang="en-US" altLang="en-US" sz="1500" dirty="0"/>
              <a:t>-Azam University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Chapter 25 </a:t>
            </a:r>
            <a:r>
              <a:rPr lang="en-US" altLang="en-US" sz="1500" dirty="0" err="1"/>
              <a:t>Larman</a:t>
            </a: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eaLnBrk="1" hangingPunct="1">
              <a:lnSpc>
                <a:spcPct val="80000"/>
              </a:lnSpc>
            </a:pPr>
            <a:endParaRPr lang="en-US" alt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5038-4188-4DF7-9716-8C97AB3FF2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6AC779-FD18-4A5C-BC56-D1F0D9F3221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23B3-92FD-47CF-BC43-24BE535B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F4BCD59-A76E-40E5-82DC-E294B5151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– Conditional messages</a:t>
            </a:r>
          </a:p>
        </p:txBody>
      </p:sp>
      <p:pic>
        <p:nvPicPr>
          <p:cNvPr id="13317" name="Picture 3" descr="SQD-conditional">
            <a:extLst>
              <a:ext uri="{FF2B5EF4-FFF2-40B4-BE49-F238E27FC236}">
                <a16:creationId xmlns:a16="http://schemas.microsoft.com/office/drawing/2014/main" id="{B237A819-ADDD-4A00-8FDF-D81BFBAF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286000"/>
            <a:ext cx="5715000" cy="1897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05A9-27E3-4A18-AAC2-56BEA2E7C4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9E27CE-1EBA-44B6-9CAA-512339D1D86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642E-9D6C-402B-A56A-08FFB927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FC3F89E-D7A2-4359-85C5-2B2017E7D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– Mutually exclusive conditional messages</a:t>
            </a:r>
          </a:p>
        </p:txBody>
      </p:sp>
      <p:pic>
        <p:nvPicPr>
          <p:cNvPr id="14341" name="Picture 3" descr="SQD-conditional%20mutex">
            <a:extLst>
              <a:ext uri="{FF2B5EF4-FFF2-40B4-BE49-F238E27FC236}">
                <a16:creationId xmlns:a16="http://schemas.microsoft.com/office/drawing/2014/main" id="{06F7B07F-AFA8-4A45-A4B4-0A01BA0FF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209800"/>
            <a:ext cx="5791200" cy="212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0292-9DDA-452C-B12E-740C58BD9E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4211F1-4F9E-4703-BB97-BD4121601B89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1A2D-BB19-4790-9D53-D618ECAA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9DB63A2-C180-4EB2-B061-8C1FC2BD0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– Iteration for a single message</a:t>
            </a:r>
          </a:p>
        </p:txBody>
      </p:sp>
      <p:pic>
        <p:nvPicPr>
          <p:cNvPr id="15365" name="Picture 3" descr="SQD-iteration">
            <a:extLst>
              <a:ext uri="{FF2B5EF4-FFF2-40B4-BE49-F238E27FC236}">
                <a16:creationId xmlns:a16="http://schemas.microsoft.com/office/drawing/2014/main" id="{898E5BE6-8CB1-4208-ABA0-F42EC008B3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362200"/>
            <a:ext cx="582295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B90A-A512-4E6C-BEED-B721119E1D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316BB7-00F1-4526-ADF5-5E206492FE5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8A05-AF0B-4B0A-BED8-D5ADBC7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0719292-841C-4A9F-88BB-C9CF19B1E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– Iteration of a series of messages</a:t>
            </a:r>
          </a:p>
        </p:txBody>
      </p:sp>
      <p:pic>
        <p:nvPicPr>
          <p:cNvPr id="16389" name="Picture 3" descr="SQD-iteration%20of%20series">
            <a:extLst>
              <a:ext uri="{FF2B5EF4-FFF2-40B4-BE49-F238E27FC236}">
                <a16:creationId xmlns:a16="http://schemas.microsoft.com/office/drawing/2014/main" id="{ED4B488E-7476-4787-B830-E672C57299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060575"/>
            <a:ext cx="5562600" cy="3270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2435-2AE1-4D68-B88A-595D287C1E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71E646-3767-435F-A6E2-404F4BCE861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D77D7-AF83-4CA9-A1B7-ABAE5C9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3AFF7B5-067B-4A08-8143-77251EC82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– Iteration over a multiobject</a:t>
            </a:r>
          </a:p>
        </p:txBody>
      </p:sp>
      <p:pic>
        <p:nvPicPr>
          <p:cNvPr id="17413" name="Picture 3" descr="SQD-multiobject%20iteration">
            <a:extLst>
              <a:ext uri="{FF2B5EF4-FFF2-40B4-BE49-F238E27FC236}">
                <a16:creationId xmlns:a16="http://schemas.microsoft.com/office/drawing/2014/main" id="{6C4A7E2D-B663-4348-91A0-73B8FBA68A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667000"/>
            <a:ext cx="6019800" cy="2122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A2DD-22C0-4342-8707-2DBD29CB57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7F201D-F984-4541-B746-9F9DB1E474F9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7BD0-0AD5-4211-83AD-951A71F3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272FB99-1CB2-453A-831A-EE7B0C47C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Responsibilities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68D3D3C3-FA0D-43E8-B2D8-08F0C1E7A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Responsibilities are related to the obligations of an object in terms of its behavior. 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1800"/>
              <a:t>Basically, these responsibilities are of the following two types: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knowing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doing</a:t>
            </a:r>
          </a:p>
          <a:p>
            <a:pPr lvl="1"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800"/>
              <a:t> </a:t>
            </a:r>
            <a:r>
              <a:rPr lang="en-US" altLang="en-US" sz="1800" b="1"/>
              <a:t>Doing </a:t>
            </a:r>
            <a:r>
              <a:rPr lang="en-US" altLang="en-US" sz="1800"/>
              <a:t>responsibilities of an object include: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doing something itself, such as creating an object or doing a calculation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initiating action in other objects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controlling and coordinating activities in other objects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800" b="1"/>
              <a:t>Knowing </a:t>
            </a:r>
            <a:r>
              <a:rPr lang="en-US" altLang="en-US" sz="1800"/>
              <a:t>responsibilities of an object include: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knowing about private encapsulated data   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knowing about related objects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knowing about things it can derive or calculate 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DA1D7-5A29-4920-9D07-C90165368D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715092-EA79-4011-80D9-39628997802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3941-E29A-4A5D-B391-5669D09D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64120BE-930A-4828-BAD7-AAC330DF4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Responsibilities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CC2F57D-D12C-49FD-93C0-8867817172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15262" cy="2133600"/>
          </a:xfrm>
        </p:spPr>
        <p:txBody>
          <a:bodyPr/>
          <a:lstStyle/>
          <a:p>
            <a:r>
              <a:rPr lang="en-US" altLang="en-US" sz="1800"/>
              <a:t>A  responsibility  is  not  the  same  thing  as  a method,  but methods  are  implemented to fulfill responsibilities</a:t>
            </a:r>
          </a:p>
          <a:p>
            <a:endParaRPr lang="en-US" altLang="en-US" sz="1800"/>
          </a:p>
          <a:p>
            <a:r>
              <a:rPr lang="en-US" altLang="en-US" sz="1800"/>
              <a:t>Responsibilities are implemented using methods  that  either  act  alone  or  collaborate  with  other methods  and  objects. </a:t>
            </a:r>
          </a:p>
          <a:p>
            <a:endParaRPr lang="en-US" altLang="en-US" sz="1800"/>
          </a:p>
        </p:txBody>
      </p:sp>
      <p:pic>
        <p:nvPicPr>
          <p:cNvPr id="19462" name="Picture 4" descr="SQD-Sale-makePayment">
            <a:extLst>
              <a:ext uri="{FF2B5EF4-FFF2-40B4-BE49-F238E27FC236}">
                <a16:creationId xmlns:a16="http://schemas.microsoft.com/office/drawing/2014/main" id="{1595007F-2584-4A67-B67E-D06B943DE8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3581400"/>
            <a:ext cx="4648200" cy="2312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ED89-89DE-4C10-A9C5-712149DEFD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F3BE49-7F36-4887-A997-1653658877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BA95-5A7D-4D5D-91C3-4DA075BD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0DFC843-BC8D-4C1F-9B2C-683771CB3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Grasp Patterns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D8F8C34-CCC8-4BCE-AF90-0A852399D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Information Expert </a:t>
            </a:r>
          </a:p>
          <a:p>
            <a:r>
              <a:rPr lang="en-US" altLang="en-US"/>
              <a:t>Creator </a:t>
            </a:r>
          </a:p>
          <a:p>
            <a:r>
              <a:rPr lang="en-US" altLang="en-US"/>
              <a:t>High Cohesion </a:t>
            </a:r>
          </a:p>
          <a:p>
            <a:r>
              <a:rPr lang="en-US" altLang="en-US"/>
              <a:t>Low Coupling </a:t>
            </a:r>
          </a:p>
          <a:p>
            <a:r>
              <a:rPr lang="en-US" altLang="en-US"/>
              <a:t>Controller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7C74-895B-426C-B3C4-1BE2C9AF5E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936E90-99FF-45EE-A073-B302C7BA3A94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AB8E-9C05-4733-903F-B29D6269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5B63D6E-732A-4915-8A21-4DE2CDEDA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Expert (or Expert)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A1180FE-E707-4EC0-A27A-B1FF8DBC6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b="1"/>
              <a:t>Problem   </a:t>
            </a:r>
            <a:r>
              <a:rPr lang="en-US" altLang="en-US" sz="1800"/>
              <a:t>What is a general principle of assigning responsibilities to objects?</a:t>
            </a:r>
            <a:endParaRPr lang="en-US" altLang="en-US" sz="1800" b="1"/>
          </a:p>
          <a:p>
            <a:r>
              <a:rPr lang="en-US" altLang="en-US" sz="1800" b="1"/>
              <a:t>Solution   </a:t>
            </a:r>
            <a:r>
              <a:rPr lang="en-US" altLang="en-US" sz="1800"/>
              <a:t>Assign a responsibility to the information expert, the class that has the </a:t>
            </a:r>
            <a:r>
              <a:rPr lang="en-US" altLang="en-US" sz="1800" i="1"/>
              <a:t>information </a:t>
            </a:r>
            <a:r>
              <a:rPr lang="en-US" altLang="en-US" sz="1800"/>
              <a:t>necessary to fulfill the responsibility. </a:t>
            </a:r>
          </a:p>
          <a:p>
            <a:endParaRPr lang="en-US" altLang="en-US" sz="1800"/>
          </a:p>
          <a:p>
            <a:r>
              <a:rPr lang="en-US" altLang="en-US" sz="1800"/>
              <a:t>A Design Model may define hundreds or thousands of software classes, and an application may require hundreds or thousands of responsibilities to be fulfilled. </a:t>
            </a:r>
          </a:p>
          <a:p>
            <a:r>
              <a:rPr lang="en-US" altLang="en-US" sz="1800"/>
              <a:t>During  object  design,  when  the  interactions  between  objects  are  defined, we make choices about the assignment of responsibilities to software classes. </a:t>
            </a:r>
          </a:p>
          <a:p>
            <a:r>
              <a:rPr lang="en-US" altLang="en-US" sz="1800"/>
              <a:t>Done well, systems tend to be easier to </a:t>
            </a:r>
          </a:p>
          <a:p>
            <a:pPr lvl="1"/>
            <a:r>
              <a:rPr lang="en-US" altLang="en-US" sz="1600"/>
              <a:t>understand, </a:t>
            </a:r>
          </a:p>
          <a:p>
            <a:pPr lvl="1"/>
            <a:r>
              <a:rPr lang="en-US" altLang="en-US" sz="1600"/>
              <a:t>maintain, </a:t>
            </a:r>
          </a:p>
          <a:p>
            <a:pPr lvl="1"/>
            <a:r>
              <a:rPr lang="en-US" altLang="en-US" sz="1600"/>
              <a:t>extend,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/>
              <a:t>And there is more opportunity to reuse components in future applications. </a:t>
            </a:r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1107-F331-4F6F-8149-F878A93734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239BD3-4A99-4BF9-A011-6DCEC36C14E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1EF8-C34A-4E9A-965F-4A415554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3BB3C24-D892-4893-B8DA-E30E28827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Expert (or Expert)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96277E6-D2E0-4F26-B84F-EAE00748FE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1800"/>
              <a:t>Start assigning a responsibility by stating responsibility clearly</a:t>
            </a:r>
          </a:p>
          <a:p>
            <a:endParaRPr lang="en-US" altLang="en-US" sz="1800" i="1"/>
          </a:p>
          <a:p>
            <a:r>
              <a:rPr lang="en-US" altLang="en-US" sz="1800"/>
              <a:t>Who should be responsible for knowing the grand total of a sale?</a:t>
            </a:r>
          </a:p>
          <a:p>
            <a:endParaRPr lang="en-US" altLang="en-US" sz="1800"/>
          </a:p>
          <a:p>
            <a:r>
              <a:rPr lang="en-US" altLang="en-US" sz="1800"/>
              <a:t>By  </a:t>
            </a:r>
            <a:r>
              <a:rPr lang="en-US" altLang="en-US" sz="1800" i="1"/>
              <a:t>Information  Expert, </a:t>
            </a:r>
            <a:r>
              <a:rPr lang="en-US" altLang="en-US" sz="1800"/>
              <a:t>we  should  look for  that  class  of objects that  has  the information needed to determine the total.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endParaRPr lang="en-US" altLang="en-US" sz="1800"/>
          </a:p>
        </p:txBody>
      </p:sp>
      <p:pic>
        <p:nvPicPr>
          <p:cNvPr id="22534" name="Picture 4" descr="ACD-Sale-SLI-PD">
            <a:extLst>
              <a:ext uri="{FF2B5EF4-FFF2-40B4-BE49-F238E27FC236}">
                <a16:creationId xmlns:a16="http://schemas.microsoft.com/office/drawing/2014/main" id="{D4A354B6-C01C-43DE-A841-5314953745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2209800"/>
            <a:ext cx="3313113" cy="2425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87C7-B1FC-4925-9936-9CDCCBEF4D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5BB69B-F5D6-4CB3-AEF6-FD24EA46D69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4AF7-269F-4D70-9355-B3F1EE3A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25237EC-646E-4229-9189-F856B68C9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model</a:t>
            </a:r>
          </a:p>
        </p:txBody>
      </p:sp>
      <p:pic>
        <p:nvPicPr>
          <p:cNvPr id="22533" name="Picture 3" descr="DM-dice">
            <a:extLst>
              <a:ext uri="{FF2B5EF4-FFF2-40B4-BE49-F238E27FC236}">
                <a16:creationId xmlns:a16="http://schemas.microsoft.com/office/drawing/2014/main" id="{CED4C8FD-A4A3-4E22-87AA-70D3F58A8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133600"/>
            <a:ext cx="5078413" cy="2381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3F6F837C-0137-41E3-BB86-474CF82644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1F7056-B355-4235-8AC9-028566D75D19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C862FA3-68C4-4CDB-9F96-01A6DB56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2F084FC-26F8-45F6-B76C-D07E78118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Expert (or Expert)</a:t>
            </a:r>
          </a:p>
        </p:txBody>
      </p:sp>
      <p:pic>
        <p:nvPicPr>
          <p:cNvPr id="23557" name="Picture 3" descr="CLD-Sale%20Total%201%20">
            <a:extLst>
              <a:ext uri="{FF2B5EF4-FFF2-40B4-BE49-F238E27FC236}">
                <a16:creationId xmlns:a16="http://schemas.microsoft.com/office/drawing/2014/main" id="{042F9B95-E149-464C-B2C6-90A9843D36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286000"/>
            <a:ext cx="5715000" cy="1103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8" name="Picture 4" descr="CLD-Sale%20Total%202">
            <a:extLst>
              <a:ext uri="{FF2B5EF4-FFF2-40B4-BE49-F238E27FC236}">
                <a16:creationId xmlns:a16="http://schemas.microsoft.com/office/drawing/2014/main" id="{21E06E5B-6475-4BFA-89A0-6FDBAE534E6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3810000"/>
            <a:ext cx="5334000" cy="177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DC3D-9B16-4919-BF27-0D87B9E01D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A6ED6D-9D74-49D3-A51D-A69A9D137BE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601D-1C58-4E78-B1A7-042346C6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CD5DF15-4AA6-446C-AEE7-4615EE6EF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Expert (or Expert)</a:t>
            </a:r>
          </a:p>
        </p:txBody>
      </p:sp>
      <p:pic>
        <p:nvPicPr>
          <p:cNvPr id="24581" name="Picture 3" descr="CLD-Sale%20Total%203">
            <a:extLst>
              <a:ext uri="{FF2B5EF4-FFF2-40B4-BE49-F238E27FC236}">
                <a16:creationId xmlns:a16="http://schemas.microsoft.com/office/drawing/2014/main" id="{46BCB695-715F-48C6-A112-0045C497A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173288"/>
            <a:ext cx="5884863" cy="315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F410-FC6F-4D3D-A258-5DEC53BB78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0E70F7-94F0-42A2-8F66-91C501288FC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6CD9-B328-4ABD-9473-66D0E0FF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3C69E73-3655-41AD-A70F-DE5E9D975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Creator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92E0CC0-86F8-4D7B-ADD1-B333FE5F7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Problem</a:t>
            </a:r>
            <a:r>
              <a:rPr lang="en-US" altLang="en-US"/>
              <a:t> Who should be responsible for creating a new instance of some class? </a:t>
            </a:r>
          </a:p>
          <a:p>
            <a:endParaRPr lang="en-US" altLang="en-US"/>
          </a:p>
          <a:p>
            <a:r>
              <a:rPr lang="en-US" altLang="en-US" b="1"/>
              <a:t>Solution</a:t>
            </a:r>
            <a:r>
              <a:rPr lang="en-US" altLang="en-US"/>
              <a:t> Assign class B the responsibility to create an instance of class A if one or more of the following is true: </a:t>
            </a:r>
          </a:p>
          <a:p>
            <a:pPr lvl="1"/>
            <a:r>
              <a:rPr lang="en-US" altLang="en-US"/>
              <a:t>B </a:t>
            </a:r>
            <a:r>
              <a:rPr lang="en-US" altLang="en-US" i="1"/>
              <a:t>aggregates/contains </a:t>
            </a:r>
            <a:r>
              <a:rPr lang="en-US" altLang="en-US"/>
              <a:t>A objects. </a:t>
            </a:r>
          </a:p>
          <a:p>
            <a:pPr lvl="1"/>
            <a:r>
              <a:rPr lang="en-US" altLang="en-US"/>
              <a:t>B </a:t>
            </a:r>
            <a:r>
              <a:rPr lang="en-US" altLang="en-US" i="1"/>
              <a:t>has the initializing data </a:t>
            </a:r>
            <a:r>
              <a:rPr lang="en-US" altLang="en-US"/>
              <a:t>that will be passed to A when it is created (thus B is an Expert with respect to creating A).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993-32B7-4A6D-948B-10B98C152A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304805-3E9C-455F-A4CC-C09A2A35A10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ADBD-0055-4B64-B214-56802543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D84AC82-03CA-4232-821E-B67BAC823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Creator</a:t>
            </a:r>
          </a:p>
        </p:txBody>
      </p:sp>
      <p:pic>
        <p:nvPicPr>
          <p:cNvPr id="26629" name="Picture 3" descr="SQD-SLI%20creation">
            <a:extLst>
              <a:ext uri="{FF2B5EF4-FFF2-40B4-BE49-F238E27FC236}">
                <a16:creationId xmlns:a16="http://schemas.microsoft.com/office/drawing/2014/main" id="{697A41E6-42AD-46F9-83EF-A1B179AE9C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286000"/>
            <a:ext cx="5761038" cy="270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DA85-20B5-42AE-B7F1-B4742F2FB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91C231-35FB-48BA-85C1-47228EA309D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1272D-F789-4E62-887E-69CC562C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B9F449E5-8215-450F-8D19-B7B96ABBE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Low Coupling 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B66F9E8-A047-4F0A-A956-FDE58BA94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2209800"/>
          </a:xfrm>
        </p:spPr>
        <p:txBody>
          <a:bodyPr/>
          <a:lstStyle/>
          <a:p>
            <a:r>
              <a:rPr lang="en-US" altLang="en-US" sz="1800" b="1"/>
              <a:t>Problem</a:t>
            </a:r>
            <a:r>
              <a:rPr lang="en-US" altLang="en-US" sz="1800"/>
              <a:t> How to support low dependency, low change impact, and increased reuse? </a:t>
            </a:r>
          </a:p>
          <a:p>
            <a:endParaRPr lang="en-US" altLang="en-US" sz="1800"/>
          </a:p>
          <a:p>
            <a:r>
              <a:rPr lang="en-US" altLang="en-US" sz="1800" b="1"/>
              <a:t>Solution </a:t>
            </a:r>
            <a:r>
              <a:rPr lang="en-US" altLang="en-US" sz="1800"/>
              <a:t>Assign a responsibility so that coupling remains low. </a:t>
            </a:r>
          </a:p>
          <a:p>
            <a:endParaRPr lang="en-US" altLang="en-US" sz="1800"/>
          </a:p>
        </p:txBody>
      </p:sp>
      <p:pic>
        <p:nvPicPr>
          <p:cNvPr id="27654" name="Picture 4" descr="SQD-Bad%20Coupling">
            <a:extLst>
              <a:ext uri="{FF2B5EF4-FFF2-40B4-BE49-F238E27FC236}">
                <a16:creationId xmlns:a16="http://schemas.microsoft.com/office/drawing/2014/main" id="{F5D219CA-1475-4C22-9B9D-912E4459A3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505200"/>
            <a:ext cx="5181600" cy="2420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0A7C-374C-4044-BA77-B5015ECA1A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171535-4B35-40D6-91E2-DD587F3FF95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8297-67D0-4B88-81CB-1B33989D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B5958E6-441F-4044-9E72-CA3404BC4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Low Coupling</a:t>
            </a:r>
          </a:p>
        </p:txBody>
      </p:sp>
      <p:pic>
        <p:nvPicPr>
          <p:cNvPr id="28677" name="Picture 3" descr="SQD-Good%20Coupling">
            <a:extLst>
              <a:ext uri="{FF2B5EF4-FFF2-40B4-BE49-F238E27FC236}">
                <a16:creationId xmlns:a16="http://schemas.microsoft.com/office/drawing/2014/main" id="{CFC3D6A5-9B70-4941-A291-12448D968B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286000"/>
            <a:ext cx="5575300" cy="2465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CC98-2C90-4D9F-A656-6624052ABC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2C12A5-36E9-445C-A649-C74A39CA881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FEEA-89FD-4A81-A129-F9D92E3D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3ACFD56D-DB56-4645-A916-08442A023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 Cohesion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BE7DD1A5-5D06-46F4-8179-0CCF6B9F0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Problem   </a:t>
            </a:r>
            <a:r>
              <a:rPr lang="en-US" altLang="en-US"/>
              <a:t>How to keep complexity manageable? </a:t>
            </a:r>
          </a:p>
          <a:p>
            <a:endParaRPr lang="en-US" altLang="en-US"/>
          </a:p>
          <a:p>
            <a:r>
              <a:rPr lang="en-US" altLang="en-US" b="1"/>
              <a:t>Solution   </a:t>
            </a:r>
            <a:r>
              <a:rPr lang="en-US" altLang="en-US"/>
              <a:t>Assign a responsibility so that cohesion remains high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981D-87C7-475A-883A-5F106721F4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CDFAAD-10D8-47A5-A1ED-CD122A49D76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BD16-1888-49EE-83C4-C333ACC5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35075C3-7281-4BD7-B06E-728CC0662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 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E9FDBBB-9DC5-4048-9A7B-C53A30506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Problem</a:t>
            </a:r>
            <a:r>
              <a:rPr lang="en-US" altLang="en-US"/>
              <a:t> Who should be responsible for handling an input system event? </a:t>
            </a:r>
          </a:p>
          <a:p>
            <a:endParaRPr lang="en-US" altLang="en-US"/>
          </a:p>
          <a:p>
            <a:r>
              <a:rPr lang="en-US" altLang="en-US" b="1"/>
              <a:t>Solution </a:t>
            </a:r>
            <a:r>
              <a:rPr lang="en-US" altLang="en-US"/>
              <a:t>Assign the responsibility for receiving or handling a system event message to a class representing one of the following choices:</a:t>
            </a:r>
          </a:p>
          <a:p>
            <a:pPr lvl="1"/>
            <a:r>
              <a:rPr lang="en-US" altLang="en-US"/>
              <a:t>Represents the overall system, device, or subsystem</a:t>
            </a:r>
          </a:p>
          <a:p>
            <a:pPr lvl="1"/>
            <a:r>
              <a:rPr lang="en-US" altLang="en-US"/>
              <a:t>Represents a use case scenario within which the  system event occurs, often named  &lt;UseCaseName&gt;Handler,  &lt;UseCaseName&gt;Coordinator,  or &lt;Use-CaseName&gt;Session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618D-693D-4DD5-9B19-68EA6C7799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AE1585-52C4-43E2-B6F1-97B9825F8C74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4F14-68B1-457F-9E9B-7BC84F9E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BA416A7C-23F7-43CF-A4C5-1AE2D2D7B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</a:t>
            </a:r>
          </a:p>
        </p:txBody>
      </p:sp>
      <p:pic>
        <p:nvPicPr>
          <p:cNvPr id="23557" name="Picture 3" descr="CLD-Controller%201">
            <a:extLst>
              <a:ext uri="{FF2B5EF4-FFF2-40B4-BE49-F238E27FC236}">
                <a16:creationId xmlns:a16="http://schemas.microsoft.com/office/drawing/2014/main" id="{E7DBE84B-3251-4D6B-BCA3-9E752DC8B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6563" y="2046288"/>
            <a:ext cx="5721350" cy="3678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EF84-3167-43AB-B25A-5F7CF1D899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9D32D1-72F2-428C-8AD9-E2F225D9B1B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AF0A-EFDB-49AE-825F-7D7C18DF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B81B55C-7B9A-4C1D-B49C-CEFB04B22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</a:t>
            </a:r>
          </a:p>
        </p:txBody>
      </p:sp>
      <p:pic>
        <p:nvPicPr>
          <p:cNvPr id="24581" name="Picture 3" descr="CLD-Controller%202">
            <a:extLst>
              <a:ext uri="{FF2B5EF4-FFF2-40B4-BE49-F238E27FC236}">
                <a16:creationId xmlns:a16="http://schemas.microsoft.com/office/drawing/2014/main" id="{0BDF9C01-A171-4EDD-890D-6C6138C0BD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362200"/>
            <a:ext cx="5105400" cy="203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FFEC-6E3C-40C1-8B21-AC51E9A220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5BCA5F-A14B-4B3C-B42A-10518801CBA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737D-96F0-4318-9314-D6A251D8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BB3E9F5E-BF6F-4D1A-9A8B-C9D2568FC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Interaction Diagram</a:t>
            </a:r>
          </a:p>
        </p:txBody>
      </p:sp>
      <p:pic>
        <p:nvPicPr>
          <p:cNvPr id="23557" name="Picture 3" descr="SQD-play">
            <a:extLst>
              <a:ext uri="{FF2B5EF4-FFF2-40B4-BE49-F238E27FC236}">
                <a16:creationId xmlns:a16="http://schemas.microsoft.com/office/drawing/2014/main" id="{30DEEB52-0691-40FD-BE76-A9472D909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181225"/>
            <a:ext cx="5638800" cy="324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88C5-3115-45B3-9FCB-EC092568DF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C8059A-18AE-4177-B934-9C49BEAC3EA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3FC5-DC5C-4593-9FF3-426C7D5D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4BDA9F3-D8AB-4D3C-B14E-ABDCE7DB2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</a:t>
            </a:r>
          </a:p>
        </p:txBody>
      </p:sp>
      <p:pic>
        <p:nvPicPr>
          <p:cNvPr id="25605" name="Picture 3" descr="DCD-Sys%20Ops">
            <a:extLst>
              <a:ext uri="{FF2B5EF4-FFF2-40B4-BE49-F238E27FC236}">
                <a16:creationId xmlns:a16="http://schemas.microsoft.com/office/drawing/2014/main" id="{C479A90B-D5AC-45DF-BD9B-9B5C38D9BD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1752600"/>
            <a:ext cx="4452938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3316-A621-442D-9766-6DFEC12062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52D0DE-DB7D-48C2-B039-59F3B07CC8E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A146-100E-4504-AB13-AC0E3B99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66305FBF-1A24-4070-97D5-AFB7EE8C0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Use-case Realizations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D23E534D-C274-4559-8B30-00FC5DBDD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"A use-case realization describes how a particular use case is realized within the design model, in terms of collaborating objects”</a:t>
            </a:r>
          </a:p>
          <a:p>
            <a:endParaRPr lang="en-US" altLang="en-US"/>
          </a:p>
          <a:p>
            <a:r>
              <a:rPr lang="en-US" altLang="en-US"/>
              <a:t>Use-case realization is a concept to remind us of the connection between the requirements expressed as use cases, and the object design that satisfies the requirements</a:t>
            </a:r>
          </a:p>
          <a:p>
            <a:endParaRPr lang="en-US" altLang="en-US"/>
          </a:p>
          <a:p>
            <a:r>
              <a:rPr lang="en-US" altLang="en-US"/>
              <a:t>UML interaction diagrams are a common language to illustrate use-case realizations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97FE-8D83-4B41-82C0-4C54459AF4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4907A4-AE4B-4190-9A82-73BB989C9894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3836-76D0-427F-9745-6372B20D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73261242-BFB3-4CC4-B495-F74CF61E6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events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E92CE0D-8C4E-461F-B720-6B96EAADD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use case suggests the system events are explicitly shown in system sequence diagrams</a:t>
            </a:r>
          </a:p>
          <a:p>
            <a:endParaRPr lang="en-US" altLang="en-US"/>
          </a:p>
          <a:p>
            <a:r>
              <a:rPr lang="en-US" altLang="en-US"/>
              <a:t>The system events represent messages that initiate interaction diagrams, which illustrate how objects interact to fulfill the required tasks—the use case realization</a:t>
            </a:r>
          </a:p>
          <a:p>
            <a:endParaRPr lang="en-US" altLang="en-US"/>
          </a:p>
          <a:p>
            <a:r>
              <a:rPr lang="en-US" altLang="en-US"/>
              <a:t>The interaction diagrams involve message interaction between software objects whose names are sometimes inspired by the names of conceptual classes in the Domain Model, plus other classes of objects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0EFE-A10F-4F59-89DC-A0F144734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03DF0-CE4A-4771-BBD9-307575B5C2C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40A7-876B-4642-A669-62E9164C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7D197802-9966-45BE-BF34-A8A1B8FAA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and use-cases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E892A1D4-6C8B-4AAB-B3E2-BF120B6396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990600"/>
          </a:xfrm>
        </p:spPr>
        <p:txBody>
          <a:bodyPr/>
          <a:lstStyle/>
          <a:p>
            <a:r>
              <a:rPr lang="en-US" altLang="en-US" sz="1800"/>
              <a:t>If sequence diagrams are used, it </a:t>
            </a:r>
            <a:r>
              <a:rPr lang="en-US" altLang="en-US" sz="1800" i="1"/>
              <a:t>may </a:t>
            </a:r>
            <a:r>
              <a:rPr lang="en-US" altLang="en-US" sz="1800"/>
              <a:t>be possible to fit all system event messages on the same diagram</a:t>
            </a:r>
          </a:p>
          <a:p>
            <a:endParaRPr lang="en-US" altLang="en-US" sz="1800"/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DB4E4D09-2C61-4007-B275-CCA8417702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743200"/>
            <a:ext cx="5715000" cy="3116263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95CCD-B16D-4D85-B541-6BA6234C9B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D7DBAB-6758-4B37-AEC8-5DDD91720B5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DF963-50CB-4817-83AC-807C5D45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4588E49-A85C-4AF4-8FC5-BF8B338B5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and use-cases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54C4BFD-B418-4E89-9839-A99A8482FF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2462" cy="1371600"/>
          </a:xfrm>
        </p:spPr>
        <p:txBody>
          <a:bodyPr/>
          <a:lstStyle/>
          <a:p>
            <a:r>
              <a:rPr lang="en-US" altLang="en-US" sz="1800"/>
              <a:t>However, it is often the case that the sequence diagram is then too complex or long. It is legal, as with interaction diagrams, to use a sequence diagram for each system event message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964F830C-D379-43E1-BFAA-3AC862DBD7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862263"/>
            <a:ext cx="5334000" cy="3219450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4590-DE9A-4FFF-B4DF-5666DB2148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98454A-4FC3-4CFA-B083-B43C8FA72BB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9740-7A21-428B-948D-3F640211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7C49F29-108B-49F2-ACA2-B5EFE306C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Changes in domain model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EC18D75-AAB6-4F31-B474-B963C49FA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history of software development is one of invariably discovering that the requirements are not perfect, or have changed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An advantage of iterative development is that it naturally supports the discovery of new analysis and design results during design and implementation work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existing Domain Model is not likely to be perfect; errors and omissions are to be expected.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You will discover new concepts that were previously missed, ignore concepts that were previously identified, and do likewise with associations and attributes.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4C4A-32D9-44CC-86BA-D2A27B349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42F52E-FD30-4AD5-B953-305F196AB65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CE61B-95E8-438D-8C68-033E13C4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2C8C310-CF13-41D0-99FA-3A38F9FF8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Lowering representational gap</a:t>
            </a:r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DF9E7CC2-CB8B-4B24-8A09-25B8876C0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816100"/>
            <a:ext cx="4953000" cy="4213225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2F9B-B386-4CBD-B8A6-9AB78CF792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2B8AF4-0EE4-406D-9869-DF8AE807C26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5A28-626E-4C77-8C2F-6B5A0B51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E79BC2C-6CBB-4A4B-817C-15677FC5E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Diagram</a:t>
            </a:r>
          </a:p>
        </p:txBody>
      </p:sp>
      <p:pic>
        <p:nvPicPr>
          <p:cNvPr id="24581" name="Picture 3" descr="DCD-dice">
            <a:extLst>
              <a:ext uri="{FF2B5EF4-FFF2-40B4-BE49-F238E27FC236}">
                <a16:creationId xmlns:a16="http://schemas.microsoft.com/office/drawing/2014/main" id="{97D0C12D-76CF-4FF1-A3B4-BE88472938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286000"/>
            <a:ext cx="5638800" cy="144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BE834-99EE-4C49-94F7-D90025AE32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A0FA8-47C8-4FBA-A520-D0C696AFED5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8BA77-961A-46C9-9FA2-B4E3A165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19630B60-B7E7-4443-9B1A-312933369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– Classes &amp; instances</a:t>
            </a:r>
          </a:p>
        </p:txBody>
      </p:sp>
      <p:pic>
        <p:nvPicPr>
          <p:cNvPr id="8197" name="Picture 3" descr="SQD-Simple%20Example">
            <a:extLst>
              <a:ext uri="{FF2B5EF4-FFF2-40B4-BE49-F238E27FC236}">
                <a16:creationId xmlns:a16="http://schemas.microsoft.com/office/drawing/2014/main" id="{063A9C76-8BDE-4E41-992A-07A4AF06A1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828800"/>
            <a:ext cx="5314950" cy="2400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4" descr="Class%20and%20Instance%20Notation">
            <a:extLst>
              <a:ext uri="{FF2B5EF4-FFF2-40B4-BE49-F238E27FC236}">
                <a16:creationId xmlns:a16="http://schemas.microsoft.com/office/drawing/2014/main" id="{90547C9A-FA5A-4482-9CCB-0E6BE599E0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4648200"/>
            <a:ext cx="48768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6AE5-57C1-4C73-8AFE-4844EC9E29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34C373-C2DE-4B86-B3DA-7A704BE9225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19AC-B800-415F-A369-BADDAF2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1E92CB6-047B-4CC2-BD2F-FB482984E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- Messages</a:t>
            </a:r>
          </a:p>
        </p:txBody>
      </p:sp>
      <p:pic>
        <p:nvPicPr>
          <p:cNvPr id="9221" name="Picture 3" descr="SQD-Returns">
            <a:extLst>
              <a:ext uri="{FF2B5EF4-FFF2-40B4-BE49-F238E27FC236}">
                <a16:creationId xmlns:a16="http://schemas.microsoft.com/office/drawing/2014/main" id="{99A76C3B-964D-4E46-8E4E-C26C8524936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133600"/>
            <a:ext cx="4837113" cy="314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2" name="Text Box 4">
            <a:extLst>
              <a:ext uri="{FF2B5EF4-FFF2-40B4-BE49-F238E27FC236}">
                <a16:creationId xmlns:a16="http://schemas.microsoft.com/office/drawing/2014/main" id="{5AF24ACE-0F32-4BC9-A163-2A46F06E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30863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Illustrating returns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2C19-6BD1-4978-BA47-BD880E83D2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422FA6-98BB-47F3-806A-18648111DDD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C2C7-6C65-4E05-9F36-0EBEA838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F95E6E03-E82D-452A-AF53-7350EB06F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- Messages to self</a:t>
            </a:r>
          </a:p>
        </p:txBody>
      </p:sp>
      <p:pic>
        <p:nvPicPr>
          <p:cNvPr id="10245" name="Picture 3" descr="SQD-Self">
            <a:extLst>
              <a:ext uri="{FF2B5EF4-FFF2-40B4-BE49-F238E27FC236}">
                <a16:creationId xmlns:a16="http://schemas.microsoft.com/office/drawing/2014/main" id="{421553A1-CE4D-4A02-8023-C52DEDDE5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2438400"/>
            <a:ext cx="2971800" cy="280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E4E3-0007-47B4-947D-5537A6C80E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604687-F30D-4B25-A259-451D6848BF8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2D37-28CD-4C40-82F5-BB4EB603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6F78431-7366-4BC0-9757-074EE1BA1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– Instance creation</a:t>
            </a:r>
          </a:p>
        </p:txBody>
      </p:sp>
      <p:pic>
        <p:nvPicPr>
          <p:cNvPr id="11269" name="Picture 3" descr="SQD-Create">
            <a:extLst>
              <a:ext uri="{FF2B5EF4-FFF2-40B4-BE49-F238E27FC236}">
                <a16:creationId xmlns:a16="http://schemas.microsoft.com/office/drawing/2014/main" id="{F25F953B-6734-44D0-A9BF-C835D775F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133600"/>
            <a:ext cx="5638800" cy="3638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300C-ED55-45FF-BDA3-38F133A762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D75044-629D-4F62-83D2-D4ED5E69B02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D57D-6392-4C94-88CC-C4DA5858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B846CD0-4DFA-48EA-ADEE-91089C661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diagrams – Object lifelines</a:t>
            </a:r>
          </a:p>
        </p:txBody>
      </p:sp>
      <p:pic>
        <p:nvPicPr>
          <p:cNvPr id="12293" name="Picture 3" descr="SQD-destruct">
            <a:extLst>
              <a:ext uri="{FF2B5EF4-FFF2-40B4-BE49-F238E27FC236}">
                <a16:creationId xmlns:a16="http://schemas.microsoft.com/office/drawing/2014/main" id="{3A9EE803-818A-49D7-9C5D-2A06D3D379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286000"/>
            <a:ext cx="6705600" cy="2441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11528</TotalTime>
  <Words>1720</Words>
  <Application>Microsoft Office PowerPoint</Application>
  <PresentationFormat>On-screen Show (4:3)</PresentationFormat>
  <Paragraphs>264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Times New Roman</vt:lpstr>
      <vt:lpstr>Verdana</vt:lpstr>
      <vt:lpstr>Wingdings</vt:lpstr>
      <vt:lpstr>Profile</vt:lpstr>
      <vt:lpstr>Software Construction</vt:lpstr>
      <vt:lpstr>Domain model</vt:lpstr>
      <vt:lpstr>Interaction Diagram</vt:lpstr>
      <vt:lpstr>Class Diagram</vt:lpstr>
      <vt:lpstr>Sequence diagrams – Classes &amp; instances</vt:lpstr>
      <vt:lpstr>Sequence diagrams - Messages</vt:lpstr>
      <vt:lpstr>Sequence diagrams - Messages to self</vt:lpstr>
      <vt:lpstr>Sequence diagrams – Instance creation</vt:lpstr>
      <vt:lpstr>Sequence diagrams – Object lifelines</vt:lpstr>
      <vt:lpstr>Sequence diagrams – Conditional messages</vt:lpstr>
      <vt:lpstr>Sequence diagrams – Mutually exclusive conditional messages</vt:lpstr>
      <vt:lpstr>Sequence diagrams – Iteration for a single message</vt:lpstr>
      <vt:lpstr>Sequence diagrams – Iteration of a series of messages</vt:lpstr>
      <vt:lpstr>Sequence diagrams – Iteration over a multiobject</vt:lpstr>
      <vt:lpstr>Responsibilities</vt:lpstr>
      <vt:lpstr>Responsibilities</vt:lpstr>
      <vt:lpstr>Grasp Patterns</vt:lpstr>
      <vt:lpstr>Information Expert (or Expert)</vt:lpstr>
      <vt:lpstr>Information Expert (or Expert)</vt:lpstr>
      <vt:lpstr>Information Expert (or Expert)</vt:lpstr>
      <vt:lpstr>Information Expert (or Expert)</vt:lpstr>
      <vt:lpstr>Creator</vt:lpstr>
      <vt:lpstr>Creator</vt:lpstr>
      <vt:lpstr>Low Coupling </vt:lpstr>
      <vt:lpstr>Low Coupling</vt:lpstr>
      <vt:lpstr>High Cohesion</vt:lpstr>
      <vt:lpstr>Controller </vt:lpstr>
      <vt:lpstr>Controller</vt:lpstr>
      <vt:lpstr>Controller</vt:lpstr>
      <vt:lpstr>Controller</vt:lpstr>
      <vt:lpstr>Use-case Realizations</vt:lpstr>
      <vt:lpstr>System events</vt:lpstr>
      <vt:lpstr>Sequence diagrams and use-cases</vt:lpstr>
      <vt:lpstr>Sequence diagrams and use-cases</vt:lpstr>
      <vt:lpstr>Changes in domain model</vt:lpstr>
      <vt:lpstr>Lowering representational gap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Onaiza Maqbool</dc:creator>
  <cp:lastModifiedBy>Onaiza Maqbool</cp:lastModifiedBy>
  <cp:revision>168</cp:revision>
  <cp:lastPrinted>2016-02-15T09:53:03Z</cp:lastPrinted>
  <dcterms:created xsi:type="dcterms:W3CDTF">1601-01-01T00:00:00Z</dcterms:created>
  <dcterms:modified xsi:type="dcterms:W3CDTF">2023-11-29T05:08:47Z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