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47"/>
  </p:notesMasterIdLst>
  <p:handoutMasterIdLst>
    <p:handoutMasterId r:id="rId48"/>
  </p:handoutMasterIdLst>
  <p:sldIdLst>
    <p:sldId id="257" r:id="rId2"/>
    <p:sldId id="587" r:id="rId3"/>
    <p:sldId id="588" r:id="rId4"/>
    <p:sldId id="604" r:id="rId5"/>
    <p:sldId id="605" r:id="rId6"/>
    <p:sldId id="606" r:id="rId7"/>
    <p:sldId id="607" r:id="rId8"/>
    <p:sldId id="609" r:id="rId9"/>
    <p:sldId id="610" r:id="rId10"/>
    <p:sldId id="611" r:id="rId11"/>
    <p:sldId id="612" r:id="rId12"/>
    <p:sldId id="615" r:id="rId13"/>
    <p:sldId id="616" r:id="rId14"/>
    <p:sldId id="617" r:id="rId15"/>
    <p:sldId id="618" r:id="rId16"/>
    <p:sldId id="619" r:id="rId17"/>
    <p:sldId id="620" r:id="rId18"/>
    <p:sldId id="621" r:id="rId19"/>
    <p:sldId id="622" r:id="rId20"/>
    <p:sldId id="623" r:id="rId21"/>
    <p:sldId id="624" r:id="rId22"/>
    <p:sldId id="381" r:id="rId23"/>
    <p:sldId id="259" r:id="rId24"/>
    <p:sldId id="383" r:id="rId25"/>
    <p:sldId id="384" r:id="rId26"/>
    <p:sldId id="385" r:id="rId27"/>
    <p:sldId id="386" r:id="rId28"/>
    <p:sldId id="387" r:id="rId29"/>
    <p:sldId id="388" r:id="rId30"/>
    <p:sldId id="389" r:id="rId31"/>
    <p:sldId id="390" r:id="rId32"/>
    <p:sldId id="391" r:id="rId33"/>
    <p:sldId id="392" r:id="rId34"/>
    <p:sldId id="393" r:id="rId35"/>
    <p:sldId id="376" r:id="rId36"/>
    <p:sldId id="394" r:id="rId37"/>
    <p:sldId id="395" r:id="rId38"/>
    <p:sldId id="396" r:id="rId39"/>
    <p:sldId id="397" r:id="rId40"/>
    <p:sldId id="398" r:id="rId41"/>
    <p:sldId id="399" r:id="rId42"/>
    <p:sldId id="278" r:id="rId43"/>
    <p:sldId id="279" r:id="rId44"/>
    <p:sldId id="280" r:id="rId45"/>
    <p:sldId id="377" r:id="rId4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6" autoAdjust="0"/>
    <p:restoredTop sz="94249" autoAdjust="0"/>
  </p:normalViewPr>
  <p:slideViewPr>
    <p:cSldViewPr>
      <p:cViewPr>
        <p:scale>
          <a:sx n="71" d="100"/>
          <a:sy n="71" d="100"/>
        </p:scale>
        <p:origin x="-398" y="-31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5B922357-5A9E-444B-A32F-5153C07608AB}"/>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77827" name="Rectangle 3">
            <a:extLst>
              <a:ext uri="{FF2B5EF4-FFF2-40B4-BE49-F238E27FC236}">
                <a16:creationId xmlns:a16="http://schemas.microsoft.com/office/drawing/2014/main" xmlns="" id="{FBDB8AC1-5588-46B7-A8BD-F63B9B85C9A0}"/>
              </a:ext>
            </a:extLst>
          </p:cNvPr>
          <p:cNvSpPr>
            <a:spLocks noGrp="1" noChangeArrowheads="1"/>
          </p:cNvSpPr>
          <p:nvPr>
            <p:ph type="dt" sz="quarter"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87">
              <a:defRPr sz="1300">
                <a:latin typeface="Arial" charset="0"/>
                <a:cs typeface="Arial" charset="0"/>
              </a:defRPr>
            </a:lvl1pPr>
          </a:lstStyle>
          <a:p>
            <a:pPr>
              <a:defRPr/>
            </a:pPr>
            <a:endParaRPr lang="en-US" altLang="en-US"/>
          </a:p>
        </p:txBody>
      </p:sp>
      <p:sp>
        <p:nvSpPr>
          <p:cNvPr id="77828" name="Rectangle 4">
            <a:extLst>
              <a:ext uri="{FF2B5EF4-FFF2-40B4-BE49-F238E27FC236}">
                <a16:creationId xmlns:a16="http://schemas.microsoft.com/office/drawing/2014/main" xmlns="" id="{13F4B0AE-2391-4BB6-AB49-203D9A53772E}"/>
              </a:ext>
            </a:extLst>
          </p:cNvPr>
          <p:cNvSpPr>
            <a:spLocks noGrp="1" noChangeArrowheads="1"/>
          </p:cNvSpPr>
          <p:nvPr>
            <p:ph type="ftr" sz="quarter" idx="2"/>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77829" name="Rectangle 5">
            <a:extLst>
              <a:ext uri="{FF2B5EF4-FFF2-40B4-BE49-F238E27FC236}">
                <a16:creationId xmlns:a16="http://schemas.microsoft.com/office/drawing/2014/main" xmlns="" id="{45D78AD4-BC60-432C-83E9-A05CB26C087A}"/>
              </a:ext>
            </a:extLst>
          </p:cNvPr>
          <p:cNvSpPr>
            <a:spLocks noGrp="1" noChangeArrowheads="1"/>
          </p:cNvSpPr>
          <p:nvPr>
            <p:ph type="sldNum" sz="quarter" idx="3"/>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63">
              <a:defRPr sz="1300">
                <a:latin typeface="Arial" panose="020B0604020202020204" pitchFamily="34" charset="0"/>
              </a:defRPr>
            </a:lvl1pPr>
          </a:lstStyle>
          <a:p>
            <a:fld id="{7C633C61-43DE-47ED-B60B-C32F76F4EB3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F95D9486-BAA7-40FC-A39E-C89AE0DAA7C9}"/>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31747" name="Rectangle 3">
            <a:extLst>
              <a:ext uri="{FF2B5EF4-FFF2-40B4-BE49-F238E27FC236}">
                <a16:creationId xmlns:a16="http://schemas.microsoft.com/office/drawing/2014/main" xmlns="" id="{FF7A0C83-81EE-4C7B-8978-6FDA57773E3E}"/>
              </a:ext>
            </a:extLst>
          </p:cNvPr>
          <p:cNvSpPr>
            <a:spLocks noGrp="1" noChangeArrowheads="1"/>
          </p:cNvSpPr>
          <p:nvPr>
            <p:ph type="dt"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87">
              <a:defRPr sz="1300">
                <a:latin typeface="Arial" charset="0"/>
                <a:cs typeface="Arial" charset="0"/>
              </a:defRPr>
            </a:lvl1pPr>
          </a:lstStyle>
          <a:p>
            <a:pPr>
              <a:defRPr/>
            </a:pPr>
            <a:endParaRPr lang="en-US" altLang="en-US"/>
          </a:p>
        </p:txBody>
      </p:sp>
      <p:sp>
        <p:nvSpPr>
          <p:cNvPr id="37892" name="Rectangle 4">
            <a:extLst>
              <a:ext uri="{FF2B5EF4-FFF2-40B4-BE49-F238E27FC236}">
                <a16:creationId xmlns:a16="http://schemas.microsoft.com/office/drawing/2014/main" xmlns="" id="{CB1DF10C-3CC5-418E-87C0-42DB9CBF0C60}"/>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a:extLst>
              <a:ext uri="{FF2B5EF4-FFF2-40B4-BE49-F238E27FC236}">
                <a16:creationId xmlns:a16="http://schemas.microsoft.com/office/drawing/2014/main" xmlns="" id="{6B61E77E-F4E7-43F2-B586-A9134B7DB6FA}"/>
              </a:ext>
            </a:extLst>
          </p:cNvPr>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1750" name="Rectangle 6">
            <a:extLst>
              <a:ext uri="{FF2B5EF4-FFF2-40B4-BE49-F238E27FC236}">
                <a16:creationId xmlns:a16="http://schemas.microsoft.com/office/drawing/2014/main" xmlns="" id="{AEA8E967-F387-40EC-9DF3-1FE249DE575F}"/>
              </a:ext>
            </a:extLst>
          </p:cNvPr>
          <p:cNvSpPr>
            <a:spLocks noGrp="1" noChangeArrowheads="1"/>
          </p:cNvSpPr>
          <p:nvPr>
            <p:ph type="ftr" sz="quarter" idx="4"/>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31751" name="Rectangle 7">
            <a:extLst>
              <a:ext uri="{FF2B5EF4-FFF2-40B4-BE49-F238E27FC236}">
                <a16:creationId xmlns:a16="http://schemas.microsoft.com/office/drawing/2014/main" xmlns="" id="{57DEDDCE-5751-49B2-9851-F54D1E51B743}"/>
              </a:ext>
            </a:extLst>
          </p:cNvPr>
          <p:cNvSpPr>
            <a:spLocks noGrp="1" noChangeArrowheads="1"/>
          </p:cNvSpPr>
          <p:nvPr>
            <p:ph type="sldNum" sz="quarter" idx="5"/>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63">
              <a:defRPr sz="1300">
                <a:latin typeface="Arial" panose="020B0604020202020204" pitchFamily="34" charset="0"/>
              </a:defRPr>
            </a:lvl1pPr>
          </a:lstStyle>
          <a:p>
            <a:fld id="{F080064F-EF71-4631-B4BD-F6B75A4085D7}" type="slidenum">
              <a:rPr lang="en-US" altLang="en-US"/>
              <a:pPr/>
              <a:t>‹#›</a:t>
            </a:fld>
            <a:endParaRPr lang="en-US" altLang="en-US"/>
          </a:p>
        </p:txBody>
      </p:sp>
    </p:spTree>
    <p:extLst>
      <p:ext uri="{BB962C8B-B14F-4D97-AF65-F5344CB8AC3E}">
        <p14:creationId xmlns:p14="http://schemas.microsoft.com/office/powerpoint/2010/main" val="1341780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01EAF9DE-085E-4467-8748-E25FC31C9534}"/>
              </a:ext>
            </a:extLst>
          </p:cNvPr>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15963" indent="-274638" defTabSz="931863"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01725"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41463"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1982788"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4399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8971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3543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115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1042CF6B-A55E-4F76-95E8-D69FB52A5BDB}" type="slidenum">
              <a:rPr lang="en-US" altLang="en-US" sz="1300"/>
              <a:pPr eaLnBrk="1" hangingPunct="1">
                <a:spcBef>
                  <a:spcPct val="0"/>
                </a:spcBef>
              </a:pPr>
              <a:t>1</a:t>
            </a:fld>
            <a:endParaRPr lang="en-US" altLang="en-US" sz="1300"/>
          </a:p>
        </p:txBody>
      </p:sp>
      <p:sp>
        <p:nvSpPr>
          <p:cNvPr id="38915" name="Rectangle 2">
            <a:extLst>
              <a:ext uri="{FF2B5EF4-FFF2-40B4-BE49-F238E27FC236}">
                <a16:creationId xmlns:a16="http://schemas.microsoft.com/office/drawing/2014/main" xmlns="" id="{CCD90AC1-A026-467F-AB86-EDB619C505B8}"/>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xmlns="" id="{BF2FED75-3A81-43FC-AB03-8F01BD0875E0}"/>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xmlns="" id="{9B7580C5-C477-4869-A36D-5D0EB9AB733D}"/>
              </a:ext>
            </a:extLst>
          </p:cNvPr>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22" name="Rectangle 2"/>
          <p:cNvSpPr>
            <a:spLocks noGrp="1" noChangeArrowheads="1"/>
          </p:cNvSpPr>
          <p:nvPr>
            <p:ph type="ctrTitle"/>
          </p:nvPr>
        </p:nvSpPr>
        <p:spPr>
          <a:xfrm>
            <a:off x="685800" y="990600"/>
            <a:ext cx="7772400" cy="1371600"/>
          </a:xfrm>
        </p:spPr>
        <p:txBody>
          <a:bodyPr/>
          <a:lstStyle>
            <a:lvl1pPr>
              <a:defRPr sz="3800"/>
            </a:lvl1pPr>
          </a:lstStyle>
          <a:p>
            <a:pPr lvl="0"/>
            <a:r>
              <a:rPr lang="en-US" altLang="en-US" noProof="0"/>
              <a:t>Click to edit Master title style</a:t>
            </a:r>
          </a:p>
        </p:txBody>
      </p:sp>
      <p:sp>
        <p:nvSpPr>
          <p:cNvPr id="30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1900"/>
            </a:lvl1pPr>
          </a:lstStyle>
          <a:p>
            <a:pPr lvl="0"/>
            <a:r>
              <a:rPr lang="en-US" altLang="en-US" noProof="0"/>
              <a:t>Click to edit Master subtitle style</a:t>
            </a:r>
          </a:p>
        </p:txBody>
      </p:sp>
      <p:sp>
        <p:nvSpPr>
          <p:cNvPr id="5" name="Date Placeholder 4">
            <a:extLst>
              <a:ext uri="{FF2B5EF4-FFF2-40B4-BE49-F238E27FC236}">
                <a16:creationId xmlns:a16="http://schemas.microsoft.com/office/drawing/2014/main" xmlns="" id="{BDA094F5-7C5C-4045-A092-53C8DE248F04}"/>
              </a:ext>
            </a:extLst>
          </p:cNvPr>
          <p:cNvSpPr>
            <a:spLocks noGrp="1" noChangeArrowheads="1"/>
          </p:cNvSpPr>
          <p:nvPr>
            <p:ph type="dt" sz="half" idx="10"/>
          </p:nvPr>
        </p:nvSpPr>
        <p:spPr>
          <a:xfrm>
            <a:off x="685800" y="6248400"/>
            <a:ext cx="1905000" cy="457200"/>
          </a:xfrm>
        </p:spPr>
        <p:txBody>
          <a:bodyPr/>
          <a:lstStyle>
            <a:lvl1pPr>
              <a:defRPr>
                <a:latin typeface="Verdana" pitchFamily="34" charset="0"/>
                <a:cs typeface="Arial" charset="0"/>
              </a:defRPr>
            </a:lvl1pPr>
          </a:lstStyle>
          <a:p>
            <a:pPr>
              <a:defRPr/>
            </a:pPr>
            <a:endParaRPr lang="en-US" altLang="en-US"/>
          </a:p>
        </p:txBody>
      </p:sp>
      <p:sp>
        <p:nvSpPr>
          <p:cNvPr id="6" name="Footer Placeholder 5">
            <a:extLst>
              <a:ext uri="{FF2B5EF4-FFF2-40B4-BE49-F238E27FC236}">
                <a16:creationId xmlns:a16="http://schemas.microsoft.com/office/drawing/2014/main" xmlns="" id="{64849777-3770-4622-A7FF-A24D9386E599}"/>
              </a:ext>
            </a:extLst>
          </p:cNvPr>
          <p:cNvSpPr>
            <a:spLocks noGrp="1" noChangeArrowheads="1"/>
          </p:cNvSpPr>
          <p:nvPr>
            <p:ph type="ftr" sz="quarter" idx="11"/>
          </p:nvPr>
        </p:nvSpPr>
        <p:spPr>
          <a:xfrm>
            <a:off x="3124200" y="6248400"/>
            <a:ext cx="2895600" cy="457200"/>
          </a:xfrm>
        </p:spPr>
        <p:txBody>
          <a:bodyPr/>
          <a:lstStyle>
            <a:lvl1pPr>
              <a:defRPr sz="1200">
                <a:latin typeface="Verdana" pitchFamily="34" charset="0"/>
                <a:cs typeface="Arial" charset="0"/>
              </a:defRPr>
            </a:lvl1pPr>
          </a:lstStyle>
          <a:p>
            <a:pPr>
              <a:defRPr/>
            </a:pPr>
            <a:endParaRPr lang="en-US" altLang="en-US"/>
          </a:p>
        </p:txBody>
      </p:sp>
      <p:sp>
        <p:nvSpPr>
          <p:cNvPr id="7" name="Slide Number Placeholder 6">
            <a:extLst>
              <a:ext uri="{FF2B5EF4-FFF2-40B4-BE49-F238E27FC236}">
                <a16:creationId xmlns:a16="http://schemas.microsoft.com/office/drawing/2014/main" xmlns="" id="{C80261A9-C34C-4B2C-9293-7F1ECCDBBB2F}"/>
              </a:ext>
            </a:extLst>
          </p:cNvPr>
          <p:cNvSpPr>
            <a:spLocks noGrp="1" noChangeArrowheads="1"/>
          </p:cNvSpPr>
          <p:nvPr>
            <p:ph type="sldNum" sz="quarter" idx="12"/>
          </p:nvPr>
        </p:nvSpPr>
        <p:spPr>
          <a:xfrm>
            <a:off x="6553200" y="6248400"/>
            <a:ext cx="1905000" cy="457200"/>
          </a:xfrm>
        </p:spPr>
        <p:txBody>
          <a:bodyPr/>
          <a:lstStyle>
            <a:lvl1pPr>
              <a:defRPr sz="1200" smtClean="0">
                <a:latin typeface="Verdana" panose="020B0604030504040204" pitchFamily="34" charset="0"/>
                <a:cs typeface="Arial" panose="020B0604020202020204" pitchFamily="34" charset="0"/>
              </a:defRPr>
            </a:lvl1pPr>
          </a:lstStyle>
          <a:p>
            <a:fld id="{F8229DE9-4E4F-4949-9A65-DFE1B3F32FEF}" type="slidenum">
              <a:rPr lang="en-US" altLang="en-US"/>
              <a:pPr/>
              <a:t>‹#›</a:t>
            </a:fld>
            <a:endParaRPr lang="en-US" altLang="en-US"/>
          </a:p>
        </p:txBody>
      </p:sp>
    </p:spTree>
    <p:extLst>
      <p:ext uri="{BB962C8B-B14F-4D97-AF65-F5344CB8AC3E}">
        <p14:creationId xmlns:p14="http://schemas.microsoft.com/office/powerpoint/2010/main" val="257280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C5AC057-BB45-4C07-95B0-0152C6C907BF}"/>
              </a:ext>
            </a:extLst>
          </p:cNvPr>
          <p:cNvSpPr>
            <a:spLocks noGrp="1" noChangeArrowheads="1"/>
          </p:cNvSpPr>
          <p:nvPr>
            <p:ph type="dt" sz="half" idx="10"/>
          </p:nvPr>
        </p:nvSpPr>
        <p:spPr>
          <a:ln/>
        </p:spPr>
        <p:txBody>
          <a:bodyPr/>
          <a:lstStyle>
            <a:lvl1pPr>
              <a:defRPr/>
            </a:lvl1pPr>
          </a:lstStyle>
          <a:p>
            <a:fld id="{702A0175-5D87-4D45-8176-B7B6067F256C}" type="slidenum">
              <a:rPr lang="en-US" altLang="en-US"/>
              <a:pPr/>
              <a:t>‹#›</a:t>
            </a:fld>
            <a:endParaRPr lang="en-US" altLang="en-US"/>
          </a:p>
        </p:txBody>
      </p:sp>
      <p:sp>
        <p:nvSpPr>
          <p:cNvPr id="5" name="Rectangle 7">
            <a:extLst>
              <a:ext uri="{FF2B5EF4-FFF2-40B4-BE49-F238E27FC236}">
                <a16:creationId xmlns:a16="http://schemas.microsoft.com/office/drawing/2014/main" xmlns="" id="{DE9D496E-1997-4EFC-B3F4-FC9D45FD063A}"/>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xmlns="" id="{2792C3F6-2944-4962-A2A3-8165303E24F5}"/>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74961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2B5B51EB-AAAF-46A0-85BD-54E61EB4FB00}"/>
              </a:ext>
            </a:extLst>
          </p:cNvPr>
          <p:cNvSpPr>
            <a:spLocks noGrp="1" noChangeArrowheads="1"/>
          </p:cNvSpPr>
          <p:nvPr>
            <p:ph type="dt" sz="half" idx="10"/>
          </p:nvPr>
        </p:nvSpPr>
        <p:spPr>
          <a:ln/>
        </p:spPr>
        <p:txBody>
          <a:bodyPr/>
          <a:lstStyle>
            <a:lvl1pPr>
              <a:defRPr/>
            </a:lvl1pPr>
          </a:lstStyle>
          <a:p>
            <a:fld id="{E8E22FCD-DD35-40FA-AB59-4B422F4F61BC}" type="slidenum">
              <a:rPr lang="en-US" altLang="en-US"/>
              <a:pPr/>
              <a:t>‹#›</a:t>
            </a:fld>
            <a:endParaRPr lang="en-US" altLang="en-US"/>
          </a:p>
        </p:txBody>
      </p:sp>
      <p:sp>
        <p:nvSpPr>
          <p:cNvPr id="5" name="Rectangle 7">
            <a:extLst>
              <a:ext uri="{FF2B5EF4-FFF2-40B4-BE49-F238E27FC236}">
                <a16:creationId xmlns:a16="http://schemas.microsoft.com/office/drawing/2014/main" xmlns="" id="{D0286BEE-C1D6-4B46-9B4D-F6ED2F4CC5E5}"/>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xmlns="" id="{8CB4558B-38B1-4A9D-A4FD-1D34631B7330}"/>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352253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2DFA907C-BB5B-42F3-A57F-8BDAF0C06F0E}"/>
              </a:ext>
            </a:extLst>
          </p:cNvPr>
          <p:cNvSpPr>
            <a:spLocks noGrp="1" noChangeArrowheads="1"/>
          </p:cNvSpPr>
          <p:nvPr>
            <p:ph type="dt" sz="half" idx="10"/>
          </p:nvPr>
        </p:nvSpPr>
        <p:spPr>
          <a:ln/>
        </p:spPr>
        <p:txBody>
          <a:bodyPr/>
          <a:lstStyle>
            <a:lvl1pPr>
              <a:defRPr/>
            </a:lvl1pPr>
          </a:lstStyle>
          <a:p>
            <a:fld id="{C4F7F153-206B-402F-9429-B8A8DC2A85B6}" type="slidenum">
              <a:rPr lang="en-US" altLang="en-US"/>
              <a:pPr/>
              <a:t>‹#›</a:t>
            </a:fld>
            <a:endParaRPr lang="en-US" altLang="en-US"/>
          </a:p>
        </p:txBody>
      </p:sp>
      <p:sp>
        <p:nvSpPr>
          <p:cNvPr id="6" name="Rectangle 7">
            <a:extLst>
              <a:ext uri="{FF2B5EF4-FFF2-40B4-BE49-F238E27FC236}">
                <a16:creationId xmlns:a16="http://schemas.microsoft.com/office/drawing/2014/main" xmlns="" id="{DADA4B3C-7B88-4A4E-BB38-295020AEB2F2}"/>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xmlns="" id="{6F41AFD0-8EC3-405A-BF2C-029688034ACA}"/>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2678851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able Placeholder 2"/>
          <p:cNvSpPr>
            <a:spLocks noGrp="1"/>
          </p:cNvSpPr>
          <p:nvPr>
            <p:ph type="tbl" idx="1"/>
          </p:nvPr>
        </p:nvSpPr>
        <p:spPr>
          <a:xfrm>
            <a:off x="566738" y="1752600"/>
            <a:ext cx="8001000" cy="4267200"/>
          </a:xfrm>
        </p:spPr>
        <p:txBody>
          <a:bodyPr/>
          <a:lstStyle/>
          <a:p>
            <a:pPr lvl="0"/>
            <a:endParaRPr lang="en-US" noProof="0"/>
          </a:p>
        </p:txBody>
      </p:sp>
      <p:sp>
        <p:nvSpPr>
          <p:cNvPr id="4" name="Rectangle 6">
            <a:extLst>
              <a:ext uri="{FF2B5EF4-FFF2-40B4-BE49-F238E27FC236}">
                <a16:creationId xmlns:a16="http://schemas.microsoft.com/office/drawing/2014/main" xmlns="" id="{48EC8EDF-0275-4CD7-83D7-F91831D6FE06}"/>
              </a:ext>
            </a:extLst>
          </p:cNvPr>
          <p:cNvSpPr>
            <a:spLocks noGrp="1" noChangeArrowheads="1"/>
          </p:cNvSpPr>
          <p:nvPr>
            <p:ph type="dt" sz="half" idx="10"/>
          </p:nvPr>
        </p:nvSpPr>
        <p:spPr>
          <a:ln/>
        </p:spPr>
        <p:txBody>
          <a:bodyPr/>
          <a:lstStyle>
            <a:lvl1pPr>
              <a:defRPr/>
            </a:lvl1pPr>
          </a:lstStyle>
          <a:p>
            <a:fld id="{B6CF078D-316E-4900-A181-709CC3B59731}" type="slidenum">
              <a:rPr lang="en-US" altLang="en-US"/>
              <a:pPr/>
              <a:t>‹#›</a:t>
            </a:fld>
            <a:endParaRPr lang="en-US" altLang="en-US"/>
          </a:p>
        </p:txBody>
      </p:sp>
      <p:sp>
        <p:nvSpPr>
          <p:cNvPr id="5" name="Rectangle 7">
            <a:extLst>
              <a:ext uri="{FF2B5EF4-FFF2-40B4-BE49-F238E27FC236}">
                <a16:creationId xmlns:a16="http://schemas.microsoft.com/office/drawing/2014/main" xmlns="" id="{771A1669-6D5F-4852-A933-563CE8F4377E}"/>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xmlns="" id="{1785FBA6-009D-4801-902E-93C9BFF41139}"/>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41220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DDC45C68-A38C-40FD-959C-EA95FC67D1F0}"/>
              </a:ext>
            </a:extLst>
          </p:cNvPr>
          <p:cNvSpPr>
            <a:spLocks noGrp="1" noChangeArrowheads="1"/>
          </p:cNvSpPr>
          <p:nvPr>
            <p:ph type="dt" sz="half" idx="10"/>
          </p:nvPr>
        </p:nvSpPr>
        <p:spPr/>
        <p:txBody>
          <a:bodyPr/>
          <a:lstStyle>
            <a:lvl1pPr>
              <a:defRPr/>
            </a:lvl1pPr>
          </a:lstStyle>
          <a:p>
            <a:fld id="{E9B8D441-6CCE-4C40-B816-8A7608C2D139}" type="slidenum">
              <a:rPr lang="en-US" altLang="en-US"/>
              <a:pPr/>
              <a:t>‹#›</a:t>
            </a:fld>
            <a:endParaRPr lang="en-US" altLang="en-US"/>
          </a:p>
        </p:txBody>
      </p:sp>
      <p:sp>
        <p:nvSpPr>
          <p:cNvPr id="5" name="Rectangle 7">
            <a:extLst>
              <a:ext uri="{FF2B5EF4-FFF2-40B4-BE49-F238E27FC236}">
                <a16:creationId xmlns:a16="http://schemas.microsoft.com/office/drawing/2014/main" xmlns="" id="{3E230AEA-DAE3-4C4B-8848-6A658CC39A85}"/>
              </a:ext>
            </a:extLst>
          </p:cNvPr>
          <p:cNvSpPr>
            <a:spLocks noGrp="1" noChangeArrowheads="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68354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3F2DD2C4-85C5-4D0C-AB1D-34DEE98B4C9C}"/>
              </a:ext>
            </a:extLst>
          </p:cNvPr>
          <p:cNvSpPr>
            <a:spLocks noGrp="1" noChangeArrowheads="1"/>
          </p:cNvSpPr>
          <p:nvPr>
            <p:ph type="dt" sz="half" idx="10"/>
          </p:nvPr>
        </p:nvSpPr>
        <p:spPr/>
        <p:txBody>
          <a:bodyPr/>
          <a:lstStyle>
            <a:lvl1pPr>
              <a:defRPr/>
            </a:lvl1pPr>
          </a:lstStyle>
          <a:p>
            <a:fld id="{298081A9-26BA-4988-91CA-0747F259EE0D}" type="slidenum">
              <a:rPr lang="en-US" altLang="en-US"/>
              <a:pPr/>
              <a:t>‹#›</a:t>
            </a:fld>
            <a:endParaRPr lang="en-US" altLang="en-US"/>
          </a:p>
        </p:txBody>
      </p:sp>
      <p:sp>
        <p:nvSpPr>
          <p:cNvPr id="5" name="Rectangle 7">
            <a:extLst>
              <a:ext uri="{FF2B5EF4-FFF2-40B4-BE49-F238E27FC236}">
                <a16:creationId xmlns:a16="http://schemas.microsoft.com/office/drawing/2014/main" xmlns="" id="{D4C53E45-4F23-4B32-8885-EE0542765E28}"/>
              </a:ext>
            </a:extLst>
          </p:cNvPr>
          <p:cNvSpPr>
            <a:spLocks noGrp="1" noChangeArrowheads="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1876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824EB9AC-66D8-4325-9AB9-C42C2D6A92CF}"/>
              </a:ext>
            </a:extLst>
          </p:cNvPr>
          <p:cNvSpPr>
            <a:spLocks noGrp="1" noChangeArrowheads="1"/>
          </p:cNvSpPr>
          <p:nvPr>
            <p:ph type="dt" sz="half" idx="10"/>
          </p:nvPr>
        </p:nvSpPr>
        <p:spPr>
          <a:ln/>
        </p:spPr>
        <p:txBody>
          <a:bodyPr/>
          <a:lstStyle>
            <a:lvl1pPr>
              <a:defRPr/>
            </a:lvl1pPr>
          </a:lstStyle>
          <a:p>
            <a:fld id="{4949167C-55B0-4335-BA71-3099827C2830}" type="slidenum">
              <a:rPr lang="en-US" altLang="en-US"/>
              <a:pPr/>
              <a:t>‹#›</a:t>
            </a:fld>
            <a:endParaRPr lang="en-US" altLang="en-US"/>
          </a:p>
        </p:txBody>
      </p:sp>
      <p:sp>
        <p:nvSpPr>
          <p:cNvPr id="6" name="Rectangle 7">
            <a:extLst>
              <a:ext uri="{FF2B5EF4-FFF2-40B4-BE49-F238E27FC236}">
                <a16:creationId xmlns:a16="http://schemas.microsoft.com/office/drawing/2014/main" xmlns="" id="{55E507B7-757C-410B-99BE-6E23A483138D}"/>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xmlns="" id="{7373F4AC-0DC4-4548-B543-F3DA774D7849}"/>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197910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F72B348-2FC5-49A6-983D-0B8D54971F67}"/>
              </a:ext>
            </a:extLst>
          </p:cNvPr>
          <p:cNvSpPr>
            <a:spLocks noGrp="1"/>
          </p:cNvSpPr>
          <p:nvPr>
            <p:ph type="dt" sz="half" idx="10"/>
          </p:nvPr>
        </p:nvSpPr>
        <p:spPr/>
        <p:txBody>
          <a:bodyPr/>
          <a:lstStyle>
            <a:lvl1pPr>
              <a:defRPr/>
            </a:lvl1pPr>
          </a:lstStyle>
          <a:p>
            <a:fld id="{130F55A5-0A5F-404D-A100-DAC13BAECBBB}" type="slidenum">
              <a:rPr lang="en-US" altLang="en-US"/>
              <a:pPr/>
              <a:t>‹#›</a:t>
            </a:fld>
            <a:endParaRPr lang="en-US" altLang="en-US"/>
          </a:p>
        </p:txBody>
      </p:sp>
      <p:sp>
        <p:nvSpPr>
          <p:cNvPr id="8" name="Footer Placeholder 7">
            <a:extLst>
              <a:ext uri="{FF2B5EF4-FFF2-40B4-BE49-F238E27FC236}">
                <a16:creationId xmlns:a16="http://schemas.microsoft.com/office/drawing/2014/main" xmlns="" id="{A22A4E20-B1CA-49EC-BD86-AFDF9C377FC0}"/>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991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DE5E2C7-B7F4-460F-820F-A0BEBFB56BAE}"/>
              </a:ext>
            </a:extLst>
          </p:cNvPr>
          <p:cNvSpPr>
            <a:spLocks noGrp="1"/>
          </p:cNvSpPr>
          <p:nvPr>
            <p:ph type="dt" sz="half" idx="10"/>
          </p:nvPr>
        </p:nvSpPr>
        <p:spPr/>
        <p:txBody>
          <a:bodyPr/>
          <a:lstStyle>
            <a:lvl1pPr>
              <a:defRPr/>
            </a:lvl1pPr>
          </a:lstStyle>
          <a:p>
            <a:fld id="{6ADA1C93-9720-4F7B-94DC-76343546F4F6}" type="slidenum">
              <a:rPr lang="en-US" altLang="en-US"/>
              <a:pPr/>
              <a:t>‹#›</a:t>
            </a:fld>
            <a:endParaRPr lang="en-US" altLang="en-US"/>
          </a:p>
        </p:txBody>
      </p:sp>
      <p:sp>
        <p:nvSpPr>
          <p:cNvPr id="4" name="Footer Placeholder 3">
            <a:extLst>
              <a:ext uri="{FF2B5EF4-FFF2-40B4-BE49-F238E27FC236}">
                <a16:creationId xmlns:a16="http://schemas.microsoft.com/office/drawing/2014/main" xmlns="" id="{F9BE51F9-92A7-4E29-BA29-77EB52D93B0E}"/>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47850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4C029567-BBE6-4708-AE07-154308235336}"/>
              </a:ext>
            </a:extLst>
          </p:cNvPr>
          <p:cNvSpPr>
            <a:spLocks noGrp="1" noChangeArrowheads="1"/>
          </p:cNvSpPr>
          <p:nvPr>
            <p:ph type="dt" sz="half" idx="10"/>
          </p:nvPr>
        </p:nvSpPr>
        <p:spPr>
          <a:ln/>
        </p:spPr>
        <p:txBody>
          <a:bodyPr/>
          <a:lstStyle>
            <a:lvl1pPr>
              <a:defRPr/>
            </a:lvl1pPr>
          </a:lstStyle>
          <a:p>
            <a:fld id="{BDEEBD30-2631-4674-903C-9815369158D5}" type="slidenum">
              <a:rPr lang="en-US" altLang="en-US"/>
              <a:pPr/>
              <a:t>‹#›</a:t>
            </a:fld>
            <a:endParaRPr lang="en-US" altLang="en-US"/>
          </a:p>
        </p:txBody>
      </p:sp>
      <p:sp>
        <p:nvSpPr>
          <p:cNvPr id="3" name="Rectangle 7">
            <a:extLst>
              <a:ext uri="{FF2B5EF4-FFF2-40B4-BE49-F238E27FC236}">
                <a16:creationId xmlns:a16="http://schemas.microsoft.com/office/drawing/2014/main" xmlns="" id="{3FADC4BE-AA1C-4227-8CE2-612E49F024D3}"/>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4" name="Rectangle 8">
            <a:extLst>
              <a:ext uri="{FF2B5EF4-FFF2-40B4-BE49-F238E27FC236}">
                <a16:creationId xmlns:a16="http://schemas.microsoft.com/office/drawing/2014/main" xmlns="" id="{53ABF304-E670-460B-ACA5-8CC77005DA71}"/>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143993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958DC45B-D0CC-47C8-8174-24BB719917BF}"/>
              </a:ext>
            </a:extLst>
          </p:cNvPr>
          <p:cNvSpPr>
            <a:spLocks noGrp="1" noChangeArrowheads="1"/>
          </p:cNvSpPr>
          <p:nvPr>
            <p:ph type="dt" sz="half" idx="10"/>
          </p:nvPr>
        </p:nvSpPr>
        <p:spPr>
          <a:ln/>
        </p:spPr>
        <p:txBody>
          <a:bodyPr/>
          <a:lstStyle>
            <a:lvl1pPr>
              <a:defRPr/>
            </a:lvl1pPr>
          </a:lstStyle>
          <a:p>
            <a:fld id="{7DC786C5-8BD6-49D5-982B-9ED87A8C6BA4}" type="slidenum">
              <a:rPr lang="en-US" altLang="en-US"/>
              <a:pPr/>
              <a:t>‹#›</a:t>
            </a:fld>
            <a:endParaRPr lang="en-US" altLang="en-US"/>
          </a:p>
        </p:txBody>
      </p:sp>
      <p:sp>
        <p:nvSpPr>
          <p:cNvPr id="6" name="Rectangle 7">
            <a:extLst>
              <a:ext uri="{FF2B5EF4-FFF2-40B4-BE49-F238E27FC236}">
                <a16:creationId xmlns:a16="http://schemas.microsoft.com/office/drawing/2014/main" xmlns="" id="{8CE04177-1C6C-4787-B707-56D3E9200D1A}"/>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xmlns="" id="{44AE8698-6184-4248-A027-F20C815B9ADD}"/>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40372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xmlns="" id="{DA8E7952-9E1D-42C4-897F-09FB5D12D3A9}"/>
              </a:ext>
            </a:extLst>
          </p:cNvPr>
          <p:cNvSpPr>
            <a:spLocks noGrp="1"/>
          </p:cNvSpPr>
          <p:nvPr>
            <p:ph type="dt" sz="half" idx="10"/>
          </p:nvPr>
        </p:nvSpPr>
        <p:spPr/>
        <p:txBody>
          <a:bodyPr/>
          <a:lstStyle>
            <a:lvl1pPr>
              <a:defRPr/>
            </a:lvl1pPr>
          </a:lstStyle>
          <a:p>
            <a:fld id="{585F0CEA-B961-4D63-ADB4-9AD5087304BD}" type="slidenum">
              <a:rPr lang="en-US" altLang="en-US"/>
              <a:pPr/>
              <a:t>‹#›</a:t>
            </a:fld>
            <a:endParaRPr lang="en-US" altLang="en-US"/>
          </a:p>
        </p:txBody>
      </p:sp>
      <p:sp>
        <p:nvSpPr>
          <p:cNvPr id="6" name="Footer Placeholder 5">
            <a:extLst>
              <a:ext uri="{FF2B5EF4-FFF2-40B4-BE49-F238E27FC236}">
                <a16:creationId xmlns:a16="http://schemas.microsoft.com/office/drawing/2014/main" xmlns="" id="{D3242204-B60B-4398-9818-6983025F32F5}"/>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48340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39A80EF2-C31C-4941-AC77-E55FF1471C38}"/>
              </a:ext>
            </a:extLst>
          </p:cNvPr>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2EC7ACAA-AEF6-485A-BE90-31F312C0181A}"/>
              </a:ext>
            </a:extLst>
          </p:cNvPr>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xmlns="" id="{D0161522-99F0-4017-851D-AA6E25D99E91}"/>
              </a:ext>
            </a:extLst>
          </p:cNvPr>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a:extLst>
              <a:ext uri="{FF2B5EF4-FFF2-40B4-BE49-F238E27FC236}">
                <a16:creationId xmlns:a16="http://schemas.microsoft.com/office/drawing/2014/main" xmlns="" id="{2E88650C-4B75-4022-873D-B50D9C0D1C97}"/>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Rectangle 6">
            <a:extLst>
              <a:ext uri="{FF2B5EF4-FFF2-40B4-BE49-F238E27FC236}">
                <a16:creationId xmlns:a16="http://schemas.microsoft.com/office/drawing/2014/main" xmlns="" id="{94472B09-403F-4AEC-899D-56ABD8D87219}"/>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cs typeface="Times New Roman" panose="02020603050405020304" pitchFamily="18" charset="0"/>
              </a:defRPr>
            </a:lvl1pPr>
          </a:lstStyle>
          <a:p>
            <a:fld id="{B93D67DB-8883-4062-B239-8F9D736E7627}" type="slidenum">
              <a:rPr lang="en-US" altLang="en-US"/>
              <a:pPr/>
              <a:t>‹#›</a:t>
            </a:fld>
            <a:endParaRPr lang="en-US" altLang="en-US"/>
          </a:p>
        </p:txBody>
      </p:sp>
      <p:sp>
        <p:nvSpPr>
          <p:cNvPr id="29703" name="Rectangle 7">
            <a:extLst>
              <a:ext uri="{FF2B5EF4-FFF2-40B4-BE49-F238E27FC236}">
                <a16:creationId xmlns:a16="http://schemas.microsoft.com/office/drawing/2014/main" xmlns="" id="{985E7479-6178-4CA6-8F96-3825791EB43B}"/>
              </a:ext>
            </a:extLst>
          </p:cNvPr>
          <p:cNvSpPr>
            <a:spLocks noGrp="1" noChangeArrowheads="1"/>
          </p:cNvSpPr>
          <p:nvPr>
            <p:ph type="ftr" sz="quarter" idx="3"/>
          </p:nvPr>
        </p:nvSpPr>
        <p:spPr bwMode="auto">
          <a:xfrm>
            <a:off x="2209800" y="6245225"/>
            <a:ext cx="38100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cs typeface="+mn-cs"/>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9704" name="Rectangle 8">
            <a:extLst>
              <a:ext uri="{FF2B5EF4-FFF2-40B4-BE49-F238E27FC236}">
                <a16:creationId xmlns:a16="http://schemas.microsoft.com/office/drawing/2014/main" xmlns="" id="{ECE55DE6-F4CF-4AC3-B212-57E2218F73E4}"/>
              </a:ext>
            </a:extLst>
          </p:cNvPr>
          <p:cNvSpPr>
            <a:spLocks noGrp="1" noChangeArrowheads="1"/>
          </p:cNvSpPr>
          <p:nvPr>
            <p:ph type="sldNum" sz="quarter" idx="4"/>
          </p:nvPr>
        </p:nvSpPr>
        <p:spPr bwMode="auto">
          <a:xfrm>
            <a:off x="6324600" y="6245225"/>
            <a:ext cx="2209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a:latin typeface="+mn-lt"/>
                <a:cs typeface="+mn-cs"/>
              </a:defRPr>
            </a:lvl1pPr>
          </a:lstStyle>
          <a:p>
            <a:pPr>
              <a:defRPr/>
            </a:pPr>
            <a:r>
              <a:rPr lang="en-US" altLang="en-US"/>
              <a:t>Lecture1</a:t>
            </a:r>
          </a:p>
          <a:p>
            <a:pPr>
              <a:defRPr/>
            </a:pPr>
            <a:endParaRPr lang="en-US" altLang="en-US"/>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899" r:id="rId4"/>
    <p:sldLayoutId id="2147483909" r:id="rId5"/>
    <p:sldLayoutId id="2147483910" r:id="rId6"/>
    <p:sldLayoutId id="2147483900" r:id="rId7"/>
    <p:sldLayoutId id="2147483901" r:id="rId8"/>
    <p:sldLayoutId id="2147483911" r:id="rId9"/>
    <p:sldLayoutId id="2147483902" r:id="rId10"/>
    <p:sldLayoutId id="2147483903" r:id="rId11"/>
    <p:sldLayoutId id="2147483904" r:id="rId12"/>
    <p:sldLayoutId id="2147483905" r:id="rId13"/>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2pPr>
      <a:lvl3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3pPr>
      <a:lvl4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4pPr>
      <a:lvl5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5pPr>
      <a:lvl6pPr marL="457200" algn="l" rtl="0" fontAlgn="base">
        <a:spcBef>
          <a:spcPct val="0"/>
        </a:spcBef>
        <a:spcAft>
          <a:spcPct val="0"/>
        </a:spcAft>
        <a:defRPr sz="3600">
          <a:solidFill>
            <a:schemeClr val="tx2"/>
          </a:solidFill>
          <a:latin typeface="Times New Roman" pitchFamily="18" charset="0"/>
          <a:cs typeface="Times New Roman" pitchFamily="18" charset="0"/>
        </a:defRPr>
      </a:lvl6pPr>
      <a:lvl7pPr marL="914400" algn="l" rtl="0" fontAlgn="base">
        <a:spcBef>
          <a:spcPct val="0"/>
        </a:spcBef>
        <a:spcAft>
          <a:spcPct val="0"/>
        </a:spcAft>
        <a:defRPr sz="3600">
          <a:solidFill>
            <a:schemeClr val="tx2"/>
          </a:solidFill>
          <a:latin typeface="Times New Roman" pitchFamily="18" charset="0"/>
          <a:cs typeface="Times New Roman" pitchFamily="18" charset="0"/>
        </a:defRPr>
      </a:lvl7pPr>
      <a:lvl8pPr marL="1371600" algn="l" rtl="0" fontAlgn="base">
        <a:spcBef>
          <a:spcPct val="0"/>
        </a:spcBef>
        <a:spcAft>
          <a:spcPct val="0"/>
        </a:spcAft>
        <a:defRPr sz="3600">
          <a:solidFill>
            <a:schemeClr val="tx2"/>
          </a:solidFill>
          <a:latin typeface="Times New Roman" pitchFamily="18" charset="0"/>
          <a:cs typeface="Times New Roman" pitchFamily="18" charset="0"/>
        </a:defRPr>
      </a:lvl8pPr>
      <a:lvl9pPr marL="1828800" algn="l" rtl="0" fontAlgn="base">
        <a:spcBef>
          <a:spcPct val="0"/>
        </a:spcBef>
        <a:spcAft>
          <a:spcPct val="0"/>
        </a:spcAft>
        <a:defRPr sz="3600">
          <a:solidFill>
            <a:schemeClr val="tx2"/>
          </a:solidFill>
          <a:latin typeface="Times New Roman" pitchFamily="18" charset="0"/>
          <a:cs typeface="Times New Roman" pitchFamily="18"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17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xmlns="" id="{19D8CCD5-3190-43A0-BFC3-A1FC74EC9AEF}"/>
              </a:ext>
            </a:extLst>
          </p:cNvPr>
          <p:cNvSpPr>
            <a:spLocks noGrp="1" noChangeArrowheads="1"/>
          </p:cNvSpPr>
          <p:nvPr>
            <p:ph type="ctrTitle"/>
          </p:nvPr>
        </p:nvSpPr>
        <p:spPr/>
        <p:txBody>
          <a:bodyPr/>
          <a:lstStyle/>
          <a:p>
            <a:pPr eaLnBrk="1" hangingPunct="1"/>
            <a:r>
              <a:rPr lang="en-US" altLang="en-US"/>
              <a:t>Software Construction</a:t>
            </a:r>
          </a:p>
        </p:txBody>
      </p:sp>
      <p:sp>
        <p:nvSpPr>
          <p:cNvPr id="8195" name="Rectangle 3">
            <a:extLst>
              <a:ext uri="{FF2B5EF4-FFF2-40B4-BE49-F238E27FC236}">
                <a16:creationId xmlns:a16="http://schemas.microsoft.com/office/drawing/2014/main" xmlns="" id="{4726E126-E03D-454D-94CF-49DBC8184E24}"/>
              </a:ext>
            </a:extLst>
          </p:cNvPr>
          <p:cNvSpPr>
            <a:spLocks noGrp="1" noChangeArrowheads="1"/>
          </p:cNvSpPr>
          <p:nvPr>
            <p:ph type="subTitle" idx="1"/>
          </p:nvPr>
        </p:nvSpPr>
        <p:spPr>
          <a:xfrm>
            <a:off x="1371600" y="3429000"/>
            <a:ext cx="7086600" cy="2971800"/>
          </a:xfrm>
        </p:spPr>
        <p:txBody>
          <a:bodyPr/>
          <a:lstStyle/>
          <a:p>
            <a:pPr algn="ctr" eaLnBrk="1" hangingPunct="1">
              <a:lnSpc>
                <a:spcPct val="80000"/>
              </a:lnSpc>
            </a:pPr>
            <a:r>
              <a:rPr lang="en-US" altLang="en-US" sz="1500" dirty="0"/>
              <a:t>Department of Computer Science</a:t>
            </a:r>
          </a:p>
          <a:p>
            <a:pPr algn="ctr" eaLnBrk="1" hangingPunct="1">
              <a:lnSpc>
                <a:spcPct val="80000"/>
              </a:lnSpc>
            </a:pPr>
            <a:r>
              <a:rPr lang="en-US" altLang="en-US" sz="1500" dirty="0"/>
              <a:t>Quaid-</a:t>
            </a:r>
            <a:r>
              <a:rPr lang="en-US" altLang="en-US" sz="1500" dirty="0" err="1"/>
              <a:t>i</a:t>
            </a:r>
            <a:r>
              <a:rPr lang="en-US" altLang="en-US" sz="1500" dirty="0"/>
              <a:t>-Azam University</a:t>
            </a:r>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r>
              <a:rPr lang="en-US" altLang="en-US" sz="1500" dirty="0"/>
              <a:t>Chapter 25 </a:t>
            </a:r>
            <a:r>
              <a:rPr lang="en-US" altLang="en-US" sz="1500" dirty="0" err="1"/>
              <a:t>Larman</a:t>
            </a: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eaLnBrk="1" hangingPunct="1">
              <a:lnSpc>
                <a:spcPct val="80000"/>
              </a:lnSpc>
            </a:pPr>
            <a:endParaRPr lang="en-US" alt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35C43CD-BAF7-4A2F-BA3E-327F1C4E9B72}"/>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82612A3-5D11-4461-80B8-326427C3FF77}" type="slidenum">
              <a:rPr lang="en-US" altLang="en-US">
                <a:latin typeface="Times New Roman" panose="02020603050405020304" pitchFamily="18" charset="0"/>
                <a:cs typeface="Times New Roman" panose="02020603050405020304" pitchFamily="18" charset="0"/>
              </a:rPr>
              <a:pPr eaLnBrk="1" hangingPunct="1"/>
              <a:t>10</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6CD6E622-CAD9-45F8-A2EA-F78DB0B58D9C}"/>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7412" name="Rectangle 2">
            <a:extLst>
              <a:ext uri="{FF2B5EF4-FFF2-40B4-BE49-F238E27FC236}">
                <a16:creationId xmlns:a16="http://schemas.microsoft.com/office/drawing/2014/main" xmlns="" id="{8E0D7342-95D2-4510-85B7-846544A1E09B}"/>
              </a:ext>
            </a:extLst>
          </p:cNvPr>
          <p:cNvSpPr>
            <a:spLocks noGrp="1" noChangeArrowheads="1"/>
          </p:cNvSpPr>
          <p:nvPr>
            <p:ph type="title"/>
          </p:nvPr>
        </p:nvSpPr>
        <p:spPr/>
        <p:txBody>
          <a:bodyPr/>
          <a:lstStyle/>
          <a:p>
            <a:r>
              <a:rPr lang="en-US" altLang="en-US"/>
              <a:t>Logging a complete sale</a:t>
            </a:r>
          </a:p>
        </p:txBody>
      </p:sp>
      <p:pic>
        <p:nvPicPr>
          <p:cNvPr id="17413" name="Picture 3">
            <a:extLst>
              <a:ext uri="{FF2B5EF4-FFF2-40B4-BE49-F238E27FC236}">
                <a16:creationId xmlns:a16="http://schemas.microsoft.com/office/drawing/2014/main" xmlns="" id="{1FAE7F35-4B94-4D64-A9EF-A653A96A46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957388"/>
            <a:ext cx="5738813" cy="3548062"/>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BD3CC3C-EF55-4B4E-94FB-141EDEC758E2}"/>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FF1A65D-6D00-4B0A-90EE-788607C4190D}" type="slidenum">
              <a:rPr lang="en-US" altLang="en-US">
                <a:latin typeface="Times New Roman" panose="02020603050405020304" pitchFamily="18" charset="0"/>
                <a:cs typeface="Times New Roman" panose="02020603050405020304" pitchFamily="18" charset="0"/>
              </a:rPr>
              <a:pPr eaLnBrk="1" hangingPunct="1"/>
              <a:t>11</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30BD197C-E55C-4DA9-AEE1-32CBD0AF112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8436" name="Rectangle 2">
            <a:extLst>
              <a:ext uri="{FF2B5EF4-FFF2-40B4-BE49-F238E27FC236}">
                <a16:creationId xmlns:a16="http://schemas.microsoft.com/office/drawing/2014/main" xmlns="" id="{8A8DEE51-8EB7-45FB-A48C-DFC1A22BD17E}"/>
              </a:ext>
            </a:extLst>
          </p:cNvPr>
          <p:cNvSpPr>
            <a:spLocks noGrp="1" noChangeArrowheads="1"/>
          </p:cNvSpPr>
          <p:nvPr>
            <p:ph type="title"/>
          </p:nvPr>
        </p:nvSpPr>
        <p:spPr/>
        <p:txBody>
          <a:bodyPr/>
          <a:lstStyle/>
          <a:p>
            <a:r>
              <a:rPr lang="en-US" altLang="en-US"/>
              <a:t>Calculating balance</a:t>
            </a:r>
          </a:p>
        </p:txBody>
      </p:sp>
      <p:pic>
        <p:nvPicPr>
          <p:cNvPr id="18437" name="Picture 3">
            <a:extLst>
              <a:ext uri="{FF2B5EF4-FFF2-40B4-BE49-F238E27FC236}">
                <a16:creationId xmlns:a16="http://schemas.microsoft.com/office/drawing/2014/main" xmlns="" id="{34B08AE5-DA92-413B-A257-9F07D0669D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2514600"/>
            <a:ext cx="5500688" cy="2170113"/>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FECC10A-EF07-4AA2-90C1-EC3DD4AAAB50}"/>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8467086-6C96-4AF5-B252-D2A833ADAB7B}" type="slidenum">
              <a:rPr lang="en-US" altLang="en-US">
                <a:latin typeface="Times New Roman" panose="02020603050405020304" pitchFamily="18" charset="0"/>
                <a:cs typeface="Times New Roman" panose="02020603050405020304" pitchFamily="18" charset="0"/>
              </a:rPr>
              <a:pPr eaLnBrk="1" hangingPunct="1"/>
              <a:t>12</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C7B98FA4-118C-4E21-B9E9-713F2F762BD2}"/>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9460" name="Rectangle 2">
            <a:extLst>
              <a:ext uri="{FF2B5EF4-FFF2-40B4-BE49-F238E27FC236}">
                <a16:creationId xmlns:a16="http://schemas.microsoft.com/office/drawing/2014/main" xmlns="" id="{B27EDB43-2C15-4576-9E17-ED753332342E}"/>
              </a:ext>
            </a:extLst>
          </p:cNvPr>
          <p:cNvSpPr>
            <a:spLocks noGrp="1" noChangeArrowheads="1"/>
          </p:cNvSpPr>
          <p:nvPr>
            <p:ph type="title"/>
          </p:nvPr>
        </p:nvSpPr>
        <p:spPr/>
        <p:txBody>
          <a:bodyPr/>
          <a:lstStyle/>
          <a:p>
            <a:r>
              <a:rPr lang="en-US" altLang="en-US"/>
              <a:t>Design model: Determining visibility</a:t>
            </a:r>
          </a:p>
        </p:txBody>
      </p:sp>
      <p:sp>
        <p:nvSpPr>
          <p:cNvPr id="19461" name="Rectangle 3">
            <a:extLst>
              <a:ext uri="{FF2B5EF4-FFF2-40B4-BE49-F238E27FC236}">
                <a16:creationId xmlns:a16="http://schemas.microsoft.com/office/drawing/2014/main" xmlns="" id="{0FA46CF5-80B5-4D99-BE47-2248583A1F4B}"/>
              </a:ext>
            </a:extLst>
          </p:cNvPr>
          <p:cNvSpPr>
            <a:spLocks noGrp="1" noChangeArrowheads="1"/>
          </p:cNvSpPr>
          <p:nvPr>
            <p:ph type="body" idx="1"/>
          </p:nvPr>
        </p:nvSpPr>
        <p:spPr/>
        <p:txBody>
          <a:bodyPr/>
          <a:lstStyle/>
          <a:p>
            <a:r>
              <a:rPr lang="en-US" altLang="en-US"/>
              <a:t>Visibility is the ability of one object to see or have reference to another.</a:t>
            </a:r>
          </a:p>
          <a:p>
            <a:endParaRPr lang="en-US" altLang="en-US"/>
          </a:p>
          <a:p>
            <a:r>
              <a:rPr lang="en-US" altLang="en-US"/>
              <a:t>For a sender object to send a message to a receiver object, the sender must have some kind of reference or pointer to the receiver object.</a:t>
            </a:r>
          </a:p>
          <a:p>
            <a:endParaRPr lang="en-US" altLang="en-US"/>
          </a:p>
          <a:p>
            <a:r>
              <a:rPr lang="en-US" altLang="en-US"/>
              <a:t>When creating a design of interacting objects, it is necessary to ensure that the necessary visibility is present to support message interaction.</a:t>
            </a:r>
          </a:p>
          <a:p>
            <a:endParaRPr lang="en-US" altLang="en-US"/>
          </a:p>
          <a:p>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147788F-2EBE-4814-B8FD-110D135CC0C5}"/>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01557DF-1EE9-4A49-A7AE-36FD295E623A}" type="slidenum">
              <a:rPr lang="en-US" altLang="en-US">
                <a:latin typeface="Times New Roman" panose="02020603050405020304" pitchFamily="18" charset="0"/>
                <a:cs typeface="Times New Roman" panose="02020603050405020304" pitchFamily="18" charset="0"/>
              </a:rPr>
              <a:pPr eaLnBrk="1" hangingPunct="1"/>
              <a:t>13</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CD71EEEC-64FF-474B-BB45-201D924D4ECC}"/>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0484" name="Rectangle 2">
            <a:extLst>
              <a:ext uri="{FF2B5EF4-FFF2-40B4-BE49-F238E27FC236}">
                <a16:creationId xmlns:a16="http://schemas.microsoft.com/office/drawing/2014/main" xmlns="" id="{618F9CEF-A908-4243-9A0C-0DF866B2D3B2}"/>
              </a:ext>
            </a:extLst>
          </p:cNvPr>
          <p:cNvSpPr>
            <a:spLocks noGrp="1" noChangeArrowheads="1"/>
          </p:cNvSpPr>
          <p:nvPr>
            <p:ph type="title"/>
          </p:nvPr>
        </p:nvSpPr>
        <p:spPr/>
        <p:txBody>
          <a:bodyPr/>
          <a:lstStyle/>
          <a:p>
            <a:endParaRPr lang="en-US" altLang="en-US"/>
          </a:p>
        </p:txBody>
      </p:sp>
      <p:sp>
        <p:nvSpPr>
          <p:cNvPr id="20485" name="Rectangle 3">
            <a:extLst>
              <a:ext uri="{FF2B5EF4-FFF2-40B4-BE49-F238E27FC236}">
                <a16:creationId xmlns:a16="http://schemas.microsoft.com/office/drawing/2014/main" xmlns="" id="{D903EA5E-C93F-4D69-B464-4C2A4A65C442}"/>
              </a:ext>
            </a:extLst>
          </p:cNvPr>
          <p:cNvSpPr>
            <a:spLocks noGrp="1" noChangeArrowheads="1"/>
          </p:cNvSpPr>
          <p:nvPr>
            <p:ph type="body" idx="1"/>
          </p:nvPr>
        </p:nvSpPr>
        <p:spPr/>
        <p:txBody>
          <a:bodyPr/>
          <a:lstStyle/>
          <a:p>
            <a:r>
              <a:rPr lang="en-US" altLang="en-US"/>
              <a:t>There are four common ways that visibility can be achieved from object A to object </a:t>
            </a:r>
            <a:r>
              <a:rPr lang="en-US" altLang="en-US" i="1"/>
              <a:t>B:</a:t>
            </a:r>
          </a:p>
          <a:p>
            <a:pPr lvl="1"/>
            <a:endParaRPr lang="en-US" altLang="en-US" b="1"/>
          </a:p>
          <a:p>
            <a:pPr lvl="1"/>
            <a:r>
              <a:rPr lang="en-US" altLang="en-US" b="1"/>
              <a:t>Attribute visibility</a:t>
            </a:r>
            <a:r>
              <a:rPr lang="en-US" altLang="en-US"/>
              <a:t>—B is an attribute of A.</a:t>
            </a:r>
          </a:p>
          <a:p>
            <a:pPr lvl="1"/>
            <a:r>
              <a:rPr lang="en-US" altLang="en-US" b="1"/>
              <a:t>Parameter visibility</a:t>
            </a:r>
            <a:r>
              <a:rPr lang="en-US" altLang="en-US"/>
              <a:t>—B is a parameter of a method of A.</a:t>
            </a:r>
          </a:p>
          <a:p>
            <a:pPr lvl="1"/>
            <a:r>
              <a:rPr lang="en-US" altLang="en-US" b="1"/>
              <a:t>Local visibility</a:t>
            </a:r>
            <a:r>
              <a:rPr lang="en-US" altLang="en-US"/>
              <a:t>—B is a (non-parameter) local object in a method of A.</a:t>
            </a:r>
          </a:p>
          <a:p>
            <a:pPr lvl="1"/>
            <a:r>
              <a:rPr lang="en-US" altLang="en-US" b="1"/>
              <a:t>Global visibility</a:t>
            </a:r>
            <a:r>
              <a:rPr lang="en-US" altLang="en-US"/>
              <a:t>—B is in some way globally visible.</a:t>
            </a:r>
          </a:p>
          <a:p>
            <a:pPr lvl="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EADCD43-758E-4DFF-B1AC-78F76240A10C}"/>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BB7375C-8559-4461-BC20-5EA94D6AF28F}" type="slidenum">
              <a:rPr lang="en-US" altLang="en-US">
                <a:latin typeface="Times New Roman" panose="02020603050405020304" pitchFamily="18" charset="0"/>
                <a:cs typeface="Times New Roman" panose="02020603050405020304" pitchFamily="18" charset="0"/>
              </a:rPr>
              <a:pPr eaLnBrk="1" hangingPunct="1"/>
              <a:t>14</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378D65F2-33B2-4754-853D-99C2A24BD5E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1508" name="Rectangle 2">
            <a:extLst>
              <a:ext uri="{FF2B5EF4-FFF2-40B4-BE49-F238E27FC236}">
                <a16:creationId xmlns:a16="http://schemas.microsoft.com/office/drawing/2014/main" xmlns="" id="{07DDC81B-CB2D-4C80-BC2D-BB0A83DDD6DB}"/>
              </a:ext>
            </a:extLst>
          </p:cNvPr>
          <p:cNvSpPr>
            <a:spLocks noGrp="1" noChangeArrowheads="1"/>
          </p:cNvSpPr>
          <p:nvPr>
            <p:ph type="title"/>
          </p:nvPr>
        </p:nvSpPr>
        <p:spPr/>
        <p:txBody>
          <a:bodyPr/>
          <a:lstStyle/>
          <a:p>
            <a:r>
              <a:rPr lang="en-US" altLang="en-US" i="1"/>
              <a:t>Attribute Visibility</a:t>
            </a:r>
            <a:endParaRPr lang="en-US" altLang="en-US"/>
          </a:p>
        </p:txBody>
      </p:sp>
      <p:sp>
        <p:nvSpPr>
          <p:cNvPr id="21509" name="Rectangle 3">
            <a:extLst>
              <a:ext uri="{FF2B5EF4-FFF2-40B4-BE49-F238E27FC236}">
                <a16:creationId xmlns:a16="http://schemas.microsoft.com/office/drawing/2014/main" xmlns="" id="{A31CDE13-495F-4571-99D4-3270685E1276}"/>
              </a:ext>
            </a:extLst>
          </p:cNvPr>
          <p:cNvSpPr>
            <a:spLocks noGrp="1" noChangeArrowheads="1"/>
          </p:cNvSpPr>
          <p:nvPr>
            <p:ph type="body" idx="1"/>
          </p:nvPr>
        </p:nvSpPr>
        <p:spPr/>
        <p:txBody>
          <a:bodyPr/>
          <a:lstStyle/>
          <a:p>
            <a:pPr>
              <a:lnSpc>
                <a:spcPct val="90000"/>
              </a:lnSpc>
            </a:pPr>
            <a:r>
              <a:rPr lang="en-US" altLang="en-US" sz="1800" b="1"/>
              <a:t>Attribute visibility </a:t>
            </a:r>
            <a:r>
              <a:rPr lang="en-US" altLang="en-US" sz="1800"/>
              <a:t>from A to B exists when B is an attribute of A.</a:t>
            </a:r>
          </a:p>
          <a:p>
            <a:pPr>
              <a:lnSpc>
                <a:spcPct val="90000"/>
              </a:lnSpc>
            </a:pPr>
            <a:endParaRPr lang="en-US" altLang="en-US" sz="1800"/>
          </a:p>
          <a:p>
            <a:pPr>
              <a:lnSpc>
                <a:spcPct val="90000"/>
              </a:lnSpc>
            </a:pPr>
            <a:r>
              <a:rPr lang="en-US" altLang="en-US" sz="1800"/>
              <a:t>It is a relatively permanent visibility because it persists as long as A and B exist. This is a very common form of visibility in object-oriented systems.</a:t>
            </a:r>
          </a:p>
          <a:p>
            <a:pPr>
              <a:lnSpc>
                <a:spcPct val="90000"/>
              </a:lnSpc>
            </a:pPr>
            <a:endParaRPr lang="en-US" altLang="en-US" sz="1800"/>
          </a:p>
          <a:p>
            <a:pPr>
              <a:lnSpc>
                <a:spcPct val="90000"/>
              </a:lnSpc>
            </a:pPr>
            <a:r>
              <a:rPr lang="en-US" altLang="en-US" sz="1800"/>
              <a:t>To illustrate, in a Java class definition for </a:t>
            </a:r>
            <a:r>
              <a:rPr lang="en-US" altLang="en-US" sz="1800" i="1"/>
              <a:t>Register, </a:t>
            </a:r>
            <a:r>
              <a:rPr lang="en-US" altLang="en-US" sz="1800"/>
              <a:t>a </a:t>
            </a:r>
            <a:r>
              <a:rPr lang="en-US" altLang="en-US" sz="1800" i="1"/>
              <a:t>Register </a:t>
            </a:r>
            <a:r>
              <a:rPr lang="en-US" altLang="en-US" sz="1800"/>
              <a:t>instance may have attribute visibility to a </a:t>
            </a:r>
            <a:r>
              <a:rPr lang="en-US" altLang="en-US" sz="1800" i="1"/>
              <a:t>ProductCatalog, </a:t>
            </a:r>
            <a:r>
              <a:rPr lang="en-US" altLang="en-US" sz="1800"/>
              <a:t>since it is an attribute of the </a:t>
            </a:r>
            <a:r>
              <a:rPr lang="en-US" altLang="en-US" sz="1800" i="1"/>
              <a:t>Register.</a:t>
            </a:r>
          </a:p>
          <a:p>
            <a:pPr>
              <a:lnSpc>
                <a:spcPct val="90000"/>
              </a:lnSpc>
            </a:pPr>
            <a:endParaRPr lang="en-US" altLang="en-US" sz="1800" i="1"/>
          </a:p>
          <a:p>
            <a:pPr lvl="1">
              <a:lnSpc>
                <a:spcPct val="90000"/>
              </a:lnSpc>
              <a:buFont typeface="Wingdings" panose="05000000000000000000" pitchFamily="2" charset="2"/>
              <a:buNone/>
            </a:pPr>
            <a:r>
              <a:rPr lang="en-US" altLang="en-US" sz="1600" b="1"/>
              <a:t>public class Register</a:t>
            </a:r>
          </a:p>
          <a:p>
            <a:pPr lvl="1">
              <a:lnSpc>
                <a:spcPct val="90000"/>
              </a:lnSpc>
              <a:buFont typeface="Wingdings" panose="05000000000000000000" pitchFamily="2" charset="2"/>
              <a:buNone/>
            </a:pPr>
            <a:r>
              <a:rPr lang="en-US" altLang="en-US" sz="1600" b="1"/>
              <a:t>{</a:t>
            </a:r>
          </a:p>
          <a:p>
            <a:pPr lvl="1">
              <a:lnSpc>
                <a:spcPct val="90000"/>
              </a:lnSpc>
              <a:buFont typeface="Wingdings" panose="05000000000000000000" pitchFamily="2" charset="2"/>
              <a:buNone/>
            </a:pPr>
            <a:r>
              <a:rPr lang="en-US" altLang="en-US" sz="1600" b="1"/>
              <a:t>…</a:t>
            </a:r>
          </a:p>
          <a:p>
            <a:pPr lvl="1">
              <a:lnSpc>
                <a:spcPct val="90000"/>
              </a:lnSpc>
              <a:buFont typeface="Wingdings" panose="05000000000000000000" pitchFamily="2" charset="2"/>
              <a:buNone/>
            </a:pPr>
            <a:r>
              <a:rPr lang="en-US" altLang="en-US" sz="1600" b="1"/>
              <a:t>private ProductCatalog catalog;</a:t>
            </a:r>
          </a:p>
          <a:p>
            <a:pPr lvl="1">
              <a:lnSpc>
                <a:spcPct val="90000"/>
              </a:lnSpc>
              <a:buFont typeface="Wingdings" panose="05000000000000000000" pitchFamily="2" charset="2"/>
              <a:buNone/>
            </a:pPr>
            <a:r>
              <a:rPr lang="en-US" altLang="en-US" sz="1600" b="1"/>
              <a:t>…</a:t>
            </a:r>
          </a:p>
          <a:p>
            <a:pPr lvl="1">
              <a:lnSpc>
                <a:spcPct val="90000"/>
              </a:lnSpc>
              <a:buFont typeface="Wingdings" panose="05000000000000000000" pitchFamily="2" charset="2"/>
              <a:buNone/>
            </a:pPr>
            <a:r>
              <a:rPr lang="en-US" altLang="en-US" sz="1600" b="1"/>
              <a:t>}</a:t>
            </a:r>
            <a:endParaRPr lang="en-US" altLang="en-US" sz="1600"/>
          </a:p>
          <a:p>
            <a:pPr>
              <a:lnSpc>
                <a:spcPct val="90000"/>
              </a:lnSpc>
            </a:pP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EFF4B0D-2275-4777-B5E3-28F209048FA9}"/>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8C9875C-01FA-43F7-BAB7-99E2A7318064}" type="slidenum">
              <a:rPr lang="en-US" altLang="en-US">
                <a:latin typeface="Times New Roman" panose="02020603050405020304" pitchFamily="18" charset="0"/>
                <a:cs typeface="Times New Roman" panose="02020603050405020304" pitchFamily="18" charset="0"/>
              </a:rPr>
              <a:pPr eaLnBrk="1" hangingPunct="1"/>
              <a:t>15</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508FCF19-1B51-4DC1-A55F-FD0145C8583D}"/>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2532" name="Rectangle 2">
            <a:extLst>
              <a:ext uri="{FF2B5EF4-FFF2-40B4-BE49-F238E27FC236}">
                <a16:creationId xmlns:a16="http://schemas.microsoft.com/office/drawing/2014/main" xmlns="" id="{46CAEC93-8282-41EA-B1DF-8DA86B264891}"/>
              </a:ext>
            </a:extLst>
          </p:cNvPr>
          <p:cNvSpPr>
            <a:spLocks noGrp="1" noChangeArrowheads="1"/>
          </p:cNvSpPr>
          <p:nvPr>
            <p:ph type="title"/>
          </p:nvPr>
        </p:nvSpPr>
        <p:spPr/>
        <p:txBody>
          <a:bodyPr/>
          <a:lstStyle/>
          <a:p>
            <a:endParaRPr lang="en-US" altLang="en-US"/>
          </a:p>
        </p:txBody>
      </p:sp>
      <p:pic>
        <p:nvPicPr>
          <p:cNvPr id="22533" name="Picture 3">
            <a:extLst>
              <a:ext uri="{FF2B5EF4-FFF2-40B4-BE49-F238E27FC236}">
                <a16:creationId xmlns:a16="http://schemas.microsoft.com/office/drawing/2014/main" xmlns="" id="{E8AEF712-1FE7-459E-A096-17DFC2AD64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958975"/>
            <a:ext cx="7315200" cy="3367088"/>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67CCAC2-28B3-4F2B-B3BB-BDA8D9AD6D97}"/>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4F38E5B-E2DE-4AF2-9CCD-B1EB79AC3129}" type="slidenum">
              <a:rPr lang="en-US" altLang="en-US">
                <a:latin typeface="Times New Roman" panose="02020603050405020304" pitchFamily="18" charset="0"/>
                <a:cs typeface="Times New Roman" panose="02020603050405020304" pitchFamily="18" charset="0"/>
              </a:rPr>
              <a:pPr eaLnBrk="1" hangingPunct="1"/>
              <a:t>16</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A35D1CB2-C6D3-4991-A4CF-45E3AAAC83D0}"/>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3556" name="Rectangle 2">
            <a:extLst>
              <a:ext uri="{FF2B5EF4-FFF2-40B4-BE49-F238E27FC236}">
                <a16:creationId xmlns:a16="http://schemas.microsoft.com/office/drawing/2014/main" xmlns="" id="{5DA6D9E8-1D0F-4D36-B7E5-EDB820E0DF0C}"/>
              </a:ext>
            </a:extLst>
          </p:cNvPr>
          <p:cNvSpPr>
            <a:spLocks noGrp="1" noChangeArrowheads="1"/>
          </p:cNvSpPr>
          <p:nvPr>
            <p:ph type="title"/>
          </p:nvPr>
        </p:nvSpPr>
        <p:spPr/>
        <p:txBody>
          <a:bodyPr/>
          <a:lstStyle/>
          <a:p>
            <a:r>
              <a:rPr lang="en-US" altLang="en-US" i="1"/>
              <a:t>Parameter Visibility</a:t>
            </a:r>
            <a:endParaRPr lang="en-US" altLang="en-US"/>
          </a:p>
        </p:txBody>
      </p:sp>
      <p:sp>
        <p:nvSpPr>
          <p:cNvPr id="23557" name="Rectangle 3">
            <a:extLst>
              <a:ext uri="{FF2B5EF4-FFF2-40B4-BE49-F238E27FC236}">
                <a16:creationId xmlns:a16="http://schemas.microsoft.com/office/drawing/2014/main" xmlns="" id="{0D24C625-910F-4B12-AE7D-813C96FE83B6}"/>
              </a:ext>
            </a:extLst>
          </p:cNvPr>
          <p:cNvSpPr>
            <a:spLocks noGrp="1" noChangeArrowheads="1"/>
          </p:cNvSpPr>
          <p:nvPr>
            <p:ph type="body" idx="1"/>
          </p:nvPr>
        </p:nvSpPr>
        <p:spPr/>
        <p:txBody>
          <a:bodyPr/>
          <a:lstStyle/>
          <a:p>
            <a:pPr>
              <a:lnSpc>
                <a:spcPct val="90000"/>
              </a:lnSpc>
            </a:pPr>
            <a:r>
              <a:rPr lang="en-US" altLang="en-US" b="1"/>
              <a:t>Parameter visibility </a:t>
            </a:r>
            <a:r>
              <a:rPr lang="en-US" altLang="en-US"/>
              <a:t>from A to B exists when B is passed as a parameter to a method of A. </a:t>
            </a:r>
          </a:p>
          <a:p>
            <a:pPr>
              <a:lnSpc>
                <a:spcPct val="90000"/>
              </a:lnSpc>
            </a:pPr>
            <a:endParaRPr lang="en-US" altLang="en-US"/>
          </a:p>
          <a:p>
            <a:pPr>
              <a:lnSpc>
                <a:spcPct val="90000"/>
              </a:lnSpc>
            </a:pPr>
            <a:r>
              <a:rPr lang="en-US" altLang="en-US"/>
              <a:t>It is a relatively temporary visibility because it persists only within the scope of the method. </a:t>
            </a:r>
          </a:p>
          <a:p>
            <a:pPr>
              <a:lnSpc>
                <a:spcPct val="90000"/>
              </a:lnSpc>
            </a:pPr>
            <a:endParaRPr lang="en-US" altLang="en-US"/>
          </a:p>
          <a:p>
            <a:pPr>
              <a:lnSpc>
                <a:spcPct val="90000"/>
              </a:lnSpc>
            </a:pPr>
            <a:r>
              <a:rPr lang="en-US" altLang="en-US"/>
              <a:t>After attribute visibility, it is the second most common form of visibility in object-oriented systems.</a:t>
            </a:r>
          </a:p>
          <a:p>
            <a:pPr>
              <a:lnSpc>
                <a:spcPct val="90000"/>
              </a:lnSpc>
            </a:pPr>
            <a:endParaRPr lang="en-US" altLang="en-US"/>
          </a:p>
          <a:p>
            <a:pPr>
              <a:lnSpc>
                <a:spcPct val="90000"/>
              </a:lnSpc>
            </a:pPr>
            <a:r>
              <a:rPr lang="en-US" altLang="en-US"/>
              <a:t>To illustrate, when the </a:t>
            </a:r>
            <a:r>
              <a:rPr lang="en-US" altLang="en-US" i="1"/>
              <a:t>makeLineItem </a:t>
            </a:r>
            <a:r>
              <a:rPr lang="en-US" altLang="en-US"/>
              <a:t>message is sent to a </a:t>
            </a:r>
            <a:r>
              <a:rPr lang="en-US" altLang="en-US" i="1"/>
              <a:t>Sale </a:t>
            </a:r>
            <a:r>
              <a:rPr lang="en-US" altLang="en-US"/>
              <a:t>instance, a </a:t>
            </a:r>
            <a:r>
              <a:rPr lang="en-US" altLang="en-US" i="1"/>
              <a:t>ProductSpecification </a:t>
            </a:r>
            <a:r>
              <a:rPr lang="en-US" altLang="en-US"/>
              <a:t>instance is passed as a parameter. Within the scope of the </a:t>
            </a:r>
            <a:r>
              <a:rPr lang="en-US" altLang="en-US" i="1"/>
              <a:t>makeLineItem </a:t>
            </a:r>
            <a:r>
              <a:rPr lang="en-US" altLang="en-US"/>
              <a:t>method, the </a:t>
            </a:r>
            <a:r>
              <a:rPr lang="en-US" altLang="en-US" i="1"/>
              <a:t>Sale </a:t>
            </a:r>
            <a:r>
              <a:rPr lang="en-US" altLang="en-US"/>
              <a:t>has parameter visibility to a </a:t>
            </a:r>
            <a:r>
              <a:rPr lang="en-US" altLang="en-US" i="1"/>
              <a:t>ProductSpecification </a:t>
            </a:r>
            <a:r>
              <a:rPr lang="en-US" altLang="en-US"/>
              <a:t>(see Figure 18.3).</a:t>
            </a:r>
          </a:p>
          <a:p>
            <a:pPr>
              <a:lnSpc>
                <a:spcPct val="90000"/>
              </a:lnSpc>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57B8ADE-5DCB-47BE-8C79-EC7D9AAADF4F}"/>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EEF9E84-29DC-42AB-BFA1-BA37936805E8}" type="slidenum">
              <a:rPr lang="en-US" altLang="en-US">
                <a:latin typeface="Times New Roman" panose="02020603050405020304" pitchFamily="18" charset="0"/>
                <a:cs typeface="Times New Roman" panose="02020603050405020304" pitchFamily="18" charset="0"/>
              </a:rPr>
              <a:pPr eaLnBrk="1" hangingPunct="1"/>
              <a:t>17</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18FAD8C6-41CB-497C-BB81-A7A72F689818}"/>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4580" name="Rectangle 2">
            <a:extLst>
              <a:ext uri="{FF2B5EF4-FFF2-40B4-BE49-F238E27FC236}">
                <a16:creationId xmlns:a16="http://schemas.microsoft.com/office/drawing/2014/main" xmlns="" id="{34660799-4AC3-429B-A8F3-3C1EB8965BDD}"/>
              </a:ext>
            </a:extLst>
          </p:cNvPr>
          <p:cNvSpPr>
            <a:spLocks noGrp="1" noChangeArrowheads="1"/>
          </p:cNvSpPr>
          <p:nvPr>
            <p:ph type="title"/>
          </p:nvPr>
        </p:nvSpPr>
        <p:spPr/>
        <p:txBody>
          <a:bodyPr/>
          <a:lstStyle/>
          <a:p>
            <a:endParaRPr lang="en-US" altLang="en-US"/>
          </a:p>
        </p:txBody>
      </p:sp>
      <p:pic>
        <p:nvPicPr>
          <p:cNvPr id="24581" name="Picture 3">
            <a:extLst>
              <a:ext uri="{FF2B5EF4-FFF2-40B4-BE49-F238E27FC236}">
                <a16:creationId xmlns:a16="http://schemas.microsoft.com/office/drawing/2014/main" xmlns="" id="{ECDBFA18-99AC-4D59-8C3B-030E67C273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981200"/>
            <a:ext cx="6629400" cy="333375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743CC59-638F-40E1-9862-F7AACBA7FDAB}"/>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E2B66F1-EC29-43E6-8204-DDEE4450759D}" type="slidenum">
              <a:rPr lang="en-US" altLang="en-US">
                <a:latin typeface="Times New Roman" panose="02020603050405020304" pitchFamily="18" charset="0"/>
                <a:cs typeface="Times New Roman" panose="02020603050405020304" pitchFamily="18" charset="0"/>
              </a:rPr>
              <a:pPr eaLnBrk="1" hangingPunct="1"/>
              <a:t>18</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9706083B-1356-4822-A337-2F5D232CECFD}"/>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5604" name="Rectangle 2">
            <a:extLst>
              <a:ext uri="{FF2B5EF4-FFF2-40B4-BE49-F238E27FC236}">
                <a16:creationId xmlns:a16="http://schemas.microsoft.com/office/drawing/2014/main" xmlns="" id="{BDCF9671-CF0E-464E-BE27-8678A73B8C56}"/>
              </a:ext>
            </a:extLst>
          </p:cNvPr>
          <p:cNvSpPr>
            <a:spLocks noGrp="1" noChangeArrowheads="1"/>
          </p:cNvSpPr>
          <p:nvPr>
            <p:ph type="title"/>
          </p:nvPr>
        </p:nvSpPr>
        <p:spPr/>
        <p:txBody>
          <a:bodyPr/>
          <a:lstStyle/>
          <a:p>
            <a:r>
              <a:rPr lang="en-US" altLang="en-US" i="1"/>
              <a:t>Local Visibility</a:t>
            </a:r>
            <a:endParaRPr lang="en-US" altLang="en-US"/>
          </a:p>
        </p:txBody>
      </p:sp>
      <p:sp>
        <p:nvSpPr>
          <p:cNvPr id="25605" name="Rectangle 3">
            <a:extLst>
              <a:ext uri="{FF2B5EF4-FFF2-40B4-BE49-F238E27FC236}">
                <a16:creationId xmlns:a16="http://schemas.microsoft.com/office/drawing/2014/main" xmlns="" id="{84F4CF40-EA08-4EE3-9D42-8F5DA965FC5E}"/>
              </a:ext>
            </a:extLst>
          </p:cNvPr>
          <p:cNvSpPr>
            <a:spLocks noGrp="1" noChangeArrowheads="1"/>
          </p:cNvSpPr>
          <p:nvPr>
            <p:ph type="body" idx="1"/>
          </p:nvPr>
        </p:nvSpPr>
        <p:spPr/>
        <p:txBody>
          <a:bodyPr/>
          <a:lstStyle/>
          <a:p>
            <a:r>
              <a:rPr lang="en-US" altLang="en-US" b="1"/>
              <a:t>Local visibility </a:t>
            </a:r>
            <a:r>
              <a:rPr lang="en-US" altLang="en-US"/>
              <a:t>from A to B exists when B is declared as a local object within a method of A. </a:t>
            </a:r>
          </a:p>
          <a:p>
            <a:endParaRPr lang="en-US" altLang="en-US"/>
          </a:p>
          <a:p>
            <a:r>
              <a:rPr lang="en-US" altLang="en-US"/>
              <a:t>It is a relatively temporary visibility because it persists only within the scope of the method. </a:t>
            </a:r>
          </a:p>
          <a:p>
            <a:endParaRPr lang="en-US" altLang="en-US"/>
          </a:p>
          <a:p>
            <a:r>
              <a:rPr lang="en-US" altLang="en-US"/>
              <a:t>After parameter visibility, it is the third most common form of visibility in object-oriented systems.</a:t>
            </a:r>
          </a:p>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A56D7BE2-A645-426D-BE2F-A7E7A4157137}"/>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D205FB7-17FB-4041-8651-8D20D947D2AD}" type="slidenum">
              <a:rPr lang="en-US" altLang="en-US">
                <a:latin typeface="Times New Roman" panose="02020603050405020304" pitchFamily="18" charset="0"/>
                <a:cs typeface="Times New Roman" panose="02020603050405020304" pitchFamily="18" charset="0"/>
              </a:rPr>
              <a:pPr eaLnBrk="1" hangingPunct="1"/>
              <a:t>19</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9DE5C0A6-EEAC-4756-BFDF-3BBF959CEEF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6628" name="Rectangle 2">
            <a:extLst>
              <a:ext uri="{FF2B5EF4-FFF2-40B4-BE49-F238E27FC236}">
                <a16:creationId xmlns:a16="http://schemas.microsoft.com/office/drawing/2014/main" xmlns="" id="{BA544BAA-43DA-4A7E-9D9C-0B30754E899A}"/>
              </a:ext>
            </a:extLst>
          </p:cNvPr>
          <p:cNvSpPr>
            <a:spLocks noGrp="1" noChangeArrowheads="1"/>
          </p:cNvSpPr>
          <p:nvPr>
            <p:ph type="title"/>
          </p:nvPr>
        </p:nvSpPr>
        <p:spPr/>
        <p:txBody>
          <a:bodyPr/>
          <a:lstStyle/>
          <a:p>
            <a:endParaRPr lang="en-US" altLang="en-US"/>
          </a:p>
        </p:txBody>
      </p:sp>
      <p:pic>
        <p:nvPicPr>
          <p:cNvPr id="26629" name="Picture 3">
            <a:extLst>
              <a:ext uri="{FF2B5EF4-FFF2-40B4-BE49-F238E27FC236}">
                <a16:creationId xmlns:a16="http://schemas.microsoft.com/office/drawing/2014/main" xmlns="" id="{891DCF97-B5C0-4318-98C1-082140E88B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081213"/>
            <a:ext cx="5105400" cy="33655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xmlns="" id="{0A1DB470-CEB7-4147-A067-B5CEBBA24760}"/>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4C678CA-356B-4931-A09D-2EA959B40807}" type="slidenum">
              <a:rPr lang="en-US" altLang="en-US">
                <a:latin typeface="Times New Roman" panose="02020603050405020304" pitchFamily="18" charset="0"/>
                <a:cs typeface="Times New Roman" panose="02020603050405020304" pitchFamily="18" charset="0"/>
              </a:rPr>
              <a:pPr eaLnBrk="1" hangingPunct="1"/>
              <a:t>2</a:t>
            </a:fld>
            <a:endParaRPr lang="en-US" altLang="en-US">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xmlns="" id="{9147B5D7-1CE7-49D4-9B90-430F3BAF72E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8436" name="Rectangle 2">
            <a:extLst>
              <a:ext uri="{FF2B5EF4-FFF2-40B4-BE49-F238E27FC236}">
                <a16:creationId xmlns:a16="http://schemas.microsoft.com/office/drawing/2014/main" xmlns="" id="{F6AB7D40-41DA-43E2-BCA3-C1DDC7103419}"/>
              </a:ext>
            </a:extLst>
          </p:cNvPr>
          <p:cNvSpPr>
            <a:spLocks noGrp="1" noChangeArrowheads="1"/>
          </p:cNvSpPr>
          <p:nvPr>
            <p:ph type="title"/>
          </p:nvPr>
        </p:nvSpPr>
        <p:spPr/>
        <p:txBody>
          <a:bodyPr/>
          <a:lstStyle/>
          <a:p>
            <a:r>
              <a:rPr lang="en-US" altLang="en-US"/>
              <a:t>UC1: Process Sale</a:t>
            </a:r>
          </a:p>
        </p:txBody>
      </p:sp>
      <p:pic>
        <p:nvPicPr>
          <p:cNvPr id="18437" name="Picture 3">
            <a:extLst>
              <a:ext uri="{FF2B5EF4-FFF2-40B4-BE49-F238E27FC236}">
                <a16:creationId xmlns:a16="http://schemas.microsoft.com/office/drawing/2014/main" xmlns="" id="{ABA9EFFE-93FB-4072-8D20-33E4FA2BBE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84932"/>
          <a:stretch>
            <a:fillRect/>
          </a:stretch>
        </p:blipFill>
        <p:spPr>
          <a:xfrm>
            <a:off x="838200" y="3657600"/>
            <a:ext cx="7543800" cy="1844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8" name="Picture 4">
            <a:extLst>
              <a:ext uri="{FF2B5EF4-FFF2-40B4-BE49-F238E27FC236}">
                <a16:creationId xmlns:a16="http://schemas.microsoft.com/office/drawing/2014/main" xmlns="" id="{F4400008-3AEF-4DA3-AD86-A9596927E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1220"/>
          <a:stretch>
            <a:fillRect/>
          </a:stretch>
        </p:blipFill>
        <p:spPr bwMode="auto">
          <a:xfrm>
            <a:off x="914400" y="1752600"/>
            <a:ext cx="76200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759A5F9-CDB7-48E9-B65A-44554764E1A8}"/>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7BBB6E4-745B-41FE-9705-2F3F29C028C2}" type="slidenum">
              <a:rPr lang="en-US" altLang="en-US">
                <a:latin typeface="Times New Roman" panose="02020603050405020304" pitchFamily="18" charset="0"/>
                <a:cs typeface="Times New Roman" panose="02020603050405020304" pitchFamily="18" charset="0"/>
              </a:rPr>
              <a:pPr eaLnBrk="1" hangingPunct="1"/>
              <a:t>20</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EC06D9EF-99C3-4FE6-B1A5-3C3BBFCB28FF}"/>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7652" name="Rectangle 2">
            <a:extLst>
              <a:ext uri="{FF2B5EF4-FFF2-40B4-BE49-F238E27FC236}">
                <a16:creationId xmlns:a16="http://schemas.microsoft.com/office/drawing/2014/main" xmlns="" id="{AC2DFA4F-4D47-4F74-8126-1ABDA7901CF3}"/>
              </a:ext>
            </a:extLst>
          </p:cNvPr>
          <p:cNvSpPr>
            <a:spLocks noGrp="1" noChangeArrowheads="1"/>
          </p:cNvSpPr>
          <p:nvPr>
            <p:ph type="title"/>
          </p:nvPr>
        </p:nvSpPr>
        <p:spPr/>
        <p:txBody>
          <a:bodyPr/>
          <a:lstStyle/>
          <a:p>
            <a:r>
              <a:rPr lang="en-US" altLang="en-US" i="1"/>
              <a:t>Global Visibility</a:t>
            </a:r>
            <a:endParaRPr lang="en-US" altLang="en-US"/>
          </a:p>
        </p:txBody>
      </p:sp>
      <p:sp>
        <p:nvSpPr>
          <p:cNvPr id="27653" name="Rectangle 3">
            <a:extLst>
              <a:ext uri="{FF2B5EF4-FFF2-40B4-BE49-F238E27FC236}">
                <a16:creationId xmlns:a16="http://schemas.microsoft.com/office/drawing/2014/main" xmlns="" id="{F561129F-952A-43D1-BA06-6C60C10F3BF9}"/>
              </a:ext>
            </a:extLst>
          </p:cNvPr>
          <p:cNvSpPr>
            <a:spLocks noGrp="1" noChangeArrowheads="1"/>
          </p:cNvSpPr>
          <p:nvPr>
            <p:ph type="body" idx="1"/>
          </p:nvPr>
        </p:nvSpPr>
        <p:spPr/>
        <p:txBody>
          <a:bodyPr/>
          <a:lstStyle/>
          <a:p>
            <a:r>
              <a:rPr lang="en-US" altLang="en-US" b="1"/>
              <a:t>Global visibility </a:t>
            </a:r>
            <a:r>
              <a:rPr lang="en-US" altLang="en-US"/>
              <a:t>from A to B exists when B is global to A. </a:t>
            </a:r>
          </a:p>
          <a:p>
            <a:endParaRPr lang="en-US" altLang="en-US"/>
          </a:p>
          <a:p>
            <a:r>
              <a:rPr lang="en-US" altLang="en-US"/>
              <a:t>It is a relatively permanent visibility because it persists as long as A and B exist. </a:t>
            </a:r>
          </a:p>
          <a:p>
            <a:endParaRPr lang="en-US" altLang="en-US"/>
          </a:p>
          <a:p>
            <a:r>
              <a:rPr lang="en-US" altLang="en-US"/>
              <a:t>It is the least common form of visibility in object-oriented 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F58D67E-B378-4E99-BCCE-A5CB4366C635}"/>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31A5E05-E05F-4A29-BE4E-3A51BC6DD454}" type="slidenum">
              <a:rPr lang="en-US" altLang="en-US">
                <a:latin typeface="Times New Roman" panose="02020603050405020304" pitchFamily="18" charset="0"/>
                <a:cs typeface="Times New Roman" panose="02020603050405020304" pitchFamily="18" charset="0"/>
              </a:rPr>
              <a:pPr eaLnBrk="1" hangingPunct="1"/>
              <a:t>21</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4542F3C2-C011-4191-9167-1ECEE2F565E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8676" name="Rectangle 2">
            <a:extLst>
              <a:ext uri="{FF2B5EF4-FFF2-40B4-BE49-F238E27FC236}">
                <a16:creationId xmlns:a16="http://schemas.microsoft.com/office/drawing/2014/main" xmlns="" id="{9CDAE4A3-C712-4474-92AB-6DE76C44833F}"/>
              </a:ext>
            </a:extLst>
          </p:cNvPr>
          <p:cNvSpPr>
            <a:spLocks noGrp="1" noChangeArrowheads="1"/>
          </p:cNvSpPr>
          <p:nvPr>
            <p:ph type="title"/>
          </p:nvPr>
        </p:nvSpPr>
        <p:spPr/>
        <p:txBody>
          <a:bodyPr/>
          <a:lstStyle/>
          <a:p>
            <a:endParaRPr lang="en-US" altLang="en-US"/>
          </a:p>
        </p:txBody>
      </p:sp>
      <p:pic>
        <p:nvPicPr>
          <p:cNvPr id="28677" name="Picture 3">
            <a:extLst>
              <a:ext uri="{FF2B5EF4-FFF2-40B4-BE49-F238E27FC236}">
                <a16:creationId xmlns:a16="http://schemas.microsoft.com/office/drawing/2014/main" xmlns="" id="{7F2BEB04-6AC6-4B8F-B718-BA8F80EC7D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954213"/>
            <a:ext cx="4800600" cy="3146425"/>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2A4C54-C417-4260-902F-68E96D82F1EA}"/>
              </a:ext>
            </a:extLst>
          </p:cNvPr>
          <p:cNvSpPr>
            <a:spLocks noGrp="1"/>
          </p:cNvSpPr>
          <p:nvPr>
            <p:ph type="title"/>
          </p:nvPr>
        </p:nvSpPr>
        <p:spPr/>
        <p:txBody>
          <a:bodyPr/>
          <a:lstStyle/>
          <a:p>
            <a:r>
              <a:rPr lang="en-US" dirty="0"/>
              <a:t>GRASP Patterns</a:t>
            </a:r>
          </a:p>
        </p:txBody>
      </p:sp>
      <p:sp>
        <p:nvSpPr>
          <p:cNvPr id="3" name="Content Placeholder 2">
            <a:extLst>
              <a:ext uri="{FF2B5EF4-FFF2-40B4-BE49-F238E27FC236}">
                <a16:creationId xmlns:a16="http://schemas.microsoft.com/office/drawing/2014/main" xmlns="" id="{50AC414F-001B-4D99-8072-C630DD6D2F10}"/>
              </a:ext>
            </a:extLst>
          </p:cNvPr>
          <p:cNvSpPr>
            <a:spLocks noGrp="1"/>
          </p:cNvSpPr>
          <p:nvPr>
            <p:ph idx="1"/>
          </p:nvPr>
        </p:nvSpPr>
        <p:spPr/>
        <p:txBody>
          <a:bodyPr/>
          <a:lstStyle/>
          <a:p>
            <a:r>
              <a:rPr lang="en-US" sz="2400" dirty="0"/>
              <a:t>GRASP patterns</a:t>
            </a:r>
          </a:p>
          <a:p>
            <a:pPr lvl="1"/>
            <a:r>
              <a:rPr lang="en-US" sz="2000" dirty="0"/>
              <a:t>Information Expert</a:t>
            </a:r>
          </a:p>
          <a:p>
            <a:pPr lvl="1"/>
            <a:r>
              <a:rPr lang="en-US" sz="2000" dirty="0"/>
              <a:t>Creator</a:t>
            </a:r>
          </a:p>
          <a:p>
            <a:pPr lvl="1"/>
            <a:r>
              <a:rPr lang="en-US" sz="2000" dirty="0"/>
              <a:t>High Cohesion</a:t>
            </a:r>
          </a:p>
          <a:p>
            <a:pPr lvl="1"/>
            <a:r>
              <a:rPr lang="en-US" sz="2000" dirty="0"/>
              <a:t>Low Coupling, </a:t>
            </a:r>
          </a:p>
          <a:p>
            <a:pPr lvl="1"/>
            <a:r>
              <a:rPr lang="en-US" sz="2000" dirty="0"/>
              <a:t>and Controller</a:t>
            </a:r>
          </a:p>
          <a:p>
            <a:pPr lvl="1"/>
            <a:endParaRPr lang="en-US" sz="2000" dirty="0"/>
          </a:p>
          <a:p>
            <a:r>
              <a:rPr lang="en-US" sz="2400" dirty="0"/>
              <a:t>Polymorphism</a:t>
            </a:r>
          </a:p>
          <a:p>
            <a:r>
              <a:rPr lang="en-US" sz="2400" dirty="0"/>
              <a:t>Indirection</a:t>
            </a:r>
          </a:p>
          <a:p>
            <a:r>
              <a:rPr lang="en-US" sz="2400" dirty="0"/>
              <a:t>Pure Fabrication</a:t>
            </a:r>
          </a:p>
          <a:p>
            <a:r>
              <a:rPr lang="en-US" sz="2400" dirty="0"/>
              <a:t>Protected Variations</a:t>
            </a:r>
          </a:p>
        </p:txBody>
      </p:sp>
      <p:sp>
        <p:nvSpPr>
          <p:cNvPr id="4" name="Date Placeholder 3">
            <a:extLst>
              <a:ext uri="{FF2B5EF4-FFF2-40B4-BE49-F238E27FC236}">
                <a16:creationId xmlns:a16="http://schemas.microsoft.com/office/drawing/2014/main" xmlns="" id="{4E101BFD-F4E5-4240-A301-CE876629BD4E}"/>
              </a:ext>
            </a:extLst>
          </p:cNvPr>
          <p:cNvSpPr>
            <a:spLocks noGrp="1"/>
          </p:cNvSpPr>
          <p:nvPr>
            <p:ph type="dt" sz="half" idx="10"/>
          </p:nvPr>
        </p:nvSpPr>
        <p:spPr/>
        <p:txBody>
          <a:bodyPr/>
          <a:lstStyle/>
          <a:p>
            <a:fld id="{E9B8D441-6CCE-4C40-B816-8A7608C2D139}" type="slidenum">
              <a:rPr lang="en-US" altLang="en-US" smtClean="0"/>
              <a:pPr/>
              <a:t>22</a:t>
            </a:fld>
            <a:endParaRPr lang="en-US" altLang="en-US"/>
          </a:p>
        </p:txBody>
      </p:sp>
      <p:sp>
        <p:nvSpPr>
          <p:cNvPr id="5" name="Footer Placeholder 4">
            <a:extLst>
              <a:ext uri="{FF2B5EF4-FFF2-40B4-BE49-F238E27FC236}">
                <a16:creationId xmlns:a16="http://schemas.microsoft.com/office/drawing/2014/main" xmlns="" id="{E4134176-E979-4CE1-ACC9-6A5A4370C69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4021815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EFF5A-02F1-4936-88BD-62F5BCF787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9B6FB8C-4F8A-41E3-908C-9CD9CC5AF186}"/>
              </a:ext>
            </a:extLst>
          </p:cNvPr>
          <p:cNvSpPr>
            <a:spLocks noGrp="1"/>
          </p:cNvSpPr>
          <p:nvPr>
            <p:ph idx="1"/>
          </p:nvPr>
        </p:nvSpPr>
        <p:spPr/>
        <p:txBody>
          <a:bodyPr/>
          <a:lstStyle/>
          <a:p>
            <a:r>
              <a:rPr lang="en-US" sz="2200" dirty="0"/>
              <a:t>Rich and shared vocabulary with which to discuss design</a:t>
            </a:r>
          </a:p>
          <a:p>
            <a:endParaRPr lang="en-US" sz="2200" dirty="0"/>
          </a:p>
          <a:p>
            <a:r>
              <a:rPr lang="en-US" sz="2200" dirty="0"/>
              <a:t>A short sentence such as, </a:t>
            </a:r>
          </a:p>
          <a:p>
            <a:pPr marL="0" indent="0">
              <a:buNone/>
            </a:pPr>
            <a:r>
              <a:rPr lang="en-US" sz="2200" dirty="0"/>
              <a:t>	</a:t>
            </a:r>
          </a:p>
          <a:p>
            <a:pPr marL="0" indent="0">
              <a:buNone/>
            </a:pPr>
            <a:r>
              <a:rPr lang="en-US" sz="2200" dirty="0"/>
              <a:t>	"I suggest a </a:t>
            </a:r>
            <a:r>
              <a:rPr lang="en-US" sz="2200" dirty="0">
                <a:solidFill>
                  <a:srgbClr val="FF0000"/>
                </a:solidFill>
              </a:rPr>
              <a:t>Strategy </a:t>
            </a:r>
            <a:r>
              <a:rPr lang="en-US" sz="2200" dirty="0"/>
              <a:t>generated from a </a:t>
            </a:r>
            <a:r>
              <a:rPr lang="en-US" sz="2200" dirty="0">
                <a:solidFill>
                  <a:srgbClr val="FF0000"/>
                </a:solidFill>
              </a:rPr>
              <a:t>Factory</a:t>
            </a:r>
            <a:r>
              <a:rPr lang="en-US" sz="2200" dirty="0"/>
              <a:t> to support 	</a:t>
            </a:r>
            <a:r>
              <a:rPr lang="en-US" sz="2200" dirty="0">
                <a:solidFill>
                  <a:srgbClr val="FF0000"/>
                </a:solidFill>
              </a:rPr>
              <a:t>Protected Variations </a:t>
            </a:r>
            <a:r>
              <a:rPr lang="en-US" sz="2200" dirty="0"/>
              <a:t>and </a:t>
            </a:r>
            <a:r>
              <a:rPr lang="en-US" sz="2200" dirty="0">
                <a:solidFill>
                  <a:srgbClr val="FF0000"/>
                </a:solidFill>
              </a:rPr>
              <a:t>low coupling </a:t>
            </a:r>
            <a:r>
              <a:rPr lang="en-US" sz="2200" dirty="0"/>
              <a:t>with respect to </a:t>
            </a:r>
            <a:r>
              <a:rPr lang="en-US" sz="2200" b="1" dirty="0"/>
              <a:t>&lt;X&gt;" </a:t>
            </a:r>
          </a:p>
          <a:p>
            <a:pPr marL="0" indent="0">
              <a:buNone/>
            </a:pPr>
            <a:endParaRPr lang="en-US" sz="2200" b="1" dirty="0"/>
          </a:p>
          <a:p>
            <a:pPr marL="0" indent="0">
              <a:buNone/>
            </a:pPr>
            <a:r>
              <a:rPr lang="en-US" sz="2200" dirty="0"/>
              <a:t>	communicates lots of information about the design</a:t>
            </a:r>
          </a:p>
          <a:p>
            <a:pPr marL="0" indent="0">
              <a:buNone/>
            </a:pPr>
            <a:endParaRPr lang="en-US" sz="2200" dirty="0"/>
          </a:p>
          <a:p>
            <a:r>
              <a:rPr lang="en-US" sz="2200" dirty="0"/>
              <a:t>Pattern names tersely convey a complex design concept</a:t>
            </a:r>
          </a:p>
        </p:txBody>
      </p:sp>
      <p:sp>
        <p:nvSpPr>
          <p:cNvPr id="4" name="Date Placeholder 3">
            <a:extLst>
              <a:ext uri="{FF2B5EF4-FFF2-40B4-BE49-F238E27FC236}">
                <a16:creationId xmlns:a16="http://schemas.microsoft.com/office/drawing/2014/main" xmlns="" id="{B4E0BB2B-500A-40C8-8FE7-7C9B1E04F6BA}"/>
              </a:ext>
            </a:extLst>
          </p:cNvPr>
          <p:cNvSpPr>
            <a:spLocks noGrp="1"/>
          </p:cNvSpPr>
          <p:nvPr>
            <p:ph type="dt" sz="half" idx="10"/>
          </p:nvPr>
        </p:nvSpPr>
        <p:spPr/>
        <p:txBody>
          <a:bodyPr/>
          <a:lstStyle/>
          <a:p>
            <a:fld id="{E9B8D441-6CCE-4C40-B816-8A7608C2D139}" type="slidenum">
              <a:rPr lang="en-US" altLang="en-US" smtClean="0"/>
              <a:pPr/>
              <a:t>23</a:t>
            </a:fld>
            <a:endParaRPr lang="en-US" altLang="en-US"/>
          </a:p>
        </p:txBody>
      </p:sp>
      <p:sp>
        <p:nvSpPr>
          <p:cNvPr id="5" name="Footer Placeholder 4">
            <a:extLst>
              <a:ext uri="{FF2B5EF4-FFF2-40B4-BE49-F238E27FC236}">
                <a16:creationId xmlns:a16="http://schemas.microsoft.com/office/drawing/2014/main" xmlns="" id="{A21B3B41-47C8-4F01-A764-BDF07146E87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88241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4946-FCC4-4DED-BF61-ED14E1ABB835}"/>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xmlns="" id="{9C2C0B4C-88D0-44DB-B249-2B12FFA94813}"/>
              </a:ext>
            </a:extLst>
          </p:cNvPr>
          <p:cNvSpPr>
            <a:spLocks noGrp="1"/>
          </p:cNvSpPr>
          <p:nvPr>
            <p:ph idx="1"/>
          </p:nvPr>
        </p:nvSpPr>
        <p:spPr/>
        <p:txBody>
          <a:bodyPr/>
          <a:lstStyle/>
          <a:p>
            <a:r>
              <a:rPr lang="en-US" b="1" dirty="0"/>
              <a:t>Solution </a:t>
            </a:r>
            <a:r>
              <a:rPr lang="en-US" dirty="0"/>
              <a:t>When related alternatives or behaviors vary by type (class), assign responsibility for the behavior—using polymorphic operations—to the types for which the behavior varies</a:t>
            </a:r>
          </a:p>
          <a:p>
            <a:endParaRPr lang="en-US" i="1" dirty="0"/>
          </a:p>
          <a:p>
            <a:r>
              <a:rPr lang="en-US" i="1" dirty="0"/>
              <a:t>Corollary: </a:t>
            </a:r>
            <a:r>
              <a:rPr lang="en-US" dirty="0"/>
              <a:t>Do not test for the type of an object and use conditional logic to perform varying alternatives based on type</a:t>
            </a:r>
          </a:p>
          <a:p>
            <a:endParaRPr lang="en-US" b="1" dirty="0"/>
          </a:p>
          <a:p>
            <a:r>
              <a:rPr lang="en-US" b="1" dirty="0"/>
              <a:t>Problem </a:t>
            </a:r>
            <a:r>
              <a:rPr lang="en-US" dirty="0"/>
              <a:t>How to handle alternatives based on type? How to create pluggable software components?</a:t>
            </a:r>
          </a:p>
        </p:txBody>
      </p:sp>
      <p:sp>
        <p:nvSpPr>
          <p:cNvPr id="4" name="Date Placeholder 3">
            <a:extLst>
              <a:ext uri="{FF2B5EF4-FFF2-40B4-BE49-F238E27FC236}">
                <a16:creationId xmlns:a16="http://schemas.microsoft.com/office/drawing/2014/main" xmlns="" id="{3F7DF131-E407-4D0A-A607-6B4E4C984DD9}"/>
              </a:ext>
            </a:extLst>
          </p:cNvPr>
          <p:cNvSpPr>
            <a:spLocks noGrp="1"/>
          </p:cNvSpPr>
          <p:nvPr>
            <p:ph type="dt" sz="half" idx="10"/>
          </p:nvPr>
        </p:nvSpPr>
        <p:spPr/>
        <p:txBody>
          <a:bodyPr/>
          <a:lstStyle/>
          <a:p>
            <a:fld id="{E9B8D441-6CCE-4C40-B816-8A7608C2D139}" type="slidenum">
              <a:rPr lang="en-US" altLang="en-US" smtClean="0"/>
              <a:pPr/>
              <a:t>24</a:t>
            </a:fld>
            <a:endParaRPr lang="en-US" altLang="en-US"/>
          </a:p>
        </p:txBody>
      </p:sp>
      <p:sp>
        <p:nvSpPr>
          <p:cNvPr id="5" name="Footer Placeholder 4">
            <a:extLst>
              <a:ext uri="{FF2B5EF4-FFF2-40B4-BE49-F238E27FC236}">
                <a16:creationId xmlns:a16="http://schemas.microsoft.com/office/drawing/2014/main" xmlns="" id="{15DA022F-6E54-4E06-A9A1-58FE8E662DB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73313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E1269-6442-4D51-9470-52BD35D25E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7507B50-C5F3-48B1-8981-181E629C5805}"/>
              </a:ext>
            </a:extLst>
          </p:cNvPr>
          <p:cNvSpPr>
            <a:spLocks noGrp="1"/>
          </p:cNvSpPr>
          <p:nvPr>
            <p:ph idx="1"/>
          </p:nvPr>
        </p:nvSpPr>
        <p:spPr/>
        <p:txBody>
          <a:bodyPr/>
          <a:lstStyle/>
          <a:p>
            <a:r>
              <a:rPr lang="en-US" sz="2400" i="1" dirty="0"/>
              <a:t>Alternatives based on type</a:t>
            </a:r>
            <a:r>
              <a:rPr lang="en-US" sz="2400" dirty="0"/>
              <a:t>—</a:t>
            </a:r>
          </a:p>
          <a:p>
            <a:pPr lvl="1"/>
            <a:r>
              <a:rPr lang="en-US" sz="2000" dirty="0"/>
              <a:t>Conditional variation is a fundamental theme in programs</a:t>
            </a:r>
          </a:p>
          <a:p>
            <a:pPr lvl="1"/>
            <a:r>
              <a:rPr lang="en-US" sz="2000" dirty="0"/>
              <a:t>If a program is designed using conditional logic, then if a new variation arises, it requires modification of the case logic</a:t>
            </a:r>
          </a:p>
          <a:p>
            <a:pPr lvl="1"/>
            <a:r>
              <a:rPr lang="en-US" sz="2000" dirty="0"/>
              <a:t>This approach makes it difficult to easily extend a program with new variations because changes tend to be required in several places—wherever the conditional logic exists</a:t>
            </a:r>
          </a:p>
          <a:p>
            <a:endParaRPr lang="en-US" sz="2400" dirty="0"/>
          </a:p>
          <a:p>
            <a:r>
              <a:rPr lang="en-US" sz="2400" i="1" dirty="0"/>
              <a:t>Pluggable software components</a:t>
            </a:r>
            <a:r>
              <a:rPr lang="en-US" sz="2400" dirty="0"/>
              <a:t>—</a:t>
            </a:r>
          </a:p>
          <a:p>
            <a:pPr lvl="1"/>
            <a:r>
              <a:rPr lang="en-US" sz="2000" dirty="0"/>
              <a:t>Viewing components in client-server relationships, how can you replace one server component with another, without affecting the client?</a:t>
            </a:r>
          </a:p>
        </p:txBody>
      </p:sp>
      <p:sp>
        <p:nvSpPr>
          <p:cNvPr id="4" name="Date Placeholder 3">
            <a:extLst>
              <a:ext uri="{FF2B5EF4-FFF2-40B4-BE49-F238E27FC236}">
                <a16:creationId xmlns:a16="http://schemas.microsoft.com/office/drawing/2014/main" xmlns="" id="{3AE3BBD7-A059-47FA-8261-1E1490BEF20A}"/>
              </a:ext>
            </a:extLst>
          </p:cNvPr>
          <p:cNvSpPr>
            <a:spLocks noGrp="1"/>
          </p:cNvSpPr>
          <p:nvPr>
            <p:ph type="dt" sz="half" idx="10"/>
          </p:nvPr>
        </p:nvSpPr>
        <p:spPr/>
        <p:txBody>
          <a:bodyPr/>
          <a:lstStyle/>
          <a:p>
            <a:fld id="{E9B8D441-6CCE-4C40-B816-8A7608C2D139}" type="slidenum">
              <a:rPr lang="en-US" altLang="en-US" smtClean="0"/>
              <a:pPr/>
              <a:t>25</a:t>
            </a:fld>
            <a:endParaRPr lang="en-US" altLang="en-US"/>
          </a:p>
        </p:txBody>
      </p:sp>
      <p:sp>
        <p:nvSpPr>
          <p:cNvPr id="5" name="Footer Placeholder 4">
            <a:extLst>
              <a:ext uri="{FF2B5EF4-FFF2-40B4-BE49-F238E27FC236}">
                <a16:creationId xmlns:a16="http://schemas.microsoft.com/office/drawing/2014/main" xmlns="" id="{129EC625-70FF-40D2-A8AD-40F5A53C35ED}"/>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565293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C023BA-CDA4-4A90-A74C-5F1B253A75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0D92250-42DB-4967-9498-FA5F23D4E1E2}"/>
              </a:ext>
            </a:extLst>
          </p:cNvPr>
          <p:cNvSpPr>
            <a:spLocks noGrp="1"/>
          </p:cNvSpPr>
          <p:nvPr>
            <p:ph idx="1"/>
          </p:nvPr>
        </p:nvSpPr>
        <p:spPr/>
        <p:txBody>
          <a:bodyPr/>
          <a:lstStyle/>
          <a:p>
            <a:r>
              <a:rPr lang="en-US" dirty="0"/>
              <a:t>In the NextGen POS application, there are multiple external third-party tax calculators that must be supported </a:t>
            </a:r>
          </a:p>
          <a:p>
            <a:endParaRPr lang="en-US" sz="1800" dirty="0"/>
          </a:p>
          <a:p>
            <a:r>
              <a:rPr lang="en-US" dirty="0"/>
              <a:t>The system needs to be able to integrate with different ones</a:t>
            </a:r>
          </a:p>
          <a:p>
            <a:endParaRPr lang="en-US" sz="1800" dirty="0"/>
          </a:p>
          <a:p>
            <a:r>
              <a:rPr lang="en-US" dirty="0"/>
              <a:t>Each tax calculator has a different interface, and so there is similar but varying behavior to adapt to each of these external interfaces or APIs</a:t>
            </a:r>
          </a:p>
          <a:p>
            <a:endParaRPr lang="en-US" sz="1800" dirty="0"/>
          </a:p>
          <a:p>
            <a:r>
              <a:rPr lang="en-US" dirty="0"/>
              <a:t>One product may support a raw TCP socket protocol, another may offer a SOAP interface, and a third may offer a Java RMI interface.</a:t>
            </a:r>
          </a:p>
          <a:p>
            <a:endParaRPr lang="en-US" sz="1800" dirty="0"/>
          </a:p>
          <a:p>
            <a:r>
              <a:rPr lang="en-US" dirty="0"/>
              <a:t>What objects should be responsible for handling these varying external tax calculator interfaces?</a:t>
            </a:r>
          </a:p>
        </p:txBody>
      </p:sp>
      <p:sp>
        <p:nvSpPr>
          <p:cNvPr id="4" name="Date Placeholder 3">
            <a:extLst>
              <a:ext uri="{FF2B5EF4-FFF2-40B4-BE49-F238E27FC236}">
                <a16:creationId xmlns:a16="http://schemas.microsoft.com/office/drawing/2014/main" xmlns="" id="{2973527A-0E7E-4978-A1A9-39750AEABEBD}"/>
              </a:ext>
            </a:extLst>
          </p:cNvPr>
          <p:cNvSpPr>
            <a:spLocks noGrp="1"/>
          </p:cNvSpPr>
          <p:nvPr>
            <p:ph type="dt" sz="half" idx="10"/>
          </p:nvPr>
        </p:nvSpPr>
        <p:spPr/>
        <p:txBody>
          <a:bodyPr/>
          <a:lstStyle/>
          <a:p>
            <a:fld id="{E9B8D441-6CCE-4C40-B816-8A7608C2D139}" type="slidenum">
              <a:rPr lang="en-US" altLang="en-US" smtClean="0"/>
              <a:pPr/>
              <a:t>26</a:t>
            </a:fld>
            <a:endParaRPr lang="en-US" altLang="en-US"/>
          </a:p>
        </p:txBody>
      </p:sp>
      <p:sp>
        <p:nvSpPr>
          <p:cNvPr id="5" name="Footer Placeholder 4">
            <a:extLst>
              <a:ext uri="{FF2B5EF4-FFF2-40B4-BE49-F238E27FC236}">
                <a16:creationId xmlns:a16="http://schemas.microsoft.com/office/drawing/2014/main" xmlns="" id="{927CDC33-FF07-42C8-8188-7B9BC39723DB}"/>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5045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682F2-F9E8-4CC1-AF26-5C62FC9F24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93B945F-B6EE-4024-964A-47BEE364FE39}"/>
              </a:ext>
            </a:extLst>
          </p:cNvPr>
          <p:cNvSpPr>
            <a:spLocks noGrp="1"/>
          </p:cNvSpPr>
          <p:nvPr>
            <p:ph idx="1"/>
          </p:nvPr>
        </p:nvSpPr>
        <p:spPr/>
        <p:txBody>
          <a:bodyPr/>
          <a:lstStyle/>
          <a:p>
            <a:r>
              <a:rPr lang="en-US" dirty="0"/>
              <a:t>Since the behavior of calculator adaptation varies by the type of calculator, by Polymorphism we should assign the responsibility for adaptation to different calculator (or calculator adapter) objects themselves, implemented with a polymorphic </a:t>
            </a:r>
            <a:r>
              <a:rPr lang="en-US" i="1" dirty="0" err="1"/>
              <a:t>getTaxes</a:t>
            </a:r>
            <a:r>
              <a:rPr lang="en-US" i="1" dirty="0"/>
              <a:t> </a:t>
            </a:r>
            <a:r>
              <a:rPr lang="en-US" dirty="0"/>
              <a:t>operation</a:t>
            </a:r>
          </a:p>
          <a:p>
            <a:endParaRPr lang="en-US" dirty="0"/>
          </a:p>
        </p:txBody>
      </p:sp>
      <p:sp>
        <p:nvSpPr>
          <p:cNvPr id="4" name="Date Placeholder 3">
            <a:extLst>
              <a:ext uri="{FF2B5EF4-FFF2-40B4-BE49-F238E27FC236}">
                <a16:creationId xmlns:a16="http://schemas.microsoft.com/office/drawing/2014/main" xmlns="" id="{318C0CEE-29B2-4CAF-AFC2-D1B994A1CB0B}"/>
              </a:ext>
            </a:extLst>
          </p:cNvPr>
          <p:cNvSpPr>
            <a:spLocks noGrp="1"/>
          </p:cNvSpPr>
          <p:nvPr>
            <p:ph type="dt" sz="half" idx="10"/>
          </p:nvPr>
        </p:nvSpPr>
        <p:spPr/>
        <p:txBody>
          <a:bodyPr/>
          <a:lstStyle/>
          <a:p>
            <a:endParaRPr lang="en-US" altLang="en-US" dirty="0"/>
          </a:p>
        </p:txBody>
      </p:sp>
      <p:sp>
        <p:nvSpPr>
          <p:cNvPr id="5" name="Footer Placeholder 4">
            <a:extLst>
              <a:ext uri="{FF2B5EF4-FFF2-40B4-BE49-F238E27FC236}">
                <a16:creationId xmlns:a16="http://schemas.microsoft.com/office/drawing/2014/main" xmlns="" id="{38B11E42-B7CD-436D-A0BA-1055BB0A65CB}"/>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95480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8058A2-F633-442F-B3FD-D6CF42A22D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6774E8E-4131-462C-B3A2-B692092915F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xmlns="" id="{F82DFD85-F179-4E61-A461-B42963EAD161}"/>
              </a:ext>
            </a:extLst>
          </p:cNvPr>
          <p:cNvSpPr>
            <a:spLocks noGrp="1"/>
          </p:cNvSpPr>
          <p:nvPr>
            <p:ph type="dt" sz="half" idx="10"/>
          </p:nvPr>
        </p:nvSpPr>
        <p:spPr/>
        <p:txBody>
          <a:bodyPr/>
          <a:lstStyle/>
          <a:p>
            <a:fld id="{E9B8D441-6CCE-4C40-B816-8A7608C2D139}" type="slidenum">
              <a:rPr lang="en-US" altLang="en-US" smtClean="0"/>
              <a:pPr/>
              <a:t>28</a:t>
            </a:fld>
            <a:endParaRPr lang="en-US" altLang="en-US"/>
          </a:p>
        </p:txBody>
      </p:sp>
      <p:sp>
        <p:nvSpPr>
          <p:cNvPr id="5" name="Footer Placeholder 4">
            <a:extLst>
              <a:ext uri="{FF2B5EF4-FFF2-40B4-BE49-F238E27FC236}">
                <a16:creationId xmlns:a16="http://schemas.microsoft.com/office/drawing/2014/main" xmlns="" id="{B02DDF6E-3350-478F-814C-FDE55F1530C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6" name="Picture 5">
            <a:extLst>
              <a:ext uri="{FF2B5EF4-FFF2-40B4-BE49-F238E27FC236}">
                <a16:creationId xmlns:a16="http://schemas.microsoft.com/office/drawing/2014/main" xmlns="" id="{C1D4E704-0A2B-46C5-89E3-2B609273CF84}"/>
              </a:ext>
            </a:extLst>
          </p:cNvPr>
          <p:cNvPicPr>
            <a:picLocks noChangeAspect="1"/>
          </p:cNvPicPr>
          <p:nvPr/>
        </p:nvPicPr>
        <p:blipFill>
          <a:blip r:embed="rId2"/>
          <a:stretch>
            <a:fillRect/>
          </a:stretch>
        </p:blipFill>
        <p:spPr>
          <a:xfrm>
            <a:off x="1094595" y="838200"/>
            <a:ext cx="6954809" cy="4832902"/>
          </a:xfrm>
          <a:prstGeom prst="rect">
            <a:avLst/>
          </a:prstGeom>
        </p:spPr>
      </p:pic>
    </p:spTree>
    <p:extLst>
      <p:ext uri="{BB962C8B-B14F-4D97-AF65-F5344CB8AC3E}">
        <p14:creationId xmlns:p14="http://schemas.microsoft.com/office/powerpoint/2010/main" val="1241233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E1AE5D-23B3-45B0-9A3C-1F718226E911}"/>
              </a:ext>
            </a:extLst>
          </p:cNvPr>
          <p:cNvSpPr>
            <a:spLocks noGrp="1"/>
          </p:cNvSpPr>
          <p:nvPr>
            <p:ph type="title"/>
          </p:nvPr>
        </p:nvSpPr>
        <p:spPr/>
        <p:txBody>
          <a:bodyPr/>
          <a:lstStyle/>
          <a:p>
            <a:r>
              <a:rPr lang="en-US" dirty="0"/>
              <a:t>UML notation</a:t>
            </a:r>
          </a:p>
        </p:txBody>
      </p:sp>
      <p:sp>
        <p:nvSpPr>
          <p:cNvPr id="4" name="Date Placeholder 3">
            <a:extLst>
              <a:ext uri="{FF2B5EF4-FFF2-40B4-BE49-F238E27FC236}">
                <a16:creationId xmlns:a16="http://schemas.microsoft.com/office/drawing/2014/main" xmlns="" id="{D375579E-10DB-4440-8A39-06E77582101A}"/>
              </a:ext>
            </a:extLst>
          </p:cNvPr>
          <p:cNvSpPr>
            <a:spLocks noGrp="1"/>
          </p:cNvSpPr>
          <p:nvPr>
            <p:ph type="dt" sz="half" idx="10"/>
          </p:nvPr>
        </p:nvSpPr>
        <p:spPr/>
        <p:txBody>
          <a:bodyPr/>
          <a:lstStyle/>
          <a:p>
            <a:fld id="{E9B8D441-6CCE-4C40-B816-8A7608C2D139}" type="slidenum">
              <a:rPr lang="en-US" altLang="en-US" smtClean="0"/>
              <a:pPr/>
              <a:t>29</a:t>
            </a:fld>
            <a:endParaRPr lang="en-US" altLang="en-US"/>
          </a:p>
        </p:txBody>
      </p:sp>
      <p:sp>
        <p:nvSpPr>
          <p:cNvPr id="5" name="Footer Placeholder 4">
            <a:extLst>
              <a:ext uri="{FF2B5EF4-FFF2-40B4-BE49-F238E27FC236}">
                <a16:creationId xmlns:a16="http://schemas.microsoft.com/office/drawing/2014/main" xmlns="" id="{9FC91FC6-985A-461A-AB04-1187846E5E46}"/>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6" name="Picture 5">
            <a:extLst>
              <a:ext uri="{FF2B5EF4-FFF2-40B4-BE49-F238E27FC236}">
                <a16:creationId xmlns:a16="http://schemas.microsoft.com/office/drawing/2014/main" xmlns="" id="{0EE55A50-0C60-4C10-9D7B-A373E01A1923}"/>
              </a:ext>
            </a:extLst>
          </p:cNvPr>
          <p:cNvPicPr>
            <a:picLocks noChangeAspect="1"/>
          </p:cNvPicPr>
          <p:nvPr/>
        </p:nvPicPr>
        <p:blipFill>
          <a:blip r:embed="rId2"/>
          <a:stretch>
            <a:fillRect/>
          </a:stretch>
        </p:blipFill>
        <p:spPr>
          <a:xfrm>
            <a:off x="3505200" y="112894"/>
            <a:ext cx="4402246" cy="6404036"/>
          </a:xfrm>
          <a:prstGeom prst="rect">
            <a:avLst/>
          </a:prstGeom>
        </p:spPr>
      </p:pic>
      <p:sp>
        <p:nvSpPr>
          <p:cNvPr id="7" name="Content Placeholder 6">
            <a:extLst>
              <a:ext uri="{FF2B5EF4-FFF2-40B4-BE49-F238E27FC236}">
                <a16:creationId xmlns:a16="http://schemas.microsoft.com/office/drawing/2014/main" xmlns="" id="{3B769195-E6B2-474A-A28E-894A0FBC36C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3816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xmlns="" id="{28F7A72E-9A5D-4FA7-AE0D-6379C8B368A1}"/>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C44F042-B85C-4924-A890-85D8132D0404}" type="slidenum">
              <a:rPr lang="en-US" altLang="en-US">
                <a:latin typeface="Times New Roman" panose="02020603050405020304" pitchFamily="18" charset="0"/>
                <a:cs typeface="Times New Roman" panose="02020603050405020304" pitchFamily="18" charset="0"/>
              </a:rPr>
              <a:pPr eaLnBrk="1" hangingPunct="1"/>
              <a:t>3</a:t>
            </a:fld>
            <a:endParaRPr lang="en-US" altLang="en-US">
              <a:latin typeface="Times New Roman" panose="02020603050405020304" pitchFamily="18" charset="0"/>
              <a:cs typeface="Times New Roman" panose="02020603050405020304" pitchFamily="18" charset="0"/>
            </a:endParaRPr>
          </a:p>
        </p:txBody>
      </p:sp>
      <p:sp>
        <p:nvSpPr>
          <p:cNvPr id="5" name="Footer Placeholder 5">
            <a:extLst>
              <a:ext uri="{FF2B5EF4-FFF2-40B4-BE49-F238E27FC236}">
                <a16:creationId xmlns:a16="http://schemas.microsoft.com/office/drawing/2014/main" xmlns="" id="{DB9BA136-E9E3-4FAB-A0C0-3C1ADDBEEF26}"/>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9460" name="Rectangle 2">
            <a:extLst>
              <a:ext uri="{FF2B5EF4-FFF2-40B4-BE49-F238E27FC236}">
                <a16:creationId xmlns:a16="http://schemas.microsoft.com/office/drawing/2014/main" xmlns="" id="{6E34C4AD-2125-46CB-BCE5-DB8A6F56C4D3}"/>
              </a:ext>
            </a:extLst>
          </p:cNvPr>
          <p:cNvSpPr>
            <a:spLocks noGrp="1" noChangeArrowheads="1"/>
          </p:cNvSpPr>
          <p:nvPr>
            <p:ph type="title"/>
          </p:nvPr>
        </p:nvSpPr>
        <p:spPr/>
        <p:txBody>
          <a:bodyPr/>
          <a:lstStyle/>
          <a:p>
            <a:r>
              <a:rPr lang="en-US" altLang="en-US"/>
              <a:t>UC1: Process Sale</a:t>
            </a:r>
          </a:p>
        </p:txBody>
      </p:sp>
      <p:pic>
        <p:nvPicPr>
          <p:cNvPr id="19461" name="Picture 3">
            <a:extLst>
              <a:ext uri="{FF2B5EF4-FFF2-40B4-BE49-F238E27FC236}">
                <a16:creationId xmlns:a16="http://schemas.microsoft.com/office/drawing/2014/main" xmlns="" id="{162D3788-1805-4946-A48D-FF727CD799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18716"/>
          <a:stretch>
            <a:fillRect/>
          </a:stretch>
        </p:blipFill>
        <p:spPr>
          <a:xfrm>
            <a:off x="1143000" y="1828800"/>
            <a:ext cx="6477000" cy="4237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78964-2251-48B9-BBFD-8203F841F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F2309A2-14BF-4742-A1E5-269C996693FD}"/>
              </a:ext>
            </a:extLst>
          </p:cNvPr>
          <p:cNvSpPr>
            <a:spLocks noGrp="1"/>
          </p:cNvSpPr>
          <p:nvPr>
            <p:ph idx="1"/>
          </p:nvPr>
        </p:nvSpPr>
        <p:spPr/>
        <p:txBody>
          <a:bodyPr/>
          <a:lstStyle/>
          <a:p>
            <a:r>
              <a:rPr lang="en-US" dirty="0"/>
              <a:t>These calculator adapter objects are not the external calculators </a:t>
            </a:r>
          </a:p>
          <a:p>
            <a:endParaRPr lang="en-US" sz="1800" dirty="0"/>
          </a:p>
          <a:p>
            <a:r>
              <a:rPr lang="en-US" dirty="0"/>
              <a:t>They are local software objects that represent the external calculators, or the adapter for the calculator</a:t>
            </a:r>
          </a:p>
          <a:p>
            <a:endParaRPr lang="en-US" sz="1800" dirty="0"/>
          </a:p>
          <a:p>
            <a:r>
              <a:rPr lang="en-US" dirty="0"/>
              <a:t>By sending a message to the local object, a call will ultimately be made on the external calculator in its native API</a:t>
            </a:r>
          </a:p>
          <a:p>
            <a:endParaRPr lang="en-US" sz="1800" dirty="0"/>
          </a:p>
          <a:p>
            <a:r>
              <a:rPr lang="en-US" dirty="0"/>
              <a:t>Each </a:t>
            </a:r>
            <a:r>
              <a:rPr lang="en-US" i="1" dirty="0" err="1"/>
              <a:t>getTaxes</a:t>
            </a:r>
            <a:r>
              <a:rPr lang="en-US" i="1" dirty="0"/>
              <a:t> </a:t>
            </a:r>
            <a:r>
              <a:rPr lang="en-US" dirty="0"/>
              <a:t>method takes the </a:t>
            </a:r>
            <a:r>
              <a:rPr lang="en-US" i="1" dirty="0"/>
              <a:t>Sale </a:t>
            </a:r>
            <a:r>
              <a:rPr lang="en-US" dirty="0"/>
              <a:t>object as a parameter, so that the calculator can analyze the sale. </a:t>
            </a:r>
          </a:p>
          <a:p>
            <a:endParaRPr lang="en-US" sz="1800" dirty="0"/>
          </a:p>
          <a:p>
            <a:r>
              <a:rPr lang="en-US" dirty="0"/>
              <a:t>The implementation of each </a:t>
            </a:r>
            <a:r>
              <a:rPr lang="en-US" i="1" dirty="0" err="1"/>
              <a:t>getTaxes</a:t>
            </a:r>
            <a:r>
              <a:rPr lang="en-US" i="1" dirty="0"/>
              <a:t> </a:t>
            </a:r>
            <a:r>
              <a:rPr lang="en-US" dirty="0"/>
              <a:t>method will be different: </a:t>
            </a:r>
            <a:r>
              <a:rPr lang="en-US" i="1" dirty="0" err="1"/>
              <a:t>TaxMasterAdapter</a:t>
            </a:r>
            <a:r>
              <a:rPr lang="en-US" i="1" dirty="0"/>
              <a:t> </a:t>
            </a:r>
            <a:r>
              <a:rPr lang="en-US" dirty="0"/>
              <a:t>will adapt the request to different APIs</a:t>
            </a:r>
          </a:p>
          <a:p>
            <a:endParaRPr lang="en-US" dirty="0"/>
          </a:p>
        </p:txBody>
      </p:sp>
      <p:sp>
        <p:nvSpPr>
          <p:cNvPr id="5" name="Footer Placeholder 4">
            <a:extLst>
              <a:ext uri="{FF2B5EF4-FFF2-40B4-BE49-F238E27FC236}">
                <a16:creationId xmlns:a16="http://schemas.microsoft.com/office/drawing/2014/main" xmlns="" id="{25CD51E8-FC7D-45F1-BD15-53FF811A9AA6}"/>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408691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9ED88-8491-4F62-A533-0DF07181CC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3624782-277F-48F4-A67B-0CE0A1E415CB}"/>
              </a:ext>
            </a:extLst>
          </p:cNvPr>
          <p:cNvSpPr>
            <a:spLocks noGrp="1"/>
          </p:cNvSpPr>
          <p:nvPr>
            <p:ph idx="1"/>
          </p:nvPr>
        </p:nvSpPr>
        <p:spPr/>
        <p:txBody>
          <a:bodyPr/>
          <a:lstStyle/>
          <a:p>
            <a:r>
              <a:rPr lang="en-US" sz="2400" dirty="0"/>
              <a:t>Benefits</a:t>
            </a:r>
          </a:p>
          <a:p>
            <a:pPr lvl="1"/>
            <a:endParaRPr lang="en-US" sz="2000" dirty="0"/>
          </a:p>
          <a:p>
            <a:pPr lvl="1"/>
            <a:r>
              <a:rPr lang="en-US" sz="2000" dirty="0"/>
              <a:t>Extensions required for new variations are easy to add</a:t>
            </a:r>
          </a:p>
          <a:p>
            <a:endParaRPr lang="en-US" sz="2400" dirty="0"/>
          </a:p>
          <a:p>
            <a:pPr lvl="1"/>
            <a:r>
              <a:rPr lang="en-US" sz="2000" dirty="0"/>
              <a:t>Protected Variations</a:t>
            </a:r>
          </a:p>
          <a:p>
            <a:endParaRPr lang="en-US" sz="2400" dirty="0"/>
          </a:p>
          <a:p>
            <a:pPr lvl="1"/>
            <a:r>
              <a:rPr lang="en-US" sz="2000" dirty="0"/>
              <a:t>A number of popular </a:t>
            </a:r>
            <a:r>
              <a:rPr lang="en-US" sz="2000" dirty="0" err="1"/>
              <a:t>GoF</a:t>
            </a:r>
            <a:r>
              <a:rPr lang="en-US" sz="2000" dirty="0"/>
              <a:t> design patterns which will be discussed in this book rely on polymorphism, including Adapter, Command, Composite, Proxy, State, and Strategy</a:t>
            </a:r>
          </a:p>
        </p:txBody>
      </p:sp>
      <p:sp>
        <p:nvSpPr>
          <p:cNvPr id="4" name="Date Placeholder 3">
            <a:extLst>
              <a:ext uri="{FF2B5EF4-FFF2-40B4-BE49-F238E27FC236}">
                <a16:creationId xmlns:a16="http://schemas.microsoft.com/office/drawing/2014/main" xmlns="" id="{E8ED5148-75E0-4BDF-BBC9-9D9CEE324E36}"/>
              </a:ext>
            </a:extLst>
          </p:cNvPr>
          <p:cNvSpPr>
            <a:spLocks noGrp="1"/>
          </p:cNvSpPr>
          <p:nvPr>
            <p:ph type="dt" sz="half" idx="10"/>
          </p:nvPr>
        </p:nvSpPr>
        <p:spPr/>
        <p:txBody>
          <a:bodyPr/>
          <a:lstStyle/>
          <a:p>
            <a:fld id="{E9B8D441-6CCE-4C40-B816-8A7608C2D139}" type="slidenum">
              <a:rPr lang="en-US" altLang="en-US" smtClean="0"/>
              <a:pPr/>
              <a:t>31</a:t>
            </a:fld>
            <a:endParaRPr lang="en-US" altLang="en-US"/>
          </a:p>
        </p:txBody>
      </p:sp>
      <p:sp>
        <p:nvSpPr>
          <p:cNvPr id="5" name="Footer Placeholder 4">
            <a:extLst>
              <a:ext uri="{FF2B5EF4-FFF2-40B4-BE49-F238E27FC236}">
                <a16:creationId xmlns:a16="http://schemas.microsoft.com/office/drawing/2014/main" xmlns="" id="{129605E8-9744-4F40-B1FA-AE377BBDFF2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283802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7298A-B1BF-40D1-B485-30A1BA8A7499}"/>
              </a:ext>
            </a:extLst>
          </p:cNvPr>
          <p:cNvSpPr>
            <a:spLocks noGrp="1"/>
          </p:cNvSpPr>
          <p:nvPr>
            <p:ph type="title"/>
          </p:nvPr>
        </p:nvSpPr>
        <p:spPr/>
        <p:txBody>
          <a:bodyPr/>
          <a:lstStyle/>
          <a:p>
            <a:r>
              <a:rPr lang="en-US" dirty="0"/>
              <a:t>Fabrication</a:t>
            </a:r>
          </a:p>
        </p:txBody>
      </p:sp>
      <p:sp>
        <p:nvSpPr>
          <p:cNvPr id="3" name="Content Placeholder 2">
            <a:extLst>
              <a:ext uri="{FF2B5EF4-FFF2-40B4-BE49-F238E27FC236}">
                <a16:creationId xmlns:a16="http://schemas.microsoft.com/office/drawing/2014/main" xmlns="" id="{F03AB9A0-BC52-4B42-A655-F27080527158}"/>
              </a:ext>
            </a:extLst>
          </p:cNvPr>
          <p:cNvSpPr>
            <a:spLocks noGrp="1"/>
          </p:cNvSpPr>
          <p:nvPr>
            <p:ph idx="1"/>
          </p:nvPr>
        </p:nvSpPr>
        <p:spPr/>
        <p:txBody>
          <a:bodyPr/>
          <a:lstStyle/>
          <a:p>
            <a:r>
              <a:rPr lang="en-US" dirty="0"/>
              <a:t>Assign a highly cohesive set of responsibilities to an artificial or convenience class that does not represent a problem domain concept</a:t>
            </a:r>
          </a:p>
          <a:p>
            <a:endParaRPr lang="en-US" dirty="0"/>
          </a:p>
          <a:p>
            <a:r>
              <a:rPr lang="en-US" dirty="0"/>
              <a:t>Something made up, to support high cohesion, low coupling, and reuse</a:t>
            </a:r>
          </a:p>
          <a:p>
            <a:endParaRPr lang="en-US" dirty="0"/>
          </a:p>
          <a:p>
            <a:r>
              <a:rPr lang="en-US" dirty="0"/>
              <a:t>Such a class is </a:t>
            </a:r>
            <a:r>
              <a:rPr lang="en-US" i="1" dirty="0"/>
              <a:t>a fabrication </a:t>
            </a:r>
            <a:r>
              <a:rPr lang="en-US" dirty="0"/>
              <a:t>of the imagination</a:t>
            </a:r>
          </a:p>
          <a:p>
            <a:endParaRPr lang="en-US" dirty="0"/>
          </a:p>
          <a:p>
            <a:r>
              <a:rPr lang="en-US" dirty="0"/>
              <a:t>A pure fabrication implies making something up, which we do when we're desperate!</a:t>
            </a:r>
          </a:p>
        </p:txBody>
      </p:sp>
      <p:sp>
        <p:nvSpPr>
          <p:cNvPr id="4" name="Date Placeholder 3">
            <a:extLst>
              <a:ext uri="{FF2B5EF4-FFF2-40B4-BE49-F238E27FC236}">
                <a16:creationId xmlns:a16="http://schemas.microsoft.com/office/drawing/2014/main" xmlns="" id="{6B239A26-9C5B-4138-A010-9B63CCB69DA5}"/>
              </a:ext>
            </a:extLst>
          </p:cNvPr>
          <p:cNvSpPr>
            <a:spLocks noGrp="1"/>
          </p:cNvSpPr>
          <p:nvPr>
            <p:ph type="dt" sz="half" idx="10"/>
          </p:nvPr>
        </p:nvSpPr>
        <p:spPr/>
        <p:txBody>
          <a:bodyPr/>
          <a:lstStyle/>
          <a:p>
            <a:fld id="{E9B8D441-6CCE-4C40-B816-8A7608C2D139}" type="slidenum">
              <a:rPr lang="en-US" altLang="en-US" smtClean="0"/>
              <a:pPr/>
              <a:t>32</a:t>
            </a:fld>
            <a:endParaRPr lang="en-US" altLang="en-US"/>
          </a:p>
        </p:txBody>
      </p:sp>
      <p:sp>
        <p:nvSpPr>
          <p:cNvPr id="5" name="Footer Placeholder 4">
            <a:extLst>
              <a:ext uri="{FF2B5EF4-FFF2-40B4-BE49-F238E27FC236}">
                <a16:creationId xmlns:a16="http://schemas.microsoft.com/office/drawing/2014/main" xmlns="" id="{4491197A-7989-4C4A-9FEC-5932099F8B96}"/>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4169366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E699A-F207-4CE7-9DBC-8019F02AF8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24EA355-F23C-41EF-85AD-C22DE164CCA2}"/>
              </a:ext>
            </a:extLst>
          </p:cNvPr>
          <p:cNvSpPr>
            <a:spLocks noGrp="1"/>
          </p:cNvSpPr>
          <p:nvPr>
            <p:ph idx="1"/>
          </p:nvPr>
        </p:nvSpPr>
        <p:spPr/>
        <p:txBody>
          <a:bodyPr/>
          <a:lstStyle/>
          <a:p>
            <a:r>
              <a:rPr lang="en-US" dirty="0"/>
              <a:t>Suppose that support is needed to save </a:t>
            </a:r>
            <a:r>
              <a:rPr lang="en-US" i="1" dirty="0"/>
              <a:t>Sale </a:t>
            </a:r>
            <a:r>
              <a:rPr lang="en-US" dirty="0"/>
              <a:t>instances in a relational database</a:t>
            </a:r>
          </a:p>
          <a:p>
            <a:endParaRPr lang="en-US" dirty="0"/>
          </a:p>
          <a:p>
            <a:r>
              <a:rPr lang="en-US" dirty="0"/>
              <a:t>By Information Expert, there is some justification to assign this responsibility to the </a:t>
            </a:r>
            <a:r>
              <a:rPr lang="en-US" i="1" dirty="0"/>
              <a:t>Sale </a:t>
            </a:r>
            <a:r>
              <a:rPr lang="en-US" dirty="0"/>
              <a:t>class itself, because the sale has the data that needs to be saved. </a:t>
            </a:r>
          </a:p>
          <a:p>
            <a:endParaRPr lang="en-US" dirty="0"/>
          </a:p>
          <a:p>
            <a:r>
              <a:rPr lang="en-US" dirty="0"/>
              <a:t>But consider the following implications:</a:t>
            </a:r>
          </a:p>
          <a:p>
            <a:pPr marL="0" indent="0">
              <a:buNone/>
            </a:pPr>
            <a:endParaRPr lang="en-US" dirty="0"/>
          </a:p>
        </p:txBody>
      </p:sp>
      <p:sp>
        <p:nvSpPr>
          <p:cNvPr id="5" name="Footer Placeholder 4">
            <a:extLst>
              <a:ext uri="{FF2B5EF4-FFF2-40B4-BE49-F238E27FC236}">
                <a16:creationId xmlns:a16="http://schemas.microsoft.com/office/drawing/2014/main" xmlns="" id="{B1387F2B-9EB9-42B2-9234-EA335ECFBAE0}"/>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11049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7C2EB-D4BF-4109-AFAF-E44F103CA2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778DD0A-30EC-46F5-B83B-347755F72371}"/>
              </a:ext>
            </a:extLst>
          </p:cNvPr>
          <p:cNvSpPr>
            <a:spLocks noGrp="1"/>
          </p:cNvSpPr>
          <p:nvPr>
            <p:ph idx="1"/>
          </p:nvPr>
        </p:nvSpPr>
        <p:spPr/>
        <p:txBody>
          <a:bodyPr/>
          <a:lstStyle/>
          <a:p>
            <a:r>
              <a:rPr lang="en-US" dirty="0"/>
              <a:t>The task requires a relatively large number of supporting database-oriented operations, none related to the concept of sale-ness, so the </a:t>
            </a:r>
            <a:r>
              <a:rPr lang="en-US" i="1" dirty="0"/>
              <a:t>Sale </a:t>
            </a:r>
            <a:r>
              <a:rPr lang="en-US" dirty="0"/>
              <a:t>class becomes incohesive</a:t>
            </a:r>
          </a:p>
          <a:p>
            <a:endParaRPr lang="en-US" dirty="0"/>
          </a:p>
          <a:p>
            <a:r>
              <a:rPr lang="en-US" dirty="0"/>
              <a:t>The </a:t>
            </a:r>
            <a:r>
              <a:rPr lang="en-US" i="1" dirty="0"/>
              <a:t>Sale </a:t>
            </a:r>
            <a:r>
              <a:rPr lang="en-US" dirty="0"/>
              <a:t>class has to be coupled to the relational database interface (such as JDBC in Java technologies), so its coupling goes up (And the coupling is not even to another domain object, but to a particular kind of database interface)</a:t>
            </a:r>
          </a:p>
          <a:p>
            <a:endParaRPr lang="en-US" dirty="0"/>
          </a:p>
          <a:p>
            <a:r>
              <a:rPr lang="en-US" dirty="0"/>
              <a:t>Saving objects in a relational database is a very general task for which many classes need support</a:t>
            </a:r>
          </a:p>
        </p:txBody>
      </p:sp>
      <p:sp>
        <p:nvSpPr>
          <p:cNvPr id="4" name="Date Placeholder 3">
            <a:extLst>
              <a:ext uri="{FF2B5EF4-FFF2-40B4-BE49-F238E27FC236}">
                <a16:creationId xmlns:a16="http://schemas.microsoft.com/office/drawing/2014/main" xmlns="" id="{35771E7F-31A2-4839-A54D-72E92F656530}"/>
              </a:ext>
            </a:extLst>
          </p:cNvPr>
          <p:cNvSpPr>
            <a:spLocks noGrp="1"/>
          </p:cNvSpPr>
          <p:nvPr>
            <p:ph type="dt" sz="half" idx="10"/>
          </p:nvPr>
        </p:nvSpPr>
        <p:spPr/>
        <p:txBody>
          <a:bodyPr/>
          <a:lstStyle/>
          <a:p>
            <a:fld id="{E9B8D441-6CCE-4C40-B816-8A7608C2D139}" type="slidenum">
              <a:rPr lang="en-US" altLang="en-US" smtClean="0"/>
              <a:pPr/>
              <a:t>34</a:t>
            </a:fld>
            <a:endParaRPr lang="en-US" altLang="en-US"/>
          </a:p>
        </p:txBody>
      </p:sp>
      <p:sp>
        <p:nvSpPr>
          <p:cNvPr id="5" name="Footer Placeholder 4">
            <a:extLst>
              <a:ext uri="{FF2B5EF4-FFF2-40B4-BE49-F238E27FC236}">
                <a16:creationId xmlns:a16="http://schemas.microsoft.com/office/drawing/2014/main" xmlns="" id="{6285787F-E79B-4683-B5FF-B40E334D21FD}"/>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89069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55EC1-F1E1-43E0-8F44-818A672105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731B387-5FC3-4DE6-863F-AC6A35E395A9}"/>
              </a:ext>
            </a:extLst>
          </p:cNvPr>
          <p:cNvSpPr>
            <a:spLocks noGrp="1"/>
          </p:cNvSpPr>
          <p:nvPr>
            <p:ph idx="1"/>
          </p:nvPr>
        </p:nvSpPr>
        <p:spPr/>
        <p:txBody>
          <a:bodyPr/>
          <a:lstStyle/>
          <a:p>
            <a:r>
              <a:rPr lang="en-US" dirty="0"/>
              <a:t>Placing these responsibilities in the </a:t>
            </a:r>
            <a:r>
              <a:rPr lang="en-US" i="1" dirty="0"/>
              <a:t>Sale </a:t>
            </a:r>
            <a:r>
              <a:rPr lang="en-US" dirty="0"/>
              <a:t>class suggests there is going to be poor reuse or lots of duplication in other classes that do the same thing</a:t>
            </a:r>
          </a:p>
          <a:p>
            <a:endParaRPr lang="en-US" dirty="0"/>
          </a:p>
          <a:p>
            <a:r>
              <a:rPr lang="en-US" dirty="0"/>
              <a:t>Thus, even though </a:t>
            </a:r>
            <a:r>
              <a:rPr lang="en-US" i="1" dirty="0"/>
              <a:t>Sale </a:t>
            </a:r>
            <a:r>
              <a:rPr lang="en-US" dirty="0"/>
              <a:t>is a logical candidate by virtue of Information Expert to save itself in a database, it leads to a design with low cohesion, high coupling, and low reuse potential—exactly the kind of desperate situation that calls for making something up</a:t>
            </a:r>
          </a:p>
          <a:p>
            <a:endParaRPr lang="en-US" dirty="0"/>
          </a:p>
        </p:txBody>
      </p:sp>
      <p:sp>
        <p:nvSpPr>
          <p:cNvPr id="4" name="Date Placeholder 3">
            <a:extLst>
              <a:ext uri="{FF2B5EF4-FFF2-40B4-BE49-F238E27FC236}">
                <a16:creationId xmlns:a16="http://schemas.microsoft.com/office/drawing/2014/main" xmlns="" id="{DC738431-A316-4A22-9B6E-EECC2F49C971}"/>
              </a:ext>
            </a:extLst>
          </p:cNvPr>
          <p:cNvSpPr>
            <a:spLocks noGrp="1"/>
          </p:cNvSpPr>
          <p:nvPr>
            <p:ph type="dt" sz="half" idx="10"/>
          </p:nvPr>
        </p:nvSpPr>
        <p:spPr/>
        <p:txBody>
          <a:bodyPr/>
          <a:lstStyle/>
          <a:p>
            <a:fld id="{E9B8D441-6CCE-4C40-B816-8A7608C2D139}" type="slidenum">
              <a:rPr lang="en-US" altLang="en-US" smtClean="0"/>
              <a:pPr/>
              <a:t>35</a:t>
            </a:fld>
            <a:endParaRPr lang="en-US" altLang="en-US"/>
          </a:p>
        </p:txBody>
      </p:sp>
      <p:sp>
        <p:nvSpPr>
          <p:cNvPr id="5" name="Footer Placeholder 4">
            <a:extLst>
              <a:ext uri="{FF2B5EF4-FFF2-40B4-BE49-F238E27FC236}">
                <a16:creationId xmlns:a16="http://schemas.microsoft.com/office/drawing/2014/main" xmlns="" id="{34AA8AE8-57B2-437F-B561-86C8F1792212}"/>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867819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BBD7C-2B1A-4E47-8E4A-02EC4BD71D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07794D9-BBF3-49C1-AA88-2B925C5BFEDA}"/>
              </a:ext>
            </a:extLst>
          </p:cNvPr>
          <p:cNvSpPr>
            <a:spLocks noGrp="1"/>
          </p:cNvSpPr>
          <p:nvPr>
            <p:ph idx="1"/>
          </p:nvPr>
        </p:nvSpPr>
        <p:spPr/>
        <p:txBody>
          <a:bodyPr/>
          <a:lstStyle/>
          <a:p>
            <a:r>
              <a:rPr lang="en-US" dirty="0"/>
              <a:t>A reasonable solution is to create a new class that is solely responsible for saving objects in some kind of persistent storage medium, such as a relational database; call it the </a:t>
            </a:r>
            <a:r>
              <a:rPr lang="en-US" i="1" dirty="0" err="1"/>
              <a:t>PersistentStorage</a:t>
            </a:r>
            <a:endParaRPr lang="en-US" i="1" dirty="0"/>
          </a:p>
          <a:p>
            <a:endParaRPr lang="en-US" i="1" dirty="0"/>
          </a:p>
          <a:p>
            <a:r>
              <a:rPr lang="en-US" dirty="0"/>
              <a:t>This class is a Pure Fabrication—a figment of the imagination</a:t>
            </a:r>
          </a:p>
        </p:txBody>
      </p:sp>
      <p:sp>
        <p:nvSpPr>
          <p:cNvPr id="4" name="Date Placeholder 3">
            <a:extLst>
              <a:ext uri="{FF2B5EF4-FFF2-40B4-BE49-F238E27FC236}">
                <a16:creationId xmlns:a16="http://schemas.microsoft.com/office/drawing/2014/main" xmlns="" id="{BC96F070-90D0-469C-994D-77349B6188C9}"/>
              </a:ext>
            </a:extLst>
          </p:cNvPr>
          <p:cNvSpPr>
            <a:spLocks noGrp="1"/>
          </p:cNvSpPr>
          <p:nvPr>
            <p:ph type="dt" sz="half" idx="10"/>
          </p:nvPr>
        </p:nvSpPr>
        <p:spPr/>
        <p:txBody>
          <a:bodyPr/>
          <a:lstStyle/>
          <a:p>
            <a:fld id="{E9B8D441-6CCE-4C40-B816-8A7608C2D139}" type="slidenum">
              <a:rPr lang="en-US" altLang="en-US" smtClean="0"/>
              <a:pPr/>
              <a:t>36</a:t>
            </a:fld>
            <a:endParaRPr lang="en-US" altLang="en-US"/>
          </a:p>
        </p:txBody>
      </p:sp>
      <p:sp>
        <p:nvSpPr>
          <p:cNvPr id="5" name="Footer Placeholder 4">
            <a:extLst>
              <a:ext uri="{FF2B5EF4-FFF2-40B4-BE49-F238E27FC236}">
                <a16:creationId xmlns:a16="http://schemas.microsoft.com/office/drawing/2014/main" xmlns="" id="{2DDF67B7-2985-49FC-85B5-49867A2AA47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6" name="Picture 5">
            <a:extLst>
              <a:ext uri="{FF2B5EF4-FFF2-40B4-BE49-F238E27FC236}">
                <a16:creationId xmlns:a16="http://schemas.microsoft.com/office/drawing/2014/main" xmlns="" id="{0425E90C-74FC-41BC-B6D4-D81726004FE3}"/>
              </a:ext>
            </a:extLst>
          </p:cNvPr>
          <p:cNvPicPr>
            <a:picLocks noChangeAspect="1"/>
          </p:cNvPicPr>
          <p:nvPr/>
        </p:nvPicPr>
        <p:blipFill>
          <a:blip r:embed="rId2"/>
          <a:stretch>
            <a:fillRect/>
          </a:stretch>
        </p:blipFill>
        <p:spPr>
          <a:xfrm>
            <a:off x="1295400" y="3980834"/>
            <a:ext cx="7469237" cy="2502516"/>
          </a:xfrm>
          <a:prstGeom prst="rect">
            <a:avLst/>
          </a:prstGeom>
        </p:spPr>
      </p:pic>
    </p:spTree>
    <p:extLst>
      <p:ext uri="{BB962C8B-B14F-4D97-AF65-F5344CB8AC3E}">
        <p14:creationId xmlns:p14="http://schemas.microsoft.com/office/powerpoint/2010/main" val="2464279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24788-00FF-42A3-8B58-FFBA98F301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AE0AA14-2A57-47EA-9048-DD48E7DE7E9F}"/>
              </a:ext>
            </a:extLst>
          </p:cNvPr>
          <p:cNvSpPr>
            <a:spLocks noGrp="1"/>
          </p:cNvSpPr>
          <p:nvPr>
            <p:ph idx="1"/>
          </p:nvPr>
        </p:nvSpPr>
        <p:spPr/>
        <p:txBody>
          <a:bodyPr/>
          <a:lstStyle/>
          <a:p>
            <a:r>
              <a:rPr lang="en-US" dirty="0"/>
              <a:t>Notice the name: </a:t>
            </a:r>
            <a:r>
              <a:rPr lang="en-US" i="1" dirty="0" err="1"/>
              <a:t>PersistentStorage</a:t>
            </a:r>
            <a:r>
              <a:rPr lang="en-US" i="1" dirty="0"/>
              <a:t>. </a:t>
            </a:r>
            <a:r>
              <a:rPr lang="en-US" dirty="0"/>
              <a:t>This is an understandable concept, yet the name or concept "persistent storage" is not something one would find in the Domain Model. </a:t>
            </a:r>
          </a:p>
          <a:p>
            <a:endParaRPr lang="en-US" dirty="0"/>
          </a:p>
          <a:p>
            <a:r>
              <a:rPr lang="en-US" dirty="0"/>
              <a:t>And if a designer asked a business-person in a store, "Do you work with persistent storage objects?" they would not understand</a:t>
            </a:r>
          </a:p>
          <a:p>
            <a:endParaRPr lang="en-US" dirty="0"/>
          </a:p>
          <a:p>
            <a:r>
              <a:rPr lang="en-US" dirty="0"/>
              <a:t>They understand concepts such as "sale" and "payment." </a:t>
            </a:r>
            <a:r>
              <a:rPr lang="en-US" i="1" dirty="0" err="1"/>
              <a:t>PersistentStorage</a:t>
            </a:r>
            <a:r>
              <a:rPr lang="en-US" i="1" dirty="0"/>
              <a:t> </a:t>
            </a:r>
            <a:r>
              <a:rPr lang="en-US" dirty="0"/>
              <a:t>is not a domain concept, but something made up or fabricated for the convenience of the software developer</a:t>
            </a:r>
          </a:p>
        </p:txBody>
      </p:sp>
      <p:sp>
        <p:nvSpPr>
          <p:cNvPr id="4" name="Date Placeholder 3">
            <a:extLst>
              <a:ext uri="{FF2B5EF4-FFF2-40B4-BE49-F238E27FC236}">
                <a16:creationId xmlns:a16="http://schemas.microsoft.com/office/drawing/2014/main" xmlns="" id="{F03493CF-E345-4C82-9325-B6BEF7F80075}"/>
              </a:ext>
            </a:extLst>
          </p:cNvPr>
          <p:cNvSpPr>
            <a:spLocks noGrp="1"/>
          </p:cNvSpPr>
          <p:nvPr>
            <p:ph type="dt" sz="half" idx="10"/>
          </p:nvPr>
        </p:nvSpPr>
        <p:spPr/>
        <p:txBody>
          <a:bodyPr/>
          <a:lstStyle/>
          <a:p>
            <a:fld id="{E9B8D441-6CCE-4C40-B816-8A7608C2D139}" type="slidenum">
              <a:rPr lang="en-US" altLang="en-US" smtClean="0"/>
              <a:pPr/>
              <a:t>37</a:t>
            </a:fld>
            <a:endParaRPr lang="en-US" altLang="en-US"/>
          </a:p>
        </p:txBody>
      </p:sp>
      <p:sp>
        <p:nvSpPr>
          <p:cNvPr id="5" name="Footer Placeholder 4">
            <a:extLst>
              <a:ext uri="{FF2B5EF4-FFF2-40B4-BE49-F238E27FC236}">
                <a16:creationId xmlns:a16="http://schemas.microsoft.com/office/drawing/2014/main" xmlns="" id="{477A81AB-DA76-412B-8953-DCB3996A547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754533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1972B-4361-421E-A323-7D609E612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45F00CF-51D5-49DC-9C6D-F7A6E53794C6}"/>
              </a:ext>
            </a:extLst>
          </p:cNvPr>
          <p:cNvSpPr>
            <a:spLocks noGrp="1"/>
          </p:cNvSpPr>
          <p:nvPr>
            <p:ph idx="1"/>
          </p:nvPr>
        </p:nvSpPr>
        <p:spPr/>
        <p:txBody>
          <a:bodyPr/>
          <a:lstStyle/>
          <a:p>
            <a:r>
              <a:rPr lang="en-US" dirty="0"/>
              <a:t>This Pure Fabrication solves the following design problems:</a:t>
            </a:r>
          </a:p>
          <a:p>
            <a:pPr lvl="1"/>
            <a:endParaRPr lang="en-US" dirty="0"/>
          </a:p>
          <a:p>
            <a:pPr lvl="1"/>
            <a:r>
              <a:rPr lang="en-US" dirty="0"/>
              <a:t>The </a:t>
            </a:r>
            <a:r>
              <a:rPr lang="en-US" i="1" dirty="0"/>
              <a:t>Sale </a:t>
            </a:r>
            <a:r>
              <a:rPr lang="en-US" dirty="0"/>
              <a:t>remains well-designed, with high cohesion and low coupling.</a:t>
            </a:r>
          </a:p>
          <a:p>
            <a:pPr lvl="1"/>
            <a:r>
              <a:rPr lang="en-US" dirty="0"/>
              <a:t>The </a:t>
            </a:r>
            <a:r>
              <a:rPr lang="en-US" i="1" dirty="0" err="1"/>
              <a:t>PersistentStorage</a:t>
            </a:r>
            <a:r>
              <a:rPr lang="en-US" i="1" dirty="0"/>
              <a:t> </a:t>
            </a:r>
            <a:r>
              <a:rPr lang="en-US" dirty="0"/>
              <a:t>class is itself relatively cohesive, having the sole purpose of storing or inserting objects in a persistent storage medium.</a:t>
            </a:r>
          </a:p>
          <a:p>
            <a:pPr lvl="1"/>
            <a:r>
              <a:rPr lang="en-US" dirty="0"/>
              <a:t>The </a:t>
            </a:r>
            <a:r>
              <a:rPr lang="en-US" i="1" dirty="0" err="1"/>
              <a:t>PersistentStorage</a:t>
            </a:r>
            <a:r>
              <a:rPr lang="en-US" i="1" dirty="0"/>
              <a:t> </a:t>
            </a:r>
            <a:r>
              <a:rPr lang="en-US" dirty="0"/>
              <a:t>class is a very generic and reusable object</a:t>
            </a:r>
          </a:p>
        </p:txBody>
      </p:sp>
      <p:sp>
        <p:nvSpPr>
          <p:cNvPr id="4" name="Date Placeholder 3">
            <a:extLst>
              <a:ext uri="{FF2B5EF4-FFF2-40B4-BE49-F238E27FC236}">
                <a16:creationId xmlns:a16="http://schemas.microsoft.com/office/drawing/2014/main" xmlns="" id="{A12B3623-4960-434A-B428-29258795F4F3}"/>
              </a:ext>
            </a:extLst>
          </p:cNvPr>
          <p:cNvSpPr>
            <a:spLocks noGrp="1"/>
          </p:cNvSpPr>
          <p:nvPr>
            <p:ph type="dt" sz="half" idx="10"/>
          </p:nvPr>
        </p:nvSpPr>
        <p:spPr/>
        <p:txBody>
          <a:bodyPr/>
          <a:lstStyle/>
          <a:p>
            <a:fld id="{E9B8D441-6CCE-4C40-B816-8A7608C2D139}" type="slidenum">
              <a:rPr lang="en-US" altLang="en-US" smtClean="0"/>
              <a:pPr/>
              <a:t>38</a:t>
            </a:fld>
            <a:endParaRPr lang="en-US" altLang="en-US"/>
          </a:p>
        </p:txBody>
      </p:sp>
      <p:sp>
        <p:nvSpPr>
          <p:cNvPr id="5" name="Footer Placeholder 4">
            <a:extLst>
              <a:ext uri="{FF2B5EF4-FFF2-40B4-BE49-F238E27FC236}">
                <a16:creationId xmlns:a16="http://schemas.microsoft.com/office/drawing/2014/main" xmlns="" id="{D150A4FE-4DCA-4BE1-8BE1-EEA9702FC91B}"/>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121034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18953-CDFB-479F-9EE5-149F34B662BB}"/>
              </a:ext>
            </a:extLst>
          </p:cNvPr>
          <p:cNvSpPr>
            <a:spLocks noGrp="1"/>
          </p:cNvSpPr>
          <p:nvPr>
            <p:ph type="title"/>
          </p:nvPr>
        </p:nvSpPr>
        <p:spPr/>
        <p:txBody>
          <a:bodyPr/>
          <a:lstStyle/>
          <a:p>
            <a:r>
              <a:rPr lang="en-US" dirty="0"/>
              <a:t>Indirection</a:t>
            </a:r>
          </a:p>
        </p:txBody>
      </p:sp>
      <p:sp>
        <p:nvSpPr>
          <p:cNvPr id="3" name="Content Placeholder 2">
            <a:extLst>
              <a:ext uri="{FF2B5EF4-FFF2-40B4-BE49-F238E27FC236}">
                <a16:creationId xmlns:a16="http://schemas.microsoft.com/office/drawing/2014/main" xmlns="" id="{394EDA81-230A-4059-8B19-1AAF5496B80F}"/>
              </a:ext>
            </a:extLst>
          </p:cNvPr>
          <p:cNvSpPr>
            <a:spLocks noGrp="1"/>
          </p:cNvSpPr>
          <p:nvPr>
            <p:ph idx="1"/>
          </p:nvPr>
        </p:nvSpPr>
        <p:spPr/>
        <p:txBody>
          <a:bodyPr/>
          <a:lstStyle/>
          <a:p>
            <a:r>
              <a:rPr lang="en-US" b="1" dirty="0"/>
              <a:t>Solution </a:t>
            </a:r>
            <a:r>
              <a:rPr lang="en-US" dirty="0"/>
              <a:t>Assign the responsibility to an intermediate object to mediate between other components or services so that they are not directly coupled.</a:t>
            </a:r>
          </a:p>
          <a:p>
            <a:r>
              <a:rPr lang="en-US" dirty="0"/>
              <a:t>The intermediary creates an </a:t>
            </a:r>
            <a:r>
              <a:rPr lang="en-US" i="1" dirty="0"/>
              <a:t>indirection </a:t>
            </a:r>
            <a:r>
              <a:rPr lang="en-US" dirty="0"/>
              <a:t>between the other components.</a:t>
            </a:r>
          </a:p>
          <a:p>
            <a:endParaRPr lang="en-US" b="1" dirty="0"/>
          </a:p>
          <a:p>
            <a:r>
              <a:rPr lang="en-US" b="1" dirty="0"/>
              <a:t>Problem </a:t>
            </a:r>
            <a:r>
              <a:rPr lang="en-US" dirty="0"/>
              <a:t>Where to assign a responsibility, to avoid direct coupling between two (or more) things? </a:t>
            </a:r>
          </a:p>
          <a:p>
            <a:r>
              <a:rPr lang="en-US" dirty="0"/>
              <a:t>How to de-couple objects so that low coupling is supported and reuse potential remains higher?</a:t>
            </a:r>
          </a:p>
        </p:txBody>
      </p:sp>
      <p:sp>
        <p:nvSpPr>
          <p:cNvPr id="4" name="Date Placeholder 3">
            <a:extLst>
              <a:ext uri="{FF2B5EF4-FFF2-40B4-BE49-F238E27FC236}">
                <a16:creationId xmlns:a16="http://schemas.microsoft.com/office/drawing/2014/main" xmlns="" id="{2014EEA2-0753-4415-8A92-3133D1D3F897}"/>
              </a:ext>
            </a:extLst>
          </p:cNvPr>
          <p:cNvSpPr>
            <a:spLocks noGrp="1"/>
          </p:cNvSpPr>
          <p:nvPr>
            <p:ph type="dt" sz="half" idx="10"/>
          </p:nvPr>
        </p:nvSpPr>
        <p:spPr/>
        <p:txBody>
          <a:bodyPr/>
          <a:lstStyle/>
          <a:p>
            <a:fld id="{E9B8D441-6CCE-4C40-B816-8A7608C2D139}" type="slidenum">
              <a:rPr lang="en-US" altLang="en-US" smtClean="0"/>
              <a:pPr/>
              <a:t>39</a:t>
            </a:fld>
            <a:endParaRPr lang="en-US" altLang="en-US"/>
          </a:p>
        </p:txBody>
      </p:sp>
      <p:sp>
        <p:nvSpPr>
          <p:cNvPr id="5" name="Footer Placeholder 4">
            <a:extLst>
              <a:ext uri="{FF2B5EF4-FFF2-40B4-BE49-F238E27FC236}">
                <a16:creationId xmlns:a16="http://schemas.microsoft.com/office/drawing/2014/main" xmlns="" id="{887812EE-6355-4F59-A1BD-C17FD0F08DCC}"/>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98194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3E778CA9-97BF-4B86-8F88-15238CF4D19A}"/>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2A860E2-F200-459C-8C2B-42816D28268A}" type="slidenum">
              <a:rPr lang="en-US" altLang="en-US">
                <a:latin typeface="Times New Roman" panose="02020603050405020304" pitchFamily="18" charset="0"/>
                <a:cs typeface="Times New Roman" panose="02020603050405020304" pitchFamily="18" charset="0"/>
              </a:rPr>
              <a:pPr eaLnBrk="1" hangingPunct="1"/>
              <a:t>4</a:t>
            </a:fld>
            <a:endParaRPr lang="en-US" alt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C8E60733-F1E8-4997-9CE0-88ADA5CA759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0244" name="Rectangle 2">
            <a:extLst>
              <a:ext uri="{FF2B5EF4-FFF2-40B4-BE49-F238E27FC236}">
                <a16:creationId xmlns:a16="http://schemas.microsoft.com/office/drawing/2014/main" xmlns="" id="{0471BF46-088D-4B60-83B9-D300FEA1E2D3}"/>
              </a:ext>
            </a:extLst>
          </p:cNvPr>
          <p:cNvSpPr>
            <a:spLocks noGrp="1" noChangeArrowheads="1"/>
          </p:cNvSpPr>
          <p:nvPr>
            <p:ph type="title"/>
          </p:nvPr>
        </p:nvSpPr>
        <p:spPr/>
        <p:txBody>
          <a:bodyPr/>
          <a:lstStyle/>
          <a:p>
            <a:r>
              <a:rPr lang="en-US" altLang="en-US"/>
              <a:t>Design: makeNewSale</a:t>
            </a:r>
          </a:p>
        </p:txBody>
      </p:sp>
      <p:sp>
        <p:nvSpPr>
          <p:cNvPr id="468995" name="Rectangle 3">
            <a:extLst>
              <a:ext uri="{FF2B5EF4-FFF2-40B4-BE49-F238E27FC236}">
                <a16:creationId xmlns:a16="http://schemas.microsoft.com/office/drawing/2014/main" xmlns="" id="{2FCCF181-24C0-4014-852A-3C47A0C71425}"/>
              </a:ext>
            </a:extLst>
          </p:cNvPr>
          <p:cNvSpPr>
            <a:spLocks noGrp="1" noChangeArrowheads="1"/>
          </p:cNvSpPr>
          <p:nvPr>
            <p:ph type="body" sz="half" idx="1"/>
          </p:nvPr>
        </p:nvSpPr>
        <p:spPr>
          <a:xfrm>
            <a:off x="566738" y="1752600"/>
            <a:ext cx="8043862" cy="2133600"/>
          </a:xfrm>
        </p:spPr>
        <p:txBody>
          <a:bodyPr/>
          <a:lstStyle/>
          <a:p>
            <a:r>
              <a:rPr lang="en-US" altLang="en-US" sz="1800"/>
              <a:t>The </a:t>
            </a:r>
            <a:r>
              <a:rPr lang="en-US" altLang="en-US" sz="1800" i="1"/>
              <a:t>makeNewSale </a:t>
            </a:r>
            <a:r>
              <a:rPr lang="en-US" altLang="en-US" sz="1800"/>
              <a:t>system operation occurs when a cashier requests to start a new sale, after a customer has arrived with things to buy</a:t>
            </a:r>
          </a:p>
          <a:p>
            <a:endParaRPr lang="en-US" altLang="en-US" sz="1800"/>
          </a:p>
          <a:p>
            <a:r>
              <a:rPr lang="en-US" altLang="en-US" sz="1800"/>
              <a:t>Choosing the Controller Class</a:t>
            </a:r>
          </a:p>
          <a:p>
            <a:pPr lvl="1"/>
            <a:r>
              <a:rPr lang="en-US" altLang="en-US" sz="1600"/>
              <a:t>This </a:t>
            </a:r>
            <a:r>
              <a:rPr lang="en-US" altLang="en-US" sz="1600" i="1"/>
              <a:t>Register </a:t>
            </a:r>
            <a:r>
              <a:rPr lang="en-US" altLang="en-US" sz="1600"/>
              <a:t>is a software object in the Design Model. It </a:t>
            </a:r>
            <a:r>
              <a:rPr lang="en-US" altLang="en-US" sz="1600" i="1"/>
              <a:t>is </a:t>
            </a:r>
            <a:r>
              <a:rPr lang="en-US" altLang="en-US" sz="1600"/>
              <a:t>not a real physical register but a software abstraction whose name was chosen to lower the representational gap between our concept of the domain and the software</a:t>
            </a:r>
          </a:p>
          <a:p>
            <a:pPr lvl="1"/>
            <a:endParaRPr lang="en-US" altLang="en-US" sz="1600"/>
          </a:p>
          <a:p>
            <a:pPr lvl="1"/>
            <a:endParaRPr lang="en-US" altLang="en-US" sz="1600"/>
          </a:p>
          <a:p>
            <a:pPr lvl="1"/>
            <a:endParaRPr lang="en-US" altLang="en-US" sz="1600"/>
          </a:p>
          <a:p>
            <a:endParaRPr lang="en-US" altLang="en-US" sz="1800"/>
          </a:p>
        </p:txBody>
      </p:sp>
      <p:pic>
        <p:nvPicPr>
          <p:cNvPr id="468996" name="Picture 4">
            <a:extLst>
              <a:ext uri="{FF2B5EF4-FFF2-40B4-BE49-F238E27FC236}">
                <a16:creationId xmlns:a16="http://schemas.microsoft.com/office/drawing/2014/main" xmlns="" id="{95AB75DC-883D-40F3-9AE9-C0EEBE35510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62200" y="3997325"/>
            <a:ext cx="3276600" cy="1590675"/>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7" dur="500"/>
                                        <p:tgtEl>
                                          <p:spTgt spid="4689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8995">
                                            <p:txEl>
                                              <p:pRg st="3" end="3"/>
                                            </p:txEl>
                                          </p:spTgt>
                                        </p:tgtEl>
                                        <p:attrNameLst>
                                          <p:attrName>style.visibility</p:attrName>
                                        </p:attrNameLst>
                                      </p:cBhvr>
                                      <p:to>
                                        <p:strVal val="visible"/>
                                      </p:to>
                                    </p:set>
                                    <p:animEffect transition="in" filter="blinds(horizontal)">
                                      <p:cBhvr>
                                        <p:cTn id="10" dur="500"/>
                                        <p:tgtEl>
                                          <p:spTgt spid="46899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68996"/>
                                        </p:tgtEl>
                                        <p:attrNameLst>
                                          <p:attrName>style.visibility</p:attrName>
                                        </p:attrNameLst>
                                      </p:cBhvr>
                                      <p:to>
                                        <p:strVal val="visible"/>
                                      </p:to>
                                    </p:set>
                                    <p:animEffect transition="in" filter="blinds(horizontal)">
                                      <p:cBhvr>
                                        <p:cTn id="15" dur="500"/>
                                        <p:tgtEl>
                                          <p:spTgt spid="4689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20" dur="500"/>
                                        <p:tgtEl>
                                          <p:spTgt spid="468995">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68995">
                                            <p:txEl>
                                              <p:pRg st="3" end="3"/>
                                            </p:txEl>
                                          </p:spTgt>
                                        </p:tgtEl>
                                        <p:attrNameLst>
                                          <p:attrName>style.visibility</p:attrName>
                                        </p:attrNameLst>
                                      </p:cBhvr>
                                      <p:to>
                                        <p:strVal val="visible"/>
                                      </p:to>
                                    </p:set>
                                    <p:animEffect transition="in" filter="blinds(horizontal)">
                                      <p:cBhvr>
                                        <p:cTn id="23" dur="500"/>
                                        <p:tgtEl>
                                          <p:spTgt spid="46899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68996"/>
                                        </p:tgtEl>
                                        <p:attrNameLst>
                                          <p:attrName>style.visibility</p:attrName>
                                        </p:attrNameLst>
                                      </p:cBhvr>
                                      <p:to>
                                        <p:strVal val="visible"/>
                                      </p:to>
                                    </p:set>
                                    <p:animEffect transition="in" filter="blinds(horizontal)">
                                      <p:cBhvr>
                                        <p:cTn id="28" dur="500"/>
                                        <p:tgtEl>
                                          <p:spTgt spid="468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C9D05-F90E-47D7-BE76-3D5110F541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94D7A14-84CE-4C39-B6D8-FFA2B9C704E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xmlns="" id="{55C10004-7253-4D23-99B6-A0726DFCC3A7}"/>
              </a:ext>
            </a:extLst>
          </p:cNvPr>
          <p:cNvSpPr>
            <a:spLocks noGrp="1"/>
          </p:cNvSpPr>
          <p:nvPr>
            <p:ph type="dt" sz="half" idx="10"/>
          </p:nvPr>
        </p:nvSpPr>
        <p:spPr/>
        <p:txBody>
          <a:bodyPr/>
          <a:lstStyle/>
          <a:p>
            <a:fld id="{E9B8D441-6CCE-4C40-B816-8A7608C2D139}" type="slidenum">
              <a:rPr lang="en-US" altLang="en-US" smtClean="0"/>
              <a:pPr/>
              <a:t>40</a:t>
            </a:fld>
            <a:endParaRPr lang="en-US" altLang="en-US"/>
          </a:p>
        </p:txBody>
      </p:sp>
      <p:sp>
        <p:nvSpPr>
          <p:cNvPr id="5" name="Footer Placeholder 4">
            <a:extLst>
              <a:ext uri="{FF2B5EF4-FFF2-40B4-BE49-F238E27FC236}">
                <a16:creationId xmlns:a16="http://schemas.microsoft.com/office/drawing/2014/main" xmlns="" id="{7039DA08-FC2B-4820-AD05-94B83BBB24E9}"/>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6" name="Picture 5">
            <a:extLst>
              <a:ext uri="{FF2B5EF4-FFF2-40B4-BE49-F238E27FC236}">
                <a16:creationId xmlns:a16="http://schemas.microsoft.com/office/drawing/2014/main" xmlns="" id="{1B93A06C-9A5A-4418-AF2C-80FFEF59D41C}"/>
              </a:ext>
            </a:extLst>
          </p:cNvPr>
          <p:cNvPicPr>
            <a:picLocks noChangeAspect="1"/>
          </p:cNvPicPr>
          <p:nvPr/>
        </p:nvPicPr>
        <p:blipFill>
          <a:blip r:embed="rId2"/>
          <a:stretch>
            <a:fillRect/>
          </a:stretch>
        </p:blipFill>
        <p:spPr>
          <a:xfrm>
            <a:off x="99618" y="1647972"/>
            <a:ext cx="9044382" cy="3760126"/>
          </a:xfrm>
          <a:prstGeom prst="rect">
            <a:avLst/>
          </a:prstGeom>
        </p:spPr>
      </p:pic>
    </p:spTree>
    <p:extLst>
      <p:ext uri="{BB962C8B-B14F-4D97-AF65-F5344CB8AC3E}">
        <p14:creationId xmlns:p14="http://schemas.microsoft.com/office/powerpoint/2010/main" val="1038962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F70B8-DBDD-4F16-B042-A0FDEA0AB8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FE61E3D-B653-4816-A70F-D73104154F5E}"/>
              </a:ext>
            </a:extLst>
          </p:cNvPr>
          <p:cNvSpPr>
            <a:spLocks noGrp="1"/>
          </p:cNvSpPr>
          <p:nvPr>
            <p:ph idx="1"/>
          </p:nvPr>
        </p:nvSpPr>
        <p:spPr/>
        <p:txBody>
          <a:bodyPr/>
          <a:lstStyle/>
          <a:p>
            <a:r>
              <a:rPr lang="en-US" dirty="0"/>
              <a:t>These objects act as intermediaries to the external tax calculators. </a:t>
            </a:r>
          </a:p>
          <a:p>
            <a:endParaRPr lang="en-US" dirty="0"/>
          </a:p>
          <a:p>
            <a:r>
              <a:rPr lang="en-US" dirty="0"/>
              <a:t>Via polymorphism, they provide a consistent interface to the inner objects and hide the variations in the external APIs. </a:t>
            </a:r>
          </a:p>
          <a:p>
            <a:endParaRPr lang="en-US" dirty="0"/>
          </a:p>
          <a:p>
            <a:r>
              <a:rPr lang="en-US" dirty="0"/>
              <a:t>By adding a level of indirection and adding polymorphism, the adapter objects protect the inner design against variations in the external interfaces</a:t>
            </a:r>
          </a:p>
        </p:txBody>
      </p:sp>
      <p:sp>
        <p:nvSpPr>
          <p:cNvPr id="4" name="Date Placeholder 3">
            <a:extLst>
              <a:ext uri="{FF2B5EF4-FFF2-40B4-BE49-F238E27FC236}">
                <a16:creationId xmlns:a16="http://schemas.microsoft.com/office/drawing/2014/main" xmlns="" id="{2746E649-6808-48D6-93D1-8AFEF0C8F47B}"/>
              </a:ext>
            </a:extLst>
          </p:cNvPr>
          <p:cNvSpPr>
            <a:spLocks noGrp="1"/>
          </p:cNvSpPr>
          <p:nvPr>
            <p:ph type="dt" sz="half" idx="10"/>
          </p:nvPr>
        </p:nvSpPr>
        <p:spPr/>
        <p:txBody>
          <a:bodyPr/>
          <a:lstStyle/>
          <a:p>
            <a:fld id="{E9B8D441-6CCE-4C40-B816-8A7608C2D139}" type="slidenum">
              <a:rPr lang="en-US" altLang="en-US" smtClean="0"/>
              <a:pPr/>
              <a:t>41</a:t>
            </a:fld>
            <a:endParaRPr lang="en-US" altLang="en-US"/>
          </a:p>
        </p:txBody>
      </p:sp>
      <p:sp>
        <p:nvSpPr>
          <p:cNvPr id="5" name="Footer Placeholder 4">
            <a:extLst>
              <a:ext uri="{FF2B5EF4-FFF2-40B4-BE49-F238E27FC236}">
                <a16:creationId xmlns:a16="http://schemas.microsoft.com/office/drawing/2014/main" xmlns="" id="{860BF37F-E464-42BE-B202-57E46834B02E}"/>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81145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ED425-B049-4064-8D9B-ACD27506EE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6421778-8109-4357-A027-4EF425872124}"/>
              </a:ext>
            </a:extLst>
          </p:cNvPr>
          <p:cNvSpPr>
            <a:spLocks noGrp="1"/>
          </p:cNvSpPr>
          <p:nvPr>
            <p:ph idx="1"/>
          </p:nvPr>
        </p:nvSpPr>
        <p:spPr/>
        <p:txBody>
          <a:bodyPr/>
          <a:lstStyle/>
          <a:p>
            <a:r>
              <a:rPr lang="en-US" dirty="0"/>
              <a:t>The Pure Fabrication example of decoupling the </a:t>
            </a:r>
            <a:r>
              <a:rPr lang="en-US" i="1" dirty="0"/>
              <a:t>Sale </a:t>
            </a:r>
            <a:r>
              <a:rPr lang="en-US" dirty="0"/>
              <a:t>from the relational database services through the introduction of a </a:t>
            </a:r>
            <a:r>
              <a:rPr lang="en-US" i="1" dirty="0" err="1"/>
              <a:t>PersistentStorage</a:t>
            </a:r>
            <a:r>
              <a:rPr lang="en-US" i="1" dirty="0"/>
              <a:t> </a:t>
            </a:r>
            <a:r>
              <a:rPr lang="en-US" dirty="0"/>
              <a:t>class is also an example of assigning responsibilities to support Indirection. </a:t>
            </a:r>
          </a:p>
          <a:p>
            <a:endParaRPr lang="en-US" dirty="0"/>
          </a:p>
          <a:p>
            <a:r>
              <a:rPr lang="en-US" dirty="0"/>
              <a:t>The </a:t>
            </a:r>
            <a:r>
              <a:rPr lang="en-US" i="1" dirty="0" err="1"/>
              <a:t>PersistentStorage</a:t>
            </a:r>
            <a:r>
              <a:rPr lang="en-US" i="1" dirty="0"/>
              <a:t> </a:t>
            </a:r>
            <a:r>
              <a:rPr lang="en-US" dirty="0"/>
              <a:t>acts as an intermediary between the </a:t>
            </a:r>
            <a:r>
              <a:rPr lang="en-US" i="1" dirty="0"/>
              <a:t>Sale </a:t>
            </a:r>
            <a:r>
              <a:rPr lang="en-US" dirty="0"/>
              <a:t>and the database</a:t>
            </a:r>
          </a:p>
        </p:txBody>
      </p:sp>
      <p:sp>
        <p:nvSpPr>
          <p:cNvPr id="4" name="Date Placeholder 3">
            <a:extLst>
              <a:ext uri="{FF2B5EF4-FFF2-40B4-BE49-F238E27FC236}">
                <a16:creationId xmlns:a16="http://schemas.microsoft.com/office/drawing/2014/main" xmlns="" id="{ABCCE20C-916C-4955-8E90-0445A3770E2C}"/>
              </a:ext>
            </a:extLst>
          </p:cNvPr>
          <p:cNvSpPr>
            <a:spLocks noGrp="1"/>
          </p:cNvSpPr>
          <p:nvPr>
            <p:ph type="dt" sz="half" idx="10"/>
          </p:nvPr>
        </p:nvSpPr>
        <p:spPr/>
        <p:txBody>
          <a:bodyPr/>
          <a:lstStyle/>
          <a:p>
            <a:fld id="{E9B8D441-6CCE-4C40-B816-8A7608C2D139}" type="slidenum">
              <a:rPr lang="en-US" altLang="en-US" smtClean="0"/>
              <a:pPr/>
              <a:t>42</a:t>
            </a:fld>
            <a:endParaRPr lang="en-US" altLang="en-US"/>
          </a:p>
        </p:txBody>
      </p:sp>
      <p:sp>
        <p:nvSpPr>
          <p:cNvPr id="5" name="Footer Placeholder 4">
            <a:extLst>
              <a:ext uri="{FF2B5EF4-FFF2-40B4-BE49-F238E27FC236}">
                <a16:creationId xmlns:a16="http://schemas.microsoft.com/office/drawing/2014/main" xmlns="" id="{C4205361-98F1-4103-9D69-C0848545311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027025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88822-C25D-41E2-9C00-272E9176046D}"/>
              </a:ext>
            </a:extLst>
          </p:cNvPr>
          <p:cNvSpPr>
            <a:spLocks noGrp="1"/>
          </p:cNvSpPr>
          <p:nvPr>
            <p:ph type="title"/>
          </p:nvPr>
        </p:nvSpPr>
        <p:spPr/>
        <p:txBody>
          <a:bodyPr/>
          <a:lstStyle/>
          <a:p>
            <a:r>
              <a:rPr lang="en-US" dirty="0"/>
              <a:t>Protected Variations</a:t>
            </a:r>
          </a:p>
        </p:txBody>
      </p:sp>
      <p:sp>
        <p:nvSpPr>
          <p:cNvPr id="3" name="Content Placeholder 2">
            <a:extLst>
              <a:ext uri="{FF2B5EF4-FFF2-40B4-BE49-F238E27FC236}">
                <a16:creationId xmlns:a16="http://schemas.microsoft.com/office/drawing/2014/main" xmlns="" id="{A63262DF-98CC-4F97-9898-8AB8964CF697}"/>
              </a:ext>
            </a:extLst>
          </p:cNvPr>
          <p:cNvSpPr>
            <a:spLocks noGrp="1"/>
          </p:cNvSpPr>
          <p:nvPr>
            <p:ph idx="1"/>
          </p:nvPr>
        </p:nvSpPr>
        <p:spPr/>
        <p:txBody>
          <a:bodyPr/>
          <a:lstStyle/>
          <a:p>
            <a:r>
              <a:rPr lang="en-US" b="1" dirty="0"/>
              <a:t>Solution </a:t>
            </a:r>
            <a:r>
              <a:rPr lang="en-US" dirty="0"/>
              <a:t>Identify points of predicted variation or instability; assign responsibilities to create a stable interface around them.</a:t>
            </a:r>
          </a:p>
          <a:p>
            <a:endParaRPr lang="en-US" dirty="0"/>
          </a:p>
          <a:p>
            <a:r>
              <a:rPr lang="en-US" b="1" dirty="0"/>
              <a:t>Problem </a:t>
            </a:r>
            <a:r>
              <a:rPr lang="en-US" dirty="0"/>
              <a:t>How to design objects, subsystems, and systems so that the variations or instability in these elements does not have an undesirable impact on other elements?</a:t>
            </a:r>
          </a:p>
        </p:txBody>
      </p:sp>
      <p:sp>
        <p:nvSpPr>
          <p:cNvPr id="4" name="Date Placeholder 3">
            <a:extLst>
              <a:ext uri="{FF2B5EF4-FFF2-40B4-BE49-F238E27FC236}">
                <a16:creationId xmlns:a16="http://schemas.microsoft.com/office/drawing/2014/main" xmlns="" id="{E7EBFFFD-EB51-4398-989F-167BFF89DAB8}"/>
              </a:ext>
            </a:extLst>
          </p:cNvPr>
          <p:cNvSpPr>
            <a:spLocks noGrp="1"/>
          </p:cNvSpPr>
          <p:nvPr>
            <p:ph type="dt" sz="half" idx="10"/>
          </p:nvPr>
        </p:nvSpPr>
        <p:spPr/>
        <p:txBody>
          <a:bodyPr/>
          <a:lstStyle/>
          <a:p>
            <a:fld id="{E9B8D441-6CCE-4C40-B816-8A7608C2D139}" type="slidenum">
              <a:rPr lang="en-US" altLang="en-US" smtClean="0"/>
              <a:pPr/>
              <a:t>43</a:t>
            </a:fld>
            <a:endParaRPr lang="en-US" altLang="en-US"/>
          </a:p>
        </p:txBody>
      </p:sp>
      <p:sp>
        <p:nvSpPr>
          <p:cNvPr id="5" name="Footer Placeholder 4">
            <a:extLst>
              <a:ext uri="{FF2B5EF4-FFF2-40B4-BE49-F238E27FC236}">
                <a16:creationId xmlns:a16="http://schemas.microsoft.com/office/drawing/2014/main" xmlns="" id="{4BE90FD4-E478-4104-B809-C667C4843640}"/>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228795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C53E7-FBC7-4A95-AEF6-1716E5A881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4BA0BEA-C7F5-4E78-81F3-BE2B53A7270E}"/>
              </a:ext>
            </a:extLst>
          </p:cNvPr>
          <p:cNvSpPr>
            <a:spLocks noGrp="1"/>
          </p:cNvSpPr>
          <p:nvPr>
            <p:ph idx="1"/>
          </p:nvPr>
        </p:nvSpPr>
        <p:spPr/>
        <p:txBody>
          <a:bodyPr/>
          <a:lstStyle/>
          <a:p>
            <a:r>
              <a:rPr lang="en-US" b="1" dirty="0"/>
              <a:t>Example </a:t>
            </a:r>
          </a:p>
          <a:p>
            <a:endParaRPr lang="en-US" b="1" dirty="0"/>
          </a:p>
          <a:p>
            <a:r>
              <a:rPr lang="en-US" dirty="0"/>
              <a:t>The prior external tax calculator problem and its solution with Polymorphism illustrate Protected Variations </a:t>
            </a:r>
          </a:p>
          <a:p>
            <a:endParaRPr lang="en-US" dirty="0"/>
          </a:p>
          <a:p>
            <a:r>
              <a:rPr lang="en-US" dirty="0"/>
              <a:t>The point of instability or variation is the different interfaces or APIs of external tax calculators.</a:t>
            </a:r>
          </a:p>
          <a:p>
            <a:endParaRPr lang="en-US" dirty="0"/>
          </a:p>
          <a:p>
            <a:r>
              <a:rPr lang="en-US" dirty="0"/>
              <a:t>The POS system needs to be able to integrate with many existing tax calculator systems, and also with future third-party calculators not yet in existence</a:t>
            </a:r>
          </a:p>
          <a:p>
            <a:endParaRPr lang="en-US" dirty="0"/>
          </a:p>
        </p:txBody>
      </p:sp>
      <p:sp>
        <p:nvSpPr>
          <p:cNvPr id="5" name="Footer Placeholder 4">
            <a:extLst>
              <a:ext uri="{FF2B5EF4-FFF2-40B4-BE49-F238E27FC236}">
                <a16:creationId xmlns:a16="http://schemas.microsoft.com/office/drawing/2014/main" xmlns="" id="{3073CFA8-09C1-498D-B50C-6860172F3223}"/>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540647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690B8-3D40-497F-A10A-88700D5F2D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B33D958-7C31-41C1-A47B-51A07FD7EF2D}"/>
              </a:ext>
            </a:extLst>
          </p:cNvPr>
          <p:cNvSpPr>
            <a:spLocks noGrp="1"/>
          </p:cNvSpPr>
          <p:nvPr>
            <p:ph idx="1"/>
          </p:nvPr>
        </p:nvSpPr>
        <p:spPr/>
        <p:txBody>
          <a:bodyPr/>
          <a:lstStyle/>
          <a:p>
            <a:r>
              <a:rPr lang="en-US" dirty="0"/>
              <a:t>By adding a level of indirection, an interface, and using polymorphism with various </a:t>
            </a:r>
            <a:r>
              <a:rPr lang="en-US" i="1" dirty="0" err="1"/>
              <a:t>ITaxCalculatorAdapter</a:t>
            </a:r>
            <a:r>
              <a:rPr lang="en-US" i="1" dirty="0"/>
              <a:t> </a:t>
            </a:r>
            <a:r>
              <a:rPr lang="en-US" dirty="0"/>
              <a:t>implementations, protection within the system from variations in external APIs is achieved</a:t>
            </a:r>
          </a:p>
          <a:p>
            <a:endParaRPr lang="en-US" dirty="0"/>
          </a:p>
          <a:p>
            <a:r>
              <a:rPr lang="en-US" dirty="0"/>
              <a:t>Internal objects collaborate with a stable interface; the various adapter implementations hide the variations to the external systems</a:t>
            </a:r>
          </a:p>
          <a:p>
            <a:endParaRPr lang="en-US" dirty="0"/>
          </a:p>
        </p:txBody>
      </p:sp>
      <p:sp>
        <p:nvSpPr>
          <p:cNvPr id="4" name="Date Placeholder 3">
            <a:extLst>
              <a:ext uri="{FF2B5EF4-FFF2-40B4-BE49-F238E27FC236}">
                <a16:creationId xmlns:a16="http://schemas.microsoft.com/office/drawing/2014/main" xmlns="" id="{75021C1C-7B60-4D13-B491-9EEA375A5ED3}"/>
              </a:ext>
            </a:extLst>
          </p:cNvPr>
          <p:cNvSpPr>
            <a:spLocks noGrp="1"/>
          </p:cNvSpPr>
          <p:nvPr>
            <p:ph type="dt" sz="half" idx="10"/>
          </p:nvPr>
        </p:nvSpPr>
        <p:spPr/>
        <p:txBody>
          <a:bodyPr/>
          <a:lstStyle/>
          <a:p>
            <a:fld id="{E9B8D441-6CCE-4C40-B816-8A7608C2D139}" type="slidenum">
              <a:rPr lang="en-US" altLang="en-US" smtClean="0"/>
              <a:pPr/>
              <a:t>45</a:t>
            </a:fld>
            <a:endParaRPr lang="en-US" altLang="en-US"/>
          </a:p>
        </p:txBody>
      </p:sp>
      <p:sp>
        <p:nvSpPr>
          <p:cNvPr id="5" name="Footer Placeholder 4">
            <a:extLst>
              <a:ext uri="{FF2B5EF4-FFF2-40B4-BE49-F238E27FC236}">
                <a16:creationId xmlns:a16="http://schemas.microsoft.com/office/drawing/2014/main" xmlns="" id="{3D953CB0-2F1F-4BE9-9D6F-17627C0F3848}"/>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4931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30F4D36F-9B8E-462C-9BE5-FEE278F7D416}"/>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B2549B5-AF38-4507-95A7-0E2F504D1B6B}" type="slidenum">
              <a:rPr lang="en-US" altLang="en-US">
                <a:latin typeface="Times New Roman" panose="02020603050405020304" pitchFamily="18" charset="0"/>
                <a:cs typeface="Times New Roman" panose="02020603050405020304" pitchFamily="18" charset="0"/>
              </a:rPr>
              <a:pPr eaLnBrk="1" hangingPunct="1"/>
              <a:t>5</a:t>
            </a:fld>
            <a:endParaRPr lang="en-US" alt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1199CCE0-AC5D-47F1-B4A6-50DD12DEE3CE}"/>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1268" name="Rectangle 2">
            <a:extLst>
              <a:ext uri="{FF2B5EF4-FFF2-40B4-BE49-F238E27FC236}">
                <a16:creationId xmlns:a16="http://schemas.microsoft.com/office/drawing/2014/main" xmlns="" id="{E8B4B383-9F14-47BC-9C2B-26FB37CA2269}"/>
              </a:ext>
            </a:extLst>
          </p:cNvPr>
          <p:cNvSpPr>
            <a:spLocks noGrp="1" noChangeArrowheads="1"/>
          </p:cNvSpPr>
          <p:nvPr>
            <p:ph type="title"/>
          </p:nvPr>
        </p:nvSpPr>
        <p:spPr/>
        <p:txBody>
          <a:bodyPr/>
          <a:lstStyle/>
          <a:p>
            <a:r>
              <a:rPr lang="en-US" altLang="en-US"/>
              <a:t>Design: makeNewSale</a:t>
            </a:r>
          </a:p>
        </p:txBody>
      </p:sp>
      <p:sp>
        <p:nvSpPr>
          <p:cNvPr id="11269" name="Rectangle 3">
            <a:extLst>
              <a:ext uri="{FF2B5EF4-FFF2-40B4-BE49-F238E27FC236}">
                <a16:creationId xmlns:a16="http://schemas.microsoft.com/office/drawing/2014/main" xmlns="" id="{87800968-9E58-48BE-85AD-C796BFB2F182}"/>
              </a:ext>
            </a:extLst>
          </p:cNvPr>
          <p:cNvSpPr>
            <a:spLocks noGrp="1" noChangeArrowheads="1"/>
          </p:cNvSpPr>
          <p:nvPr>
            <p:ph type="body" sz="half" idx="1"/>
          </p:nvPr>
        </p:nvSpPr>
        <p:spPr/>
        <p:txBody>
          <a:bodyPr/>
          <a:lstStyle/>
          <a:p>
            <a:r>
              <a:rPr lang="en-US" altLang="en-US" sz="1800"/>
              <a:t>Creating a New Sale</a:t>
            </a:r>
          </a:p>
          <a:p>
            <a:endParaRPr lang="en-US" altLang="en-US" sz="1800"/>
          </a:p>
        </p:txBody>
      </p:sp>
      <p:pic>
        <p:nvPicPr>
          <p:cNvPr id="11270" name="Picture 4" descr="SQD-CreateSale-2">
            <a:extLst>
              <a:ext uri="{FF2B5EF4-FFF2-40B4-BE49-F238E27FC236}">
                <a16:creationId xmlns:a16="http://schemas.microsoft.com/office/drawing/2014/main" xmlns="" id="{BCA6EAAC-F127-4465-B8E6-2F389E63F02A}"/>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1905000" y="2209800"/>
            <a:ext cx="5334000" cy="3744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8BA8754A-D665-4041-8F27-B075F62F1A42}"/>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75A600C-AFB2-4BBE-ACB5-E5E63E44578E}" type="slidenum">
              <a:rPr lang="en-US" altLang="en-US">
                <a:latin typeface="Times New Roman" panose="02020603050405020304" pitchFamily="18" charset="0"/>
                <a:cs typeface="Times New Roman" panose="02020603050405020304" pitchFamily="18" charset="0"/>
              </a:rPr>
              <a:pPr eaLnBrk="1" hangingPunct="1"/>
              <a:t>6</a:t>
            </a:fld>
            <a:endParaRPr lang="en-US" alt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4483148-07F1-4B97-8555-9D779F2717D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2292" name="Rectangle 2">
            <a:extLst>
              <a:ext uri="{FF2B5EF4-FFF2-40B4-BE49-F238E27FC236}">
                <a16:creationId xmlns:a16="http://schemas.microsoft.com/office/drawing/2014/main" xmlns="" id="{8267B40B-0297-43B2-96D7-D8B8B3F27A7C}"/>
              </a:ext>
            </a:extLst>
          </p:cNvPr>
          <p:cNvSpPr>
            <a:spLocks noGrp="1" noChangeArrowheads="1"/>
          </p:cNvSpPr>
          <p:nvPr>
            <p:ph type="title"/>
          </p:nvPr>
        </p:nvSpPr>
        <p:spPr/>
        <p:txBody>
          <a:bodyPr/>
          <a:lstStyle/>
          <a:p>
            <a:r>
              <a:rPr lang="en-US" altLang="en-US"/>
              <a:t>Design: enterltem</a:t>
            </a:r>
          </a:p>
        </p:txBody>
      </p:sp>
      <p:sp>
        <p:nvSpPr>
          <p:cNvPr id="12293" name="Rectangle 3">
            <a:extLst>
              <a:ext uri="{FF2B5EF4-FFF2-40B4-BE49-F238E27FC236}">
                <a16:creationId xmlns:a16="http://schemas.microsoft.com/office/drawing/2014/main" xmlns="" id="{3EC0DAB8-C578-493A-A329-AC30C8EC9596}"/>
              </a:ext>
            </a:extLst>
          </p:cNvPr>
          <p:cNvSpPr>
            <a:spLocks noGrp="1" noChangeArrowheads="1"/>
          </p:cNvSpPr>
          <p:nvPr>
            <p:ph type="body" sz="half" idx="1"/>
          </p:nvPr>
        </p:nvSpPr>
        <p:spPr>
          <a:xfrm>
            <a:off x="566738" y="1752600"/>
            <a:ext cx="8196262" cy="838200"/>
          </a:xfrm>
        </p:spPr>
        <p:txBody>
          <a:bodyPr/>
          <a:lstStyle/>
          <a:p>
            <a:r>
              <a:rPr lang="en-US" altLang="en-US" sz="1800"/>
              <a:t>The </a:t>
            </a:r>
            <a:r>
              <a:rPr lang="en-US" altLang="en-US" sz="1800" i="1"/>
              <a:t>enterItem </a:t>
            </a:r>
            <a:r>
              <a:rPr lang="en-US" altLang="en-US" sz="1800"/>
              <a:t>system operation occurs when a cashier enters the </a:t>
            </a:r>
            <a:r>
              <a:rPr lang="en-US" altLang="en-US" sz="1800" i="1"/>
              <a:t>itemID </a:t>
            </a:r>
            <a:r>
              <a:rPr lang="en-US" altLang="en-US" sz="1800"/>
              <a:t>and (optionally) the quantity of something to be purchased</a:t>
            </a:r>
          </a:p>
          <a:p>
            <a:endParaRPr lang="en-US" altLang="en-US" sz="1800"/>
          </a:p>
          <a:p>
            <a:endParaRPr lang="en-US" altLang="en-US" sz="1800"/>
          </a:p>
          <a:p>
            <a:endParaRPr lang="en-US" altLang="en-US" sz="1800"/>
          </a:p>
        </p:txBody>
      </p:sp>
      <p:pic>
        <p:nvPicPr>
          <p:cNvPr id="12294" name="Picture 4" descr="CLD-EnterItem%20with%20GRASP">
            <a:extLst>
              <a:ext uri="{FF2B5EF4-FFF2-40B4-BE49-F238E27FC236}">
                <a16:creationId xmlns:a16="http://schemas.microsoft.com/office/drawing/2014/main" xmlns="" id="{F1A8800A-0F0C-4E5C-B312-401DDFFA042D}"/>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1828800" y="2490788"/>
            <a:ext cx="5257800" cy="3475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BCA6D678-C784-4136-BEF7-AB275969DD54}"/>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98CC33D-A423-4BC2-AE33-456C1C49FDB0}" type="slidenum">
              <a:rPr lang="en-US" altLang="en-US">
                <a:latin typeface="Times New Roman" panose="02020603050405020304" pitchFamily="18" charset="0"/>
                <a:cs typeface="Times New Roman" panose="02020603050405020304" pitchFamily="18" charset="0"/>
              </a:rPr>
              <a:pPr eaLnBrk="1" hangingPunct="1"/>
              <a:t>7</a:t>
            </a:fld>
            <a:endParaRPr lang="en-US" alt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4557C8D1-546F-41F3-8EDE-7691C302FB8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3316" name="Rectangle 2">
            <a:extLst>
              <a:ext uri="{FF2B5EF4-FFF2-40B4-BE49-F238E27FC236}">
                <a16:creationId xmlns:a16="http://schemas.microsoft.com/office/drawing/2014/main" xmlns="" id="{B1FF47DC-260C-45EA-A0A2-89ED61D733CB}"/>
              </a:ext>
            </a:extLst>
          </p:cNvPr>
          <p:cNvSpPr>
            <a:spLocks noGrp="1" noChangeArrowheads="1"/>
          </p:cNvSpPr>
          <p:nvPr>
            <p:ph type="title"/>
          </p:nvPr>
        </p:nvSpPr>
        <p:spPr/>
        <p:txBody>
          <a:bodyPr/>
          <a:lstStyle/>
          <a:p>
            <a:r>
              <a:rPr lang="en-US" altLang="en-US"/>
              <a:t>Design: endSale</a:t>
            </a:r>
          </a:p>
        </p:txBody>
      </p:sp>
      <p:sp>
        <p:nvSpPr>
          <p:cNvPr id="13317" name="Rectangle 3">
            <a:extLst>
              <a:ext uri="{FF2B5EF4-FFF2-40B4-BE49-F238E27FC236}">
                <a16:creationId xmlns:a16="http://schemas.microsoft.com/office/drawing/2014/main" xmlns="" id="{8B9D94CB-90DC-4EB2-B95B-1E60F175CD43}"/>
              </a:ext>
            </a:extLst>
          </p:cNvPr>
          <p:cNvSpPr>
            <a:spLocks noGrp="1" noChangeArrowheads="1"/>
          </p:cNvSpPr>
          <p:nvPr>
            <p:ph type="body" sz="half" idx="1"/>
          </p:nvPr>
        </p:nvSpPr>
        <p:spPr>
          <a:xfrm>
            <a:off x="566738" y="1752600"/>
            <a:ext cx="8043862" cy="1219200"/>
          </a:xfrm>
        </p:spPr>
        <p:txBody>
          <a:bodyPr/>
          <a:lstStyle/>
          <a:p>
            <a:r>
              <a:rPr lang="en-US" altLang="en-US" sz="1800"/>
              <a:t>The </a:t>
            </a:r>
            <a:r>
              <a:rPr lang="en-US" altLang="en-US" sz="1800" i="1"/>
              <a:t>endSale </a:t>
            </a:r>
            <a:r>
              <a:rPr lang="en-US" altLang="en-US" sz="1800"/>
              <a:t>system operation occurs when a cashier presses a button indicating the end of a sale</a:t>
            </a:r>
          </a:p>
          <a:p>
            <a:endParaRPr lang="en-US" altLang="en-US" sz="1800"/>
          </a:p>
          <a:p>
            <a:endParaRPr lang="en-US" altLang="en-US" sz="1800"/>
          </a:p>
          <a:p>
            <a:endParaRPr lang="en-US" altLang="en-US" sz="1800"/>
          </a:p>
        </p:txBody>
      </p:sp>
      <p:pic>
        <p:nvPicPr>
          <p:cNvPr id="13318" name="Picture 4">
            <a:extLst>
              <a:ext uri="{FF2B5EF4-FFF2-40B4-BE49-F238E27FC236}">
                <a16:creationId xmlns:a16="http://schemas.microsoft.com/office/drawing/2014/main" xmlns="" id="{B99B7DBF-435C-48FA-8DB1-76A1AEEFFDD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3484563"/>
            <a:ext cx="6019800" cy="163195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3401281A-3EB3-4D0B-B6C3-2454B2A61A75}"/>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955D11E-FF54-430F-AFCA-4011761F8014}" type="slidenum">
              <a:rPr lang="en-US" altLang="en-US">
                <a:latin typeface="Times New Roman" panose="02020603050405020304" pitchFamily="18" charset="0"/>
                <a:cs typeface="Times New Roman" panose="02020603050405020304" pitchFamily="18" charset="0"/>
              </a:rPr>
              <a:pPr eaLnBrk="1" hangingPunct="1"/>
              <a:t>8</a:t>
            </a:fld>
            <a:endParaRPr lang="en-US" alt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8BED7A3F-DA70-4757-8137-986A3169F40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5364" name="Rectangle 2">
            <a:extLst>
              <a:ext uri="{FF2B5EF4-FFF2-40B4-BE49-F238E27FC236}">
                <a16:creationId xmlns:a16="http://schemas.microsoft.com/office/drawing/2014/main" xmlns="" id="{52451083-9B04-400F-A741-70DB25931041}"/>
              </a:ext>
            </a:extLst>
          </p:cNvPr>
          <p:cNvSpPr>
            <a:spLocks noGrp="1" noChangeArrowheads="1"/>
          </p:cNvSpPr>
          <p:nvPr>
            <p:ph type="title"/>
          </p:nvPr>
        </p:nvSpPr>
        <p:spPr/>
        <p:txBody>
          <a:bodyPr/>
          <a:lstStyle/>
          <a:p>
            <a:r>
              <a:rPr lang="en-US" altLang="en-US"/>
              <a:t>Design: calculateTotal</a:t>
            </a:r>
          </a:p>
        </p:txBody>
      </p:sp>
      <p:sp>
        <p:nvSpPr>
          <p:cNvPr id="15365" name="Rectangle 3">
            <a:extLst>
              <a:ext uri="{FF2B5EF4-FFF2-40B4-BE49-F238E27FC236}">
                <a16:creationId xmlns:a16="http://schemas.microsoft.com/office/drawing/2014/main" xmlns="" id="{C926B555-D2EC-4B0B-925C-090DB33A7BB3}"/>
              </a:ext>
            </a:extLst>
          </p:cNvPr>
          <p:cNvSpPr>
            <a:spLocks noGrp="1" noChangeArrowheads="1"/>
          </p:cNvSpPr>
          <p:nvPr>
            <p:ph type="body" sz="half" idx="1"/>
          </p:nvPr>
        </p:nvSpPr>
        <p:spPr/>
        <p:txBody>
          <a:bodyPr/>
          <a:lstStyle/>
          <a:p>
            <a:r>
              <a:rPr lang="en-US" altLang="en-US" sz="1800"/>
              <a:t>Calculating the Sale Total</a:t>
            </a:r>
          </a:p>
          <a:p>
            <a:pPr lvl="1"/>
            <a:endParaRPr lang="en-US" altLang="en-US" sz="1600"/>
          </a:p>
          <a:p>
            <a:endParaRPr lang="en-US" altLang="en-US" sz="1800"/>
          </a:p>
        </p:txBody>
      </p:sp>
      <p:pic>
        <p:nvPicPr>
          <p:cNvPr id="15366" name="Picture 4">
            <a:extLst>
              <a:ext uri="{FF2B5EF4-FFF2-40B4-BE49-F238E27FC236}">
                <a16:creationId xmlns:a16="http://schemas.microsoft.com/office/drawing/2014/main" xmlns="" id="{053D9545-47F9-4042-89F1-BC6EE2E4EC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362200"/>
            <a:ext cx="6400800" cy="3100388"/>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93BDD70D-80A0-4A44-9310-15221477AD7A}"/>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E1C2A5D-9E2B-4090-ADAA-C02C6AD56EFA}" type="slidenum">
              <a:rPr lang="en-US" altLang="en-US">
                <a:latin typeface="Times New Roman" panose="02020603050405020304" pitchFamily="18" charset="0"/>
                <a:cs typeface="Times New Roman" panose="02020603050405020304" pitchFamily="18" charset="0"/>
              </a:rPr>
              <a:pPr eaLnBrk="1" hangingPunct="1"/>
              <a:t>9</a:t>
            </a:fld>
            <a:endParaRPr lang="en-US" alt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8FA519E6-F766-4E08-A699-9B84DF04071D}"/>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6388" name="Rectangle 2">
            <a:extLst>
              <a:ext uri="{FF2B5EF4-FFF2-40B4-BE49-F238E27FC236}">
                <a16:creationId xmlns:a16="http://schemas.microsoft.com/office/drawing/2014/main" xmlns="" id="{287D9A8B-8696-433F-B2D9-2C13268374EA}"/>
              </a:ext>
            </a:extLst>
          </p:cNvPr>
          <p:cNvSpPr>
            <a:spLocks noGrp="1" noChangeArrowheads="1"/>
          </p:cNvSpPr>
          <p:nvPr>
            <p:ph type="title"/>
          </p:nvPr>
        </p:nvSpPr>
        <p:spPr/>
        <p:txBody>
          <a:bodyPr/>
          <a:lstStyle/>
          <a:p>
            <a:r>
              <a:rPr lang="en-US" altLang="en-US"/>
              <a:t>Design: makePayment</a:t>
            </a:r>
          </a:p>
        </p:txBody>
      </p:sp>
      <p:sp>
        <p:nvSpPr>
          <p:cNvPr id="16389" name="Rectangle 3">
            <a:extLst>
              <a:ext uri="{FF2B5EF4-FFF2-40B4-BE49-F238E27FC236}">
                <a16:creationId xmlns:a16="http://schemas.microsoft.com/office/drawing/2014/main" xmlns="" id="{B03DDCEA-D237-4B04-8965-C554557335A4}"/>
              </a:ext>
            </a:extLst>
          </p:cNvPr>
          <p:cNvSpPr>
            <a:spLocks noGrp="1" noChangeArrowheads="1"/>
          </p:cNvSpPr>
          <p:nvPr>
            <p:ph type="body" sz="half" idx="1"/>
          </p:nvPr>
        </p:nvSpPr>
        <p:spPr>
          <a:xfrm>
            <a:off x="566738" y="1752600"/>
            <a:ext cx="8272462" cy="1143000"/>
          </a:xfrm>
        </p:spPr>
        <p:txBody>
          <a:bodyPr/>
          <a:lstStyle/>
          <a:p>
            <a:r>
              <a:rPr lang="en-US" altLang="en-US" sz="1800"/>
              <a:t>The </a:t>
            </a:r>
            <a:r>
              <a:rPr lang="en-US" altLang="en-US" sz="1800" i="1"/>
              <a:t>makePayment </a:t>
            </a:r>
            <a:r>
              <a:rPr lang="en-US" altLang="en-US" sz="1800"/>
              <a:t>system operation occurs when a cashier enters the amount of cash tendered for payment</a:t>
            </a:r>
          </a:p>
          <a:p>
            <a:endParaRPr lang="en-US" altLang="en-US" sz="1800"/>
          </a:p>
          <a:p>
            <a:endParaRPr lang="en-US" altLang="en-US" sz="1800"/>
          </a:p>
          <a:p>
            <a:endParaRPr lang="en-US" altLang="en-US" sz="1800"/>
          </a:p>
        </p:txBody>
      </p:sp>
      <p:pic>
        <p:nvPicPr>
          <p:cNvPr id="16390" name="Picture 4" descr="CLD-MakePayment%20with%20GRASP">
            <a:extLst>
              <a:ext uri="{FF2B5EF4-FFF2-40B4-BE49-F238E27FC236}">
                <a16:creationId xmlns:a16="http://schemas.microsoft.com/office/drawing/2014/main" xmlns="" id="{62E578E2-7DA0-424A-9848-38166A7753F9}"/>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609600" y="3505200"/>
            <a:ext cx="7772400" cy="210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11539</TotalTime>
  <Words>2796</Words>
  <Application>Microsoft Office PowerPoint</Application>
  <PresentationFormat>On-screen Show (4:3)</PresentationFormat>
  <Paragraphs>374</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Profile</vt:lpstr>
      <vt:lpstr>Software Construction</vt:lpstr>
      <vt:lpstr>UC1: Process Sale</vt:lpstr>
      <vt:lpstr>UC1: Process Sale</vt:lpstr>
      <vt:lpstr>Design: makeNewSale</vt:lpstr>
      <vt:lpstr>Design: makeNewSale</vt:lpstr>
      <vt:lpstr>Design: enterltem</vt:lpstr>
      <vt:lpstr>Design: endSale</vt:lpstr>
      <vt:lpstr>Design: calculateTotal</vt:lpstr>
      <vt:lpstr>Design: makePayment</vt:lpstr>
      <vt:lpstr>Logging a complete sale</vt:lpstr>
      <vt:lpstr>Calculating balance</vt:lpstr>
      <vt:lpstr>Design model: Determining visibility</vt:lpstr>
      <vt:lpstr>PowerPoint Presentation</vt:lpstr>
      <vt:lpstr>Attribute Visibility</vt:lpstr>
      <vt:lpstr>PowerPoint Presentation</vt:lpstr>
      <vt:lpstr>Parameter Visibility</vt:lpstr>
      <vt:lpstr>PowerPoint Presentation</vt:lpstr>
      <vt:lpstr>Local Visibility</vt:lpstr>
      <vt:lpstr>PowerPoint Presentation</vt:lpstr>
      <vt:lpstr>Global Visibility</vt:lpstr>
      <vt:lpstr>PowerPoint Presentation</vt:lpstr>
      <vt:lpstr>GRASP Patterns</vt:lpstr>
      <vt:lpstr>PowerPoint Presentation</vt:lpstr>
      <vt:lpstr>Polymorphism</vt:lpstr>
      <vt:lpstr>PowerPoint Presentation</vt:lpstr>
      <vt:lpstr>PowerPoint Presentation</vt:lpstr>
      <vt:lpstr>PowerPoint Presentation</vt:lpstr>
      <vt:lpstr>PowerPoint Presentation</vt:lpstr>
      <vt:lpstr>UML notation</vt:lpstr>
      <vt:lpstr>PowerPoint Presentation</vt:lpstr>
      <vt:lpstr>PowerPoint Presentation</vt:lpstr>
      <vt:lpstr>Fabrication</vt:lpstr>
      <vt:lpstr>PowerPoint Presentation</vt:lpstr>
      <vt:lpstr>PowerPoint Presentation</vt:lpstr>
      <vt:lpstr>PowerPoint Presentation</vt:lpstr>
      <vt:lpstr>PowerPoint Presentation</vt:lpstr>
      <vt:lpstr>PowerPoint Presentation</vt:lpstr>
      <vt:lpstr>PowerPoint Presentation</vt:lpstr>
      <vt:lpstr>Indirection</vt:lpstr>
      <vt:lpstr>PowerPoint Presentation</vt:lpstr>
      <vt:lpstr>PowerPoint Presentation</vt:lpstr>
      <vt:lpstr>PowerPoint Presentation</vt:lpstr>
      <vt:lpstr>Protected Variations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Onaiza Maqbool</dc:creator>
  <cp:lastModifiedBy>Onaiza Maqbool</cp:lastModifiedBy>
  <cp:revision>169</cp:revision>
  <cp:lastPrinted>2016-02-15T09:53:03Z</cp:lastPrinted>
  <dcterms:created xsi:type="dcterms:W3CDTF">1601-01-01T00:00:00Z</dcterms:created>
  <dcterms:modified xsi:type="dcterms:W3CDTF">2023-12-06T07:43:31Z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