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32"/>
  </p:notesMasterIdLst>
  <p:handoutMasterIdLst>
    <p:handoutMasterId r:id="rId3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644" r:id="rId18"/>
    <p:sldId id="645" r:id="rId19"/>
    <p:sldId id="646" r:id="rId20"/>
    <p:sldId id="647" r:id="rId21"/>
    <p:sldId id="648" r:id="rId22"/>
    <p:sldId id="649" r:id="rId23"/>
    <p:sldId id="650" r:id="rId24"/>
    <p:sldId id="651" r:id="rId25"/>
    <p:sldId id="652" r:id="rId26"/>
    <p:sldId id="653" r:id="rId27"/>
    <p:sldId id="654" r:id="rId28"/>
    <p:sldId id="655" r:id="rId29"/>
    <p:sldId id="656" r:id="rId30"/>
    <p:sldId id="657" r:id="rId3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249" autoAdjust="0"/>
  </p:normalViewPr>
  <p:slideViewPr>
    <p:cSldViewPr>
      <p:cViewPr varScale="1">
        <p:scale>
          <a:sx n="72" d="100"/>
          <a:sy n="72" d="100"/>
        </p:scale>
        <p:origin x="120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B922357-5A9E-444B-A32F-5153C07608AB}"/>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77827" name="Rectangle 3">
            <a:extLst>
              <a:ext uri="{FF2B5EF4-FFF2-40B4-BE49-F238E27FC236}">
                <a16:creationId xmlns:a16="http://schemas.microsoft.com/office/drawing/2014/main" id="{FBDB8AC1-5588-46B7-A8BD-F63B9B85C9A0}"/>
              </a:ext>
            </a:extLst>
          </p:cNvPr>
          <p:cNvSpPr>
            <a:spLocks noGrp="1" noChangeArrowheads="1"/>
          </p:cNvSpPr>
          <p:nvPr>
            <p:ph type="dt" sz="quarter"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87">
              <a:defRPr sz="1300">
                <a:latin typeface="Arial" charset="0"/>
                <a:cs typeface="Arial" charset="0"/>
              </a:defRPr>
            </a:lvl1pPr>
          </a:lstStyle>
          <a:p>
            <a:pPr>
              <a:defRPr/>
            </a:pPr>
            <a:endParaRPr lang="en-US" altLang="en-US"/>
          </a:p>
        </p:txBody>
      </p:sp>
      <p:sp>
        <p:nvSpPr>
          <p:cNvPr id="77828" name="Rectangle 4">
            <a:extLst>
              <a:ext uri="{FF2B5EF4-FFF2-40B4-BE49-F238E27FC236}">
                <a16:creationId xmlns:a16="http://schemas.microsoft.com/office/drawing/2014/main" id="{13F4B0AE-2391-4BB6-AB49-203D9A53772E}"/>
              </a:ext>
            </a:extLst>
          </p:cNvPr>
          <p:cNvSpPr>
            <a:spLocks noGrp="1" noChangeArrowheads="1"/>
          </p:cNvSpPr>
          <p:nvPr>
            <p:ph type="ftr" sz="quarter" idx="2"/>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77829" name="Rectangle 5">
            <a:extLst>
              <a:ext uri="{FF2B5EF4-FFF2-40B4-BE49-F238E27FC236}">
                <a16:creationId xmlns:a16="http://schemas.microsoft.com/office/drawing/2014/main" id="{45D78AD4-BC60-432C-83E9-A05CB26C087A}"/>
              </a:ext>
            </a:extLst>
          </p:cNvPr>
          <p:cNvSpPr>
            <a:spLocks noGrp="1" noChangeArrowheads="1"/>
          </p:cNvSpPr>
          <p:nvPr>
            <p:ph type="sldNum" sz="quarter" idx="3"/>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63">
              <a:defRPr sz="1300">
                <a:latin typeface="Arial" panose="020B0604020202020204" pitchFamily="34" charset="0"/>
              </a:defRPr>
            </a:lvl1pPr>
          </a:lstStyle>
          <a:p>
            <a:fld id="{7C633C61-43DE-47ED-B60B-C32F76F4EB3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95D9486-BAA7-40FC-A39E-C89AE0DAA7C9}"/>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31747" name="Rectangle 3">
            <a:extLst>
              <a:ext uri="{FF2B5EF4-FFF2-40B4-BE49-F238E27FC236}">
                <a16:creationId xmlns:a16="http://schemas.microsoft.com/office/drawing/2014/main" id="{FF7A0C83-81EE-4C7B-8978-6FDA57773E3E}"/>
              </a:ext>
            </a:extLst>
          </p:cNvPr>
          <p:cNvSpPr>
            <a:spLocks noGrp="1" noChangeArrowheads="1"/>
          </p:cNvSpPr>
          <p:nvPr>
            <p:ph type="dt"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87">
              <a:defRPr sz="1300">
                <a:latin typeface="Arial" charset="0"/>
                <a:cs typeface="Arial" charset="0"/>
              </a:defRPr>
            </a:lvl1pPr>
          </a:lstStyle>
          <a:p>
            <a:pPr>
              <a:defRPr/>
            </a:pPr>
            <a:endParaRPr lang="en-US" altLang="en-US"/>
          </a:p>
        </p:txBody>
      </p:sp>
      <p:sp>
        <p:nvSpPr>
          <p:cNvPr id="37892" name="Rectangle 4">
            <a:extLst>
              <a:ext uri="{FF2B5EF4-FFF2-40B4-BE49-F238E27FC236}">
                <a16:creationId xmlns:a16="http://schemas.microsoft.com/office/drawing/2014/main" id="{CB1DF10C-3CC5-418E-87C0-42DB9CBF0C60}"/>
              </a:ext>
            </a:extLst>
          </p:cNvPr>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a:extLst>
              <a:ext uri="{FF2B5EF4-FFF2-40B4-BE49-F238E27FC236}">
                <a16:creationId xmlns:a16="http://schemas.microsoft.com/office/drawing/2014/main" id="{6B61E77E-F4E7-43F2-B586-A9134B7DB6FA}"/>
              </a:ext>
            </a:extLst>
          </p:cNvPr>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1750" name="Rectangle 6">
            <a:extLst>
              <a:ext uri="{FF2B5EF4-FFF2-40B4-BE49-F238E27FC236}">
                <a16:creationId xmlns:a16="http://schemas.microsoft.com/office/drawing/2014/main" id="{AEA8E967-F387-40EC-9DF3-1FE249DE575F}"/>
              </a:ext>
            </a:extLst>
          </p:cNvPr>
          <p:cNvSpPr>
            <a:spLocks noGrp="1" noChangeArrowheads="1"/>
          </p:cNvSpPr>
          <p:nvPr>
            <p:ph type="ftr" sz="quarter" idx="4"/>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87">
              <a:defRPr sz="1300">
                <a:latin typeface="Arial" charset="0"/>
                <a:cs typeface="Arial" charset="0"/>
              </a:defRPr>
            </a:lvl1pPr>
          </a:lstStyle>
          <a:p>
            <a:pPr>
              <a:defRPr/>
            </a:pPr>
            <a:endParaRPr lang="en-US" altLang="en-US"/>
          </a:p>
        </p:txBody>
      </p:sp>
      <p:sp>
        <p:nvSpPr>
          <p:cNvPr id="31751" name="Rectangle 7">
            <a:extLst>
              <a:ext uri="{FF2B5EF4-FFF2-40B4-BE49-F238E27FC236}">
                <a16:creationId xmlns:a16="http://schemas.microsoft.com/office/drawing/2014/main" id="{57DEDDCE-5751-49B2-9851-F54D1E51B743}"/>
              </a:ext>
            </a:extLst>
          </p:cNvPr>
          <p:cNvSpPr>
            <a:spLocks noGrp="1" noChangeArrowheads="1"/>
          </p:cNvSpPr>
          <p:nvPr>
            <p:ph type="sldNum" sz="quarter" idx="5"/>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63">
              <a:defRPr sz="1300">
                <a:latin typeface="Arial" panose="020B0604020202020204" pitchFamily="34" charset="0"/>
              </a:defRPr>
            </a:lvl1pPr>
          </a:lstStyle>
          <a:p>
            <a:fld id="{F080064F-EF71-4631-B4BD-F6B75A4085D7}" type="slidenum">
              <a:rPr lang="en-US" altLang="en-US"/>
              <a:pPr/>
              <a:t>‹#›</a:t>
            </a:fld>
            <a:endParaRPr lang="en-US" altLang="en-US"/>
          </a:p>
        </p:txBody>
      </p:sp>
    </p:spTree>
    <p:extLst>
      <p:ext uri="{BB962C8B-B14F-4D97-AF65-F5344CB8AC3E}">
        <p14:creationId xmlns:p14="http://schemas.microsoft.com/office/powerpoint/2010/main" val="3361701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1EAF9DE-085E-4467-8748-E25FC31C9534}"/>
              </a:ext>
            </a:extLst>
          </p:cNvPr>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15963" indent="-274638" defTabSz="931863"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01725" indent="-219075" defTabSz="931863"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541463" indent="-219075" defTabSz="931863"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1982788" indent="-219075" defTabSz="931863"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4399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8971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3543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11588" indent="-219075" defTabSz="9318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1042CF6B-A55E-4F76-95E8-D69FB52A5BDB}" type="slidenum">
              <a:rPr lang="en-US" altLang="en-US" sz="1300"/>
              <a:pPr eaLnBrk="1" hangingPunct="1">
                <a:spcBef>
                  <a:spcPct val="0"/>
                </a:spcBef>
              </a:pPr>
              <a:t>1</a:t>
            </a:fld>
            <a:endParaRPr lang="en-US" altLang="en-US" sz="1300"/>
          </a:p>
        </p:txBody>
      </p:sp>
      <p:sp>
        <p:nvSpPr>
          <p:cNvPr id="38915" name="Rectangle 2">
            <a:extLst>
              <a:ext uri="{FF2B5EF4-FFF2-40B4-BE49-F238E27FC236}">
                <a16:creationId xmlns:a16="http://schemas.microsoft.com/office/drawing/2014/main" id="{CCD90AC1-A026-467F-AB86-EDB619C505B8}"/>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BF2FED75-3A81-43FC-AB03-8F01BD0875E0}"/>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1B2411F-8315-47CC-83F2-7A563908C1AC}"/>
              </a:ext>
            </a:extLst>
          </p:cNvPr>
          <p:cNvSpPr>
            <a:spLocks noGrp="1" noChangeArrowheads="1"/>
          </p:cNvSpPr>
          <p:nvPr>
            <p:ph type="sldNum" sz="quarter" idx="5"/>
          </p:nvPr>
        </p:nvSpPr>
        <p:spPr>
          <a:noFill/>
        </p:spPr>
        <p:txBody>
          <a:bodyPr/>
          <a:lstStyle>
            <a:lvl1pPr defTabSz="965200"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69938" indent="-295275" defTabSz="96520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84275" indent="-236538" defTabSz="9652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58938" indent="-236538" defTabSz="9652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133600" indent="-236538" defTabSz="9652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90800" indent="-236538"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3048000" indent="-236538"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505200" indent="-236538"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962400" indent="-236538"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FE6C920C-750A-4DE3-A835-FEB8BD9DEABE}" type="slidenum">
              <a:rPr lang="en-US" altLang="en-US" sz="1300"/>
              <a:pPr eaLnBrk="1" hangingPunct="1">
                <a:spcBef>
                  <a:spcPct val="0"/>
                </a:spcBef>
              </a:pPr>
              <a:t>20</a:t>
            </a:fld>
            <a:endParaRPr lang="en-US" altLang="en-US" sz="1300"/>
          </a:p>
        </p:txBody>
      </p:sp>
      <p:sp>
        <p:nvSpPr>
          <p:cNvPr id="26627" name="Rectangle 2">
            <a:extLst>
              <a:ext uri="{FF2B5EF4-FFF2-40B4-BE49-F238E27FC236}">
                <a16:creationId xmlns:a16="http://schemas.microsoft.com/office/drawing/2014/main" id="{F6DFDE61-FFC1-4D9E-907E-A044B3ECD5DE}"/>
              </a:ext>
            </a:extLst>
          </p:cNvPr>
          <p:cNvSpPr>
            <a:spLocks noGrp="1" noChangeArrowheads="1"/>
          </p:cNvSpPr>
          <p:nvPr>
            <p:ph type="body" idx="1"/>
          </p:nvPr>
        </p:nvSpPr>
        <p:spPr>
          <a:xfrm>
            <a:off x="976313" y="4564063"/>
            <a:ext cx="5362575" cy="4044950"/>
          </a:xfrm>
          <a:noFill/>
          <a:extLst>
            <a:ext uri="{91240B29-F687-4F45-9708-019B960494DF}">
              <a14:hiddenLine xmlns:a14="http://schemas.microsoft.com/office/drawing/2010/main" w="12700">
                <a:solidFill>
                  <a:schemeClr val="tx1"/>
                </a:solidFill>
                <a:miter lim="800000"/>
                <a:headEnd/>
                <a:tailEnd/>
              </a14:hiddenLine>
            </a:ext>
          </a:extLst>
        </p:spPr>
        <p:txBody>
          <a:bodyPr lIns="95631" tIns="46978" rIns="95631" bIns="46978"/>
          <a:lstStyle/>
          <a:p>
            <a:endParaRPr lang="en-US" altLang="en-US">
              <a:latin typeface="Arial" panose="020B0604020202020204" pitchFamily="34" charset="0"/>
              <a:cs typeface="Arial" panose="020B0604020202020204" pitchFamily="34" charset="0"/>
            </a:endParaRPr>
          </a:p>
        </p:txBody>
      </p:sp>
      <p:sp>
        <p:nvSpPr>
          <p:cNvPr id="26628" name="Rectangle 3">
            <a:extLst>
              <a:ext uri="{FF2B5EF4-FFF2-40B4-BE49-F238E27FC236}">
                <a16:creationId xmlns:a16="http://schemas.microsoft.com/office/drawing/2014/main" id="{E117D3CC-3377-4244-9506-004C1454DFBB}"/>
              </a:ext>
            </a:extLst>
          </p:cNvPr>
          <p:cNvSpPr>
            <a:spLocks noGrp="1" noRot="1" noChangeAspect="1" noChangeArrowheads="1" noTextEdit="1"/>
          </p:cNvSpPr>
          <p:nvPr>
            <p:ph type="sldImg"/>
          </p:nvPr>
        </p:nvSpPr>
        <p:spPr>
          <a:xfrm>
            <a:off x="1419225" y="839788"/>
            <a:ext cx="4479925" cy="33591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9B7580C5-C477-4869-A36D-5D0EB9AB733D}"/>
              </a:ext>
            </a:extLst>
          </p:cNvPr>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22" name="Rectangle 2"/>
          <p:cNvSpPr>
            <a:spLocks noGrp="1" noChangeArrowheads="1"/>
          </p:cNvSpPr>
          <p:nvPr>
            <p:ph type="ctrTitle"/>
          </p:nvPr>
        </p:nvSpPr>
        <p:spPr>
          <a:xfrm>
            <a:off x="685800" y="990600"/>
            <a:ext cx="7772400" cy="1371600"/>
          </a:xfrm>
        </p:spPr>
        <p:txBody>
          <a:bodyPr/>
          <a:lstStyle>
            <a:lvl1pPr>
              <a:defRPr sz="3800"/>
            </a:lvl1pPr>
          </a:lstStyle>
          <a:p>
            <a:pPr lvl="0"/>
            <a:r>
              <a:rPr lang="en-US" altLang="en-US" noProof="0"/>
              <a:t>Click to edit Master title style</a:t>
            </a:r>
          </a:p>
        </p:txBody>
      </p:sp>
      <p:sp>
        <p:nvSpPr>
          <p:cNvPr id="30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1900"/>
            </a:lvl1pPr>
          </a:lstStyle>
          <a:p>
            <a:pPr lvl="0"/>
            <a:r>
              <a:rPr lang="en-US" altLang="en-US" noProof="0"/>
              <a:t>Click to edit Master subtitle style</a:t>
            </a:r>
          </a:p>
        </p:txBody>
      </p:sp>
      <p:sp>
        <p:nvSpPr>
          <p:cNvPr id="5" name="Date Placeholder 4">
            <a:extLst>
              <a:ext uri="{FF2B5EF4-FFF2-40B4-BE49-F238E27FC236}">
                <a16:creationId xmlns:a16="http://schemas.microsoft.com/office/drawing/2014/main" id="{BDA094F5-7C5C-4045-A092-53C8DE248F04}"/>
              </a:ext>
            </a:extLst>
          </p:cNvPr>
          <p:cNvSpPr>
            <a:spLocks noGrp="1" noChangeArrowheads="1"/>
          </p:cNvSpPr>
          <p:nvPr>
            <p:ph type="dt" sz="half" idx="10"/>
          </p:nvPr>
        </p:nvSpPr>
        <p:spPr>
          <a:xfrm>
            <a:off x="685800" y="6248400"/>
            <a:ext cx="1905000" cy="457200"/>
          </a:xfrm>
        </p:spPr>
        <p:txBody>
          <a:bodyPr/>
          <a:lstStyle>
            <a:lvl1pPr>
              <a:defRPr>
                <a:latin typeface="Verdana" pitchFamily="34" charset="0"/>
                <a:cs typeface="Arial" charset="0"/>
              </a:defRPr>
            </a:lvl1pPr>
          </a:lstStyle>
          <a:p>
            <a:pPr>
              <a:defRPr/>
            </a:pPr>
            <a:endParaRPr lang="en-US" altLang="en-US"/>
          </a:p>
        </p:txBody>
      </p:sp>
      <p:sp>
        <p:nvSpPr>
          <p:cNvPr id="6" name="Footer Placeholder 5">
            <a:extLst>
              <a:ext uri="{FF2B5EF4-FFF2-40B4-BE49-F238E27FC236}">
                <a16:creationId xmlns:a16="http://schemas.microsoft.com/office/drawing/2014/main" id="{64849777-3770-4622-A7FF-A24D9386E599}"/>
              </a:ext>
            </a:extLst>
          </p:cNvPr>
          <p:cNvSpPr>
            <a:spLocks noGrp="1" noChangeArrowheads="1"/>
          </p:cNvSpPr>
          <p:nvPr>
            <p:ph type="ftr" sz="quarter" idx="11"/>
          </p:nvPr>
        </p:nvSpPr>
        <p:spPr>
          <a:xfrm>
            <a:off x="3124200" y="6248400"/>
            <a:ext cx="2895600" cy="457200"/>
          </a:xfrm>
        </p:spPr>
        <p:txBody>
          <a:bodyPr/>
          <a:lstStyle>
            <a:lvl1pPr>
              <a:defRPr sz="1200">
                <a:latin typeface="Verdana" pitchFamily="34" charset="0"/>
                <a:cs typeface="Arial" charset="0"/>
              </a:defRPr>
            </a:lvl1pPr>
          </a:lstStyle>
          <a:p>
            <a:pPr>
              <a:defRPr/>
            </a:pPr>
            <a:endParaRPr lang="en-US" altLang="en-US"/>
          </a:p>
        </p:txBody>
      </p:sp>
      <p:sp>
        <p:nvSpPr>
          <p:cNvPr id="7" name="Slide Number Placeholder 6">
            <a:extLst>
              <a:ext uri="{FF2B5EF4-FFF2-40B4-BE49-F238E27FC236}">
                <a16:creationId xmlns:a16="http://schemas.microsoft.com/office/drawing/2014/main" id="{C80261A9-C34C-4B2C-9293-7F1ECCDBBB2F}"/>
              </a:ext>
            </a:extLst>
          </p:cNvPr>
          <p:cNvSpPr>
            <a:spLocks noGrp="1" noChangeArrowheads="1"/>
          </p:cNvSpPr>
          <p:nvPr>
            <p:ph type="sldNum" sz="quarter" idx="12"/>
          </p:nvPr>
        </p:nvSpPr>
        <p:spPr>
          <a:xfrm>
            <a:off x="6553200" y="6248400"/>
            <a:ext cx="1905000" cy="457200"/>
          </a:xfrm>
        </p:spPr>
        <p:txBody>
          <a:bodyPr/>
          <a:lstStyle>
            <a:lvl1pPr>
              <a:defRPr sz="1200" smtClean="0">
                <a:latin typeface="Verdana" panose="020B0604030504040204" pitchFamily="34" charset="0"/>
                <a:cs typeface="Arial" panose="020B0604020202020204" pitchFamily="34" charset="0"/>
              </a:defRPr>
            </a:lvl1pPr>
          </a:lstStyle>
          <a:p>
            <a:fld id="{F8229DE9-4E4F-4949-9A65-DFE1B3F32FEF}" type="slidenum">
              <a:rPr lang="en-US" altLang="en-US"/>
              <a:pPr/>
              <a:t>‹#›</a:t>
            </a:fld>
            <a:endParaRPr lang="en-US" altLang="en-US"/>
          </a:p>
        </p:txBody>
      </p:sp>
    </p:spTree>
    <p:extLst>
      <p:ext uri="{BB962C8B-B14F-4D97-AF65-F5344CB8AC3E}">
        <p14:creationId xmlns:p14="http://schemas.microsoft.com/office/powerpoint/2010/main" val="257280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CC5AC057-BB45-4C07-95B0-0152C6C907BF}"/>
              </a:ext>
            </a:extLst>
          </p:cNvPr>
          <p:cNvSpPr>
            <a:spLocks noGrp="1" noChangeArrowheads="1"/>
          </p:cNvSpPr>
          <p:nvPr>
            <p:ph type="dt" sz="half" idx="10"/>
          </p:nvPr>
        </p:nvSpPr>
        <p:spPr>
          <a:ln/>
        </p:spPr>
        <p:txBody>
          <a:bodyPr/>
          <a:lstStyle>
            <a:lvl1pPr>
              <a:defRPr/>
            </a:lvl1pPr>
          </a:lstStyle>
          <a:p>
            <a:fld id="{702A0175-5D87-4D45-8176-B7B6067F256C}" type="slidenum">
              <a:rPr lang="en-US" altLang="en-US"/>
              <a:pPr/>
              <a:t>‹#›</a:t>
            </a:fld>
            <a:endParaRPr lang="en-US" altLang="en-US"/>
          </a:p>
        </p:txBody>
      </p:sp>
      <p:sp>
        <p:nvSpPr>
          <p:cNvPr id="5" name="Rectangle 7">
            <a:extLst>
              <a:ext uri="{FF2B5EF4-FFF2-40B4-BE49-F238E27FC236}">
                <a16:creationId xmlns:a16="http://schemas.microsoft.com/office/drawing/2014/main" id="{DE9D496E-1997-4EFC-B3F4-FC9D45FD063A}"/>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2792C3F6-2944-4962-A2A3-8165303E24F5}"/>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74961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B5B51EB-AAAF-46A0-85BD-54E61EB4FB00}"/>
              </a:ext>
            </a:extLst>
          </p:cNvPr>
          <p:cNvSpPr>
            <a:spLocks noGrp="1" noChangeArrowheads="1"/>
          </p:cNvSpPr>
          <p:nvPr>
            <p:ph type="dt" sz="half" idx="10"/>
          </p:nvPr>
        </p:nvSpPr>
        <p:spPr>
          <a:ln/>
        </p:spPr>
        <p:txBody>
          <a:bodyPr/>
          <a:lstStyle>
            <a:lvl1pPr>
              <a:defRPr/>
            </a:lvl1pPr>
          </a:lstStyle>
          <a:p>
            <a:fld id="{E8E22FCD-DD35-40FA-AB59-4B422F4F61BC}" type="slidenum">
              <a:rPr lang="en-US" altLang="en-US"/>
              <a:pPr/>
              <a:t>‹#›</a:t>
            </a:fld>
            <a:endParaRPr lang="en-US" altLang="en-US"/>
          </a:p>
        </p:txBody>
      </p:sp>
      <p:sp>
        <p:nvSpPr>
          <p:cNvPr id="5" name="Rectangle 7">
            <a:extLst>
              <a:ext uri="{FF2B5EF4-FFF2-40B4-BE49-F238E27FC236}">
                <a16:creationId xmlns:a16="http://schemas.microsoft.com/office/drawing/2014/main" id="{D0286BEE-C1D6-4B46-9B4D-F6ED2F4CC5E5}"/>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8CB4558B-38B1-4A9D-A4FD-1D34631B7330}"/>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352253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2DFA907C-BB5B-42F3-A57F-8BDAF0C06F0E}"/>
              </a:ext>
            </a:extLst>
          </p:cNvPr>
          <p:cNvSpPr>
            <a:spLocks noGrp="1" noChangeArrowheads="1"/>
          </p:cNvSpPr>
          <p:nvPr>
            <p:ph type="dt" sz="half" idx="10"/>
          </p:nvPr>
        </p:nvSpPr>
        <p:spPr>
          <a:ln/>
        </p:spPr>
        <p:txBody>
          <a:bodyPr/>
          <a:lstStyle>
            <a:lvl1pPr>
              <a:defRPr/>
            </a:lvl1pPr>
          </a:lstStyle>
          <a:p>
            <a:fld id="{C4F7F153-206B-402F-9429-B8A8DC2A85B6}" type="slidenum">
              <a:rPr lang="en-US" altLang="en-US"/>
              <a:pPr/>
              <a:t>‹#›</a:t>
            </a:fld>
            <a:endParaRPr lang="en-US" altLang="en-US"/>
          </a:p>
        </p:txBody>
      </p:sp>
      <p:sp>
        <p:nvSpPr>
          <p:cNvPr id="6" name="Rectangle 7">
            <a:extLst>
              <a:ext uri="{FF2B5EF4-FFF2-40B4-BE49-F238E27FC236}">
                <a16:creationId xmlns:a16="http://schemas.microsoft.com/office/drawing/2014/main" id="{DADA4B3C-7B88-4A4E-BB38-295020AEB2F2}"/>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id="{6F41AFD0-8EC3-405A-BF2C-029688034ACA}"/>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2678851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p>
        </p:txBody>
      </p:sp>
      <p:sp>
        <p:nvSpPr>
          <p:cNvPr id="3" name="Table Placeholder 2"/>
          <p:cNvSpPr>
            <a:spLocks noGrp="1"/>
          </p:cNvSpPr>
          <p:nvPr>
            <p:ph type="tbl" idx="1"/>
          </p:nvPr>
        </p:nvSpPr>
        <p:spPr>
          <a:xfrm>
            <a:off x="566738" y="1752600"/>
            <a:ext cx="8001000" cy="4267200"/>
          </a:xfrm>
        </p:spPr>
        <p:txBody>
          <a:bodyPr/>
          <a:lstStyle/>
          <a:p>
            <a:pPr lvl="0"/>
            <a:endParaRPr lang="en-US" noProof="0"/>
          </a:p>
        </p:txBody>
      </p:sp>
      <p:sp>
        <p:nvSpPr>
          <p:cNvPr id="4" name="Rectangle 6">
            <a:extLst>
              <a:ext uri="{FF2B5EF4-FFF2-40B4-BE49-F238E27FC236}">
                <a16:creationId xmlns:a16="http://schemas.microsoft.com/office/drawing/2014/main" id="{48EC8EDF-0275-4CD7-83D7-F91831D6FE06}"/>
              </a:ext>
            </a:extLst>
          </p:cNvPr>
          <p:cNvSpPr>
            <a:spLocks noGrp="1" noChangeArrowheads="1"/>
          </p:cNvSpPr>
          <p:nvPr>
            <p:ph type="dt" sz="half" idx="10"/>
          </p:nvPr>
        </p:nvSpPr>
        <p:spPr>
          <a:ln/>
        </p:spPr>
        <p:txBody>
          <a:bodyPr/>
          <a:lstStyle>
            <a:lvl1pPr>
              <a:defRPr/>
            </a:lvl1pPr>
          </a:lstStyle>
          <a:p>
            <a:fld id="{B6CF078D-316E-4900-A181-709CC3B59731}" type="slidenum">
              <a:rPr lang="en-US" altLang="en-US"/>
              <a:pPr/>
              <a:t>‹#›</a:t>
            </a:fld>
            <a:endParaRPr lang="en-US" altLang="en-US"/>
          </a:p>
        </p:txBody>
      </p:sp>
      <p:sp>
        <p:nvSpPr>
          <p:cNvPr id="5" name="Rectangle 7">
            <a:extLst>
              <a:ext uri="{FF2B5EF4-FFF2-40B4-BE49-F238E27FC236}">
                <a16:creationId xmlns:a16="http://schemas.microsoft.com/office/drawing/2014/main" id="{771A1669-6D5F-4852-A933-563CE8F4377E}"/>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6" name="Rectangle 8">
            <a:extLst>
              <a:ext uri="{FF2B5EF4-FFF2-40B4-BE49-F238E27FC236}">
                <a16:creationId xmlns:a16="http://schemas.microsoft.com/office/drawing/2014/main" id="{1785FBA6-009D-4801-902E-93C9BFF41139}"/>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41220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DC45C68-A38C-40FD-959C-EA95FC67D1F0}"/>
              </a:ext>
            </a:extLst>
          </p:cNvPr>
          <p:cNvSpPr>
            <a:spLocks noGrp="1" noChangeArrowheads="1"/>
          </p:cNvSpPr>
          <p:nvPr>
            <p:ph type="dt" sz="half" idx="10"/>
          </p:nvPr>
        </p:nvSpPr>
        <p:spPr/>
        <p:txBody>
          <a:bodyPr/>
          <a:lstStyle>
            <a:lvl1pPr>
              <a:defRPr/>
            </a:lvl1pPr>
          </a:lstStyle>
          <a:p>
            <a:fld id="{E9B8D441-6CCE-4C40-B816-8A7608C2D139}" type="slidenum">
              <a:rPr lang="en-US" altLang="en-US"/>
              <a:pPr/>
              <a:t>‹#›</a:t>
            </a:fld>
            <a:endParaRPr lang="en-US" altLang="en-US"/>
          </a:p>
        </p:txBody>
      </p:sp>
      <p:sp>
        <p:nvSpPr>
          <p:cNvPr id="5" name="Rectangle 7">
            <a:extLst>
              <a:ext uri="{FF2B5EF4-FFF2-40B4-BE49-F238E27FC236}">
                <a16:creationId xmlns:a16="http://schemas.microsoft.com/office/drawing/2014/main" id="{3E230AEA-DAE3-4C4B-8848-6A658CC39A85}"/>
              </a:ext>
            </a:extLst>
          </p:cNvPr>
          <p:cNvSpPr>
            <a:spLocks noGrp="1" noChangeArrowheads="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68354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3F2DD2C4-85C5-4D0C-AB1D-34DEE98B4C9C}"/>
              </a:ext>
            </a:extLst>
          </p:cNvPr>
          <p:cNvSpPr>
            <a:spLocks noGrp="1" noChangeArrowheads="1"/>
          </p:cNvSpPr>
          <p:nvPr>
            <p:ph type="dt" sz="half" idx="10"/>
          </p:nvPr>
        </p:nvSpPr>
        <p:spPr/>
        <p:txBody>
          <a:bodyPr/>
          <a:lstStyle>
            <a:lvl1pPr>
              <a:defRPr/>
            </a:lvl1pPr>
          </a:lstStyle>
          <a:p>
            <a:fld id="{298081A9-26BA-4988-91CA-0747F259EE0D}" type="slidenum">
              <a:rPr lang="en-US" altLang="en-US"/>
              <a:pPr/>
              <a:t>‹#›</a:t>
            </a:fld>
            <a:endParaRPr lang="en-US" altLang="en-US"/>
          </a:p>
        </p:txBody>
      </p:sp>
      <p:sp>
        <p:nvSpPr>
          <p:cNvPr id="5" name="Rectangle 7">
            <a:extLst>
              <a:ext uri="{FF2B5EF4-FFF2-40B4-BE49-F238E27FC236}">
                <a16:creationId xmlns:a16="http://schemas.microsoft.com/office/drawing/2014/main" id="{D4C53E45-4F23-4B32-8885-EE0542765E28}"/>
              </a:ext>
            </a:extLst>
          </p:cNvPr>
          <p:cNvSpPr>
            <a:spLocks noGrp="1" noChangeArrowheads="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1876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824EB9AC-66D8-4325-9AB9-C42C2D6A92CF}"/>
              </a:ext>
            </a:extLst>
          </p:cNvPr>
          <p:cNvSpPr>
            <a:spLocks noGrp="1" noChangeArrowheads="1"/>
          </p:cNvSpPr>
          <p:nvPr>
            <p:ph type="dt" sz="half" idx="10"/>
          </p:nvPr>
        </p:nvSpPr>
        <p:spPr>
          <a:ln/>
        </p:spPr>
        <p:txBody>
          <a:bodyPr/>
          <a:lstStyle>
            <a:lvl1pPr>
              <a:defRPr/>
            </a:lvl1pPr>
          </a:lstStyle>
          <a:p>
            <a:fld id="{4949167C-55B0-4335-BA71-3099827C2830}" type="slidenum">
              <a:rPr lang="en-US" altLang="en-US"/>
              <a:pPr/>
              <a:t>‹#›</a:t>
            </a:fld>
            <a:endParaRPr lang="en-US" altLang="en-US"/>
          </a:p>
        </p:txBody>
      </p:sp>
      <p:sp>
        <p:nvSpPr>
          <p:cNvPr id="6" name="Rectangle 7">
            <a:extLst>
              <a:ext uri="{FF2B5EF4-FFF2-40B4-BE49-F238E27FC236}">
                <a16:creationId xmlns:a16="http://schemas.microsoft.com/office/drawing/2014/main" id="{55E507B7-757C-410B-99BE-6E23A483138D}"/>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id="{7373F4AC-0DC4-4548-B543-F3DA774D7849}"/>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197910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2B348-2FC5-49A6-983D-0B8D54971F67}"/>
              </a:ext>
            </a:extLst>
          </p:cNvPr>
          <p:cNvSpPr>
            <a:spLocks noGrp="1"/>
          </p:cNvSpPr>
          <p:nvPr>
            <p:ph type="dt" sz="half" idx="10"/>
          </p:nvPr>
        </p:nvSpPr>
        <p:spPr/>
        <p:txBody>
          <a:bodyPr/>
          <a:lstStyle>
            <a:lvl1pPr>
              <a:defRPr/>
            </a:lvl1pPr>
          </a:lstStyle>
          <a:p>
            <a:fld id="{130F55A5-0A5F-404D-A100-DAC13BAECBBB}" type="slidenum">
              <a:rPr lang="en-US" altLang="en-US"/>
              <a:pPr/>
              <a:t>‹#›</a:t>
            </a:fld>
            <a:endParaRPr lang="en-US" altLang="en-US"/>
          </a:p>
        </p:txBody>
      </p:sp>
      <p:sp>
        <p:nvSpPr>
          <p:cNvPr id="8" name="Footer Placeholder 7">
            <a:extLst>
              <a:ext uri="{FF2B5EF4-FFF2-40B4-BE49-F238E27FC236}">
                <a16:creationId xmlns:a16="http://schemas.microsoft.com/office/drawing/2014/main" id="{A22A4E20-B1CA-49EC-BD86-AFDF9C377FC0}"/>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9917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E5E2C7-B7F4-460F-820F-A0BEBFB56BAE}"/>
              </a:ext>
            </a:extLst>
          </p:cNvPr>
          <p:cNvSpPr>
            <a:spLocks noGrp="1"/>
          </p:cNvSpPr>
          <p:nvPr>
            <p:ph type="dt" sz="half" idx="10"/>
          </p:nvPr>
        </p:nvSpPr>
        <p:spPr/>
        <p:txBody>
          <a:bodyPr/>
          <a:lstStyle>
            <a:lvl1pPr>
              <a:defRPr/>
            </a:lvl1pPr>
          </a:lstStyle>
          <a:p>
            <a:fld id="{6ADA1C93-9720-4F7B-94DC-76343546F4F6}" type="slidenum">
              <a:rPr lang="en-US" altLang="en-US"/>
              <a:pPr/>
              <a:t>‹#›</a:t>
            </a:fld>
            <a:endParaRPr lang="en-US" altLang="en-US"/>
          </a:p>
        </p:txBody>
      </p:sp>
      <p:sp>
        <p:nvSpPr>
          <p:cNvPr id="4" name="Footer Placeholder 3">
            <a:extLst>
              <a:ext uri="{FF2B5EF4-FFF2-40B4-BE49-F238E27FC236}">
                <a16:creationId xmlns:a16="http://schemas.microsoft.com/office/drawing/2014/main" id="{F9BE51F9-92A7-4E29-BA29-77EB52D93B0E}"/>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47850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C029567-BBE6-4708-AE07-154308235336}"/>
              </a:ext>
            </a:extLst>
          </p:cNvPr>
          <p:cNvSpPr>
            <a:spLocks noGrp="1" noChangeArrowheads="1"/>
          </p:cNvSpPr>
          <p:nvPr>
            <p:ph type="dt" sz="half" idx="10"/>
          </p:nvPr>
        </p:nvSpPr>
        <p:spPr>
          <a:ln/>
        </p:spPr>
        <p:txBody>
          <a:bodyPr/>
          <a:lstStyle>
            <a:lvl1pPr>
              <a:defRPr/>
            </a:lvl1pPr>
          </a:lstStyle>
          <a:p>
            <a:fld id="{BDEEBD30-2631-4674-903C-9815369158D5}" type="slidenum">
              <a:rPr lang="en-US" altLang="en-US"/>
              <a:pPr/>
              <a:t>‹#›</a:t>
            </a:fld>
            <a:endParaRPr lang="en-US" altLang="en-US"/>
          </a:p>
        </p:txBody>
      </p:sp>
      <p:sp>
        <p:nvSpPr>
          <p:cNvPr id="3" name="Rectangle 7">
            <a:extLst>
              <a:ext uri="{FF2B5EF4-FFF2-40B4-BE49-F238E27FC236}">
                <a16:creationId xmlns:a16="http://schemas.microsoft.com/office/drawing/2014/main" id="{3FADC4BE-AA1C-4227-8CE2-612E49F024D3}"/>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4" name="Rectangle 8">
            <a:extLst>
              <a:ext uri="{FF2B5EF4-FFF2-40B4-BE49-F238E27FC236}">
                <a16:creationId xmlns:a16="http://schemas.microsoft.com/office/drawing/2014/main" id="{53ABF304-E670-460B-ACA5-8CC77005DA71}"/>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143993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958DC45B-D0CC-47C8-8174-24BB719917BF}"/>
              </a:ext>
            </a:extLst>
          </p:cNvPr>
          <p:cNvSpPr>
            <a:spLocks noGrp="1" noChangeArrowheads="1"/>
          </p:cNvSpPr>
          <p:nvPr>
            <p:ph type="dt" sz="half" idx="10"/>
          </p:nvPr>
        </p:nvSpPr>
        <p:spPr>
          <a:ln/>
        </p:spPr>
        <p:txBody>
          <a:bodyPr/>
          <a:lstStyle>
            <a:lvl1pPr>
              <a:defRPr/>
            </a:lvl1pPr>
          </a:lstStyle>
          <a:p>
            <a:fld id="{7DC786C5-8BD6-49D5-982B-9ED87A8C6BA4}" type="slidenum">
              <a:rPr lang="en-US" altLang="en-US"/>
              <a:pPr/>
              <a:t>‹#›</a:t>
            </a:fld>
            <a:endParaRPr lang="en-US" altLang="en-US"/>
          </a:p>
        </p:txBody>
      </p:sp>
      <p:sp>
        <p:nvSpPr>
          <p:cNvPr id="6" name="Rectangle 7">
            <a:extLst>
              <a:ext uri="{FF2B5EF4-FFF2-40B4-BE49-F238E27FC236}">
                <a16:creationId xmlns:a16="http://schemas.microsoft.com/office/drawing/2014/main" id="{8CE04177-1C6C-4787-B707-56D3E9200D1A}"/>
              </a:ext>
            </a:extLst>
          </p:cNvPr>
          <p:cNvSpPr>
            <a:spLocks noGrp="1" noChangeArrowheads="1"/>
          </p:cNvSpPr>
          <p:nvPr>
            <p:ph type="ftr" sz="quarter" idx="11"/>
          </p:nvPr>
        </p:nvSpPr>
        <p:spPr>
          <a:ln/>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7" name="Rectangle 8">
            <a:extLst>
              <a:ext uri="{FF2B5EF4-FFF2-40B4-BE49-F238E27FC236}">
                <a16:creationId xmlns:a16="http://schemas.microsoft.com/office/drawing/2014/main" id="{44AE8698-6184-4248-A027-F20C815B9ADD}"/>
              </a:ext>
            </a:extLst>
          </p:cNvPr>
          <p:cNvSpPr>
            <a:spLocks noGrp="1" noChangeArrowheads="1"/>
          </p:cNvSpPr>
          <p:nvPr>
            <p:ph type="sldNum" sz="quarter" idx="12"/>
          </p:nvPr>
        </p:nvSpPr>
        <p:spPr>
          <a:ln/>
        </p:spPr>
        <p:txBody>
          <a:bodyPr/>
          <a:lstStyle>
            <a:lvl1pPr>
              <a:defRPr/>
            </a:lvl1pPr>
          </a:lstStyle>
          <a:p>
            <a:pPr>
              <a:defRPr/>
            </a:pPr>
            <a:r>
              <a:rPr lang="en-US" altLang="en-US"/>
              <a:t>Lecture1</a:t>
            </a:r>
          </a:p>
          <a:p>
            <a:pPr>
              <a:defRPr/>
            </a:pPr>
            <a:endParaRPr lang="en-US" altLang="en-US"/>
          </a:p>
        </p:txBody>
      </p:sp>
    </p:spTree>
    <p:extLst>
      <p:ext uri="{BB962C8B-B14F-4D97-AF65-F5344CB8AC3E}">
        <p14:creationId xmlns:p14="http://schemas.microsoft.com/office/powerpoint/2010/main" val="40372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A8E7952-9E1D-42C4-897F-09FB5D12D3A9}"/>
              </a:ext>
            </a:extLst>
          </p:cNvPr>
          <p:cNvSpPr>
            <a:spLocks noGrp="1"/>
          </p:cNvSpPr>
          <p:nvPr>
            <p:ph type="dt" sz="half" idx="10"/>
          </p:nvPr>
        </p:nvSpPr>
        <p:spPr/>
        <p:txBody>
          <a:bodyPr/>
          <a:lstStyle>
            <a:lvl1pPr>
              <a:defRPr/>
            </a:lvl1pPr>
          </a:lstStyle>
          <a:p>
            <a:fld id="{585F0CEA-B961-4D63-ADB4-9AD5087304BD}" type="slidenum">
              <a:rPr lang="en-US" altLang="en-US"/>
              <a:pPr/>
              <a:t>‹#›</a:t>
            </a:fld>
            <a:endParaRPr lang="en-US" altLang="en-US"/>
          </a:p>
        </p:txBody>
      </p:sp>
      <p:sp>
        <p:nvSpPr>
          <p:cNvPr id="6" name="Footer Placeholder 5">
            <a:extLst>
              <a:ext uri="{FF2B5EF4-FFF2-40B4-BE49-F238E27FC236}">
                <a16:creationId xmlns:a16="http://schemas.microsoft.com/office/drawing/2014/main" id="{D3242204-B60B-4398-9818-6983025F32F5}"/>
              </a:ext>
            </a:extLst>
          </p:cNvPr>
          <p:cNvSpPr>
            <a:spLocks noGrp="1"/>
          </p:cNvSpPr>
          <p:nvPr>
            <p:ph type="ftr" sz="quarter" idx="11"/>
          </p:nvPr>
        </p:nvSpPr>
        <p:spPr/>
        <p:txBody>
          <a:bodyPr/>
          <a:lstStyle>
            <a:lvl1pPr>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48340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9A80EF2-C31C-4941-AC77-E55FF1471C38}"/>
              </a:ext>
            </a:extLst>
          </p:cNvPr>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C7ACAA-AEF6-485A-BE90-31F312C0181A}"/>
              </a:ext>
            </a:extLst>
          </p:cNvPr>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D0161522-99F0-4017-851D-AA6E25D99E91}"/>
              </a:ext>
            </a:extLst>
          </p:cNvPr>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9" name="Line 5">
            <a:extLst>
              <a:ext uri="{FF2B5EF4-FFF2-40B4-BE49-F238E27FC236}">
                <a16:creationId xmlns:a16="http://schemas.microsoft.com/office/drawing/2014/main" id="{2E88650C-4B75-4022-873D-B50D9C0D1C97}"/>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Rectangle 6">
            <a:extLst>
              <a:ext uri="{FF2B5EF4-FFF2-40B4-BE49-F238E27FC236}">
                <a16:creationId xmlns:a16="http://schemas.microsoft.com/office/drawing/2014/main" id="{94472B09-403F-4AEC-899D-56ABD8D87219}"/>
              </a:ext>
            </a:extLst>
          </p:cNvPr>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cs typeface="Times New Roman" panose="02020603050405020304" pitchFamily="18" charset="0"/>
              </a:defRPr>
            </a:lvl1pPr>
          </a:lstStyle>
          <a:p>
            <a:fld id="{B93D67DB-8883-4062-B239-8F9D736E7627}" type="slidenum">
              <a:rPr lang="en-US" altLang="en-US"/>
              <a:pPr/>
              <a:t>‹#›</a:t>
            </a:fld>
            <a:endParaRPr lang="en-US" altLang="en-US"/>
          </a:p>
        </p:txBody>
      </p:sp>
      <p:sp>
        <p:nvSpPr>
          <p:cNvPr id="29703" name="Rectangle 7">
            <a:extLst>
              <a:ext uri="{FF2B5EF4-FFF2-40B4-BE49-F238E27FC236}">
                <a16:creationId xmlns:a16="http://schemas.microsoft.com/office/drawing/2014/main" id="{985E7479-6178-4CA6-8F96-3825791EB43B}"/>
              </a:ext>
            </a:extLst>
          </p:cNvPr>
          <p:cNvSpPr>
            <a:spLocks noGrp="1" noChangeArrowheads="1"/>
          </p:cNvSpPr>
          <p:nvPr>
            <p:ph type="ftr" sz="quarter" idx="3"/>
          </p:nvPr>
        </p:nvSpPr>
        <p:spPr bwMode="auto">
          <a:xfrm>
            <a:off x="2209800" y="6245225"/>
            <a:ext cx="38100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cs typeface="+mn-cs"/>
              </a:defRPr>
            </a:lvl1p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9704" name="Rectangle 8">
            <a:extLst>
              <a:ext uri="{FF2B5EF4-FFF2-40B4-BE49-F238E27FC236}">
                <a16:creationId xmlns:a16="http://schemas.microsoft.com/office/drawing/2014/main" id="{ECE55DE6-F4CF-4AC3-B212-57E2218F73E4}"/>
              </a:ext>
            </a:extLst>
          </p:cNvPr>
          <p:cNvSpPr>
            <a:spLocks noGrp="1" noChangeArrowheads="1"/>
          </p:cNvSpPr>
          <p:nvPr>
            <p:ph type="sldNum" sz="quarter" idx="4"/>
          </p:nvPr>
        </p:nvSpPr>
        <p:spPr bwMode="auto">
          <a:xfrm>
            <a:off x="6324600" y="6245225"/>
            <a:ext cx="2209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a:latin typeface="+mn-lt"/>
                <a:cs typeface="+mn-cs"/>
              </a:defRPr>
            </a:lvl1pPr>
          </a:lstStyle>
          <a:p>
            <a:pPr>
              <a:defRPr/>
            </a:pPr>
            <a:r>
              <a:rPr lang="en-US" altLang="en-US"/>
              <a:t>Lecture1</a:t>
            </a:r>
          </a:p>
          <a:p>
            <a:pPr>
              <a:defRPr/>
            </a:pPr>
            <a:endParaRPr lang="en-US" altLang="en-US"/>
          </a:p>
        </p:txBody>
      </p:sp>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899" r:id="rId4"/>
    <p:sldLayoutId id="2147483909" r:id="rId5"/>
    <p:sldLayoutId id="2147483910" r:id="rId6"/>
    <p:sldLayoutId id="2147483900" r:id="rId7"/>
    <p:sldLayoutId id="2147483901" r:id="rId8"/>
    <p:sldLayoutId id="2147483911" r:id="rId9"/>
    <p:sldLayoutId id="2147483902" r:id="rId10"/>
    <p:sldLayoutId id="2147483903" r:id="rId11"/>
    <p:sldLayoutId id="2147483904" r:id="rId12"/>
    <p:sldLayoutId id="2147483905" r:id="rId13"/>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2pPr>
      <a:lvl3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3pPr>
      <a:lvl4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4pPr>
      <a:lvl5pPr algn="l" rtl="0" eaLnBrk="0" fontAlgn="base" hangingPunct="0">
        <a:spcBef>
          <a:spcPct val="0"/>
        </a:spcBef>
        <a:spcAft>
          <a:spcPct val="0"/>
        </a:spcAft>
        <a:defRPr sz="3600">
          <a:solidFill>
            <a:schemeClr val="tx2"/>
          </a:solidFill>
          <a:latin typeface="Times New Roman" pitchFamily="18" charset="0"/>
          <a:cs typeface="Times New Roman" pitchFamily="18" charset="0"/>
        </a:defRPr>
      </a:lvl5pPr>
      <a:lvl6pPr marL="457200" algn="l" rtl="0" fontAlgn="base">
        <a:spcBef>
          <a:spcPct val="0"/>
        </a:spcBef>
        <a:spcAft>
          <a:spcPct val="0"/>
        </a:spcAft>
        <a:defRPr sz="3600">
          <a:solidFill>
            <a:schemeClr val="tx2"/>
          </a:solidFill>
          <a:latin typeface="Times New Roman" pitchFamily="18" charset="0"/>
          <a:cs typeface="Times New Roman" pitchFamily="18" charset="0"/>
        </a:defRPr>
      </a:lvl6pPr>
      <a:lvl7pPr marL="914400" algn="l" rtl="0" fontAlgn="base">
        <a:spcBef>
          <a:spcPct val="0"/>
        </a:spcBef>
        <a:spcAft>
          <a:spcPct val="0"/>
        </a:spcAft>
        <a:defRPr sz="3600">
          <a:solidFill>
            <a:schemeClr val="tx2"/>
          </a:solidFill>
          <a:latin typeface="Times New Roman" pitchFamily="18" charset="0"/>
          <a:cs typeface="Times New Roman" pitchFamily="18" charset="0"/>
        </a:defRPr>
      </a:lvl7pPr>
      <a:lvl8pPr marL="1371600" algn="l" rtl="0" fontAlgn="base">
        <a:spcBef>
          <a:spcPct val="0"/>
        </a:spcBef>
        <a:spcAft>
          <a:spcPct val="0"/>
        </a:spcAft>
        <a:defRPr sz="3600">
          <a:solidFill>
            <a:schemeClr val="tx2"/>
          </a:solidFill>
          <a:latin typeface="Times New Roman" pitchFamily="18" charset="0"/>
          <a:cs typeface="Times New Roman" pitchFamily="18" charset="0"/>
        </a:defRPr>
      </a:lvl8pPr>
      <a:lvl9pPr marL="1828800" algn="l" rtl="0" fontAlgn="base">
        <a:spcBef>
          <a:spcPct val="0"/>
        </a:spcBef>
        <a:spcAft>
          <a:spcPct val="0"/>
        </a:spcAft>
        <a:defRPr sz="3600">
          <a:solidFill>
            <a:schemeClr val="tx2"/>
          </a:solidFill>
          <a:latin typeface="Times New Roman" pitchFamily="18" charset="0"/>
          <a:cs typeface="Times New Roman" pitchFamily="18"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17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14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19D8CCD5-3190-43A0-BFC3-A1FC74EC9AEF}"/>
              </a:ext>
            </a:extLst>
          </p:cNvPr>
          <p:cNvSpPr>
            <a:spLocks noGrp="1" noChangeArrowheads="1"/>
          </p:cNvSpPr>
          <p:nvPr>
            <p:ph type="ctrTitle"/>
          </p:nvPr>
        </p:nvSpPr>
        <p:spPr/>
        <p:txBody>
          <a:bodyPr/>
          <a:lstStyle/>
          <a:p>
            <a:pPr eaLnBrk="1" hangingPunct="1"/>
            <a:r>
              <a:rPr lang="en-US" altLang="en-US"/>
              <a:t>Software Construction</a:t>
            </a:r>
          </a:p>
        </p:txBody>
      </p:sp>
      <p:sp>
        <p:nvSpPr>
          <p:cNvPr id="8195" name="Rectangle 3">
            <a:extLst>
              <a:ext uri="{FF2B5EF4-FFF2-40B4-BE49-F238E27FC236}">
                <a16:creationId xmlns:a16="http://schemas.microsoft.com/office/drawing/2014/main" id="{4726E126-E03D-454D-94CF-49DBC8184E24}"/>
              </a:ext>
            </a:extLst>
          </p:cNvPr>
          <p:cNvSpPr>
            <a:spLocks noGrp="1" noChangeArrowheads="1"/>
          </p:cNvSpPr>
          <p:nvPr>
            <p:ph type="subTitle" idx="1"/>
          </p:nvPr>
        </p:nvSpPr>
        <p:spPr>
          <a:xfrm>
            <a:off x="1371600" y="3429000"/>
            <a:ext cx="7086600" cy="2971800"/>
          </a:xfrm>
        </p:spPr>
        <p:txBody>
          <a:bodyPr/>
          <a:lstStyle/>
          <a:p>
            <a:pPr algn="ctr" eaLnBrk="1" hangingPunct="1">
              <a:lnSpc>
                <a:spcPct val="80000"/>
              </a:lnSpc>
            </a:pPr>
            <a:r>
              <a:rPr lang="en-US" altLang="en-US" sz="1500" dirty="0"/>
              <a:t>Department of Computer Science</a:t>
            </a:r>
          </a:p>
          <a:p>
            <a:pPr algn="ctr" eaLnBrk="1" hangingPunct="1">
              <a:lnSpc>
                <a:spcPct val="80000"/>
              </a:lnSpc>
            </a:pPr>
            <a:r>
              <a:rPr lang="en-US" altLang="en-US" sz="1500" dirty="0"/>
              <a:t>Quaid-</a:t>
            </a:r>
            <a:r>
              <a:rPr lang="en-US" altLang="en-US" sz="1500" dirty="0" err="1"/>
              <a:t>i</a:t>
            </a:r>
            <a:r>
              <a:rPr lang="en-US" altLang="en-US" sz="1500" dirty="0"/>
              <a:t>-Azam University</a:t>
            </a:r>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r>
              <a:rPr lang="en-US" altLang="en-US" sz="1500" dirty="0"/>
              <a:t>Chapter 20 McConnell</a:t>
            </a:r>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algn="ctr" eaLnBrk="1" hangingPunct="1">
              <a:lnSpc>
                <a:spcPct val="80000"/>
              </a:lnSpc>
            </a:pPr>
            <a:endParaRPr lang="en-US" altLang="en-US" sz="1500" dirty="0"/>
          </a:p>
          <a:p>
            <a:pPr eaLnBrk="1" hangingPunct="1">
              <a:lnSpc>
                <a:spcPct val="80000"/>
              </a:lnSpc>
            </a:pPr>
            <a:endParaRPr lang="en-US" alt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6C14-3F02-44E5-BE50-ACAAA52E632B}"/>
              </a:ext>
            </a:extLst>
          </p:cNvPr>
          <p:cNvSpPr>
            <a:spLocks noGrp="1"/>
          </p:cNvSpPr>
          <p:nvPr>
            <p:ph type="title"/>
          </p:nvPr>
        </p:nvSpPr>
        <p:spPr>
          <a:xfrm>
            <a:off x="766689" y="381000"/>
            <a:ext cx="8001000" cy="1216025"/>
          </a:xfrm>
        </p:spPr>
        <p:txBody>
          <a:bodyPr/>
          <a:lstStyle/>
          <a:p>
            <a:r>
              <a:rPr lang="en-US" sz="3200" b="1" i="0" u="none" strike="noStrike" baseline="0" dirty="0"/>
              <a:t>Relative Effectiveness of Quality Techniques</a:t>
            </a:r>
            <a:endParaRPr lang="en-US" sz="5400" dirty="0"/>
          </a:p>
        </p:txBody>
      </p:sp>
      <p:sp>
        <p:nvSpPr>
          <p:cNvPr id="4" name="Date Placeholder 3">
            <a:extLst>
              <a:ext uri="{FF2B5EF4-FFF2-40B4-BE49-F238E27FC236}">
                <a16:creationId xmlns:a16="http://schemas.microsoft.com/office/drawing/2014/main" id="{982C91E7-172F-4261-953D-A6A4A2318D01}"/>
              </a:ext>
            </a:extLst>
          </p:cNvPr>
          <p:cNvSpPr>
            <a:spLocks noGrp="1"/>
          </p:cNvSpPr>
          <p:nvPr>
            <p:ph type="dt" sz="half" idx="10"/>
          </p:nvPr>
        </p:nvSpPr>
        <p:spPr/>
        <p:txBody>
          <a:bodyPr/>
          <a:lstStyle/>
          <a:p>
            <a:fld id="{E9B8D441-6CCE-4C40-B816-8A7608C2D139}"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B41DC372-1D97-469E-8BE6-A5287145F68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10" name="Content Placeholder 9">
            <a:extLst>
              <a:ext uri="{FF2B5EF4-FFF2-40B4-BE49-F238E27FC236}">
                <a16:creationId xmlns:a16="http://schemas.microsoft.com/office/drawing/2014/main" id="{855A2591-6253-4E7C-B877-1B36DE5EB739}"/>
              </a:ext>
            </a:extLst>
          </p:cNvPr>
          <p:cNvPicPr>
            <a:picLocks noGrp="1" noChangeAspect="1"/>
          </p:cNvPicPr>
          <p:nvPr>
            <p:ph idx="1"/>
          </p:nvPr>
        </p:nvPicPr>
        <p:blipFill>
          <a:blip r:embed="rId2"/>
          <a:stretch>
            <a:fillRect/>
          </a:stretch>
        </p:blipFill>
        <p:spPr>
          <a:xfrm>
            <a:off x="1295400" y="1772553"/>
            <a:ext cx="6214684" cy="3657600"/>
          </a:xfrm>
        </p:spPr>
      </p:pic>
      <p:sp>
        <p:nvSpPr>
          <p:cNvPr id="12" name="TextBox 11">
            <a:extLst>
              <a:ext uri="{FF2B5EF4-FFF2-40B4-BE49-F238E27FC236}">
                <a16:creationId xmlns:a16="http://schemas.microsoft.com/office/drawing/2014/main" id="{74BFEAAC-5DE4-423E-BBF0-1673C287AC3C}"/>
              </a:ext>
            </a:extLst>
          </p:cNvPr>
          <p:cNvSpPr txBox="1"/>
          <p:nvPr/>
        </p:nvSpPr>
        <p:spPr>
          <a:xfrm>
            <a:off x="762000" y="5486400"/>
            <a:ext cx="7696200" cy="646331"/>
          </a:xfrm>
          <a:prstGeom prst="rect">
            <a:avLst/>
          </a:prstGeom>
          <a:noFill/>
        </p:spPr>
        <p:txBody>
          <a:bodyPr wrap="square">
            <a:spAutoFit/>
          </a:bodyPr>
          <a:lstStyle/>
          <a:p>
            <a:pPr algn="l"/>
            <a:r>
              <a:rPr lang="en-US" dirty="0">
                <a:latin typeface="+mj-lt"/>
              </a:rPr>
              <a:t>I</a:t>
            </a:r>
            <a:r>
              <a:rPr lang="en-US" sz="1800" b="0" i="0" u="none" strike="noStrike" baseline="0" dirty="0">
                <a:latin typeface="+mj-lt"/>
              </a:rPr>
              <a:t>f project developers are striving for a higher defect detection</a:t>
            </a:r>
            <a:r>
              <a:rPr lang="en-US" dirty="0">
                <a:latin typeface="+mj-lt"/>
              </a:rPr>
              <a:t> </a:t>
            </a:r>
            <a:r>
              <a:rPr lang="en-US" sz="1800" b="0" i="0" u="none" strike="noStrike" baseline="0" dirty="0">
                <a:latin typeface="+mj-lt"/>
              </a:rPr>
              <a:t>rate, they need to use a combination of techniques</a:t>
            </a:r>
            <a:endParaRPr lang="en-US" dirty="0">
              <a:latin typeface="+mj-lt"/>
            </a:endParaRPr>
          </a:p>
        </p:txBody>
      </p:sp>
    </p:spTree>
    <p:extLst>
      <p:ext uri="{BB962C8B-B14F-4D97-AF65-F5344CB8AC3E}">
        <p14:creationId xmlns:p14="http://schemas.microsoft.com/office/powerpoint/2010/main" val="407069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FAEA-4364-45BC-88A1-09EFA4A7BBC5}"/>
              </a:ext>
            </a:extLst>
          </p:cNvPr>
          <p:cNvSpPr>
            <a:spLocks noGrp="1"/>
          </p:cNvSpPr>
          <p:nvPr>
            <p:ph type="title"/>
          </p:nvPr>
        </p:nvSpPr>
        <p:spPr/>
        <p:txBody>
          <a:bodyPr/>
          <a:lstStyle/>
          <a:p>
            <a:r>
              <a:rPr lang="en-US" i="0" u="none" strike="noStrike" baseline="0" dirty="0"/>
              <a:t>Cost of Finding Defects</a:t>
            </a:r>
            <a:endParaRPr lang="en-US" sz="6000" dirty="0"/>
          </a:p>
        </p:txBody>
      </p:sp>
      <p:sp>
        <p:nvSpPr>
          <p:cNvPr id="3" name="Content Placeholder 2">
            <a:extLst>
              <a:ext uri="{FF2B5EF4-FFF2-40B4-BE49-F238E27FC236}">
                <a16:creationId xmlns:a16="http://schemas.microsoft.com/office/drawing/2014/main" id="{62933561-7232-41CD-A964-1315834BB9EE}"/>
              </a:ext>
            </a:extLst>
          </p:cNvPr>
          <p:cNvSpPr>
            <a:spLocks noGrp="1"/>
          </p:cNvSpPr>
          <p:nvPr>
            <p:ph idx="1"/>
          </p:nvPr>
        </p:nvSpPr>
        <p:spPr/>
        <p:txBody>
          <a:bodyPr/>
          <a:lstStyle/>
          <a:p>
            <a:pPr algn="l"/>
            <a:r>
              <a:rPr lang="en-US" b="0" i="0" u="none" strike="noStrike" baseline="0" dirty="0">
                <a:latin typeface="+mj-lt"/>
              </a:rPr>
              <a:t>Most studies have found that inspections are cheaper than testing.</a:t>
            </a:r>
          </a:p>
          <a:p>
            <a:pPr algn="l"/>
            <a:endParaRPr lang="en-US" dirty="0">
              <a:latin typeface="+mj-lt"/>
            </a:endParaRPr>
          </a:p>
          <a:p>
            <a:pPr algn="l"/>
            <a:r>
              <a:rPr lang="en-US" b="0" i="0" u="none" strike="noStrike" baseline="0" dirty="0">
                <a:latin typeface="+mj-lt"/>
              </a:rPr>
              <a:t>A study at the Software Engineering Laboratory found that Code reading detected about 80 percent more faults per hour than testing </a:t>
            </a:r>
          </a:p>
          <a:p>
            <a:pPr marL="0" indent="0" algn="l">
              <a:buNone/>
            </a:pPr>
            <a:r>
              <a:rPr lang="en-US" b="0" i="0" u="none" strike="noStrike" baseline="0" dirty="0">
                <a:latin typeface="+mj-lt"/>
              </a:rPr>
              <a:t> </a:t>
            </a:r>
          </a:p>
          <a:p>
            <a:pPr algn="l"/>
            <a:r>
              <a:rPr lang="en-US" b="0" i="0" u="none" strike="noStrike" baseline="0" dirty="0">
                <a:latin typeface="+mj-lt"/>
              </a:rPr>
              <a:t>Another organization found that it cost six times as much to detect design defects by using testing as by using inspections </a:t>
            </a:r>
          </a:p>
          <a:p>
            <a:pPr algn="l"/>
            <a:endParaRPr lang="en-US" b="0" i="0" u="none" strike="noStrike" baseline="0" dirty="0">
              <a:latin typeface="+mj-lt"/>
            </a:endParaRPr>
          </a:p>
          <a:p>
            <a:pPr algn="l"/>
            <a:r>
              <a:rPr lang="en-US" b="0" i="0" u="none" strike="noStrike" baseline="0" dirty="0">
                <a:latin typeface="+mj-lt"/>
              </a:rPr>
              <a:t>A later study at IBM found that only 3.5 staff hours were needed to find each error when using code inspections, whereas 15–25 hours were needed to find each error through testing</a:t>
            </a:r>
            <a:endParaRPr lang="en-US" sz="2400" dirty="0">
              <a:latin typeface="+mj-lt"/>
            </a:endParaRPr>
          </a:p>
        </p:txBody>
      </p:sp>
      <p:sp>
        <p:nvSpPr>
          <p:cNvPr id="4" name="Date Placeholder 3">
            <a:extLst>
              <a:ext uri="{FF2B5EF4-FFF2-40B4-BE49-F238E27FC236}">
                <a16:creationId xmlns:a16="http://schemas.microsoft.com/office/drawing/2014/main" id="{23BFAFE9-3DBF-4C1C-8678-73524B634C3B}"/>
              </a:ext>
            </a:extLst>
          </p:cNvPr>
          <p:cNvSpPr>
            <a:spLocks noGrp="1"/>
          </p:cNvSpPr>
          <p:nvPr>
            <p:ph type="dt" sz="half" idx="10"/>
          </p:nvPr>
        </p:nvSpPr>
        <p:spPr/>
        <p:txBody>
          <a:bodyPr/>
          <a:lstStyle/>
          <a:p>
            <a:fld id="{E9B8D441-6CCE-4C40-B816-8A7608C2D139}"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E915375-5F98-4302-A64C-1E00972E31D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57917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8F5C-7600-4472-B351-8B51D95C0847}"/>
              </a:ext>
            </a:extLst>
          </p:cNvPr>
          <p:cNvSpPr>
            <a:spLocks noGrp="1"/>
          </p:cNvSpPr>
          <p:nvPr>
            <p:ph type="title"/>
          </p:nvPr>
        </p:nvSpPr>
        <p:spPr/>
        <p:txBody>
          <a:bodyPr/>
          <a:lstStyle/>
          <a:p>
            <a:r>
              <a:rPr lang="en-US" sz="3600" i="0" u="none" strike="noStrike" baseline="0" dirty="0"/>
              <a:t>Cost of Fixing Defects</a:t>
            </a:r>
            <a:endParaRPr lang="en-US" dirty="0"/>
          </a:p>
        </p:txBody>
      </p:sp>
      <p:sp>
        <p:nvSpPr>
          <p:cNvPr id="3" name="Content Placeholder 2">
            <a:extLst>
              <a:ext uri="{FF2B5EF4-FFF2-40B4-BE49-F238E27FC236}">
                <a16:creationId xmlns:a16="http://schemas.microsoft.com/office/drawing/2014/main" id="{AFB88517-9CFD-4715-908C-58933136AEB4}"/>
              </a:ext>
            </a:extLst>
          </p:cNvPr>
          <p:cNvSpPr>
            <a:spLocks noGrp="1"/>
          </p:cNvSpPr>
          <p:nvPr>
            <p:ph idx="1"/>
          </p:nvPr>
        </p:nvSpPr>
        <p:spPr/>
        <p:txBody>
          <a:bodyPr/>
          <a:lstStyle/>
          <a:p>
            <a:pPr algn="l"/>
            <a:r>
              <a:rPr lang="en-US" b="0" i="0" u="none" strike="noStrike" baseline="0" dirty="0">
                <a:latin typeface="+mj-lt"/>
              </a:rPr>
              <a:t>How a defect is found wouldn’t matter, it would always take the same amount to fix </a:t>
            </a:r>
          </a:p>
          <a:p>
            <a:pPr marL="0" indent="0" algn="ctr">
              <a:buNone/>
            </a:pPr>
            <a:r>
              <a:rPr lang="en-US" b="0" i="0" u="none" strike="noStrike" baseline="0" dirty="0">
                <a:latin typeface="+mj-lt"/>
              </a:rPr>
              <a:t>True or False?</a:t>
            </a:r>
          </a:p>
          <a:p>
            <a:pPr algn="l"/>
            <a:endParaRPr lang="en-US" dirty="0">
              <a:latin typeface="+mj-lt"/>
            </a:endParaRPr>
          </a:p>
          <a:p>
            <a:pPr algn="l"/>
            <a:r>
              <a:rPr lang="en-US" b="0" i="0" u="none" strike="noStrike" baseline="0" dirty="0">
                <a:latin typeface="+mj-lt"/>
              </a:rPr>
              <a:t>It might seem at first glance that how the defect is found wouldn’t matter—it would always cost the same amount to fix.</a:t>
            </a:r>
          </a:p>
          <a:p>
            <a:pPr algn="l"/>
            <a:endParaRPr lang="en-US" b="0" i="0" u="none" strike="noStrike" baseline="0" dirty="0">
              <a:latin typeface="+mj-lt"/>
            </a:endParaRPr>
          </a:p>
          <a:p>
            <a:pPr algn="l"/>
            <a:r>
              <a:rPr lang="en-US" b="0" i="0" u="none" strike="noStrike" baseline="0" dirty="0">
                <a:latin typeface="+mj-lt"/>
              </a:rPr>
              <a:t>That isn’t true because the longer a defect remains in the system, the more expensive it becomes to remove. </a:t>
            </a:r>
          </a:p>
          <a:p>
            <a:pPr algn="l"/>
            <a:endParaRPr lang="en-US" dirty="0">
              <a:latin typeface="+mj-lt"/>
            </a:endParaRPr>
          </a:p>
          <a:p>
            <a:pPr algn="l"/>
            <a:r>
              <a:rPr lang="en-US" b="0" i="0" u="none" strike="noStrike" baseline="0" dirty="0">
                <a:latin typeface="+mj-lt"/>
              </a:rPr>
              <a:t>A detection technique that finds the error earlier therefore results in a lower cost of fixing it. </a:t>
            </a:r>
          </a:p>
          <a:p>
            <a:pPr algn="l"/>
            <a:endParaRPr lang="en-US" dirty="0">
              <a:latin typeface="+mj-lt"/>
            </a:endParaRPr>
          </a:p>
        </p:txBody>
      </p:sp>
      <p:sp>
        <p:nvSpPr>
          <p:cNvPr id="5" name="Footer Placeholder 4">
            <a:extLst>
              <a:ext uri="{FF2B5EF4-FFF2-40B4-BE49-F238E27FC236}">
                <a16:creationId xmlns:a16="http://schemas.microsoft.com/office/drawing/2014/main" id="{9484DCED-50FD-4817-9FB7-42DCA158B6C9}"/>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31220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667E-BB77-4A43-A7FF-210FF58E29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B1E2DD-C15A-42E1-A9D4-919E56943A4B}"/>
              </a:ext>
            </a:extLst>
          </p:cNvPr>
          <p:cNvSpPr>
            <a:spLocks noGrp="1"/>
          </p:cNvSpPr>
          <p:nvPr>
            <p:ph idx="1"/>
          </p:nvPr>
        </p:nvSpPr>
        <p:spPr/>
        <p:txBody>
          <a:bodyPr/>
          <a:lstStyle/>
          <a:p>
            <a:pPr algn="l"/>
            <a:r>
              <a:rPr lang="en-US" sz="1800" b="0" i="0" u="none" strike="noStrike" baseline="0" dirty="0">
                <a:latin typeface="+mj-lt"/>
              </a:rPr>
              <a:t>Inspections detect the symptoms and causes of defects in one step</a:t>
            </a:r>
          </a:p>
          <a:p>
            <a:pPr algn="l"/>
            <a:endParaRPr lang="en-US" sz="1000" b="0" i="0" u="none" strike="noStrike" baseline="0" dirty="0">
              <a:latin typeface="+mj-lt"/>
            </a:endParaRPr>
          </a:p>
          <a:p>
            <a:pPr algn="l"/>
            <a:r>
              <a:rPr lang="en-US" sz="1800" b="0" i="0" u="none" strike="noStrike" baseline="0" dirty="0">
                <a:latin typeface="+mj-lt"/>
              </a:rPr>
              <a:t>Testing finds symptoms but require additional work to diagnose and fix the root cause.</a:t>
            </a:r>
          </a:p>
          <a:p>
            <a:endParaRPr lang="en-US" sz="1000" dirty="0">
              <a:latin typeface="+mj-lt"/>
            </a:endParaRPr>
          </a:p>
          <a:p>
            <a:r>
              <a:rPr lang="en-US" sz="1800" b="0" i="0" u="none" strike="noStrike" baseline="0" dirty="0">
                <a:latin typeface="+mj-lt"/>
              </a:rPr>
              <a:t>The result is that one-step techniques are substantially cheaper overall than two-step ones.</a:t>
            </a:r>
            <a:endParaRPr lang="en-US" sz="2000" dirty="0">
              <a:latin typeface="+mj-lt"/>
            </a:endParaRPr>
          </a:p>
          <a:p>
            <a:pPr algn="l"/>
            <a:endParaRPr lang="en-US" sz="1000" b="0" i="0" u="none" strike="noStrike" baseline="0" dirty="0">
              <a:latin typeface="+mj-lt"/>
            </a:endParaRPr>
          </a:p>
          <a:p>
            <a:pPr algn="l"/>
            <a:r>
              <a:rPr lang="en-US" sz="1800" b="0" i="0" u="none" strike="noStrike" baseline="0" dirty="0">
                <a:latin typeface="+mj-lt"/>
              </a:rPr>
              <a:t>A recommended combination for achieving higher-than-average quality:</a:t>
            </a:r>
          </a:p>
          <a:p>
            <a:pPr algn="l"/>
            <a:endParaRPr lang="en-US" sz="1000" b="0" i="0" u="none" strike="noStrike" baseline="0" dirty="0">
              <a:latin typeface="+mj-lt"/>
            </a:endParaRPr>
          </a:p>
          <a:p>
            <a:pPr lvl="1"/>
            <a:r>
              <a:rPr lang="en-US" sz="1600" b="0" i="0" u="none" strike="noStrike" baseline="0" dirty="0">
                <a:latin typeface="+mj-lt"/>
              </a:rPr>
              <a:t>Formal inspections of all requirements, all architecture, and designs for critical parts </a:t>
            </a:r>
          </a:p>
          <a:p>
            <a:pPr lvl="1"/>
            <a:r>
              <a:rPr lang="en-US" sz="1600" b="0" i="0" u="none" strike="noStrike" baseline="0" dirty="0">
                <a:latin typeface="+mj-lt"/>
              </a:rPr>
              <a:t>Modeling or prototyping</a:t>
            </a:r>
          </a:p>
          <a:p>
            <a:pPr lvl="1"/>
            <a:r>
              <a:rPr lang="en-US" sz="1600" b="0" i="0" u="none" strike="noStrike" baseline="0" dirty="0">
                <a:latin typeface="+mj-lt"/>
              </a:rPr>
              <a:t>Code reading or inspections</a:t>
            </a:r>
          </a:p>
          <a:p>
            <a:pPr lvl="1"/>
            <a:r>
              <a:rPr lang="en-US" sz="1600" dirty="0">
                <a:latin typeface="+mj-lt"/>
              </a:rPr>
              <a:t>T</a:t>
            </a:r>
            <a:r>
              <a:rPr lang="en-US" sz="1600" b="0" i="0" u="none" strike="noStrike" baseline="0" dirty="0">
                <a:latin typeface="+mj-lt"/>
              </a:rPr>
              <a:t>esting</a:t>
            </a:r>
            <a:endParaRPr lang="en-US" dirty="0">
              <a:latin typeface="+mj-lt"/>
            </a:endParaRPr>
          </a:p>
        </p:txBody>
      </p:sp>
      <p:sp>
        <p:nvSpPr>
          <p:cNvPr id="4" name="Date Placeholder 3">
            <a:extLst>
              <a:ext uri="{FF2B5EF4-FFF2-40B4-BE49-F238E27FC236}">
                <a16:creationId xmlns:a16="http://schemas.microsoft.com/office/drawing/2014/main" id="{4DA1316A-07FB-4769-B08C-623172D53F6C}"/>
              </a:ext>
            </a:extLst>
          </p:cNvPr>
          <p:cNvSpPr>
            <a:spLocks noGrp="1"/>
          </p:cNvSpPr>
          <p:nvPr>
            <p:ph type="dt" sz="half" idx="10"/>
          </p:nvPr>
        </p:nvSpPr>
        <p:spPr/>
        <p:txBody>
          <a:bodyPr/>
          <a:lstStyle/>
          <a:p>
            <a:fld id="{E9B8D441-6CCE-4C40-B816-8A7608C2D139}"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655477AC-5E7A-4275-AB17-2199D2276B8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55242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0E2E-27FC-482C-9C15-14D4E900E78B}"/>
              </a:ext>
            </a:extLst>
          </p:cNvPr>
          <p:cNvSpPr>
            <a:spLocks noGrp="1"/>
          </p:cNvSpPr>
          <p:nvPr>
            <p:ph type="title"/>
          </p:nvPr>
        </p:nvSpPr>
        <p:spPr/>
        <p:txBody>
          <a:bodyPr/>
          <a:lstStyle/>
          <a:p>
            <a:r>
              <a:rPr lang="en-US" i="0" u="none" strike="noStrike" baseline="0" dirty="0"/>
              <a:t>When to Do Quality Assurance</a:t>
            </a:r>
            <a:endParaRPr lang="en-US" sz="6000" dirty="0"/>
          </a:p>
        </p:txBody>
      </p:sp>
      <p:sp>
        <p:nvSpPr>
          <p:cNvPr id="3" name="Content Placeholder 2">
            <a:extLst>
              <a:ext uri="{FF2B5EF4-FFF2-40B4-BE49-F238E27FC236}">
                <a16:creationId xmlns:a16="http://schemas.microsoft.com/office/drawing/2014/main" id="{4DE23B0C-52E7-4023-862D-052397C710BE}"/>
              </a:ext>
            </a:extLst>
          </p:cNvPr>
          <p:cNvSpPr>
            <a:spLocks noGrp="1"/>
          </p:cNvSpPr>
          <p:nvPr>
            <p:ph idx="1"/>
          </p:nvPr>
        </p:nvSpPr>
        <p:spPr/>
        <p:txBody>
          <a:bodyPr/>
          <a:lstStyle/>
          <a:p>
            <a:pPr algn="l"/>
            <a:r>
              <a:rPr lang="en-US" sz="1800" dirty="0">
                <a:latin typeface="+mj-lt"/>
              </a:rPr>
              <a:t>T</a:t>
            </a:r>
            <a:r>
              <a:rPr lang="en-US" sz="1800" b="0" i="0" u="none" strike="noStrike" baseline="0" dirty="0">
                <a:latin typeface="+mj-lt"/>
              </a:rPr>
              <a:t>he earlier an error is inserted into software, the more entangled it becomes in other parts of the software and the more expensive it becomes to remove. </a:t>
            </a:r>
          </a:p>
          <a:p>
            <a:pPr algn="l"/>
            <a:endParaRPr lang="en-US" sz="1000" b="0" i="0" u="none" strike="noStrike" baseline="0" dirty="0">
              <a:latin typeface="+mj-lt"/>
            </a:endParaRPr>
          </a:p>
          <a:p>
            <a:pPr algn="l"/>
            <a:r>
              <a:rPr lang="en-US" sz="1800" b="0" i="0" u="none" strike="noStrike" baseline="0" dirty="0">
                <a:latin typeface="+mj-lt"/>
              </a:rPr>
              <a:t>A fault in requirements can produce one or more corresponding faults in design, which can produce many corresponding faults in code</a:t>
            </a:r>
          </a:p>
          <a:p>
            <a:pPr algn="l"/>
            <a:endParaRPr lang="en-US" sz="900" dirty="0">
              <a:latin typeface="+mj-lt"/>
            </a:endParaRPr>
          </a:p>
          <a:p>
            <a:pPr algn="l"/>
            <a:r>
              <a:rPr lang="en-US" sz="1800" b="0" i="0" u="none" strike="noStrike" baseline="0" dirty="0">
                <a:latin typeface="+mj-lt"/>
              </a:rPr>
              <a:t>In addition, errors in requirements or architecture tend to be more sweeping than construction errors. A single architectural error can affect several classes and dozens of routines</a:t>
            </a:r>
          </a:p>
          <a:p>
            <a:pPr algn="l"/>
            <a:endParaRPr lang="en-US" sz="1000" dirty="0">
              <a:latin typeface="+mj-lt"/>
            </a:endParaRPr>
          </a:p>
          <a:p>
            <a:pPr algn="l"/>
            <a:r>
              <a:rPr lang="en-US" sz="1800" b="0" i="0" u="none" strike="noStrike" baseline="0" dirty="0"/>
              <a:t>Defects creep into software at all stages</a:t>
            </a:r>
            <a:r>
              <a:rPr lang="en-US" sz="1800" dirty="0"/>
              <a:t>. </a:t>
            </a:r>
            <a:r>
              <a:rPr lang="en-US" sz="1800" b="1" dirty="0"/>
              <a:t>E</a:t>
            </a:r>
            <a:r>
              <a:rPr lang="en-US" sz="1800" b="1" i="0" u="none" strike="noStrike" baseline="0" dirty="0"/>
              <a:t>mphasize quality assurance work in the early stages</a:t>
            </a:r>
            <a:r>
              <a:rPr lang="en-US" sz="1800" b="0" i="0" u="none" strike="noStrike" baseline="0" dirty="0"/>
              <a:t> and throughout the rest of the project.</a:t>
            </a:r>
          </a:p>
          <a:p>
            <a:pPr algn="l"/>
            <a:endParaRPr lang="en-US" sz="1000" dirty="0"/>
          </a:p>
          <a:p>
            <a:pPr algn="l"/>
            <a:r>
              <a:rPr lang="en-US" sz="1800" b="0" i="0" u="none" strike="noStrike" baseline="0" dirty="0"/>
              <a:t>It should be planned into the project as work begins; it should be part of the technical fiber of the project as work continues; and it should punctuate the end of the project, verifying the quality of the product as work ends</a:t>
            </a:r>
            <a:endParaRPr lang="en-US" sz="1800" dirty="0"/>
          </a:p>
        </p:txBody>
      </p:sp>
      <p:sp>
        <p:nvSpPr>
          <p:cNvPr id="5" name="Footer Placeholder 4">
            <a:extLst>
              <a:ext uri="{FF2B5EF4-FFF2-40B4-BE49-F238E27FC236}">
                <a16:creationId xmlns:a16="http://schemas.microsoft.com/office/drawing/2014/main" id="{957D881D-5820-44C6-B38B-719732969287}"/>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7253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3117-78E0-4BDC-B566-933DD602B5C6}"/>
              </a:ext>
            </a:extLst>
          </p:cNvPr>
          <p:cNvSpPr>
            <a:spLocks noGrp="1"/>
          </p:cNvSpPr>
          <p:nvPr>
            <p:ph type="title"/>
          </p:nvPr>
        </p:nvSpPr>
        <p:spPr/>
        <p:txBody>
          <a:bodyPr/>
          <a:lstStyle/>
          <a:p>
            <a:r>
              <a:rPr lang="en-US" sz="3600" b="0" i="0" u="none" strike="noStrike" baseline="0" dirty="0"/>
              <a:t>The General Principle of Software Quality</a:t>
            </a:r>
            <a:endParaRPr lang="en-US" dirty="0"/>
          </a:p>
        </p:txBody>
      </p:sp>
      <p:sp>
        <p:nvSpPr>
          <p:cNvPr id="3" name="Content Placeholder 2">
            <a:extLst>
              <a:ext uri="{FF2B5EF4-FFF2-40B4-BE49-F238E27FC236}">
                <a16:creationId xmlns:a16="http://schemas.microsoft.com/office/drawing/2014/main" id="{AF879917-4011-42D6-9FA1-19CC88B58A8B}"/>
              </a:ext>
            </a:extLst>
          </p:cNvPr>
          <p:cNvSpPr>
            <a:spLocks noGrp="1"/>
          </p:cNvSpPr>
          <p:nvPr>
            <p:ph idx="1"/>
          </p:nvPr>
        </p:nvSpPr>
        <p:spPr/>
        <p:txBody>
          <a:bodyPr/>
          <a:lstStyle/>
          <a:p>
            <a:pPr algn="l"/>
            <a:r>
              <a:rPr lang="en-US" dirty="0">
                <a:latin typeface="+mj-lt"/>
              </a:rPr>
              <a:t>I</a:t>
            </a:r>
            <a:r>
              <a:rPr lang="en-US" b="0" i="0" u="none" strike="noStrike" baseline="0" dirty="0">
                <a:latin typeface="+mj-lt"/>
              </a:rPr>
              <a:t>mproving quality reduces development costs</a:t>
            </a:r>
          </a:p>
          <a:p>
            <a:pPr algn="l"/>
            <a:endParaRPr lang="en-US" dirty="0">
              <a:latin typeface="+mj-lt"/>
            </a:endParaRPr>
          </a:p>
          <a:p>
            <a:pPr algn="l"/>
            <a:r>
              <a:rPr lang="en-US" b="0" i="0" u="none" strike="noStrike" baseline="0" dirty="0">
                <a:latin typeface="+mj-lt"/>
              </a:rPr>
              <a:t>Understanding this principle depends on understanding a key observation: </a:t>
            </a:r>
          </a:p>
          <a:p>
            <a:pPr lvl="1"/>
            <a:r>
              <a:rPr lang="en-US" b="0" i="0" u="none" strike="noStrike" baseline="0" dirty="0">
                <a:latin typeface="+mj-lt"/>
              </a:rPr>
              <a:t>the best way to improve productivity and quality is to reduce the time spent reworking code, whether the rework arises from changes in requirements, changes in design, or debugging</a:t>
            </a:r>
          </a:p>
          <a:p>
            <a:pPr algn="l"/>
            <a:r>
              <a:rPr lang="en-US" b="0" i="0" u="none" strike="noStrike" baseline="0" dirty="0">
                <a:latin typeface="+mj-lt"/>
              </a:rPr>
              <a:t>The single biggest activity on most projects is debugging and correcting code that doesn’t work properly</a:t>
            </a:r>
          </a:p>
          <a:p>
            <a:pPr algn="l"/>
            <a:r>
              <a:rPr lang="en-US" b="0" i="0" u="none" strike="noStrike" baseline="0" dirty="0">
                <a:latin typeface="+mj-lt"/>
              </a:rPr>
              <a:t>The most obvious method of shortening a development schedule</a:t>
            </a:r>
          </a:p>
          <a:p>
            <a:pPr marL="0" indent="0" algn="ctr">
              <a:buNone/>
            </a:pPr>
            <a:r>
              <a:rPr lang="en-US" b="1" dirty="0">
                <a:latin typeface="+mj-lt"/>
              </a:rPr>
              <a:t>I</a:t>
            </a:r>
            <a:r>
              <a:rPr lang="en-US" b="1" i="0" u="none" strike="noStrike" baseline="0" dirty="0">
                <a:latin typeface="+mj-lt"/>
              </a:rPr>
              <a:t>mprove the quality of the product and decrease the amount of time spent debugging and reworking the software</a:t>
            </a:r>
          </a:p>
        </p:txBody>
      </p:sp>
      <p:sp>
        <p:nvSpPr>
          <p:cNvPr id="5" name="Footer Placeholder 4">
            <a:extLst>
              <a:ext uri="{FF2B5EF4-FFF2-40B4-BE49-F238E27FC236}">
                <a16:creationId xmlns:a16="http://schemas.microsoft.com/office/drawing/2014/main" id="{C54A8D4E-3DA2-4009-BE7F-1C095FB4D3EA}"/>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93265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E8D6-71F9-481A-9010-7915403491EA}"/>
              </a:ext>
            </a:extLst>
          </p:cNvPr>
          <p:cNvSpPr>
            <a:spLocks noGrp="1"/>
          </p:cNvSpPr>
          <p:nvPr>
            <p:ph type="title"/>
          </p:nvPr>
        </p:nvSpPr>
        <p:spPr/>
        <p:txBody>
          <a:bodyPr/>
          <a:lstStyle/>
          <a:p>
            <a:r>
              <a:rPr lang="en-US" dirty="0"/>
              <a:t>Observation on Quality Assurance</a:t>
            </a:r>
          </a:p>
        </p:txBody>
      </p:sp>
      <p:sp>
        <p:nvSpPr>
          <p:cNvPr id="3" name="Content Placeholder 2">
            <a:extLst>
              <a:ext uri="{FF2B5EF4-FFF2-40B4-BE49-F238E27FC236}">
                <a16:creationId xmlns:a16="http://schemas.microsoft.com/office/drawing/2014/main" id="{56370EF3-135C-4217-8E37-7F7728F63C19}"/>
              </a:ext>
            </a:extLst>
          </p:cNvPr>
          <p:cNvSpPr>
            <a:spLocks noGrp="1"/>
          </p:cNvSpPr>
          <p:nvPr>
            <p:ph idx="1"/>
          </p:nvPr>
        </p:nvSpPr>
        <p:spPr/>
        <p:txBody>
          <a:bodyPr/>
          <a:lstStyle/>
          <a:p>
            <a:endParaRPr lang="en-US" dirty="0">
              <a:latin typeface="+mj-lt"/>
            </a:endParaRPr>
          </a:p>
          <a:p>
            <a:r>
              <a:rPr lang="en-US" dirty="0">
                <a:solidFill>
                  <a:srgbClr val="FF0000"/>
                </a:solidFill>
                <a:latin typeface="+mj-lt"/>
              </a:rPr>
              <a:t>I</a:t>
            </a:r>
            <a:r>
              <a:rPr lang="en-US" b="0" i="0" u="none" strike="noStrike" baseline="0" dirty="0">
                <a:solidFill>
                  <a:srgbClr val="FF0000"/>
                </a:solidFill>
                <a:latin typeface="+mj-lt"/>
              </a:rPr>
              <a:t>ncreased quality assurance </a:t>
            </a:r>
            <a:r>
              <a:rPr lang="en-US" b="0" i="0" u="none" strike="noStrike" baseline="0" dirty="0">
                <a:latin typeface="+mj-lt"/>
              </a:rPr>
              <a:t>was associated with </a:t>
            </a:r>
            <a:r>
              <a:rPr lang="en-US" b="0" i="0" u="none" strike="noStrike" baseline="0" dirty="0">
                <a:solidFill>
                  <a:srgbClr val="FF0000"/>
                </a:solidFill>
                <a:latin typeface="+mj-lt"/>
              </a:rPr>
              <a:t>decreased error rate </a:t>
            </a:r>
            <a:r>
              <a:rPr lang="en-US" b="0" i="0" u="none" strike="noStrike" baseline="0" dirty="0">
                <a:latin typeface="+mj-lt"/>
              </a:rPr>
              <a:t>but did </a:t>
            </a:r>
            <a:r>
              <a:rPr lang="en-US" b="0" i="0" u="none" strike="noStrike" baseline="0" dirty="0">
                <a:solidFill>
                  <a:srgbClr val="FF0000"/>
                </a:solidFill>
                <a:latin typeface="+mj-lt"/>
              </a:rPr>
              <a:t>not increase overall development cost</a:t>
            </a:r>
            <a:endParaRPr lang="en-US" dirty="0">
              <a:solidFill>
                <a:srgbClr val="FF0000"/>
              </a:solidFill>
              <a:latin typeface="+mj-lt"/>
            </a:endParaRPr>
          </a:p>
          <a:p>
            <a:pPr algn="l"/>
            <a:endParaRPr lang="en-US" b="0" i="1" u="none" strike="noStrike" baseline="0" dirty="0">
              <a:latin typeface="+mj-lt"/>
            </a:endParaRPr>
          </a:p>
          <a:p>
            <a:pPr algn="l"/>
            <a:r>
              <a:rPr lang="en-US" b="0" u="none" strike="noStrike" baseline="0" dirty="0">
                <a:latin typeface="+mj-lt"/>
              </a:rPr>
              <a:t>Software projects with the </a:t>
            </a:r>
            <a:r>
              <a:rPr lang="en-US" b="0" u="none" strike="noStrike" baseline="0" dirty="0">
                <a:solidFill>
                  <a:srgbClr val="FF0000"/>
                </a:solidFill>
                <a:latin typeface="+mj-lt"/>
              </a:rPr>
              <a:t>lowest levels of defects </a:t>
            </a:r>
            <a:r>
              <a:rPr lang="en-US" b="0" u="none" strike="noStrike" baseline="0" dirty="0">
                <a:latin typeface="+mj-lt"/>
              </a:rPr>
              <a:t>had the </a:t>
            </a:r>
            <a:r>
              <a:rPr lang="en-US" b="0" u="none" strike="noStrike" baseline="0" dirty="0">
                <a:solidFill>
                  <a:srgbClr val="FF0000"/>
                </a:solidFill>
                <a:latin typeface="+mj-lt"/>
              </a:rPr>
              <a:t>shortest development schedules</a:t>
            </a:r>
            <a:r>
              <a:rPr lang="en-US" b="0" u="none" strike="noStrike" baseline="0" dirty="0">
                <a:latin typeface="+mj-lt"/>
              </a:rPr>
              <a:t> and the </a:t>
            </a:r>
            <a:r>
              <a:rPr lang="en-US" b="0" u="none" strike="noStrike" baseline="0" dirty="0">
                <a:solidFill>
                  <a:srgbClr val="FF0000"/>
                </a:solidFill>
                <a:latin typeface="+mj-lt"/>
              </a:rPr>
              <a:t>highest development productivity</a:t>
            </a:r>
            <a:r>
              <a:rPr lang="en-US" b="0" u="none" strike="noStrike" baseline="0" dirty="0">
                <a:latin typeface="+mj-lt"/>
              </a:rPr>
              <a:t>.... </a:t>
            </a:r>
          </a:p>
          <a:p>
            <a:pPr algn="l"/>
            <a:endParaRPr lang="en-US" b="0" u="none" strike="noStrike" baseline="0" dirty="0">
              <a:latin typeface="+mj-lt"/>
            </a:endParaRPr>
          </a:p>
          <a:p>
            <a:pPr algn="l"/>
            <a:r>
              <a:rPr lang="en-US" b="0" u="none" strike="noStrike" baseline="0" dirty="0">
                <a:solidFill>
                  <a:srgbClr val="FF0000"/>
                </a:solidFill>
                <a:latin typeface="+mj-lt"/>
              </a:rPr>
              <a:t>Software defect removal is actually the most expensive </a:t>
            </a:r>
            <a:r>
              <a:rPr lang="en-US" b="0" u="none" strike="noStrike" baseline="0" dirty="0">
                <a:latin typeface="+mj-lt"/>
              </a:rPr>
              <a:t>and time-consuming form of work for software</a:t>
            </a:r>
            <a:endParaRPr lang="en-US" sz="2400" dirty="0">
              <a:latin typeface="+mj-lt"/>
            </a:endParaRPr>
          </a:p>
        </p:txBody>
      </p:sp>
      <p:sp>
        <p:nvSpPr>
          <p:cNvPr id="4" name="Date Placeholder 3">
            <a:extLst>
              <a:ext uri="{FF2B5EF4-FFF2-40B4-BE49-F238E27FC236}">
                <a16:creationId xmlns:a16="http://schemas.microsoft.com/office/drawing/2014/main" id="{AB76EEFD-3D7F-494E-88A6-E369C35DDC26}"/>
              </a:ext>
            </a:extLst>
          </p:cNvPr>
          <p:cNvSpPr>
            <a:spLocks noGrp="1"/>
          </p:cNvSpPr>
          <p:nvPr>
            <p:ph type="dt" sz="half" idx="10"/>
          </p:nvPr>
        </p:nvSpPr>
        <p:spPr/>
        <p:txBody>
          <a:bodyPr/>
          <a:lstStyle/>
          <a:p>
            <a:fld id="{E9B8D441-6CCE-4C40-B816-8A7608C2D139}"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34244027-9F85-4309-B3C8-FBDE591F49E7}"/>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4649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92820D6-DA8E-4B9E-81D2-9E119FD661A4}"/>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94D88DD-6B2F-48E3-8834-306D8717DEE8}" type="slidenum">
              <a:rPr lang="en-US" altLang="en-US">
                <a:latin typeface="Times New Roman" panose="02020603050405020304" pitchFamily="18" charset="0"/>
                <a:cs typeface="Times New Roman" panose="02020603050405020304" pitchFamily="18" charset="0"/>
              </a:rPr>
              <a:pPr eaLnBrk="1" hangingPunct="1"/>
              <a:t>17</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D030F02-62D4-4E8F-8964-91C96FDF98B3}"/>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9220" name="Rectangle 2">
            <a:extLst>
              <a:ext uri="{FF2B5EF4-FFF2-40B4-BE49-F238E27FC236}">
                <a16:creationId xmlns:a16="http://schemas.microsoft.com/office/drawing/2014/main" id="{AC3AD760-5959-457C-93BE-05217613F9B0}"/>
              </a:ext>
            </a:extLst>
          </p:cNvPr>
          <p:cNvSpPr>
            <a:spLocks noGrp="1" noChangeArrowheads="1"/>
          </p:cNvSpPr>
          <p:nvPr>
            <p:ph type="title"/>
          </p:nvPr>
        </p:nvSpPr>
        <p:spPr/>
        <p:txBody>
          <a:bodyPr/>
          <a:lstStyle/>
          <a:p>
            <a:r>
              <a:rPr lang="en-GB" altLang="en-US"/>
              <a:t>Verification vs Validation</a:t>
            </a:r>
            <a:endParaRPr lang="en-US" altLang="en-US"/>
          </a:p>
        </p:txBody>
      </p:sp>
      <p:sp>
        <p:nvSpPr>
          <p:cNvPr id="510979" name="Rectangle 3">
            <a:extLst>
              <a:ext uri="{FF2B5EF4-FFF2-40B4-BE49-F238E27FC236}">
                <a16:creationId xmlns:a16="http://schemas.microsoft.com/office/drawing/2014/main" id="{46CD7B8C-3E00-4556-92D0-C059866565D0}"/>
              </a:ext>
            </a:extLst>
          </p:cNvPr>
          <p:cNvSpPr>
            <a:spLocks noGrp="1" noChangeArrowheads="1"/>
          </p:cNvSpPr>
          <p:nvPr>
            <p:ph type="body" idx="1"/>
          </p:nvPr>
        </p:nvSpPr>
        <p:spPr/>
        <p:txBody>
          <a:bodyPr/>
          <a:lstStyle/>
          <a:p>
            <a:pPr marL="342900" indent="-342900"/>
            <a:r>
              <a:rPr lang="en-GB" altLang="en-US"/>
              <a:t>Verification: </a:t>
            </a:r>
            <a:br>
              <a:rPr lang="en-GB" altLang="en-US"/>
            </a:br>
            <a:r>
              <a:rPr lang="en-GB" altLang="en-US"/>
              <a:t>	"Are we building the product right"</a:t>
            </a:r>
          </a:p>
          <a:p>
            <a:pPr marL="342900" indent="-342900"/>
            <a:r>
              <a:rPr lang="en-GB" altLang="en-US"/>
              <a:t>Validation:</a:t>
            </a:r>
            <a:br>
              <a:rPr lang="en-GB" altLang="en-US"/>
            </a:br>
            <a:r>
              <a:rPr lang="en-GB" altLang="en-US"/>
              <a:t>	 "Are we building the right product"</a:t>
            </a:r>
          </a:p>
          <a:p>
            <a:pPr marL="342900" indent="-342900"/>
            <a:endParaRPr lang="en-GB" altLang="en-US"/>
          </a:p>
          <a:p>
            <a:pPr marL="342900" indent="-342900"/>
            <a:endParaRPr lang="en-GB" altLang="en-US"/>
          </a:p>
          <a:p>
            <a:pPr marL="342900" indent="-342900"/>
            <a:r>
              <a:rPr lang="en-GB" altLang="en-US"/>
              <a:t>The software should conform to its specification i.e. it should implement functions correctly</a:t>
            </a:r>
          </a:p>
          <a:p>
            <a:pPr marL="342900" indent="-342900"/>
            <a:endParaRPr lang="en-GB" altLang="en-US"/>
          </a:p>
          <a:p>
            <a:pPr marL="342900" indent="-342900"/>
            <a:r>
              <a:rPr lang="en-GB" altLang="en-US"/>
              <a:t>The software should do what the user really requires</a:t>
            </a:r>
          </a:p>
          <a:p>
            <a:pPr marL="342900" indent="-342900"/>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blinds(horizontal)">
                                      <p:cBhvr>
                                        <p:cTn id="7" dur="500"/>
                                        <p:tgtEl>
                                          <p:spTgt spid="5109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0979">
                                            <p:txEl>
                                              <p:pRg st="1" end="1"/>
                                            </p:txEl>
                                          </p:spTgt>
                                        </p:tgtEl>
                                        <p:attrNameLst>
                                          <p:attrName>style.visibility</p:attrName>
                                        </p:attrNameLst>
                                      </p:cBhvr>
                                      <p:to>
                                        <p:strVal val="visible"/>
                                      </p:to>
                                    </p:set>
                                    <p:animEffect transition="in" filter="blinds(horizontal)">
                                      <p:cBhvr>
                                        <p:cTn id="10" dur="500"/>
                                        <p:tgtEl>
                                          <p:spTgt spid="5109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0979">
                                            <p:txEl>
                                              <p:pRg st="4" end="4"/>
                                            </p:txEl>
                                          </p:spTgt>
                                        </p:tgtEl>
                                        <p:attrNameLst>
                                          <p:attrName>style.visibility</p:attrName>
                                        </p:attrNameLst>
                                      </p:cBhvr>
                                      <p:to>
                                        <p:strVal val="visible"/>
                                      </p:to>
                                    </p:set>
                                    <p:animEffect transition="in" filter="blinds(horizontal)">
                                      <p:cBhvr>
                                        <p:cTn id="13" dur="500"/>
                                        <p:tgtEl>
                                          <p:spTgt spid="51097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0979">
                                            <p:txEl>
                                              <p:pRg st="6" end="6"/>
                                            </p:txEl>
                                          </p:spTgt>
                                        </p:tgtEl>
                                        <p:attrNameLst>
                                          <p:attrName>style.visibility</p:attrName>
                                        </p:attrNameLst>
                                      </p:cBhvr>
                                      <p:to>
                                        <p:strVal val="visible"/>
                                      </p:to>
                                    </p:set>
                                    <p:animEffect transition="in" filter="blinds(horizontal)">
                                      <p:cBhvr>
                                        <p:cTn id="16" dur="500"/>
                                        <p:tgtEl>
                                          <p:spTgt spid="5109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799AC1-A6B4-4B53-B440-3F260770AC25}"/>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8646E58-F2A4-423C-9B41-D26DED14B9FB}" type="slidenum">
              <a:rPr lang="en-US" altLang="en-US">
                <a:latin typeface="Times New Roman" panose="02020603050405020304" pitchFamily="18" charset="0"/>
                <a:cs typeface="Times New Roman" panose="02020603050405020304" pitchFamily="18" charset="0"/>
              </a:rPr>
              <a:pPr eaLnBrk="1" hangingPunct="1"/>
              <a:t>18</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449DFB4-7BB1-4C41-9A4C-937F90749D7D}"/>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0244" name="Rectangle 2">
            <a:extLst>
              <a:ext uri="{FF2B5EF4-FFF2-40B4-BE49-F238E27FC236}">
                <a16:creationId xmlns:a16="http://schemas.microsoft.com/office/drawing/2014/main" id="{1C57FABD-7829-4ECE-AB93-C0982C9D379B}"/>
              </a:ext>
            </a:extLst>
          </p:cNvPr>
          <p:cNvSpPr>
            <a:spLocks noGrp="1" noChangeArrowheads="1"/>
          </p:cNvSpPr>
          <p:nvPr>
            <p:ph type="title"/>
          </p:nvPr>
        </p:nvSpPr>
        <p:spPr/>
        <p:txBody>
          <a:bodyPr/>
          <a:lstStyle/>
          <a:p>
            <a:r>
              <a:rPr lang="en-US" altLang="en-US"/>
              <a:t>Goal</a:t>
            </a:r>
          </a:p>
        </p:txBody>
      </p:sp>
      <p:sp>
        <p:nvSpPr>
          <p:cNvPr id="10245" name="Rectangle 3">
            <a:extLst>
              <a:ext uri="{FF2B5EF4-FFF2-40B4-BE49-F238E27FC236}">
                <a16:creationId xmlns:a16="http://schemas.microsoft.com/office/drawing/2014/main" id="{76CB8668-C4FB-4556-8FE1-95A651BABE25}"/>
              </a:ext>
            </a:extLst>
          </p:cNvPr>
          <p:cNvSpPr>
            <a:spLocks noGrp="1" noChangeArrowheads="1"/>
          </p:cNvSpPr>
          <p:nvPr>
            <p:ph type="body" idx="1"/>
          </p:nvPr>
        </p:nvSpPr>
        <p:spPr/>
        <p:txBody>
          <a:bodyPr/>
          <a:lstStyle/>
          <a:p>
            <a:r>
              <a:rPr lang="en-US" altLang="en-US" dirty="0"/>
              <a:t>Goal is to establish confidence that the software is </a:t>
            </a:r>
            <a:r>
              <a:rPr lang="en-US" altLang="en-US" i="1" dirty="0"/>
              <a:t>fit for purpose</a:t>
            </a:r>
          </a:p>
          <a:p>
            <a:endParaRPr lang="en-US" altLang="en-US" i="1" dirty="0"/>
          </a:p>
          <a:p>
            <a:r>
              <a:rPr lang="en-US" altLang="en-US" dirty="0"/>
              <a:t>Level of confidence required depends on:</a:t>
            </a:r>
          </a:p>
          <a:p>
            <a:pPr lvl="1"/>
            <a:r>
              <a:rPr lang="en-US" altLang="en-US" dirty="0"/>
              <a:t>Software function</a:t>
            </a:r>
          </a:p>
          <a:p>
            <a:pPr lvl="2"/>
            <a:r>
              <a:rPr lang="en-US" altLang="en-US" dirty="0"/>
              <a:t>How critical software is to organization</a:t>
            </a:r>
          </a:p>
          <a:p>
            <a:pPr lvl="1"/>
            <a:r>
              <a:rPr lang="en-US" altLang="en-US" dirty="0"/>
              <a:t>User expectations</a:t>
            </a:r>
          </a:p>
          <a:p>
            <a:pPr lvl="2"/>
            <a:r>
              <a:rPr lang="en-US" altLang="en-US" dirty="0"/>
              <a:t>Tolerance for failures is decreasing</a:t>
            </a:r>
          </a:p>
          <a:p>
            <a:pPr lvl="1"/>
            <a:r>
              <a:rPr lang="en-US" altLang="en-US" dirty="0"/>
              <a:t>Marketing environment</a:t>
            </a:r>
          </a:p>
          <a:p>
            <a:pPr lvl="2"/>
            <a:r>
              <a:rPr lang="en-US" altLang="en-US" dirty="0"/>
              <a:t>Competition may lead to compromise on V&amp;V</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DFC325-A974-4D31-A96E-5B252C0BB3CD}"/>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5D668A5-CA9D-4D1B-B402-AD537869FA9B}" type="slidenum">
              <a:rPr lang="en-US" altLang="en-US">
                <a:latin typeface="Times New Roman" panose="02020603050405020304" pitchFamily="18" charset="0"/>
                <a:cs typeface="Times New Roman" panose="02020603050405020304" pitchFamily="18" charset="0"/>
              </a:rPr>
              <a:pPr eaLnBrk="1" hangingPunct="1"/>
              <a:t>19</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332514A-0CF8-4DFB-8411-7A92DF289E3E}"/>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1268" name="Rectangle 2">
            <a:extLst>
              <a:ext uri="{FF2B5EF4-FFF2-40B4-BE49-F238E27FC236}">
                <a16:creationId xmlns:a16="http://schemas.microsoft.com/office/drawing/2014/main" id="{F7E0030E-5CD8-434F-81E4-381C34B4BE94}"/>
              </a:ext>
            </a:extLst>
          </p:cNvPr>
          <p:cNvSpPr>
            <a:spLocks noGrp="1" noChangeArrowheads="1"/>
          </p:cNvSpPr>
          <p:nvPr>
            <p:ph type="title"/>
          </p:nvPr>
        </p:nvSpPr>
        <p:spPr/>
        <p:txBody>
          <a:bodyPr/>
          <a:lstStyle/>
          <a:p>
            <a:r>
              <a:rPr lang="en-US" altLang="en-US"/>
              <a:t>Approaches to V&amp;V</a:t>
            </a:r>
          </a:p>
        </p:txBody>
      </p:sp>
      <p:sp>
        <p:nvSpPr>
          <p:cNvPr id="11269" name="Rectangle 3">
            <a:extLst>
              <a:ext uri="{FF2B5EF4-FFF2-40B4-BE49-F238E27FC236}">
                <a16:creationId xmlns:a16="http://schemas.microsoft.com/office/drawing/2014/main" id="{1A4D6CE1-D94C-4BA3-ADA6-6301C55DF0BC}"/>
              </a:ext>
            </a:extLst>
          </p:cNvPr>
          <p:cNvSpPr>
            <a:spLocks noGrp="1" noChangeArrowheads="1"/>
          </p:cNvSpPr>
          <p:nvPr>
            <p:ph type="body" idx="1"/>
          </p:nvPr>
        </p:nvSpPr>
        <p:spPr/>
        <p:txBody>
          <a:bodyPr/>
          <a:lstStyle/>
          <a:p>
            <a:r>
              <a:rPr lang="en-US" altLang="en-US"/>
              <a:t>Software inspections or peer reviews</a:t>
            </a:r>
          </a:p>
          <a:p>
            <a:pPr lvl="1"/>
            <a:r>
              <a:rPr lang="en-US" altLang="en-US"/>
              <a:t>Static – Does not require software to run</a:t>
            </a:r>
          </a:p>
          <a:p>
            <a:endParaRPr lang="en-US" altLang="en-US"/>
          </a:p>
          <a:p>
            <a:r>
              <a:rPr lang="en-US" altLang="en-US"/>
              <a:t>Testing</a:t>
            </a:r>
          </a:p>
          <a:p>
            <a:pPr lvl="1"/>
            <a:r>
              <a:rPr lang="en-US" altLang="en-US"/>
              <a:t>Dynamic – Involves running system with test data</a:t>
            </a:r>
          </a:p>
          <a:p>
            <a:pPr lvl="1"/>
            <a:endParaRPr lang="en-US" altLang="en-US"/>
          </a:p>
          <a:p>
            <a:r>
              <a:rPr lang="en-US" altLang="en-US"/>
              <a:t>Advantages and Disadvantages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304D-5FEB-41E6-88D0-A86CBB4CA713}"/>
              </a:ext>
            </a:extLst>
          </p:cNvPr>
          <p:cNvSpPr>
            <a:spLocks noGrp="1"/>
          </p:cNvSpPr>
          <p:nvPr>
            <p:ph type="title"/>
          </p:nvPr>
        </p:nvSpPr>
        <p:spPr/>
        <p:txBody>
          <a:bodyPr/>
          <a:lstStyle/>
          <a:p>
            <a:r>
              <a:rPr lang="en-US" i="0" u="none" strike="noStrike" baseline="0" dirty="0"/>
              <a:t>Characteristics of Software Quality</a:t>
            </a:r>
            <a:endParaRPr lang="en-US" sz="6000" dirty="0"/>
          </a:p>
        </p:txBody>
      </p:sp>
      <p:sp>
        <p:nvSpPr>
          <p:cNvPr id="3" name="Content Placeholder 2">
            <a:extLst>
              <a:ext uri="{FF2B5EF4-FFF2-40B4-BE49-F238E27FC236}">
                <a16:creationId xmlns:a16="http://schemas.microsoft.com/office/drawing/2014/main" id="{F3A4EBB8-2B60-42E1-B6D2-A15E9231DF4B}"/>
              </a:ext>
            </a:extLst>
          </p:cNvPr>
          <p:cNvSpPr>
            <a:spLocks noGrp="1"/>
          </p:cNvSpPr>
          <p:nvPr>
            <p:ph idx="1"/>
          </p:nvPr>
        </p:nvSpPr>
        <p:spPr>
          <a:xfrm>
            <a:off x="228600" y="1752600"/>
            <a:ext cx="8610600" cy="4267200"/>
          </a:xfrm>
        </p:spPr>
        <p:txBody>
          <a:bodyPr/>
          <a:lstStyle/>
          <a:p>
            <a:r>
              <a:rPr lang="en-US" sz="1800" b="0" i="0" u="none" strike="noStrike" baseline="0" dirty="0">
                <a:latin typeface="+mj-lt"/>
              </a:rPr>
              <a:t>Software has both external and internal quality characteristics</a:t>
            </a:r>
          </a:p>
          <a:p>
            <a:endParaRPr lang="en-US" sz="1800" dirty="0">
              <a:latin typeface="+mj-lt"/>
            </a:endParaRPr>
          </a:p>
          <a:p>
            <a:r>
              <a:rPr lang="en-US" b="1" dirty="0">
                <a:latin typeface="+mj-lt"/>
              </a:rPr>
              <a:t>External (users care about them)</a:t>
            </a:r>
          </a:p>
          <a:p>
            <a:pPr lvl="1"/>
            <a:r>
              <a:rPr lang="en-US" b="1" i="0" u="none" strike="noStrike" baseline="0" dirty="0">
                <a:latin typeface="+mj-lt"/>
              </a:rPr>
              <a:t>Correctness: </a:t>
            </a:r>
            <a:r>
              <a:rPr lang="en-US" dirty="0">
                <a:latin typeface="+mj-lt"/>
              </a:rPr>
              <a:t>F</a:t>
            </a:r>
            <a:r>
              <a:rPr lang="en-US" b="0" i="0" u="none" strike="noStrike" baseline="0" dirty="0">
                <a:latin typeface="+mj-lt"/>
              </a:rPr>
              <a:t>ree from faults in its specification, design, and implementation</a:t>
            </a:r>
          </a:p>
          <a:p>
            <a:pPr lvl="1"/>
            <a:r>
              <a:rPr lang="en-US" b="1" i="0" u="none" strike="noStrike" baseline="0" dirty="0">
                <a:latin typeface="+mj-lt"/>
              </a:rPr>
              <a:t>Usability: </a:t>
            </a:r>
            <a:r>
              <a:rPr lang="en-US" b="0" i="0" u="none" strike="noStrike" baseline="0" dirty="0">
                <a:latin typeface="+mj-lt"/>
              </a:rPr>
              <a:t>The ease with which users can learn and use a system</a:t>
            </a:r>
          </a:p>
          <a:p>
            <a:pPr lvl="1"/>
            <a:r>
              <a:rPr lang="en-US" b="1" i="0" u="none" strike="noStrike" baseline="0" dirty="0">
                <a:latin typeface="+mj-lt"/>
              </a:rPr>
              <a:t>Efficiency: </a:t>
            </a:r>
            <a:r>
              <a:rPr lang="en-US" b="0" i="0" u="none" strike="noStrike" baseline="0" dirty="0">
                <a:latin typeface="+mj-lt"/>
              </a:rPr>
              <a:t>Minimal use of system resources, including memory and time</a:t>
            </a:r>
          </a:p>
          <a:p>
            <a:pPr lvl="1"/>
            <a:r>
              <a:rPr lang="en-US" b="1" i="0" u="none" strike="noStrike" baseline="0" dirty="0">
                <a:latin typeface="+mj-lt"/>
              </a:rPr>
              <a:t>Reliability: </a:t>
            </a:r>
            <a:r>
              <a:rPr lang="en-US" b="0" i="0" u="none" strike="noStrike" baseline="0" dirty="0">
                <a:latin typeface="+mj-lt"/>
              </a:rPr>
              <a:t>Having a long mean time between failures.</a:t>
            </a:r>
          </a:p>
          <a:p>
            <a:pPr lvl="1"/>
            <a:r>
              <a:rPr lang="en-US" b="1" i="0" u="none" strike="noStrike" baseline="0" dirty="0">
                <a:latin typeface="+mj-lt"/>
              </a:rPr>
              <a:t>Integrity </a:t>
            </a:r>
            <a:r>
              <a:rPr lang="en-US" dirty="0">
                <a:latin typeface="+mj-lt"/>
              </a:rPr>
              <a:t>S</a:t>
            </a:r>
            <a:r>
              <a:rPr lang="en-US" b="0" i="0" u="none" strike="noStrike" baseline="0" dirty="0">
                <a:latin typeface="+mj-lt"/>
              </a:rPr>
              <a:t>ystem prevents unauthorized/improper access to its programs/data</a:t>
            </a:r>
          </a:p>
          <a:p>
            <a:pPr lvl="1"/>
            <a:r>
              <a:rPr lang="en-US" b="1" i="0" u="none" strike="noStrike" baseline="0" dirty="0">
                <a:latin typeface="+mj-lt"/>
              </a:rPr>
              <a:t>Adaptability </a:t>
            </a:r>
            <a:r>
              <a:rPr lang="en-US" dirty="0">
                <a:latin typeface="+mj-lt"/>
              </a:rPr>
              <a:t>S</a:t>
            </a:r>
            <a:r>
              <a:rPr lang="en-US" b="0" i="0" u="none" strike="noStrike" baseline="0" dirty="0">
                <a:latin typeface="+mj-lt"/>
              </a:rPr>
              <a:t>ystem can be used, without modification, in other environments </a:t>
            </a:r>
          </a:p>
          <a:p>
            <a:pPr lvl="1"/>
            <a:r>
              <a:rPr lang="en-US" b="1" i="0" u="none" strike="noStrike" baseline="0" dirty="0">
                <a:latin typeface="+mj-lt"/>
              </a:rPr>
              <a:t>Accuracy </a:t>
            </a:r>
            <a:r>
              <a:rPr lang="en-US" b="0" i="0" u="none" strike="noStrike" baseline="0" dirty="0">
                <a:latin typeface="+mj-lt"/>
              </a:rPr>
              <a:t>The degree to which a system, as built, is free from error </a:t>
            </a:r>
          </a:p>
          <a:p>
            <a:pPr lvl="1"/>
            <a:r>
              <a:rPr lang="en-US" b="1" i="0" u="none" strike="noStrike" baseline="0" dirty="0">
                <a:latin typeface="+mj-lt"/>
              </a:rPr>
              <a:t>Robustness </a:t>
            </a:r>
            <a:r>
              <a:rPr lang="en-US" dirty="0">
                <a:latin typeface="+mj-lt"/>
              </a:rPr>
              <a:t>S</a:t>
            </a:r>
            <a:r>
              <a:rPr lang="en-US" b="0" i="0" u="none" strike="noStrike" baseline="0" dirty="0">
                <a:latin typeface="+mj-lt"/>
              </a:rPr>
              <a:t>ystem continues to function in th</a:t>
            </a:r>
            <a:r>
              <a:rPr lang="en-US" dirty="0">
                <a:latin typeface="+mj-lt"/>
              </a:rPr>
              <a:t>e presence of invalid inputs</a:t>
            </a:r>
            <a:endParaRPr lang="en-US" sz="2000" dirty="0">
              <a:latin typeface="+mj-lt"/>
            </a:endParaRPr>
          </a:p>
        </p:txBody>
      </p:sp>
      <p:sp>
        <p:nvSpPr>
          <p:cNvPr id="4" name="Date Placeholder 3">
            <a:extLst>
              <a:ext uri="{FF2B5EF4-FFF2-40B4-BE49-F238E27FC236}">
                <a16:creationId xmlns:a16="http://schemas.microsoft.com/office/drawing/2014/main" id="{67A5BE93-F330-4F04-A98B-7A1CFC813F65}"/>
              </a:ext>
            </a:extLst>
          </p:cNvPr>
          <p:cNvSpPr>
            <a:spLocks noGrp="1"/>
          </p:cNvSpPr>
          <p:nvPr>
            <p:ph type="dt" sz="half" idx="10"/>
          </p:nvPr>
        </p:nvSpPr>
        <p:spPr/>
        <p:txBody>
          <a:bodyPr/>
          <a:lstStyle/>
          <a:p>
            <a:fld id="{E9B8D441-6CCE-4C40-B816-8A7608C2D139}" type="slidenum">
              <a:rPr lang="en-US" altLang="en-US" smtClean="0"/>
              <a:pPr/>
              <a:t>2</a:t>
            </a:fld>
            <a:endParaRPr lang="en-US" altLang="en-US"/>
          </a:p>
        </p:txBody>
      </p:sp>
      <p:sp>
        <p:nvSpPr>
          <p:cNvPr id="5" name="Footer Placeholder 4">
            <a:extLst>
              <a:ext uri="{FF2B5EF4-FFF2-40B4-BE49-F238E27FC236}">
                <a16:creationId xmlns:a16="http://schemas.microsoft.com/office/drawing/2014/main" id="{64D6EB9B-9928-4E69-B9AE-A255A967FF87}"/>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747307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7E659216-6C4C-428B-BD44-0EEAABDB9790}"/>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2200E3C-328F-4328-BBE8-B8B13A4138E7}" type="slidenum">
              <a:rPr lang="en-US" altLang="en-US">
                <a:latin typeface="Times New Roman" panose="02020603050405020304" pitchFamily="18" charset="0"/>
                <a:cs typeface="Times New Roman" panose="02020603050405020304" pitchFamily="18" charset="0"/>
              </a:rPr>
              <a:pPr eaLnBrk="1" hangingPunct="1"/>
              <a:t>20</a:t>
            </a:fld>
            <a:endParaRPr lang="en-US" altLang="en-US">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A4B1BF0A-B45C-442B-807E-421AB7DDD566}"/>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2292" name="Rectangle 2">
            <a:extLst>
              <a:ext uri="{FF2B5EF4-FFF2-40B4-BE49-F238E27FC236}">
                <a16:creationId xmlns:a16="http://schemas.microsoft.com/office/drawing/2014/main" id="{C1633192-AE01-4D12-91F9-C343DF1CB822}"/>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840" tIns="44623" rIns="90840" bIns="44623"/>
          <a:lstStyle/>
          <a:p>
            <a:pPr defTabSz="917575"/>
            <a:r>
              <a:rPr lang="en-GB" altLang="en-US"/>
              <a:t>Static and dynamic V&amp;V</a:t>
            </a:r>
          </a:p>
        </p:txBody>
      </p:sp>
      <p:pic>
        <p:nvPicPr>
          <p:cNvPr id="12293" name="Picture 3">
            <a:extLst>
              <a:ext uri="{FF2B5EF4-FFF2-40B4-BE49-F238E27FC236}">
                <a16:creationId xmlns:a16="http://schemas.microsoft.com/office/drawing/2014/main" id="{BA8845C7-C026-4E74-A6DB-9E0439D6DA6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1911350"/>
            <a:ext cx="8539162" cy="358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4" name="Text Box 4">
            <a:extLst>
              <a:ext uri="{FF2B5EF4-FFF2-40B4-BE49-F238E27FC236}">
                <a16:creationId xmlns:a16="http://schemas.microsoft.com/office/drawing/2014/main" id="{71AFA885-711E-4086-ADC7-1480CC5DCC28}"/>
              </a:ext>
            </a:extLst>
          </p:cNvPr>
          <p:cNvSpPr txBox="1">
            <a:spLocks noChangeArrowheads="1"/>
          </p:cNvSpPr>
          <p:nvPr/>
        </p:nvSpPr>
        <p:spPr bwMode="auto">
          <a:xfrm>
            <a:off x="7391400" y="4724400"/>
            <a:ext cx="1066800" cy="5810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FontTx/>
              <a:buNone/>
            </a:pPr>
            <a:r>
              <a:rPr lang="en-US" altLang="en-US" sz="1600">
                <a:cs typeface="Arial" panose="020B0604020202020204" pitchFamily="34" charset="0"/>
              </a:rPr>
              <a:t>Program Testing</a:t>
            </a:r>
          </a:p>
        </p:txBody>
      </p:sp>
      <p:sp>
        <p:nvSpPr>
          <p:cNvPr id="12295" name="Text Box 5">
            <a:extLst>
              <a:ext uri="{FF2B5EF4-FFF2-40B4-BE49-F238E27FC236}">
                <a16:creationId xmlns:a16="http://schemas.microsoft.com/office/drawing/2014/main" id="{121FF145-E3C1-436C-8631-6428DA63EAAB}"/>
              </a:ext>
            </a:extLst>
          </p:cNvPr>
          <p:cNvSpPr txBox="1">
            <a:spLocks noChangeArrowheads="1"/>
          </p:cNvSpPr>
          <p:nvPr/>
        </p:nvSpPr>
        <p:spPr bwMode="auto">
          <a:xfrm>
            <a:off x="3810000" y="2057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FontTx/>
              <a:buNone/>
            </a:pPr>
            <a:endParaRPr lang="en-US" altLang="en-US" sz="2400">
              <a:cs typeface="Arial" panose="020B0604020202020204" pitchFamily="34" charset="0"/>
            </a:endParaRPr>
          </a:p>
        </p:txBody>
      </p:sp>
      <p:sp>
        <p:nvSpPr>
          <p:cNvPr id="12296" name="Text Box 6">
            <a:extLst>
              <a:ext uri="{FF2B5EF4-FFF2-40B4-BE49-F238E27FC236}">
                <a16:creationId xmlns:a16="http://schemas.microsoft.com/office/drawing/2014/main" id="{A84E2FB9-407E-442A-9E8B-D710CA186B83}"/>
              </a:ext>
            </a:extLst>
          </p:cNvPr>
          <p:cNvSpPr txBox="1">
            <a:spLocks noChangeArrowheads="1"/>
          </p:cNvSpPr>
          <p:nvPr/>
        </p:nvSpPr>
        <p:spPr bwMode="auto">
          <a:xfrm>
            <a:off x="3810000" y="1981200"/>
            <a:ext cx="1371600" cy="5810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2"/>
              </a:buClr>
              <a:buFont typeface="Wingdings" panose="05000000000000000000" pitchFamily="2" charset="2"/>
              <a:buChar char="n"/>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2"/>
              </a:buClr>
              <a:buFont typeface="Wingdings" panose="05000000000000000000" pitchFamily="2" charset="2"/>
              <a:buChar char="o"/>
              <a:defRPr sz="17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2"/>
              </a:buClr>
              <a:buFont typeface="Wingdings" panose="05000000000000000000" pitchFamily="2" charset="2"/>
              <a:buChar char="n"/>
              <a:defRPr sz="14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5000"/>
              </a:spcBef>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1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FontTx/>
              <a:buNone/>
            </a:pPr>
            <a:r>
              <a:rPr lang="en-US" altLang="en-US" sz="1600">
                <a:cs typeface="Arial" panose="020B0604020202020204" pitchFamily="34" charset="0"/>
              </a:rPr>
              <a:t>Software inspections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A704D9-0750-4C50-B184-4E65833F644D}"/>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8FF98EB-7CAC-48F8-AF0F-B84CAF743E9B}" type="slidenum">
              <a:rPr lang="en-US" altLang="en-US">
                <a:latin typeface="Times New Roman" panose="02020603050405020304" pitchFamily="18" charset="0"/>
                <a:cs typeface="Times New Roman" panose="02020603050405020304" pitchFamily="18" charset="0"/>
              </a:rPr>
              <a:pPr eaLnBrk="1" hangingPunct="1"/>
              <a:t>21</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2AAAF4A-6A05-483B-A123-C1B198787B2E}"/>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3316" name="Rectangle 2">
            <a:extLst>
              <a:ext uri="{FF2B5EF4-FFF2-40B4-BE49-F238E27FC236}">
                <a16:creationId xmlns:a16="http://schemas.microsoft.com/office/drawing/2014/main" id="{E8C059E1-6E9B-44E7-B3CF-F279AE97A223}"/>
              </a:ext>
            </a:extLst>
          </p:cNvPr>
          <p:cNvSpPr>
            <a:spLocks noGrp="1" noChangeArrowheads="1"/>
          </p:cNvSpPr>
          <p:nvPr>
            <p:ph type="title"/>
          </p:nvPr>
        </p:nvSpPr>
        <p:spPr/>
        <p:txBody>
          <a:bodyPr/>
          <a:lstStyle/>
          <a:p>
            <a:r>
              <a:rPr lang="en-US" altLang="en-US"/>
              <a:t>The V Model of Software Development</a:t>
            </a:r>
          </a:p>
        </p:txBody>
      </p:sp>
      <p:pic>
        <p:nvPicPr>
          <p:cNvPr id="13317" name="Picture 3">
            <a:extLst>
              <a:ext uri="{FF2B5EF4-FFF2-40B4-BE49-F238E27FC236}">
                <a16:creationId xmlns:a16="http://schemas.microsoft.com/office/drawing/2014/main" id="{DDBDA01F-264C-4057-BA2E-4ADC84BD6295}"/>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209800"/>
            <a:ext cx="8153400" cy="3581400"/>
          </a:xfrm>
          <a:noFill/>
          <a:extLs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0F4A99-F79C-4AB9-BC7D-567DFFA20B5D}"/>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BEAFE71-45DA-4C44-BF06-46FE786AF02F}" type="slidenum">
              <a:rPr lang="en-US" altLang="en-US">
                <a:latin typeface="Times New Roman" panose="02020603050405020304" pitchFamily="18" charset="0"/>
                <a:cs typeface="Times New Roman" panose="02020603050405020304" pitchFamily="18" charset="0"/>
              </a:rPr>
              <a:pPr eaLnBrk="1" hangingPunct="1"/>
              <a:t>22</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A465065-146F-404E-B730-E5EA2CE1144F}"/>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4340" name="Rectangle 2">
            <a:extLst>
              <a:ext uri="{FF2B5EF4-FFF2-40B4-BE49-F238E27FC236}">
                <a16:creationId xmlns:a16="http://schemas.microsoft.com/office/drawing/2014/main" id="{C89E0A71-9EC2-41E9-9DA3-45C64C8349E2}"/>
              </a:ext>
            </a:extLst>
          </p:cNvPr>
          <p:cNvSpPr>
            <a:spLocks noGrp="1" noChangeArrowheads="1"/>
          </p:cNvSpPr>
          <p:nvPr>
            <p:ph type="title"/>
          </p:nvPr>
        </p:nvSpPr>
        <p:spPr/>
        <p:txBody>
          <a:bodyPr/>
          <a:lstStyle/>
          <a:p>
            <a:r>
              <a:rPr lang="en-US" altLang="en-US"/>
              <a:t>Advantages of Inspections</a:t>
            </a:r>
          </a:p>
        </p:txBody>
      </p:sp>
      <p:sp>
        <p:nvSpPr>
          <p:cNvPr id="14341" name="Rectangle 3">
            <a:extLst>
              <a:ext uri="{FF2B5EF4-FFF2-40B4-BE49-F238E27FC236}">
                <a16:creationId xmlns:a16="http://schemas.microsoft.com/office/drawing/2014/main" id="{2890B3E0-1DBE-4726-A64E-35BC3497D8AD}"/>
              </a:ext>
            </a:extLst>
          </p:cNvPr>
          <p:cNvSpPr>
            <a:spLocks noGrp="1" noChangeArrowheads="1"/>
          </p:cNvSpPr>
          <p:nvPr>
            <p:ph type="body" idx="1"/>
          </p:nvPr>
        </p:nvSpPr>
        <p:spPr/>
        <p:txBody>
          <a:bodyPr/>
          <a:lstStyle/>
          <a:p>
            <a:r>
              <a:rPr lang="en-US" altLang="en-US"/>
              <a:t>Inspections may focus on source code, but may also include any representation of system</a:t>
            </a:r>
          </a:p>
          <a:p>
            <a:pPr>
              <a:buFont typeface="Wingdings" panose="05000000000000000000" pitchFamily="2" charset="2"/>
              <a:buNone/>
            </a:pPr>
            <a:endParaRPr lang="en-US" altLang="en-US"/>
          </a:p>
          <a:p>
            <a:r>
              <a:rPr lang="en-US" altLang="en-US"/>
              <a:t>Greater than 60% errors in programs can be detected by informal inspections</a:t>
            </a:r>
          </a:p>
          <a:p>
            <a:endParaRPr lang="en-US" altLang="en-US"/>
          </a:p>
          <a:p>
            <a:r>
              <a:rPr lang="en-US" altLang="en-US"/>
              <a:t>This figure increases to greater than 90% with formal approaches</a:t>
            </a:r>
          </a:p>
          <a:p>
            <a:pPr lvl="1"/>
            <a:endParaRPr lang="en-US" altLang="en-US"/>
          </a:p>
          <a:p>
            <a:pPr lvl="1"/>
            <a:r>
              <a:rPr lang="en-US" altLang="en-US"/>
              <a:t>A single inspection session can reveal many errors</a:t>
            </a:r>
          </a:p>
          <a:p>
            <a:pPr lvl="1"/>
            <a:r>
              <a:rPr lang="en-US" altLang="en-US"/>
              <a:t>Incomplete versions can be inspected without additional cost</a:t>
            </a:r>
          </a:p>
          <a:p>
            <a:pPr lvl="1"/>
            <a:r>
              <a:rPr lang="en-US" altLang="en-US"/>
              <a:t>Broader quality attributes can be tested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47AF8B-D619-4B12-8132-6E45ACABB040}"/>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49153F1-9A3F-4AAF-BB04-0D892D5612B8}" type="slidenum">
              <a:rPr lang="en-US" altLang="en-US">
                <a:latin typeface="Times New Roman" panose="02020603050405020304" pitchFamily="18" charset="0"/>
                <a:cs typeface="Times New Roman" panose="02020603050405020304" pitchFamily="18" charset="0"/>
              </a:rPr>
              <a:pPr eaLnBrk="1" hangingPunct="1"/>
              <a:t>23</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65D4AB1-CA40-4583-B5BB-558C8067861E}"/>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5364" name="Rectangle 2">
            <a:extLst>
              <a:ext uri="{FF2B5EF4-FFF2-40B4-BE49-F238E27FC236}">
                <a16:creationId xmlns:a16="http://schemas.microsoft.com/office/drawing/2014/main" id="{28F0B398-30F4-48EA-9723-3CCA65310CC8}"/>
              </a:ext>
            </a:extLst>
          </p:cNvPr>
          <p:cNvSpPr>
            <a:spLocks noGrp="1" noChangeArrowheads="1"/>
          </p:cNvSpPr>
          <p:nvPr>
            <p:ph type="title"/>
          </p:nvPr>
        </p:nvSpPr>
        <p:spPr/>
        <p:txBody>
          <a:bodyPr/>
          <a:lstStyle/>
          <a:p>
            <a:r>
              <a:rPr lang="en-US" altLang="en-US"/>
              <a:t>The Inspection Process</a:t>
            </a:r>
          </a:p>
        </p:txBody>
      </p:sp>
      <p:pic>
        <p:nvPicPr>
          <p:cNvPr id="15365" name="Picture 3">
            <a:extLst>
              <a:ext uri="{FF2B5EF4-FFF2-40B4-BE49-F238E27FC236}">
                <a16:creationId xmlns:a16="http://schemas.microsoft.com/office/drawing/2014/main" id="{107202DA-D66A-4BC1-B00E-7C131B007135}"/>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819400"/>
            <a:ext cx="7848600" cy="2209800"/>
          </a:xfrm>
          <a:noFill/>
          <a:extLs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E716BD-C755-477B-9A16-76417D8196B5}"/>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775BEAC-86C4-44A4-B7E4-00158C4C0DDD}" type="slidenum">
              <a:rPr lang="en-US" altLang="en-US">
                <a:latin typeface="Times New Roman" panose="02020603050405020304" pitchFamily="18" charset="0"/>
                <a:cs typeface="Times New Roman" panose="02020603050405020304" pitchFamily="18" charset="0"/>
              </a:rPr>
              <a:pPr eaLnBrk="1" hangingPunct="1"/>
              <a:t>24</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A29F8F5-C0E1-41FB-9396-3BBDDE60ED96}"/>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6388" name="Rectangle 2">
            <a:extLst>
              <a:ext uri="{FF2B5EF4-FFF2-40B4-BE49-F238E27FC236}">
                <a16:creationId xmlns:a16="http://schemas.microsoft.com/office/drawing/2014/main" id="{8D6F60F7-0300-408A-A474-BF3262C0903F}"/>
              </a:ext>
            </a:extLst>
          </p:cNvPr>
          <p:cNvSpPr>
            <a:spLocks noGrp="1" noChangeArrowheads="1"/>
          </p:cNvSpPr>
          <p:nvPr>
            <p:ph type="title"/>
          </p:nvPr>
        </p:nvSpPr>
        <p:spPr/>
        <p:txBody>
          <a:bodyPr/>
          <a:lstStyle/>
          <a:p>
            <a:r>
              <a:rPr lang="en-US" altLang="en-US"/>
              <a:t>Program Inspection Checks</a:t>
            </a:r>
          </a:p>
        </p:txBody>
      </p:sp>
      <p:graphicFrame>
        <p:nvGraphicFramePr>
          <p:cNvPr id="16389" name="Object 3">
            <a:extLst>
              <a:ext uri="{FF2B5EF4-FFF2-40B4-BE49-F238E27FC236}">
                <a16:creationId xmlns:a16="http://schemas.microsoft.com/office/drawing/2014/main" id="{D0A4A795-E31A-4BCC-923C-76289435A2D5}"/>
              </a:ext>
            </a:extLst>
          </p:cNvPr>
          <p:cNvGraphicFramePr>
            <a:graphicFrameLocks noGrp="1"/>
          </p:cNvGraphicFramePr>
          <p:nvPr>
            <p:ph idx="1"/>
          </p:nvPr>
        </p:nvGraphicFramePr>
        <p:xfrm>
          <a:off x="2057400" y="1752600"/>
          <a:ext cx="4267200" cy="4572000"/>
        </p:xfrm>
        <a:graphic>
          <a:graphicData uri="http://schemas.openxmlformats.org/presentationml/2006/ole">
            <mc:AlternateContent xmlns:mc="http://schemas.openxmlformats.org/markup-compatibility/2006">
              <mc:Choice xmlns:v="urn:schemas-microsoft-com:vml" Requires="v">
                <p:oleObj name="Document" r:id="rId2" imgW="4241800" imgH="4622800" progId="Word.Document.6">
                  <p:embed/>
                </p:oleObj>
              </mc:Choice>
              <mc:Fallback>
                <p:oleObj name="Document" r:id="rId2" imgW="4241800" imgH="4622800" progId="Word.Document.6">
                  <p:embed/>
                  <p:pic>
                    <p:nvPicPr>
                      <p:cNvPr id="16389" name="Object 3">
                        <a:extLst>
                          <a:ext uri="{FF2B5EF4-FFF2-40B4-BE49-F238E27FC236}">
                            <a16:creationId xmlns:a16="http://schemas.microsoft.com/office/drawing/2014/main" id="{D0A4A795-E31A-4BCC-923C-76289435A2D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600"/>
                        <a:ext cx="426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539BA5-CEAE-4DA4-8D97-EA50DD20F377}"/>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A8D8076F-278D-4877-82B6-4B2871BEB836}" type="slidenum">
              <a:rPr lang="en-US" altLang="en-US">
                <a:latin typeface="Times New Roman" panose="02020603050405020304" pitchFamily="18" charset="0"/>
                <a:cs typeface="Times New Roman" panose="02020603050405020304" pitchFamily="18" charset="0"/>
              </a:rPr>
              <a:pPr eaLnBrk="1" hangingPunct="1"/>
              <a:t>25</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F7B25FB-671F-4E43-8AEA-E2FF1634C229}"/>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7412" name="Rectangle 2">
            <a:extLst>
              <a:ext uri="{FF2B5EF4-FFF2-40B4-BE49-F238E27FC236}">
                <a16:creationId xmlns:a16="http://schemas.microsoft.com/office/drawing/2014/main" id="{8D8A5D11-C240-4117-8F8B-CDDD2BDE621B}"/>
              </a:ext>
            </a:extLst>
          </p:cNvPr>
          <p:cNvSpPr>
            <a:spLocks noGrp="1" noChangeArrowheads="1"/>
          </p:cNvSpPr>
          <p:nvPr>
            <p:ph type="title"/>
          </p:nvPr>
        </p:nvSpPr>
        <p:spPr/>
        <p:txBody>
          <a:bodyPr/>
          <a:lstStyle/>
          <a:p>
            <a:r>
              <a:rPr lang="en-US" altLang="en-US"/>
              <a:t>Testing</a:t>
            </a:r>
          </a:p>
        </p:txBody>
      </p:sp>
      <p:sp>
        <p:nvSpPr>
          <p:cNvPr id="17413" name="Rectangle 3">
            <a:extLst>
              <a:ext uri="{FF2B5EF4-FFF2-40B4-BE49-F238E27FC236}">
                <a16:creationId xmlns:a16="http://schemas.microsoft.com/office/drawing/2014/main" id="{CBDAB58A-4336-4864-B5CD-7303466B8B52}"/>
              </a:ext>
            </a:extLst>
          </p:cNvPr>
          <p:cNvSpPr>
            <a:spLocks noGrp="1" noChangeArrowheads="1"/>
          </p:cNvSpPr>
          <p:nvPr>
            <p:ph type="body" idx="1"/>
          </p:nvPr>
        </p:nvSpPr>
        <p:spPr>
          <a:xfrm>
            <a:off x="566738" y="1752600"/>
            <a:ext cx="7967662" cy="4343400"/>
          </a:xfrm>
        </p:spPr>
        <p:txBody>
          <a:bodyPr/>
          <a:lstStyle/>
          <a:p>
            <a:pPr>
              <a:lnSpc>
                <a:spcPct val="90000"/>
              </a:lnSpc>
            </a:pPr>
            <a:r>
              <a:rPr lang="en-US" altLang="en-US" dirty="0"/>
              <a:t>The process of executing a program with the intent of</a:t>
            </a:r>
          </a:p>
          <a:p>
            <a:pPr>
              <a:lnSpc>
                <a:spcPct val="90000"/>
              </a:lnSpc>
            </a:pPr>
            <a:endParaRPr lang="en-US" altLang="en-US" sz="1000" dirty="0"/>
          </a:p>
          <a:p>
            <a:pPr lvl="1">
              <a:lnSpc>
                <a:spcPct val="90000"/>
              </a:lnSpc>
              <a:buFont typeface="Wingdings" panose="05000000000000000000" pitchFamily="2" charset="2"/>
              <a:buAutoNum type="arabicPeriod"/>
            </a:pPr>
            <a:r>
              <a:rPr lang="en-US" altLang="en-US" dirty="0"/>
              <a:t>Proving it correct</a:t>
            </a:r>
          </a:p>
          <a:p>
            <a:pPr lvl="1">
              <a:lnSpc>
                <a:spcPct val="90000"/>
              </a:lnSpc>
              <a:buFont typeface="Wingdings" panose="05000000000000000000" pitchFamily="2" charset="2"/>
              <a:buAutoNum type="arabicPeriod"/>
            </a:pPr>
            <a:r>
              <a:rPr lang="en-US" altLang="en-US" dirty="0">
                <a:solidFill>
                  <a:srgbClr val="FF0000"/>
                </a:solidFill>
              </a:rPr>
              <a:t>Finding an error</a:t>
            </a:r>
          </a:p>
          <a:p>
            <a:pPr lvl="1">
              <a:lnSpc>
                <a:spcPct val="90000"/>
              </a:lnSpc>
              <a:buFont typeface="Wingdings" panose="05000000000000000000" pitchFamily="2" charset="2"/>
              <a:buAutoNum type="arabicPeriod"/>
            </a:pPr>
            <a:endParaRPr lang="en-US" altLang="en-US" dirty="0"/>
          </a:p>
          <a:p>
            <a:pPr lvl="1">
              <a:lnSpc>
                <a:spcPct val="90000"/>
              </a:lnSpc>
              <a:buFont typeface="Wingdings" panose="05000000000000000000" pitchFamily="2" charset="2"/>
              <a:buNone/>
            </a:pPr>
            <a:r>
              <a:rPr lang="en-US" altLang="en-US" dirty="0"/>
              <a:t>Which one of the above definitions applies to testing?</a:t>
            </a:r>
          </a:p>
          <a:p>
            <a:pPr lvl="1">
              <a:lnSpc>
                <a:spcPct val="90000"/>
              </a:lnSpc>
              <a:buFont typeface="Wingdings" panose="05000000000000000000" pitchFamily="2" charset="2"/>
              <a:buNone/>
            </a:pPr>
            <a:endParaRPr lang="en-US" altLang="en-US" dirty="0"/>
          </a:p>
          <a:p>
            <a:pPr>
              <a:lnSpc>
                <a:spcPct val="90000"/>
              </a:lnSpc>
            </a:pPr>
            <a:r>
              <a:rPr lang="en-US" altLang="en-US" dirty="0"/>
              <a:t>A successful test</a:t>
            </a:r>
          </a:p>
          <a:p>
            <a:pPr>
              <a:lnSpc>
                <a:spcPct val="90000"/>
              </a:lnSpc>
            </a:pPr>
            <a:endParaRPr lang="en-US" altLang="en-US" sz="900" dirty="0"/>
          </a:p>
          <a:p>
            <a:pPr lvl="1">
              <a:lnSpc>
                <a:spcPct val="90000"/>
              </a:lnSpc>
              <a:buFont typeface="Wingdings" panose="05000000000000000000" pitchFamily="2" charset="2"/>
              <a:buAutoNum type="arabicPeriod"/>
            </a:pPr>
            <a:r>
              <a:rPr lang="en-US" altLang="en-US" dirty="0"/>
              <a:t>Does not find an error</a:t>
            </a:r>
          </a:p>
          <a:p>
            <a:pPr lvl="1">
              <a:lnSpc>
                <a:spcPct val="90000"/>
              </a:lnSpc>
              <a:buFont typeface="Wingdings" panose="05000000000000000000" pitchFamily="2" charset="2"/>
              <a:buAutoNum type="arabicPeriod"/>
            </a:pPr>
            <a:r>
              <a:rPr lang="en-US" altLang="en-US" dirty="0">
                <a:solidFill>
                  <a:srgbClr val="FF0000"/>
                </a:solidFill>
              </a:rPr>
              <a:t>Finds an error</a:t>
            </a:r>
          </a:p>
          <a:p>
            <a:pPr lvl="1">
              <a:lnSpc>
                <a:spcPct val="90000"/>
              </a:lnSpc>
              <a:buFont typeface="Wingdings" panose="05000000000000000000" pitchFamily="2" charset="2"/>
              <a:buNone/>
            </a:pPr>
            <a:endParaRPr lang="en-US" altLang="en-US" dirty="0"/>
          </a:p>
          <a:p>
            <a:pPr lvl="1">
              <a:lnSpc>
                <a:spcPct val="90000"/>
              </a:lnSpc>
              <a:buFont typeface="Wingdings" panose="05000000000000000000" pitchFamily="2" charset="2"/>
              <a:buNone/>
            </a:pPr>
            <a:r>
              <a:rPr lang="en-US" altLang="en-US" dirty="0"/>
              <a:t>Which one of the above defines a successful test?</a:t>
            </a:r>
          </a:p>
          <a:p>
            <a:pPr lvl="1">
              <a:lnSpc>
                <a:spcPct val="90000"/>
              </a:lnSpc>
              <a:buFont typeface="Wingdings" panose="05000000000000000000" pitchFamily="2" charset="2"/>
              <a:buAutoNum type="arabicPeriod"/>
            </a:pPr>
            <a:endParaRPr lang="en-US" altLang="en-US" dirty="0"/>
          </a:p>
          <a:p>
            <a:pPr>
              <a:lnSpc>
                <a:spcPct val="90000"/>
              </a:lnSpc>
              <a:buFont typeface="Wingdings" panose="05000000000000000000" pitchFamily="2" charset="2"/>
              <a:buNone/>
            </a:pPr>
            <a:endParaRPr lang="en-US" altLang="en-US" dirty="0"/>
          </a:p>
          <a:p>
            <a:pPr lvl="1">
              <a:lnSpc>
                <a:spcPct val="90000"/>
              </a:lnSpc>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438958-6512-49A5-94A5-AFFADDC12E5C}"/>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34256FB-1E16-449A-A298-5D32EBC3667D}" type="slidenum">
              <a:rPr lang="en-US" altLang="en-US">
                <a:latin typeface="Times New Roman" panose="02020603050405020304" pitchFamily="18" charset="0"/>
                <a:cs typeface="Times New Roman" panose="02020603050405020304" pitchFamily="18" charset="0"/>
              </a:rPr>
              <a:pPr eaLnBrk="1" hangingPunct="1"/>
              <a:t>26</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EF60802-00A1-48FF-91D5-31D83239D9AB}"/>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8436" name="Rectangle 2">
            <a:extLst>
              <a:ext uri="{FF2B5EF4-FFF2-40B4-BE49-F238E27FC236}">
                <a16:creationId xmlns:a16="http://schemas.microsoft.com/office/drawing/2014/main" id="{D29CDADE-CDA9-41CC-9691-FF5D871EEE4C}"/>
              </a:ext>
            </a:extLst>
          </p:cNvPr>
          <p:cNvSpPr>
            <a:spLocks noGrp="1" noChangeArrowheads="1"/>
          </p:cNvSpPr>
          <p:nvPr>
            <p:ph type="title"/>
          </p:nvPr>
        </p:nvSpPr>
        <p:spPr/>
        <p:txBody>
          <a:bodyPr/>
          <a:lstStyle/>
          <a:p>
            <a:r>
              <a:rPr lang="en-US" altLang="en-US"/>
              <a:t>Testing </a:t>
            </a:r>
            <a:r>
              <a:rPr lang="en-US" altLang="en-US" sz="1600"/>
              <a:t>(contd …)</a:t>
            </a:r>
          </a:p>
        </p:txBody>
      </p:sp>
      <p:sp>
        <p:nvSpPr>
          <p:cNvPr id="18437" name="Rectangle 3">
            <a:extLst>
              <a:ext uri="{FF2B5EF4-FFF2-40B4-BE49-F238E27FC236}">
                <a16:creationId xmlns:a16="http://schemas.microsoft.com/office/drawing/2014/main" id="{964C449E-7AD6-4B50-8F91-2A82A707791A}"/>
              </a:ext>
            </a:extLst>
          </p:cNvPr>
          <p:cNvSpPr>
            <a:spLocks noGrp="1" noChangeArrowheads="1"/>
          </p:cNvSpPr>
          <p:nvPr>
            <p:ph type="body" idx="1"/>
          </p:nvPr>
        </p:nvSpPr>
        <p:spPr/>
        <p:txBody>
          <a:bodyPr/>
          <a:lstStyle/>
          <a:p>
            <a:r>
              <a:rPr lang="en-US" altLang="en-US" dirty="0"/>
              <a:t>Why spend time testing</a:t>
            </a:r>
          </a:p>
          <a:p>
            <a:pPr lvl="1"/>
            <a:r>
              <a:rPr lang="en-US" altLang="en-US" dirty="0"/>
              <a:t>To detect and correct errors before they become failures</a:t>
            </a:r>
          </a:p>
          <a:p>
            <a:pPr lvl="1"/>
            <a:r>
              <a:rPr lang="en-US" altLang="en-US" dirty="0"/>
              <a:t>Errors remaining from all previous activities must be detected</a:t>
            </a:r>
          </a:p>
          <a:p>
            <a:endParaRPr lang="en-US" altLang="en-US" dirty="0"/>
          </a:p>
          <a:p>
            <a:r>
              <a:rPr lang="en-US" altLang="en-US" dirty="0"/>
              <a:t>How much time is typically spent on testing</a:t>
            </a:r>
          </a:p>
          <a:p>
            <a:pPr lvl="1"/>
            <a:r>
              <a:rPr lang="en-US" altLang="en-US" dirty="0"/>
              <a:t>30-40%</a:t>
            </a:r>
          </a:p>
          <a:p>
            <a:pPr lvl="1"/>
            <a:r>
              <a:rPr lang="en-US" altLang="en-US" dirty="0"/>
              <a:t>For critical software, 3-5 times the effort on all other phases combined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FBDE98-E980-40DD-8E3F-916551B39EF1}"/>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DD761C8-5CB7-4886-93DB-20622C4624A3}" type="slidenum">
              <a:rPr lang="en-US" altLang="en-US">
                <a:latin typeface="Times New Roman" panose="02020603050405020304" pitchFamily="18" charset="0"/>
                <a:cs typeface="Times New Roman" panose="02020603050405020304" pitchFamily="18" charset="0"/>
              </a:rPr>
              <a:pPr eaLnBrk="1" hangingPunct="1"/>
              <a:t>27</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05E4E39-D2D1-4384-954B-C5EBA63E0755}"/>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19460" name="Rectangle 2">
            <a:extLst>
              <a:ext uri="{FF2B5EF4-FFF2-40B4-BE49-F238E27FC236}">
                <a16:creationId xmlns:a16="http://schemas.microsoft.com/office/drawing/2014/main" id="{7314B885-B9C3-4266-BF7A-E4A3927E51C4}"/>
              </a:ext>
            </a:extLst>
          </p:cNvPr>
          <p:cNvSpPr>
            <a:spLocks noGrp="1" noChangeArrowheads="1"/>
          </p:cNvSpPr>
          <p:nvPr>
            <p:ph type="title"/>
          </p:nvPr>
        </p:nvSpPr>
        <p:spPr/>
        <p:txBody>
          <a:bodyPr/>
          <a:lstStyle/>
          <a:p>
            <a:r>
              <a:rPr lang="en-US" altLang="en-US"/>
              <a:t>Testing </a:t>
            </a:r>
            <a:r>
              <a:rPr lang="en-US" altLang="en-US" sz="1600"/>
              <a:t>(contd …)</a:t>
            </a:r>
          </a:p>
        </p:txBody>
      </p:sp>
      <p:sp>
        <p:nvSpPr>
          <p:cNvPr id="19461" name="Rectangle 3">
            <a:extLst>
              <a:ext uri="{FF2B5EF4-FFF2-40B4-BE49-F238E27FC236}">
                <a16:creationId xmlns:a16="http://schemas.microsoft.com/office/drawing/2014/main" id="{47DAF5A4-7441-43DA-AB0B-BB5838B8AB62}"/>
              </a:ext>
            </a:extLst>
          </p:cNvPr>
          <p:cNvSpPr>
            <a:spLocks noGrp="1" noChangeArrowheads="1"/>
          </p:cNvSpPr>
          <p:nvPr>
            <p:ph type="body" idx="1"/>
          </p:nvPr>
        </p:nvSpPr>
        <p:spPr/>
        <p:txBody>
          <a:bodyPr/>
          <a:lstStyle/>
          <a:p>
            <a:r>
              <a:rPr lang="en-US" altLang="en-US" dirty="0"/>
              <a:t>Error</a:t>
            </a:r>
          </a:p>
          <a:p>
            <a:pPr lvl="1"/>
            <a:r>
              <a:rPr lang="en-US" altLang="en-US" dirty="0"/>
              <a:t>Discrepancy between computed or observed value, and the true or theoretically correct value</a:t>
            </a:r>
          </a:p>
          <a:p>
            <a:pPr lvl="1"/>
            <a:endParaRPr lang="en-US" altLang="en-US" sz="900" dirty="0"/>
          </a:p>
          <a:p>
            <a:r>
              <a:rPr lang="en-US" altLang="en-US" dirty="0"/>
              <a:t>Fault (Bug)</a:t>
            </a:r>
          </a:p>
          <a:p>
            <a:pPr lvl="1"/>
            <a:r>
              <a:rPr lang="en-US" altLang="en-US" dirty="0"/>
              <a:t>A condition that causes a system to fail in performing required function</a:t>
            </a:r>
          </a:p>
          <a:p>
            <a:endParaRPr lang="en-US" altLang="en-US" sz="900" dirty="0"/>
          </a:p>
          <a:p>
            <a:r>
              <a:rPr lang="en-US" altLang="en-US" dirty="0"/>
              <a:t>Failure</a:t>
            </a:r>
          </a:p>
          <a:p>
            <a:pPr lvl="1"/>
            <a:r>
              <a:rPr lang="en-US" altLang="en-US" dirty="0"/>
              <a:t>Inability of a system to perform required function according to its specification</a:t>
            </a:r>
          </a:p>
          <a:p>
            <a:pPr>
              <a:buFont typeface="Wingdings" panose="05000000000000000000" pitchFamily="2" charset="2"/>
              <a:buNone/>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6EDACAC7-E3BE-49F7-8110-BF36D18B7EEE}"/>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15718C5-879A-4263-9598-B09BE4AE8220}" type="slidenum">
              <a:rPr lang="en-US" altLang="en-US">
                <a:latin typeface="Times New Roman" panose="02020603050405020304" pitchFamily="18" charset="0"/>
                <a:cs typeface="Times New Roman" panose="02020603050405020304" pitchFamily="18" charset="0"/>
              </a:rPr>
              <a:pPr eaLnBrk="1" hangingPunct="1"/>
              <a:t>28</a:t>
            </a:fld>
            <a:endParaRPr lang="en-US" altLang="en-US">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5D127987-C01A-4051-AF8D-C8BEB7C0471A}"/>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0484" name="Rectangle 2">
            <a:extLst>
              <a:ext uri="{FF2B5EF4-FFF2-40B4-BE49-F238E27FC236}">
                <a16:creationId xmlns:a16="http://schemas.microsoft.com/office/drawing/2014/main" id="{9AF3279E-0877-446E-A5D9-9635B6F3B067}"/>
              </a:ext>
            </a:extLst>
          </p:cNvPr>
          <p:cNvSpPr>
            <a:spLocks noGrp="1" noChangeArrowheads="1"/>
          </p:cNvSpPr>
          <p:nvPr>
            <p:ph type="title"/>
          </p:nvPr>
        </p:nvSpPr>
        <p:spPr/>
        <p:txBody>
          <a:bodyPr/>
          <a:lstStyle/>
          <a:p>
            <a:r>
              <a:rPr lang="en-US" altLang="en-US"/>
              <a:t>Testing </a:t>
            </a:r>
            <a:r>
              <a:rPr lang="en-US" altLang="en-US" sz="1600"/>
              <a:t>(contd …)</a:t>
            </a:r>
          </a:p>
        </p:txBody>
      </p:sp>
      <p:sp>
        <p:nvSpPr>
          <p:cNvPr id="548867" name="Rectangle 3">
            <a:extLst>
              <a:ext uri="{FF2B5EF4-FFF2-40B4-BE49-F238E27FC236}">
                <a16:creationId xmlns:a16="http://schemas.microsoft.com/office/drawing/2014/main" id="{D55B771A-5BC4-453A-BC33-5A116E440B55}"/>
              </a:ext>
            </a:extLst>
          </p:cNvPr>
          <p:cNvSpPr>
            <a:spLocks noGrp="1" noChangeArrowheads="1"/>
          </p:cNvSpPr>
          <p:nvPr>
            <p:ph type="body" idx="1"/>
          </p:nvPr>
        </p:nvSpPr>
        <p:spPr/>
        <p:txBody>
          <a:bodyPr/>
          <a:lstStyle/>
          <a:p>
            <a:pPr>
              <a:buFont typeface="Wingdings" panose="05000000000000000000" pitchFamily="2" charset="2"/>
              <a:buNone/>
            </a:pPr>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r>
              <a:rPr lang="en-US" altLang="en-US" dirty="0"/>
              <a:t>		Failure 			Fault	?</a:t>
            </a:r>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r>
              <a:rPr lang="en-US" altLang="en-US" dirty="0"/>
              <a:t>		Fault 			Failure	?</a:t>
            </a:r>
          </a:p>
          <a:p>
            <a:endParaRPr lang="en-US" altLang="en-US" dirty="0"/>
          </a:p>
          <a:p>
            <a:r>
              <a:rPr lang="en-US" altLang="en-US" dirty="0"/>
              <a:t>By observing a failure, we can deduce presence of a fault ….</a:t>
            </a:r>
          </a:p>
          <a:p>
            <a:endParaRPr lang="en-US" altLang="en-US" dirty="0"/>
          </a:p>
          <a:p>
            <a:r>
              <a:rPr lang="en-US" altLang="en-US" dirty="0"/>
              <a:t>By not observing a failure, we cannot claim that there are no faults in the system</a:t>
            </a:r>
          </a:p>
          <a:p>
            <a:endParaRPr lang="en-US" altLang="en-US" dirty="0"/>
          </a:p>
        </p:txBody>
      </p:sp>
      <p:sp>
        <p:nvSpPr>
          <p:cNvPr id="20486" name="Line 4">
            <a:extLst>
              <a:ext uri="{FF2B5EF4-FFF2-40B4-BE49-F238E27FC236}">
                <a16:creationId xmlns:a16="http://schemas.microsoft.com/office/drawing/2014/main" id="{20BDAC9F-7990-4725-AB88-22169E942807}"/>
              </a:ext>
            </a:extLst>
          </p:cNvPr>
          <p:cNvSpPr>
            <a:spLocks noChangeShapeType="1"/>
          </p:cNvSpPr>
          <p:nvPr/>
        </p:nvSpPr>
        <p:spPr bwMode="auto">
          <a:xfrm>
            <a:off x="2514600" y="28194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5">
            <a:extLst>
              <a:ext uri="{FF2B5EF4-FFF2-40B4-BE49-F238E27FC236}">
                <a16:creationId xmlns:a16="http://schemas.microsoft.com/office/drawing/2014/main" id="{1E863DD1-8C1F-4385-9EA4-260AA6C39579}"/>
              </a:ext>
            </a:extLst>
          </p:cNvPr>
          <p:cNvSpPr>
            <a:spLocks noChangeShapeType="1"/>
          </p:cNvSpPr>
          <p:nvPr/>
        </p:nvSpPr>
        <p:spPr bwMode="auto">
          <a:xfrm>
            <a:off x="2362200" y="38100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48867">
                                            <p:txEl>
                                              <p:pRg st="9" end="9"/>
                                            </p:txEl>
                                          </p:spTgt>
                                        </p:tgtEl>
                                        <p:attrNameLst>
                                          <p:attrName>style.visibility</p:attrName>
                                        </p:attrNameLst>
                                      </p:cBhvr>
                                      <p:to>
                                        <p:strVal val="visible"/>
                                      </p:to>
                                    </p:set>
                                    <p:anim calcmode="lin" valueType="num">
                                      <p:cBhvr additive="base">
                                        <p:cTn id="7" dur="500" fill="hold"/>
                                        <p:tgtEl>
                                          <p:spTgt spid="548867">
                                            <p:txEl>
                                              <p:pRg st="9"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886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5928C9-1D24-43A0-9175-C968C8F29BA5}"/>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A187E58F-0A20-4917-9E66-0C1DDA87A7ED}" type="slidenum">
              <a:rPr lang="en-US" altLang="en-US">
                <a:latin typeface="Times New Roman" panose="02020603050405020304" pitchFamily="18" charset="0"/>
                <a:cs typeface="Times New Roman" panose="02020603050405020304" pitchFamily="18" charset="0"/>
              </a:rPr>
              <a:pPr eaLnBrk="1" hangingPunct="1"/>
              <a:t>29</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FA0D980-16A4-4905-857F-A6822EC622F0}"/>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1508" name="Rectangle 2">
            <a:extLst>
              <a:ext uri="{FF2B5EF4-FFF2-40B4-BE49-F238E27FC236}">
                <a16:creationId xmlns:a16="http://schemas.microsoft.com/office/drawing/2014/main" id="{B91616D0-89AC-4B6F-9441-866BF35546A5}"/>
              </a:ext>
            </a:extLst>
          </p:cNvPr>
          <p:cNvSpPr>
            <a:spLocks noGrp="1" noChangeArrowheads="1"/>
          </p:cNvSpPr>
          <p:nvPr>
            <p:ph type="title"/>
          </p:nvPr>
        </p:nvSpPr>
        <p:spPr/>
        <p:txBody>
          <a:bodyPr/>
          <a:lstStyle/>
          <a:p>
            <a:r>
              <a:rPr lang="en-US" altLang="en-US"/>
              <a:t>Testing </a:t>
            </a:r>
            <a:r>
              <a:rPr lang="en-US" altLang="en-US" sz="1600"/>
              <a:t>(contd …)</a:t>
            </a:r>
          </a:p>
        </p:txBody>
      </p:sp>
      <p:sp>
        <p:nvSpPr>
          <p:cNvPr id="21509" name="Rectangle 3">
            <a:extLst>
              <a:ext uri="{FF2B5EF4-FFF2-40B4-BE49-F238E27FC236}">
                <a16:creationId xmlns:a16="http://schemas.microsoft.com/office/drawing/2014/main" id="{1816F7A6-1FC0-4DBB-A1E0-4CCA5F2F2286}"/>
              </a:ext>
            </a:extLst>
          </p:cNvPr>
          <p:cNvSpPr>
            <a:spLocks noGrp="1" noChangeArrowheads="1"/>
          </p:cNvSpPr>
          <p:nvPr>
            <p:ph type="body" idx="1"/>
          </p:nvPr>
        </p:nvSpPr>
        <p:spPr/>
        <p:txBody>
          <a:bodyPr/>
          <a:lstStyle/>
          <a:p>
            <a:r>
              <a:rPr lang="en-US" altLang="en-US" dirty="0"/>
              <a:t>When to stop testing</a:t>
            </a:r>
          </a:p>
          <a:p>
            <a:pPr lvl="1"/>
            <a:r>
              <a:rPr lang="en-US" altLang="en-US" dirty="0"/>
              <a:t>A “hard” issue</a:t>
            </a:r>
          </a:p>
          <a:p>
            <a:pPr lvl="1"/>
            <a:r>
              <a:rPr lang="en-US" altLang="en-US" dirty="0"/>
              <a:t>When you run out of time or money!</a:t>
            </a:r>
          </a:p>
          <a:p>
            <a:pPr lvl="1"/>
            <a:endParaRPr lang="en-US" altLang="en-US" dirty="0"/>
          </a:p>
          <a:p>
            <a:r>
              <a:rPr lang="en-US" altLang="en-US" dirty="0"/>
              <a:t>Testing principles</a:t>
            </a:r>
          </a:p>
          <a:p>
            <a:pPr lvl="1"/>
            <a:r>
              <a:rPr lang="en-US" altLang="en-US" dirty="0"/>
              <a:t>All tests should be traceable to customer requirements</a:t>
            </a:r>
          </a:p>
          <a:p>
            <a:pPr lvl="1"/>
            <a:r>
              <a:rPr lang="en-US" altLang="en-US" dirty="0"/>
              <a:t>Tests should be planned before testing begins</a:t>
            </a:r>
          </a:p>
          <a:p>
            <a:pPr lvl="1"/>
            <a:r>
              <a:rPr lang="en-US" altLang="en-US" dirty="0"/>
              <a:t>The Pareto principle applies to software testing</a:t>
            </a:r>
          </a:p>
          <a:p>
            <a:pPr lvl="1"/>
            <a:r>
              <a:rPr lang="en-US" altLang="en-US" dirty="0"/>
              <a:t>Testing should begin “in the small” and progress towards testing “in the large”</a:t>
            </a:r>
          </a:p>
          <a:p>
            <a:pPr lvl="1"/>
            <a:r>
              <a:rPr lang="en-US" altLang="en-US" dirty="0"/>
              <a:t>Exhaustive testing is not possible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1FC0-5DD8-49F5-AE60-5BAB7AE9C2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FFE393-F8B2-421C-83BA-4880B107B1BC}"/>
              </a:ext>
            </a:extLst>
          </p:cNvPr>
          <p:cNvSpPr>
            <a:spLocks noGrp="1"/>
          </p:cNvSpPr>
          <p:nvPr>
            <p:ph idx="1"/>
          </p:nvPr>
        </p:nvSpPr>
        <p:spPr>
          <a:xfrm>
            <a:off x="152400" y="1752599"/>
            <a:ext cx="8610600" cy="4492625"/>
          </a:xfrm>
        </p:spPr>
        <p:txBody>
          <a:bodyPr/>
          <a:lstStyle/>
          <a:p>
            <a:r>
              <a:rPr lang="en-US" dirty="0">
                <a:latin typeface="+mj-lt"/>
              </a:rPr>
              <a:t>Internal (Programmers care about them, and also about external)</a:t>
            </a:r>
          </a:p>
          <a:p>
            <a:pPr lvl="1"/>
            <a:endParaRPr lang="en-US" sz="1600" b="1" i="0" u="none" strike="noStrike" baseline="0" dirty="0">
              <a:latin typeface="+mj-lt"/>
            </a:endParaRPr>
          </a:p>
          <a:p>
            <a:pPr lvl="1"/>
            <a:r>
              <a:rPr lang="en-US" sz="1700" b="1" i="0" u="none" strike="noStrike" baseline="0" dirty="0">
                <a:latin typeface="+mj-lt"/>
              </a:rPr>
              <a:t>Maintainability </a:t>
            </a:r>
            <a:r>
              <a:rPr lang="en-US" sz="1700" b="0" i="0" u="none" strike="noStrike" baseline="0" dirty="0">
                <a:latin typeface="+mj-lt"/>
              </a:rPr>
              <a:t>The ease to change or add capabilities/improve performance, adapt to new environments, correct defects, or improve code </a:t>
            </a:r>
          </a:p>
          <a:p>
            <a:pPr marL="471487" lvl="1" indent="0" algn="ctr">
              <a:buNone/>
            </a:pPr>
            <a:r>
              <a:rPr lang="en-US" sz="1700" b="0" i="0" u="none" strike="noStrike" baseline="0" dirty="0">
                <a:latin typeface="+mj-lt"/>
              </a:rPr>
              <a:t>(Perfective, Adaptive, Corrective, Preventive)</a:t>
            </a:r>
          </a:p>
          <a:p>
            <a:pPr lvl="1"/>
            <a:r>
              <a:rPr lang="en-US" sz="1700" b="1" i="0" u="none" strike="noStrike" baseline="0" dirty="0">
                <a:latin typeface="+mj-lt"/>
              </a:rPr>
              <a:t>Flexibility </a:t>
            </a:r>
            <a:r>
              <a:rPr lang="en-US" sz="1700" dirty="0">
                <a:latin typeface="+mj-lt"/>
              </a:rPr>
              <a:t>Ca</a:t>
            </a:r>
            <a:r>
              <a:rPr lang="en-US" sz="1700" b="0" i="0" u="none" strike="noStrike" baseline="0" dirty="0">
                <a:latin typeface="+mj-lt"/>
              </a:rPr>
              <a:t>n you modify a system for environments other than those for which it was specifically designed</a:t>
            </a:r>
          </a:p>
          <a:p>
            <a:pPr lvl="1"/>
            <a:r>
              <a:rPr lang="en-US" sz="1700" b="1" i="0" u="none" strike="noStrike" baseline="0" dirty="0">
                <a:latin typeface="+mj-lt"/>
              </a:rPr>
              <a:t>Portabilit</a:t>
            </a:r>
            <a:r>
              <a:rPr lang="en-US" sz="1700" b="1" dirty="0">
                <a:latin typeface="+mj-lt"/>
              </a:rPr>
              <a:t>y </a:t>
            </a:r>
            <a:r>
              <a:rPr lang="en-US" sz="1700" dirty="0">
                <a:latin typeface="+mj-lt"/>
              </a:rPr>
              <a:t>Can you</a:t>
            </a:r>
            <a:r>
              <a:rPr lang="en-US" sz="1700" b="0" i="0" u="none" strike="noStrike" baseline="0" dirty="0">
                <a:latin typeface="+mj-lt"/>
              </a:rPr>
              <a:t> modify a system to operate in an environment different from that for which it was specifically designed</a:t>
            </a:r>
          </a:p>
          <a:p>
            <a:pPr lvl="1"/>
            <a:r>
              <a:rPr lang="en-US" sz="1700" b="1" i="0" u="none" strike="noStrike" baseline="0" dirty="0">
                <a:latin typeface="+mj-lt"/>
              </a:rPr>
              <a:t>Reusability  </a:t>
            </a:r>
            <a:r>
              <a:rPr lang="en-US" sz="1700" dirty="0">
                <a:latin typeface="+mj-lt"/>
              </a:rPr>
              <a:t>Can you</a:t>
            </a:r>
            <a:r>
              <a:rPr lang="en-US" sz="1700" b="0" i="0" u="none" strike="noStrike" baseline="0" dirty="0">
                <a:latin typeface="+mj-lt"/>
              </a:rPr>
              <a:t> use parts of a system in other systems.</a:t>
            </a:r>
          </a:p>
          <a:p>
            <a:pPr lvl="1"/>
            <a:r>
              <a:rPr lang="en-US" sz="1700" b="1" i="0" u="none" strike="noStrike" baseline="0" dirty="0">
                <a:latin typeface="+mj-lt"/>
              </a:rPr>
              <a:t>Readability </a:t>
            </a:r>
            <a:r>
              <a:rPr lang="en-US" sz="1700" b="1" dirty="0">
                <a:latin typeface="+mj-lt"/>
              </a:rPr>
              <a:t>C</a:t>
            </a:r>
            <a:r>
              <a:rPr lang="en-US" sz="1700" b="0" i="0" u="none" strike="noStrike" baseline="0" dirty="0">
                <a:latin typeface="+mj-lt"/>
              </a:rPr>
              <a:t>an you read and understand the source code of a system, especially at the detailed-statement level.</a:t>
            </a:r>
          </a:p>
          <a:p>
            <a:pPr lvl="1"/>
            <a:r>
              <a:rPr lang="en-US" sz="1700" b="1" i="0" u="none" strike="noStrike" baseline="0" dirty="0">
                <a:latin typeface="+mj-lt"/>
              </a:rPr>
              <a:t>Testability </a:t>
            </a:r>
            <a:r>
              <a:rPr lang="en-US" sz="1700" b="0" i="0" u="none" strike="noStrike" baseline="0" dirty="0">
                <a:latin typeface="+mj-lt"/>
              </a:rPr>
              <a:t>The degree to which you can verify that the system meets its requirements.</a:t>
            </a:r>
          </a:p>
          <a:p>
            <a:pPr lvl="1"/>
            <a:r>
              <a:rPr lang="en-US" sz="1700" b="1" i="0" u="none" strike="noStrike" baseline="0" dirty="0">
                <a:latin typeface="+mj-lt"/>
              </a:rPr>
              <a:t>Understandability </a:t>
            </a:r>
            <a:r>
              <a:rPr lang="en-US" sz="1700" dirty="0">
                <a:latin typeface="+mj-lt"/>
              </a:rPr>
              <a:t>Can you</a:t>
            </a:r>
            <a:r>
              <a:rPr lang="en-US" sz="1700" b="0" i="0" u="none" strike="noStrike" baseline="0" dirty="0">
                <a:latin typeface="+mj-lt"/>
              </a:rPr>
              <a:t> comprehend a system at both the system-organizational and detailed-statement levels</a:t>
            </a:r>
            <a:endParaRPr lang="en-US" sz="1700" dirty="0">
              <a:latin typeface="+mj-lt"/>
            </a:endParaRPr>
          </a:p>
          <a:p>
            <a:endParaRPr lang="en-US" dirty="0"/>
          </a:p>
        </p:txBody>
      </p:sp>
      <p:sp>
        <p:nvSpPr>
          <p:cNvPr id="5" name="Footer Placeholder 4">
            <a:extLst>
              <a:ext uri="{FF2B5EF4-FFF2-40B4-BE49-F238E27FC236}">
                <a16:creationId xmlns:a16="http://schemas.microsoft.com/office/drawing/2014/main" id="{E953AFB3-AF29-48CD-9D98-F6210AF4DB3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24915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36C1878-0ADF-400E-AD24-1244D655D86D}"/>
              </a:ext>
            </a:extLst>
          </p:cNvPr>
          <p:cNvSpPr>
            <a:spLocks noGrp="1"/>
          </p:cNvSpPr>
          <p:nvPr>
            <p:ph type="dt" sz="quarter" idx="10"/>
          </p:nvPr>
        </p:nvSpPr>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AFAC532-1B20-4CA3-B7EC-3B7EDE02B50A}" type="slidenum">
              <a:rPr lang="en-US" altLang="en-US">
                <a:latin typeface="Times New Roman" panose="02020603050405020304" pitchFamily="18" charset="0"/>
                <a:cs typeface="Times New Roman" panose="02020603050405020304" pitchFamily="18" charset="0"/>
              </a:rPr>
              <a:pPr eaLnBrk="1" hangingPunct="1"/>
              <a:t>30</a:t>
            </a:fld>
            <a:endParaRPr lang="en-US" alt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C9B9270-707C-4548-B2F0-E5CD284D82D4}"/>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
        <p:nvSpPr>
          <p:cNvPr id="22532" name="Rectangle 2">
            <a:extLst>
              <a:ext uri="{FF2B5EF4-FFF2-40B4-BE49-F238E27FC236}">
                <a16:creationId xmlns:a16="http://schemas.microsoft.com/office/drawing/2014/main" id="{541AE6F2-C68C-493B-A67F-56D428D470DA}"/>
              </a:ext>
            </a:extLst>
          </p:cNvPr>
          <p:cNvSpPr>
            <a:spLocks noGrp="1" noChangeArrowheads="1"/>
          </p:cNvSpPr>
          <p:nvPr>
            <p:ph type="title"/>
          </p:nvPr>
        </p:nvSpPr>
        <p:spPr/>
        <p:txBody>
          <a:bodyPr/>
          <a:lstStyle/>
          <a:p>
            <a:r>
              <a:rPr lang="en-US" altLang="en-US"/>
              <a:t>Testing </a:t>
            </a:r>
            <a:r>
              <a:rPr lang="en-US" altLang="en-US" sz="1600"/>
              <a:t>(contd …)</a:t>
            </a:r>
          </a:p>
        </p:txBody>
      </p:sp>
      <p:sp>
        <p:nvSpPr>
          <p:cNvPr id="22533" name="Rectangle 3">
            <a:extLst>
              <a:ext uri="{FF2B5EF4-FFF2-40B4-BE49-F238E27FC236}">
                <a16:creationId xmlns:a16="http://schemas.microsoft.com/office/drawing/2014/main" id="{51C6B83D-55EC-444D-A513-83624D956978}"/>
              </a:ext>
            </a:extLst>
          </p:cNvPr>
          <p:cNvSpPr>
            <a:spLocks noGrp="1" noChangeArrowheads="1"/>
          </p:cNvSpPr>
          <p:nvPr>
            <p:ph type="body" idx="1"/>
          </p:nvPr>
        </p:nvSpPr>
        <p:spPr/>
        <p:txBody>
          <a:bodyPr/>
          <a:lstStyle/>
          <a:p>
            <a:endParaRPr lang="en-US" altLang="en-US"/>
          </a:p>
          <a:p>
            <a:endParaRPr lang="en-US" altLang="en-US"/>
          </a:p>
          <a:p>
            <a:pPr algn="ctr">
              <a:buFont typeface="Wingdings" panose="05000000000000000000" pitchFamily="2" charset="2"/>
              <a:buNone/>
            </a:pPr>
            <a:r>
              <a:rPr lang="en-US" altLang="en-US"/>
              <a:t>You can’t test in quality. If it’s not there before you begin testing, it won’t be there when you’re finished testing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E45D-6C0E-454D-BE73-E9268C0DEFD7}"/>
              </a:ext>
            </a:extLst>
          </p:cNvPr>
          <p:cNvSpPr>
            <a:spLocks noGrp="1"/>
          </p:cNvSpPr>
          <p:nvPr>
            <p:ph type="title"/>
          </p:nvPr>
        </p:nvSpPr>
        <p:spPr/>
        <p:txBody>
          <a:bodyPr/>
          <a:lstStyle/>
          <a:p>
            <a:r>
              <a:rPr lang="en-US" sz="3200" dirty="0"/>
              <a:t>Relationship among Quality Characteristics</a:t>
            </a:r>
          </a:p>
        </p:txBody>
      </p:sp>
      <p:sp>
        <p:nvSpPr>
          <p:cNvPr id="3" name="Content Placeholder 2">
            <a:extLst>
              <a:ext uri="{FF2B5EF4-FFF2-40B4-BE49-F238E27FC236}">
                <a16:creationId xmlns:a16="http://schemas.microsoft.com/office/drawing/2014/main" id="{1A3DD8F7-1768-4BCE-9E6A-30D1571CCC29}"/>
              </a:ext>
            </a:extLst>
          </p:cNvPr>
          <p:cNvSpPr>
            <a:spLocks noGrp="1"/>
          </p:cNvSpPr>
          <p:nvPr>
            <p:ph idx="1"/>
          </p:nvPr>
        </p:nvSpPr>
        <p:spPr/>
        <p:txBody>
          <a:bodyPr/>
          <a:lstStyle/>
          <a:p>
            <a:r>
              <a:rPr lang="en-US" dirty="0">
                <a:latin typeface="+mj-lt"/>
              </a:rPr>
              <a:t>I</a:t>
            </a:r>
            <a:r>
              <a:rPr lang="en-US" b="0" i="0" u="none" strike="noStrike" baseline="0" dirty="0">
                <a:latin typeface="+mj-lt"/>
              </a:rPr>
              <a:t>nternal characteristics affect external ones</a:t>
            </a:r>
          </a:p>
          <a:p>
            <a:pPr algn="l"/>
            <a:endParaRPr lang="en-US" b="0" i="0" u="none" strike="noStrike" baseline="0" dirty="0">
              <a:latin typeface="+mj-lt"/>
            </a:endParaRPr>
          </a:p>
          <a:p>
            <a:pPr algn="l"/>
            <a:r>
              <a:rPr lang="en-US" b="0" i="0" u="none" strike="noStrike" baseline="0" dirty="0">
                <a:latin typeface="+mj-lt"/>
              </a:rPr>
              <a:t>Software that isn’t internally </a:t>
            </a:r>
            <a:r>
              <a:rPr lang="en-US" b="0" i="0" u="none" strike="noStrike" baseline="0" dirty="0">
                <a:solidFill>
                  <a:srgbClr val="FF0000"/>
                </a:solidFill>
                <a:latin typeface="+mj-lt"/>
              </a:rPr>
              <a:t>understandable or maintainable</a:t>
            </a:r>
            <a:r>
              <a:rPr lang="en-US" b="0" i="0" u="none" strike="noStrike" baseline="0" dirty="0">
                <a:latin typeface="+mj-lt"/>
              </a:rPr>
              <a:t>, impairs your ability to correct defects,  which in turn affects the external characteristics of </a:t>
            </a:r>
            <a:r>
              <a:rPr lang="en-US" b="0" i="0" u="none" strike="noStrike" baseline="0" dirty="0">
                <a:solidFill>
                  <a:srgbClr val="FF0000"/>
                </a:solidFill>
                <a:latin typeface="+mj-lt"/>
              </a:rPr>
              <a:t>correctness and reliability</a:t>
            </a:r>
          </a:p>
          <a:p>
            <a:pPr lvl="1"/>
            <a:endParaRPr lang="en-US" sz="2000" dirty="0">
              <a:latin typeface="+mj-lt"/>
            </a:endParaRPr>
          </a:p>
          <a:p>
            <a:pPr algn="l"/>
            <a:r>
              <a:rPr lang="en-US" b="0" i="0" u="none" strike="noStrike" baseline="0" dirty="0">
                <a:latin typeface="+mj-lt"/>
              </a:rPr>
              <a:t>The attempt to maximize certain characteristics inevitably conflicts with the attempt to maximize others</a:t>
            </a:r>
          </a:p>
          <a:p>
            <a:pPr algn="l"/>
            <a:endParaRPr lang="en-US" dirty="0">
              <a:latin typeface="+mj-lt"/>
            </a:endParaRPr>
          </a:p>
          <a:p>
            <a:pPr algn="l"/>
            <a:r>
              <a:rPr lang="en-US" dirty="0">
                <a:latin typeface="+mj-lt"/>
              </a:rPr>
              <a:t>C</a:t>
            </a:r>
            <a:r>
              <a:rPr lang="en-US" b="0" i="0" u="none" strike="noStrike" baseline="0" dirty="0">
                <a:latin typeface="+mj-lt"/>
              </a:rPr>
              <a:t>hart shows some typical relationships among the quality characteristics</a:t>
            </a:r>
          </a:p>
        </p:txBody>
      </p:sp>
      <p:sp>
        <p:nvSpPr>
          <p:cNvPr id="4" name="Date Placeholder 3">
            <a:extLst>
              <a:ext uri="{FF2B5EF4-FFF2-40B4-BE49-F238E27FC236}">
                <a16:creationId xmlns:a16="http://schemas.microsoft.com/office/drawing/2014/main" id="{946D8171-6F03-4F3E-A1BD-C6B991D4A8EE}"/>
              </a:ext>
            </a:extLst>
          </p:cNvPr>
          <p:cNvSpPr>
            <a:spLocks noGrp="1"/>
          </p:cNvSpPr>
          <p:nvPr>
            <p:ph type="dt" sz="half" idx="10"/>
          </p:nvPr>
        </p:nvSpPr>
        <p:spPr/>
        <p:txBody>
          <a:bodyPr/>
          <a:lstStyle/>
          <a:p>
            <a:fld id="{E9B8D441-6CCE-4C40-B816-8A7608C2D139}"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F5A19BB3-5710-41BC-A7DE-CDDB79306263}"/>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84099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4C37-F6CB-419B-ABC0-8DB6FA1880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976541-3A08-454E-9457-6CE711E3CB81}"/>
              </a:ext>
            </a:extLst>
          </p:cNvPr>
          <p:cNvSpPr>
            <a:spLocks noGrp="1"/>
          </p:cNvSpPr>
          <p:nvPr>
            <p:ph idx="1"/>
          </p:nvPr>
        </p:nvSpPr>
        <p:spPr/>
        <p:txBody>
          <a:bodyPr/>
          <a:lstStyle/>
          <a:p>
            <a:endParaRPr lang="en-US" dirty="0"/>
          </a:p>
          <a:p>
            <a:endParaRPr lang="en-US" dirty="0"/>
          </a:p>
          <a:p>
            <a:endParaRPr lang="en-US" dirty="0"/>
          </a:p>
          <a:p>
            <a:endParaRPr lang="en-US" dirty="0"/>
          </a:p>
          <a:p>
            <a:r>
              <a:rPr lang="en-US" sz="1800" dirty="0"/>
              <a:t>Correctness</a:t>
            </a:r>
          </a:p>
          <a:p>
            <a:r>
              <a:rPr lang="en-US" sz="1800" dirty="0"/>
              <a:t>Usability</a:t>
            </a:r>
          </a:p>
          <a:p>
            <a:r>
              <a:rPr lang="en-US" sz="1800" dirty="0"/>
              <a:t>Efficiency</a:t>
            </a:r>
          </a:p>
          <a:p>
            <a:r>
              <a:rPr lang="en-US" sz="1800" dirty="0"/>
              <a:t>Reliability</a:t>
            </a:r>
          </a:p>
          <a:p>
            <a:r>
              <a:rPr lang="en-US" sz="1800" dirty="0"/>
              <a:t>Integrity</a:t>
            </a:r>
          </a:p>
          <a:p>
            <a:r>
              <a:rPr lang="en-US" sz="1800" dirty="0"/>
              <a:t>Adaptability</a:t>
            </a:r>
          </a:p>
          <a:p>
            <a:r>
              <a:rPr lang="en-US" sz="1800" dirty="0"/>
              <a:t>Accuracy</a:t>
            </a:r>
          </a:p>
          <a:p>
            <a:r>
              <a:rPr lang="en-US" sz="1800" dirty="0"/>
              <a:t>Robustness</a:t>
            </a:r>
            <a:endParaRPr lang="en-US" dirty="0"/>
          </a:p>
        </p:txBody>
      </p:sp>
      <p:sp>
        <p:nvSpPr>
          <p:cNvPr id="4" name="Date Placeholder 3">
            <a:extLst>
              <a:ext uri="{FF2B5EF4-FFF2-40B4-BE49-F238E27FC236}">
                <a16:creationId xmlns:a16="http://schemas.microsoft.com/office/drawing/2014/main" id="{9011FEB5-ED52-4D9C-9687-4B450AA70332}"/>
              </a:ext>
            </a:extLst>
          </p:cNvPr>
          <p:cNvSpPr>
            <a:spLocks noGrp="1"/>
          </p:cNvSpPr>
          <p:nvPr>
            <p:ph type="dt" sz="half" idx="10"/>
          </p:nvPr>
        </p:nvSpPr>
        <p:spPr/>
        <p:txBody>
          <a:bodyPr/>
          <a:lstStyle/>
          <a:p>
            <a:fld id="{E9B8D441-6CCE-4C40-B816-8A7608C2D139}"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FE4D7DC3-44DD-44E1-AE6E-9B91E37CFB61}"/>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7" name="Picture 6">
            <a:extLst>
              <a:ext uri="{FF2B5EF4-FFF2-40B4-BE49-F238E27FC236}">
                <a16:creationId xmlns:a16="http://schemas.microsoft.com/office/drawing/2014/main" id="{1864EE8F-9CF3-43E0-966C-3ACCBAD0712E}"/>
              </a:ext>
            </a:extLst>
          </p:cNvPr>
          <p:cNvPicPr>
            <a:picLocks noChangeAspect="1"/>
          </p:cNvPicPr>
          <p:nvPr/>
        </p:nvPicPr>
        <p:blipFill>
          <a:blip r:embed="rId2"/>
          <a:stretch>
            <a:fillRect/>
          </a:stretch>
        </p:blipFill>
        <p:spPr>
          <a:xfrm>
            <a:off x="2618935" y="1854994"/>
            <a:ext cx="5416549" cy="4062412"/>
          </a:xfrm>
          <a:prstGeom prst="rect">
            <a:avLst/>
          </a:prstGeom>
        </p:spPr>
      </p:pic>
    </p:spTree>
    <p:extLst>
      <p:ext uri="{BB962C8B-B14F-4D97-AF65-F5344CB8AC3E}">
        <p14:creationId xmlns:p14="http://schemas.microsoft.com/office/powerpoint/2010/main" val="330502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74E7-F155-41F0-AA26-CA19EACE4EC0}"/>
              </a:ext>
            </a:extLst>
          </p:cNvPr>
          <p:cNvSpPr>
            <a:spLocks noGrp="1"/>
          </p:cNvSpPr>
          <p:nvPr>
            <p:ph type="title"/>
          </p:nvPr>
        </p:nvSpPr>
        <p:spPr/>
        <p:txBody>
          <a:bodyPr/>
          <a:lstStyle/>
          <a:p>
            <a:r>
              <a:rPr lang="en-US" sz="3200" i="0" u="none" strike="noStrike" baseline="0" dirty="0"/>
              <a:t>Techniques for Improving Software Quality</a:t>
            </a:r>
            <a:endParaRPr lang="en-US" sz="5400" dirty="0"/>
          </a:p>
        </p:txBody>
      </p:sp>
      <p:sp>
        <p:nvSpPr>
          <p:cNvPr id="3" name="Content Placeholder 2">
            <a:extLst>
              <a:ext uri="{FF2B5EF4-FFF2-40B4-BE49-F238E27FC236}">
                <a16:creationId xmlns:a16="http://schemas.microsoft.com/office/drawing/2014/main" id="{1E5909BA-8D1B-43F9-BC01-544F311F91D2}"/>
              </a:ext>
            </a:extLst>
          </p:cNvPr>
          <p:cNvSpPr>
            <a:spLocks noGrp="1"/>
          </p:cNvSpPr>
          <p:nvPr>
            <p:ph idx="1"/>
          </p:nvPr>
        </p:nvSpPr>
        <p:spPr/>
        <p:txBody>
          <a:bodyPr/>
          <a:lstStyle/>
          <a:p>
            <a:pPr algn="l"/>
            <a:r>
              <a:rPr lang="en-US" sz="1800" dirty="0">
                <a:latin typeface="+mj-lt"/>
              </a:rPr>
              <a:t>I</a:t>
            </a:r>
            <a:r>
              <a:rPr lang="en-US" sz="1800" b="0" i="0" u="none" strike="noStrike" baseline="0" dirty="0">
                <a:latin typeface="+mj-lt"/>
              </a:rPr>
              <a:t>t might seem that the best way to develop a high-quality product would be to focus on the product itself, in software quality assurance you also need to focus on the </a:t>
            </a:r>
            <a:r>
              <a:rPr lang="en-US" sz="1800" b="1" i="0" u="none" strike="noStrike" baseline="0" dirty="0">
                <a:latin typeface="+mj-lt"/>
              </a:rPr>
              <a:t>software-development process</a:t>
            </a:r>
          </a:p>
          <a:p>
            <a:pPr algn="l"/>
            <a:endParaRPr lang="en-US" sz="1800" dirty="0">
              <a:latin typeface="+mj-lt"/>
            </a:endParaRPr>
          </a:p>
          <a:p>
            <a:pPr algn="l"/>
            <a:r>
              <a:rPr lang="en-US" b="1" u="none" strike="noStrike" baseline="0" dirty="0">
                <a:latin typeface="+mj-lt"/>
              </a:rPr>
              <a:t>Software-quality objectives </a:t>
            </a:r>
          </a:p>
          <a:p>
            <a:pPr lvl="1"/>
            <a:r>
              <a:rPr lang="en-US" b="0" u="none" strike="noStrike" baseline="0" dirty="0">
                <a:latin typeface="+mj-lt"/>
              </a:rPr>
              <a:t>One powerful technique for improving software quality is setting explicit quality objectives from among the external and internal characteristics</a:t>
            </a:r>
          </a:p>
          <a:p>
            <a:pPr algn="l"/>
            <a:endParaRPr lang="en-US" dirty="0">
              <a:latin typeface="+mj-lt"/>
            </a:endParaRPr>
          </a:p>
          <a:p>
            <a:pPr algn="l"/>
            <a:r>
              <a:rPr lang="en-US" b="1" u="none" strike="noStrike" baseline="0" dirty="0">
                <a:latin typeface="+mj-lt"/>
              </a:rPr>
              <a:t>Explicit quality-assurance activity </a:t>
            </a:r>
          </a:p>
          <a:p>
            <a:pPr lvl="1"/>
            <a:r>
              <a:rPr lang="en-US" b="0" u="none" strike="noStrike" baseline="0" dirty="0">
                <a:latin typeface="+mj-lt"/>
              </a:rPr>
              <a:t>One common problem in assuring quality is that quality is perceived as a secondary goal</a:t>
            </a:r>
          </a:p>
          <a:p>
            <a:pPr lvl="1"/>
            <a:r>
              <a:rPr lang="en-US" b="0" u="none" strike="noStrike" baseline="0" dirty="0">
                <a:latin typeface="+mj-lt"/>
              </a:rPr>
              <a:t>Making</a:t>
            </a:r>
            <a:r>
              <a:rPr lang="en-US" dirty="0">
                <a:latin typeface="+mj-lt"/>
              </a:rPr>
              <a:t> </a:t>
            </a:r>
            <a:r>
              <a:rPr lang="en-US" b="0" u="none" strike="noStrike" baseline="0" dirty="0">
                <a:latin typeface="+mj-lt"/>
              </a:rPr>
              <a:t>the quality-assurance activity explicit makes the priority clear, and programmers will respond accordingly.</a:t>
            </a:r>
            <a:endParaRPr lang="en-US" sz="2000" dirty="0">
              <a:latin typeface="+mj-lt"/>
            </a:endParaRPr>
          </a:p>
        </p:txBody>
      </p:sp>
      <p:sp>
        <p:nvSpPr>
          <p:cNvPr id="4" name="Date Placeholder 3">
            <a:extLst>
              <a:ext uri="{FF2B5EF4-FFF2-40B4-BE49-F238E27FC236}">
                <a16:creationId xmlns:a16="http://schemas.microsoft.com/office/drawing/2014/main" id="{520F53C5-C35E-4141-8C31-E6958B1CD886}"/>
              </a:ext>
            </a:extLst>
          </p:cNvPr>
          <p:cNvSpPr>
            <a:spLocks noGrp="1"/>
          </p:cNvSpPr>
          <p:nvPr>
            <p:ph type="dt" sz="half" idx="10"/>
          </p:nvPr>
        </p:nvSpPr>
        <p:spPr/>
        <p:txBody>
          <a:bodyPr/>
          <a:lstStyle/>
          <a:p>
            <a:fld id="{E9B8D441-6CCE-4C40-B816-8A7608C2D139}"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AEAB015F-8945-43CA-A9A2-E33CD8A42422}"/>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175392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E8AF-15FC-4B94-A3B0-3B83229CE6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6D9D0E-3A3F-4B46-BA0D-D994E14CC14B}"/>
              </a:ext>
            </a:extLst>
          </p:cNvPr>
          <p:cNvSpPr>
            <a:spLocks noGrp="1"/>
          </p:cNvSpPr>
          <p:nvPr>
            <p:ph idx="1"/>
          </p:nvPr>
        </p:nvSpPr>
        <p:spPr/>
        <p:txBody>
          <a:bodyPr/>
          <a:lstStyle/>
          <a:p>
            <a:pPr algn="l"/>
            <a:r>
              <a:rPr lang="en-US" b="1" u="none" strike="noStrike" baseline="0" dirty="0">
                <a:latin typeface="+mj-lt"/>
              </a:rPr>
              <a:t>Testing strategy</a:t>
            </a:r>
          </a:p>
          <a:p>
            <a:pPr lvl="1"/>
            <a:r>
              <a:rPr lang="en-US" dirty="0">
                <a:latin typeface="+mj-lt"/>
              </a:rPr>
              <a:t>Tes</a:t>
            </a:r>
            <a:r>
              <a:rPr lang="en-US" b="0" u="none" strike="noStrike" baseline="0" dirty="0">
                <a:latin typeface="+mj-lt"/>
              </a:rPr>
              <a:t>ting can provide a detailed assessment of a product’s reliability</a:t>
            </a:r>
          </a:p>
          <a:p>
            <a:pPr lvl="1"/>
            <a:r>
              <a:rPr lang="en-US" b="0" u="none" strike="noStrike" baseline="0" dirty="0">
                <a:latin typeface="+mj-lt"/>
              </a:rPr>
              <a:t>This is too heavy a burden for testing to bear by itself</a:t>
            </a:r>
          </a:p>
          <a:p>
            <a:pPr algn="l"/>
            <a:endParaRPr lang="en-US" sz="1100" b="1" u="none" strike="noStrike" baseline="0" dirty="0">
              <a:latin typeface="+mj-lt"/>
            </a:endParaRPr>
          </a:p>
          <a:p>
            <a:pPr algn="l"/>
            <a:r>
              <a:rPr lang="en-US" b="1" u="none" strike="noStrike" baseline="0" dirty="0">
                <a:latin typeface="+mj-lt"/>
              </a:rPr>
              <a:t>Software-engineering guidelines </a:t>
            </a:r>
          </a:p>
          <a:p>
            <a:pPr lvl="1"/>
            <a:r>
              <a:rPr lang="en-US" b="0" u="none" strike="noStrike" baseline="0" dirty="0">
                <a:latin typeface="+mj-lt"/>
              </a:rPr>
              <a:t>Guidelines should control the technical character of the software as it</a:t>
            </a:r>
            <a:r>
              <a:rPr lang="en-US" dirty="0">
                <a:latin typeface="+mj-lt"/>
              </a:rPr>
              <a:t> is</a:t>
            </a:r>
            <a:r>
              <a:rPr lang="en-US" b="0" u="none" strike="noStrike" baseline="0" dirty="0">
                <a:latin typeface="+mj-lt"/>
              </a:rPr>
              <a:t> developed</a:t>
            </a:r>
          </a:p>
          <a:p>
            <a:pPr algn="l"/>
            <a:endParaRPr lang="en-US" sz="1100" dirty="0">
              <a:latin typeface="+mj-lt"/>
            </a:endParaRPr>
          </a:p>
          <a:p>
            <a:pPr algn="l"/>
            <a:r>
              <a:rPr lang="en-US" b="1" u="none" strike="noStrike" baseline="0" dirty="0">
                <a:latin typeface="+mj-lt"/>
              </a:rPr>
              <a:t>Informal technical reviews </a:t>
            </a:r>
          </a:p>
          <a:p>
            <a:pPr lvl="1"/>
            <a:r>
              <a:rPr lang="en-US" b="0" u="none" strike="noStrike" baseline="0" dirty="0">
                <a:latin typeface="+mj-lt"/>
              </a:rPr>
              <a:t>Many software developers review their work Informal reviews include desk-checking the design or the code or walking through the code with a few peers.</a:t>
            </a:r>
          </a:p>
          <a:p>
            <a:pPr algn="l"/>
            <a:r>
              <a:rPr lang="en-US" b="1" u="none" strike="noStrike" baseline="0" dirty="0">
                <a:latin typeface="+mj-lt"/>
              </a:rPr>
              <a:t>Formal technical reviews</a:t>
            </a:r>
          </a:p>
          <a:p>
            <a:pPr algn="l"/>
            <a:r>
              <a:rPr lang="en-US" b="1" u="none" strike="noStrike" baseline="0" dirty="0">
                <a:latin typeface="+mj-lt"/>
              </a:rPr>
              <a:t>External audits</a:t>
            </a:r>
            <a:endParaRPr lang="en-US" sz="2400" dirty="0">
              <a:latin typeface="+mj-lt"/>
            </a:endParaRPr>
          </a:p>
        </p:txBody>
      </p:sp>
      <p:sp>
        <p:nvSpPr>
          <p:cNvPr id="4" name="Date Placeholder 3">
            <a:extLst>
              <a:ext uri="{FF2B5EF4-FFF2-40B4-BE49-F238E27FC236}">
                <a16:creationId xmlns:a16="http://schemas.microsoft.com/office/drawing/2014/main" id="{7ABD369C-8173-4527-82CB-16C61D1D1F14}"/>
              </a:ext>
            </a:extLst>
          </p:cNvPr>
          <p:cNvSpPr>
            <a:spLocks noGrp="1"/>
          </p:cNvSpPr>
          <p:nvPr>
            <p:ph type="dt" sz="half" idx="10"/>
          </p:nvPr>
        </p:nvSpPr>
        <p:spPr/>
        <p:txBody>
          <a:bodyPr/>
          <a:lstStyle/>
          <a:p>
            <a:fld id="{E9B8D441-6CCE-4C40-B816-8A7608C2D139}"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53D9FA50-DCA2-4A83-B2DA-6F4B2C6C390D}"/>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364000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A845-5370-4173-BCC8-F8562D1805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B3033A-4C21-421B-AADB-47BF83EFFA40}"/>
              </a:ext>
            </a:extLst>
          </p:cNvPr>
          <p:cNvSpPr>
            <a:spLocks noGrp="1"/>
          </p:cNvSpPr>
          <p:nvPr>
            <p:ph idx="1"/>
          </p:nvPr>
        </p:nvSpPr>
        <p:spPr/>
        <p:txBody>
          <a:bodyPr/>
          <a:lstStyle/>
          <a:p>
            <a:pPr algn="l"/>
            <a:r>
              <a:rPr lang="en-US" b="1" i="0" u="none" strike="noStrike" baseline="0" dirty="0">
                <a:latin typeface="+mj-lt"/>
              </a:rPr>
              <a:t>Development process</a:t>
            </a:r>
          </a:p>
          <a:p>
            <a:pPr lvl="1"/>
            <a:r>
              <a:rPr lang="en-US" b="0" i="0" u="none" strike="noStrike" baseline="0" dirty="0">
                <a:latin typeface="+mj-lt"/>
              </a:rPr>
              <a:t>Other processes that aren’t explicitly quality-assurance activities also affect software quality.</a:t>
            </a:r>
          </a:p>
          <a:p>
            <a:pPr algn="l"/>
            <a:endParaRPr lang="en-US" sz="2400" dirty="0">
              <a:latin typeface="+mj-lt"/>
            </a:endParaRPr>
          </a:p>
          <a:p>
            <a:pPr lvl="1"/>
            <a:r>
              <a:rPr lang="en-US" b="1" u="none" strike="noStrike" baseline="0" dirty="0">
                <a:latin typeface="+mj-lt"/>
              </a:rPr>
              <a:t>Change-control procedures</a:t>
            </a:r>
          </a:p>
          <a:p>
            <a:pPr lvl="1"/>
            <a:r>
              <a:rPr lang="en-US" b="1" u="none" strike="noStrike" baseline="0" dirty="0">
                <a:latin typeface="+mj-lt"/>
              </a:rPr>
              <a:t>Measurement of results</a:t>
            </a:r>
          </a:p>
          <a:p>
            <a:pPr lvl="1"/>
            <a:r>
              <a:rPr lang="en-US" b="1" u="none" strike="noStrike" baseline="0" dirty="0">
                <a:latin typeface="+mj-lt"/>
              </a:rPr>
              <a:t>Prototyping</a:t>
            </a:r>
          </a:p>
          <a:p>
            <a:pPr algn="l"/>
            <a:endParaRPr lang="en-US" sz="2400" dirty="0">
              <a:latin typeface="+mj-lt"/>
            </a:endParaRPr>
          </a:p>
        </p:txBody>
      </p:sp>
      <p:sp>
        <p:nvSpPr>
          <p:cNvPr id="4" name="Date Placeholder 3">
            <a:extLst>
              <a:ext uri="{FF2B5EF4-FFF2-40B4-BE49-F238E27FC236}">
                <a16:creationId xmlns:a16="http://schemas.microsoft.com/office/drawing/2014/main" id="{F4B13FCA-7EC4-4549-863F-C63B99566008}"/>
              </a:ext>
            </a:extLst>
          </p:cNvPr>
          <p:cNvSpPr>
            <a:spLocks noGrp="1"/>
          </p:cNvSpPr>
          <p:nvPr>
            <p:ph type="dt" sz="half" idx="10"/>
          </p:nvPr>
        </p:nvSpPr>
        <p:spPr/>
        <p:txBody>
          <a:bodyPr/>
          <a:lstStyle/>
          <a:p>
            <a:fld id="{E9B8D441-6CCE-4C40-B816-8A7608C2D139}"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40D8626C-70CE-474A-A56B-01F36F2BEF2E}"/>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spTree>
    <p:extLst>
      <p:ext uri="{BB962C8B-B14F-4D97-AF65-F5344CB8AC3E}">
        <p14:creationId xmlns:p14="http://schemas.microsoft.com/office/powerpoint/2010/main" val="299961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7DB2-E8D6-4A97-BC09-2D05785043A8}"/>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C3F4537-3BD3-4C23-855B-07FCC7CBB960}"/>
              </a:ext>
            </a:extLst>
          </p:cNvPr>
          <p:cNvSpPr>
            <a:spLocks noGrp="1"/>
          </p:cNvSpPr>
          <p:nvPr>
            <p:ph type="dt" sz="half" idx="10"/>
          </p:nvPr>
        </p:nvSpPr>
        <p:spPr/>
        <p:txBody>
          <a:bodyPr/>
          <a:lstStyle/>
          <a:p>
            <a:fld id="{E9B8D441-6CCE-4C40-B816-8A7608C2D139}"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4B23C729-4099-4FAF-89FF-C7DD48D3F002}"/>
              </a:ext>
            </a:extLst>
          </p:cNvPr>
          <p:cNvSpPr>
            <a:spLocks noGrp="1"/>
          </p:cNvSpPr>
          <p:nvPr>
            <p:ph type="ftr" sz="quarter" idx="11"/>
          </p:nvPr>
        </p:nvSpPr>
        <p:spPr/>
        <p:txBody>
          <a:bodyPr/>
          <a:lstStyle/>
          <a:p>
            <a:pPr>
              <a:defRPr/>
            </a:pPr>
            <a:r>
              <a:rPr lang="en-US" altLang="en-US"/>
              <a:t>Adapted from </a:t>
            </a:r>
          </a:p>
          <a:p>
            <a:pPr>
              <a:defRPr/>
            </a:pPr>
            <a:r>
              <a:rPr lang="en-US" altLang="en-US"/>
              <a:t>Software Engineering A Practitioner’s Approach by R.S. Pressman </a:t>
            </a:r>
          </a:p>
          <a:p>
            <a:pPr>
              <a:defRPr/>
            </a:pPr>
            <a:r>
              <a:rPr lang="en-US" altLang="en-US"/>
              <a:t>&amp; Software Engineering A lifecycle approach by P. Mohapatra</a:t>
            </a:r>
          </a:p>
        </p:txBody>
      </p:sp>
      <p:pic>
        <p:nvPicPr>
          <p:cNvPr id="6" name="Content Placeholder 6">
            <a:extLst>
              <a:ext uri="{FF2B5EF4-FFF2-40B4-BE49-F238E27FC236}">
                <a16:creationId xmlns:a16="http://schemas.microsoft.com/office/drawing/2014/main" id="{A5788791-E649-48CD-AB4C-591519F2E3FD}"/>
              </a:ext>
            </a:extLst>
          </p:cNvPr>
          <p:cNvPicPr>
            <a:picLocks noGrp="1" noChangeAspect="1"/>
          </p:cNvPicPr>
          <p:nvPr>
            <p:ph idx="1"/>
          </p:nvPr>
        </p:nvPicPr>
        <p:blipFill rotWithShape="1">
          <a:blip r:embed="rId2"/>
          <a:srcRect b="19116"/>
          <a:stretch/>
        </p:blipFill>
        <p:spPr>
          <a:xfrm>
            <a:off x="1591785" y="1835057"/>
            <a:ext cx="5960430" cy="2203543"/>
          </a:xfrm>
        </p:spPr>
      </p:pic>
    </p:spTree>
    <p:extLst>
      <p:ext uri="{BB962C8B-B14F-4D97-AF65-F5344CB8AC3E}">
        <p14:creationId xmlns:p14="http://schemas.microsoft.com/office/powerpoint/2010/main" val="243643299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116DD32D0C9B46A95D59A5C0EA9312" ma:contentTypeVersion="4" ma:contentTypeDescription="Create a new document." ma:contentTypeScope="" ma:versionID="d4a2aa0cf4f91a8abb3d19615275b5bc">
  <xsd:schema xmlns:xsd="http://www.w3.org/2001/XMLSchema" xmlns:xs="http://www.w3.org/2001/XMLSchema" xmlns:p="http://schemas.microsoft.com/office/2006/metadata/properties" xmlns:ns2="72738f85-f4cf-4007-9889-4794722ab519" targetNamespace="http://schemas.microsoft.com/office/2006/metadata/properties" ma:root="true" ma:fieldsID="fe4f7c2678c5c236434be35690e6b901" ns2:_="">
    <xsd:import namespace="72738f85-f4cf-4007-9889-4794722ab51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738f85-f4cf-4007-9889-4794722ab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55F09F-84E8-4DFC-A192-88A9AE346590}"/>
</file>

<file path=customXml/itemProps2.xml><?xml version="1.0" encoding="utf-8"?>
<ds:datastoreItem xmlns:ds="http://schemas.openxmlformats.org/officeDocument/2006/customXml" ds:itemID="{096B9220-25DE-43D9-94A8-AD7B52CE8C19}"/>
</file>

<file path=customXml/itemProps3.xml><?xml version="1.0" encoding="utf-8"?>
<ds:datastoreItem xmlns:ds="http://schemas.openxmlformats.org/officeDocument/2006/customXml" ds:itemID="{C50EBDDD-A5D6-449C-8E53-1FBEE56FB941}"/>
</file>

<file path=docProps/app.xml><?xml version="1.0" encoding="utf-8"?>
<Properties xmlns="http://schemas.openxmlformats.org/officeDocument/2006/extended-properties" xmlns:vt="http://schemas.openxmlformats.org/officeDocument/2006/docPropsVTypes">
  <Template>Profile</Template>
  <TotalTime>11542</TotalTime>
  <Words>2300</Words>
  <Application>Microsoft Office PowerPoint</Application>
  <PresentationFormat>On-screen Show (4:3)</PresentationFormat>
  <Paragraphs>348</Paragraphs>
  <Slides>30</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Times New Roman</vt:lpstr>
      <vt:lpstr>Verdana</vt:lpstr>
      <vt:lpstr>Wingdings</vt:lpstr>
      <vt:lpstr>Profile</vt:lpstr>
      <vt:lpstr>Document</vt:lpstr>
      <vt:lpstr>Software Construction</vt:lpstr>
      <vt:lpstr>Characteristics of Software Quality</vt:lpstr>
      <vt:lpstr>PowerPoint Presentation</vt:lpstr>
      <vt:lpstr>Relationship among Quality Characteristics</vt:lpstr>
      <vt:lpstr>PowerPoint Presentation</vt:lpstr>
      <vt:lpstr>Techniques for Improving Software Quality</vt:lpstr>
      <vt:lpstr>PowerPoint Presentation</vt:lpstr>
      <vt:lpstr>PowerPoint Presentation</vt:lpstr>
      <vt:lpstr>PowerPoint Presentation</vt:lpstr>
      <vt:lpstr>Relative Effectiveness of Quality Techniques</vt:lpstr>
      <vt:lpstr>Cost of Finding Defects</vt:lpstr>
      <vt:lpstr>Cost of Fixing Defects</vt:lpstr>
      <vt:lpstr>PowerPoint Presentation</vt:lpstr>
      <vt:lpstr>When to Do Quality Assurance</vt:lpstr>
      <vt:lpstr>The General Principle of Software Quality</vt:lpstr>
      <vt:lpstr>Observation on Quality Assurance</vt:lpstr>
      <vt:lpstr>Verification vs Validation</vt:lpstr>
      <vt:lpstr>Goal</vt:lpstr>
      <vt:lpstr>Approaches to V&amp;V</vt:lpstr>
      <vt:lpstr>Static and dynamic V&amp;V</vt:lpstr>
      <vt:lpstr>The V Model of Software Development</vt:lpstr>
      <vt:lpstr>Advantages of Inspections</vt:lpstr>
      <vt:lpstr>The Inspection Process</vt:lpstr>
      <vt:lpstr>Program Inspection Checks</vt:lpstr>
      <vt:lpstr>Testing</vt:lpstr>
      <vt:lpstr>Testing (contd …)</vt:lpstr>
      <vt:lpstr>Testing (contd …)</vt:lpstr>
      <vt:lpstr>Testing (contd …)</vt:lpstr>
      <vt:lpstr>Testing (contd …)</vt:lpstr>
      <vt:lpstr>Testing (contd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Onaiza Maqbool</dc:creator>
  <cp:lastModifiedBy>Onaiza Maqbool</cp:lastModifiedBy>
  <cp:revision>171</cp:revision>
  <cp:lastPrinted>2016-02-15T09:53:03Z</cp:lastPrinted>
  <dcterms:created xsi:type="dcterms:W3CDTF">1601-01-01T00:00:00Z</dcterms:created>
  <dcterms:modified xsi:type="dcterms:W3CDTF">2023-12-18T06:06:21Z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0x010100A8116DD32D0C9B46A95D59A5C0EA9312</vt:lpwstr>
  </property>
</Properties>
</file>