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721" r:id="rId20"/>
    <p:sldId id="722" r:id="rId21"/>
    <p:sldId id="723" r:id="rId22"/>
    <p:sldId id="724" r:id="rId23"/>
    <p:sldId id="725" r:id="rId24"/>
    <p:sldId id="726" r:id="rId25"/>
  </p:sldIdLst>
  <p:sldSz cx="9144000" cy="6858000" type="screen4x3"/>
  <p:notesSz cx="7010400" cy="9296400"/>
  <p:embeddedFontLst>
    <p:embeddedFont>
      <p:font typeface="Helvetica" panose="020B060402020202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H/zVQgGd5kOhdgoM3+aooiyS0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0353" autoAdjust="0"/>
  </p:normalViewPr>
  <p:slideViewPr>
    <p:cSldViewPr snapToGrid="0">
      <p:cViewPr varScale="1">
        <p:scale>
          <a:sx n="65" d="100"/>
          <a:sy n="65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976313" y="4564063"/>
            <a:ext cx="5362575" cy="404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9225" y="839788"/>
            <a:ext cx="4479925" cy="335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22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Construction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371600" y="3429000"/>
            <a:ext cx="7086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Department of Computer Science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Quaid-i-Azam University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Verification and Validation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0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7967662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process of executing a program with the intent of</a:t>
            </a:r>
            <a:endParaRPr/>
          </a:p>
          <a:p>
            <a:pPr marL="469900" lvl="0" indent="-406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en-US"/>
              <a:t>Proving it correct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en-US">
                <a:solidFill>
                  <a:srgbClr val="FF0000"/>
                </a:solidFill>
              </a:rPr>
              <a:t>Finding an error</a:t>
            </a:r>
            <a:endParaRPr/>
          </a:p>
          <a:p>
            <a:pPr marL="908050" lvl="1" indent="-3222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/>
              <a:t>Which one of the above definitions applies to testing?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 successful test</a:t>
            </a:r>
            <a:endParaRPr/>
          </a:p>
          <a:p>
            <a:pPr marL="469900" lvl="0" indent="-41275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en-US"/>
              <a:t>Does not find an error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en-US">
                <a:solidFill>
                  <a:srgbClr val="FF0000"/>
                </a:solidFill>
              </a:rPr>
              <a:t>Finds an error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/>
              <a:t>Which one of the above defines a successful test?</a:t>
            </a:r>
            <a:endParaRPr/>
          </a:p>
          <a:p>
            <a:pPr marL="908050" lvl="1" indent="-3222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908050" lvl="1" indent="-32226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1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 sz="1600"/>
              <a:t>(contd …)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Why spend time testing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To detect and correct errors before they become failures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Errors remaining from all previous activities must be detected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How much time is typically spent on testing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30-40%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For critical software, 3-5 times the effort on all other phases combined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 sz="1600"/>
              <a:t>(contd …)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Error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Discrepancy between computed or observed value, and the true or theoretically correct value</a:t>
            </a:r>
            <a:endParaRPr/>
          </a:p>
          <a:p>
            <a:pPr marL="908050" lvl="1" indent="-379413" algn="l" rtl="0">
              <a:spcBef>
                <a:spcPts val="18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Fault (Bug)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 condition that causes a system to fail in performing required function</a:t>
            </a:r>
            <a:endParaRPr/>
          </a:p>
          <a:p>
            <a:pPr marL="469900" lvl="0" indent="-412750" algn="l" rtl="0">
              <a:spcBef>
                <a:spcPts val="180"/>
              </a:spcBef>
              <a:spcAft>
                <a:spcPts val="0"/>
              </a:spcAft>
              <a:buSzPts val="900"/>
              <a:buNone/>
            </a:pPr>
            <a:endParaRPr sz="900"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Failure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Inability of a system to perform required function according to its specification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 sz="1600"/>
              <a:t>(contd …)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		Failure 			Fault	?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		Fault 			Failure	?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By observing a failure, we can deduce presence of a fault ….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By not observing a failure, we cannot claim that there are no faults in the system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>
            <a:off x="2514600" y="2819400"/>
            <a:ext cx="167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3"/>
          <p:cNvCxnSpPr/>
          <p:nvPr/>
        </p:nvCxnSpPr>
        <p:spPr>
          <a:xfrm>
            <a:off x="2362200" y="3810000"/>
            <a:ext cx="167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 sz="1600"/>
              <a:t>(contd …)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When to stop testing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 “hard” issue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When you run out of time or money!</a:t>
            </a:r>
            <a:endParaRPr/>
          </a:p>
          <a:p>
            <a:pPr marL="908050" lvl="1" indent="-322263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Testing principles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All tests should be traceable to customer requirements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Tests should be planned before testing begins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Pareto principle applies to software testing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Testing should begin “in the small” and progress towards testing “in the large”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Exhaustive testing is not possible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 sz="1600"/>
              <a:t>(contd …)</a:t>
            </a: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ctr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You can’t test in quality. If it’s not there before you begin testing, it won’t be there when you’re finished testing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Integration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Regression 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Smoke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Validation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Alpha 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Beta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System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Recovery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Security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Stress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Performance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Deployment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019300"/>
            <a:ext cx="5808205" cy="28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Approaches to Testing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 b="1"/>
              <a:t>White Box Testing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Based on the internal structure of the program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Basis for deciding the test cases is the design specification</a:t>
            </a:r>
            <a:endParaRPr sz="1600" b="1"/>
          </a:p>
          <a:p>
            <a:pPr marL="469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469900" lvl="0" indent="-469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b="1"/>
              <a:t>Black Box Testing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Based on the functionality of the program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Basis for deciding the test cases is the requirements specification</a:t>
            </a:r>
            <a:endParaRPr sz="1600" b="1"/>
          </a:p>
          <a:p>
            <a:pPr marL="469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469900" lvl="0" indent="-469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 b="1"/>
              <a:t>Why isn’t One Enough?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White box testing is not sufficient because</a:t>
            </a:r>
            <a:endParaRPr/>
          </a:p>
          <a:p>
            <a:pPr marL="1304925" lvl="2" indent="-39528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□"/>
            </a:pPr>
            <a:r>
              <a:rPr lang="en-US" sz="1500"/>
              <a:t>exhaustive testing is often impossible</a:t>
            </a:r>
            <a:endParaRPr/>
          </a:p>
          <a:p>
            <a:pPr marL="908050" lvl="1" indent="-436563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Black box testing is not sufficient because</a:t>
            </a:r>
            <a:endParaRPr/>
          </a:p>
          <a:p>
            <a:pPr marL="1304925" lvl="2" indent="-39528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□"/>
            </a:pPr>
            <a:r>
              <a:rPr lang="en-US" sz="1500"/>
              <a:t>Errors often exist on obscure logical paths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Case Design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Goals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Maximize the number of errors detected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Minimize the number of test cases</a:t>
            </a:r>
            <a:endParaRPr sz="1600" b="1"/>
          </a:p>
          <a:p>
            <a:pPr marL="469900" lvl="0" indent="-355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469900" lvl="0" indent="-469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Attributes of a good test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Has a high probability of finding an error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Is not redundant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Best of breed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Neither too simple nor too complex</a:t>
            </a:r>
            <a:endParaRPr/>
          </a:p>
          <a:p>
            <a:pPr marL="908050" lvl="1" indent="-3349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469900" lvl="0" indent="-469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</a:pPr>
            <a:r>
              <a:rPr lang="en-US" sz="1800"/>
              <a:t>Design Criteria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e.g. design test cases so that all possible inputs to the program are included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en-US" sz="1600"/>
              <a:t>	or</a:t>
            </a:r>
            <a:endParaRPr/>
          </a:p>
          <a:p>
            <a:pPr marL="908050" lvl="1" indent="-436563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test cases so that all statements in the program are executed at least once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9B3A86BE-B030-4C37-B326-D820F28527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17B48B-D65F-492C-BCCF-F3FC22544AE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8D99331D-701A-43E0-8A6D-0CA7D889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CC7D85C4-6F7B-4F21-9063-7E08EB251B73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2076450"/>
            <a:ext cx="1206500" cy="1304925"/>
            <a:chOff x="3808" y="1163"/>
            <a:chExt cx="760" cy="730"/>
          </a:xfrm>
        </p:grpSpPr>
        <p:sp>
          <p:nvSpPr>
            <p:cNvPr id="21534" name="Freeform 3">
              <a:extLst>
                <a:ext uri="{FF2B5EF4-FFF2-40B4-BE49-F238E27FC236}">
                  <a16:creationId xmlns:a16="http://schemas.microsoft.com/office/drawing/2014/main" id="{D223B65B-D2C2-4FE8-B541-42D8DCEDF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">
              <a:extLst>
                <a:ext uri="{FF2B5EF4-FFF2-40B4-BE49-F238E27FC236}">
                  <a16:creationId xmlns:a16="http://schemas.microsoft.com/office/drawing/2014/main" id="{2E4B99F1-CC1E-4C92-BE3F-9EDDC6B9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5">
              <a:extLst>
                <a:ext uri="{FF2B5EF4-FFF2-40B4-BE49-F238E27FC236}">
                  <a16:creationId xmlns:a16="http://schemas.microsoft.com/office/drawing/2014/main" id="{79B22996-6CB1-4AD6-820F-164B670D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6">
              <a:extLst>
                <a:ext uri="{FF2B5EF4-FFF2-40B4-BE49-F238E27FC236}">
                  <a16:creationId xmlns:a16="http://schemas.microsoft.com/office/drawing/2014/main" id="{D119AC19-F994-4BCC-9F5E-B140EA96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7">
              <a:extLst>
                <a:ext uri="{FF2B5EF4-FFF2-40B4-BE49-F238E27FC236}">
                  <a16:creationId xmlns:a16="http://schemas.microsoft.com/office/drawing/2014/main" id="{9B28015F-9005-4C52-A456-62035FB7A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Rectangle 8">
            <a:extLst>
              <a:ext uri="{FF2B5EF4-FFF2-40B4-BE49-F238E27FC236}">
                <a16:creationId xmlns:a16="http://schemas.microsoft.com/office/drawing/2014/main" id="{3022AEB0-76C5-4AE1-8A80-49E9DEFC1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6294438" cy="4984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Black-Box Testing</a:t>
            </a:r>
          </a:p>
        </p:txBody>
      </p:sp>
      <p:grpSp>
        <p:nvGrpSpPr>
          <p:cNvPr id="21510" name="Group 9">
            <a:extLst>
              <a:ext uri="{FF2B5EF4-FFF2-40B4-BE49-F238E27FC236}">
                <a16:creationId xmlns:a16="http://schemas.microsoft.com/office/drawing/2014/main" id="{BAE848F0-E898-46C3-949D-1D67D33852B5}"/>
              </a:ext>
            </a:extLst>
          </p:cNvPr>
          <p:cNvGrpSpPr>
            <a:grpSpLocks/>
          </p:cNvGrpSpPr>
          <p:nvPr/>
        </p:nvGrpSpPr>
        <p:grpSpPr bwMode="auto">
          <a:xfrm>
            <a:off x="4565650" y="4343400"/>
            <a:ext cx="889000" cy="1425575"/>
            <a:chOff x="2876" y="2432"/>
            <a:chExt cx="560" cy="798"/>
          </a:xfrm>
        </p:grpSpPr>
        <p:sp>
          <p:nvSpPr>
            <p:cNvPr id="21531" name="Freeform 10">
              <a:extLst>
                <a:ext uri="{FF2B5EF4-FFF2-40B4-BE49-F238E27FC236}">
                  <a16:creationId xmlns:a16="http://schemas.microsoft.com/office/drawing/2014/main" id="{54911679-EFDE-4023-971F-B41A11B50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11">
              <a:extLst>
                <a:ext uri="{FF2B5EF4-FFF2-40B4-BE49-F238E27FC236}">
                  <a16:creationId xmlns:a16="http://schemas.microsoft.com/office/drawing/2014/main" id="{27929E21-A6A2-4FDD-917E-22100B77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12">
              <a:extLst>
                <a:ext uri="{FF2B5EF4-FFF2-40B4-BE49-F238E27FC236}">
                  <a16:creationId xmlns:a16="http://schemas.microsoft.com/office/drawing/2014/main" id="{65DE8D05-1632-4D0D-9A09-670BFC395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13">
            <a:extLst>
              <a:ext uri="{FF2B5EF4-FFF2-40B4-BE49-F238E27FC236}">
                <a16:creationId xmlns:a16="http://schemas.microsoft.com/office/drawing/2014/main" id="{F45B7B64-0421-49BA-B007-68BE5713F2C6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2300288"/>
            <a:ext cx="3062288" cy="2622550"/>
            <a:chOff x="1994" y="1288"/>
            <a:chExt cx="1929" cy="1468"/>
          </a:xfrm>
        </p:grpSpPr>
        <p:sp>
          <p:nvSpPr>
            <p:cNvPr id="21528" name="Freeform 14">
              <a:extLst>
                <a:ext uri="{FF2B5EF4-FFF2-40B4-BE49-F238E27FC236}">
                  <a16:creationId xmlns:a16="http://schemas.microsoft.com/office/drawing/2014/main" id="{3090C70F-1110-4ED1-AC07-865C9413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15">
              <a:extLst>
                <a:ext uri="{FF2B5EF4-FFF2-40B4-BE49-F238E27FC236}">
                  <a16:creationId xmlns:a16="http://schemas.microsoft.com/office/drawing/2014/main" id="{A3EB1BCD-0964-4160-AEA2-4E2BABFC4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16">
              <a:extLst>
                <a:ext uri="{FF2B5EF4-FFF2-40B4-BE49-F238E27FC236}">
                  <a16:creationId xmlns:a16="http://schemas.microsoft.com/office/drawing/2014/main" id="{036B67FE-F5F6-48B4-A155-AFEA3BB28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Freeform 17">
            <a:extLst>
              <a:ext uri="{FF2B5EF4-FFF2-40B4-BE49-F238E27FC236}">
                <a16:creationId xmlns:a16="http://schemas.microsoft.com/office/drawing/2014/main" id="{E1570447-6E0E-48F2-B6DC-3D1FCAAD5FC6}"/>
              </a:ext>
            </a:extLst>
          </p:cNvPr>
          <p:cNvSpPr>
            <a:spLocks/>
          </p:cNvSpPr>
          <p:nvPr/>
        </p:nvSpPr>
        <p:spPr bwMode="auto">
          <a:xfrm>
            <a:off x="4489450" y="1584325"/>
            <a:ext cx="466725" cy="166688"/>
          </a:xfrm>
          <a:custGeom>
            <a:avLst/>
            <a:gdLst>
              <a:gd name="T0" fmla="*/ 0 w 294"/>
              <a:gd name="T1" fmla="*/ 2147483647 h 93"/>
              <a:gd name="T2" fmla="*/ 2147483647 w 294"/>
              <a:gd name="T3" fmla="*/ 2147483647 h 93"/>
              <a:gd name="T4" fmla="*/ 2147483647 w 294"/>
              <a:gd name="T5" fmla="*/ 2147483647 h 93"/>
              <a:gd name="T6" fmla="*/ 2147483647 w 294"/>
              <a:gd name="T7" fmla="*/ 0 h 93"/>
              <a:gd name="T8" fmla="*/ 0 w 294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3" name="Group 18">
            <a:extLst>
              <a:ext uri="{FF2B5EF4-FFF2-40B4-BE49-F238E27FC236}">
                <a16:creationId xmlns:a16="http://schemas.microsoft.com/office/drawing/2014/main" id="{1EAB8B1F-972D-4CEE-8535-160D0A13A43A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1643063"/>
            <a:ext cx="1030287" cy="1184275"/>
            <a:chOff x="2645" y="920"/>
            <a:chExt cx="649" cy="663"/>
          </a:xfrm>
        </p:grpSpPr>
        <p:sp>
          <p:nvSpPr>
            <p:cNvPr id="21524" name="Freeform 19">
              <a:extLst>
                <a:ext uri="{FF2B5EF4-FFF2-40B4-BE49-F238E27FC236}">
                  <a16:creationId xmlns:a16="http://schemas.microsoft.com/office/drawing/2014/main" id="{702187BC-A3A0-4D0B-9C26-B3977AE1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0">
              <a:extLst>
                <a:ext uri="{FF2B5EF4-FFF2-40B4-BE49-F238E27FC236}">
                  <a16:creationId xmlns:a16="http://schemas.microsoft.com/office/drawing/2014/main" id="{6DF1A72E-B87A-4671-B8E2-BEF83B1D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21">
              <a:extLst>
                <a:ext uri="{FF2B5EF4-FFF2-40B4-BE49-F238E27FC236}">
                  <a16:creationId xmlns:a16="http://schemas.microsoft.com/office/drawing/2014/main" id="{12F50994-F14F-4A30-B7BA-8B348313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2">
              <a:extLst>
                <a:ext uri="{FF2B5EF4-FFF2-40B4-BE49-F238E27FC236}">
                  <a16:creationId xmlns:a16="http://schemas.microsoft.com/office/drawing/2014/main" id="{3102EFA3-D336-4390-92D6-4137F7795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4" name="Group 23">
            <a:extLst>
              <a:ext uri="{FF2B5EF4-FFF2-40B4-BE49-F238E27FC236}">
                <a16:creationId xmlns:a16="http://schemas.microsoft.com/office/drawing/2014/main" id="{66697C46-D8E8-4A4A-BE8E-6E2B4783AF46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3676650"/>
            <a:ext cx="1206500" cy="1304925"/>
            <a:chOff x="1528" y="2059"/>
            <a:chExt cx="760" cy="730"/>
          </a:xfrm>
        </p:grpSpPr>
        <p:sp>
          <p:nvSpPr>
            <p:cNvPr id="21519" name="Freeform 24">
              <a:extLst>
                <a:ext uri="{FF2B5EF4-FFF2-40B4-BE49-F238E27FC236}">
                  <a16:creationId xmlns:a16="http://schemas.microsoft.com/office/drawing/2014/main" id="{143F6997-0461-4A38-86E5-AE8C04BFC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5">
              <a:extLst>
                <a:ext uri="{FF2B5EF4-FFF2-40B4-BE49-F238E27FC236}">
                  <a16:creationId xmlns:a16="http://schemas.microsoft.com/office/drawing/2014/main" id="{15A80093-797B-4969-823E-8ADA0330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26">
              <a:extLst>
                <a:ext uri="{FF2B5EF4-FFF2-40B4-BE49-F238E27FC236}">
                  <a16:creationId xmlns:a16="http://schemas.microsoft.com/office/drawing/2014/main" id="{79C3C02E-EAD4-4D4C-942A-CE9750676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27">
              <a:extLst>
                <a:ext uri="{FF2B5EF4-FFF2-40B4-BE49-F238E27FC236}">
                  <a16:creationId xmlns:a16="http://schemas.microsoft.com/office/drawing/2014/main" id="{9054F22E-27A9-4C4F-AC3A-653061650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28">
              <a:extLst>
                <a:ext uri="{FF2B5EF4-FFF2-40B4-BE49-F238E27FC236}">
                  <a16:creationId xmlns:a16="http://schemas.microsoft.com/office/drawing/2014/main" id="{E4C4050D-E2AA-4255-B002-BE29690F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2205" name="Rectangle 29">
            <a:extLst>
              <a:ext uri="{FF2B5EF4-FFF2-40B4-BE49-F238E27FC236}">
                <a16:creationId xmlns:a16="http://schemas.microsoft.com/office/drawing/2014/main" id="{87DA7397-2A35-416E-96EA-001B52BE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770063"/>
            <a:ext cx="21129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requirements</a:t>
            </a:r>
          </a:p>
        </p:txBody>
      </p:sp>
      <p:sp>
        <p:nvSpPr>
          <p:cNvPr id="562206" name="Rectangle 30">
            <a:extLst>
              <a:ext uri="{FF2B5EF4-FFF2-40B4-BE49-F238E27FC236}">
                <a16:creationId xmlns:a16="http://schemas.microsoft.com/office/drawing/2014/main" id="{3B646D75-4CDC-4208-98CA-58CEE297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027613"/>
            <a:ext cx="11477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events</a:t>
            </a:r>
          </a:p>
        </p:txBody>
      </p:sp>
      <p:sp>
        <p:nvSpPr>
          <p:cNvPr id="562207" name="Rectangle 31">
            <a:extLst>
              <a:ext uri="{FF2B5EF4-FFF2-40B4-BE49-F238E27FC236}">
                <a16:creationId xmlns:a16="http://schemas.microsoft.com/office/drawing/2014/main" id="{28E140F4-1346-4D83-9DF7-A762E1D9A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4956175"/>
            <a:ext cx="9239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</a:t>
            </a:r>
          </a:p>
        </p:txBody>
      </p:sp>
      <p:sp>
        <p:nvSpPr>
          <p:cNvPr id="562208" name="Rectangle 32">
            <a:extLst>
              <a:ext uri="{FF2B5EF4-FFF2-40B4-BE49-F238E27FC236}">
                <a16:creationId xmlns:a16="http://schemas.microsoft.com/office/drawing/2014/main" id="{856D5145-E226-4E01-8226-EC046801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355975"/>
            <a:ext cx="11271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output</a:t>
            </a:r>
          </a:p>
        </p:txBody>
      </p:sp>
    </p:spTree>
  </p:cSld>
  <p:clrMapOvr>
    <a:masterClrMapping/>
  </p:clrMapOvr>
  <p:transition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Verification vs Validation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Verification: </a:t>
            </a:r>
            <a:br>
              <a:rPr lang="en-US"/>
            </a:br>
            <a:r>
              <a:rPr lang="en-US"/>
              <a:t>	"Are we building the product right"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Validation:</a:t>
            </a:r>
            <a:br>
              <a:rPr lang="en-US"/>
            </a:br>
            <a:r>
              <a:rPr lang="en-US"/>
              <a:t>	 "Are we building the right product"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software should conform to its specification i.e. it should implement functions correctly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The software should do what the user really requires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7488-FCB3-45E1-8738-67288DA1A9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2321C9-64E0-4225-9454-E3019D4A827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1E99-7BA4-49A1-A98F-9B471406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D37F8800-BFD9-4ED3-BA75-9A5D69632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Black-Box Testing Methods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366852E-F136-4437-8D3D-4319E7052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Equivalence Partitioning</a:t>
            </a:r>
          </a:p>
          <a:p>
            <a:pPr lvl="1"/>
            <a:r>
              <a:rPr lang="en-US" altLang="en-US" dirty="0"/>
              <a:t>Divides </a:t>
            </a:r>
            <a:r>
              <a:rPr lang="en-US" altLang="en-US" dirty="0">
                <a:solidFill>
                  <a:srgbClr val="FF0000"/>
                </a:solidFill>
              </a:rPr>
              <a:t>input domain </a:t>
            </a:r>
            <a:r>
              <a:rPr lang="en-US" altLang="en-US" dirty="0"/>
              <a:t>of a program into classes of data from which test cases can be derived</a:t>
            </a:r>
          </a:p>
          <a:p>
            <a:pPr lvl="1"/>
            <a:r>
              <a:rPr lang="en-US" altLang="en-US" dirty="0"/>
              <a:t>Strives to define test cases that uncover classes of errors, thereby reducing total number of test cases</a:t>
            </a:r>
          </a:p>
          <a:p>
            <a:pPr lvl="1"/>
            <a:r>
              <a:rPr lang="en-US" altLang="en-US" dirty="0"/>
              <a:t>Test case design is based on an evaluation of </a:t>
            </a:r>
            <a:r>
              <a:rPr lang="en-US" altLang="en-US" dirty="0">
                <a:solidFill>
                  <a:schemeClr val="accent2"/>
                </a:solidFill>
              </a:rPr>
              <a:t>equivalence classes</a:t>
            </a:r>
          </a:p>
          <a:p>
            <a:endParaRPr lang="en-US" altLang="en-US" dirty="0"/>
          </a:p>
          <a:p>
            <a:r>
              <a:rPr lang="en-US" altLang="en-US" dirty="0"/>
              <a:t>Boundary Value Analysis</a:t>
            </a:r>
          </a:p>
          <a:p>
            <a:pPr lvl="1"/>
            <a:r>
              <a:rPr lang="en-US" altLang="en-US" dirty="0"/>
              <a:t>Leads to selection of test cases that exercise boundary values</a:t>
            </a:r>
          </a:p>
          <a:p>
            <a:pPr lvl="1"/>
            <a:r>
              <a:rPr lang="en-US" altLang="en-US" dirty="0"/>
              <a:t>Complements equivalence partitioning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755080D1-A1BB-4A9F-B971-DBC6246E24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9AD016-EB0A-48B7-9C45-E572EB0B448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19F9101-F975-452D-8E6A-01E75FC3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2F35F7B8-4E55-4FD0-A255-4B2849815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538" y="742950"/>
            <a:ext cx="7378700" cy="6111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Equivalence Partitioning</a:t>
            </a:r>
          </a:p>
        </p:txBody>
      </p:sp>
      <p:grpSp>
        <p:nvGrpSpPr>
          <p:cNvPr id="23557" name="Group 13">
            <a:extLst>
              <a:ext uri="{FF2B5EF4-FFF2-40B4-BE49-F238E27FC236}">
                <a16:creationId xmlns:a16="http://schemas.microsoft.com/office/drawing/2014/main" id="{48F8EC7A-81B0-4029-A42A-ACE617F804E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05000"/>
            <a:ext cx="1123950" cy="3513138"/>
            <a:chOff x="1651" y="1063"/>
            <a:chExt cx="708" cy="1967"/>
          </a:xfrm>
        </p:grpSpPr>
        <p:sp>
          <p:nvSpPr>
            <p:cNvPr id="23577" name="Freeform 14">
              <a:extLst>
                <a:ext uri="{FF2B5EF4-FFF2-40B4-BE49-F238E27FC236}">
                  <a16:creationId xmlns:a16="http://schemas.microsoft.com/office/drawing/2014/main" id="{0C7B4C23-8137-41A9-97D9-DDC1F2E50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15">
              <a:extLst>
                <a:ext uri="{FF2B5EF4-FFF2-40B4-BE49-F238E27FC236}">
                  <a16:creationId xmlns:a16="http://schemas.microsoft.com/office/drawing/2014/main" id="{BAF73228-E24A-4220-B3B4-7FD8E4C5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Freeform 16">
              <a:extLst>
                <a:ext uri="{FF2B5EF4-FFF2-40B4-BE49-F238E27FC236}">
                  <a16:creationId xmlns:a16="http://schemas.microsoft.com/office/drawing/2014/main" id="{5F8F74E3-E8EE-4F5E-A5DE-6FE21FF12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Freeform 17">
              <a:extLst>
                <a:ext uri="{FF2B5EF4-FFF2-40B4-BE49-F238E27FC236}">
                  <a16:creationId xmlns:a16="http://schemas.microsoft.com/office/drawing/2014/main" id="{109D322D-B7BF-49ED-BCD1-14F201756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8" name="Group 18">
            <a:extLst>
              <a:ext uri="{FF2B5EF4-FFF2-40B4-BE49-F238E27FC236}">
                <a16:creationId xmlns:a16="http://schemas.microsoft.com/office/drawing/2014/main" id="{7F30BCC7-D24A-4194-A0B0-EB4CE87869F7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1898650"/>
            <a:ext cx="1123950" cy="3513138"/>
            <a:chOff x="2816" y="1063"/>
            <a:chExt cx="708" cy="1967"/>
          </a:xfrm>
        </p:grpSpPr>
        <p:sp>
          <p:nvSpPr>
            <p:cNvPr id="23573" name="Freeform 19">
              <a:extLst>
                <a:ext uri="{FF2B5EF4-FFF2-40B4-BE49-F238E27FC236}">
                  <a16:creationId xmlns:a16="http://schemas.microsoft.com/office/drawing/2014/main" id="{CC5432E9-0308-4AA8-8CA1-EFE3B911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20">
              <a:extLst>
                <a:ext uri="{FF2B5EF4-FFF2-40B4-BE49-F238E27FC236}">
                  <a16:creationId xmlns:a16="http://schemas.microsoft.com/office/drawing/2014/main" id="{575D7CA0-8DE3-4AF3-BBEE-64E89E7AF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21">
              <a:extLst>
                <a:ext uri="{FF2B5EF4-FFF2-40B4-BE49-F238E27FC236}">
                  <a16:creationId xmlns:a16="http://schemas.microsoft.com/office/drawing/2014/main" id="{92552E67-8B06-4F11-B941-BD63B2A83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22">
              <a:extLst>
                <a:ext uri="{FF2B5EF4-FFF2-40B4-BE49-F238E27FC236}">
                  <a16:creationId xmlns:a16="http://schemas.microsoft.com/office/drawing/2014/main" id="{40B62CC2-FD47-4E34-8344-FF85B0C66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9" name="Group 23">
            <a:extLst>
              <a:ext uri="{FF2B5EF4-FFF2-40B4-BE49-F238E27FC236}">
                <a16:creationId xmlns:a16="http://schemas.microsoft.com/office/drawing/2014/main" id="{0897EF04-DC58-49FB-BD00-C6C4F0F9BD5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898650"/>
            <a:ext cx="1123950" cy="3513138"/>
            <a:chOff x="3408" y="1063"/>
            <a:chExt cx="708" cy="1967"/>
          </a:xfrm>
        </p:grpSpPr>
        <p:sp>
          <p:nvSpPr>
            <p:cNvPr id="23569" name="Freeform 24">
              <a:extLst>
                <a:ext uri="{FF2B5EF4-FFF2-40B4-BE49-F238E27FC236}">
                  <a16:creationId xmlns:a16="http://schemas.microsoft.com/office/drawing/2014/main" id="{47F0FF18-E4C9-4AAB-8898-0B7F05EE3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25">
              <a:extLst>
                <a:ext uri="{FF2B5EF4-FFF2-40B4-BE49-F238E27FC236}">
                  <a16:creationId xmlns:a16="http://schemas.microsoft.com/office/drawing/2014/main" id="{1B9001DB-FDAF-451A-A380-331B5B776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26">
              <a:extLst>
                <a:ext uri="{FF2B5EF4-FFF2-40B4-BE49-F238E27FC236}">
                  <a16:creationId xmlns:a16="http://schemas.microsoft.com/office/drawing/2014/main" id="{49E3167F-E313-4C11-A6D7-B02EB7760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27">
              <a:extLst>
                <a:ext uri="{FF2B5EF4-FFF2-40B4-BE49-F238E27FC236}">
                  <a16:creationId xmlns:a16="http://schemas.microsoft.com/office/drawing/2014/main" id="{4C73B2F6-665A-4717-9467-9F1F1D34E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0" name="Group 28">
            <a:extLst>
              <a:ext uri="{FF2B5EF4-FFF2-40B4-BE49-F238E27FC236}">
                <a16:creationId xmlns:a16="http://schemas.microsoft.com/office/drawing/2014/main" id="{387716C6-132A-4A5C-8000-A4D6B98E9F7A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898650"/>
            <a:ext cx="1123950" cy="3513138"/>
            <a:chOff x="4000" y="1063"/>
            <a:chExt cx="708" cy="1967"/>
          </a:xfrm>
        </p:grpSpPr>
        <p:sp>
          <p:nvSpPr>
            <p:cNvPr id="23565" name="Freeform 29">
              <a:extLst>
                <a:ext uri="{FF2B5EF4-FFF2-40B4-BE49-F238E27FC236}">
                  <a16:creationId xmlns:a16="http://schemas.microsoft.com/office/drawing/2014/main" id="{E71D49CC-A8CF-480F-9CB1-9F63AC37B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30">
              <a:extLst>
                <a:ext uri="{FF2B5EF4-FFF2-40B4-BE49-F238E27FC236}">
                  <a16:creationId xmlns:a16="http://schemas.microsoft.com/office/drawing/2014/main" id="{DD2F1D46-0BEB-418C-98F0-ADF65EB62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Freeform 31">
              <a:extLst>
                <a:ext uri="{FF2B5EF4-FFF2-40B4-BE49-F238E27FC236}">
                  <a16:creationId xmlns:a16="http://schemas.microsoft.com/office/drawing/2014/main" id="{9F4E26CD-B2E7-4B5B-95D8-B3A177547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Freeform 32">
              <a:extLst>
                <a:ext uri="{FF2B5EF4-FFF2-40B4-BE49-F238E27FC236}">
                  <a16:creationId xmlns:a16="http://schemas.microsoft.com/office/drawing/2014/main" id="{808820CF-7286-4F7A-BD93-45011F61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34" name="Rectangle 34">
            <a:extLst>
              <a:ext uri="{FF2B5EF4-FFF2-40B4-BE49-F238E27FC236}">
                <a16:creationId xmlns:a16="http://schemas.microsoft.com/office/drawing/2014/main" id="{91CEE070-2730-4EC2-89B1-FE156CED7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524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mouse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picks</a:t>
            </a:r>
          </a:p>
        </p:txBody>
      </p:sp>
      <p:sp>
        <p:nvSpPr>
          <p:cNvPr id="563236" name="Rectangle 36">
            <a:extLst>
              <a:ext uri="{FF2B5EF4-FFF2-40B4-BE49-F238E27FC236}">
                <a16:creationId xmlns:a16="http://schemas.microsoft.com/office/drawing/2014/main" id="{CFB7B462-DD02-4AC3-A12B-4DD64149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665538"/>
            <a:ext cx="8905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prompts</a:t>
            </a:r>
          </a:p>
        </p:txBody>
      </p:sp>
      <p:sp>
        <p:nvSpPr>
          <p:cNvPr id="563237" name="Rectangle 37">
            <a:extLst>
              <a:ext uri="{FF2B5EF4-FFF2-40B4-BE49-F238E27FC236}">
                <a16:creationId xmlns:a16="http://schemas.microsoft.com/office/drawing/2014/main" id="{B4B916DC-7529-40CF-8872-9F0CB6C9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51188"/>
            <a:ext cx="6127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FK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</a:t>
            </a:r>
          </a:p>
        </p:txBody>
      </p:sp>
      <p:sp>
        <p:nvSpPr>
          <p:cNvPr id="563238" name="Rectangle 38">
            <a:extLst>
              <a:ext uri="{FF2B5EF4-FFF2-40B4-BE49-F238E27FC236}">
                <a16:creationId xmlns:a16="http://schemas.microsoft.com/office/drawing/2014/main" id="{AD9A4E94-79DD-4902-A996-AD1837C9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3536950"/>
            <a:ext cx="5445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data</a:t>
            </a:r>
          </a:p>
        </p:txBody>
      </p:sp>
    </p:spTree>
  </p:cSld>
  <p:clrMapOvr>
    <a:masterClrMapping/>
  </p:clrMapOvr>
  <p:transition>
    <p:strip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BABFD8E-4683-413A-B533-DBE5F44BD3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92B215-C383-4836-BBEB-1FE67BB9380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17B2CA4-779C-4B4F-9748-36998ACE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76C073F-77FD-43C3-B8C8-5F6E9B87E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3200" y="558800"/>
            <a:ext cx="6210300" cy="320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Sample Equivalence Classes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27412617-C3A8-429D-B5D4-84095192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15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data outside bounds of the program 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72ABAB3B-F497-491F-ABE6-022BA56F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68725"/>
            <a:ext cx="3076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physically impossible data</a:t>
            </a:r>
          </a:p>
          <a:p>
            <a:pPr eaLnBrk="0" hangingPunct="0">
              <a:defRPr/>
            </a:pP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cs typeface="Arial" charset="0"/>
            </a:endParaRPr>
          </a:p>
        </p:txBody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F957E426-90EA-4871-B5F3-95DB23EC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4043363"/>
            <a:ext cx="421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proper value supplied in wrong place</a:t>
            </a:r>
          </a:p>
        </p:txBody>
      </p:sp>
      <p:sp>
        <p:nvSpPr>
          <p:cNvPr id="564230" name="Rectangle 6">
            <a:extLst>
              <a:ext uri="{FF2B5EF4-FFF2-40B4-BE49-F238E27FC236}">
                <a16:creationId xmlns:a16="http://schemas.microsoft.com/office/drawing/2014/main" id="{6C97E66D-1142-48E6-8438-50ED8EAE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38400"/>
            <a:ext cx="1260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 i="1" u="sng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Valid data</a:t>
            </a:r>
          </a:p>
        </p:txBody>
      </p:sp>
      <p:sp>
        <p:nvSpPr>
          <p:cNvPr id="564231" name="Rectangle 7">
            <a:extLst>
              <a:ext uri="{FF2B5EF4-FFF2-40B4-BE49-F238E27FC236}">
                <a16:creationId xmlns:a16="http://schemas.microsoft.com/office/drawing/2014/main" id="{2FB043A7-704B-439E-8BD7-10D9BEC2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176588"/>
            <a:ext cx="1438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 i="1" u="sng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Invalid data</a:t>
            </a:r>
          </a:p>
        </p:txBody>
      </p:sp>
      <p:grpSp>
        <p:nvGrpSpPr>
          <p:cNvPr id="24586" name="Group 8">
            <a:extLst>
              <a:ext uri="{FF2B5EF4-FFF2-40B4-BE49-F238E27FC236}">
                <a16:creationId xmlns:a16="http://schemas.microsoft.com/office/drawing/2014/main" id="{54D842CE-5BF7-454D-9B26-030723B82C82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1941513"/>
            <a:ext cx="1123950" cy="3513137"/>
            <a:chOff x="952" y="1087"/>
            <a:chExt cx="708" cy="1967"/>
          </a:xfrm>
        </p:grpSpPr>
        <p:sp>
          <p:nvSpPr>
            <p:cNvPr id="24587" name="Freeform 9">
              <a:extLst>
                <a:ext uri="{FF2B5EF4-FFF2-40B4-BE49-F238E27FC236}">
                  <a16:creationId xmlns:a16="http://schemas.microsoft.com/office/drawing/2014/main" id="{358A6EB0-035D-45C2-A24C-A77F9035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087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Freeform 10">
              <a:extLst>
                <a:ext uri="{FF2B5EF4-FFF2-40B4-BE49-F238E27FC236}">
                  <a16:creationId xmlns:a16="http://schemas.microsoft.com/office/drawing/2014/main" id="{5B06BA48-DF47-4D0E-A419-0CB412877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" y="1087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1">
              <a:extLst>
                <a:ext uri="{FF2B5EF4-FFF2-40B4-BE49-F238E27FC236}">
                  <a16:creationId xmlns:a16="http://schemas.microsoft.com/office/drawing/2014/main" id="{91F651DD-B0BA-426E-B780-A30929C07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42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12">
              <a:extLst>
                <a:ext uri="{FF2B5EF4-FFF2-40B4-BE49-F238E27FC236}">
                  <a16:creationId xmlns:a16="http://schemas.microsoft.com/office/drawing/2014/main" id="{CA32C239-E1C9-4822-A40C-A2D5FBA03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153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57231849-BDBA-4E79-8E39-CB0CA8C31B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18F324-6409-4E67-AE90-25F914EA68E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580A4C6-0E6E-4FDE-96E9-F98253F6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95E25D0-FD0E-4EE8-B1ED-822B2132C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150" y="581025"/>
            <a:ext cx="6234113" cy="3190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Boundary Value Analysis</a:t>
            </a:r>
          </a:p>
        </p:txBody>
      </p: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4AC67DE3-70E4-480C-8821-4A505ED56E86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1884363"/>
            <a:ext cx="1123950" cy="3513137"/>
            <a:chOff x="1363" y="1055"/>
            <a:chExt cx="708" cy="1967"/>
          </a:xfrm>
        </p:grpSpPr>
        <p:sp>
          <p:nvSpPr>
            <p:cNvPr id="25637" name="Freeform 14">
              <a:extLst>
                <a:ext uri="{FF2B5EF4-FFF2-40B4-BE49-F238E27FC236}">
                  <a16:creationId xmlns:a16="http://schemas.microsoft.com/office/drawing/2014/main" id="{08D06265-908F-494F-AC9E-6E775B5F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Freeform 15">
              <a:extLst>
                <a:ext uri="{FF2B5EF4-FFF2-40B4-BE49-F238E27FC236}">
                  <a16:creationId xmlns:a16="http://schemas.microsoft.com/office/drawing/2014/main" id="{FA6BBEED-7DC4-4E43-ACD1-9F1E9D9B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Freeform 16">
              <a:extLst>
                <a:ext uri="{FF2B5EF4-FFF2-40B4-BE49-F238E27FC236}">
                  <a16:creationId xmlns:a16="http://schemas.microsoft.com/office/drawing/2014/main" id="{38C7FB7E-C0CB-4D44-BB02-BE3F1B578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Freeform 17">
              <a:extLst>
                <a:ext uri="{FF2B5EF4-FFF2-40B4-BE49-F238E27FC236}">
                  <a16:creationId xmlns:a16="http://schemas.microsoft.com/office/drawing/2014/main" id="{F9DD068A-6F7E-4657-9A63-263854A5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6" name="Group 18">
            <a:extLst>
              <a:ext uri="{FF2B5EF4-FFF2-40B4-BE49-F238E27FC236}">
                <a16:creationId xmlns:a16="http://schemas.microsoft.com/office/drawing/2014/main" id="{60C77228-5168-415B-A06C-679D2AF8D3BA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1884363"/>
            <a:ext cx="1123950" cy="3513137"/>
            <a:chOff x="2528" y="1055"/>
            <a:chExt cx="708" cy="1967"/>
          </a:xfrm>
        </p:grpSpPr>
        <p:sp>
          <p:nvSpPr>
            <p:cNvPr id="25633" name="Freeform 19">
              <a:extLst>
                <a:ext uri="{FF2B5EF4-FFF2-40B4-BE49-F238E27FC236}">
                  <a16:creationId xmlns:a16="http://schemas.microsoft.com/office/drawing/2014/main" id="{BD74296D-7E72-4556-A41F-E21E059C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Freeform 20">
              <a:extLst>
                <a:ext uri="{FF2B5EF4-FFF2-40B4-BE49-F238E27FC236}">
                  <a16:creationId xmlns:a16="http://schemas.microsoft.com/office/drawing/2014/main" id="{10F1A1B7-B3E0-4D69-AAF3-6C402F174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21">
              <a:extLst>
                <a:ext uri="{FF2B5EF4-FFF2-40B4-BE49-F238E27FC236}">
                  <a16:creationId xmlns:a16="http://schemas.microsoft.com/office/drawing/2014/main" id="{AB8A98DF-E106-45D0-9CAA-FF88465BB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Freeform 22">
              <a:extLst>
                <a:ext uri="{FF2B5EF4-FFF2-40B4-BE49-F238E27FC236}">
                  <a16:creationId xmlns:a16="http://schemas.microsoft.com/office/drawing/2014/main" id="{E237FB5C-CC00-41CB-A72F-0396520F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7" name="Group 23">
            <a:extLst>
              <a:ext uri="{FF2B5EF4-FFF2-40B4-BE49-F238E27FC236}">
                <a16:creationId xmlns:a16="http://schemas.microsoft.com/office/drawing/2014/main" id="{284BCD0B-0B9D-4848-94F4-80C3C3F53F3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884363"/>
            <a:ext cx="1123950" cy="3513137"/>
            <a:chOff x="3120" y="1055"/>
            <a:chExt cx="708" cy="1967"/>
          </a:xfrm>
        </p:grpSpPr>
        <p:sp>
          <p:nvSpPr>
            <p:cNvPr id="25629" name="Freeform 24">
              <a:extLst>
                <a:ext uri="{FF2B5EF4-FFF2-40B4-BE49-F238E27FC236}">
                  <a16:creationId xmlns:a16="http://schemas.microsoft.com/office/drawing/2014/main" id="{12860C2C-05F9-4AC7-B836-6051F781F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Freeform 25">
              <a:extLst>
                <a:ext uri="{FF2B5EF4-FFF2-40B4-BE49-F238E27FC236}">
                  <a16:creationId xmlns:a16="http://schemas.microsoft.com/office/drawing/2014/main" id="{9FA9DA8D-A120-455A-AD92-4D748B49C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26">
              <a:extLst>
                <a:ext uri="{FF2B5EF4-FFF2-40B4-BE49-F238E27FC236}">
                  <a16:creationId xmlns:a16="http://schemas.microsoft.com/office/drawing/2014/main" id="{D2310346-6095-4AA1-9503-E5ED57815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Freeform 27">
              <a:extLst>
                <a:ext uri="{FF2B5EF4-FFF2-40B4-BE49-F238E27FC236}">
                  <a16:creationId xmlns:a16="http://schemas.microsoft.com/office/drawing/2014/main" id="{A586D622-15EC-47D6-B7D7-EC3E5C38C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8" name="Group 28">
            <a:extLst>
              <a:ext uri="{FF2B5EF4-FFF2-40B4-BE49-F238E27FC236}">
                <a16:creationId xmlns:a16="http://schemas.microsoft.com/office/drawing/2014/main" id="{0297C69F-34C1-4A50-9794-9F90E154C9B5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1884363"/>
            <a:ext cx="1123950" cy="3513137"/>
            <a:chOff x="3712" y="1055"/>
            <a:chExt cx="708" cy="1967"/>
          </a:xfrm>
        </p:grpSpPr>
        <p:sp>
          <p:nvSpPr>
            <p:cNvPr id="25625" name="Freeform 29">
              <a:extLst>
                <a:ext uri="{FF2B5EF4-FFF2-40B4-BE49-F238E27FC236}">
                  <a16:creationId xmlns:a16="http://schemas.microsoft.com/office/drawing/2014/main" id="{B25DEBAF-6D39-4CE4-804F-6121D450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30">
              <a:extLst>
                <a:ext uri="{FF2B5EF4-FFF2-40B4-BE49-F238E27FC236}">
                  <a16:creationId xmlns:a16="http://schemas.microsoft.com/office/drawing/2014/main" id="{7296DF49-B496-43D5-B868-8AC98273E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31">
              <a:extLst>
                <a:ext uri="{FF2B5EF4-FFF2-40B4-BE49-F238E27FC236}">
                  <a16:creationId xmlns:a16="http://schemas.microsoft.com/office/drawing/2014/main" id="{0F82F5FF-52A7-43B2-AA4E-87C692DE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32">
              <a:extLst>
                <a:ext uri="{FF2B5EF4-FFF2-40B4-BE49-F238E27FC236}">
                  <a16:creationId xmlns:a16="http://schemas.microsoft.com/office/drawing/2014/main" id="{1604ED56-9105-4089-A443-C209057F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Freeform 34">
            <a:extLst>
              <a:ext uri="{FF2B5EF4-FFF2-40B4-BE49-F238E27FC236}">
                <a16:creationId xmlns:a16="http://schemas.microsoft.com/office/drawing/2014/main" id="{976F76FF-4E11-4C54-9826-4FF811DF7380}"/>
              </a:ext>
            </a:extLst>
          </p:cNvPr>
          <p:cNvSpPr>
            <a:spLocks/>
          </p:cNvSpPr>
          <p:nvPr/>
        </p:nvSpPr>
        <p:spPr bwMode="auto">
          <a:xfrm>
            <a:off x="2222500" y="2057400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283" name="Rectangle 35">
            <a:extLst>
              <a:ext uri="{FF2B5EF4-FFF2-40B4-BE49-F238E27FC236}">
                <a16:creationId xmlns:a16="http://schemas.microsoft.com/office/drawing/2014/main" id="{2673AB5C-ADDE-4B6F-8D1F-51DC488B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3422650"/>
            <a:ext cx="7524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mouse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picks</a:t>
            </a:r>
          </a:p>
        </p:txBody>
      </p:sp>
      <p:sp>
        <p:nvSpPr>
          <p:cNvPr id="25611" name="Freeform 37">
            <a:extLst>
              <a:ext uri="{FF2B5EF4-FFF2-40B4-BE49-F238E27FC236}">
                <a16:creationId xmlns:a16="http://schemas.microsoft.com/office/drawing/2014/main" id="{CAD75D4F-17B1-43E5-AC61-8F46D34F3BD5}"/>
              </a:ext>
            </a:extLst>
          </p:cNvPr>
          <p:cNvSpPr>
            <a:spLocks/>
          </p:cNvSpPr>
          <p:nvPr/>
        </p:nvSpPr>
        <p:spPr bwMode="auto">
          <a:xfrm>
            <a:off x="4102100" y="2100263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Freeform 38">
            <a:extLst>
              <a:ext uri="{FF2B5EF4-FFF2-40B4-BE49-F238E27FC236}">
                <a16:creationId xmlns:a16="http://schemas.microsoft.com/office/drawing/2014/main" id="{1F8C0B35-79BE-4AE5-848C-F3F6D212526D}"/>
              </a:ext>
            </a:extLst>
          </p:cNvPr>
          <p:cNvSpPr>
            <a:spLocks/>
          </p:cNvSpPr>
          <p:nvPr/>
        </p:nvSpPr>
        <p:spPr bwMode="auto">
          <a:xfrm>
            <a:off x="5029200" y="2071688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Freeform 39">
            <a:extLst>
              <a:ext uri="{FF2B5EF4-FFF2-40B4-BE49-F238E27FC236}">
                <a16:creationId xmlns:a16="http://schemas.microsoft.com/office/drawing/2014/main" id="{56D61C16-EE95-4364-8895-512EFD203091}"/>
              </a:ext>
            </a:extLst>
          </p:cNvPr>
          <p:cNvSpPr>
            <a:spLocks/>
          </p:cNvSpPr>
          <p:nvPr/>
        </p:nvSpPr>
        <p:spPr bwMode="auto">
          <a:xfrm>
            <a:off x="5969000" y="2085975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289" name="Rectangle 41">
            <a:extLst>
              <a:ext uri="{FF2B5EF4-FFF2-40B4-BE49-F238E27FC236}">
                <a16:creationId xmlns:a16="http://schemas.microsoft.com/office/drawing/2014/main" id="{3D048851-5426-4822-AFDA-BE9519D7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3651250"/>
            <a:ext cx="89058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prompts</a:t>
            </a:r>
          </a:p>
        </p:txBody>
      </p:sp>
      <p:sp>
        <p:nvSpPr>
          <p:cNvPr id="565290" name="Rectangle 42">
            <a:extLst>
              <a:ext uri="{FF2B5EF4-FFF2-40B4-BE49-F238E27FC236}">
                <a16:creationId xmlns:a16="http://schemas.microsoft.com/office/drawing/2014/main" id="{B3B44212-A822-4C20-B4D7-0CD619DBD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3136900"/>
            <a:ext cx="6127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FK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</a:t>
            </a:r>
          </a:p>
        </p:txBody>
      </p:sp>
      <p:sp>
        <p:nvSpPr>
          <p:cNvPr id="565291" name="Rectangle 43">
            <a:extLst>
              <a:ext uri="{FF2B5EF4-FFF2-40B4-BE49-F238E27FC236}">
                <a16:creationId xmlns:a16="http://schemas.microsoft.com/office/drawing/2014/main" id="{0EB6B4B0-BF1A-43FD-9B9C-B8A67DE13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522663"/>
            <a:ext cx="54451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data</a:t>
            </a:r>
          </a:p>
        </p:txBody>
      </p:sp>
      <p:grpSp>
        <p:nvGrpSpPr>
          <p:cNvPr id="25617" name="Group 44">
            <a:extLst>
              <a:ext uri="{FF2B5EF4-FFF2-40B4-BE49-F238E27FC236}">
                <a16:creationId xmlns:a16="http://schemas.microsoft.com/office/drawing/2014/main" id="{31DC16FD-8BEA-4E17-AC68-AF871AD2F05F}"/>
              </a:ext>
            </a:extLst>
          </p:cNvPr>
          <p:cNvGrpSpPr>
            <a:grpSpLocks/>
          </p:cNvGrpSpPr>
          <p:nvPr/>
        </p:nvGrpSpPr>
        <p:grpSpPr bwMode="auto">
          <a:xfrm>
            <a:off x="7104063" y="1884363"/>
            <a:ext cx="1123950" cy="3513137"/>
            <a:chOff x="4475" y="1055"/>
            <a:chExt cx="708" cy="1967"/>
          </a:xfrm>
        </p:grpSpPr>
        <p:sp>
          <p:nvSpPr>
            <p:cNvPr id="25621" name="Freeform 45">
              <a:extLst>
                <a:ext uri="{FF2B5EF4-FFF2-40B4-BE49-F238E27FC236}">
                  <a16:creationId xmlns:a16="http://schemas.microsoft.com/office/drawing/2014/main" id="{21F7E99E-5821-4B2B-B53E-4941C9D94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46">
              <a:extLst>
                <a:ext uri="{FF2B5EF4-FFF2-40B4-BE49-F238E27FC236}">
                  <a16:creationId xmlns:a16="http://schemas.microsoft.com/office/drawing/2014/main" id="{E0CC30BC-2419-4A10-88B3-4AC88AB72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47">
              <a:extLst>
                <a:ext uri="{FF2B5EF4-FFF2-40B4-BE49-F238E27FC236}">
                  <a16:creationId xmlns:a16="http://schemas.microsoft.com/office/drawing/2014/main" id="{7A5EDEA2-49F8-4838-B51B-B4E4D1402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48">
              <a:extLst>
                <a:ext uri="{FF2B5EF4-FFF2-40B4-BE49-F238E27FC236}">
                  <a16:creationId xmlns:a16="http://schemas.microsoft.com/office/drawing/2014/main" id="{275BA1A5-4313-45E2-8874-B79095CF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8" name="Freeform 49">
            <a:extLst>
              <a:ext uri="{FF2B5EF4-FFF2-40B4-BE49-F238E27FC236}">
                <a16:creationId xmlns:a16="http://schemas.microsoft.com/office/drawing/2014/main" id="{1812AF14-282C-472E-8144-A8EB9783FED5}"/>
              </a:ext>
            </a:extLst>
          </p:cNvPr>
          <p:cNvSpPr>
            <a:spLocks/>
          </p:cNvSpPr>
          <p:nvPr/>
        </p:nvSpPr>
        <p:spPr bwMode="auto">
          <a:xfrm>
            <a:off x="7162800" y="2057400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298" name="Rectangle 50">
            <a:extLst>
              <a:ext uri="{FF2B5EF4-FFF2-40B4-BE49-F238E27FC236}">
                <a16:creationId xmlns:a16="http://schemas.microsoft.com/office/drawing/2014/main" id="{1BD7FD5E-30D1-43AF-B451-7ED812AA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5418138"/>
            <a:ext cx="9937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output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domain</a:t>
            </a:r>
          </a:p>
        </p:txBody>
      </p:sp>
      <p:sp>
        <p:nvSpPr>
          <p:cNvPr id="565299" name="Rectangle 51">
            <a:extLst>
              <a:ext uri="{FF2B5EF4-FFF2-40B4-BE49-F238E27FC236}">
                <a16:creationId xmlns:a16="http://schemas.microsoft.com/office/drawing/2014/main" id="{0B072E79-239D-4185-98D5-A829AF97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5570538"/>
            <a:ext cx="1616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 domain</a:t>
            </a:r>
          </a:p>
        </p:txBody>
      </p:sp>
    </p:spTree>
  </p:cSld>
  <p:clrMapOvr>
    <a:masterClrMapping/>
  </p:clrMapOvr>
  <p:transition>
    <p:strip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A506-95FF-40D9-AB42-15F0D0B3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8995-B4B6-457C-B5E4-594BF3FA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reads 10 values in the range 1-100 and also a key value. It must check whether the key is present in the set of 10 values. It must print whether the key is ‘found’ or ‘not found’.</a:t>
            </a:r>
          </a:p>
          <a:p>
            <a:endParaRPr lang="en-US" dirty="0"/>
          </a:p>
          <a:p>
            <a:r>
              <a:rPr lang="en-US" dirty="0"/>
              <a:t>For accepting values in the range 1-100, we can 1</a:t>
            </a:r>
            <a:r>
              <a:rPr lang="en-US" baseline="30000" dirty="0"/>
              <a:t>st</a:t>
            </a:r>
            <a:r>
              <a:rPr lang="en-US" dirty="0"/>
              <a:t> have two classes. Number (valid class) Alphabet/special character (invalid class). Number can be further divided into 1 valid and two invalid classes 1-100 (valid, &lt;1 (invalid), &gt; 100 (invalid).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429A-CD71-4942-AA62-93438885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B8F1-88CF-4C6A-8FF6-6C95A2A2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65389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Goal is to establish confidence that the software is </a:t>
            </a:r>
            <a:r>
              <a:rPr lang="en-US" i="1"/>
              <a:t>fit for purpose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i="1"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Level of confidence required depends on: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Software function</a:t>
            </a:r>
            <a:endParaRPr/>
          </a:p>
          <a:p>
            <a:pPr marL="1304925" lvl="2" indent="-395288" algn="l" rtl="0"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How critical software is to organization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User expectations</a:t>
            </a:r>
            <a:endParaRPr/>
          </a:p>
          <a:p>
            <a:pPr marL="1304925" lvl="2" indent="-395288" algn="l" rtl="0"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Tolerance for failures is decreasing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Marketing environment</a:t>
            </a:r>
            <a:endParaRPr/>
          </a:p>
          <a:p>
            <a:pPr marL="1304925" lvl="2" indent="-395288" algn="l" rtl="0">
              <a:spcBef>
                <a:spcPts val="340"/>
              </a:spcBef>
              <a:spcAft>
                <a:spcPts val="0"/>
              </a:spcAft>
              <a:buSzPts val="1700"/>
              <a:buChar char="□"/>
            </a:pPr>
            <a:r>
              <a:rPr lang="en-US"/>
              <a:t>Competition may lead to compromise on V&amp;V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Approaches to V&amp;V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Software inspections or peer reviews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Static – Does not require software to run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Testing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Dynamic – Involves running system with test data</a:t>
            </a:r>
            <a:endParaRPr/>
          </a:p>
          <a:p>
            <a:pPr marL="908050" lvl="1" indent="-322263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Advantages and Disadvantages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25" tIns="44600" rIns="90825" bIns="446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and dynamic V&amp;V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38" y="1911350"/>
            <a:ext cx="8539162" cy="358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7391400" y="4724400"/>
            <a:ext cx="1066800" cy="58102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Testing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3810000" y="2057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810000" y="1981200"/>
            <a:ext cx="1371600" cy="58102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inspections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V Model of Software Development</a:t>
            </a:r>
            <a:endParaRPr/>
          </a:p>
        </p:txBody>
      </p:sp>
      <p:pic>
        <p:nvPicPr>
          <p:cNvPr id="144" name="Google Shape;14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09800"/>
            <a:ext cx="8153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Inspections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Inspections may focus on source code, but may also include any representation of system</a:t>
            </a: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Greater than 60% errors in programs can be detected by informal inspections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69900" lvl="0" indent="-469900" algn="l" rtl="0">
              <a:spcBef>
                <a:spcPts val="400"/>
              </a:spcBef>
              <a:spcAft>
                <a:spcPts val="0"/>
              </a:spcAft>
              <a:buSzPts val="2000"/>
              <a:buChar char="□"/>
            </a:pPr>
            <a:r>
              <a:rPr lang="en-US"/>
              <a:t>This figure increases to greater than 90% with formal approaches</a:t>
            </a:r>
            <a:endParaRPr/>
          </a:p>
          <a:p>
            <a:pPr marL="908050" lvl="1" indent="-322263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 single inspection session can reveal many errors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Incomplete versions can be inspected without additional cost</a:t>
            </a:r>
            <a:endParaRPr/>
          </a:p>
          <a:p>
            <a:pPr marL="908050" lvl="1" indent="-43656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Broader quality attributes can be tested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Inspection Process</a:t>
            </a:r>
            <a:endParaRPr/>
          </a:p>
        </p:txBody>
      </p:sp>
      <p:pic>
        <p:nvPicPr>
          <p:cNvPr id="160" name="Google Shape;160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819400"/>
            <a:ext cx="7848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Inspection Checks</a:t>
            </a:r>
            <a:endParaRPr/>
          </a:p>
        </p:txBody>
      </p:sp>
      <p:graphicFrame>
        <p:nvGraphicFramePr>
          <p:cNvPr id="168" name="Google Shape;168;p9"/>
          <p:cNvGraphicFramePr/>
          <p:nvPr/>
        </p:nvGraphicFramePr>
        <p:xfrm>
          <a:off x="2057400" y="1752600"/>
          <a:ext cx="42672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67200" imgH="4572000" progId="Word.Document.6">
                  <p:embed/>
                </p:oleObj>
              </mc:Choice>
              <mc:Fallback>
                <p:oleObj r:id="rId3" imgW="4267200" imgH="4572000" progId="Word.Document.6">
                  <p:embed/>
                  <p:pic>
                    <p:nvPicPr>
                      <p:cNvPr id="168" name="Google Shape;168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057400" y="1752600"/>
                        <a:ext cx="42672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16DD32D0C9B46A95D59A5C0EA9312" ma:contentTypeVersion="4" ma:contentTypeDescription="Create a new document." ma:contentTypeScope="" ma:versionID="d4a2aa0cf4f91a8abb3d19615275b5bc">
  <xsd:schema xmlns:xsd="http://www.w3.org/2001/XMLSchema" xmlns:xs="http://www.w3.org/2001/XMLSchema" xmlns:p="http://schemas.microsoft.com/office/2006/metadata/properties" xmlns:ns2="72738f85-f4cf-4007-9889-4794722ab519" targetNamespace="http://schemas.microsoft.com/office/2006/metadata/properties" ma:root="true" ma:fieldsID="fe4f7c2678c5c236434be35690e6b901" ns2:_="">
    <xsd:import namespace="72738f85-f4cf-4007-9889-4794722ab5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38f85-f4cf-4007-9889-4794722ab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ABF84D-44DE-4DF8-802B-10E37718B70C}"/>
</file>

<file path=customXml/itemProps2.xml><?xml version="1.0" encoding="utf-8"?>
<ds:datastoreItem xmlns:ds="http://schemas.openxmlformats.org/officeDocument/2006/customXml" ds:itemID="{4258CA4D-7175-42F6-ABC3-51F860D23B9A}"/>
</file>

<file path=customXml/itemProps3.xml><?xml version="1.0" encoding="utf-8"?>
<ds:datastoreItem xmlns:ds="http://schemas.openxmlformats.org/officeDocument/2006/customXml" ds:itemID="{6A6F9231-B945-488F-8F04-B7C95B25F03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On-screen Show (4:3)</PresentationFormat>
  <Paragraphs>283</Paragraphs>
  <Slides>24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Verdana</vt:lpstr>
      <vt:lpstr>Times New Roman</vt:lpstr>
      <vt:lpstr>Arial</vt:lpstr>
      <vt:lpstr>Noto Sans Symbols</vt:lpstr>
      <vt:lpstr>Helvetica</vt:lpstr>
      <vt:lpstr>Profile</vt:lpstr>
      <vt:lpstr>Microsoft Word 6.0 - 7.0 Document</vt:lpstr>
      <vt:lpstr>Software Construction</vt:lpstr>
      <vt:lpstr>Verification vs Validation</vt:lpstr>
      <vt:lpstr>Goal</vt:lpstr>
      <vt:lpstr>Approaches to V&amp;V</vt:lpstr>
      <vt:lpstr>Static and dynamic V&amp;V</vt:lpstr>
      <vt:lpstr>The V Model of Software Development</vt:lpstr>
      <vt:lpstr>Advantages of Inspections</vt:lpstr>
      <vt:lpstr>The Inspection Process</vt:lpstr>
      <vt:lpstr>Program Inspection Checks</vt:lpstr>
      <vt:lpstr>Testing</vt:lpstr>
      <vt:lpstr>Testing (contd …)</vt:lpstr>
      <vt:lpstr>Testing (contd …)</vt:lpstr>
      <vt:lpstr>Testing (contd …)</vt:lpstr>
      <vt:lpstr>Testing (contd …)</vt:lpstr>
      <vt:lpstr>Testing (contd …)</vt:lpstr>
      <vt:lpstr>PowerPoint Presentation</vt:lpstr>
      <vt:lpstr>Approaches to Testing</vt:lpstr>
      <vt:lpstr>Test Case Design</vt:lpstr>
      <vt:lpstr>Black-Box Testing</vt:lpstr>
      <vt:lpstr>Black-Box Testing Methods</vt:lpstr>
      <vt:lpstr>Equivalence Partitioning</vt:lpstr>
      <vt:lpstr>Sample Equivalence Classes</vt:lpstr>
      <vt:lpstr>Boundary Value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Onaiza Maqbool</dc:creator>
  <cp:lastModifiedBy>Onaiza Maqbool</cp:lastModifiedBy>
  <cp:revision>2</cp:revision>
  <dcterms:created xsi:type="dcterms:W3CDTF">1601-01-01T00:00:00Z</dcterms:created>
  <dcterms:modified xsi:type="dcterms:W3CDTF">2024-01-15T05:18:13Z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0x010100A8116DD32D0C9B46A95D59A5C0EA9312</vt:lpwstr>
  </property>
</Properties>
</file>