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721" r:id="rId3"/>
    <p:sldId id="722" r:id="rId4"/>
    <p:sldId id="723" r:id="rId5"/>
    <p:sldId id="724" r:id="rId6"/>
    <p:sldId id="725" r:id="rId7"/>
    <p:sldId id="726" r:id="rId8"/>
    <p:sldId id="27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727" r:id="rId18"/>
    <p:sldId id="728" r:id="rId19"/>
  </p:sldIdLst>
  <p:sldSz cx="9144000" cy="6858000" type="screen4x3"/>
  <p:notesSz cx="7010400" cy="9296400"/>
  <p:embeddedFontLs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H/zVQgGd5kOhdgoM3+aooiyS0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0353" autoAdjust="0"/>
  </p:normalViewPr>
  <p:slideViewPr>
    <p:cSldViewPr snapToGrid="0">
      <p:cViewPr varScale="1">
        <p:scale>
          <a:sx n="65" d="100"/>
          <a:sy n="65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Font typeface="Noto Sans Symbols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1"/>
          </p:nvPr>
        </p:nvSpPr>
        <p:spPr>
          <a:xfrm rot="5400000">
            <a:off x="2433638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Construction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Department of Computer Science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Quaid-i-Azam University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Verification and Validation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C3FA-EFD1-4156-962F-5BDEA83842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D3145B-53D8-4F87-B8F4-8FA5E63DA65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9A44-142B-4039-A9A3-03C98966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57850B0-9FF3-43CA-A621-76F9A3F84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White Box Testing </a:t>
            </a:r>
            <a:r>
              <a:rPr lang="en-US" altLang="en-US" sz="1600"/>
              <a:t>(contd…)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1DA9FD2-A3DC-4DDC-A43A-E6FCE887F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Cyclomatic Complexity V(G)</a:t>
            </a:r>
          </a:p>
          <a:p>
            <a:pPr lvl="1"/>
            <a:r>
              <a:rPr lang="en-US" altLang="en-US"/>
              <a:t>A quantitative measure of the logical complexity of a program</a:t>
            </a:r>
          </a:p>
          <a:p>
            <a:pPr lvl="1"/>
            <a:r>
              <a:rPr lang="en-US" altLang="en-US"/>
              <a:t>V(G) = number of regions</a:t>
            </a:r>
          </a:p>
          <a:p>
            <a:pPr lvl="1"/>
            <a:r>
              <a:rPr lang="en-US" altLang="en-US"/>
              <a:t>V(G) = Edges – Nodes + 2</a:t>
            </a:r>
          </a:p>
          <a:p>
            <a:pPr lvl="1"/>
            <a:r>
              <a:rPr lang="en-US" altLang="en-US"/>
              <a:t>V(G) = Predicate nodes + 1</a:t>
            </a:r>
          </a:p>
          <a:p>
            <a:endParaRPr lang="en-US" altLang="en-US"/>
          </a:p>
          <a:p>
            <a:r>
              <a:rPr lang="en-US" altLang="en-US"/>
              <a:t>Basis Paths for Problem 2</a:t>
            </a:r>
          </a:p>
          <a:p>
            <a:pPr lvl="1"/>
            <a:r>
              <a:rPr lang="en-US" altLang="en-US"/>
              <a:t>Path1: 1-2-5-6-7</a:t>
            </a:r>
          </a:p>
          <a:p>
            <a:pPr lvl="1"/>
            <a:r>
              <a:rPr lang="en-US" altLang="en-US"/>
              <a:t>Path2: 1-2-3-5-6-7</a:t>
            </a:r>
          </a:p>
          <a:p>
            <a:pPr lvl="1"/>
            <a:r>
              <a:rPr lang="en-US" altLang="en-US"/>
              <a:t>Path3: 1-2-3-4-6-7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94DC-27D0-4482-A451-65E5F1CEAB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D6E4D0-E4FC-40DE-98F9-5478414346A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DEC7-54EF-4305-99D2-3DEE0DE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10CF442C-7C9B-4861-980F-DD195639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ECEDE8FE-FECE-43DF-86D5-EBB411515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3" r="54930" b="38841"/>
          <a:stretch>
            <a:fillRect/>
          </a:stretch>
        </p:blipFill>
        <p:spPr>
          <a:xfrm>
            <a:off x="1676400" y="2133600"/>
            <a:ext cx="3525838" cy="36576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49F9-199F-429C-A6A2-948400AA2A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966524-75DC-44A4-9FF3-A37F086EAA5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5EC0-CF9A-4EEE-9214-2532748F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5B721257-A1E8-4B03-89F8-1648D534E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7D1B84F4-6E4A-46E8-AB0E-488CF8E4D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0"/>
          <a:stretch>
            <a:fillRect/>
          </a:stretch>
        </p:blipFill>
        <p:spPr>
          <a:xfrm>
            <a:off x="3581400" y="1981200"/>
            <a:ext cx="2152650" cy="37465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470520D2-DBBD-4FFE-B1DD-869FD2C691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86C582-CE1C-422B-B935-8562B4270A16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608BA4F6-9F57-423F-8FA9-2708708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0EDD9E7-FDBA-43B5-8BEC-36ECBEE54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5638800" cy="6111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Loop Testing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A6CDCCAF-001E-4CDF-9CBC-6F0FA839C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4805363"/>
            <a:ext cx="105568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Nested 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alt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Loops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EA5DB939-367F-48AB-A932-77E897455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18399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alt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Concatenated</a:t>
            </a:r>
          </a:p>
          <a:p>
            <a:pPr algn="ctr" eaLnBrk="0" hangingPunct="0">
              <a:defRPr/>
            </a:pPr>
            <a:r>
              <a:rPr lang="en-US" alt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       Loops       </a:t>
            </a:r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D24DA49A-2EF4-4D45-BAB6-B4BB9A26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386263"/>
            <a:ext cx="10382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alt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Simple </a:t>
            </a:r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alt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loop</a:t>
            </a:r>
          </a:p>
        </p:txBody>
      </p:sp>
      <p:sp>
        <p:nvSpPr>
          <p:cNvPr id="8200" name="Rectangle 6">
            <a:extLst>
              <a:ext uri="{FF2B5EF4-FFF2-40B4-BE49-F238E27FC236}">
                <a16:creationId xmlns:a16="http://schemas.microsoft.com/office/drawing/2014/main" id="{9F0AA91A-C8BD-43DA-863E-0112F7B4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562225"/>
            <a:ext cx="6858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01" name="AutoShape 7">
            <a:extLst>
              <a:ext uri="{FF2B5EF4-FFF2-40B4-BE49-F238E27FC236}">
                <a16:creationId xmlns:a16="http://schemas.microsoft.com/office/drawing/2014/main" id="{C78FDB9E-7AA2-4B93-A5FE-79CEB045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319463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02" name="Line 8">
            <a:extLst>
              <a:ext uri="{FF2B5EF4-FFF2-40B4-BE49-F238E27FC236}">
                <a16:creationId xmlns:a16="http://schemas.microsoft.com/office/drawing/2014/main" id="{9DCBF1A0-C889-4037-8153-DEF895765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12975"/>
            <a:ext cx="0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9">
            <a:extLst>
              <a:ext uri="{FF2B5EF4-FFF2-40B4-BE49-F238E27FC236}">
                <a16:creationId xmlns:a16="http://schemas.microsoft.com/office/drawing/2014/main" id="{97CD0FD1-13A9-4E2E-A294-D1F444CA4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098800"/>
            <a:ext cx="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Freeform 10">
            <a:extLst>
              <a:ext uri="{FF2B5EF4-FFF2-40B4-BE49-F238E27FC236}">
                <a16:creationId xmlns:a16="http://schemas.microsoft.com/office/drawing/2014/main" id="{0D0D7FBF-ECA4-439F-830E-2F7001E077F9}"/>
              </a:ext>
            </a:extLst>
          </p:cNvPr>
          <p:cNvSpPr>
            <a:spLocks/>
          </p:cNvSpPr>
          <p:nvPr/>
        </p:nvSpPr>
        <p:spPr bwMode="auto">
          <a:xfrm>
            <a:off x="1193800" y="2847975"/>
            <a:ext cx="306388" cy="758825"/>
          </a:xfrm>
          <a:custGeom>
            <a:avLst/>
            <a:gdLst>
              <a:gd name="T0" fmla="*/ 2147483647 w 193"/>
              <a:gd name="T1" fmla="*/ 2147483647 h 425"/>
              <a:gd name="T2" fmla="*/ 0 w 193"/>
              <a:gd name="T3" fmla="*/ 2147483647 h 425"/>
              <a:gd name="T4" fmla="*/ 0 w 193"/>
              <a:gd name="T5" fmla="*/ 0 h 425"/>
              <a:gd name="T6" fmla="*/ 2147483647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1">
            <a:extLst>
              <a:ext uri="{FF2B5EF4-FFF2-40B4-BE49-F238E27FC236}">
                <a16:creationId xmlns:a16="http://schemas.microsoft.com/office/drawing/2014/main" id="{40A7C24D-AE73-4E5E-B938-88BD901D2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927475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2">
            <a:extLst>
              <a:ext uri="{FF2B5EF4-FFF2-40B4-BE49-F238E27FC236}">
                <a16:creationId xmlns:a16="http://schemas.microsoft.com/office/drawing/2014/main" id="{E2C8CFFA-409E-47B2-84AE-A2E2F01A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6858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07" name="AutoShape 13">
            <a:extLst>
              <a:ext uri="{FF2B5EF4-FFF2-40B4-BE49-F238E27FC236}">
                <a16:creationId xmlns:a16="http://schemas.microsoft.com/office/drawing/2014/main" id="{A99B450A-3C26-4CA8-B2DB-5DCA1785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890838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08" name="Line 14">
            <a:extLst>
              <a:ext uri="{FF2B5EF4-FFF2-40B4-BE49-F238E27FC236}">
                <a16:creationId xmlns:a16="http://schemas.microsoft.com/office/drawing/2014/main" id="{C6F3BEEC-4191-4BDD-BFF3-E38DEAEA7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1784350"/>
            <a:ext cx="0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5">
            <a:extLst>
              <a:ext uri="{FF2B5EF4-FFF2-40B4-BE49-F238E27FC236}">
                <a16:creationId xmlns:a16="http://schemas.microsoft.com/office/drawing/2014/main" id="{8AB49108-B78F-49A8-96D9-C7CE01C14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670175"/>
            <a:ext cx="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Freeform 16">
            <a:extLst>
              <a:ext uri="{FF2B5EF4-FFF2-40B4-BE49-F238E27FC236}">
                <a16:creationId xmlns:a16="http://schemas.microsoft.com/office/drawing/2014/main" id="{73D8AEB6-D100-4DE5-B9DA-57665154E334}"/>
              </a:ext>
            </a:extLst>
          </p:cNvPr>
          <p:cNvSpPr>
            <a:spLocks/>
          </p:cNvSpPr>
          <p:nvPr/>
        </p:nvSpPr>
        <p:spPr bwMode="auto">
          <a:xfrm>
            <a:off x="3759200" y="2419350"/>
            <a:ext cx="306388" cy="758825"/>
          </a:xfrm>
          <a:custGeom>
            <a:avLst/>
            <a:gdLst>
              <a:gd name="T0" fmla="*/ 2147483647 w 193"/>
              <a:gd name="T1" fmla="*/ 2147483647 h 425"/>
              <a:gd name="T2" fmla="*/ 0 w 193"/>
              <a:gd name="T3" fmla="*/ 2147483647 h 425"/>
              <a:gd name="T4" fmla="*/ 0 w 193"/>
              <a:gd name="T5" fmla="*/ 0 h 425"/>
              <a:gd name="T6" fmla="*/ 2147483647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7">
            <a:extLst>
              <a:ext uri="{FF2B5EF4-FFF2-40B4-BE49-F238E27FC236}">
                <a16:creationId xmlns:a16="http://schemas.microsoft.com/office/drawing/2014/main" id="{0111412F-B079-4311-85A5-949A880DD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3498850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AutoShape 18">
            <a:extLst>
              <a:ext uri="{FF2B5EF4-FFF2-40B4-BE49-F238E27FC236}">
                <a16:creationId xmlns:a16="http://schemas.microsoft.com/office/drawing/2014/main" id="{F1545C95-69D4-4F44-8BEB-F20850A4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05238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13" name="Line 19">
            <a:extLst>
              <a:ext uri="{FF2B5EF4-FFF2-40B4-BE49-F238E27FC236}">
                <a16:creationId xmlns:a16="http://schemas.microsoft.com/office/drawing/2014/main" id="{69BB71DF-7420-4E18-A4C8-B741D17BF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4370388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Freeform 20">
            <a:extLst>
              <a:ext uri="{FF2B5EF4-FFF2-40B4-BE49-F238E27FC236}">
                <a16:creationId xmlns:a16="http://schemas.microsoft.com/office/drawing/2014/main" id="{E296908C-2297-472F-B1C2-65BAC8DE2691}"/>
              </a:ext>
            </a:extLst>
          </p:cNvPr>
          <p:cNvSpPr>
            <a:spLocks/>
          </p:cNvSpPr>
          <p:nvPr/>
        </p:nvSpPr>
        <p:spPr bwMode="auto">
          <a:xfrm>
            <a:off x="3644900" y="2047875"/>
            <a:ext cx="750888" cy="2044700"/>
          </a:xfrm>
          <a:custGeom>
            <a:avLst/>
            <a:gdLst>
              <a:gd name="T0" fmla="*/ 2147483647 w 473"/>
              <a:gd name="T1" fmla="*/ 2147483647 h 1145"/>
              <a:gd name="T2" fmla="*/ 0 w 473"/>
              <a:gd name="T3" fmla="*/ 2147483647 h 1145"/>
              <a:gd name="T4" fmla="*/ 0 w 473"/>
              <a:gd name="T5" fmla="*/ 0 h 1145"/>
              <a:gd name="T6" fmla="*/ 2147483647 w 473"/>
              <a:gd name="T7" fmla="*/ 0 h 11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3" h="1145">
                <a:moveTo>
                  <a:pt x="296" y="1144"/>
                </a:moveTo>
                <a:lnTo>
                  <a:pt x="0" y="1144"/>
                </a:lnTo>
                <a:lnTo>
                  <a:pt x="0" y="0"/>
                </a:lnTo>
                <a:lnTo>
                  <a:pt x="472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Rectangle 21">
            <a:extLst>
              <a:ext uri="{FF2B5EF4-FFF2-40B4-BE49-F238E27FC236}">
                <a16:creationId xmlns:a16="http://schemas.microsoft.com/office/drawing/2014/main" id="{6FBEE8A3-9A67-4AD2-A31C-DF5C179A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2138363"/>
            <a:ext cx="6858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16" name="AutoShape 22">
            <a:extLst>
              <a:ext uri="{FF2B5EF4-FFF2-40B4-BE49-F238E27FC236}">
                <a16:creationId xmlns:a16="http://schemas.microsoft.com/office/drawing/2014/main" id="{882C770A-3690-43B0-8296-25BB96851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584200" cy="557213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17" name="Line 23">
            <a:extLst>
              <a:ext uri="{FF2B5EF4-FFF2-40B4-BE49-F238E27FC236}">
                <a16:creationId xmlns:a16="http://schemas.microsoft.com/office/drawing/2014/main" id="{88A1C8E7-D284-4424-8328-B4E564744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178911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24">
            <a:extLst>
              <a:ext uri="{FF2B5EF4-FFF2-40B4-BE49-F238E27FC236}">
                <a16:creationId xmlns:a16="http://schemas.microsoft.com/office/drawing/2014/main" id="{C4F993A0-7759-4450-8DE3-54E08D1A9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674938"/>
            <a:ext cx="0" cy="24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Freeform 25">
            <a:extLst>
              <a:ext uri="{FF2B5EF4-FFF2-40B4-BE49-F238E27FC236}">
                <a16:creationId xmlns:a16="http://schemas.microsoft.com/office/drawing/2014/main" id="{BF95C555-4873-4E84-A0CE-FB3407833E9C}"/>
              </a:ext>
            </a:extLst>
          </p:cNvPr>
          <p:cNvSpPr>
            <a:spLocks/>
          </p:cNvSpPr>
          <p:nvPr/>
        </p:nvSpPr>
        <p:spPr bwMode="auto">
          <a:xfrm>
            <a:off x="6159500" y="2424113"/>
            <a:ext cx="306388" cy="758825"/>
          </a:xfrm>
          <a:custGeom>
            <a:avLst/>
            <a:gdLst>
              <a:gd name="T0" fmla="*/ 2147483647 w 193"/>
              <a:gd name="T1" fmla="*/ 2147483647 h 425"/>
              <a:gd name="T2" fmla="*/ 0 w 193"/>
              <a:gd name="T3" fmla="*/ 2147483647 h 425"/>
              <a:gd name="T4" fmla="*/ 0 w 193"/>
              <a:gd name="T5" fmla="*/ 0 h 425"/>
              <a:gd name="T6" fmla="*/ 2147483647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6">
            <a:extLst>
              <a:ext uri="{FF2B5EF4-FFF2-40B4-BE49-F238E27FC236}">
                <a16:creationId xmlns:a16="http://schemas.microsoft.com/office/drawing/2014/main" id="{A73E6BAD-056D-4CDD-9CE0-AC0231857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3503613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27">
            <a:extLst>
              <a:ext uri="{FF2B5EF4-FFF2-40B4-BE49-F238E27FC236}">
                <a16:creationId xmlns:a16="http://schemas.microsoft.com/office/drawing/2014/main" id="{F7072335-0080-4278-8E7E-27242ECC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3867150"/>
            <a:ext cx="68580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22" name="AutoShape 28">
            <a:extLst>
              <a:ext uri="{FF2B5EF4-FFF2-40B4-BE49-F238E27FC236}">
                <a16:creationId xmlns:a16="http://schemas.microsoft.com/office/drawing/2014/main" id="{C428F025-730E-4F7A-995A-C9EFD989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24388"/>
            <a:ext cx="584200" cy="557212"/>
          </a:xfrm>
          <a:prstGeom prst="diamond">
            <a:avLst/>
          </a:prstGeom>
          <a:solidFill>
            <a:schemeClr val="tx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223" name="Line 29">
            <a:extLst>
              <a:ext uri="{FF2B5EF4-FFF2-40B4-BE49-F238E27FC236}">
                <a16:creationId xmlns:a16="http://schemas.microsoft.com/office/drawing/2014/main" id="{AADA1890-AF8C-4CDE-A6C2-FC148D62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3517900"/>
            <a:ext cx="0" cy="32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30">
            <a:extLst>
              <a:ext uri="{FF2B5EF4-FFF2-40B4-BE49-F238E27FC236}">
                <a16:creationId xmlns:a16="http://schemas.microsoft.com/office/drawing/2014/main" id="{94DDF24D-9AFC-4A77-A3B6-47FDFF5F6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03725"/>
            <a:ext cx="0" cy="24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Freeform 31">
            <a:extLst>
              <a:ext uri="{FF2B5EF4-FFF2-40B4-BE49-F238E27FC236}">
                <a16:creationId xmlns:a16="http://schemas.microsoft.com/office/drawing/2014/main" id="{76B74B6D-96AF-413C-A08B-828EB97C7895}"/>
              </a:ext>
            </a:extLst>
          </p:cNvPr>
          <p:cNvSpPr>
            <a:spLocks/>
          </p:cNvSpPr>
          <p:nvPr/>
        </p:nvSpPr>
        <p:spPr bwMode="auto">
          <a:xfrm>
            <a:off x="6159500" y="4152900"/>
            <a:ext cx="306388" cy="758825"/>
          </a:xfrm>
          <a:custGeom>
            <a:avLst/>
            <a:gdLst>
              <a:gd name="T0" fmla="*/ 2147483647 w 193"/>
              <a:gd name="T1" fmla="*/ 2147483647 h 425"/>
              <a:gd name="T2" fmla="*/ 0 w 193"/>
              <a:gd name="T3" fmla="*/ 2147483647 h 425"/>
              <a:gd name="T4" fmla="*/ 0 w 193"/>
              <a:gd name="T5" fmla="*/ 0 h 425"/>
              <a:gd name="T6" fmla="*/ 2147483647 w 193"/>
              <a:gd name="T7" fmla="*/ 0 h 4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" h="425">
                <a:moveTo>
                  <a:pt x="192" y="424"/>
                </a:moveTo>
                <a:lnTo>
                  <a:pt x="0" y="424"/>
                </a:lnTo>
                <a:lnTo>
                  <a:pt x="0" y="0"/>
                </a:lnTo>
                <a:lnTo>
                  <a:pt x="16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Line 32">
            <a:extLst>
              <a:ext uri="{FF2B5EF4-FFF2-40B4-BE49-F238E27FC236}">
                <a16:creationId xmlns:a16="http://schemas.microsoft.com/office/drawing/2014/main" id="{5E8F1176-C2E9-494F-9001-0C0E239DA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5246688"/>
            <a:ext cx="0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strip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FAED0C3-C262-49A5-8608-3A7A73B3CB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59B9E0-8A59-4E93-B44E-399242EDE51A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AE7C57-758A-411B-A8A3-D0D89E6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0D16E0A-6710-48CC-9C1A-08525BB6F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6477000" cy="6270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Loop Testing: Simple Loops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D25B762-3EEE-4EF2-BD59-CA00A5AB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40401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i="1" u="sng">
                <a:cs typeface="Arial" panose="020B0604020202020204" pitchFamily="34" charset="0"/>
              </a:rPr>
              <a:t>Minimum conditions—Simple Loops</a:t>
            </a: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DFD8320D-C6F3-4DDB-B45C-7815E870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2233613"/>
            <a:ext cx="26447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1.  skip the loop entirely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4380977A-F98C-4FAB-A778-91B06DBC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47913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511EF4A1-D146-4FB6-9AFF-D2969A5B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05100"/>
            <a:ext cx="3619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2.  only one pass through the loop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393F6B3F-73F8-49FD-AD2A-E0FAAD57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62288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6" name="Rectangle 8">
            <a:extLst>
              <a:ext uri="{FF2B5EF4-FFF2-40B4-BE49-F238E27FC236}">
                <a16:creationId xmlns:a16="http://schemas.microsoft.com/office/drawing/2014/main" id="{228EE244-E4F8-43AD-B43A-D349A56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162300"/>
            <a:ext cx="33305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3.  two passes through the loop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7" name="Rectangle 9">
            <a:extLst>
              <a:ext uri="{FF2B5EF4-FFF2-40B4-BE49-F238E27FC236}">
                <a16:creationId xmlns:a16="http://schemas.microsoft.com/office/drawing/2014/main" id="{5E705173-48F1-488C-B70A-B616F9C08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76663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8" name="Rectangle 10">
            <a:extLst>
              <a:ext uri="{FF2B5EF4-FFF2-40B4-BE49-F238E27FC236}">
                <a16:creationId xmlns:a16="http://schemas.microsoft.com/office/drawing/2014/main" id="{A005C5F1-D5C4-4099-AAC2-A0EA44F1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605213"/>
            <a:ext cx="38671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4.  m passes through the loop  m &lt; 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29" name="Rectangle 11">
            <a:extLst>
              <a:ext uri="{FF2B5EF4-FFF2-40B4-BE49-F238E27FC236}">
                <a16:creationId xmlns:a16="http://schemas.microsoft.com/office/drawing/2014/main" id="{2ABD9847-932D-4368-B2C5-55779548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91038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9230" name="Rectangle 12">
            <a:extLst>
              <a:ext uri="{FF2B5EF4-FFF2-40B4-BE49-F238E27FC236}">
                <a16:creationId xmlns:a16="http://schemas.microsoft.com/office/drawing/2014/main" id="{339B1F9B-DE4F-4761-8E27-3F30B135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62413"/>
            <a:ext cx="43259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5.  (n-1), n, and (n+1) passes through      </a:t>
            </a:r>
          </a:p>
        </p:txBody>
      </p:sp>
      <p:sp>
        <p:nvSpPr>
          <p:cNvPr id="9231" name="Rectangle 13">
            <a:extLst>
              <a:ext uri="{FF2B5EF4-FFF2-40B4-BE49-F238E27FC236}">
                <a16:creationId xmlns:a16="http://schemas.microsoft.com/office/drawing/2014/main" id="{1CE28324-69C9-40F1-964B-3DC0E7FF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19600"/>
            <a:ext cx="1004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the loop</a:t>
            </a:r>
          </a:p>
        </p:txBody>
      </p:sp>
      <p:sp>
        <p:nvSpPr>
          <p:cNvPr id="9232" name="Rectangle 14">
            <a:extLst>
              <a:ext uri="{FF2B5EF4-FFF2-40B4-BE49-F238E27FC236}">
                <a16:creationId xmlns:a16="http://schemas.microsoft.com/office/drawing/2014/main" id="{ABCBE307-3EC4-4ADB-A52E-842509C5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991100"/>
            <a:ext cx="35893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where n is the maximum number </a:t>
            </a:r>
          </a:p>
        </p:txBody>
      </p:sp>
      <p:sp>
        <p:nvSpPr>
          <p:cNvPr id="9233" name="Rectangle 15">
            <a:extLst>
              <a:ext uri="{FF2B5EF4-FFF2-40B4-BE49-F238E27FC236}">
                <a16:creationId xmlns:a16="http://schemas.microsoft.com/office/drawing/2014/main" id="{B0B3C9DF-E066-49A7-B59B-0A4BC0FF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5362575"/>
            <a:ext cx="21526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of allowable passes</a:t>
            </a:r>
          </a:p>
        </p:txBody>
      </p:sp>
    </p:spTree>
  </p:cSld>
  <p:clrMapOvr>
    <a:masterClrMapping/>
  </p:clrMapOvr>
  <p:transition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C4CD36E-6C77-4EE7-9995-7ACC83B923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E531AB-30E7-4C5C-B399-C5D61C86FD2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B99C58C-CBC3-4D6B-862C-24982D31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6A204BF-AD35-49C4-B42E-FF97F97E3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6254750" cy="4984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Loop Testing: Nested Loops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A3CCE82-6935-4C71-AEE5-3FC453C9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124075"/>
            <a:ext cx="568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Start at the innermost loop. Set all outer loops to their </a:t>
            </a: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8C7AE6BC-95CA-4EE9-95A2-AA5500CAA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381250"/>
            <a:ext cx="39227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minimum iteration parameter values.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47" name="Rectangle 5">
            <a:extLst>
              <a:ext uri="{FF2B5EF4-FFF2-40B4-BE49-F238E27FC236}">
                <a16:creationId xmlns:a16="http://schemas.microsoft.com/office/drawing/2014/main" id="{00DB371F-6922-46A4-AF6C-89EC1EA2A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495550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48" name="Rectangle 6">
            <a:extLst>
              <a:ext uri="{FF2B5EF4-FFF2-40B4-BE49-F238E27FC236}">
                <a16:creationId xmlns:a16="http://schemas.microsoft.com/office/drawing/2014/main" id="{AEC658C3-C27E-45C5-B030-F306DCD3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2752725"/>
            <a:ext cx="50339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Test the min+1, typical, max-1 and max for the </a:t>
            </a:r>
          </a:p>
        </p:txBody>
      </p:sp>
      <p:sp>
        <p:nvSpPr>
          <p:cNvPr id="10249" name="Rectangle 7">
            <a:extLst>
              <a:ext uri="{FF2B5EF4-FFF2-40B4-BE49-F238E27FC236}">
                <a16:creationId xmlns:a16="http://schemas.microsoft.com/office/drawing/2014/main" id="{90C96C09-FD16-41E6-B376-851210FD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009900"/>
            <a:ext cx="5643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innermost loop, while holding the outer loops at their </a:t>
            </a:r>
          </a:p>
        </p:txBody>
      </p:sp>
      <p:sp>
        <p:nvSpPr>
          <p:cNvPr id="10250" name="Rectangle 8">
            <a:extLst>
              <a:ext uri="{FF2B5EF4-FFF2-40B4-BE49-F238E27FC236}">
                <a16:creationId xmlns:a16="http://schemas.microsoft.com/office/drawing/2014/main" id="{8CDC6D60-B917-4C6A-BABF-F3FCA33A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267075"/>
            <a:ext cx="19399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minimum values.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51" name="Rectangle 9">
            <a:extLst>
              <a:ext uri="{FF2B5EF4-FFF2-40B4-BE49-F238E27FC236}">
                <a16:creationId xmlns:a16="http://schemas.microsoft.com/office/drawing/2014/main" id="{DC3836C7-93D4-4825-AA13-0645CE1B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524250"/>
            <a:ext cx="180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52" name="Rectangle 10">
            <a:extLst>
              <a:ext uri="{FF2B5EF4-FFF2-40B4-BE49-F238E27FC236}">
                <a16:creationId xmlns:a16="http://schemas.microsoft.com/office/drawing/2014/main" id="{E541197B-C191-4961-99BA-1E510AEB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609975"/>
            <a:ext cx="58785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Move out one loop and set it up as in step 2, holding all </a:t>
            </a:r>
          </a:p>
        </p:txBody>
      </p:sp>
      <p:sp>
        <p:nvSpPr>
          <p:cNvPr id="10253" name="Rectangle 11">
            <a:extLst>
              <a:ext uri="{FF2B5EF4-FFF2-40B4-BE49-F238E27FC236}">
                <a16:creationId xmlns:a16="http://schemas.microsoft.com/office/drawing/2014/main" id="{7261CEDA-A6AF-4990-A1D5-3FCA6D4B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3867150"/>
            <a:ext cx="5572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other loops at typical values. Continue this step until </a:t>
            </a:r>
          </a:p>
        </p:txBody>
      </p:sp>
      <p:sp>
        <p:nvSpPr>
          <p:cNvPr id="10254" name="Rectangle 12">
            <a:extLst>
              <a:ext uri="{FF2B5EF4-FFF2-40B4-BE49-F238E27FC236}">
                <a16:creationId xmlns:a16="http://schemas.microsoft.com/office/drawing/2014/main" id="{AC6C846D-30F3-4F27-8A70-081F8AFC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4124325"/>
            <a:ext cx="3743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the outermost loop has been tested.</a:t>
            </a:r>
          </a:p>
        </p:txBody>
      </p:sp>
      <p:sp>
        <p:nvSpPr>
          <p:cNvPr id="10255" name="Rectangle 13">
            <a:extLst>
              <a:ext uri="{FF2B5EF4-FFF2-40B4-BE49-F238E27FC236}">
                <a16:creationId xmlns:a16="http://schemas.microsoft.com/office/drawing/2014/main" id="{1A42B753-0B59-4058-A8FD-543CA17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1584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i="1" u="sng">
                <a:cs typeface="Arial" panose="020B0604020202020204" pitchFamily="34" charset="0"/>
              </a:rPr>
              <a:t>Nested Loops</a:t>
            </a:r>
          </a:p>
        </p:txBody>
      </p:sp>
    </p:spTree>
  </p:cSld>
  <p:clrMapOvr>
    <a:masterClrMapping/>
  </p:clrMapOvr>
  <p:transition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ADBC599-22F8-407B-B04D-FC27EE9ED5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278FF-268C-421A-9507-CE6E43760C3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46EA013-6526-4BEF-AD2D-102C6840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1268" name="Date Placeholder 3">
            <a:extLst>
              <a:ext uri="{FF2B5EF4-FFF2-40B4-BE49-F238E27FC236}">
                <a16:creationId xmlns:a16="http://schemas.microsoft.com/office/drawing/2014/main" id="{3881C49E-B492-43D6-8B2A-64BD6646D9E3}"/>
              </a:ext>
            </a:extLst>
          </p:cNvPr>
          <p:cNvSpPr txBox="1">
            <a:spLocks noGrp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FEA6309-B7F9-4C92-8EF6-8708AF2D32EC}" type="slidenum"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EA49B0D-86B3-4CE4-8E2E-FDF01B59EEDF}"/>
              </a:ext>
            </a:extLst>
          </p:cNvPr>
          <p:cNvSpPr txBox="1">
            <a:spLocks noGrp="1"/>
          </p:cNvSpPr>
          <p:nvPr/>
        </p:nvSpPr>
        <p:spPr bwMode="auto">
          <a:xfrm>
            <a:off x="2438400" y="6248400"/>
            <a:ext cx="4114800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000">
                <a:latin typeface="+mn-lt"/>
                <a:cs typeface="+mn-cs"/>
              </a:rPr>
              <a:t>Adapted from Software Engineering A Practitioner’s Approach by R.S. Pressman</a:t>
            </a: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52CD1486-B532-4CB8-81C4-AA71C4C0B3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Loop Testing: Concatenated Loops</a:t>
            </a:r>
          </a:p>
        </p:txBody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FD455E38-EDA4-4E07-B234-87B337E847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272" name="Rectangle 4">
            <a:extLst>
              <a:ext uri="{FF2B5EF4-FFF2-40B4-BE49-F238E27FC236}">
                <a16:creationId xmlns:a16="http://schemas.microsoft.com/office/drawing/2014/main" id="{92D54C39-835B-4FD2-9509-67B1FB243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214563"/>
            <a:ext cx="4603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If the loops are independent of one another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73" name="Rectangle 5">
            <a:extLst>
              <a:ext uri="{FF2B5EF4-FFF2-40B4-BE49-F238E27FC236}">
                <a16:creationId xmlns:a16="http://schemas.microsoft.com/office/drawing/2014/main" id="{226AF02E-AD74-41DA-8CD1-ACC0EB35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471738"/>
            <a:ext cx="35528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   then treat each as a simple loop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74" name="Rectangle 6">
            <a:extLst>
              <a:ext uri="{FF2B5EF4-FFF2-40B4-BE49-F238E27FC236}">
                <a16:creationId xmlns:a16="http://schemas.microsoft.com/office/drawing/2014/main" id="{C0A13E2E-6574-4830-AB95-3F5A79234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728913"/>
            <a:ext cx="30035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   else* treat as nested loops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75" name="Rectangle 7">
            <a:extLst>
              <a:ext uri="{FF2B5EF4-FFF2-40B4-BE49-F238E27FC236}">
                <a16:creationId xmlns:a16="http://schemas.microsoft.com/office/drawing/2014/main" id="{6C09FC3A-6B76-4E30-9397-5F8E9929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2986088"/>
            <a:ext cx="8921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endif*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76" name="Rectangle 8">
            <a:extLst>
              <a:ext uri="{FF2B5EF4-FFF2-40B4-BE49-F238E27FC236}">
                <a16:creationId xmlns:a16="http://schemas.microsoft.com/office/drawing/2014/main" id="{55E33A74-C618-4F92-A5D6-4DE35B24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3243263"/>
            <a:ext cx="180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77" name="Rectangle 9">
            <a:extLst>
              <a:ext uri="{FF2B5EF4-FFF2-40B4-BE49-F238E27FC236}">
                <a16:creationId xmlns:a16="http://schemas.microsoft.com/office/drawing/2014/main" id="{7F9A4107-C5E7-4AAD-9A65-6C5D67BF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3371850"/>
            <a:ext cx="5575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cs typeface="Arial" panose="020B0604020202020204" pitchFamily="34" charset="0"/>
              </a:rPr>
              <a:t>for example, the final loop counter value of loop 1 is </a:t>
            </a:r>
          </a:p>
        </p:txBody>
      </p:sp>
      <p:sp>
        <p:nvSpPr>
          <p:cNvPr id="11278" name="Rectangle 10">
            <a:extLst>
              <a:ext uri="{FF2B5EF4-FFF2-40B4-BE49-F238E27FC236}">
                <a16:creationId xmlns:a16="http://schemas.microsoft.com/office/drawing/2014/main" id="{BE2798C3-B7BF-4677-9B59-90E8CECF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3614738"/>
            <a:ext cx="2622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i="1">
                <a:cs typeface="Arial" panose="020B0604020202020204" pitchFamily="34" charset="0"/>
              </a:rPr>
              <a:t>used to initialize loop 2.</a:t>
            </a:r>
          </a:p>
        </p:txBody>
      </p:sp>
      <p:sp>
        <p:nvSpPr>
          <p:cNvPr id="11279" name="Rectangle 11">
            <a:extLst>
              <a:ext uri="{FF2B5EF4-FFF2-40B4-BE49-F238E27FC236}">
                <a16:creationId xmlns:a16="http://schemas.microsoft.com/office/drawing/2014/main" id="{AC58EA7C-7701-40B9-8DC0-D93FA4B4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22748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i="1" u="sng">
                <a:cs typeface="Arial" panose="020B0604020202020204" pitchFamily="34" charset="0"/>
              </a:rPr>
              <a:t>Concatenated Loops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2918-9B0C-BB37-9F80-B3CE40E61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4EF1-8DAE-C88E-4CDA-0D072122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23"/>
          <a:stretch/>
        </p:blipFill>
        <p:spPr>
          <a:xfrm>
            <a:off x="990723" y="1012823"/>
            <a:ext cx="7304195" cy="48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B2CE5-6D93-18B8-2620-2BCE06584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FFBDB-E884-1509-28C7-97554A23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1180652"/>
            <a:ext cx="4389120" cy="44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9B3A86BE-B030-4C37-B326-D820F28527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17B48B-D65F-492C-BCCF-F3FC22544AE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8D99331D-701A-43E0-8A6D-0CA7D88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CC7D85C4-6F7B-4F21-9063-7E08EB251B73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2076450"/>
            <a:ext cx="1206500" cy="1304925"/>
            <a:chOff x="3808" y="1163"/>
            <a:chExt cx="760" cy="730"/>
          </a:xfrm>
        </p:grpSpPr>
        <p:sp>
          <p:nvSpPr>
            <p:cNvPr id="21534" name="Freeform 3">
              <a:extLst>
                <a:ext uri="{FF2B5EF4-FFF2-40B4-BE49-F238E27FC236}">
                  <a16:creationId xmlns:a16="http://schemas.microsoft.com/office/drawing/2014/main" id="{D223B65B-D2C2-4FE8-B541-42D8DCEDF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">
              <a:extLst>
                <a:ext uri="{FF2B5EF4-FFF2-40B4-BE49-F238E27FC236}">
                  <a16:creationId xmlns:a16="http://schemas.microsoft.com/office/drawing/2014/main" id="{2E4B99F1-CC1E-4C92-BE3F-9EDDC6B9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5">
              <a:extLst>
                <a:ext uri="{FF2B5EF4-FFF2-40B4-BE49-F238E27FC236}">
                  <a16:creationId xmlns:a16="http://schemas.microsoft.com/office/drawing/2014/main" id="{79B22996-6CB1-4AD6-820F-164B670D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6">
              <a:extLst>
                <a:ext uri="{FF2B5EF4-FFF2-40B4-BE49-F238E27FC236}">
                  <a16:creationId xmlns:a16="http://schemas.microsoft.com/office/drawing/2014/main" id="{D119AC19-F994-4BCC-9F5E-B140EA96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7">
              <a:extLst>
                <a:ext uri="{FF2B5EF4-FFF2-40B4-BE49-F238E27FC236}">
                  <a16:creationId xmlns:a16="http://schemas.microsoft.com/office/drawing/2014/main" id="{9B28015F-9005-4C52-A456-62035FB7A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Rectangle 8">
            <a:extLst>
              <a:ext uri="{FF2B5EF4-FFF2-40B4-BE49-F238E27FC236}">
                <a16:creationId xmlns:a16="http://schemas.microsoft.com/office/drawing/2014/main" id="{3022AEB0-76C5-4AE1-8A80-49E9DEFC1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6294438" cy="4984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Black-Box Testing</a:t>
            </a:r>
          </a:p>
        </p:txBody>
      </p:sp>
      <p:grpSp>
        <p:nvGrpSpPr>
          <p:cNvPr id="21510" name="Group 9">
            <a:extLst>
              <a:ext uri="{FF2B5EF4-FFF2-40B4-BE49-F238E27FC236}">
                <a16:creationId xmlns:a16="http://schemas.microsoft.com/office/drawing/2014/main" id="{BAE848F0-E898-46C3-949D-1D67D33852B5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4343400"/>
            <a:ext cx="889000" cy="1425575"/>
            <a:chOff x="2876" y="2432"/>
            <a:chExt cx="560" cy="798"/>
          </a:xfrm>
        </p:grpSpPr>
        <p:sp>
          <p:nvSpPr>
            <p:cNvPr id="21531" name="Freeform 10">
              <a:extLst>
                <a:ext uri="{FF2B5EF4-FFF2-40B4-BE49-F238E27FC236}">
                  <a16:creationId xmlns:a16="http://schemas.microsoft.com/office/drawing/2014/main" id="{54911679-EFDE-4023-971F-B41A11B50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11">
              <a:extLst>
                <a:ext uri="{FF2B5EF4-FFF2-40B4-BE49-F238E27FC236}">
                  <a16:creationId xmlns:a16="http://schemas.microsoft.com/office/drawing/2014/main" id="{27929E21-A6A2-4FDD-917E-22100B77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12">
              <a:extLst>
                <a:ext uri="{FF2B5EF4-FFF2-40B4-BE49-F238E27FC236}">
                  <a16:creationId xmlns:a16="http://schemas.microsoft.com/office/drawing/2014/main" id="{65DE8D05-1632-4D0D-9A09-670BFC395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13">
            <a:extLst>
              <a:ext uri="{FF2B5EF4-FFF2-40B4-BE49-F238E27FC236}">
                <a16:creationId xmlns:a16="http://schemas.microsoft.com/office/drawing/2014/main" id="{F45B7B64-0421-49BA-B007-68BE5713F2C6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2300288"/>
            <a:ext cx="3062288" cy="2622550"/>
            <a:chOff x="1994" y="1288"/>
            <a:chExt cx="1929" cy="1468"/>
          </a:xfrm>
        </p:grpSpPr>
        <p:sp>
          <p:nvSpPr>
            <p:cNvPr id="21528" name="Freeform 14">
              <a:extLst>
                <a:ext uri="{FF2B5EF4-FFF2-40B4-BE49-F238E27FC236}">
                  <a16:creationId xmlns:a16="http://schemas.microsoft.com/office/drawing/2014/main" id="{3090C70F-1110-4ED1-AC07-865C94130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15">
              <a:extLst>
                <a:ext uri="{FF2B5EF4-FFF2-40B4-BE49-F238E27FC236}">
                  <a16:creationId xmlns:a16="http://schemas.microsoft.com/office/drawing/2014/main" id="{A3EB1BCD-0964-4160-AEA2-4E2BABFC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rgbClr val="FF5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16">
              <a:extLst>
                <a:ext uri="{FF2B5EF4-FFF2-40B4-BE49-F238E27FC236}">
                  <a16:creationId xmlns:a16="http://schemas.microsoft.com/office/drawing/2014/main" id="{036B67FE-F5F6-48B4-A155-AFEA3BB28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Freeform 17">
            <a:extLst>
              <a:ext uri="{FF2B5EF4-FFF2-40B4-BE49-F238E27FC236}">
                <a16:creationId xmlns:a16="http://schemas.microsoft.com/office/drawing/2014/main" id="{E1570447-6E0E-48F2-B6DC-3D1FCAAD5FC6}"/>
              </a:ext>
            </a:extLst>
          </p:cNvPr>
          <p:cNvSpPr>
            <a:spLocks/>
          </p:cNvSpPr>
          <p:nvPr/>
        </p:nvSpPr>
        <p:spPr bwMode="auto">
          <a:xfrm>
            <a:off x="4489450" y="1584325"/>
            <a:ext cx="466725" cy="166688"/>
          </a:xfrm>
          <a:custGeom>
            <a:avLst/>
            <a:gdLst>
              <a:gd name="T0" fmla="*/ 0 w 294"/>
              <a:gd name="T1" fmla="*/ 2147483647 h 93"/>
              <a:gd name="T2" fmla="*/ 2147483647 w 294"/>
              <a:gd name="T3" fmla="*/ 2147483647 h 93"/>
              <a:gd name="T4" fmla="*/ 2147483647 w 294"/>
              <a:gd name="T5" fmla="*/ 2147483647 h 93"/>
              <a:gd name="T6" fmla="*/ 2147483647 w 294"/>
              <a:gd name="T7" fmla="*/ 0 h 93"/>
              <a:gd name="T8" fmla="*/ 0 w 294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4" h="93">
                <a:moveTo>
                  <a:pt x="0" y="61"/>
                </a:moveTo>
                <a:lnTo>
                  <a:pt x="65" y="92"/>
                </a:lnTo>
                <a:lnTo>
                  <a:pt x="293" y="30"/>
                </a:lnTo>
                <a:lnTo>
                  <a:pt x="228" y="0"/>
                </a:lnTo>
                <a:lnTo>
                  <a:pt x="0" y="61"/>
                </a:lnTo>
              </a:path>
            </a:pathLst>
          </a:custGeom>
          <a:solidFill>
            <a:srgbClr val="7F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3" name="Group 18">
            <a:extLst>
              <a:ext uri="{FF2B5EF4-FFF2-40B4-BE49-F238E27FC236}">
                <a16:creationId xmlns:a16="http://schemas.microsoft.com/office/drawing/2014/main" id="{1EAB8B1F-972D-4CEE-8535-160D0A13A43A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1643063"/>
            <a:ext cx="1030287" cy="1184275"/>
            <a:chOff x="2645" y="920"/>
            <a:chExt cx="649" cy="663"/>
          </a:xfrm>
        </p:grpSpPr>
        <p:sp>
          <p:nvSpPr>
            <p:cNvPr id="21524" name="Freeform 19">
              <a:extLst>
                <a:ext uri="{FF2B5EF4-FFF2-40B4-BE49-F238E27FC236}">
                  <a16:creationId xmlns:a16="http://schemas.microsoft.com/office/drawing/2014/main" id="{702187BC-A3A0-4D0B-9C26-B3977AE1C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0">
              <a:extLst>
                <a:ext uri="{FF2B5EF4-FFF2-40B4-BE49-F238E27FC236}">
                  <a16:creationId xmlns:a16="http://schemas.microsoft.com/office/drawing/2014/main" id="{6DF1A72E-B87A-4671-B8E2-BEF83B1D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1">
              <a:extLst>
                <a:ext uri="{FF2B5EF4-FFF2-40B4-BE49-F238E27FC236}">
                  <a16:creationId xmlns:a16="http://schemas.microsoft.com/office/drawing/2014/main" id="{12F50994-F14F-4A30-B7BA-8B348313D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2">
              <a:extLst>
                <a:ext uri="{FF2B5EF4-FFF2-40B4-BE49-F238E27FC236}">
                  <a16:creationId xmlns:a16="http://schemas.microsoft.com/office/drawing/2014/main" id="{3102EFA3-D336-4390-92D6-4137F7795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00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23">
            <a:extLst>
              <a:ext uri="{FF2B5EF4-FFF2-40B4-BE49-F238E27FC236}">
                <a16:creationId xmlns:a16="http://schemas.microsoft.com/office/drawing/2014/main" id="{66697C46-D8E8-4A4A-BE8E-6E2B4783AF46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3676650"/>
            <a:ext cx="1206500" cy="1304925"/>
            <a:chOff x="1528" y="2059"/>
            <a:chExt cx="760" cy="730"/>
          </a:xfrm>
        </p:grpSpPr>
        <p:sp>
          <p:nvSpPr>
            <p:cNvPr id="21519" name="Freeform 24">
              <a:extLst>
                <a:ext uri="{FF2B5EF4-FFF2-40B4-BE49-F238E27FC236}">
                  <a16:creationId xmlns:a16="http://schemas.microsoft.com/office/drawing/2014/main" id="{143F6997-0461-4A38-86E5-AE8C04BFC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009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5">
              <a:extLst>
                <a:ext uri="{FF2B5EF4-FFF2-40B4-BE49-F238E27FC236}">
                  <a16:creationId xmlns:a16="http://schemas.microsoft.com/office/drawing/2014/main" id="{15A80093-797B-4969-823E-8ADA0330A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26">
              <a:extLst>
                <a:ext uri="{FF2B5EF4-FFF2-40B4-BE49-F238E27FC236}">
                  <a16:creationId xmlns:a16="http://schemas.microsoft.com/office/drawing/2014/main" id="{79C3C02E-EAD4-4D4C-942A-CE9750676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27">
              <a:extLst>
                <a:ext uri="{FF2B5EF4-FFF2-40B4-BE49-F238E27FC236}">
                  <a16:creationId xmlns:a16="http://schemas.microsoft.com/office/drawing/2014/main" id="{9054F22E-27A9-4C4F-AC3A-65306165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28">
              <a:extLst>
                <a:ext uri="{FF2B5EF4-FFF2-40B4-BE49-F238E27FC236}">
                  <a16:creationId xmlns:a16="http://schemas.microsoft.com/office/drawing/2014/main" id="{E4C4050D-E2AA-4255-B002-BE29690F5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00D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2205" name="Rectangle 29">
            <a:extLst>
              <a:ext uri="{FF2B5EF4-FFF2-40B4-BE49-F238E27FC236}">
                <a16:creationId xmlns:a16="http://schemas.microsoft.com/office/drawing/2014/main" id="{87DA7397-2A35-416E-96EA-001B52BE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770063"/>
            <a:ext cx="21129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requirements</a:t>
            </a:r>
          </a:p>
        </p:txBody>
      </p:sp>
      <p:sp>
        <p:nvSpPr>
          <p:cNvPr id="562206" name="Rectangle 30">
            <a:extLst>
              <a:ext uri="{FF2B5EF4-FFF2-40B4-BE49-F238E27FC236}">
                <a16:creationId xmlns:a16="http://schemas.microsoft.com/office/drawing/2014/main" id="{3B646D75-4CDC-4208-98CA-58CEE297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027613"/>
            <a:ext cx="11477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events</a:t>
            </a:r>
          </a:p>
        </p:txBody>
      </p:sp>
      <p:sp>
        <p:nvSpPr>
          <p:cNvPr id="562207" name="Rectangle 31">
            <a:extLst>
              <a:ext uri="{FF2B5EF4-FFF2-40B4-BE49-F238E27FC236}">
                <a16:creationId xmlns:a16="http://schemas.microsoft.com/office/drawing/2014/main" id="{28E140F4-1346-4D83-9DF7-A762E1D9A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4956175"/>
            <a:ext cx="9239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</a:t>
            </a:r>
          </a:p>
        </p:txBody>
      </p:sp>
      <p:sp>
        <p:nvSpPr>
          <p:cNvPr id="562208" name="Rectangle 32">
            <a:extLst>
              <a:ext uri="{FF2B5EF4-FFF2-40B4-BE49-F238E27FC236}">
                <a16:creationId xmlns:a16="http://schemas.microsoft.com/office/drawing/2014/main" id="{856D5145-E226-4E01-8226-EC046801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355975"/>
            <a:ext cx="11271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output</a:t>
            </a:r>
          </a:p>
        </p:txBody>
      </p:sp>
    </p:spTree>
  </p:cSld>
  <p:clrMapOvr>
    <a:masterClrMapping/>
  </p:clrMapOvr>
  <p:transition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7488-FCB3-45E1-8738-67288DA1A9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2321C9-64E0-4225-9454-E3019D4A827C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1E99-7BA4-49A1-A98F-9B471406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D37F8800-BFD9-4ED3-BA75-9A5D69632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Black-Box Testing Methods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366852E-F136-4437-8D3D-4319E705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Equivalence Partitioning</a:t>
            </a:r>
          </a:p>
          <a:p>
            <a:pPr lvl="1"/>
            <a:r>
              <a:rPr lang="en-US" altLang="en-US" dirty="0"/>
              <a:t>Divides </a:t>
            </a:r>
            <a:r>
              <a:rPr lang="en-US" altLang="en-US" dirty="0">
                <a:solidFill>
                  <a:srgbClr val="FF0000"/>
                </a:solidFill>
              </a:rPr>
              <a:t>input domain </a:t>
            </a:r>
            <a:r>
              <a:rPr lang="en-US" altLang="en-US" dirty="0"/>
              <a:t>of a program into classes of data from which test cases can be derived</a:t>
            </a:r>
          </a:p>
          <a:p>
            <a:pPr lvl="1"/>
            <a:r>
              <a:rPr lang="en-US" altLang="en-US" dirty="0"/>
              <a:t>Strives to define test cases that uncover classes of errors, thereby reducing total number of test cases</a:t>
            </a:r>
          </a:p>
          <a:p>
            <a:pPr lvl="1"/>
            <a:r>
              <a:rPr lang="en-US" altLang="en-US" dirty="0"/>
              <a:t>Test case design is based on an evaluation of </a:t>
            </a:r>
            <a:r>
              <a:rPr lang="en-US" altLang="en-US" dirty="0">
                <a:solidFill>
                  <a:schemeClr val="accent2"/>
                </a:solidFill>
              </a:rPr>
              <a:t>equivalence classes</a:t>
            </a:r>
          </a:p>
          <a:p>
            <a:endParaRPr lang="en-US" altLang="en-US" dirty="0"/>
          </a:p>
          <a:p>
            <a:r>
              <a:rPr lang="en-US" altLang="en-US" dirty="0"/>
              <a:t>Boundary Value Analysis</a:t>
            </a:r>
          </a:p>
          <a:p>
            <a:pPr lvl="1"/>
            <a:r>
              <a:rPr lang="en-US" altLang="en-US" dirty="0"/>
              <a:t>Leads to selection of test cases that exercise boundary values</a:t>
            </a:r>
          </a:p>
          <a:p>
            <a:pPr lvl="1"/>
            <a:r>
              <a:rPr lang="en-US" altLang="en-US" dirty="0"/>
              <a:t>Complements equivalence partitioning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755080D1-A1BB-4A9F-B971-DBC6246E24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9AD016-EB0A-48B7-9C45-E572EB0B448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19F9101-F975-452D-8E6A-01E75FC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F35F7B8-4E55-4FD0-A255-4B2849815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538" y="742950"/>
            <a:ext cx="7378700" cy="6111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Equivalence Partitioning</a:t>
            </a:r>
          </a:p>
        </p:txBody>
      </p:sp>
      <p:grpSp>
        <p:nvGrpSpPr>
          <p:cNvPr id="23557" name="Group 13">
            <a:extLst>
              <a:ext uri="{FF2B5EF4-FFF2-40B4-BE49-F238E27FC236}">
                <a16:creationId xmlns:a16="http://schemas.microsoft.com/office/drawing/2014/main" id="{48F8EC7A-81B0-4029-A42A-ACE617F804E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05000"/>
            <a:ext cx="1123950" cy="3513138"/>
            <a:chOff x="1651" y="1063"/>
            <a:chExt cx="708" cy="1967"/>
          </a:xfrm>
        </p:grpSpPr>
        <p:sp>
          <p:nvSpPr>
            <p:cNvPr id="23577" name="Freeform 14">
              <a:extLst>
                <a:ext uri="{FF2B5EF4-FFF2-40B4-BE49-F238E27FC236}">
                  <a16:creationId xmlns:a16="http://schemas.microsoft.com/office/drawing/2014/main" id="{0C7B4C23-8137-41A9-97D9-DDC1F2E50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063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15">
              <a:extLst>
                <a:ext uri="{FF2B5EF4-FFF2-40B4-BE49-F238E27FC236}">
                  <a16:creationId xmlns:a16="http://schemas.microsoft.com/office/drawing/2014/main" id="{BAF73228-E24A-4220-B3B4-7FD8E4C5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1063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Freeform 16">
              <a:extLst>
                <a:ext uri="{FF2B5EF4-FFF2-40B4-BE49-F238E27FC236}">
                  <a16:creationId xmlns:a16="http://schemas.microsoft.com/office/drawing/2014/main" id="{5F8F74E3-E8EE-4F5E-A5DE-6FE21FF12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17">
              <a:extLst>
                <a:ext uri="{FF2B5EF4-FFF2-40B4-BE49-F238E27FC236}">
                  <a16:creationId xmlns:a16="http://schemas.microsoft.com/office/drawing/2014/main" id="{109D322D-B7BF-49ED-BCD1-14F201756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8" name="Group 18">
            <a:extLst>
              <a:ext uri="{FF2B5EF4-FFF2-40B4-BE49-F238E27FC236}">
                <a16:creationId xmlns:a16="http://schemas.microsoft.com/office/drawing/2014/main" id="{7F30BCC7-D24A-4194-A0B0-EB4CE87869F7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1898650"/>
            <a:ext cx="1123950" cy="3513138"/>
            <a:chOff x="2816" y="1063"/>
            <a:chExt cx="708" cy="1967"/>
          </a:xfrm>
        </p:grpSpPr>
        <p:sp>
          <p:nvSpPr>
            <p:cNvPr id="23573" name="Freeform 19">
              <a:extLst>
                <a:ext uri="{FF2B5EF4-FFF2-40B4-BE49-F238E27FC236}">
                  <a16:creationId xmlns:a16="http://schemas.microsoft.com/office/drawing/2014/main" id="{CC5432E9-0308-4AA8-8CA1-EFE3B911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20">
              <a:extLst>
                <a:ext uri="{FF2B5EF4-FFF2-40B4-BE49-F238E27FC236}">
                  <a16:creationId xmlns:a16="http://schemas.microsoft.com/office/drawing/2014/main" id="{575D7CA0-8DE3-4AF3-BBEE-64E89E7A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1">
              <a:extLst>
                <a:ext uri="{FF2B5EF4-FFF2-40B4-BE49-F238E27FC236}">
                  <a16:creationId xmlns:a16="http://schemas.microsoft.com/office/drawing/2014/main" id="{92552E67-8B06-4F11-B941-BD63B2A83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2">
              <a:extLst>
                <a:ext uri="{FF2B5EF4-FFF2-40B4-BE49-F238E27FC236}">
                  <a16:creationId xmlns:a16="http://schemas.microsoft.com/office/drawing/2014/main" id="{40B62CC2-FD47-4E34-8344-FF85B0C66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23">
            <a:extLst>
              <a:ext uri="{FF2B5EF4-FFF2-40B4-BE49-F238E27FC236}">
                <a16:creationId xmlns:a16="http://schemas.microsoft.com/office/drawing/2014/main" id="{0897EF04-DC58-49FB-BD00-C6C4F0F9BD5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898650"/>
            <a:ext cx="1123950" cy="3513138"/>
            <a:chOff x="3408" y="1063"/>
            <a:chExt cx="708" cy="1967"/>
          </a:xfrm>
        </p:grpSpPr>
        <p:sp>
          <p:nvSpPr>
            <p:cNvPr id="23569" name="Freeform 24">
              <a:extLst>
                <a:ext uri="{FF2B5EF4-FFF2-40B4-BE49-F238E27FC236}">
                  <a16:creationId xmlns:a16="http://schemas.microsoft.com/office/drawing/2014/main" id="{47F0FF18-E4C9-4AAB-8898-0B7F05EE3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25">
              <a:extLst>
                <a:ext uri="{FF2B5EF4-FFF2-40B4-BE49-F238E27FC236}">
                  <a16:creationId xmlns:a16="http://schemas.microsoft.com/office/drawing/2014/main" id="{1B9001DB-FDAF-451A-A380-331B5B776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26">
              <a:extLst>
                <a:ext uri="{FF2B5EF4-FFF2-40B4-BE49-F238E27FC236}">
                  <a16:creationId xmlns:a16="http://schemas.microsoft.com/office/drawing/2014/main" id="{49E3167F-E313-4C11-A6D7-B02EB7760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27">
              <a:extLst>
                <a:ext uri="{FF2B5EF4-FFF2-40B4-BE49-F238E27FC236}">
                  <a16:creationId xmlns:a16="http://schemas.microsoft.com/office/drawing/2014/main" id="{4C73B2F6-665A-4717-9467-9F1F1D34E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0" name="Group 28">
            <a:extLst>
              <a:ext uri="{FF2B5EF4-FFF2-40B4-BE49-F238E27FC236}">
                <a16:creationId xmlns:a16="http://schemas.microsoft.com/office/drawing/2014/main" id="{387716C6-132A-4A5C-8000-A4D6B98E9F7A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1898650"/>
            <a:ext cx="1123950" cy="3513138"/>
            <a:chOff x="4000" y="1063"/>
            <a:chExt cx="708" cy="1967"/>
          </a:xfrm>
        </p:grpSpPr>
        <p:sp>
          <p:nvSpPr>
            <p:cNvPr id="23565" name="Freeform 29">
              <a:extLst>
                <a:ext uri="{FF2B5EF4-FFF2-40B4-BE49-F238E27FC236}">
                  <a16:creationId xmlns:a16="http://schemas.microsoft.com/office/drawing/2014/main" id="{E71D49CC-A8CF-480F-9CB1-9F63AC37B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063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Freeform 30">
              <a:extLst>
                <a:ext uri="{FF2B5EF4-FFF2-40B4-BE49-F238E27FC236}">
                  <a16:creationId xmlns:a16="http://schemas.microsoft.com/office/drawing/2014/main" id="{DD2F1D46-0BEB-418C-98F0-ADF65EB62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1063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31">
              <a:extLst>
                <a:ext uri="{FF2B5EF4-FFF2-40B4-BE49-F238E27FC236}">
                  <a16:creationId xmlns:a16="http://schemas.microsoft.com/office/drawing/2014/main" id="{9F4E26CD-B2E7-4B5B-95D8-B3A177547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2018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Freeform 32">
              <a:extLst>
                <a:ext uri="{FF2B5EF4-FFF2-40B4-BE49-F238E27FC236}">
                  <a16:creationId xmlns:a16="http://schemas.microsoft.com/office/drawing/2014/main" id="{808820CF-7286-4F7A-BD93-45011F61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129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34" name="Rectangle 34">
            <a:extLst>
              <a:ext uri="{FF2B5EF4-FFF2-40B4-BE49-F238E27FC236}">
                <a16:creationId xmlns:a16="http://schemas.microsoft.com/office/drawing/2014/main" id="{91CEE070-2730-4EC2-89B1-FE156CED7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7524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mouse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picks</a:t>
            </a:r>
          </a:p>
        </p:txBody>
      </p:sp>
      <p:sp>
        <p:nvSpPr>
          <p:cNvPr id="563236" name="Rectangle 36">
            <a:extLst>
              <a:ext uri="{FF2B5EF4-FFF2-40B4-BE49-F238E27FC236}">
                <a16:creationId xmlns:a16="http://schemas.microsoft.com/office/drawing/2014/main" id="{CFB7B462-DD02-4AC3-A12B-4DD64149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3665538"/>
            <a:ext cx="8905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prompts</a:t>
            </a:r>
          </a:p>
        </p:txBody>
      </p:sp>
      <p:sp>
        <p:nvSpPr>
          <p:cNvPr id="563237" name="Rectangle 37">
            <a:extLst>
              <a:ext uri="{FF2B5EF4-FFF2-40B4-BE49-F238E27FC236}">
                <a16:creationId xmlns:a16="http://schemas.microsoft.com/office/drawing/2014/main" id="{B4B916DC-7529-40CF-8872-9F0CB6C9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51188"/>
            <a:ext cx="6127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FK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</a:t>
            </a:r>
          </a:p>
        </p:txBody>
      </p:sp>
      <p:sp>
        <p:nvSpPr>
          <p:cNvPr id="563238" name="Rectangle 38">
            <a:extLst>
              <a:ext uri="{FF2B5EF4-FFF2-40B4-BE49-F238E27FC236}">
                <a16:creationId xmlns:a16="http://schemas.microsoft.com/office/drawing/2014/main" id="{AD9A4E94-79DD-4902-A996-AD1837C9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3536950"/>
            <a:ext cx="54451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data</a:t>
            </a:r>
          </a:p>
        </p:txBody>
      </p:sp>
    </p:spTree>
  </p:cSld>
  <p:clrMapOvr>
    <a:masterClrMapping/>
  </p:clrMapOvr>
  <p:transition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BABFD8E-4683-413A-B533-DBE5F44BD3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2B215-C383-4836-BBEB-1FE67BB9380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17B2CA4-779C-4B4F-9748-36998ACE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76C073F-77FD-43C3-B8C8-5F6E9B87E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3200" y="558800"/>
            <a:ext cx="6210300" cy="320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Sample Equivalence Classes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27412617-C3A8-429D-B5D4-84095192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156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data outside bounds of the program 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72ABAB3B-F497-491F-ABE6-022BA56F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68725"/>
            <a:ext cx="3076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physically impossible data</a:t>
            </a:r>
          </a:p>
          <a:p>
            <a:pPr eaLnBrk="0" hangingPunct="0">
              <a:defRPr/>
            </a:pP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cs typeface="Arial" charset="0"/>
            </a:endParaRPr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F957E426-90EA-4871-B5F3-95DB23EC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4043363"/>
            <a:ext cx="421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proper value supplied in wrong place</a:t>
            </a:r>
          </a:p>
        </p:txBody>
      </p:sp>
      <p:sp>
        <p:nvSpPr>
          <p:cNvPr id="564230" name="Rectangle 6">
            <a:extLst>
              <a:ext uri="{FF2B5EF4-FFF2-40B4-BE49-F238E27FC236}">
                <a16:creationId xmlns:a16="http://schemas.microsoft.com/office/drawing/2014/main" id="{6C97E66D-1142-48E6-8438-50ED8EAE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8400"/>
            <a:ext cx="1260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Valid data</a:t>
            </a:r>
          </a:p>
        </p:txBody>
      </p:sp>
      <p:sp>
        <p:nvSpPr>
          <p:cNvPr id="564231" name="Rectangle 7">
            <a:extLst>
              <a:ext uri="{FF2B5EF4-FFF2-40B4-BE49-F238E27FC236}">
                <a16:creationId xmlns:a16="http://schemas.microsoft.com/office/drawing/2014/main" id="{2FB043A7-704B-439E-8BD7-10D9BEC2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176588"/>
            <a:ext cx="1438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Invalid data</a:t>
            </a:r>
          </a:p>
        </p:txBody>
      </p:sp>
      <p:grpSp>
        <p:nvGrpSpPr>
          <p:cNvPr id="24586" name="Group 8">
            <a:extLst>
              <a:ext uri="{FF2B5EF4-FFF2-40B4-BE49-F238E27FC236}">
                <a16:creationId xmlns:a16="http://schemas.microsoft.com/office/drawing/2014/main" id="{54D842CE-5BF7-454D-9B26-030723B82C82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1941513"/>
            <a:ext cx="1123950" cy="3513137"/>
            <a:chOff x="952" y="1087"/>
            <a:chExt cx="708" cy="1967"/>
          </a:xfrm>
        </p:grpSpPr>
        <p:sp>
          <p:nvSpPr>
            <p:cNvPr id="24587" name="Freeform 9">
              <a:extLst>
                <a:ext uri="{FF2B5EF4-FFF2-40B4-BE49-F238E27FC236}">
                  <a16:creationId xmlns:a16="http://schemas.microsoft.com/office/drawing/2014/main" id="{358A6EB0-035D-45C2-A24C-A77F9035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087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Freeform 10">
              <a:extLst>
                <a:ext uri="{FF2B5EF4-FFF2-40B4-BE49-F238E27FC236}">
                  <a16:creationId xmlns:a16="http://schemas.microsoft.com/office/drawing/2014/main" id="{5B06BA48-DF47-4D0E-A419-0CB412877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" y="1087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>
              <a:extLst>
                <a:ext uri="{FF2B5EF4-FFF2-40B4-BE49-F238E27FC236}">
                  <a16:creationId xmlns:a16="http://schemas.microsoft.com/office/drawing/2014/main" id="{91F651DD-B0BA-426E-B780-A30929C07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42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12">
              <a:extLst>
                <a:ext uri="{FF2B5EF4-FFF2-40B4-BE49-F238E27FC236}">
                  <a16:creationId xmlns:a16="http://schemas.microsoft.com/office/drawing/2014/main" id="{CA32C239-E1C9-4822-A40C-A2D5FBA03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" y="1153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57231849-BDBA-4E79-8E39-CB0CA8C31B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18F324-6409-4E67-AE90-25F914EA68E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580A4C6-0E6E-4FDE-96E9-F98253F6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95E25D0-FD0E-4EE8-B1ED-822B2132C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150" y="581025"/>
            <a:ext cx="6234113" cy="3190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r>
              <a:rPr lang="en-US" altLang="en-US"/>
              <a:t>Boundary Value Analysis</a:t>
            </a:r>
          </a:p>
        </p:txBody>
      </p:sp>
      <p:grpSp>
        <p:nvGrpSpPr>
          <p:cNvPr id="25605" name="Group 13">
            <a:extLst>
              <a:ext uri="{FF2B5EF4-FFF2-40B4-BE49-F238E27FC236}">
                <a16:creationId xmlns:a16="http://schemas.microsoft.com/office/drawing/2014/main" id="{4AC67DE3-70E4-480C-8821-4A505ED56E86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1884363"/>
            <a:ext cx="1123950" cy="3513137"/>
            <a:chOff x="1363" y="1055"/>
            <a:chExt cx="708" cy="1967"/>
          </a:xfrm>
        </p:grpSpPr>
        <p:sp>
          <p:nvSpPr>
            <p:cNvPr id="25637" name="Freeform 14">
              <a:extLst>
                <a:ext uri="{FF2B5EF4-FFF2-40B4-BE49-F238E27FC236}">
                  <a16:creationId xmlns:a16="http://schemas.microsoft.com/office/drawing/2014/main" id="{08D06265-908F-494F-AC9E-6E775B5F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Freeform 15">
              <a:extLst>
                <a:ext uri="{FF2B5EF4-FFF2-40B4-BE49-F238E27FC236}">
                  <a16:creationId xmlns:a16="http://schemas.microsoft.com/office/drawing/2014/main" id="{FA6BBEED-7DC4-4E43-ACD1-9F1E9D9B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Freeform 16">
              <a:extLst>
                <a:ext uri="{FF2B5EF4-FFF2-40B4-BE49-F238E27FC236}">
                  <a16:creationId xmlns:a16="http://schemas.microsoft.com/office/drawing/2014/main" id="{38C7FB7E-C0CB-4D44-BB02-BE3F1B578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Freeform 17">
              <a:extLst>
                <a:ext uri="{FF2B5EF4-FFF2-40B4-BE49-F238E27FC236}">
                  <a16:creationId xmlns:a16="http://schemas.microsoft.com/office/drawing/2014/main" id="{F9DD068A-6F7E-4657-9A63-263854A5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6" name="Group 18">
            <a:extLst>
              <a:ext uri="{FF2B5EF4-FFF2-40B4-BE49-F238E27FC236}">
                <a16:creationId xmlns:a16="http://schemas.microsoft.com/office/drawing/2014/main" id="{60C77228-5168-415B-A06C-679D2AF8D3BA}"/>
              </a:ext>
            </a:extLst>
          </p:cNvPr>
          <p:cNvGrpSpPr>
            <a:grpSpLocks/>
          </p:cNvGrpSpPr>
          <p:nvPr/>
        </p:nvGrpSpPr>
        <p:grpSpPr bwMode="auto">
          <a:xfrm>
            <a:off x="4013200" y="1884363"/>
            <a:ext cx="1123950" cy="3513137"/>
            <a:chOff x="2528" y="1055"/>
            <a:chExt cx="708" cy="1967"/>
          </a:xfrm>
        </p:grpSpPr>
        <p:sp>
          <p:nvSpPr>
            <p:cNvPr id="25633" name="Freeform 19">
              <a:extLst>
                <a:ext uri="{FF2B5EF4-FFF2-40B4-BE49-F238E27FC236}">
                  <a16:creationId xmlns:a16="http://schemas.microsoft.com/office/drawing/2014/main" id="{BD74296D-7E72-4556-A41F-E21E059C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20">
              <a:extLst>
                <a:ext uri="{FF2B5EF4-FFF2-40B4-BE49-F238E27FC236}">
                  <a16:creationId xmlns:a16="http://schemas.microsoft.com/office/drawing/2014/main" id="{10F1A1B7-B3E0-4D69-AAF3-6C402F174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21">
              <a:extLst>
                <a:ext uri="{FF2B5EF4-FFF2-40B4-BE49-F238E27FC236}">
                  <a16:creationId xmlns:a16="http://schemas.microsoft.com/office/drawing/2014/main" id="{AB8A98DF-E106-45D0-9CAA-FF88465BB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22">
              <a:extLst>
                <a:ext uri="{FF2B5EF4-FFF2-40B4-BE49-F238E27FC236}">
                  <a16:creationId xmlns:a16="http://schemas.microsoft.com/office/drawing/2014/main" id="{E237FB5C-CC00-41CB-A72F-0396520F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7" name="Group 23">
            <a:extLst>
              <a:ext uri="{FF2B5EF4-FFF2-40B4-BE49-F238E27FC236}">
                <a16:creationId xmlns:a16="http://schemas.microsoft.com/office/drawing/2014/main" id="{284BCD0B-0B9D-4848-94F4-80C3C3F53F3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884363"/>
            <a:ext cx="1123950" cy="3513137"/>
            <a:chOff x="3120" y="1055"/>
            <a:chExt cx="708" cy="1967"/>
          </a:xfrm>
        </p:grpSpPr>
        <p:sp>
          <p:nvSpPr>
            <p:cNvPr id="25629" name="Freeform 24">
              <a:extLst>
                <a:ext uri="{FF2B5EF4-FFF2-40B4-BE49-F238E27FC236}">
                  <a16:creationId xmlns:a16="http://schemas.microsoft.com/office/drawing/2014/main" id="{12860C2C-05F9-4AC7-B836-6051F781F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Freeform 25">
              <a:extLst>
                <a:ext uri="{FF2B5EF4-FFF2-40B4-BE49-F238E27FC236}">
                  <a16:creationId xmlns:a16="http://schemas.microsoft.com/office/drawing/2014/main" id="{9FA9DA8D-A120-455A-AD92-4D748B49C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26">
              <a:extLst>
                <a:ext uri="{FF2B5EF4-FFF2-40B4-BE49-F238E27FC236}">
                  <a16:creationId xmlns:a16="http://schemas.microsoft.com/office/drawing/2014/main" id="{D2310346-6095-4AA1-9503-E5ED57815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Freeform 27">
              <a:extLst>
                <a:ext uri="{FF2B5EF4-FFF2-40B4-BE49-F238E27FC236}">
                  <a16:creationId xmlns:a16="http://schemas.microsoft.com/office/drawing/2014/main" id="{A586D622-15EC-47D6-B7D7-EC3E5C38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8" name="Group 28">
            <a:extLst>
              <a:ext uri="{FF2B5EF4-FFF2-40B4-BE49-F238E27FC236}">
                <a16:creationId xmlns:a16="http://schemas.microsoft.com/office/drawing/2014/main" id="{0297C69F-34C1-4A50-9794-9F90E154C9B5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1884363"/>
            <a:ext cx="1123950" cy="3513137"/>
            <a:chOff x="3712" y="1055"/>
            <a:chExt cx="708" cy="1967"/>
          </a:xfrm>
        </p:grpSpPr>
        <p:sp>
          <p:nvSpPr>
            <p:cNvPr id="25625" name="Freeform 29">
              <a:extLst>
                <a:ext uri="{FF2B5EF4-FFF2-40B4-BE49-F238E27FC236}">
                  <a16:creationId xmlns:a16="http://schemas.microsoft.com/office/drawing/2014/main" id="{B25DEBAF-6D39-4CE4-804F-6121D450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055"/>
              <a:ext cx="527" cy="67"/>
            </a:xfrm>
            <a:custGeom>
              <a:avLst/>
              <a:gdLst>
                <a:gd name="T0" fmla="*/ 482 w 527"/>
                <a:gd name="T1" fmla="*/ 66 h 67"/>
                <a:gd name="T2" fmla="*/ 0 w 527"/>
                <a:gd name="T3" fmla="*/ 66 h 67"/>
                <a:gd name="T4" fmla="*/ 46 w 527"/>
                <a:gd name="T5" fmla="*/ 0 h 67"/>
                <a:gd name="T6" fmla="*/ 526 w 527"/>
                <a:gd name="T7" fmla="*/ 0 h 67"/>
                <a:gd name="T8" fmla="*/ 482 w 527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7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6" y="0"/>
                  </a:lnTo>
                  <a:lnTo>
                    <a:pt x="482" y="66"/>
                  </a:lnTo>
                </a:path>
              </a:pathLst>
            </a:custGeom>
            <a:solidFill>
              <a:srgbClr val="8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30">
              <a:extLst>
                <a:ext uri="{FF2B5EF4-FFF2-40B4-BE49-F238E27FC236}">
                  <a16:creationId xmlns:a16="http://schemas.microsoft.com/office/drawing/2014/main" id="{7296DF49-B496-43D5-B868-8AC98273E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1055"/>
              <a:ext cx="225" cy="1009"/>
            </a:xfrm>
            <a:custGeom>
              <a:avLst/>
              <a:gdLst>
                <a:gd name="T0" fmla="*/ 44 w 225"/>
                <a:gd name="T1" fmla="*/ 0 h 1009"/>
                <a:gd name="T2" fmla="*/ 0 w 225"/>
                <a:gd name="T3" fmla="*/ 66 h 1009"/>
                <a:gd name="T4" fmla="*/ 186 w 225"/>
                <a:gd name="T5" fmla="*/ 1008 h 1009"/>
                <a:gd name="T6" fmla="*/ 224 w 225"/>
                <a:gd name="T7" fmla="*/ 956 h 1009"/>
                <a:gd name="T8" fmla="*/ 44 w 225"/>
                <a:gd name="T9" fmla="*/ 0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09">
                  <a:moveTo>
                    <a:pt x="44" y="0"/>
                  </a:moveTo>
                  <a:lnTo>
                    <a:pt x="0" y="66"/>
                  </a:lnTo>
                  <a:lnTo>
                    <a:pt x="186" y="1008"/>
                  </a:lnTo>
                  <a:lnTo>
                    <a:pt x="224" y="956"/>
                  </a:lnTo>
                  <a:lnTo>
                    <a:pt x="44" y="0"/>
                  </a:lnTo>
                </a:path>
              </a:pathLst>
            </a:custGeom>
            <a:solidFill>
              <a:srgbClr val="FF5F7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31">
              <a:extLst>
                <a:ext uri="{FF2B5EF4-FFF2-40B4-BE49-F238E27FC236}">
                  <a16:creationId xmlns:a16="http://schemas.microsoft.com/office/drawing/2014/main" id="{0F82F5FF-52A7-43B2-AA4E-87C692DE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8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8"/>
                  </a:lnTo>
                  <a:lnTo>
                    <a:pt x="220" y="0"/>
                  </a:lnTo>
                </a:path>
              </a:pathLst>
            </a:custGeom>
            <a:solidFill>
              <a:srgbClr val="FF7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32">
              <a:extLst>
                <a:ext uri="{FF2B5EF4-FFF2-40B4-BE49-F238E27FC236}">
                  <a16:creationId xmlns:a16="http://schemas.microsoft.com/office/drawing/2014/main" id="{1604ED56-9105-4089-A443-C209057F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7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7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DF1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Freeform 34">
            <a:extLst>
              <a:ext uri="{FF2B5EF4-FFF2-40B4-BE49-F238E27FC236}">
                <a16:creationId xmlns:a16="http://schemas.microsoft.com/office/drawing/2014/main" id="{976F76FF-4E11-4C54-9826-4FF811DF7380}"/>
              </a:ext>
            </a:extLst>
          </p:cNvPr>
          <p:cNvSpPr>
            <a:spLocks/>
          </p:cNvSpPr>
          <p:nvPr/>
        </p:nvSpPr>
        <p:spPr bwMode="auto">
          <a:xfrm>
            <a:off x="2222500" y="2057400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283" name="Rectangle 35">
            <a:extLst>
              <a:ext uri="{FF2B5EF4-FFF2-40B4-BE49-F238E27FC236}">
                <a16:creationId xmlns:a16="http://schemas.microsoft.com/office/drawing/2014/main" id="{2673AB5C-ADDE-4B6F-8D1F-51DC488B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3422650"/>
            <a:ext cx="7524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mouse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picks</a:t>
            </a:r>
          </a:p>
        </p:txBody>
      </p:sp>
      <p:sp>
        <p:nvSpPr>
          <p:cNvPr id="25611" name="Freeform 37">
            <a:extLst>
              <a:ext uri="{FF2B5EF4-FFF2-40B4-BE49-F238E27FC236}">
                <a16:creationId xmlns:a16="http://schemas.microsoft.com/office/drawing/2014/main" id="{CAD75D4F-17B1-43E5-AC61-8F46D34F3BD5}"/>
              </a:ext>
            </a:extLst>
          </p:cNvPr>
          <p:cNvSpPr>
            <a:spLocks/>
          </p:cNvSpPr>
          <p:nvPr/>
        </p:nvSpPr>
        <p:spPr bwMode="auto">
          <a:xfrm>
            <a:off x="4102100" y="2100263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Freeform 38">
            <a:extLst>
              <a:ext uri="{FF2B5EF4-FFF2-40B4-BE49-F238E27FC236}">
                <a16:creationId xmlns:a16="http://schemas.microsoft.com/office/drawing/2014/main" id="{1F8C0B35-79BE-4AE5-848C-F3F6D212526D}"/>
              </a:ext>
            </a:extLst>
          </p:cNvPr>
          <p:cNvSpPr>
            <a:spLocks/>
          </p:cNvSpPr>
          <p:nvPr/>
        </p:nvSpPr>
        <p:spPr bwMode="auto">
          <a:xfrm>
            <a:off x="5029200" y="2071688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Freeform 39">
            <a:extLst>
              <a:ext uri="{FF2B5EF4-FFF2-40B4-BE49-F238E27FC236}">
                <a16:creationId xmlns:a16="http://schemas.microsoft.com/office/drawing/2014/main" id="{56D61C16-EE95-4364-8895-512EFD203091}"/>
              </a:ext>
            </a:extLst>
          </p:cNvPr>
          <p:cNvSpPr>
            <a:spLocks/>
          </p:cNvSpPr>
          <p:nvPr/>
        </p:nvSpPr>
        <p:spPr bwMode="auto">
          <a:xfrm>
            <a:off x="5969000" y="2085975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289" name="Rectangle 41">
            <a:extLst>
              <a:ext uri="{FF2B5EF4-FFF2-40B4-BE49-F238E27FC236}">
                <a16:creationId xmlns:a16="http://schemas.microsoft.com/office/drawing/2014/main" id="{3D048851-5426-4822-AFDA-BE9519D7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651250"/>
            <a:ext cx="89058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prompts</a:t>
            </a:r>
          </a:p>
        </p:txBody>
      </p:sp>
      <p:sp>
        <p:nvSpPr>
          <p:cNvPr id="565290" name="Rectangle 42">
            <a:extLst>
              <a:ext uri="{FF2B5EF4-FFF2-40B4-BE49-F238E27FC236}">
                <a16:creationId xmlns:a16="http://schemas.microsoft.com/office/drawing/2014/main" id="{B3B44212-A822-4C20-B4D7-0CD619DB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3136900"/>
            <a:ext cx="6127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FK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</a:t>
            </a:r>
          </a:p>
        </p:txBody>
      </p:sp>
      <p:sp>
        <p:nvSpPr>
          <p:cNvPr id="565291" name="Rectangle 43">
            <a:extLst>
              <a:ext uri="{FF2B5EF4-FFF2-40B4-BE49-F238E27FC236}">
                <a16:creationId xmlns:a16="http://schemas.microsoft.com/office/drawing/2014/main" id="{0EB6B4B0-BF1A-43FD-9B9C-B8A67DE13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522663"/>
            <a:ext cx="54451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data</a:t>
            </a:r>
          </a:p>
        </p:txBody>
      </p:sp>
      <p:grpSp>
        <p:nvGrpSpPr>
          <p:cNvPr id="25617" name="Group 44">
            <a:extLst>
              <a:ext uri="{FF2B5EF4-FFF2-40B4-BE49-F238E27FC236}">
                <a16:creationId xmlns:a16="http://schemas.microsoft.com/office/drawing/2014/main" id="{31DC16FD-8BEA-4E17-AC68-AF871AD2F05F}"/>
              </a:ext>
            </a:extLst>
          </p:cNvPr>
          <p:cNvGrpSpPr>
            <a:grpSpLocks/>
          </p:cNvGrpSpPr>
          <p:nvPr/>
        </p:nvGrpSpPr>
        <p:grpSpPr bwMode="auto">
          <a:xfrm>
            <a:off x="7104063" y="1884363"/>
            <a:ext cx="1123950" cy="3513137"/>
            <a:chOff x="4475" y="1055"/>
            <a:chExt cx="708" cy="1967"/>
          </a:xfrm>
        </p:grpSpPr>
        <p:sp>
          <p:nvSpPr>
            <p:cNvPr id="25621" name="Freeform 45">
              <a:extLst>
                <a:ext uri="{FF2B5EF4-FFF2-40B4-BE49-F238E27FC236}">
                  <a16:creationId xmlns:a16="http://schemas.microsoft.com/office/drawing/2014/main" id="{21F7E99E-5821-4B2B-B53E-4941C9D94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055"/>
              <a:ext cx="526" cy="67"/>
            </a:xfrm>
            <a:custGeom>
              <a:avLst/>
              <a:gdLst>
                <a:gd name="T0" fmla="*/ 482 w 526"/>
                <a:gd name="T1" fmla="*/ 66 h 67"/>
                <a:gd name="T2" fmla="*/ 0 w 526"/>
                <a:gd name="T3" fmla="*/ 66 h 67"/>
                <a:gd name="T4" fmla="*/ 46 w 526"/>
                <a:gd name="T5" fmla="*/ 0 h 67"/>
                <a:gd name="T6" fmla="*/ 525 w 526"/>
                <a:gd name="T7" fmla="*/ 0 h 67"/>
                <a:gd name="T8" fmla="*/ 482 w 526"/>
                <a:gd name="T9" fmla="*/ 66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67">
                  <a:moveTo>
                    <a:pt x="482" y="66"/>
                  </a:moveTo>
                  <a:lnTo>
                    <a:pt x="0" y="66"/>
                  </a:lnTo>
                  <a:lnTo>
                    <a:pt x="46" y="0"/>
                  </a:lnTo>
                  <a:lnTo>
                    <a:pt x="525" y="0"/>
                  </a:lnTo>
                  <a:lnTo>
                    <a:pt x="482" y="66"/>
                  </a:lnTo>
                </a:path>
              </a:pathLst>
            </a:custGeom>
            <a:solidFill>
              <a:srgbClr val="BF3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46">
              <a:extLst>
                <a:ext uri="{FF2B5EF4-FFF2-40B4-BE49-F238E27FC236}">
                  <a16:creationId xmlns:a16="http://schemas.microsoft.com/office/drawing/2014/main" id="{E0CC30BC-2419-4A10-88B3-4AC88AB72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055"/>
              <a:ext cx="225" cy="1010"/>
            </a:xfrm>
            <a:custGeom>
              <a:avLst/>
              <a:gdLst>
                <a:gd name="T0" fmla="*/ 43 w 225"/>
                <a:gd name="T1" fmla="*/ 0 h 1010"/>
                <a:gd name="T2" fmla="*/ 0 w 225"/>
                <a:gd name="T3" fmla="*/ 66 h 1010"/>
                <a:gd name="T4" fmla="*/ 186 w 225"/>
                <a:gd name="T5" fmla="*/ 1009 h 1010"/>
                <a:gd name="T6" fmla="*/ 224 w 225"/>
                <a:gd name="T7" fmla="*/ 957 h 1010"/>
                <a:gd name="T8" fmla="*/ 43 w 225"/>
                <a:gd name="T9" fmla="*/ 0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" h="1010">
                  <a:moveTo>
                    <a:pt x="43" y="0"/>
                  </a:moveTo>
                  <a:lnTo>
                    <a:pt x="0" y="66"/>
                  </a:lnTo>
                  <a:lnTo>
                    <a:pt x="186" y="1009"/>
                  </a:lnTo>
                  <a:lnTo>
                    <a:pt x="224" y="957"/>
                  </a:lnTo>
                  <a:lnTo>
                    <a:pt x="43" y="0"/>
                  </a:lnTo>
                </a:path>
              </a:pathLst>
            </a:custGeom>
            <a:solidFill>
              <a:srgbClr val="FF5F1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47">
              <a:extLst>
                <a:ext uri="{FF2B5EF4-FFF2-40B4-BE49-F238E27FC236}">
                  <a16:creationId xmlns:a16="http://schemas.microsoft.com/office/drawing/2014/main" id="{7A5EDEA2-49F8-4838-B51B-B4E4D1402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2010"/>
              <a:ext cx="221" cy="1012"/>
            </a:xfrm>
            <a:custGeom>
              <a:avLst/>
              <a:gdLst>
                <a:gd name="T0" fmla="*/ 220 w 221"/>
                <a:gd name="T1" fmla="*/ 0 h 1012"/>
                <a:gd name="T2" fmla="*/ 181 w 221"/>
                <a:gd name="T3" fmla="*/ 53 h 1012"/>
                <a:gd name="T4" fmla="*/ 0 w 221"/>
                <a:gd name="T5" fmla="*/ 1011 h 1012"/>
                <a:gd name="T6" fmla="*/ 42 w 221"/>
                <a:gd name="T7" fmla="*/ 949 h 1012"/>
                <a:gd name="T8" fmla="*/ 220 w 221"/>
                <a:gd name="T9" fmla="*/ 0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" h="1012">
                  <a:moveTo>
                    <a:pt x="220" y="0"/>
                  </a:moveTo>
                  <a:lnTo>
                    <a:pt x="181" y="53"/>
                  </a:lnTo>
                  <a:lnTo>
                    <a:pt x="0" y="1011"/>
                  </a:lnTo>
                  <a:lnTo>
                    <a:pt x="42" y="949"/>
                  </a:lnTo>
                  <a:lnTo>
                    <a:pt x="220" y="0"/>
                  </a:lnTo>
                </a:path>
              </a:pathLst>
            </a:custGeom>
            <a:solidFill>
              <a:srgbClr val="FF7F3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48">
              <a:extLst>
                <a:ext uri="{FF2B5EF4-FFF2-40B4-BE49-F238E27FC236}">
                  <a16:creationId xmlns:a16="http://schemas.microsoft.com/office/drawing/2014/main" id="{275BA1A5-4313-45E2-8874-B79095CF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121"/>
              <a:ext cx="669" cy="1901"/>
            </a:xfrm>
            <a:custGeom>
              <a:avLst/>
              <a:gdLst>
                <a:gd name="T0" fmla="*/ 482 w 669"/>
                <a:gd name="T1" fmla="*/ 0 h 1901"/>
                <a:gd name="T2" fmla="*/ 0 w 669"/>
                <a:gd name="T3" fmla="*/ 0 h 1901"/>
                <a:gd name="T4" fmla="*/ 181 w 669"/>
                <a:gd name="T5" fmla="*/ 948 h 1901"/>
                <a:gd name="T6" fmla="*/ 0 w 669"/>
                <a:gd name="T7" fmla="*/ 1900 h 1901"/>
                <a:gd name="T8" fmla="*/ 487 w 669"/>
                <a:gd name="T9" fmla="*/ 1900 h 1901"/>
                <a:gd name="T10" fmla="*/ 668 w 669"/>
                <a:gd name="T11" fmla="*/ 942 h 1901"/>
                <a:gd name="T12" fmla="*/ 482 w 669"/>
                <a:gd name="T13" fmla="*/ 0 h 19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9" h="1901">
                  <a:moveTo>
                    <a:pt x="482" y="0"/>
                  </a:moveTo>
                  <a:lnTo>
                    <a:pt x="0" y="0"/>
                  </a:lnTo>
                  <a:lnTo>
                    <a:pt x="181" y="948"/>
                  </a:lnTo>
                  <a:lnTo>
                    <a:pt x="0" y="1900"/>
                  </a:lnTo>
                  <a:lnTo>
                    <a:pt x="487" y="1900"/>
                  </a:lnTo>
                  <a:lnTo>
                    <a:pt x="668" y="942"/>
                  </a:lnTo>
                  <a:lnTo>
                    <a:pt x="482" y="0"/>
                  </a:lnTo>
                </a:path>
              </a:pathLst>
            </a:custGeom>
            <a:solidFill>
              <a:srgbClr val="F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" name="Freeform 49">
            <a:extLst>
              <a:ext uri="{FF2B5EF4-FFF2-40B4-BE49-F238E27FC236}">
                <a16:creationId xmlns:a16="http://schemas.microsoft.com/office/drawing/2014/main" id="{1812AF14-282C-472E-8144-A8EB9783FED5}"/>
              </a:ext>
            </a:extLst>
          </p:cNvPr>
          <p:cNvSpPr>
            <a:spLocks/>
          </p:cNvSpPr>
          <p:nvPr/>
        </p:nvSpPr>
        <p:spPr bwMode="auto">
          <a:xfrm>
            <a:off x="7162800" y="2057400"/>
            <a:ext cx="928688" cy="3244850"/>
          </a:xfrm>
          <a:custGeom>
            <a:avLst/>
            <a:gdLst>
              <a:gd name="T0" fmla="*/ 0 w 585"/>
              <a:gd name="T1" fmla="*/ 0 h 1817"/>
              <a:gd name="T2" fmla="*/ 2147483647 w 585"/>
              <a:gd name="T3" fmla="*/ 0 h 1817"/>
              <a:gd name="T4" fmla="*/ 2147483647 w 585"/>
              <a:gd name="T5" fmla="*/ 2147483647 h 1817"/>
              <a:gd name="T6" fmla="*/ 2147483647 w 585"/>
              <a:gd name="T7" fmla="*/ 2147483647 h 1817"/>
              <a:gd name="T8" fmla="*/ 2147483647 w 585"/>
              <a:gd name="T9" fmla="*/ 2147483647 h 1817"/>
              <a:gd name="T10" fmla="*/ 2147483647 w 585"/>
              <a:gd name="T11" fmla="*/ 2147483647 h 1817"/>
              <a:gd name="T12" fmla="*/ 0 w 585"/>
              <a:gd name="T13" fmla="*/ 0 h 18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5" h="1817">
                <a:moveTo>
                  <a:pt x="0" y="0"/>
                </a:moveTo>
                <a:lnTo>
                  <a:pt x="408" y="0"/>
                </a:lnTo>
                <a:lnTo>
                  <a:pt x="584" y="888"/>
                </a:lnTo>
                <a:lnTo>
                  <a:pt x="408" y="1816"/>
                </a:lnTo>
                <a:lnTo>
                  <a:pt x="16" y="1816"/>
                </a:lnTo>
                <a:lnTo>
                  <a:pt x="200" y="904"/>
                </a:lnTo>
                <a:lnTo>
                  <a:pt x="0" y="0"/>
                </a:lnTo>
              </a:path>
            </a:pathLst>
          </a:custGeom>
          <a:noFill/>
          <a:ln w="76200" cap="rnd" cmpd="sng">
            <a:solidFill>
              <a:srgbClr val="51D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298" name="Rectangle 50">
            <a:extLst>
              <a:ext uri="{FF2B5EF4-FFF2-40B4-BE49-F238E27FC236}">
                <a16:creationId xmlns:a16="http://schemas.microsoft.com/office/drawing/2014/main" id="{1BD7FD5E-30D1-43AF-B451-7ED812AA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5418138"/>
            <a:ext cx="9937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output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domain</a:t>
            </a:r>
          </a:p>
        </p:txBody>
      </p:sp>
      <p:sp>
        <p:nvSpPr>
          <p:cNvPr id="565299" name="Rectangle 51">
            <a:extLst>
              <a:ext uri="{FF2B5EF4-FFF2-40B4-BE49-F238E27FC236}">
                <a16:creationId xmlns:a16="http://schemas.microsoft.com/office/drawing/2014/main" id="{0B072E79-239D-4185-98D5-A829AF97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5570538"/>
            <a:ext cx="1616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cs typeface="Arial" charset="0"/>
              </a:rPr>
              <a:t>input domain</a:t>
            </a:r>
          </a:p>
        </p:txBody>
      </p:sp>
    </p:spTree>
  </p:cSld>
  <p:clrMapOvr>
    <a:masterClrMapping/>
  </p:clrMapOvr>
  <p:transition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A506-95FF-40D9-AB42-15F0D0B3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8995-B4B6-457C-B5E4-594BF3FA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reads a text file and a single word. It counts the occurrence of the word in the file and returns the result.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429A-CD71-4942-AA62-93438885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B8F1-88CF-4C6A-8FF6-6C95A2A2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65389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9"/>
          <p:cNvSpPr txBox="1">
            <a:spLocks noGrp="1"/>
          </p:cNvSpPr>
          <p:nvPr>
            <p:ph type="ftr" idx="11"/>
          </p:nvPr>
        </p:nvSpPr>
        <p:spPr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Engineering A Practitioner’s Approach by R.S. Pressman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&amp; Software Engineering A lifecycle approach by P. Mohapatra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4551363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White-Box Testing </a:t>
            </a:r>
            <a:r>
              <a:rPr lang="en-US" sz="1600"/>
              <a:t>(contd…)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4995863" y="2260600"/>
            <a:ext cx="63500" cy="1143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4983163" y="2246313"/>
            <a:ext cx="88900" cy="14287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3" name="Google Shape;253;p19"/>
          <p:cNvCxnSpPr/>
          <p:nvPr/>
        </p:nvCxnSpPr>
        <p:spPr>
          <a:xfrm>
            <a:off x="5033963" y="2403475"/>
            <a:ext cx="0" cy="857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9"/>
          <p:cNvSpPr/>
          <p:nvPr/>
        </p:nvSpPr>
        <p:spPr>
          <a:xfrm>
            <a:off x="4856163" y="2546350"/>
            <a:ext cx="355600" cy="2000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4843463" y="2532063"/>
            <a:ext cx="381000" cy="228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56" name="Google Shape;256;p19"/>
          <p:cNvCxnSpPr/>
          <p:nvPr/>
        </p:nvCxnSpPr>
        <p:spPr>
          <a:xfrm>
            <a:off x="5033963" y="2774950"/>
            <a:ext cx="0" cy="714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9"/>
          <p:cNvCxnSpPr/>
          <p:nvPr/>
        </p:nvCxnSpPr>
        <p:spPr>
          <a:xfrm rot="10800000">
            <a:off x="4462463" y="2960688"/>
            <a:ext cx="355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19"/>
          <p:cNvSpPr/>
          <p:nvPr/>
        </p:nvSpPr>
        <p:spPr>
          <a:xfrm>
            <a:off x="4297363" y="3160713"/>
            <a:ext cx="355600" cy="2000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4284663" y="3146425"/>
            <a:ext cx="381000" cy="228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5414963" y="3189288"/>
            <a:ext cx="355600" cy="2000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5402263" y="3175000"/>
            <a:ext cx="381000" cy="228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>
            <a:off x="4475163" y="2960688"/>
            <a:ext cx="0" cy="1714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9"/>
          <p:cNvCxnSpPr/>
          <p:nvPr/>
        </p:nvCxnSpPr>
        <p:spPr>
          <a:xfrm rot="10800000">
            <a:off x="5237163" y="2960688"/>
            <a:ext cx="355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9"/>
          <p:cNvCxnSpPr/>
          <p:nvPr/>
        </p:nvCxnSpPr>
        <p:spPr>
          <a:xfrm>
            <a:off x="5592763" y="2960688"/>
            <a:ext cx="0" cy="1714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9"/>
          <p:cNvCxnSpPr/>
          <p:nvPr/>
        </p:nvCxnSpPr>
        <p:spPr>
          <a:xfrm>
            <a:off x="4475163" y="3389313"/>
            <a:ext cx="0" cy="11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9"/>
          <p:cNvCxnSpPr/>
          <p:nvPr/>
        </p:nvCxnSpPr>
        <p:spPr>
          <a:xfrm>
            <a:off x="5592763" y="3417888"/>
            <a:ext cx="0" cy="11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19"/>
          <p:cNvCxnSpPr/>
          <p:nvPr/>
        </p:nvCxnSpPr>
        <p:spPr>
          <a:xfrm>
            <a:off x="4475163" y="3546475"/>
            <a:ext cx="11049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19"/>
          <p:cNvCxnSpPr/>
          <p:nvPr/>
        </p:nvCxnSpPr>
        <p:spPr>
          <a:xfrm>
            <a:off x="5033963" y="3546475"/>
            <a:ext cx="0" cy="1714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19"/>
          <p:cNvSpPr/>
          <p:nvPr/>
        </p:nvSpPr>
        <p:spPr>
          <a:xfrm>
            <a:off x="4856163" y="3775075"/>
            <a:ext cx="355600" cy="2000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4843463" y="3760788"/>
            <a:ext cx="381000" cy="228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1" name="Google Shape;271;p19"/>
          <p:cNvCxnSpPr/>
          <p:nvPr/>
        </p:nvCxnSpPr>
        <p:spPr>
          <a:xfrm>
            <a:off x="5033963" y="4003675"/>
            <a:ext cx="0" cy="2143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5033963" y="4346575"/>
            <a:ext cx="0" cy="714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5033963" y="2460625"/>
            <a:ext cx="863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5033963" y="4403725"/>
            <a:ext cx="863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5910263" y="2460625"/>
            <a:ext cx="0" cy="19288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19"/>
          <p:cNvSpPr/>
          <p:nvPr/>
        </p:nvSpPr>
        <p:spPr>
          <a:xfrm>
            <a:off x="2124075" y="4945063"/>
            <a:ext cx="466090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 our goal is to ensure that all 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2124075" y="5302250"/>
            <a:ext cx="49037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 and conditions have 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2124075" y="5659438"/>
            <a:ext cx="45656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been executed at least once ...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4805363" y="2832100"/>
            <a:ext cx="444500" cy="271463"/>
          </a:xfrm>
          <a:prstGeom prst="diamond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805363" y="4246563"/>
            <a:ext cx="444500" cy="271462"/>
          </a:xfrm>
          <a:prstGeom prst="diamond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81" name="Google Shape;281;p19"/>
          <p:cNvCxnSpPr/>
          <p:nvPr/>
        </p:nvCxnSpPr>
        <p:spPr>
          <a:xfrm>
            <a:off x="5033963" y="4560888"/>
            <a:ext cx="0" cy="3571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676400"/>
            <a:ext cx="2068513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E959EBD-CA1F-4CBE-B6DB-F742EF57A0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E2787-B2B2-46E4-8794-3DC29A05E6A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4072AF17-F761-48A9-A892-0C0BF6E9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158B026-03AA-47C1-BD16-087AD31F1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White Box Testing </a:t>
            </a:r>
            <a:r>
              <a:rPr lang="en-US" altLang="en-US" sz="1600"/>
              <a:t>(contd…)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8463871-3282-49B4-AE55-EAEA514C4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1. Read x	2.	     3.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If (x&gt; 0) and (x &lt; 50)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4.	   check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5.       check=0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6.  endif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7. Display check</a:t>
            </a:r>
          </a:p>
        </p:txBody>
      </p:sp>
      <p:sp>
        <p:nvSpPr>
          <p:cNvPr id="13318" name="Line 4">
            <a:extLst>
              <a:ext uri="{FF2B5EF4-FFF2-40B4-BE49-F238E27FC236}">
                <a16:creationId xmlns:a16="http://schemas.microsoft.com/office/drawing/2014/main" id="{0C3B138E-80E4-4A8D-BB81-C99DDC9C5C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819400"/>
            <a:ext cx="639763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5">
            <a:extLst>
              <a:ext uri="{FF2B5EF4-FFF2-40B4-BE49-F238E27FC236}">
                <a16:creationId xmlns:a16="http://schemas.microsoft.com/office/drawing/2014/main" id="{0F1E5724-0068-411B-9BFA-212AB7161B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819400"/>
            <a:ext cx="639763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Oval 6">
            <a:extLst>
              <a:ext uri="{FF2B5EF4-FFF2-40B4-BE49-F238E27FC236}">
                <a16:creationId xmlns:a16="http://schemas.microsoft.com/office/drawing/2014/main" id="{6AE7D945-A749-4F1F-9F5E-E4A57290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163763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1" name="Oval 7">
            <a:extLst>
              <a:ext uri="{FF2B5EF4-FFF2-40B4-BE49-F238E27FC236}">
                <a16:creationId xmlns:a16="http://schemas.microsoft.com/office/drawing/2014/main" id="{7F122020-489F-4B27-ADF0-BDC95741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805113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2" name="Oval 8">
            <a:extLst>
              <a:ext uri="{FF2B5EF4-FFF2-40B4-BE49-F238E27FC236}">
                <a16:creationId xmlns:a16="http://schemas.microsoft.com/office/drawing/2014/main" id="{B924A3C6-2BD3-4E06-B671-3FC96088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4487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3" name="Oval 9">
            <a:extLst>
              <a:ext uri="{FF2B5EF4-FFF2-40B4-BE49-F238E27FC236}">
                <a16:creationId xmlns:a16="http://schemas.microsoft.com/office/drawing/2014/main" id="{9F42C053-6C7E-405A-BDFD-3D404E51E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992563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4" name="Oval 10">
            <a:extLst>
              <a:ext uri="{FF2B5EF4-FFF2-40B4-BE49-F238E27FC236}">
                <a16:creationId xmlns:a16="http://schemas.microsoft.com/office/drawing/2014/main" id="{5FC0A283-B767-421D-AD20-B7415185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92563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5" name="Oval 11">
            <a:extLst>
              <a:ext uri="{FF2B5EF4-FFF2-40B4-BE49-F238E27FC236}">
                <a16:creationId xmlns:a16="http://schemas.microsoft.com/office/drawing/2014/main" id="{6ADAA416-DBD5-42FD-84D1-924445F9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4541838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6" name="Text Box 12">
            <a:extLst>
              <a:ext uri="{FF2B5EF4-FFF2-40B4-BE49-F238E27FC236}">
                <a16:creationId xmlns:a16="http://schemas.microsoft.com/office/drawing/2014/main" id="{8486EFA8-E968-44F1-9616-C487432E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55838"/>
            <a:ext cx="274638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7" name="Text Box 13">
            <a:extLst>
              <a:ext uri="{FF2B5EF4-FFF2-40B4-BE49-F238E27FC236}">
                <a16:creationId xmlns:a16="http://schemas.microsoft.com/office/drawing/2014/main" id="{96FAEAE8-BCB9-4B8C-8ADD-0FE2E1F4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95600"/>
            <a:ext cx="274638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8" name="Text Box 14">
            <a:extLst>
              <a:ext uri="{FF2B5EF4-FFF2-40B4-BE49-F238E27FC236}">
                <a16:creationId xmlns:a16="http://schemas.microsoft.com/office/drawing/2014/main" id="{8AA340CE-540F-4DDA-8F90-3C371E9D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4633913"/>
            <a:ext cx="274637" cy="2730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6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29" name="Text Box 15">
            <a:extLst>
              <a:ext uri="{FF2B5EF4-FFF2-40B4-BE49-F238E27FC236}">
                <a16:creationId xmlns:a16="http://schemas.microsoft.com/office/drawing/2014/main" id="{1B8B6401-949B-4383-A693-DB3A3000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535363"/>
            <a:ext cx="274637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30" name="Text Box 16">
            <a:extLst>
              <a:ext uri="{FF2B5EF4-FFF2-40B4-BE49-F238E27FC236}">
                <a16:creationId xmlns:a16="http://schemas.microsoft.com/office/drawing/2014/main" id="{4BFC05AB-127F-48BD-B72C-D61A846F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4084638"/>
            <a:ext cx="274637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31" name="Text Box 17">
            <a:extLst>
              <a:ext uri="{FF2B5EF4-FFF2-40B4-BE49-F238E27FC236}">
                <a16:creationId xmlns:a16="http://schemas.microsoft.com/office/drawing/2014/main" id="{547D9CAB-76B5-418D-81CA-12806287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4084638"/>
            <a:ext cx="274637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32" name="Line 18">
            <a:extLst>
              <a:ext uri="{FF2B5EF4-FFF2-40B4-BE49-F238E27FC236}">
                <a16:creationId xmlns:a16="http://schemas.microsoft.com/office/drawing/2014/main" id="{F81A979C-F33F-45BD-8A84-458093391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620963"/>
            <a:ext cx="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19">
            <a:extLst>
              <a:ext uri="{FF2B5EF4-FFF2-40B4-BE49-F238E27FC236}">
                <a16:creationId xmlns:a16="http://schemas.microsoft.com/office/drawing/2014/main" id="{EB390EB8-9EBB-4FA9-AE4D-B1B144D4A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3262313"/>
            <a:ext cx="90487" cy="73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0">
            <a:extLst>
              <a:ext uri="{FF2B5EF4-FFF2-40B4-BE49-F238E27FC236}">
                <a16:creationId xmlns:a16="http://schemas.microsoft.com/office/drawing/2014/main" id="{E0666F45-90B0-44F1-B8D0-CD3A398B0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5925" y="3262313"/>
            <a:ext cx="92075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1">
            <a:extLst>
              <a:ext uri="{FF2B5EF4-FFF2-40B4-BE49-F238E27FC236}">
                <a16:creationId xmlns:a16="http://schemas.microsoft.com/office/drawing/2014/main" id="{54F10494-DA73-4128-8DEB-47C566720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3902075"/>
            <a:ext cx="274638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2">
            <a:extLst>
              <a:ext uri="{FF2B5EF4-FFF2-40B4-BE49-F238E27FC236}">
                <a16:creationId xmlns:a16="http://schemas.microsoft.com/office/drawing/2014/main" id="{0108C735-EDE8-4CF2-A644-DDE06C33EC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902075"/>
            <a:ext cx="90488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3">
            <a:extLst>
              <a:ext uri="{FF2B5EF4-FFF2-40B4-BE49-F238E27FC236}">
                <a16:creationId xmlns:a16="http://schemas.microsoft.com/office/drawing/2014/main" id="{D0918875-4234-43C7-A6A3-1CD928AB91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449763"/>
            <a:ext cx="18415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4">
            <a:extLst>
              <a:ext uri="{FF2B5EF4-FFF2-40B4-BE49-F238E27FC236}">
                <a16:creationId xmlns:a16="http://schemas.microsoft.com/office/drawing/2014/main" id="{3B0AE271-1886-4E5D-8EDF-D01C77402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4449763"/>
            <a:ext cx="182563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5">
            <a:extLst>
              <a:ext uri="{FF2B5EF4-FFF2-40B4-BE49-F238E27FC236}">
                <a16:creationId xmlns:a16="http://schemas.microsoft.com/office/drawing/2014/main" id="{D6A9B3A2-0BD4-44DD-AF27-7A321F581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4999038"/>
            <a:ext cx="0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Oval 26">
            <a:extLst>
              <a:ext uri="{FF2B5EF4-FFF2-40B4-BE49-F238E27FC236}">
                <a16:creationId xmlns:a16="http://schemas.microsoft.com/office/drawing/2014/main" id="{AF6E8969-8F7F-4085-81FE-000B5CED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5273675"/>
            <a:ext cx="457200" cy="457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41" name="Text Box 27">
            <a:extLst>
              <a:ext uri="{FF2B5EF4-FFF2-40B4-BE49-F238E27FC236}">
                <a16:creationId xmlns:a16="http://schemas.microsoft.com/office/drawing/2014/main" id="{BCC0F75B-DE55-4A79-A01E-465F8176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5364163"/>
            <a:ext cx="273050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Verdana" panose="020B0604030504040204" pitchFamily="34" charset="0"/>
                <a:cs typeface="Arial" panose="020B0604020202020204" pitchFamily="34" charset="0"/>
              </a:rPr>
              <a:t>7</a:t>
            </a: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16DD32D0C9B46A95D59A5C0EA9312" ma:contentTypeVersion="4" ma:contentTypeDescription="Create a new document." ma:contentTypeScope="" ma:versionID="d4a2aa0cf4f91a8abb3d19615275b5bc">
  <xsd:schema xmlns:xsd="http://www.w3.org/2001/XMLSchema" xmlns:xs="http://www.w3.org/2001/XMLSchema" xmlns:p="http://schemas.microsoft.com/office/2006/metadata/properties" xmlns:ns2="72738f85-f4cf-4007-9889-4794722ab519" targetNamespace="http://schemas.microsoft.com/office/2006/metadata/properties" ma:root="true" ma:fieldsID="fe4f7c2678c5c236434be35690e6b901" ns2:_="">
    <xsd:import namespace="72738f85-f4cf-4007-9889-4794722ab5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38f85-f4cf-4007-9889-4794722ab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146712-AA32-458D-9DE6-0E6F0D27B931}"/>
</file>

<file path=customXml/itemProps2.xml><?xml version="1.0" encoding="utf-8"?>
<ds:datastoreItem xmlns:ds="http://schemas.openxmlformats.org/officeDocument/2006/customXml" ds:itemID="{F67BCFCD-D7BC-4D4F-AD3E-C78E97B0B461}"/>
</file>

<file path=customXml/itemProps3.xml><?xml version="1.0" encoding="utf-8"?>
<ds:datastoreItem xmlns:ds="http://schemas.openxmlformats.org/officeDocument/2006/customXml" ds:itemID="{7A584621-13C8-403A-B2B6-6D8E9741CE91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882</Words>
  <Application>Microsoft Office PowerPoint</Application>
  <PresentationFormat>On-screen Show (4:3)</PresentationFormat>
  <Paragraphs>179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Verdana</vt:lpstr>
      <vt:lpstr>Helvetica Neue</vt:lpstr>
      <vt:lpstr>Times New Roman</vt:lpstr>
      <vt:lpstr>Arial</vt:lpstr>
      <vt:lpstr>Noto Sans Symbols</vt:lpstr>
      <vt:lpstr>Helvetica</vt:lpstr>
      <vt:lpstr>Wingdings</vt:lpstr>
      <vt:lpstr>Profile</vt:lpstr>
      <vt:lpstr>Software Construction</vt:lpstr>
      <vt:lpstr>Black-Box Testing</vt:lpstr>
      <vt:lpstr>Black-Box Testing Methods</vt:lpstr>
      <vt:lpstr>Equivalence Partitioning</vt:lpstr>
      <vt:lpstr>Sample Equivalence Classes</vt:lpstr>
      <vt:lpstr>Boundary Value Analysis</vt:lpstr>
      <vt:lpstr>PowerPoint Presentation</vt:lpstr>
      <vt:lpstr>White-Box Testing (contd…)</vt:lpstr>
      <vt:lpstr>White Box Testing (contd…)</vt:lpstr>
      <vt:lpstr>White Box Testing (contd…)</vt:lpstr>
      <vt:lpstr>PowerPoint Presentation</vt:lpstr>
      <vt:lpstr>PowerPoint Presentation</vt:lpstr>
      <vt:lpstr>Loop Testing</vt:lpstr>
      <vt:lpstr>Loop Testing: Simple Loops</vt:lpstr>
      <vt:lpstr>Loop Testing: Nested Loops</vt:lpstr>
      <vt:lpstr>Loop Testing: Concatenated Loops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Onaiza Maqbool</dc:creator>
  <cp:lastModifiedBy>Onaiza Maqbool</cp:lastModifiedBy>
  <cp:revision>3</cp:revision>
  <dcterms:created xsi:type="dcterms:W3CDTF">1601-01-01T00:00:00Z</dcterms:created>
  <dcterms:modified xsi:type="dcterms:W3CDTF">2024-01-15T05:40:12Z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0x010100A8116DD32D0C9B46A95D59A5C0EA9312</vt:lpwstr>
  </property>
</Properties>
</file>