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32"/>
  </p:notesMasterIdLst>
  <p:handoutMasterIdLst>
    <p:handoutMasterId r:id="rId33"/>
  </p:handoutMasterIdLst>
  <p:sldIdLst>
    <p:sldId id="257" r:id="rId2"/>
    <p:sldId id="404" r:id="rId3"/>
    <p:sldId id="402" r:id="rId4"/>
    <p:sldId id="378" r:id="rId5"/>
    <p:sldId id="381" r:id="rId6"/>
    <p:sldId id="380" r:id="rId7"/>
    <p:sldId id="403" r:id="rId8"/>
    <p:sldId id="286" r:id="rId9"/>
    <p:sldId id="288" r:id="rId10"/>
    <p:sldId id="289" r:id="rId11"/>
    <p:sldId id="387" r:id="rId12"/>
    <p:sldId id="382" r:id="rId13"/>
    <p:sldId id="405" r:id="rId14"/>
    <p:sldId id="406" r:id="rId15"/>
    <p:sldId id="386" r:id="rId16"/>
    <p:sldId id="397" r:id="rId17"/>
    <p:sldId id="388" r:id="rId18"/>
    <p:sldId id="335" r:id="rId19"/>
    <p:sldId id="336" r:id="rId20"/>
    <p:sldId id="337" r:id="rId21"/>
    <p:sldId id="338" r:id="rId22"/>
    <p:sldId id="339" r:id="rId23"/>
    <p:sldId id="342" r:id="rId24"/>
    <p:sldId id="340" r:id="rId25"/>
    <p:sldId id="341" r:id="rId26"/>
    <p:sldId id="506" r:id="rId27"/>
    <p:sldId id="507" r:id="rId28"/>
    <p:sldId id="508" r:id="rId29"/>
    <p:sldId id="509" r:id="rId30"/>
    <p:sldId id="510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B922357-5A9E-444B-A32F-5153C07608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DB8AC1-5588-46B7-A8BD-F63B9B85C9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3F4B0AE-2391-4BB6-AB49-203D9A5377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5D78AD4-BC60-432C-83E9-A05CB26C0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7C633C61-43DE-47ED-B60B-C32F76F4EB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5D9486-BAA7-40FC-A39E-C89AE0DAA7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F7A0C83-81EE-4C7B-8978-6FDA57773E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B1DF10C-3CC5-418E-87C0-42DB9CBF0C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6B61E77E-F4E7-43F2-B586-A9134B7DB6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AEA8E967-F387-40EC-9DF3-1FE249DE57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57DEDDCE-5751-49B2-9851-F54D1E51B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Arial" panose="020B0604020202020204" pitchFamily="34" charset="0"/>
              </a:defRPr>
            </a:lvl1pPr>
          </a:lstStyle>
          <a:p>
            <a:fld id="{F080064F-EF71-4631-B4BD-F6B75A4085D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1EAF9DE-085E-4467-8748-E25FC31C9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1463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2788" indent="-219075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399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71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43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1588" indent="-219075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2CF6B-A55E-4F76-95E8-D69FB52A5BDB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CD90AC1-A026-467F-AB86-EDB619C50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F2FED75-3A81-43FC-AB03-8F01BD08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B7580C5-C477-4869-A36D-5D0EB9AB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94F5-7C5C-4045-A092-53C8DE248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49777-3770-4622-A7FF-A24D9386E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latin typeface="Verdan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261A9-C34C-4B2C-9293-7F1ECCDBB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smtClean="0">
                <a:latin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F8229DE9-4E4F-4949-9A65-DFE1B3F32FE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8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5AC057-BB45-4C07-95B0-0152C6C9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2A0175-5D87-4D45-8176-B7B6067F25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E9D496E-1997-4EFC-B3F4-FC9D45FD0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792C3F6-2944-4962-A2A3-8165303E2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6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B5B51EB-AAAF-46A0-85BD-54E61EB4F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22FCD-DD35-40FA-AB59-4B422F4F61B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286BEE-C1D6-4B46-9B4D-F6ED2F4CC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B4558B-38B1-4A9D-A4FD-1D34631B7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53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FA907C-BB5B-42F3-A57F-8BDAF0C06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F153-206B-402F-9429-B8A8DC2A85B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DA4B3C-7B88-4A4E-BB38-295020AEB2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F41AFD0-8EC3-405A-BF2C-029688034A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885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EC8EDF-0275-4CD7-83D7-F91831D6FE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F078D-316E-4900-A181-709CC3B5973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71A1669-6D5F-4852-A933-563CE8F437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785FBA6-009D-4801-902E-93C9BFF41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2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C45C68-A38C-40FD-959C-EA95FC67D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8D441-6CCE-4C40-B816-8A7608C2D13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230AEA-DAE3-4C4B-8848-6A658CC39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68354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2DD2C4-85C5-4D0C-AB1D-34DEE98B4C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8081A9-26BA-4988-91CA-0747F259EE0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C53E45-4F23-4B32-8885-EE0542765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187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4EB9AC-66D8-4325-9AB9-C42C2D6A9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9167C-55B0-4335-BA71-3099827C283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E507B7-757C-410B-99BE-6E23A4831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373F4AC-0DC4-4548-B543-F3DA774D7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91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2B348-2FC5-49A6-983D-0B8D549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F55A5-0A5F-404D-A100-DAC13BAECBB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4E20-B1CA-49EC-BD86-AFDF9C37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991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E2C7-B7F4-460F-820F-A0BEBFB5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A1C93-9720-4F7B-94DC-76343546F4F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E51F9-92A7-4E29-BA29-77EB52D9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4785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C029567-BBE6-4708-AE07-154308235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EBD30-2631-4674-903C-9815369158D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ADC4BE-AA1C-4227-8CE2-612E49F02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3ABF304-E670-460B-ACA5-8CC77005DA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93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8DC45B-D0CC-47C8-8174-24BB7199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786C5-8BD6-49D5-982B-9ED87A8C6B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E04177-1C6C-4787-B707-56D3E9200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AE8698-6184-4248-A027-F20C815B9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7952-9E1D-42C4-897F-09FB5D12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0CEA-B961-4D63-ADB4-9AD5087304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2204-B60B-4398-9818-6983025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48340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9A80EF2-C31C-4941-AC77-E55FF147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C7ACAA-AEF6-485A-BE90-31F312C0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0161522-99F0-4017-851D-AA6E25D9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E88650C-4B75-4022-873D-B50D9C0D1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94472B09-403F-4AEC-899D-56ABD8D872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93D67DB-8883-4062-B239-8F9D736E762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985E7479-6178-4CA6-8F96-3825791EB4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5225"/>
            <a:ext cx="3810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Mohapatra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ECE55DE6-F4CF-4AC3-B212-57E2218F73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5225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en-US" dirty="0"/>
              <a:t>Lecture1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899" r:id="rId4"/>
    <p:sldLayoutId id="2147483909" r:id="rId5"/>
    <p:sldLayoutId id="2147483910" r:id="rId6"/>
    <p:sldLayoutId id="2147483900" r:id="rId7"/>
    <p:sldLayoutId id="2147483901" r:id="rId8"/>
    <p:sldLayoutId id="2147483911" r:id="rId9"/>
    <p:sldLayoutId id="2147483902" r:id="rId10"/>
    <p:sldLayoutId id="2147483903" r:id="rId11"/>
    <p:sldLayoutId id="2147483904" r:id="rId12"/>
    <p:sldLayoutId id="214748390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oducts/devop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devops" TargetMode="External"/><Relationship Id="rId2" Type="http://schemas.openxmlformats.org/officeDocument/2006/relationships/hyperlink" Target="https://www.orientsoftware.com/how-we-work/software-development-methodolog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eloper.com/project-management/devops-devsecop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19D8CCD5-3190-43A0-BFC3-A1FC74EC9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Software Construction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26E126-E03D-454D-94CF-49DBC8184E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086600" cy="2971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Department of Computer Science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Quaid-</a:t>
            </a:r>
            <a:r>
              <a:rPr lang="en-US" altLang="en-US" sz="1500" dirty="0" err="1"/>
              <a:t>i</a:t>
            </a:r>
            <a:r>
              <a:rPr lang="en-US" altLang="en-US" sz="1500" dirty="0"/>
              <a:t>-Azam University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Readings: Lecture slides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dirty="0"/>
              <a:t>Chapter 6 </a:t>
            </a:r>
            <a:r>
              <a:rPr lang="en-US" altLang="en-US" sz="1500" dirty="0" err="1"/>
              <a:t>Larman</a:t>
            </a: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algn="ctr" eaLnBrk="1" hangingPunct="1">
              <a:lnSpc>
                <a:spcPct val="80000"/>
              </a:lnSpc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</a:pPr>
            <a:endParaRPr lang="en-US" alt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39645483-9A8A-4ED4-B05D-EF71165B0D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AD2776-D8A2-4760-B6C9-8943C3E5F5FE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3A69-5357-4FED-ABDD-D1E9C26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36579E4-7E00-43C7-91DD-7A8EECF2B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304800"/>
            <a:ext cx="7537450" cy="1217613"/>
          </a:xfrm>
        </p:spPr>
        <p:txBody>
          <a:bodyPr/>
          <a:lstStyle/>
          <a:p>
            <a:pPr eaLnBrk="1" hangingPunct="1"/>
            <a:r>
              <a:rPr lang="en-US" altLang="en-US"/>
              <a:t>Extreme Programming (XP)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D02582B-D4D2-4A8A-93DE-BF1C9B9EF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1800"/>
              <a:t>XP Design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Follows the Simplicity principle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Encourage the use of CRC cards 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For difficult design problems, suggests the creation of “spike solutions”—a design prototype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Encourages “refactoring”—an iterative refinement of the internal program design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1800"/>
              <a:t>XP Coding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Recommends the construction of a unit test for a store </a:t>
            </a:r>
            <a:r>
              <a:rPr lang="en-US" altLang="en-US" sz="1600" i="1"/>
              <a:t>before</a:t>
            </a:r>
            <a:r>
              <a:rPr lang="en-US" altLang="en-US" sz="1600"/>
              <a:t> coding commences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Encourages “pair programming”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en-US" sz="1800"/>
              <a:t>XP Testing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All unit tests are executed daily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en-US" sz="1600"/>
              <a:t>“Acceptance tests” are defined by the customer and executed to assess customer visible functionality</a:t>
            </a:r>
          </a:p>
          <a:p>
            <a:pPr marL="685800" lvl="1" indent="-228600" eaLnBrk="1" hangingPunct="1">
              <a:lnSpc>
                <a:spcPct val="90000"/>
              </a:lnSpc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61197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E34-1320-4A34-A753-FDF45ED2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DD32-8F2D-19DF-EE2E-0372AAD1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D18D-D7C9-F88C-1912-F9A9B63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2050" name="Picture 2" descr="DevOps Loop Illustrations">
            <a:extLst>
              <a:ext uri="{FF2B5EF4-FFF2-40B4-BE49-F238E27FC236}">
                <a16:creationId xmlns:a16="http://schemas.microsoft.com/office/drawing/2014/main" id="{82AB69E7-5E4E-16FC-3D15-AE989B0438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95815"/>
            <a:ext cx="8001000" cy="418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34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29A1-8D8E-4250-59CB-BF1E2AD6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7610-339D-0898-0784-CF40A4B5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Google, Netflix, and Amazon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how to create value by leveraging internal software development and IT operations to innovate and rapidly respond to customer’s increasing demand for 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secure, and feature-rich applications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474F-E838-F7EF-15F6-86C56827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8E4D-3AF5-CB94-3751-F84D089C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73612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487B-FCD3-2A71-49E0-53579A17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+mj-lt"/>
              </a:rPr>
              <a:t>DevSecOps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226A-9767-1E60-FC4A-09FCE0A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latin typeface="+mj-lt"/>
              </a:rPr>
              <a:t>DevSecOps</a:t>
            </a:r>
            <a:r>
              <a:rPr lang="en-US" b="0" i="0" dirty="0">
                <a:effectLst/>
                <a:latin typeface="+mj-lt"/>
              </a:rPr>
              <a:t>—development, security, and operations—helps developers implement more robust security practices into the company’s development process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It</a:t>
            </a:r>
            <a:r>
              <a:rPr lang="en-US" b="0" i="0" dirty="0">
                <a:effectLst/>
                <a:latin typeface="+mj-lt"/>
              </a:rPr>
              <a:t> integrates security as a shared responsibility across multiple IT departments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b="0" i="0" dirty="0" err="1">
                <a:effectLst/>
                <a:latin typeface="+mj-lt"/>
              </a:rPr>
              <a:t>DevSecOps</a:t>
            </a:r>
            <a:r>
              <a:rPr lang="en-US" b="0" i="0" dirty="0">
                <a:effectLst/>
                <a:latin typeface="+mj-lt"/>
              </a:rPr>
              <a:t> allows security vulnerabilities to be detected more quickly and efficiently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0E48-01B5-8518-E555-83C9330F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92AB-992E-4350-8CC5-0B7162AE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460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AFB3-13FD-7D1D-AE52-84E830F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6A5D-2384-7E62-BEE0-5E670E5B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75BC-9B19-7AC4-1AAA-0ACFD97D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  <a:endParaRPr lang="en-US" altLang="en-US" dirty="0"/>
          </a:p>
        </p:txBody>
      </p:sp>
      <p:pic>
        <p:nvPicPr>
          <p:cNvPr id="1026" name="Picture 2" descr="Cybersecurity with DevSecOps">
            <a:extLst>
              <a:ext uri="{FF2B5EF4-FFF2-40B4-BE49-F238E27FC236}">
                <a16:creationId xmlns:a16="http://schemas.microsoft.com/office/drawing/2014/main" id="{B5B0AF22-4396-A0A9-006E-5BC9941218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38" y="1752600"/>
            <a:ext cx="7375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6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372A-5CA6-0F9A-8D85-7DAE13EE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FB06-A1A1-A06C-674C-C43B599C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particular software tools designed to empower DevOps practices and processes </a:t>
            </a:r>
          </a:p>
          <a:p>
            <a:pPr algn="l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echnology stack of software tools used in DevOps environments is a toolchain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include, but are not limited to the following: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repository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servers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tools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0D1B-C5B9-C664-F74C-B983412F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20CC-D8DD-3B0B-777D-270392FA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54852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B4C0-7E76-C8B7-80EA-12950634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Dashboard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4333-9E2E-593B-E56E-555FBBE5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DevOps, it’s critical to create an environment where everyone can see when and where the work in progress is not achieving business and customer goals. </a:t>
            </a:r>
          </a:p>
          <a:p>
            <a:pPr algn="l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dashboards that promote open communication and collaboration, you can measure and share critical data to keep feedback loops amplified and projects on track.</a:t>
            </a:r>
          </a:p>
          <a:p>
            <a:pPr algn="l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2"/>
              </a:rPr>
              <a:t>Azure DevOps Services | Microsoft Azure</a:t>
            </a:r>
            <a:endParaRPr lang="en-US" dirty="0"/>
          </a:p>
          <a:p>
            <a:pPr algn="l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1159-A574-9826-3EBB-9B3CA54D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8E7B-02DA-5B20-381F-91563DE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418411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000-F52B-56BE-F44F-28AAC2D4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EF2-2A1C-1058-24B7-2BC78476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implementing DevOps tools and practices to test, deploy, monitor, and modify the complex code and systems often requires a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known as </a:t>
            </a:r>
            <a:r>
              <a:rPr lang="en-US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“the architectural pattern of composing a distributed application from separately deployable services that perform specific business functions and communicate over web interfaces.”  </a:t>
            </a: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small, reusable building blocks of code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application under development is not affected by the increase in the velocity of deployments in the DevOps environment</a:t>
            </a:r>
          </a:p>
          <a:p>
            <a:pPr algn="l" fontAlgn="base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implementing cloud-based microservice architecture at scale, tech leads often use </a:t>
            </a:r>
            <a:r>
              <a:rPr lang="en-US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isolate, package, and deploy code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1039-2126-DC81-E65B-9329539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AC2F-3237-5A0B-8EAA-C5EA72ED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02828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C6AEC2A-24BF-4B1A-A510-7C45323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C896-89CE-4031-9BBA-0891D41E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</a:t>
            </a:r>
            <a:r>
              <a:rPr lang="en-US" b="1" dirty="0"/>
              <a:t> </a:t>
            </a:r>
            <a:r>
              <a:rPr lang="en-US" dirty="0"/>
              <a:t>are </a:t>
            </a:r>
          </a:p>
          <a:p>
            <a:pPr lvl="1">
              <a:defRPr/>
            </a:pPr>
            <a:r>
              <a:rPr lang="en-US" dirty="0"/>
              <a:t>capabilities and </a:t>
            </a:r>
          </a:p>
          <a:p>
            <a:pPr lvl="1">
              <a:defRPr/>
            </a:pPr>
            <a:r>
              <a:rPr lang="en-US" dirty="0"/>
              <a:t>conditions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to which the system must conform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prime challenge of requirements work is to </a:t>
            </a:r>
          </a:p>
          <a:p>
            <a:pPr lvl="1">
              <a:defRPr/>
            </a:pPr>
            <a:r>
              <a:rPr lang="en-US" dirty="0"/>
              <a:t>find, </a:t>
            </a:r>
          </a:p>
          <a:p>
            <a:pPr lvl="1">
              <a:defRPr/>
            </a:pPr>
            <a:r>
              <a:rPr lang="en-US" dirty="0"/>
              <a:t>communicate, and </a:t>
            </a:r>
          </a:p>
          <a:p>
            <a:pPr lvl="1">
              <a:defRPr/>
            </a:pPr>
            <a:r>
              <a:rPr lang="en-US" dirty="0"/>
              <a:t>remember/record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what is really needed, in a form clear to the client and development team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C688-9381-4761-8E72-7167229780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FDD991-EF02-452D-ACBE-B9602CAA1DC1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AD27-10DE-4F49-9561-F28D57EA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61482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2D55F3CB-A47B-4622-B272-4B87ACD6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49A8B8-0CCA-497F-824B-4D904564830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study of factors on challenged projects revealed that </a:t>
            </a:r>
            <a:r>
              <a:rPr lang="en-US" dirty="0">
                <a:solidFill>
                  <a:srgbClr val="FF0000"/>
                </a:solidFill>
              </a:rPr>
              <a:t>37%</a:t>
            </a:r>
            <a:r>
              <a:rPr lang="en-US" dirty="0"/>
              <a:t> of factors related to problems with requirements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This makes requirements issues the largest single contributor to problems.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Consequently, masterful requirements management is important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FB48ECB4-8998-48E3-AAAB-682FCB69A2B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286000"/>
            <a:ext cx="3924300" cy="2867025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A5D0-1B13-4133-8F6B-E3588EC66F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1F8EFE-D70C-40A0-ADC8-EE7CFBEA0C6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1855-8411-415F-AA92-C9DB9E9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10194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1082-30B8-D154-D856-39647EFE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9C9A-CDF9-858A-7EC0-24F6225C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</a:t>
            </a:r>
            <a:r>
              <a:rPr lang="en-US" dirty="0" err="1"/>
              <a:t>devops</a:t>
            </a:r>
            <a:r>
              <a:rPr lang="en-US" dirty="0"/>
              <a:t>, the ideas that form its foundation and the role of agile methods within </a:t>
            </a:r>
            <a:r>
              <a:rPr lang="en-US" dirty="0" err="1"/>
              <a:t>devops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describe requirements using the use case model i.e. </a:t>
            </a:r>
            <a:r>
              <a:rPr lang="en-US"/>
              <a:t>use </a:t>
            </a:r>
            <a:r>
              <a:rPr lang="en-US" dirty="0"/>
              <a:t>case diagram </a:t>
            </a:r>
            <a:r>
              <a:rPr lang="en-US"/>
              <a:t>and text (</a:t>
            </a:r>
            <a:r>
              <a:rPr lang="en-US" dirty="0"/>
              <a:t>lab)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2EE7-FDAC-2963-BEB2-E40E7782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4C22-9ABD-9BD0-1121-807C5AEA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116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7">
            <a:extLst>
              <a:ext uri="{FF2B5EF4-FFF2-40B4-BE49-F238E27FC236}">
                <a16:creationId xmlns:a16="http://schemas.microsoft.com/office/drawing/2014/main" id="{5E0021A8-E370-415A-B459-18CDFE8A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 Categorization</a:t>
            </a:r>
          </a:p>
        </p:txBody>
      </p:sp>
      <p:sp>
        <p:nvSpPr>
          <p:cNvPr id="20483" name="Content Placeholder 8">
            <a:extLst>
              <a:ext uri="{FF2B5EF4-FFF2-40B4-BE49-F238E27FC236}">
                <a16:creationId xmlns:a16="http://schemas.microsoft.com/office/drawing/2014/main" id="{A515B579-DF57-4B94-9D97-5F9544D9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UP, requirements are categorized according to the FURPS+ model: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Functional</a:t>
            </a:r>
            <a:r>
              <a:rPr lang="en-US" altLang="en-US"/>
              <a:t>—features, capabilities, security</a:t>
            </a:r>
          </a:p>
          <a:p>
            <a:pPr lvl="1"/>
            <a:r>
              <a:rPr lang="en-US" altLang="en-US" b="1"/>
              <a:t>Usability</a:t>
            </a:r>
            <a:r>
              <a:rPr lang="en-US" altLang="en-US"/>
              <a:t>—human factors, help, documentation</a:t>
            </a:r>
          </a:p>
          <a:p>
            <a:pPr lvl="1"/>
            <a:r>
              <a:rPr lang="en-US" altLang="en-US" b="1"/>
              <a:t>Reliability</a:t>
            </a:r>
            <a:r>
              <a:rPr lang="en-US" altLang="en-US"/>
              <a:t>—frequency of failure, recoverability, predictability</a:t>
            </a:r>
          </a:p>
          <a:p>
            <a:pPr lvl="1"/>
            <a:r>
              <a:rPr lang="en-US" altLang="en-US" b="1"/>
              <a:t>Performance</a:t>
            </a:r>
            <a:r>
              <a:rPr lang="en-US" altLang="en-US"/>
              <a:t>—response times, throughput, accuracy, availability, resource usage.</a:t>
            </a:r>
          </a:p>
          <a:p>
            <a:pPr lvl="1"/>
            <a:r>
              <a:rPr lang="en-US" altLang="en-US" b="1"/>
              <a:t>Supportability</a:t>
            </a:r>
            <a:r>
              <a:rPr lang="en-US" altLang="en-US"/>
              <a:t>—adaptability, maintainability, internationalization, configurability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BE9F-8EE2-44D3-90E2-0ADE286309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B89B43-B4B3-46B2-9059-5AA83452478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9116-4F5C-40B7-8BA1-5ED7BA0D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3012020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269F873-2859-4893-A360-CDD922BE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 Categorization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C50BD89-DE52-46B7-B69E-70549337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"+" in FURPS+ indicates ancillary and sub-factors, such as: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Implementation</a:t>
            </a:r>
            <a:r>
              <a:rPr lang="en-US" altLang="en-US"/>
              <a:t>—resource limitations, languages and tools, hardware</a:t>
            </a:r>
          </a:p>
          <a:p>
            <a:pPr lvl="1"/>
            <a:r>
              <a:rPr lang="en-US" altLang="en-US" b="1"/>
              <a:t>Interface</a:t>
            </a:r>
            <a:r>
              <a:rPr lang="en-US" altLang="en-US"/>
              <a:t>—constraints imposed by interfacing with external systems</a:t>
            </a:r>
          </a:p>
          <a:p>
            <a:pPr lvl="1"/>
            <a:r>
              <a:rPr lang="en-US" altLang="en-US" b="1"/>
              <a:t>Operations</a:t>
            </a:r>
            <a:r>
              <a:rPr lang="en-US" altLang="en-US"/>
              <a:t>—system management in its operational setting</a:t>
            </a:r>
          </a:p>
          <a:p>
            <a:pPr lvl="1"/>
            <a:r>
              <a:rPr lang="en-US" altLang="en-US" b="1"/>
              <a:t>Packaging</a:t>
            </a:r>
          </a:p>
          <a:p>
            <a:pPr lvl="1"/>
            <a:r>
              <a:rPr lang="en-US" altLang="en-US" b="1"/>
              <a:t>Legal</a:t>
            </a:r>
            <a:r>
              <a:rPr lang="en-US" altLang="en-US"/>
              <a:t>—licensing and so forth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13D4-E236-4683-9284-8BD845198B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EA14CE-9313-4A6F-89F3-39E18099D56B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9BE4-F4E1-484A-9C06-720076C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89174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43B3F7C-B730-4AF2-92F8-F6F5E3FA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4D9E-66FB-46B0-BA2C-2DEA88E2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of these requirements are collectively called the </a:t>
            </a:r>
            <a:r>
              <a:rPr lang="en-US" b="1" dirty="0"/>
              <a:t>quality attributes, quality requirements, </a:t>
            </a:r>
            <a:r>
              <a:rPr lang="en-US" dirty="0"/>
              <a:t>or the "-</a:t>
            </a:r>
            <a:r>
              <a:rPr lang="en-US" dirty="0" err="1"/>
              <a:t>ilities</a:t>
            </a:r>
            <a:r>
              <a:rPr lang="en-US" dirty="0"/>
              <a:t>" of a system.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include usability, reliability, performance, and supportability.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common usage, requirements are categorized as </a:t>
            </a:r>
          </a:p>
          <a:p>
            <a:pPr lvl="1">
              <a:defRPr/>
            </a:pPr>
            <a:r>
              <a:rPr lang="en-US" b="1" dirty="0"/>
              <a:t>Functional </a:t>
            </a:r>
            <a:r>
              <a:rPr lang="en-US" dirty="0"/>
              <a:t>(behavioral) </a:t>
            </a:r>
          </a:p>
          <a:p>
            <a:pPr lvl="1">
              <a:defRPr/>
            </a:pPr>
            <a:r>
              <a:rPr lang="en-US" b="1" dirty="0"/>
              <a:t>Non-functional </a:t>
            </a:r>
            <a:r>
              <a:rPr lang="en-US" dirty="0"/>
              <a:t>(everything else)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E1F0-02A5-4C0A-85AE-44486048EE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332626-7080-4672-965A-80BC1B3A3FB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1127-363F-4307-B776-9085410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47343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85EA-D6C6-4742-A985-00B1D888C1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978C62-11C4-417D-9C1B-051B8292517E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39D1-33D9-445A-8145-D6889CC2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B4B6BF2-A859-4C76-912B-C24B4F06E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Non-Functional Requirements</a:t>
            </a:r>
          </a:p>
        </p:txBody>
      </p:sp>
      <p:pic>
        <p:nvPicPr>
          <p:cNvPr id="23557" name="Picture 3">
            <a:extLst>
              <a:ext uri="{FF2B5EF4-FFF2-40B4-BE49-F238E27FC236}">
                <a16:creationId xmlns:a16="http://schemas.microsoft.com/office/drawing/2014/main" id="{709EEEE4-411D-427F-9A76-D90762617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746250"/>
            <a:ext cx="8077200" cy="4368800"/>
          </a:xfrm>
          <a:noFill/>
        </p:spPr>
      </p:pic>
    </p:spTree>
    <p:extLst>
      <p:ext uri="{BB962C8B-B14F-4D97-AF65-F5344CB8AC3E}">
        <p14:creationId xmlns:p14="http://schemas.microsoft.com/office/powerpoint/2010/main" val="39585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6510227-590D-4B6F-98B2-4DB95D3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Discovering Requirements -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C1CA-51FD-4FC7-AF97-3EEEA281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cases are often the central mechanism that is recommended for discovery and definition of requirements</a:t>
            </a:r>
          </a:p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dirty="0"/>
              <a:t>Use case essence is </a:t>
            </a:r>
          </a:p>
          <a:p>
            <a:pPr lvl="1">
              <a:defRPr/>
            </a:pPr>
            <a:r>
              <a:rPr lang="en-US" dirty="0"/>
              <a:t>discovering and </a:t>
            </a:r>
          </a:p>
          <a:p>
            <a:pPr lvl="1">
              <a:defRPr/>
            </a:pPr>
            <a:r>
              <a:rPr lang="en-US" dirty="0"/>
              <a:t>recording </a:t>
            </a:r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endParaRPr lang="en-US" sz="500" dirty="0"/>
          </a:p>
          <a:p>
            <a:pPr marL="471487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functional requirements by writing stories of using a system to help fulfill stakeholder goals; that is, cases </a:t>
            </a:r>
            <a:r>
              <a:rPr lang="en-US" i="1" dirty="0"/>
              <a:t>of use</a:t>
            </a:r>
          </a:p>
          <a:p>
            <a:pPr>
              <a:defRPr/>
            </a:pPr>
            <a:endParaRPr lang="en-US" sz="400" i="1" dirty="0"/>
          </a:p>
          <a:p>
            <a:pPr>
              <a:defRPr/>
            </a:pPr>
            <a:r>
              <a:rPr lang="en-US" dirty="0"/>
              <a:t>Use cases are requirements; primarily they are functional requirements that indicate what the system will do. </a:t>
            </a:r>
          </a:p>
          <a:p>
            <a:pPr>
              <a:defRPr/>
            </a:pPr>
            <a:r>
              <a:rPr lang="en-US" dirty="0"/>
              <a:t>In terms of the FURPS+ requirements types, they emphasize the "F" (functional or behavioral)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28B-23A2-4E6C-BDD6-A7AEDA7153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425A24-D498-400C-90A1-039AC9069010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312E-2434-4CD5-91F0-7FE15BED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Adapted from </a:t>
            </a:r>
          </a:p>
          <a:p>
            <a:pPr>
              <a:defRPr/>
            </a:pPr>
            <a:r>
              <a:rPr lang="en-US" altLang="en-US" dirty="0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 dirty="0"/>
              <a:t>&amp; Software Engineering A lifecycle approach by P. </a:t>
            </a:r>
            <a:r>
              <a:rPr lang="en-US" altLang="en-US" dirty="0" err="1"/>
              <a:t>Mohapatra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63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E0377D6-53E9-485C-B78C-66D884F4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Cases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C818A09-E02C-438A-A323-97725F53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They can also be used for other types, especially when those other types strongly relate to a use case. </a:t>
            </a:r>
          </a:p>
          <a:p>
            <a:endParaRPr lang="en-US" altLang="en-US"/>
          </a:p>
          <a:p>
            <a:r>
              <a:rPr lang="en-US" altLang="en-US"/>
              <a:t>To be clear: Use cases </a:t>
            </a:r>
            <a:r>
              <a:rPr lang="en-US" altLang="en-US" i="1"/>
              <a:t>are </a:t>
            </a:r>
            <a:r>
              <a:rPr lang="en-US" altLang="en-US"/>
              <a:t>requirements (although not all requirements)</a:t>
            </a:r>
          </a:p>
          <a:p>
            <a:endParaRPr lang="en-US" altLang="en-US"/>
          </a:p>
          <a:p>
            <a:r>
              <a:rPr lang="en-US" altLang="en-US"/>
              <a:t>Use cases are text documents, not diagrams, and use-case modeling is primarily an act of writing text, not drawing</a:t>
            </a:r>
          </a:p>
          <a:p>
            <a:endParaRPr lang="en-US" altLang="en-US"/>
          </a:p>
          <a:p>
            <a:r>
              <a:rPr lang="en-US" altLang="en-US"/>
              <a:t>However, the UML defines a use case diagram to illustrate the names of use cases and actors, and their 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8FBB-6FAE-4AC1-A860-3F7D104E37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D30682-225A-4EE0-9D0E-1F0B6DB8D67F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EBAB-3901-47F2-9851-1045A83F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3102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0A8F-8EB9-4CA4-B73A-2B5E46EE08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501AB6-C6B7-490B-92A6-DA7923CAD8C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5ED9-FFFB-4FFF-B7EC-E90ACC56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80625DF-1F78-45F4-8983-3AFCB7DAD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 Tests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D870A4E-FA60-4BD7-A903-047707E3A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Acceptance tests describe the criteria by which stakeholders will determine whether the system meets their needs</a:t>
            </a:r>
          </a:p>
          <a:p>
            <a:endParaRPr lang="en-US" altLang="en-US"/>
          </a:p>
          <a:p>
            <a:r>
              <a:rPr lang="en-US" altLang="en-US"/>
              <a:t>Business rules, non-functional requirements, and usage requirements can be captured as acceptance tests</a:t>
            </a:r>
          </a:p>
          <a:p>
            <a:endParaRPr lang="en-US" altLang="en-US"/>
          </a:p>
          <a:p>
            <a:r>
              <a:rPr lang="en-US" altLang="en-US"/>
              <a:t>Acceptance tests are sometimes called "conditions of satisfaction“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  <a:r>
              <a:rPr lang="en-US" altLang="en-US" sz="1200"/>
              <a:t>Adapted from http://www.agilemodeling.com/artifacts/acceptanceTests.htm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6F7A6-3E6D-44F8-97DF-E38B243BD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56C44F-2A14-4DD5-A2ED-A627C7B95FA3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750D-AEAC-4730-B265-EF3BE2B1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6152E3A-08FA-4B00-9589-DAC39683B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 Test Template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C808AB6-3B40-4570-9A17-931B4F9F6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Must include the following information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/>
              <a:t>Brief description of what capabilities are being tested ("this test will verify that reserve seat functionality works as described in requirements XX, YY, ZZ") 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en-US"/>
              <a:t>Which requirements are being verified by this test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en-US"/>
              <a:t>Test setup/pre-conditions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en-US"/>
              <a:t>Test steps</a:t>
            </a:r>
          </a:p>
          <a:p>
            <a:pPr lvl="1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r>
              <a:rPr lang="en-US" altLang="en-US"/>
              <a:t>Expected results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2B1CF47B-7D1C-4D16-B1F2-5835DA9799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6213C8-CB2C-4423-A63F-DC9C8E8633E9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B6C6A4C-1C01-43E3-9C9E-497FD756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1266E6F-D339-41D6-B4F0-E42DEC775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 Test Template</a:t>
            </a:r>
          </a:p>
        </p:txBody>
      </p:sp>
      <p:graphicFrame>
        <p:nvGraphicFramePr>
          <p:cNvPr id="362499" name="Group 3">
            <a:extLst>
              <a:ext uri="{FF2B5EF4-FFF2-40B4-BE49-F238E27FC236}">
                <a16:creationId xmlns:a16="http://schemas.microsoft.com/office/drawing/2014/main" id="{8732FC3A-672E-4E58-84C7-B3EBAD61B0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1608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6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T0014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76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Checking accounts have an overdraft limit of $500.  As long as there are sufficient funds (e.g. -$500 or greater) within a checking account after a withdrawal has been made the withdrawal will be allowed. 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625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 account 12345 with an initial balance of $50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 account 67890 with an initial balance of $0 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174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$200 from account #12345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$350 from account #67890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Deposit $100 into account #12345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$200 from account #67890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$150 from account #67890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$200 from account #12345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Deposit $50 into account #67890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Withdraw $100 from account #67890 </a:t>
                      </a: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AC803A-FF15-4E2D-9949-6C2E86367B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708A85-86ED-49B0-8A01-49A6DEEC0574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B4DB99-8628-4A1B-9473-C2D1F180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3F98F81-3015-4992-A4EF-B2A675873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 Test Template</a:t>
            </a:r>
          </a:p>
        </p:txBody>
      </p:sp>
      <p:graphicFrame>
        <p:nvGraphicFramePr>
          <p:cNvPr id="363523" name="Group 3">
            <a:extLst>
              <a:ext uri="{FF2B5EF4-FFF2-40B4-BE49-F238E27FC236}">
                <a16:creationId xmlns:a16="http://schemas.microsoft.com/office/drawing/2014/main" id="{D460DBA3-1A4C-4EBD-9171-74C751A855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3292475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475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Results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1pPr>
                      <a:lvl2pPr marL="908050" indent="-43656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2pPr>
                      <a:lvl3pPr marL="1304925" indent="-3952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5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Account #12345: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Ending balance = -$250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$200 Withdrawal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$100 Deposit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$200 Withdrawal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Account #67890: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Ending balance = -$500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$350 Withdrawal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$150 Withdrawal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$50 Deposit transaction posted against it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Errors logged: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Insufficient funds in Account #67890 (balance -$350) for $200 Withdrawal </a:t>
                      </a:r>
                    </a:p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Insufficient funds in Account #67890 (balance -$450) for $100 Withdrawal 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C68-52BF-1438-D070-AE1698A8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rgbClr val="333333"/>
                </a:solidFill>
                <a:effectLst/>
              </a:rPr>
              <a:t>Software Development Trends for 2023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EDB5-D121-27C9-C6B1-F8A3ADC8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1. Artificial Intelligence</a:t>
            </a: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2. Full-stack developers</a:t>
            </a: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3. Python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333333"/>
                </a:solidFill>
                <a:latin typeface="+mj-lt"/>
              </a:rPr>
              <a:t>4. Cloud computing </a:t>
            </a:r>
            <a:endParaRPr lang="en-US" i="0" dirty="0">
              <a:solidFill>
                <a:srgbClr val="333333"/>
              </a:solidFill>
              <a:effectLst/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5. 5G Networks And Technology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333333"/>
                </a:solidFill>
                <a:latin typeface="+mj-lt"/>
              </a:rPr>
              <a:t>6</a:t>
            </a: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. No-code, low code development </a:t>
            </a: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7. Augmented And Virtual Reality</a:t>
            </a: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333333"/>
                </a:solidFill>
                <a:effectLst/>
                <a:latin typeface="+mj-lt"/>
              </a:rPr>
              <a:t>8. New Programming Languages</a:t>
            </a:r>
          </a:p>
          <a:p>
            <a:pPr>
              <a:spcBef>
                <a:spcPts val="600"/>
              </a:spcBef>
            </a:pPr>
            <a:r>
              <a:rPr lang="en-US" i="0" dirty="0">
                <a:solidFill>
                  <a:srgbClr val="FF0000"/>
                </a:solidFill>
                <a:effectLst/>
                <a:latin typeface="+mj-lt"/>
              </a:rPr>
              <a:t>9. </a:t>
            </a:r>
            <a:r>
              <a:rPr lang="en-US" i="0" dirty="0" err="1">
                <a:solidFill>
                  <a:srgbClr val="FF0000"/>
                </a:solidFill>
                <a:effectLst/>
                <a:latin typeface="+mj-lt"/>
              </a:rPr>
              <a:t>DevSecOps</a:t>
            </a:r>
            <a:endParaRPr lang="en-US" i="0" dirty="0">
              <a:solidFill>
                <a:srgbClr val="FF0000"/>
              </a:solidFill>
              <a:effectLst/>
              <a:latin typeface="+mj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		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+mj-lt"/>
              </a:rPr>
              <a:t>			</a:t>
            </a:r>
            <a:r>
              <a:rPr lang="en-US" sz="1400" i="0" dirty="0">
                <a:solidFill>
                  <a:srgbClr val="333333"/>
                </a:solidFill>
                <a:effectLst/>
                <a:latin typeface="+mj-lt"/>
              </a:rPr>
              <a:t>https://insightglobal.com/blog/software-development-trends-2023/</a:t>
            </a:r>
            <a:endParaRPr lang="en-US" sz="160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C215-3FE4-F031-C2D6-358EC738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EEF4-B1AD-A80B-8375-EC308E4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47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9EDA-E5F0-4298-9A64-030A9B3B3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82EFB5-A6C6-4892-B3CE-153257DE20D2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F675-F81F-4CB2-8934-C859D1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B3DCFF98-0F15-4640-BB80-C38473D05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EC75A95-A832-40D4-83FB-91B1A54B0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usage testing, a simpler format may be followed</a:t>
            </a:r>
          </a:p>
          <a:p>
            <a:pPr lvl="1"/>
            <a:r>
              <a:rPr lang="en-US" altLang="en-US" dirty="0"/>
              <a:t>A [named user role] can [select/operate] [feature/function]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AC5E-DE71-E916-5FAA-2411978A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2EC5-7190-7E87-54F4-E1B057A6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DevOps is a </a:t>
            </a:r>
            <a:r>
              <a:rPr lang="en-US" dirty="0">
                <a:solidFill>
                  <a:srgbClr val="FF0000"/>
                </a:solidFill>
              </a:rPr>
              <a:t>software development methodology </a:t>
            </a:r>
            <a:r>
              <a:rPr lang="en-US" dirty="0"/>
              <a:t>that </a:t>
            </a:r>
          </a:p>
          <a:p>
            <a:pPr lvl="1"/>
            <a:r>
              <a:rPr lang="en-US" dirty="0"/>
              <a:t>promote cooperation and communication between </a:t>
            </a:r>
            <a:r>
              <a:rPr lang="en-US" dirty="0">
                <a:solidFill>
                  <a:srgbClr val="FF0000"/>
                </a:solidFill>
              </a:rPr>
              <a:t>development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(principles, methods, practices) in an organization</a:t>
            </a:r>
          </a:p>
          <a:p>
            <a:pPr lvl="1"/>
            <a:r>
              <a:rPr lang="en-US" dirty="0"/>
              <a:t>emphasizes communication, collaboration, and integration between software developers and information technology (IT) professionals </a:t>
            </a:r>
          </a:p>
          <a:p>
            <a:pPr marL="471487" lvl="1" indent="0">
              <a:buNone/>
            </a:pPr>
            <a:r>
              <a:rPr lang="en-US" sz="2000" dirty="0"/>
              <a:t>to improve the </a:t>
            </a:r>
            <a:r>
              <a:rPr lang="en-US" sz="2000" dirty="0">
                <a:solidFill>
                  <a:srgbClr val="FF0000"/>
                </a:solidFill>
              </a:rPr>
              <a:t>quality and speed </a:t>
            </a:r>
            <a:r>
              <a:rPr lang="en-US" sz="2000" dirty="0"/>
              <a:t>of software development and deployment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pPr algn="l"/>
            <a:endParaRPr lang="en-US" sz="1050" dirty="0"/>
          </a:p>
          <a:p>
            <a:r>
              <a:rPr lang="en-US" dirty="0"/>
              <a:t>Different from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traditional software development</a:t>
            </a:r>
            <a:r>
              <a:rPr lang="en-US" dirty="0"/>
              <a:t> because of the tight-knit collaboration between development and operations, with a heavy emphasis on testing and automation. </a:t>
            </a:r>
          </a:p>
          <a:p>
            <a:pPr marL="471487" lvl="1" indent="0" algn="r">
              <a:buNone/>
            </a:pPr>
            <a:r>
              <a:rPr lang="en-US" sz="1200" dirty="0">
                <a:hlinkClick r:id="rId3"/>
              </a:rPr>
              <a:t>Complete Guide to DevOps | Smartsheet</a:t>
            </a:r>
            <a:endParaRPr lang="en-US" sz="1200" dirty="0"/>
          </a:p>
          <a:p>
            <a:pPr marL="471487" lvl="1" indent="0" algn="r">
              <a:buNone/>
            </a:pPr>
            <a:r>
              <a:rPr lang="en-US" sz="1200" dirty="0">
                <a:hlinkClick r:id="rId4"/>
              </a:rPr>
              <a:t>https://www.developer.com/project-management/devops-devsecops/</a:t>
            </a:r>
            <a:endParaRPr lang="en-US" sz="1200" dirty="0"/>
          </a:p>
          <a:p>
            <a:pPr marL="471487" lvl="1" indent="0" algn="r">
              <a:buNone/>
            </a:pPr>
            <a:endParaRPr lang="en-US" sz="1200" dirty="0"/>
          </a:p>
          <a:p>
            <a:pPr algn="l"/>
            <a:endParaRPr lang="en-US" sz="105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  <a:p>
            <a:pPr marL="0" indent="0" algn="r">
              <a:buNone/>
            </a:pPr>
            <a:endParaRPr lang="en-US" sz="1400" dirty="0">
              <a:hlinkClick r:id="rId3"/>
            </a:endParaRPr>
          </a:p>
          <a:p>
            <a:pPr marL="0" indent="0" algn="r">
              <a:buNone/>
            </a:pPr>
            <a:endParaRPr lang="en-US" sz="1400" dirty="0">
              <a:hlinkClick r:id="rId3"/>
            </a:endParaRPr>
          </a:p>
          <a:p>
            <a:pPr marL="0" indent="0" algn="r">
              <a:buNone/>
            </a:pPr>
            <a:endParaRPr lang="en-US" sz="1400" dirty="0">
              <a:hlinkClick r:id="rId3"/>
            </a:endParaRPr>
          </a:p>
          <a:p>
            <a:pPr marL="0" indent="0" algn="r">
              <a:buNone/>
            </a:pPr>
            <a:endParaRPr lang="en-US" sz="1400" dirty="0">
              <a:hlinkClick r:id="rId3"/>
            </a:endParaRPr>
          </a:p>
          <a:p>
            <a:pPr marL="0" indent="0" algn="r">
              <a:buNone/>
            </a:pPr>
            <a:endParaRPr lang="en-US" sz="1400" dirty="0">
              <a:hlinkClick r:id="rId3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855C-AC90-55A1-936C-81B8CE29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27D9-86F9-77C3-5210-673C13A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71653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B30B-0CAC-5BB2-D97E-7B932E1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12AB-347E-2B3F-BCF3-FBA1EF33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E57D-F422-5B35-A6FF-3326B61C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01A7-C6B0-2D49-A22D-9B8A75A5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pic>
        <p:nvPicPr>
          <p:cNvPr id="1026" name="Picture 2" descr="DevOps Venn Diagram">
            <a:extLst>
              <a:ext uri="{FF2B5EF4-FFF2-40B4-BE49-F238E27FC236}">
                <a16:creationId xmlns:a16="http://schemas.microsoft.com/office/drawing/2014/main" id="{9E35F013-475C-E32D-2CD1-5928618D1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13192"/>
            <a:ext cx="3871750" cy="37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34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4896-377A-4B2E-1C1E-AD239AED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718A-7695-9D0B-125D-D29F1612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culture is reinforced by the practices it borrows from Agile and Lean principles, with an added focus on service and quality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improving team communication by encouraging everyone involved in the process – from developers to operations specialists – to work as equals and share responsibility for delivering quality products quickly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5EF5-390B-7A28-9A62-464AB20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646D-76C6-7A52-DB1C-A6CB78B9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</p:spTree>
    <p:extLst>
      <p:ext uri="{BB962C8B-B14F-4D97-AF65-F5344CB8AC3E}">
        <p14:creationId xmlns:p14="http://schemas.microsoft.com/office/powerpoint/2010/main" val="290173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A7D9-1894-F806-8697-B4267073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07B1-A526-1FD1-54B0-9917ABF9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What is “Agility”?</a:t>
            </a:r>
          </a:p>
          <a:p>
            <a:endParaRPr lang="en-US" dirty="0"/>
          </a:p>
          <a:p>
            <a:pPr marL="781050" lvl="1" indent="-342900" eaLnBrk="1" hangingPunct="1"/>
            <a:r>
              <a:rPr lang="en-US" altLang="en-US" dirty="0"/>
              <a:t>Effective (rapid and adaptive) response to change</a:t>
            </a:r>
          </a:p>
          <a:p>
            <a:pPr marL="781050" lvl="1" indent="-342900" eaLnBrk="1" hangingPunct="1"/>
            <a:r>
              <a:rPr lang="en-US" altLang="en-US" dirty="0"/>
              <a:t>Effective communication among all stakeholders</a:t>
            </a:r>
          </a:p>
          <a:p>
            <a:pPr marL="781050" lvl="1" indent="-342900" eaLnBrk="1" hangingPunct="1"/>
            <a:r>
              <a:rPr lang="en-US" altLang="en-US" dirty="0"/>
              <a:t>Drawing the customer onto the team</a:t>
            </a:r>
          </a:p>
          <a:p>
            <a:pPr marL="781050" lvl="1" indent="-342900" eaLnBrk="1" hangingPunct="1"/>
            <a:r>
              <a:rPr lang="en-US" altLang="en-US" dirty="0"/>
              <a:t>Organizing a team so that it is in control of the work performed</a:t>
            </a:r>
          </a:p>
          <a:p>
            <a:pPr marL="781050" lvl="1" indent="-342900" eaLnBrk="1" hangingPunct="1">
              <a:buNone/>
            </a:pPr>
            <a:r>
              <a:rPr lang="en-US" altLang="en-US" i="1" dirty="0"/>
              <a:t>Yielding …</a:t>
            </a:r>
            <a:endParaRPr lang="en-US" altLang="en-US" dirty="0"/>
          </a:p>
          <a:p>
            <a:pPr marL="781050" lvl="1" indent="-342900" eaLnBrk="1" hangingPunct="1"/>
            <a:r>
              <a:rPr lang="en-US" altLang="en-US" dirty="0"/>
              <a:t>Rapid, incremental delivery of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BE59-7116-EC8F-4095-10FEED13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D441-6CCE-4C40-B816-8A7608C2D139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1B48-5B52-F18A-C204-D8E6C125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13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ACBEB746-B478-4C18-B0CF-689A59F787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EFFCE3-B47B-40FB-88BC-53AE2910C6F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EC76-ED7E-4B45-AA07-AB616A98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802562B-D6A8-43F5-B4FC-28D335EFA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Extreme Programming</a:t>
            </a:r>
          </a:p>
        </p:txBody>
      </p:sp>
      <p:pic>
        <p:nvPicPr>
          <p:cNvPr id="23557" name="Picture 1">
            <a:extLst>
              <a:ext uri="{FF2B5EF4-FFF2-40B4-BE49-F238E27FC236}">
                <a16:creationId xmlns:a16="http://schemas.microsoft.com/office/drawing/2014/main" id="{D58EDFD7-F5CA-4E59-8467-56D5B4A3D8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1752600"/>
            <a:ext cx="5994400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57214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C1CD6A28-7D2F-46A8-9625-8A3F17612A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411E74-615D-4071-91BA-519A9F746CD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397E-A071-47E1-922C-D8D7B83B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Adapted from </a:t>
            </a:r>
          </a:p>
          <a:p>
            <a:pPr>
              <a:defRPr/>
            </a:pPr>
            <a:r>
              <a:rPr lang="en-US" altLang="en-US"/>
              <a:t>Software Engineering A Practitioner’s Approach by R.S. Pressman </a:t>
            </a:r>
          </a:p>
          <a:p>
            <a:pPr>
              <a:defRPr/>
            </a:pPr>
            <a:r>
              <a:rPr lang="en-US" altLang="en-US"/>
              <a:t>&amp; Software Engineering A lifecycle approach by P. Mohapatra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D0E182A-BFED-4D86-81F9-03720FC9B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304800"/>
            <a:ext cx="7534275" cy="1217613"/>
          </a:xfrm>
        </p:spPr>
        <p:txBody>
          <a:bodyPr/>
          <a:lstStyle/>
          <a:p>
            <a:pPr eaLnBrk="1" hangingPunct="1"/>
            <a:r>
              <a:rPr lang="en-US" altLang="en-US"/>
              <a:t>Extreme Programming (XP)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4C8BA67-E625-4FEB-8552-1BCE25989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en-US"/>
              <a:t>The most widely used agile process, originally proposed by Kent Beck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en-US"/>
              <a:t>XP Planning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Begins with the creation of “</a:t>
            </a:r>
            <a:r>
              <a:rPr lang="en-US" altLang="en-US">
                <a:solidFill>
                  <a:schemeClr val="folHlink"/>
                </a:solidFill>
              </a:rPr>
              <a:t>user stories</a:t>
            </a:r>
            <a:r>
              <a:rPr lang="en-US" altLang="en-US"/>
              <a:t>”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Agile team assesses each story and assigns a </a:t>
            </a:r>
            <a:r>
              <a:rPr lang="en-US" altLang="en-US">
                <a:solidFill>
                  <a:schemeClr val="folHlink"/>
                </a:solidFill>
              </a:rPr>
              <a:t>cost</a:t>
            </a:r>
            <a:endParaRPr lang="en-US" altLang="en-US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Stories are grouped to for a </a:t>
            </a:r>
            <a:r>
              <a:rPr lang="en-US" altLang="en-US">
                <a:solidFill>
                  <a:schemeClr val="folHlink"/>
                </a:solidFill>
              </a:rPr>
              <a:t>deliverable increment</a:t>
            </a:r>
            <a:endParaRPr lang="en-US" altLang="en-US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folHlink"/>
                </a:solidFill>
              </a:rPr>
              <a:t>commitment</a:t>
            </a:r>
            <a:r>
              <a:rPr lang="en-US" altLang="en-US"/>
              <a:t> is made on delivery date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After the first increment “</a:t>
            </a:r>
            <a:r>
              <a:rPr lang="en-US" altLang="en-US">
                <a:solidFill>
                  <a:schemeClr val="folHlink"/>
                </a:solidFill>
              </a:rPr>
              <a:t>project velocity</a:t>
            </a:r>
            <a:r>
              <a:rPr lang="en-US" altLang="en-US"/>
              <a:t>” is used to help define subsequent delivery dates for other increments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/>
              <a:t>Customer can add stories, change value, split stories or eliminate them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888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13806</TotalTime>
  <Words>2274</Words>
  <Application>Microsoft Office PowerPoint</Application>
  <PresentationFormat>On-screen Show (4:3)</PresentationFormat>
  <Paragraphs>342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Symbol</vt:lpstr>
      <vt:lpstr>Times New Roman</vt:lpstr>
      <vt:lpstr>Verdana</vt:lpstr>
      <vt:lpstr>Wingdings</vt:lpstr>
      <vt:lpstr>Profile</vt:lpstr>
      <vt:lpstr>Software Construction</vt:lpstr>
      <vt:lpstr>Learning Outcomes</vt:lpstr>
      <vt:lpstr>Software Development Trends for 2023</vt:lpstr>
      <vt:lpstr>DevOps </vt:lpstr>
      <vt:lpstr>PowerPoint Presentation</vt:lpstr>
      <vt:lpstr>PowerPoint Presentation</vt:lpstr>
      <vt:lpstr>Agile Methodology</vt:lpstr>
      <vt:lpstr>Extreme Programming</vt:lpstr>
      <vt:lpstr>Extreme Programming (XP)</vt:lpstr>
      <vt:lpstr>Extreme Programming (XP)</vt:lpstr>
      <vt:lpstr>PowerPoint Presentation</vt:lpstr>
      <vt:lpstr>PowerPoint Presentation</vt:lpstr>
      <vt:lpstr>DevSecOps</vt:lpstr>
      <vt:lpstr>PowerPoint Presentation</vt:lpstr>
      <vt:lpstr>PowerPoint Presentation</vt:lpstr>
      <vt:lpstr>DevOps Dashboard</vt:lpstr>
      <vt:lpstr>PowerPoint Presentation</vt:lpstr>
      <vt:lpstr>Requirements</vt:lpstr>
      <vt:lpstr>Importance</vt:lpstr>
      <vt:lpstr>Requirement Categorization</vt:lpstr>
      <vt:lpstr>Requirement Categorization</vt:lpstr>
      <vt:lpstr>Requirement Categorization</vt:lpstr>
      <vt:lpstr>Non-Functional Requirements</vt:lpstr>
      <vt:lpstr>Discovering Requirements - Use Cases</vt:lpstr>
      <vt:lpstr>Use Cases</vt:lpstr>
      <vt:lpstr>Acceptance Tests</vt:lpstr>
      <vt:lpstr>Acceptance Test Template</vt:lpstr>
      <vt:lpstr>Acceptance Test Template</vt:lpstr>
      <vt:lpstr>Acceptance Test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Onaiza Maqbool</dc:creator>
  <cp:lastModifiedBy>Onaiza Maqbool</cp:lastModifiedBy>
  <cp:revision>136</cp:revision>
  <cp:lastPrinted>2016-02-15T09:53:03Z</cp:lastPrinted>
  <dcterms:created xsi:type="dcterms:W3CDTF">1601-01-01T00:00:00Z</dcterms:created>
  <dcterms:modified xsi:type="dcterms:W3CDTF">2023-10-06T06:07:54Z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