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80" r:id="rId10"/>
    <p:sldId id="281" r:id="rId11"/>
    <p:sldId id="257" r:id="rId12"/>
    <p:sldId id="258" r:id="rId13"/>
    <p:sldId id="259" r:id="rId14"/>
    <p:sldId id="260" r:id="rId15"/>
    <p:sldId id="264" r:id="rId16"/>
    <p:sldId id="277" r:id="rId17"/>
    <p:sldId id="278" r:id="rId18"/>
    <p:sldId id="265" r:id="rId19"/>
    <p:sldId id="279" r:id="rId20"/>
    <p:sldId id="272" r:id="rId21"/>
    <p:sldId id="273" r:id="rId22"/>
    <p:sldId id="274" r:id="rId23"/>
    <p:sldId id="275" r:id="rId24"/>
    <p:sldId id="276" r:id="rId25"/>
    <p:sldId id="282" r:id="rId26"/>
    <p:sldId id="283" r:id="rId27"/>
    <p:sldId id="269" r:id="rId28"/>
    <p:sldId id="284" r:id="rId29"/>
    <p:sldId id="285" r:id="rId30"/>
    <p:sldId id="286" r:id="rId31"/>
    <p:sldId id="27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2" autoAdjust="0"/>
  </p:normalViewPr>
  <p:slideViewPr>
    <p:cSldViewPr>
      <p:cViewPr varScale="1">
        <p:scale>
          <a:sx n="61" d="100"/>
          <a:sy n="61" d="100"/>
        </p:scale>
        <p:origin x="143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7800B-9829-4F20-8ACD-596ED5D295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C7CA9-00A7-4D00-8AEC-CF21AC9A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EABA879-C1C5-4606-B774-FB9FE7CDE95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43A93EA-CD1B-41FE-B6CE-4B4409A4451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879-C1C5-4606-B774-FB9FE7CDE95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93EA-CD1B-41FE-B6CE-4B4409A44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879-C1C5-4606-B774-FB9FE7CDE95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93EA-CD1B-41FE-B6CE-4B4409A445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879-C1C5-4606-B774-FB9FE7CDE95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93EA-CD1B-41FE-B6CE-4B4409A445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EABA879-C1C5-4606-B774-FB9FE7CDE95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43A93EA-CD1B-41FE-B6CE-4B4409A445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879-C1C5-4606-B774-FB9FE7CDE95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93EA-CD1B-41FE-B6CE-4B4409A445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879-C1C5-4606-B774-FB9FE7CDE95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93EA-CD1B-41FE-B6CE-4B4409A445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879-C1C5-4606-B774-FB9FE7CDE95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93EA-CD1B-41FE-B6CE-4B4409A4451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879-C1C5-4606-B774-FB9FE7CDE95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93EA-CD1B-41FE-B6CE-4B4409A4451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879-C1C5-4606-B774-FB9FE7CDE95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93EA-CD1B-41FE-B6CE-4B4409A445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879-C1C5-4606-B774-FB9FE7CDE95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93EA-CD1B-41FE-B6CE-4B4409A445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ABA879-C1C5-4606-B774-FB9FE7CDE95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3A93EA-CD1B-41FE-B6CE-4B4409A4451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default.asp#font" TargetMode="External"/><Relationship Id="rId13" Type="http://schemas.openxmlformats.org/officeDocument/2006/relationships/hyperlink" Target="http://www.w3schools.com/cssref/default.asp#trasnsform" TargetMode="External"/><Relationship Id="rId18" Type="http://schemas.openxmlformats.org/officeDocument/2006/relationships/hyperlink" Target="http://www.w3schools.com/cssref/default.asp#gencon" TargetMode="External"/><Relationship Id="rId3" Type="http://schemas.openxmlformats.org/officeDocument/2006/relationships/hyperlink" Target="http://www.w3schools.com/cssref/default.asp#background" TargetMode="External"/><Relationship Id="rId21" Type="http://schemas.openxmlformats.org/officeDocument/2006/relationships/hyperlink" Target="http://www.w3schools.com/cssref/default.asp#masking" TargetMode="External"/><Relationship Id="rId7" Type="http://schemas.openxmlformats.org/officeDocument/2006/relationships/hyperlink" Target="http://www.w3schools.com/cssref/default.asp#textdecor" TargetMode="External"/><Relationship Id="rId12" Type="http://schemas.openxmlformats.org/officeDocument/2006/relationships/hyperlink" Target="http://www.w3schools.com/cssref/default.asp#animation" TargetMode="External"/><Relationship Id="rId17" Type="http://schemas.openxmlformats.org/officeDocument/2006/relationships/hyperlink" Target="http://www.w3schools.com/cssref/default.asp#paged" TargetMode="External"/><Relationship Id="rId25" Type="http://schemas.openxmlformats.org/officeDocument/2006/relationships/hyperlink" Target="http://www.w3schools.com/cssref/css3_pr_opacity.asp" TargetMode="External"/><Relationship Id="rId2" Type="http://schemas.openxmlformats.org/officeDocument/2006/relationships/hyperlink" Target="http://www.w3schools.com/cssref/default.asp#color" TargetMode="External"/><Relationship Id="rId16" Type="http://schemas.openxmlformats.org/officeDocument/2006/relationships/hyperlink" Target="http://www.w3schools.com/cssref/default.asp#multicol" TargetMode="External"/><Relationship Id="rId20" Type="http://schemas.openxmlformats.org/officeDocument/2006/relationships/hyperlink" Target="http://www.w3schools.com/cssref/default.asp#im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default.asp#text" TargetMode="External"/><Relationship Id="rId11" Type="http://schemas.openxmlformats.org/officeDocument/2006/relationships/hyperlink" Target="http://www.w3schools.com/cssref/default.asp#lists" TargetMode="External"/><Relationship Id="rId24" Type="http://schemas.openxmlformats.org/officeDocument/2006/relationships/hyperlink" Target="http://www.w3schools.com/cssref/pr_text_color.asp" TargetMode="External"/><Relationship Id="rId5" Type="http://schemas.openxmlformats.org/officeDocument/2006/relationships/hyperlink" Target="http://www.w3schools.com/cssref/default.asp#flexible" TargetMode="External"/><Relationship Id="rId15" Type="http://schemas.openxmlformats.org/officeDocument/2006/relationships/hyperlink" Target="http://www.w3schools.com/cssref/default.asp#user" TargetMode="External"/><Relationship Id="rId23" Type="http://schemas.openxmlformats.org/officeDocument/2006/relationships/hyperlink" Target="http://www.w3schools.com/cssref/default.asp#marquee" TargetMode="External"/><Relationship Id="rId10" Type="http://schemas.openxmlformats.org/officeDocument/2006/relationships/hyperlink" Target="http://www.w3schools.com/cssref/default.asp#table" TargetMode="External"/><Relationship Id="rId19" Type="http://schemas.openxmlformats.org/officeDocument/2006/relationships/hyperlink" Target="http://www.w3schools.com/cssref/default.asp#filter" TargetMode="External"/><Relationship Id="rId4" Type="http://schemas.openxmlformats.org/officeDocument/2006/relationships/hyperlink" Target="http://www.w3schools.com/cssref/default.asp#basic" TargetMode="External"/><Relationship Id="rId9" Type="http://schemas.openxmlformats.org/officeDocument/2006/relationships/hyperlink" Target="http://www.w3schools.com/cssref/default.asp#writing" TargetMode="External"/><Relationship Id="rId14" Type="http://schemas.openxmlformats.org/officeDocument/2006/relationships/hyperlink" Target="http://www.w3schools.com/cssref/default.asp#transition" TargetMode="External"/><Relationship Id="rId22" Type="http://schemas.openxmlformats.org/officeDocument/2006/relationships/hyperlink" Target="http://www.w3schools.com/cssref/default.asp#speech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terminology.html#case-insensitive" TargetMode="External"/><Relationship Id="rId2" Type="http://schemas.openxmlformats.org/officeDocument/2006/relationships/hyperlink" Target="http://www.w3.org/TR/html-markup/terminology.html#must-requir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html-markup/references.html#refsCharacterSet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Webpage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from   http://www.w3schools.com</a:t>
            </a:r>
          </a:p>
        </p:txBody>
      </p:sp>
    </p:spTree>
    <p:extLst>
      <p:ext uri="{BB962C8B-B14F-4D97-AF65-F5344CB8AC3E}">
        <p14:creationId xmlns:p14="http://schemas.microsoft.com/office/powerpoint/2010/main" val="296975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slightly more complex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4269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30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&lt;div&gt;</a:t>
            </a:r>
            <a:br>
              <a:rPr lang="en-US" dirty="0"/>
            </a:br>
            <a:r>
              <a:rPr lang="en-US" sz="2000" dirty="0"/>
              <a:t>The div element is a block level element used for grouping HTML elements.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867400"/>
          </a:xfrm>
        </p:spPr>
        <p:txBody>
          <a:bodyPr>
            <a:noAutofit/>
          </a:bodyPr>
          <a:lstStyle/>
          <a:p>
            <a:r>
              <a:rPr lang="en-US" sz="1900" dirty="0"/>
              <a:t>&lt;!DOCTYPE html&gt;</a:t>
            </a:r>
            <a:br>
              <a:rPr lang="en-US" sz="1900" dirty="0"/>
            </a:br>
            <a:r>
              <a:rPr lang="en-US" sz="1900" dirty="0"/>
              <a:t>&lt;html&gt;</a:t>
            </a:r>
            <a:br>
              <a:rPr lang="en-US" sz="1900" dirty="0"/>
            </a:br>
            <a:r>
              <a:rPr lang="en-US" sz="1900" dirty="0"/>
              <a:t>&lt;body&gt;</a:t>
            </a:r>
            <a:br>
              <a:rPr lang="en-US" sz="1900" dirty="0"/>
            </a:br>
            <a:r>
              <a:rPr lang="en-US" sz="1900" dirty="0"/>
              <a:t>&lt;div id="container" style="width:500px"&gt;</a:t>
            </a:r>
            <a:br>
              <a:rPr lang="en-US" sz="1900" dirty="0"/>
            </a:br>
            <a:r>
              <a:rPr lang="en-US" sz="1900" dirty="0"/>
              <a:t>	&lt;div id="header" style="background-color:#FFA500;"&gt;</a:t>
            </a:r>
            <a:br>
              <a:rPr lang="en-US" sz="1900" dirty="0"/>
            </a:br>
            <a:r>
              <a:rPr lang="en-US" sz="1900" dirty="0"/>
              <a:t>		&lt;h1 style="margin-bottom:0;"&gt;Main Title of Web 				Page&lt;/h1&gt;&lt;/div&gt;</a:t>
            </a:r>
            <a:br>
              <a:rPr lang="en-US" sz="1900" dirty="0"/>
            </a:br>
            <a:r>
              <a:rPr lang="en-US" sz="1900" dirty="0"/>
              <a:t>	&lt;div id="menu" style="background-						color:#FFD700;height:200px;width:100px;float:left;"&gt;</a:t>
            </a:r>
            <a:br>
              <a:rPr lang="en-US" sz="1900" dirty="0"/>
            </a:br>
            <a:r>
              <a:rPr lang="en-US" sz="1900" dirty="0"/>
              <a:t>			&lt;b&gt;Menu&lt;/b&gt;&lt;</a:t>
            </a:r>
            <a:r>
              <a:rPr lang="en-US" sz="1900" dirty="0" err="1"/>
              <a:t>br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			HTML&lt;</a:t>
            </a:r>
            <a:r>
              <a:rPr lang="en-US" sz="1900" dirty="0" err="1"/>
              <a:t>br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			CSS&lt;</a:t>
            </a:r>
            <a:r>
              <a:rPr lang="en-US" sz="1900" dirty="0" err="1"/>
              <a:t>br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			JavaScript&lt;/div&gt;</a:t>
            </a:r>
            <a:br>
              <a:rPr lang="en-US" sz="1900" dirty="0"/>
            </a:br>
            <a:r>
              <a:rPr lang="en-US" sz="1900" dirty="0"/>
              <a:t>	&lt;div id="content" style="background-						color:#EEEEEE;height:200px;width:400px;float:left;"&gt;</a:t>
            </a:r>
            <a:br>
              <a:rPr lang="en-US" sz="1900" dirty="0"/>
            </a:br>
            <a:r>
              <a:rPr lang="en-US" sz="1900" dirty="0"/>
              <a:t>		Content goes here&lt;/div&gt;</a:t>
            </a:r>
            <a:br>
              <a:rPr lang="en-US" sz="1900" dirty="0"/>
            </a:br>
            <a:r>
              <a:rPr lang="en-US" sz="1900" dirty="0"/>
              <a:t>	&lt;div id="footer" style="background-color:#FFA500;clear:both;text-			</a:t>
            </a:r>
            <a:r>
              <a:rPr lang="en-US" sz="1900" dirty="0" err="1"/>
              <a:t>align:center</a:t>
            </a:r>
            <a:r>
              <a:rPr lang="en-US" sz="1900" dirty="0"/>
              <a:t>;"&gt;  Copyright © W3Schools.com&lt;/div&gt;</a:t>
            </a:r>
            <a:br>
              <a:rPr lang="en-US" sz="1900" dirty="0"/>
            </a:br>
            <a:r>
              <a:rPr lang="en-US" sz="1900" dirty="0"/>
              <a:t>&lt;/div&gt;</a:t>
            </a:r>
            <a:br>
              <a:rPr lang="en-US" sz="1900" dirty="0"/>
            </a:br>
            <a:r>
              <a:rPr lang="en-US" sz="1900" dirty="0"/>
              <a:t>&lt;/body&gt;</a:t>
            </a:r>
            <a:br>
              <a:rPr lang="en-US" sz="1900" dirty="0"/>
            </a:br>
            <a:r>
              <a:rPr lang="en-US" sz="19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4213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(Cascading Style Sheets) is used to style 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&lt;style&gt;</a:t>
            </a:r>
          </a:p>
          <a:p>
            <a:pPr marL="0" indent="0">
              <a:buNone/>
            </a:pPr>
            <a:r>
              <a:rPr lang="en-US" dirty="0"/>
              <a:t>		h1 {</a:t>
            </a:r>
            <a:r>
              <a:rPr lang="en-US" dirty="0" err="1"/>
              <a:t>color:red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		h2 {</a:t>
            </a:r>
            <a:r>
              <a:rPr lang="en-US" dirty="0" err="1"/>
              <a:t>color:blue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		p {</a:t>
            </a:r>
            <a:r>
              <a:rPr lang="en-US" dirty="0" err="1"/>
              <a:t>color:green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		&lt;/style&gt;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&lt;h1&gt;All header 1 elements will be red&lt;/h1&gt;</a:t>
            </a:r>
          </a:p>
          <a:p>
            <a:pPr marL="0" indent="0">
              <a:buNone/>
            </a:pPr>
            <a:r>
              <a:rPr lang="en-US" dirty="0"/>
              <a:t>		&lt;h2&gt;All header 2 elements will be blue&lt;/h2&gt;</a:t>
            </a:r>
          </a:p>
          <a:p>
            <a:pPr marL="0" indent="0">
              <a:buNone/>
            </a:pPr>
            <a:r>
              <a:rPr lang="en-US" dirty="0"/>
              <a:t>		&lt;p&gt;All text in paragraphs will be green.&lt;/p&gt;</a:t>
            </a:r>
          </a:p>
          <a:p>
            <a:pPr marL="0" indent="0">
              <a:buNone/>
            </a:pPr>
            <a:r>
              <a:rPr lang="en-US" dirty="0"/>
              <a:t>		&lt;a </a:t>
            </a:r>
            <a:r>
              <a:rPr lang="en-US" dirty="0" err="1"/>
              <a:t>href</a:t>
            </a:r>
            <a:r>
              <a:rPr lang="en-US" dirty="0"/>
              <a:t>="http://www.w3schools.com" style="text-				</a:t>
            </a:r>
            <a:r>
              <a:rPr lang="en-US" dirty="0" err="1"/>
              <a:t>decoration:none</a:t>
            </a:r>
            <a:r>
              <a:rPr lang="en-US" dirty="0"/>
              <a:t>;"&gt;Visit W3Schools.com!&lt;/a&gt;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3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=“css1.css"&gt;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&lt;h1&gt;I am formatted with an external style sheet&lt;/h1&gt;</a:t>
            </a:r>
          </a:p>
          <a:p>
            <a:pPr marL="0" indent="0">
              <a:buNone/>
            </a:pPr>
            <a:r>
              <a:rPr lang="en-US" dirty="0"/>
              <a:t>&lt;p&gt;Me too!&lt;/p&gt;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8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Property Groups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01986630"/>
              </p:ext>
            </p:extLst>
          </p:nvPr>
        </p:nvGraphicFramePr>
        <p:xfrm>
          <a:off x="457200" y="1371600"/>
          <a:ext cx="8229600" cy="26670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0">
                <a:tc>
                  <a:txBody>
                    <a:bodyPr/>
                    <a:lstStyle/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2"/>
                        </a:rPr>
                        <a:t>Color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3"/>
                        </a:rPr>
                        <a:t>Background and Borders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4"/>
                        </a:rPr>
                        <a:t>Basic Box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5"/>
                        </a:rPr>
                        <a:t>Flexible Box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6"/>
                        </a:rPr>
                        <a:t>Text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7"/>
                        </a:rPr>
                        <a:t>Text Decoration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8"/>
                        </a:rPr>
                        <a:t>Fonts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9"/>
                        </a:rPr>
                        <a:t>Writing Modes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10"/>
                        </a:rPr>
                        <a:t>Table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11"/>
                        </a:rPr>
                        <a:t>Lists and Counters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12"/>
                        </a:rPr>
                        <a:t>Animation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13"/>
                        </a:rPr>
                        <a:t>Transform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14"/>
                        </a:rPr>
                        <a:t>Transition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15"/>
                        </a:rPr>
                        <a:t>Basic User Interface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16"/>
                        </a:rPr>
                        <a:t>Multi-column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17"/>
                        </a:rPr>
                        <a:t>Paged Media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18"/>
                        </a:rPr>
                        <a:t>Generated Content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19"/>
                        </a:rPr>
                        <a:t>Filter Effects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20"/>
                        </a:rPr>
                        <a:t>Image/Replaced Content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21"/>
                        </a:rPr>
                        <a:t>Masking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22"/>
                        </a:rPr>
                        <a:t>Speech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23"/>
                        </a:rPr>
                        <a:t>Marquee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94761"/>
              </p:ext>
            </p:extLst>
          </p:nvPr>
        </p:nvGraphicFramePr>
        <p:xfrm>
          <a:off x="533400" y="4949190"/>
          <a:ext cx="8305800" cy="1146810"/>
        </p:xfrm>
        <a:graphic>
          <a:graphicData uri="http://schemas.openxmlformats.org/drawingml/2006/table">
            <a:tbl>
              <a:tblPr/>
              <a:tblGrid>
                <a:gridCol w="231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2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CSS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24"/>
                        </a:rPr>
                        <a:t>color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color of text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25"/>
                        </a:rPr>
                        <a:t>opacity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Sets the opacity level for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4237169"/>
            <a:ext cx="3529012" cy="6103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8872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Color Properties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Units – Measurement Values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19127840"/>
              </p:ext>
            </p:extLst>
          </p:nvPr>
        </p:nvGraphicFramePr>
        <p:xfrm>
          <a:off x="457200" y="1524004"/>
          <a:ext cx="8458199" cy="5029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044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percentage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44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inch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44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cm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centimeter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44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mm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millimeter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842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44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one ex is the x-height of a font (x-height is usually about half the font-size)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044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point (1 pt is the same as 1/72 inch)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044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pc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pica (1 pc is the same as 12 points)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044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px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pixels (a dot on the computer screen)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3386316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1em is equal to the current font size. 2em means 2 times the size of the current font. E.g., if an element is displayed with a font of 12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then '2em' is 24 pt. The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 is a very useful unit in CSS, since it can adapt automatically to the font that the reader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1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Character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correct character encoding to use in HTML?</a:t>
            </a:r>
          </a:p>
          <a:p>
            <a:r>
              <a:rPr lang="en-US" b="1" dirty="0"/>
              <a:t>For HTML5, the default character encoding is UTF-8.</a:t>
            </a:r>
            <a:endParaRPr lang="en-US" dirty="0"/>
          </a:p>
          <a:p>
            <a:r>
              <a:rPr lang="en-US" dirty="0"/>
              <a:t>This has not always been the case. The character encoding for the early web was ASCII.</a:t>
            </a:r>
          </a:p>
          <a:p>
            <a:r>
              <a:rPr lang="en-US" dirty="0"/>
              <a:t>Later, from HTML 2.0 to HTML 4.01, ISO-8859-1 was considered the standard.</a:t>
            </a:r>
          </a:p>
          <a:p>
            <a:r>
              <a:rPr lang="en-US" dirty="0"/>
              <a:t>With XML and HTML5, UTF-8 finally arrived, and solved a lot of character encoding problems.</a:t>
            </a:r>
          </a:p>
          <a:p>
            <a:r>
              <a:rPr lang="en-US" dirty="0"/>
              <a:t>Below is a brief description of the character encoding standards.</a:t>
            </a:r>
          </a:p>
        </p:txBody>
      </p:sp>
    </p:spTree>
    <p:extLst>
      <p:ext uri="{BB962C8B-B14F-4D97-AF65-F5344CB8AC3E}">
        <p14:creationId xmlns:p14="http://schemas.microsoft.com/office/powerpoint/2010/main" val="264493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61987" y="1879917"/>
          <a:ext cx="7820025" cy="3615690"/>
        </p:xfrm>
        <a:graphic>
          <a:graphicData uri="http://schemas.openxmlformats.org/drawingml/2006/table">
            <a:tbl>
              <a:tblPr/>
              <a:tblGrid>
                <a:gridCol w="14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Character-set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UTF-8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 character in UTF8 can be from 1 to 4 bytes long. UTF-8 can represent any character in the Unicode standard. UTF-8 is backwards compatible with ASCII. UTF-8 is the preferred encoding for e-mail and web pages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UTF-16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16-bit Unicode Transformation Format is a variable-length character encoding for Unicode, capable of encoding the entire Unicode repertoire. UTF-16 is used in major operating systems and environments, like Microsoft Windows, Java and .NET.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00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– element 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&lt;meta charset="utf-8"&gt;</a:t>
            </a:r>
          </a:p>
          <a:p>
            <a:r>
              <a:rPr lang="en-US" b="1" i="1" dirty="0"/>
              <a:t>character encoding declaration</a:t>
            </a:r>
            <a:r>
              <a:rPr lang="en-US" dirty="0"/>
              <a:t> is a mechanism for specifying the character encoding used to store or transmit a document.</a:t>
            </a:r>
          </a:p>
          <a:p>
            <a:r>
              <a:rPr lang="en-US" dirty="0"/>
              <a:t>The character encoding name given </a:t>
            </a:r>
            <a:r>
              <a:rPr lang="en-US" dirty="0">
                <a:hlinkClick r:id="rId2"/>
              </a:rPr>
              <a:t>must</a:t>
            </a:r>
            <a:r>
              <a:rPr lang="en-US" dirty="0"/>
              <a:t> be the name of the character encoding used to serialize the file.</a:t>
            </a:r>
          </a:p>
          <a:p>
            <a:r>
              <a:rPr lang="en-US" dirty="0"/>
              <a:t>The value </a:t>
            </a:r>
            <a:r>
              <a:rPr lang="en-US" dirty="0">
                <a:hlinkClick r:id="rId2"/>
              </a:rPr>
              <a:t>must</a:t>
            </a:r>
            <a:r>
              <a:rPr lang="en-US" dirty="0"/>
              <a:t> be a valid character encoding name, and </a:t>
            </a:r>
            <a:r>
              <a:rPr lang="en-US" dirty="0">
                <a:hlinkClick r:id="rId2"/>
              </a:rPr>
              <a:t>must</a:t>
            </a:r>
            <a:r>
              <a:rPr lang="en-US" dirty="0"/>
              <a:t> be a </a:t>
            </a:r>
            <a:r>
              <a:rPr lang="en-US" dirty="0">
                <a:hlinkClick r:id="rId3"/>
              </a:rPr>
              <a:t>case-insensitive match</a:t>
            </a:r>
            <a:r>
              <a:rPr lang="en-US" dirty="0"/>
              <a:t> for a </a:t>
            </a:r>
            <a:r>
              <a:rPr lang="en-US" i="1" dirty="0"/>
              <a:t>character set name</a:t>
            </a:r>
            <a:r>
              <a:rPr lang="en-US" dirty="0"/>
              <a:t> for which the IANA (Internet Assigned Numbers Authority) </a:t>
            </a:r>
            <a:r>
              <a:rPr lang="en-US" dirty="0">
                <a:hlinkClick r:id="rId4"/>
              </a:rPr>
              <a:t>[Character Sets]</a:t>
            </a:r>
            <a:r>
              <a:rPr lang="en-US" dirty="0"/>
              <a:t> registry has a 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6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UTF-8 Arrows		</a:t>
            </a:r>
            <a:br>
              <a:rPr lang="en-US" dirty="0"/>
            </a:br>
            <a:r>
              <a:rPr lang="en-US" dirty="0"/>
              <a:t>				</a:t>
            </a:r>
            <a:r>
              <a:rPr lang="en-US" sz="2000" dirty="0"/>
              <a:t>IE 11 supports maximum arrows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63274142"/>
              </p:ext>
            </p:extLst>
          </p:nvPr>
        </p:nvGraphicFramePr>
        <p:xfrm>
          <a:off x="1066800" y="1210278"/>
          <a:ext cx="7451816" cy="3895122"/>
        </p:xfrm>
        <a:graphic>
          <a:graphicData uri="http://schemas.openxmlformats.org/drawingml/2006/table">
            <a:tbl>
              <a:tblPr/>
              <a:tblGrid>
                <a:gridCol w="804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7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Char</a:t>
                      </a:r>
                    </a:p>
                  </a:txBody>
                  <a:tcPr marL="23274" marR="23274" marT="23274" marB="2327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Dec</a:t>
                      </a:r>
                    </a:p>
                  </a:txBody>
                  <a:tcPr marL="23274" marR="23274" marT="23274" marB="2327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Hex</a:t>
                      </a:r>
                    </a:p>
                  </a:txBody>
                  <a:tcPr marL="23274" marR="23274" marT="23274" marB="2327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Entity</a:t>
                      </a:r>
                    </a:p>
                  </a:txBody>
                  <a:tcPr marL="23274" marR="23274" marT="23274" marB="2327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Name</a:t>
                      </a:r>
                    </a:p>
                  </a:txBody>
                  <a:tcPr marL="23274" marR="23274" marT="23274" marB="2327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verdana"/>
                        </a:rPr>
                        <a:t>←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8592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verdana"/>
                        </a:rPr>
                        <a:t>2190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&amp;larr;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LEFTWARDS ARROW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55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verdana"/>
                        </a:rPr>
                        <a:t>↑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verdana"/>
                        </a:rPr>
                        <a:t>8593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2191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&amp;uarr;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UPWARDS ARROW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19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→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8594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verdana"/>
                        </a:rPr>
                        <a:t>2192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&amp;rarr;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verdana"/>
                        </a:rPr>
                        <a:t>RIGHTWARDS ARROW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46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↓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8595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2193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verdana"/>
                        </a:rPr>
                        <a:t>&amp;</a:t>
                      </a:r>
                      <a:r>
                        <a:rPr lang="en-US" sz="1500" dirty="0" err="1">
                          <a:effectLst/>
                          <a:latin typeface="verdana"/>
                        </a:rPr>
                        <a:t>darr</a:t>
                      </a:r>
                      <a:r>
                        <a:rPr lang="en-US" sz="1500" dirty="0">
                          <a:effectLst/>
                          <a:latin typeface="verdana"/>
                        </a:rPr>
                        <a:t>;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DOWNWARDS ARROW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46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↔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8596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2194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verdana"/>
                        </a:rPr>
                        <a:t>&amp;</a:t>
                      </a:r>
                      <a:r>
                        <a:rPr lang="en-US" sz="1500" dirty="0" err="1">
                          <a:effectLst/>
                          <a:latin typeface="verdana"/>
                        </a:rPr>
                        <a:t>harr</a:t>
                      </a:r>
                      <a:r>
                        <a:rPr lang="en-US" sz="1500" dirty="0">
                          <a:effectLst/>
                          <a:latin typeface="verdana"/>
                        </a:rPr>
                        <a:t>;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verdana"/>
                        </a:rPr>
                        <a:t>LEFT RIGHT ARROW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9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↕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8597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verdana"/>
                        </a:rPr>
                        <a:t>2195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verdana"/>
                        </a:rPr>
                        <a:t>UP DOWN ARROW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3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↖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8598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2196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verdana"/>
                        </a:rPr>
                        <a:t>NORTH WEST ARROW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↗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8599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2197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verdana"/>
                        </a:rPr>
                        <a:t>NORTH EAST ARROW</a:t>
                      </a:r>
                    </a:p>
                  </a:txBody>
                  <a:tcPr marL="38789" marR="38789" marT="54305" marB="543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410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&lt;p&gt;I will display &amp;</a:t>
            </a:r>
            <a:r>
              <a:rPr lang="en-US" dirty="0" err="1"/>
              <a:t>larr</a:t>
            </a:r>
            <a:r>
              <a:rPr lang="en-US" dirty="0"/>
              <a:t>;&lt;p&gt;</a:t>
            </a:r>
          </a:p>
          <a:p>
            <a:endParaRPr lang="en-US" dirty="0"/>
          </a:p>
          <a:p>
            <a:r>
              <a:rPr lang="en-US" dirty="0"/>
              <a:t>I will display ←</a:t>
            </a:r>
          </a:p>
        </p:txBody>
      </p:sp>
    </p:spTree>
    <p:extLst>
      <p:ext uri="{BB962C8B-B14F-4D97-AF65-F5344CB8AC3E}">
        <p14:creationId xmlns:p14="http://schemas.microsoft.com/office/powerpoint/2010/main" val="255535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1CD4-6A4C-E322-8696-9EF00276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8895-4C9B-7C51-1D49-77A2EE5F43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CSS box model is essentially a box that wraps around every HTML element. </a:t>
            </a:r>
          </a:p>
          <a:p>
            <a:r>
              <a:rPr lang="en-US" dirty="0"/>
              <a:t>It consists of: margins, borders, padding, and the actual content.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8FB25-61F3-CC11-E1B8-93642C8B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89782"/>
            <a:ext cx="9144000" cy="39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7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Entities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characters are reserved in HTML.</a:t>
            </a:r>
          </a:p>
          <a:p>
            <a:r>
              <a:rPr lang="en-US" dirty="0"/>
              <a:t>If you use the less than (&lt;) or greater than (&gt;) signs in your text, the browser might mix them with tags.</a:t>
            </a:r>
          </a:p>
          <a:p>
            <a:r>
              <a:rPr lang="en-US" dirty="0"/>
              <a:t>Character entities are used to display reserved characters in HTML.</a:t>
            </a:r>
          </a:p>
          <a:p>
            <a:r>
              <a:rPr lang="en-US" dirty="0"/>
              <a:t>A character entity looks like this:</a:t>
            </a:r>
          </a:p>
          <a:p>
            <a:r>
              <a:rPr lang="en-US" dirty="0"/>
              <a:t>&amp;</a:t>
            </a:r>
            <a:r>
              <a:rPr lang="en-US" i="1" dirty="0" err="1"/>
              <a:t>entity_name</a:t>
            </a:r>
            <a:r>
              <a:rPr lang="en-US" dirty="0" err="1"/>
              <a:t>;OR</a:t>
            </a:r>
            <a:endParaRPr lang="en-US" dirty="0"/>
          </a:p>
          <a:p>
            <a:r>
              <a:rPr lang="en-US" dirty="0"/>
              <a:t>&amp;#</a:t>
            </a:r>
            <a:r>
              <a:rPr lang="en-US" i="1" dirty="0" err="1"/>
              <a:t>entity_number</a:t>
            </a:r>
            <a:r>
              <a:rPr lang="en-US" dirty="0"/>
              <a:t>;</a:t>
            </a:r>
          </a:p>
          <a:p>
            <a:r>
              <a:rPr lang="en-US" dirty="0"/>
              <a:t>To display a less than sign we must write: </a:t>
            </a:r>
            <a:r>
              <a:rPr lang="en-US" b="1" dirty="0"/>
              <a:t>&amp;</a:t>
            </a:r>
            <a:r>
              <a:rPr lang="en-US" b="1" dirty="0" err="1"/>
              <a:t>lt</a:t>
            </a:r>
            <a:r>
              <a:rPr lang="en-US" b="1" dirty="0"/>
              <a:t>;</a:t>
            </a:r>
            <a:r>
              <a:rPr lang="en-US" dirty="0"/>
              <a:t> or </a:t>
            </a:r>
            <a:r>
              <a:rPr lang="en-US" b="1" dirty="0"/>
              <a:t>&amp;#60;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4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 Breaking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common character entity used in HTML is the non breaking space (&amp;</a:t>
            </a:r>
            <a:r>
              <a:rPr lang="en-US" dirty="0" err="1"/>
              <a:t>nbsp</a:t>
            </a:r>
            <a:r>
              <a:rPr lang="en-US" dirty="0"/>
              <a:t>;).</a:t>
            </a:r>
          </a:p>
          <a:p>
            <a:r>
              <a:rPr lang="en-US" dirty="0"/>
              <a:t>Remember that browsers will always truncate spaces in HTML pages. If you write 10 spaces in your text, the browser will remove 9 of them. To add real spaces to your text, you can use the </a:t>
            </a:r>
            <a:r>
              <a:rPr lang="en-US" b="1" dirty="0"/>
              <a:t>&amp;</a:t>
            </a:r>
            <a:r>
              <a:rPr lang="en-US" b="1" dirty="0" err="1"/>
              <a:t>nbsp</a:t>
            </a:r>
            <a:r>
              <a:rPr lang="en-US" b="1" dirty="0"/>
              <a:t>;</a:t>
            </a:r>
            <a:r>
              <a:rPr lang="en-US" dirty="0"/>
              <a:t> character entity.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Diacritical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diacritical mark is a "glyph" added to a letter.</a:t>
            </a:r>
          </a:p>
          <a:p>
            <a:r>
              <a:rPr lang="en-US" dirty="0"/>
              <a:t>Some diacritical marks, like acute (  ̀) and grave (  ́) are called accents.</a:t>
            </a:r>
          </a:p>
          <a:p>
            <a:r>
              <a:rPr lang="en-US" dirty="0"/>
              <a:t>Diacritical marks can appear both above and below a letter, inside a letter, and between two letters.</a:t>
            </a:r>
          </a:p>
          <a:p>
            <a:r>
              <a:rPr lang="en-US" dirty="0"/>
              <a:t>Diacritical marks can be used in combination with alphanumeric characters, to produce a character that is not present in the character set (encoding) used in the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96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Diacritical Marks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3702204"/>
              </p:ext>
            </p:extLst>
          </p:nvPr>
        </p:nvGraphicFramePr>
        <p:xfrm>
          <a:off x="661987" y="1754187"/>
          <a:ext cx="7820025" cy="359283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Mark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Character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Construct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Result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  ̀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a&amp;#768;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  <a:latin typeface="verdana"/>
                        </a:rPr>
                        <a:t>à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  ́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a&amp;#769;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  <a:latin typeface="verdana"/>
                        </a:rPr>
                        <a:t>á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a&amp;#770;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  ̃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a&amp;#771;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  <a:latin typeface="verdana"/>
                        </a:rPr>
                        <a:t>ã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  ̀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O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O&amp;#768;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  <a:latin typeface="verdana"/>
                        </a:rPr>
                        <a:t>Ò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  ́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O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O&amp;#769;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>
                          <a:effectLst/>
                          <a:latin typeface="verdana"/>
                        </a:rPr>
                        <a:t>Ó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O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O&amp;#770;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Ô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  ̃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O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O&amp;#771;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dirty="0">
                          <a:effectLst/>
                          <a:latin typeface="verdana"/>
                        </a:rPr>
                        <a:t>Õ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491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HTML Character Entities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56118825"/>
              </p:ext>
            </p:extLst>
          </p:nvPr>
        </p:nvGraphicFramePr>
        <p:xfrm>
          <a:off x="677516" y="1212121"/>
          <a:ext cx="7788968" cy="4946928"/>
        </p:xfrm>
        <a:graphic>
          <a:graphicData uri="http://schemas.openxmlformats.org/drawingml/2006/table">
            <a:tbl>
              <a:tblPr/>
              <a:tblGrid>
                <a:gridCol w="998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Result</a:t>
                      </a:r>
                    </a:p>
                  </a:txBody>
                  <a:tcPr marL="28462" marR="28462" marT="28462" marB="2846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462" marR="28462" marT="28462" marB="2846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Entity Name</a:t>
                      </a:r>
                    </a:p>
                  </a:txBody>
                  <a:tcPr marL="28462" marR="28462" marT="28462" marB="2846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Entity Number</a:t>
                      </a:r>
                    </a:p>
                  </a:txBody>
                  <a:tcPr marL="28462" marR="28462" marT="28462" marB="2846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28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non-breaking space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&amp;nbsp;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&amp;#160;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&lt;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less than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&amp;lt;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&amp;#60;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&gt;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greater than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&amp;gt;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&amp;#62;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ampersand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&amp;amp;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&amp;#38;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¢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cent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&amp;cent;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&amp;#162;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£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pound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&amp;pound;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&amp;#163;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¥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yen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&amp;yen;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&amp;#165;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€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euro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&amp;euro;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&amp;#8364;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©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copyright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&amp;copy;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&amp;#169;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928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®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registered trademark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&amp;reg;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verdana"/>
                        </a:rPr>
                        <a:t>&amp;#174;</a:t>
                      </a:r>
                    </a:p>
                  </a:txBody>
                  <a:tcPr marL="47436" marR="47436" marT="66410" marB="664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987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symbols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37159326"/>
              </p:ext>
            </p:extLst>
          </p:nvPr>
        </p:nvGraphicFramePr>
        <p:xfrm>
          <a:off x="457199" y="1160569"/>
          <a:ext cx="7703132" cy="4937125"/>
        </p:xfrm>
        <a:graphic>
          <a:graphicData uri="http://schemas.openxmlformats.org/drawingml/2006/table">
            <a:tbl>
              <a:tblPr/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7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95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Char</a:t>
                      </a:r>
                    </a:p>
                  </a:txBody>
                  <a:tcPr marL="26224" marR="26224" marT="26224" marB="2622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Dec</a:t>
                      </a:r>
                    </a:p>
                  </a:txBody>
                  <a:tcPr marL="26224" marR="26224" marT="26224" marB="2622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Hex</a:t>
                      </a:r>
                    </a:p>
                  </a:txBody>
                  <a:tcPr marL="26224" marR="26224" marT="26224" marB="2622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Entity</a:t>
                      </a:r>
                    </a:p>
                  </a:txBody>
                  <a:tcPr marL="26224" marR="26224" marT="26224" marB="2622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Name</a:t>
                      </a:r>
                    </a:p>
                  </a:txBody>
                  <a:tcPr marL="26224" marR="26224" marT="26224" marB="2622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88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☀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9728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2600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BLACK SUN WITH RAYS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88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☁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9729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2601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CLOUD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88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☂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9730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2602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UMBRELLA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88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☃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9731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2603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SNOWMAN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88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☄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9732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2604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COMET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88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★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9733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2605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BLACK STAR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588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☆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9734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2606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  <a:latin typeface="verdana"/>
                        </a:rPr>
                        <a:t>WHITE STAR</a:t>
                      </a:r>
                    </a:p>
                  </a:txBody>
                  <a:tcPr marL="43707" marR="43707" marT="61190" marB="61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231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symbols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5215202"/>
              </p:ext>
            </p:extLst>
          </p:nvPr>
        </p:nvGraphicFramePr>
        <p:xfrm>
          <a:off x="457201" y="1219201"/>
          <a:ext cx="8305799" cy="4937123"/>
        </p:xfrm>
        <a:graphic>
          <a:graphicData uri="http://schemas.openxmlformats.org/drawingml/2006/table">
            <a:tbl>
              <a:tblPr/>
              <a:tblGrid>
                <a:gridCol w="126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2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4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5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Char</a:t>
                      </a:r>
                    </a:p>
                  </a:txBody>
                  <a:tcPr marL="20920" marR="20920" marT="20920" marB="2092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Dec</a:t>
                      </a:r>
                    </a:p>
                  </a:txBody>
                  <a:tcPr marL="20920" marR="20920" marT="20920" marB="2092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Hex</a:t>
                      </a:r>
                    </a:p>
                  </a:txBody>
                  <a:tcPr marL="20920" marR="20920" marT="20920" marB="2092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Entity</a:t>
                      </a:r>
                    </a:p>
                  </a:txBody>
                  <a:tcPr marL="20920" marR="20920" marT="20920" marB="2092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Name</a:t>
                      </a:r>
                    </a:p>
                  </a:txBody>
                  <a:tcPr marL="20920" marR="20920" marT="20920" marB="2092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∀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8704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2200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&amp;forall;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FOR ALL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∁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8705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2201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COMPLEMENT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2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∂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8706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2202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&amp;part;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PARTIAL DIFFERENTIAL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2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∃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8707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2203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&amp;exist;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THERE EXISTS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2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∄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8708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2204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THERE DOES NOT EXIST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2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∅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8709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2205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&amp;empty;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EMPTY SET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2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∆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8710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2206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INCREMENT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2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∇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8711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2207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&amp;nabla;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NABLA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92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∈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8712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2208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&amp;isin;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ELEMENT OF</a:t>
                      </a:r>
                    </a:p>
                  </a:txBody>
                  <a:tcPr marL="34867" marR="34867" marT="48813" marB="4881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7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pPr marL="274320" lvl="1" indent="0">
              <a:buNone/>
            </a:pPr>
            <a:r>
              <a:rPr lang="en-US" dirty="0"/>
              <a:t>&lt;!--                                   </a:t>
            </a:r>
          </a:p>
          <a:p>
            <a:pPr marL="274320" lvl="1" indent="0">
              <a:buNone/>
            </a:pPr>
            <a:r>
              <a:rPr lang="en-US" dirty="0"/>
              <a:t>--&gt;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CSS  </a:t>
            </a:r>
          </a:p>
          <a:p>
            <a:pPr marL="274320" lvl="1" indent="0">
              <a:buNone/>
            </a:pPr>
            <a:r>
              <a:rPr lang="en-US" dirty="0"/>
              <a:t>/*</a:t>
            </a:r>
          </a:p>
          <a:p>
            <a:pPr marL="274320" lvl="1" indent="0">
              <a:buNone/>
            </a:pPr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949618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ISO Language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HTML </a:t>
            </a:r>
            <a:r>
              <a:rPr lang="en-US" dirty="0" err="1"/>
              <a:t>lang</a:t>
            </a:r>
            <a:r>
              <a:rPr lang="en-US" dirty="0"/>
              <a:t> attribute can be used to declare the language of a Web page or a portion of a Web page. This is meant to assist search engines and browsers.</a:t>
            </a:r>
          </a:p>
          <a:p>
            <a:r>
              <a:rPr lang="en-US" dirty="0"/>
              <a:t>According to the W3C recommendation you should declare the primary language for each Web page with the </a:t>
            </a:r>
            <a:r>
              <a:rPr lang="en-US" dirty="0" err="1"/>
              <a:t>lang</a:t>
            </a:r>
            <a:r>
              <a:rPr lang="en-US" dirty="0"/>
              <a:t> attribute inside the &lt;html&gt; tag, like this: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23504"/>
              </p:ext>
            </p:extLst>
          </p:nvPr>
        </p:nvGraphicFramePr>
        <p:xfrm>
          <a:off x="762000" y="3810000"/>
          <a:ext cx="7820026" cy="2236470"/>
        </p:xfrm>
        <a:graphic>
          <a:graphicData uri="http://schemas.openxmlformats.org/drawingml/2006/table">
            <a:tbl>
              <a:tblPr/>
              <a:tblGrid>
                <a:gridCol w="391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Language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ISO Code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Abkhazian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ab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Afar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Amharic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am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Arabic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Urdu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  <a:latin typeface="verdana"/>
                        </a:rPr>
                        <a:t>Ar</a:t>
                      </a:r>
                      <a:endParaRPr lang="en-US" dirty="0">
                        <a:effectLst/>
                        <a:latin typeface="verdana"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Ur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4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other than English!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 21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Try to write URDU</a:t>
            </a:r>
          </a:p>
        </p:txBody>
      </p:sp>
    </p:spTree>
    <p:extLst>
      <p:ext uri="{BB962C8B-B14F-4D97-AF65-F5344CB8AC3E}">
        <p14:creationId xmlns:p14="http://schemas.microsoft.com/office/powerpoint/2010/main" val="388002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A30B-3D94-D8A6-164C-512C0F93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B25F-B6F5-0ADE-6B82-2CDD247B756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47185" y="762000"/>
            <a:ext cx="8229600" cy="28194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Content</a:t>
            </a:r>
            <a:r>
              <a:rPr lang="en-US" sz="2400" dirty="0"/>
              <a:t> - The content of the box, where text and images appear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Padding</a:t>
            </a:r>
            <a:r>
              <a:rPr lang="en-US" sz="2400" dirty="0"/>
              <a:t> - Clears an area around the content. The padding is transparent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Border</a:t>
            </a:r>
            <a:r>
              <a:rPr lang="en-US" sz="2400" dirty="0"/>
              <a:t> - A border that goes around the padding and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Margin</a:t>
            </a:r>
            <a:r>
              <a:rPr lang="en-US" sz="2400" dirty="0"/>
              <a:t> - Clears an area outside the border. The margin is transparent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BD65C-C8E1-319E-956D-51E8D1DDC98A}"/>
              </a:ext>
            </a:extLst>
          </p:cNvPr>
          <p:cNvSpPr txBox="1"/>
          <p:nvPr/>
        </p:nvSpPr>
        <p:spPr>
          <a:xfrm>
            <a:off x="990600" y="3657600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effectLst/>
              </a:rPr>
              <a:t>div </a:t>
            </a:r>
            <a:r>
              <a:rPr lang="en-US" dirty="0">
                <a:solidFill>
                  <a:srgbClr val="000000"/>
                </a:solidFill>
                <a:effectLst/>
              </a:rPr>
              <a:t>{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 width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300px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 border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15px solid green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 padding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50px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 margin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20px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97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Forms</a:t>
            </a:r>
          </a:p>
          <a:p>
            <a:r>
              <a:rPr lang="en-US" dirty="0"/>
              <a:t>HTML forms are used to pass data to a server.</a:t>
            </a:r>
          </a:p>
          <a:p>
            <a:r>
              <a:rPr lang="en-US" dirty="0"/>
              <a:t>An HTML form can contain input elements like text fields, checkboxes, radio-buttons, submit buttons and more. A form can also contain select lists,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fieldset</a:t>
            </a:r>
            <a:r>
              <a:rPr lang="en-US" dirty="0"/>
              <a:t>, legend, and label elements.</a:t>
            </a:r>
          </a:p>
          <a:p>
            <a:r>
              <a:rPr lang="en-US" dirty="0"/>
              <a:t>The &lt;form&gt; tag is used to create an HTML form:</a:t>
            </a:r>
          </a:p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input elements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859254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Adding some CSS to your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45C1-D9C2-3A06-09E1-4D3E18A4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0DBB-E4A6-D170-D5F5-0C9CFF0898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057400"/>
          </a:xfrm>
        </p:spPr>
        <p:txBody>
          <a:bodyPr/>
          <a:lstStyle/>
          <a:p>
            <a:r>
              <a:rPr lang="en-US" dirty="0"/>
              <a:t>There are three ways of inserting a style sheet: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External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Internal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Inline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2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922B-2931-380A-568F-2809B637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8C25-3F43-5826-4912-7B3E3434B7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!DOCTYPE</a:t>
            </a:r>
            <a:r>
              <a:rPr lang="en-US" dirty="0">
                <a:solidFill>
                  <a:srgbClr val="FF0000"/>
                </a:solidFill>
                <a:effectLst/>
              </a:rPr>
              <a:t> html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html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head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link</a:t>
            </a:r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  <a:r>
              <a:rPr lang="en-US" dirty="0" err="1">
                <a:solidFill>
                  <a:srgbClr val="FF0000"/>
                </a:solidFill>
                <a:effectLst/>
              </a:rPr>
              <a:t>rel</a:t>
            </a:r>
            <a:r>
              <a:rPr lang="en-US" dirty="0">
                <a:solidFill>
                  <a:srgbClr val="0000CD"/>
                </a:solidFill>
                <a:effectLst/>
              </a:rPr>
              <a:t>="stylesheet"</a:t>
            </a:r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  <a:r>
              <a:rPr lang="en-US" dirty="0" err="1">
                <a:solidFill>
                  <a:srgbClr val="FF0000"/>
                </a:solidFill>
                <a:effectLst/>
              </a:rPr>
              <a:t>href</a:t>
            </a:r>
            <a:r>
              <a:rPr lang="en-US" dirty="0">
                <a:solidFill>
                  <a:srgbClr val="0000CD"/>
                </a:solidFill>
                <a:effectLst/>
              </a:rPr>
              <a:t>="mystyle.css"&gt;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/head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body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h1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/>
              <a:t>This is a heading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/h1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p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/>
              <a:t>This is a paragraph.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/p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/body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/html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4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9C79-8BFB-1C95-9FEA-83D3F16C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Mystyle.css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E8E3F8-F092-62AA-D707-AC36559879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886700" cy="329184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A52A2A"/>
                </a:solidFill>
                <a:effectLst/>
              </a:rPr>
              <a:t>body </a:t>
            </a:r>
            <a:r>
              <a:rPr lang="en-US" dirty="0">
                <a:solidFill>
                  <a:srgbClr val="000000"/>
                </a:solidFill>
                <a:effectLst/>
              </a:rPr>
              <a:t>{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 background-color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</a:t>
            </a:r>
            <a:r>
              <a:rPr lang="en-US" dirty="0" err="1">
                <a:solidFill>
                  <a:srgbClr val="0000CD"/>
                </a:solidFill>
                <a:effectLst/>
              </a:rPr>
              <a:t>lightblue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  <a:br>
              <a:rPr lang="en-US" dirty="0">
                <a:solidFill>
                  <a:srgbClr val="A52A2A"/>
                </a:solidFill>
                <a:effectLst/>
              </a:rPr>
            </a:br>
            <a:br>
              <a:rPr lang="en-US" dirty="0">
                <a:solidFill>
                  <a:srgbClr val="A52A2A"/>
                </a:solidFill>
                <a:effectLst/>
              </a:rPr>
            </a:br>
            <a:r>
              <a:rPr lang="en-US" dirty="0">
                <a:solidFill>
                  <a:srgbClr val="A52A2A"/>
                </a:solidFill>
                <a:effectLst/>
              </a:rPr>
              <a:t>h1 </a:t>
            </a:r>
            <a:r>
              <a:rPr lang="en-US" dirty="0">
                <a:solidFill>
                  <a:srgbClr val="000000"/>
                </a:solidFill>
                <a:effectLst/>
              </a:rPr>
              <a:t>{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 color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navy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 margin-left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20px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/>
              <a:t>Do not add a space between the property value and the unit</a:t>
            </a: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E2388741-5661-866D-E1B1-271D098DE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660615"/>
            <a:ext cx="876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      margin-left: 20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margin-left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20px;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6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4B43-AEED-7F69-5D82-AC88AAAC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7DA5-4833-FFC8-F4DB-2AD01BF2E5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!DOCTYPE</a:t>
            </a:r>
            <a:r>
              <a:rPr lang="en-US" dirty="0">
                <a:solidFill>
                  <a:srgbClr val="FF0000"/>
                </a:solidFill>
                <a:effectLst/>
              </a:rPr>
              <a:t> html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html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head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style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>
                <a:solidFill>
                  <a:srgbClr val="A52A2A"/>
                </a:solidFill>
                <a:effectLst/>
              </a:rPr>
            </a:br>
            <a:r>
              <a:rPr lang="en-US" dirty="0">
                <a:solidFill>
                  <a:srgbClr val="A52A2A"/>
                </a:solidFill>
                <a:effectLst/>
              </a:rPr>
              <a:t>body </a:t>
            </a:r>
            <a:r>
              <a:rPr lang="en-US" dirty="0">
                <a:solidFill>
                  <a:srgbClr val="000000"/>
                </a:solidFill>
                <a:effectLst/>
              </a:rPr>
              <a:t>{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 background-color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linen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  <a:br>
              <a:rPr lang="en-US" dirty="0">
                <a:solidFill>
                  <a:srgbClr val="A52A2A"/>
                </a:solidFill>
                <a:effectLst/>
              </a:rPr>
            </a:br>
            <a:br>
              <a:rPr lang="en-US" dirty="0">
                <a:solidFill>
                  <a:srgbClr val="A52A2A"/>
                </a:solidFill>
                <a:effectLst/>
              </a:rPr>
            </a:br>
            <a:r>
              <a:rPr lang="en-US" dirty="0">
                <a:solidFill>
                  <a:srgbClr val="A52A2A"/>
                </a:solidFill>
                <a:effectLst/>
              </a:rPr>
              <a:t>h1 </a:t>
            </a:r>
            <a:r>
              <a:rPr lang="en-US" dirty="0">
                <a:solidFill>
                  <a:srgbClr val="000000"/>
                </a:solidFill>
                <a:effectLst/>
              </a:rPr>
              <a:t>{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 color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maroon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  margin-left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40px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  <a:r>
              <a:rPr lang="en-US" dirty="0">
                <a:solidFill>
                  <a:srgbClr val="A52A2A"/>
                </a:solidFill>
                <a:effectLst/>
              </a:rPr>
              <a:t> </a:t>
            </a:r>
            <a:br>
              <a:rPr lang="en-US" dirty="0">
                <a:solidFill>
                  <a:srgbClr val="A52A2A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/style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/head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body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h1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/>
              <a:t>This is a heading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/h1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p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/>
              <a:t>This is a paragraph.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/p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/body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/html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1738-6A3C-935D-7B02-99A84ED1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B5A5-C5A2-CA74-8654-2774CF3221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!DOCTYPE</a:t>
            </a:r>
            <a:r>
              <a:rPr lang="en-US" dirty="0">
                <a:solidFill>
                  <a:srgbClr val="FF0000"/>
                </a:solidFill>
                <a:effectLst/>
              </a:rPr>
              <a:t> html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html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body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h1</a:t>
            </a:r>
            <a:r>
              <a:rPr lang="en-US" dirty="0">
                <a:solidFill>
                  <a:srgbClr val="FF0000"/>
                </a:solidFill>
                <a:effectLst/>
              </a:rPr>
              <a:t> style</a:t>
            </a:r>
            <a:r>
              <a:rPr lang="en-US" dirty="0">
                <a:solidFill>
                  <a:srgbClr val="0000CD"/>
                </a:solidFill>
                <a:effectLst/>
              </a:rPr>
              <a:t>="</a:t>
            </a:r>
            <a:r>
              <a:rPr lang="en-US" dirty="0" err="1">
                <a:solidFill>
                  <a:srgbClr val="0000CD"/>
                </a:solidFill>
                <a:effectLst/>
              </a:rPr>
              <a:t>color:blue;text-align:center</a:t>
            </a:r>
            <a:r>
              <a:rPr lang="en-US" dirty="0">
                <a:solidFill>
                  <a:srgbClr val="0000CD"/>
                </a:solidFill>
                <a:effectLst/>
              </a:rPr>
              <a:t>;"&gt;</a:t>
            </a:r>
            <a:r>
              <a:rPr lang="en-US" dirty="0"/>
              <a:t>This is a heading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/h1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p</a:t>
            </a:r>
            <a:r>
              <a:rPr lang="en-US" dirty="0">
                <a:solidFill>
                  <a:srgbClr val="FF0000"/>
                </a:solidFill>
                <a:effectLst/>
              </a:rPr>
              <a:t> style</a:t>
            </a:r>
            <a:r>
              <a:rPr lang="en-US" dirty="0">
                <a:solidFill>
                  <a:srgbClr val="0000CD"/>
                </a:solidFill>
                <a:effectLst/>
              </a:rPr>
              <a:t>="</a:t>
            </a:r>
            <a:r>
              <a:rPr lang="en-US" dirty="0" err="1">
                <a:solidFill>
                  <a:srgbClr val="0000CD"/>
                </a:solidFill>
                <a:effectLst/>
              </a:rPr>
              <a:t>color:red</a:t>
            </a:r>
            <a:r>
              <a:rPr lang="en-US" dirty="0">
                <a:solidFill>
                  <a:srgbClr val="0000CD"/>
                </a:solidFill>
                <a:effectLst/>
              </a:rPr>
              <a:t>;"&gt;</a:t>
            </a:r>
            <a:r>
              <a:rPr lang="en-US" dirty="0"/>
              <a:t>This is a paragraph.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/p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/body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/html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0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CSS rules are comprised of a </a:t>
            </a:r>
            <a:r>
              <a:rPr lang="en-US" b="1" dirty="0"/>
              <a:t>selector</a:t>
            </a:r>
            <a:r>
              <a:rPr lang="en-US" dirty="0"/>
              <a:t>, a </a:t>
            </a:r>
            <a:r>
              <a:rPr lang="en-US" b="1" dirty="0"/>
              <a:t>property</a:t>
            </a:r>
            <a:r>
              <a:rPr lang="en-US" dirty="0"/>
              <a:t>, and a </a:t>
            </a:r>
            <a:r>
              <a:rPr lang="en-US" b="1" dirty="0"/>
              <a:t>value </a:t>
            </a:r>
            <a:r>
              <a:rPr lang="en-US" dirty="0"/>
              <a:t>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selector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property: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Example:-</a:t>
            </a:r>
          </a:p>
          <a:p>
            <a:pPr marL="0" indent="0">
              <a:buNone/>
            </a:pP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color: red;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2200"/>
            <a:ext cx="50101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99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227B6AB4A114D940BC922C4E713B9" ma:contentTypeVersion="4" ma:contentTypeDescription="Create a new document." ma:contentTypeScope="" ma:versionID="02e0e994af98edc62dcc2997d8c5951b">
  <xsd:schema xmlns:xsd="http://www.w3.org/2001/XMLSchema" xmlns:xs="http://www.w3.org/2001/XMLSchema" xmlns:p="http://schemas.microsoft.com/office/2006/metadata/properties" xmlns:ns2="cddc3d05-6507-4f68-98ae-198f7eb88ff4" targetNamespace="http://schemas.microsoft.com/office/2006/metadata/properties" ma:root="true" ma:fieldsID="f5b5e95670a7dc076ffbf31c75ee6d4c" ns2:_="">
    <xsd:import namespace="cddc3d05-6507-4f68-98ae-198f7eb88f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c3d05-6507-4f68-98ae-198f7eb88f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B94E7F-B014-49EB-922D-78A770603DD1}"/>
</file>

<file path=customXml/itemProps2.xml><?xml version="1.0" encoding="utf-8"?>
<ds:datastoreItem xmlns:ds="http://schemas.openxmlformats.org/officeDocument/2006/customXml" ds:itemID="{5A798A20-25AC-4AEC-BB02-1082B32E640D}"/>
</file>

<file path=customXml/itemProps3.xml><?xml version="1.0" encoding="utf-8"?>
<ds:datastoreItem xmlns:ds="http://schemas.openxmlformats.org/officeDocument/2006/customXml" ds:itemID="{F4AC0613-7A06-411A-B69F-AF1B259F935F}"/>
</file>

<file path=docProps/app.xml><?xml version="1.0" encoding="utf-8"?>
<Properties xmlns="http://schemas.openxmlformats.org/officeDocument/2006/extended-properties" xmlns:vt="http://schemas.openxmlformats.org/officeDocument/2006/docPropsVTypes">
  <Template>Lecture5-WebContent</Template>
  <TotalTime>1943</TotalTime>
  <Words>2169</Words>
  <Application>Microsoft Office PowerPoint</Application>
  <PresentationFormat>On-screen Show (4:3)</PresentationFormat>
  <Paragraphs>422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Unicode MS</vt:lpstr>
      <vt:lpstr>Bookman Old Style</vt:lpstr>
      <vt:lpstr>Calibri</vt:lpstr>
      <vt:lpstr>Gill Sans MT</vt:lpstr>
      <vt:lpstr>Times New Roman</vt:lpstr>
      <vt:lpstr>Verdana</vt:lpstr>
      <vt:lpstr>Verdana</vt:lpstr>
      <vt:lpstr>Wingdings</vt:lpstr>
      <vt:lpstr>Wingdings 3</vt:lpstr>
      <vt:lpstr>Origin</vt:lpstr>
      <vt:lpstr>Webpage Coding</vt:lpstr>
      <vt:lpstr>CSS Box Model</vt:lpstr>
      <vt:lpstr>Box Model</vt:lpstr>
      <vt:lpstr>Insert CSS</vt:lpstr>
      <vt:lpstr>External</vt:lpstr>
      <vt:lpstr>Mystyle.css</vt:lpstr>
      <vt:lpstr>Internal CSS</vt:lpstr>
      <vt:lpstr>Inline CSS</vt:lpstr>
      <vt:lpstr>CSS rules</vt:lpstr>
      <vt:lpstr>A slightly more complex rule</vt:lpstr>
      <vt:lpstr>&lt;div&gt; The div element is a block level element used for grouping HTML elements.</vt:lpstr>
      <vt:lpstr>CSS (Cascading Style Sheets) is used to style HTML elements</vt:lpstr>
      <vt:lpstr>Link to external style sheet</vt:lpstr>
      <vt:lpstr>CSS Property Groups</vt:lpstr>
      <vt:lpstr>CSS Units – Measurement Values</vt:lpstr>
      <vt:lpstr>HTML Character Sets</vt:lpstr>
      <vt:lpstr>Character Set</vt:lpstr>
      <vt:lpstr>meta – element  attributes</vt:lpstr>
      <vt:lpstr>UTF-8 Arrows       IE 11 supports maximum arrows</vt:lpstr>
      <vt:lpstr>HTML Entities </vt:lpstr>
      <vt:lpstr>Non Breaking Space</vt:lpstr>
      <vt:lpstr>Combining Diacritical Marks</vt:lpstr>
      <vt:lpstr>Diacritical Marks</vt:lpstr>
      <vt:lpstr>Useful HTML Character Entities</vt:lpstr>
      <vt:lpstr>Misc symbols</vt:lpstr>
      <vt:lpstr>Math symbols</vt:lpstr>
      <vt:lpstr>Commenting</vt:lpstr>
      <vt:lpstr>ISO Language Codes</vt:lpstr>
      <vt:lpstr>Displaying other than English!</vt:lpstr>
      <vt:lpstr>HTML Forms and Input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Webpage Coding</dc:title>
  <dc:creator>Khalid</dc:creator>
  <cp:lastModifiedBy>Khalid Saleem</cp:lastModifiedBy>
  <cp:revision>120</cp:revision>
  <dcterms:created xsi:type="dcterms:W3CDTF">2014-02-22T21:58:02Z</dcterms:created>
  <dcterms:modified xsi:type="dcterms:W3CDTF">2022-10-12T20:19:10Z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0x01010035C227B6AB4A114D940BC922C4E713B9</vt:lpwstr>
  </property>
</Properties>
</file>