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51"/>
  </p:notesMasterIdLst>
  <p:sldIdLst>
    <p:sldId id="256" r:id="rId2"/>
    <p:sldId id="257" r:id="rId3"/>
    <p:sldId id="259" r:id="rId4"/>
    <p:sldId id="260" r:id="rId5"/>
    <p:sldId id="263" r:id="rId6"/>
    <p:sldId id="264" r:id="rId7"/>
    <p:sldId id="266" r:id="rId8"/>
    <p:sldId id="267" r:id="rId9"/>
    <p:sldId id="306" r:id="rId10"/>
    <p:sldId id="307" r:id="rId11"/>
    <p:sldId id="308" r:id="rId12"/>
    <p:sldId id="272" r:id="rId13"/>
    <p:sldId id="303" r:id="rId14"/>
    <p:sldId id="304" r:id="rId15"/>
    <p:sldId id="268" r:id="rId16"/>
    <p:sldId id="274" r:id="rId17"/>
    <p:sldId id="313" r:id="rId18"/>
    <p:sldId id="275" r:id="rId19"/>
    <p:sldId id="276" r:id="rId20"/>
    <p:sldId id="277" r:id="rId21"/>
    <p:sldId id="278" r:id="rId22"/>
    <p:sldId id="31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9" r:id="rId39"/>
    <p:sldId id="295" r:id="rId40"/>
    <p:sldId id="310" r:id="rId41"/>
    <p:sldId id="296" r:id="rId42"/>
    <p:sldId id="297" r:id="rId43"/>
    <p:sldId id="311" r:id="rId44"/>
    <p:sldId id="298" r:id="rId45"/>
    <p:sldId id="299" r:id="rId46"/>
    <p:sldId id="300" r:id="rId47"/>
    <p:sldId id="301" r:id="rId48"/>
    <p:sldId id="312" r:id="rId49"/>
    <p:sldId id="302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Liberation Sans" panose="020B0604020202020204" pitchFamily="34" charset="0"/>
      <p:regular r:id="rId60"/>
      <p:bold r:id="rId61"/>
      <p:italic r:id="rId62"/>
      <p:boldItalic r:id="rId63"/>
    </p:embeddedFont>
    <p:embeddedFont>
      <p:font typeface="Open Sans" panose="020B0606030504020204" pitchFamily="34" charset="0"/>
      <p:regular r:id="rId64"/>
      <p:bold r:id="rId65"/>
      <p:italic r:id="rId66"/>
      <p:boldItalic r:id="rId67"/>
    </p:embeddedFont>
    <p:embeddedFont>
      <p:font typeface="Roboto" panose="020B0604020202020204" charset="0"/>
      <p:regular r:id="rId68"/>
      <p:bold r:id="rId69"/>
      <p:italic r:id="rId70"/>
      <p:boldItalic r:id="rId71"/>
    </p:embeddedFont>
    <p:embeddedFont>
      <p:font typeface="Tw Cen MT" panose="020B0602020104020603" pitchFamily="34" charset="0"/>
      <p:regular r:id="rId72"/>
      <p:bold r:id="rId73"/>
      <p:italic r:id="rId74"/>
      <p:boldItalic r:id="rId75"/>
    </p:embeddedFont>
    <p:embeddedFont>
      <p:font typeface="Tw Cen MT Condensed" panose="020B0606020104020203" pitchFamily="34" charset="0"/>
      <p:regular r:id="rId76"/>
      <p:bold r:id="rId77"/>
    </p:embeddedFont>
    <p:embeddedFont>
      <p:font typeface="Wingdings 3" panose="05040102010807070707" pitchFamily="18" charset="2"/>
      <p:regular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50AC7-CDD5-4FD7-B392-198645E6C58E}">
  <a:tblStyle styleId="{B1750AC7-CDD5-4FD7-B392-198645E6C5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FE6"/>
          </a:solidFill>
        </a:fill>
      </a:tcStyle>
    </a:wholeTbl>
    <a:band1H>
      <a:tcTxStyle b="off" i="off"/>
      <a:tcStyle>
        <a:tcBdr/>
        <a:fill>
          <a:solidFill>
            <a:srgbClr val="ECDD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CDD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4F83DC9-E899-4C33-BB2F-5F7B4F5910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6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76" Type="http://schemas.openxmlformats.org/officeDocument/2006/relationships/font" Target="fonts/font25.fntdata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font" Target="fonts/font23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78" Type="http://schemas.openxmlformats.org/officeDocument/2006/relationships/font" Target="fonts/font27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4.42177" units="1/cm"/>
          <inkml:channelProperty channel="Y" name="resolution" value="54.54546" units="1/cm"/>
          <inkml:channelProperty channel="T" name="resolution" value="1" units="1/dev"/>
        </inkml:channelProperties>
      </inkml:inkSource>
      <inkml:timestamp xml:id="ts0" timeString="2020-09-17T13:19:30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24102 13262 0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a623a00d7_1_3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89850" tIns="89850" rIns="89850" bIns="89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7a623a00d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593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a623a00d7_1_3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89850" tIns="89850" rIns="89850" bIns="89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7a623a00d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44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a623a00d7_1_3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89850" tIns="89850" rIns="89850" bIns="89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7a623a00d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f6ecaff4d_0_84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89850" tIns="89850" rIns="89850" bIns="89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f6ecaff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a529eca4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a529eca4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a623a01de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a623a01de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a529eca4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a529eca4e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a623a01de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a623a01de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7a623a00d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7a623a00d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7a623a00d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7a623a00d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01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7a529eca4e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7a529eca4e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7a529eca4e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7a529eca4e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7a529eca4e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7a529eca4e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7a529eca4e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7a529eca4e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7a529eca4e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7a529eca4e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7a623a01d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7a623a01d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7a529eca4e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7a529eca4e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7a529eca4e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7a529eca4e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7a529eca4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7a529eca4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7a529eca4e_0_1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7a529eca4e_0_1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611f9d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7a611f9d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1" name="Google Shape;1941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7a623a01de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7a623a01de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6" name="Google Shape;1956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5" name="Google Shape;1965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2" name="Google Shape;1972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6f6ecaff4d_8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9" name="Google Shape;1979;g6f6ecaff4d_8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935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6f6ecaff4d_8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9" name="Google Shape;1989;g6f6ecaff4d_8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6f6ecaff4d_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0" name="Google Shape;2000;g6f6ecaff4d_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10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6f6ecaff4d_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0" name="Google Shape;2000;g6f6ecaff4d_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7a529eca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0" name="Google Shape;2010;g7a529eca4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611f9d8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7a611f9d8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7a529eca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8" name="Google Shape;2028;g7a529eca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7a529eca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8" name="Google Shape;2038;g7a529eca4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7a529eca4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0" name="Google Shape;2050;g7a529eca4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4" name="Google Shape;2064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0" name="Google Shape;2070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a6350ce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g7a6350ce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f6ecaff4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6f6ecaff4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f6ecaff4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6f6ecaff4d_0_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a623a00d7_1_25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89850" tIns="89850" rIns="89850" bIns="89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7a623a00d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a623a00d7_1_3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89850" tIns="89850" rIns="89850" bIns="89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7a623a00d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67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196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89" y="789467"/>
            <a:ext cx="6898241" cy="2049426"/>
          </a:xfrm>
          <a:noFill/>
        </p:spPr>
        <p:txBody>
          <a:bodyPr anchor="ctr">
            <a:normAutofit/>
          </a:bodyPr>
          <a:lstStyle>
            <a:lvl1pPr algn="r">
              <a:defRPr sz="3000" spc="113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652120" y="3744482"/>
            <a:ext cx="0" cy="685800"/>
          </a:xfrm>
          <a:prstGeom prst="line">
            <a:avLst/>
          </a:prstGeom>
          <a:ln w="19050">
            <a:solidFill>
              <a:srgbClr val="196C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5085" y="238995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013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/>
          </p:nvPr>
        </p:nvSpPr>
        <p:spPr>
          <a:xfrm>
            <a:off x="5791194" y="3775829"/>
            <a:ext cx="3173297" cy="623106"/>
          </a:xfrm>
        </p:spPr>
        <p:txBody>
          <a:bodyPr anchor="ctr" anchorCtr="0">
            <a:normAutofit/>
          </a:bodyPr>
          <a:lstStyle>
            <a:lvl1pPr>
              <a:defRPr sz="1500">
                <a:solidFill>
                  <a:srgbClr val="196CB4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423895" y="3775834"/>
            <a:ext cx="2486993" cy="626771"/>
            <a:chOff x="323527" y="5614273"/>
            <a:chExt cx="2486993" cy="835695"/>
          </a:xfrm>
        </p:grpSpPr>
        <p:pic>
          <p:nvPicPr>
            <p:cNvPr id="2050" name="Image 223" descr="2014_ULR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5614273"/>
              <a:ext cx="830808" cy="8308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Image 12" descr="L3I-LOGO-quadri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" y="5614273"/>
              <a:ext cx="1319519" cy="83569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23645" y="429178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350"/>
          </a:p>
        </p:txBody>
      </p:sp>
      <p:sp>
        <p:nvSpPr>
          <p:cNvPr id="15" name="ZoneTexte 14"/>
          <p:cNvSpPr txBox="1"/>
          <p:nvPr/>
        </p:nvSpPr>
        <p:spPr>
          <a:xfrm>
            <a:off x="0" y="4623979"/>
            <a:ext cx="9144000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88" b="1" dirty="0">
                <a:solidFill>
                  <a:schemeClr val="tx2">
                    <a:lumMod val="75000"/>
                  </a:schemeClr>
                </a:solidFill>
              </a:rPr>
              <a:t>Laboratoire Informatique Image Interaction </a:t>
            </a:r>
            <a:r>
              <a:rPr lang="fr-FR" sz="788" dirty="0">
                <a:solidFill>
                  <a:schemeClr val="tx2">
                    <a:lumMod val="75000"/>
                  </a:schemeClr>
                </a:solidFill>
              </a:rPr>
              <a:t>(L3I)</a:t>
            </a:r>
          </a:p>
          <a:p>
            <a:pPr algn="ctr"/>
            <a:r>
              <a:rPr lang="fr-FR" sz="788" dirty="0">
                <a:solidFill>
                  <a:schemeClr val="tx2">
                    <a:lumMod val="75000"/>
                  </a:schemeClr>
                </a:solidFill>
              </a:rPr>
              <a:t>Université de La Rochelle - Pôle Sciences et Technologie - Avenue Michel Crépeau - 17042 LA ROCHELLE CEDEX 1 France</a:t>
            </a:r>
          </a:p>
          <a:p>
            <a:pPr algn="ctr"/>
            <a:r>
              <a:rPr lang="fr-FR" sz="788" dirty="0">
                <a:solidFill>
                  <a:schemeClr val="tx2">
                    <a:lumMod val="75000"/>
                  </a:schemeClr>
                </a:solidFill>
              </a:rPr>
              <a:t>Tél : +33 (0)5 46 45 82 62 – Fax : 05.46.45.82.42 – Site internet : http://l3i.univ-larochelle.fr</a:t>
            </a:r>
            <a:r>
              <a:rPr lang="fr-FR" sz="900" dirty="0"/>
              <a:t>/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02492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5" y="1259595"/>
            <a:ext cx="392760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94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1997823"/>
            <a:ext cx="3927600" cy="2734197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649" y="1259595"/>
            <a:ext cx="392760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294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1013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0649" y="1997823"/>
            <a:ext cx="3927600" cy="2734197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68098" y="405003"/>
            <a:ext cx="8090155" cy="713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1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259595"/>
            <a:ext cx="3924000" cy="34724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250" y="405000"/>
            <a:ext cx="3924000" cy="43270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68095" y="405003"/>
            <a:ext cx="3924000" cy="713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5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121452" y="4853028"/>
            <a:ext cx="1615607" cy="205740"/>
          </a:xfrm>
        </p:spPr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9605" y="4853028"/>
            <a:ext cx="5434568" cy="205740"/>
          </a:xfrm>
        </p:spPr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2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>
                <a:solidFill>
                  <a:srgbClr val="196CB4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02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378212" cy="8572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844062" y="1657351"/>
            <a:ext cx="7957038" cy="3226594"/>
          </a:xfrm>
        </p:spPr>
        <p:txBody>
          <a:bodyPr/>
          <a:lstStyle/>
          <a:p>
            <a:pPr lvl="0"/>
            <a:r>
              <a:rPr lang="fr-FR" noProof="0"/>
              <a:t>Cliquez sur l'icône pour ajouter un tableau</a:t>
            </a:r>
            <a:endParaRPr lang="en-US" noProof="0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73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18/09/2020</a:t>
            </a:r>
          </a:p>
        </p:txBody>
      </p:sp>
      <p:sp>
        <p:nvSpPr>
          <p:cNvPr id="3" name="Espace réservé du numéro de diapositiv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9240" cy="8586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57200" y="1203391"/>
            <a:ext cx="8229240" cy="2982959"/>
          </a:xfrm>
        </p:spPr>
        <p:txBody>
          <a:bodyPr/>
          <a:lstStyle>
            <a:lvl1pPr hangingPunct="0">
              <a:spcBef>
                <a:spcPts val="0"/>
              </a:spcBef>
              <a:spcAft>
                <a:spcPts val="1063"/>
              </a:spcAft>
              <a:tabLst/>
              <a:defRPr sz="2400" kern="1200">
                <a:latin typeface="Liberation Sans" pitchFamily="18"/>
                <a:ea typeface="Microsoft YaHei" pitchFamily="2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6633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3626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5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" y="0"/>
            <a:ext cx="9141714" cy="3429000"/>
          </a:xfrm>
          <a:solidFill>
            <a:schemeClr val="accent2">
              <a:lumMod val="60000"/>
              <a:lumOff val="40000"/>
              <a:alpha val="2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179516" y="3801389"/>
            <a:ext cx="5333539" cy="540000"/>
          </a:xfrm>
          <a:noFill/>
        </p:spPr>
        <p:txBody>
          <a:bodyPr anchor="ctr">
            <a:noAutofit/>
          </a:bodyPr>
          <a:lstStyle>
            <a:lvl1pPr algn="r">
              <a:defRPr sz="3000" spc="113" baseline="0">
                <a:solidFill>
                  <a:srgbClr val="196CB4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3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dis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9" y="1257301"/>
            <a:ext cx="8090152" cy="3474720"/>
          </a:xfrm>
        </p:spPr>
        <p:txBody>
          <a:bodyPr/>
          <a:lstStyle>
            <a:lvl1pPr marL="0" indent="0">
              <a:buNone/>
              <a:defRPr/>
            </a:lvl1pPr>
            <a:lvl4pPr defTabSz="302717">
              <a:tabLst/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4631" y="4853028"/>
            <a:ext cx="1615607" cy="205740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8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9" y="1257301"/>
            <a:ext cx="8090152" cy="34747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algn="ctr">
              <a:defRPr sz="2400"/>
            </a:lvl2pPr>
            <a:lvl3pPr algn="ctr">
              <a:defRPr sz="2400"/>
            </a:lvl3pPr>
            <a:lvl4pPr algn="ctr" defTabSz="302717">
              <a:tabLst/>
              <a:defRPr sz="2400"/>
            </a:lvl4pPr>
            <a:lvl5pPr algn="ctr">
              <a:defRPr sz="2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F106BFE-A4A8-4EA2-A9E6-407D46EA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4631" y="4853028"/>
            <a:ext cx="1615607" cy="205740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0146406-7B3F-4A68-AB96-3F276B52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605" y="4853028"/>
            <a:ext cx="5434568" cy="205740"/>
          </a:xfrm>
        </p:spPr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B82AB1-E19A-4789-BBAA-057CF330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84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9" y="1257301"/>
            <a:ext cx="8090152" cy="3474720"/>
          </a:xfrm>
          <a:solidFill>
            <a:srgbClr val="D1E2F0"/>
          </a:solidFill>
        </p:spPr>
        <p:txBody>
          <a:bodyPr>
            <a:normAutofit/>
          </a:bodyPr>
          <a:lstStyle>
            <a:lvl1pPr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125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125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125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indent="0" algn="l" defTabSz="3027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tabLst/>
              <a:defRPr lang="en-US" sz="1125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125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74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101" y="1257301"/>
            <a:ext cx="8090153" cy="1674000"/>
          </a:xfrm>
        </p:spPr>
        <p:txBody>
          <a:bodyPr/>
          <a:lstStyle>
            <a:lvl4pPr defTabSz="302717">
              <a:tabLst/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68100" y="3063933"/>
            <a:ext cx="8090153" cy="1674000"/>
          </a:xfrm>
        </p:spPr>
        <p:txBody>
          <a:bodyPr/>
          <a:lstStyle>
            <a:lvl4pPr defTabSz="302717">
              <a:tabLst/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101" y="1257301"/>
            <a:ext cx="8090153" cy="1674000"/>
          </a:xfrm>
        </p:spPr>
        <p:txBody>
          <a:bodyPr/>
          <a:lstStyle>
            <a:lvl4pPr defTabSz="302717">
              <a:tabLst/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68100" y="3063933"/>
            <a:ext cx="8090153" cy="1674000"/>
          </a:xfrm>
          <a:solidFill>
            <a:srgbClr val="D1E2F0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7591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2772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75953" indent="0" defTabSz="30271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125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62775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6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259595"/>
            <a:ext cx="3924000" cy="34724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249" y="1259576"/>
            <a:ext cx="3924000" cy="34724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68098" y="405003"/>
            <a:ext cx="8090155" cy="713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6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8" y="405003"/>
            <a:ext cx="8090155" cy="713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9" y="1221600"/>
            <a:ext cx="8090152" cy="35115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3285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3">
                <a:solidFill>
                  <a:srgbClr val="196CB4"/>
                </a:solidFill>
                <a:latin typeface="+mj-lt"/>
              </a:defRPr>
            </a:lvl1pPr>
          </a:lstStyle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605" y="4853028"/>
            <a:ext cx="5434568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cap="all" baseline="0">
                <a:solidFill>
                  <a:srgbClr val="196CB4"/>
                </a:solidFill>
                <a:latin typeface="+mj-lt"/>
              </a:defRPr>
            </a:lvl1pPr>
          </a:lstStyle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>
                <a:solidFill>
                  <a:srgbClr val="196CB4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9603" y="405000"/>
            <a:ext cx="0" cy="685800"/>
          </a:xfrm>
          <a:prstGeom prst="line">
            <a:avLst/>
          </a:prstGeom>
          <a:ln w="19050">
            <a:solidFill>
              <a:srgbClr val="196C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147196" y="4571665"/>
            <a:ext cx="52931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3E015A9-323A-4A8E-84BE-18214CC076A9}" type="slidenum">
              <a:rPr lang="fr-FR" sz="1500" smtClean="0">
                <a:solidFill>
                  <a:schemeClr val="bg1"/>
                </a:solidFill>
              </a:rPr>
              <a:pPr algn="ctr"/>
              <a:t>‹N°›</a:t>
            </a:fld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07951"/>
          </a:xfrm>
          <a:prstGeom prst="rect">
            <a:avLst/>
          </a:prstGeom>
          <a:solidFill>
            <a:srgbClr val="196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48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16" r:id="rId4"/>
    <p:sldLayoutId id="2147483715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7" r:id="rId16"/>
    <p:sldLayoutId id="2147483718" r:id="rId17"/>
  </p:sldLayoutIdLst>
  <p:hf hdr="0"/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2813" kern="1200" cap="all" spc="56" baseline="0">
          <a:solidFill>
            <a:srgbClr val="196CB4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2"/>
        </a:buClr>
        <a:buSzPct val="100000"/>
        <a:buFont typeface="Tw Cen MT" panose="020B0602020104020603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36947" indent="-160735" algn="l" defTabSz="304503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97" indent="-142875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03647" indent="-127397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36997" indent="-10953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59664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68408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76638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dan94/LouvainNE" TargetMode="External"/><Relationship Id="rId2" Type="http://schemas.openxmlformats.org/officeDocument/2006/relationships/hyperlink" Target="https://github.com/jlguillaume/louvain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computing.asu.edu/datasets/BlogCatalog3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nap.stanford.edu/data" TargetMode="External"/><Relationship Id="rId4" Type="http://schemas.openxmlformats.org/officeDocument/2006/relationships/hyperlink" Target="http://socialnetworks.mpi-sws.org/data-imc2007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dan94/LouvainN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B802F78-F8DD-4446-876F-DC766D303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6" y="-1"/>
            <a:ext cx="9141714" cy="3642191"/>
          </a:xfrm>
        </p:spPr>
      </p:sp>
      <p:sp>
        <p:nvSpPr>
          <p:cNvPr id="245" name="Google Shape;245;p51"/>
          <p:cNvSpPr txBox="1">
            <a:spLocks noGrp="1"/>
          </p:cNvSpPr>
          <p:nvPr>
            <p:ph type="ctrTitle"/>
          </p:nvPr>
        </p:nvSpPr>
        <p:spPr>
          <a:xfrm>
            <a:off x="60918" y="1710040"/>
            <a:ext cx="8798734" cy="163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400" dirty="0">
                <a:latin typeface="+mn-lt"/>
                <a:ea typeface="Cambria"/>
                <a:cs typeface="Cambria"/>
                <a:sym typeface="Cambria"/>
              </a:rPr>
              <a:t>Scalable network embedding</a:t>
            </a:r>
            <a:br>
              <a:rPr lang="en" sz="2400" dirty="0">
                <a:latin typeface="+mn-lt"/>
                <a:ea typeface="Cambria"/>
                <a:cs typeface="Cambria"/>
                <a:sym typeface="Cambria"/>
              </a:rPr>
            </a:br>
            <a:br>
              <a:rPr lang="en" sz="2400" dirty="0">
                <a:latin typeface="+mn-lt"/>
                <a:ea typeface="Cambria"/>
                <a:cs typeface="Cambria"/>
                <a:sym typeface="Cambria"/>
              </a:rPr>
            </a:br>
            <a:r>
              <a:rPr lang="en" sz="2400" dirty="0">
                <a:latin typeface="+mn-lt"/>
                <a:ea typeface="Cambria"/>
                <a:cs typeface="Cambria"/>
                <a:sym typeface="Cambria"/>
              </a:rPr>
              <a:t>LouvainNE: Hierarchical Louvain Method for High Quality and Scalable Network Embedding</a:t>
            </a:r>
            <a:endParaRPr sz="2400" dirty="0">
              <a:latin typeface="+mn-lt"/>
              <a:ea typeface="Cambria"/>
              <a:cs typeface="Cambria"/>
              <a:sym typeface="Cambria"/>
            </a:endParaRPr>
          </a:p>
        </p:txBody>
      </p:sp>
      <p:sp>
        <p:nvSpPr>
          <p:cNvPr id="246" name="Google Shape;246;p51"/>
          <p:cNvSpPr txBox="1"/>
          <p:nvPr/>
        </p:nvSpPr>
        <p:spPr>
          <a:xfrm>
            <a:off x="60918" y="3642190"/>
            <a:ext cx="8812494" cy="136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i="0" u="none" strike="noStrike" cap="none" dirty="0"/>
              <a:t>Ayan Kumar Bhowmick</a:t>
            </a:r>
            <a:r>
              <a:rPr lang="en" sz="1600" i="0" u="none" strike="noStrike" cap="none" baseline="30000" dirty="0"/>
              <a:t>1</a:t>
            </a:r>
            <a:r>
              <a:rPr lang="en" sz="1600" i="0" u="none" strike="noStrike" cap="none" dirty="0"/>
              <a:t>, Koushik Menen</a:t>
            </a:r>
            <a:r>
              <a:rPr lang="en" sz="1600" dirty="0"/>
              <a:t>i</a:t>
            </a:r>
            <a:r>
              <a:rPr lang="en" sz="1600" baseline="30000" dirty="0"/>
              <a:t>1</a:t>
            </a:r>
            <a:r>
              <a:rPr lang="en" sz="1600" dirty="0"/>
              <a:t>, Maximilien Danisch</a:t>
            </a:r>
            <a:r>
              <a:rPr lang="en" sz="1600" baseline="30000" dirty="0"/>
              <a:t>2</a:t>
            </a:r>
            <a:r>
              <a:rPr lang="en" sz="1600" dirty="0"/>
              <a:t>,  </a:t>
            </a:r>
            <a:r>
              <a:rPr lang="en" sz="1600" b="1" dirty="0"/>
              <a:t>Jean-Loup Guillaume</a:t>
            </a:r>
            <a:r>
              <a:rPr lang="en" sz="1600" baseline="30000" dirty="0"/>
              <a:t>3</a:t>
            </a:r>
            <a:r>
              <a:rPr lang="en" sz="1600" dirty="0"/>
              <a:t>, and Bivas Mitra1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"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600" dirty="0"/>
              <a:t>Department of CSE, Indian Institute of Technology, Kharagpur</a:t>
            </a:r>
            <a:endParaRPr lang="fr-FR"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600" dirty="0"/>
              <a:t>Sorbonne Université, CNRS, LIP6, Paris, France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600" dirty="0"/>
              <a:t>L3I, University of La Rochelle, France</a:t>
            </a:r>
            <a:r>
              <a:rPr lang="en" sz="1600" i="0" u="none" strike="noStrike" cap="none" dirty="0"/>
              <a:t> </a:t>
            </a:r>
            <a:endParaRPr sz="1600" i="0" u="none" strike="noStrike" cap="none" dirty="0"/>
          </a:p>
        </p:txBody>
      </p:sp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28" y="240693"/>
            <a:ext cx="10635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378" y="240693"/>
            <a:ext cx="1054994" cy="108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386E602C-6D05-4A30-A79B-84F75CC9E120}"/>
                  </a:ext>
                </a:extLst>
              </p14:cNvPr>
              <p14:cNvContentPartPr/>
              <p14:nvPr/>
            </p14:nvContentPartPr>
            <p14:xfrm>
              <a:off x="8676720" y="4774320"/>
              <a:ext cx="360" cy="36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386E602C-6D05-4A30-A79B-84F75CC9E1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360" y="47649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CD2AECC-1C48-465C-8B61-77696D33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99" y="240693"/>
            <a:ext cx="265030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20B1D98D-6B38-4ACB-8A3C-5D7A157A6854}"/>
              </a:ext>
            </a:extLst>
          </p:cNvPr>
          <p:cNvGrpSpPr/>
          <p:nvPr/>
        </p:nvGrpSpPr>
        <p:grpSpPr>
          <a:xfrm>
            <a:off x="1891815" y="1230324"/>
            <a:ext cx="5252290" cy="927729"/>
            <a:chOff x="1297035" y="1066294"/>
            <a:chExt cx="5252290" cy="927729"/>
          </a:xfrm>
        </p:grpSpPr>
        <p:sp>
          <p:nvSpPr>
            <p:cNvPr id="540" name="Google Shape;540;p67"/>
            <p:cNvSpPr/>
            <p:nvPr/>
          </p:nvSpPr>
          <p:spPr>
            <a:xfrm>
              <a:off x="223976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7"/>
            <p:cNvSpPr/>
            <p:nvPr/>
          </p:nvSpPr>
          <p:spPr>
            <a:xfrm>
              <a:off x="2455733" y="170071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7"/>
            <p:cNvSpPr/>
            <p:nvPr/>
          </p:nvSpPr>
          <p:spPr>
            <a:xfrm>
              <a:off x="2944659" y="1253666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7"/>
            <p:cNvSpPr/>
            <p:nvPr/>
          </p:nvSpPr>
          <p:spPr>
            <a:xfrm>
              <a:off x="465177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7"/>
            <p:cNvSpPr/>
            <p:nvPr/>
          </p:nvSpPr>
          <p:spPr>
            <a:xfrm>
              <a:off x="5319359" y="1232141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7"/>
            <p:cNvSpPr/>
            <p:nvPr/>
          </p:nvSpPr>
          <p:spPr>
            <a:xfrm>
              <a:off x="5818316" y="142720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7"/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7"/>
            <p:cNvSpPr/>
            <p:nvPr/>
          </p:nvSpPr>
          <p:spPr>
            <a:xfrm>
              <a:off x="4970333" y="169002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67"/>
            <p:cNvCxnSpPr>
              <a:stCxn id="540" idx="6"/>
              <a:endCxn id="542" idx="2"/>
            </p:cNvCxnSpPr>
            <p:nvPr/>
          </p:nvCxnSpPr>
          <p:spPr>
            <a:xfrm flipV="1">
              <a:off x="2478152" y="1337945"/>
              <a:ext cx="46650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67"/>
            <p:cNvCxnSpPr>
              <a:stCxn id="540" idx="4"/>
              <a:endCxn id="541" idx="0"/>
            </p:cNvCxnSpPr>
            <p:nvPr/>
          </p:nvCxnSpPr>
          <p:spPr>
            <a:xfrm>
              <a:off x="2358961" y="1424359"/>
              <a:ext cx="215964" cy="27636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67"/>
            <p:cNvCxnSpPr>
              <a:stCxn id="542" idx="4"/>
              <a:endCxn id="546" idx="0"/>
            </p:cNvCxnSpPr>
            <p:nvPr/>
          </p:nvCxnSpPr>
          <p:spPr>
            <a:xfrm>
              <a:off x="3063851" y="1422223"/>
              <a:ext cx="255355" cy="26780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67"/>
            <p:cNvCxnSpPr>
              <a:stCxn id="542" idx="3"/>
              <a:endCxn id="541" idx="7"/>
            </p:cNvCxnSpPr>
            <p:nvPr/>
          </p:nvCxnSpPr>
          <p:spPr>
            <a:xfrm flipH="1">
              <a:off x="2659206" y="1397538"/>
              <a:ext cx="320363" cy="32786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67"/>
            <p:cNvCxnSpPr>
              <a:stCxn id="542" idx="6"/>
              <a:endCxn id="543" idx="2"/>
            </p:cNvCxnSpPr>
            <p:nvPr/>
          </p:nvCxnSpPr>
          <p:spPr>
            <a:xfrm>
              <a:off x="3183042" y="1337945"/>
              <a:ext cx="146873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67"/>
            <p:cNvCxnSpPr>
              <a:stCxn id="543" idx="6"/>
              <a:endCxn id="544" idx="2"/>
            </p:cNvCxnSpPr>
            <p:nvPr/>
          </p:nvCxnSpPr>
          <p:spPr>
            <a:xfrm flipV="1">
              <a:off x="4890162" y="1316420"/>
              <a:ext cx="429197" cy="2366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67"/>
            <p:cNvCxnSpPr>
              <a:cxnSpLocks/>
              <a:stCxn id="543" idx="4"/>
              <a:endCxn id="547" idx="1"/>
            </p:cNvCxnSpPr>
            <p:nvPr/>
          </p:nvCxnSpPr>
          <p:spPr>
            <a:xfrm>
              <a:off x="4770971" y="1424359"/>
              <a:ext cx="234272" cy="29035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67"/>
            <p:cNvCxnSpPr>
              <a:stCxn id="544" idx="4"/>
              <a:endCxn id="547" idx="7"/>
            </p:cNvCxnSpPr>
            <p:nvPr/>
          </p:nvCxnSpPr>
          <p:spPr>
            <a:xfrm flipH="1">
              <a:off x="5173806" y="1400698"/>
              <a:ext cx="264745" cy="31401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67"/>
            <p:cNvCxnSpPr>
              <a:stCxn id="544" idx="6"/>
              <a:endCxn id="545" idx="1"/>
            </p:cNvCxnSpPr>
            <p:nvPr/>
          </p:nvCxnSpPr>
          <p:spPr>
            <a:xfrm>
              <a:off x="5557742" y="1316420"/>
              <a:ext cx="295484" cy="13547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67"/>
            <p:cNvSpPr/>
            <p:nvPr/>
          </p:nvSpPr>
          <p:spPr>
            <a:xfrm>
              <a:off x="1297035" y="1066294"/>
              <a:ext cx="5252290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67"/>
          <p:cNvSpPr/>
          <p:nvPr/>
        </p:nvSpPr>
        <p:spPr>
          <a:xfrm>
            <a:off x="4213375" y="2430136"/>
            <a:ext cx="396971" cy="337113"/>
          </a:xfrm>
          <a:prstGeom prst="downArrow">
            <a:avLst>
              <a:gd name="adj1" fmla="val 50000"/>
              <a:gd name="adj2" fmla="val 56382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7"/>
          <p:cNvSpPr txBox="1"/>
          <p:nvPr/>
        </p:nvSpPr>
        <p:spPr>
          <a:xfrm>
            <a:off x="214009" y="1558700"/>
            <a:ext cx="1102200" cy="48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Level 0</a:t>
            </a:r>
            <a:endParaRPr sz="1800" b="1" dirty="0"/>
          </a:p>
        </p:txBody>
      </p:sp>
      <p:sp>
        <p:nvSpPr>
          <p:cNvPr id="601" name="Google Shape;601;p67"/>
          <p:cNvSpPr txBox="1"/>
          <p:nvPr/>
        </p:nvSpPr>
        <p:spPr>
          <a:xfrm>
            <a:off x="210146" y="2767249"/>
            <a:ext cx="1022113" cy="58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Level 1</a:t>
            </a:r>
            <a:endParaRPr sz="1800" b="1" dirty="0"/>
          </a:p>
        </p:txBody>
      </p:sp>
      <p:cxnSp>
        <p:nvCxnSpPr>
          <p:cNvPr id="603" name="Google Shape;603;p67"/>
          <p:cNvCxnSpPr>
            <a:cxnSpLocks/>
          </p:cNvCxnSpPr>
          <p:nvPr/>
        </p:nvCxnSpPr>
        <p:spPr>
          <a:xfrm flipH="1">
            <a:off x="2879725" y="2224025"/>
            <a:ext cx="381000" cy="21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67"/>
          <p:cNvCxnSpPr>
            <a:cxnSpLocks/>
          </p:cNvCxnSpPr>
          <p:nvPr/>
        </p:nvCxnSpPr>
        <p:spPr>
          <a:xfrm>
            <a:off x="5775325" y="2243150"/>
            <a:ext cx="419100" cy="1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67"/>
          <p:cNvSpPr txBox="1"/>
          <p:nvPr/>
        </p:nvSpPr>
        <p:spPr>
          <a:xfrm>
            <a:off x="6662638" y="1511849"/>
            <a:ext cx="1455561" cy="80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IIT Kharagpur</a:t>
            </a:r>
            <a:endParaRPr b="1" dirty="0"/>
          </a:p>
        </p:txBody>
      </p:sp>
      <p:sp>
        <p:nvSpPr>
          <p:cNvPr id="611" name="Google Shape;611;p67"/>
          <p:cNvSpPr txBox="1"/>
          <p:nvPr/>
        </p:nvSpPr>
        <p:spPr>
          <a:xfrm>
            <a:off x="3306603" y="2730530"/>
            <a:ext cx="536744" cy="39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CSE</a:t>
            </a:r>
            <a:endParaRPr b="1" dirty="0"/>
          </a:p>
        </p:txBody>
      </p:sp>
      <p:sp>
        <p:nvSpPr>
          <p:cNvPr id="612" name="Google Shape;612;p67"/>
          <p:cNvSpPr txBox="1"/>
          <p:nvPr/>
        </p:nvSpPr>
        <p:spPr>
          <a:xfrm>
            <a:off x="6953157" y="2969134"/>
            <a:ext cx="1249767" cy="40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Electronics</a:t>
            </a:r>
            <a:endParaRPr b="1" dirty="0"/>
          </a:p>
        </p:txBody>
      </p:sp>
      <p:sp>
        <p:nvSpPr>
          <p:cNvPr id="613" name="Google Shape;613;p6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>
                <a:sym typeface="PT Sans Narrow"/>
              </a:rPr>
              <a:t>Hierarchy of communities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C9B138-458C-4C8E-926C-92AAA08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27DD2A-0EE4-46E9-B21A-D300EB21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4D1DA-CCC5-48E5-9689-32638A17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10</a:t>
            </a:fld>
            <a:endParaRPr lang="fr-FR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1E16B942-661E-4DC5-B127-EAF6DBE0C796}"/>
              </a:ext>
            </a:extLst>
          </p:cNvPr>
          <p:cNvGrpSpPr/>
          <p:nvPr/>
        </p:nvGrpSpPr>
        <p:grpSpPr>
          <a:xfrm>
            <a:off x="1860716" y="2561321"/>
            <a:ext cx="2078318" cy="927729"/>
            <a:chOff x="1852898" y="1066294"/>
            <a:chExt cx="2078318" cy="927729"/>
          </a:xfrm>
        </p:grpSpPr>
        <p:sp>
          <p:nvSpPr>
            <p:cNvPr id="116" name="Google Shape;540;p67">
              <a:extLst>
                <a:ext uri="{FF2B5EF4-FFF2-40B4-BE49-F238E27FC236}">
                  <a16:creationId xmlns:a16="http://schemas.microsoft.com/office/drawing/2014/main" id="{559EE989-92A0-4023-AB12-EC206B244D95}"/>
                </a:ext>
              </a:extLst>
            </p:cNvPr>
            <p:cNvSpPr/>
            <p:nvPr/>
          </p:nvSpPr>
          <p:spPr>
            <a:xfrm>
              <a:off x="223976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1;p67">
              <a:extLst>
                <a:ext uri="{FF2B5EF4-FFF2-40B4-BE49-F238E27FC236}">
                  <a16:creationId xmlns:a16="http://schemas.microsoft.com/office/drawing/2014/main" id="{F11A9CA8-809A-413B-A10E-E4C7CECC6F9D}"/>
                </a:ext>
              </a:extLst>
            </p:cNvPr>
            <p:cNvSpPr/>
            <p:nvPr/>
          </p:nvSpPr>
          <p:spPr>
            <a:xfrm>
              <a:off x="2455733" y="170071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2;p67">
              <a:extLst>
                <a:ext uri="{FF2B5EF4-FFF2-40B4-BE49-F238E27FC236}">
                  <a16:creationId xmlns:a16="http://schemas.microsoft.com/office/drawing/2014/main" id="{7EAB944E-DA61-4E2B-A6C5-2656C5DF776E}"/>
                </a:ext>
              </a:extLst>
            </p:cNvPr>
            <p:cNvSpPr/>
            <p:nvPr/>
          </p:nvSpPr>
          <p:spPr>
            <a:xfrm>
              <a:off x="2944659" y="1253666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6;p67">
              <a:extLst>
                <a:ext uri="{FF2B5EF4-FFF2-40B4-BE49-F238E27FC236}">
                  <a16:creationId xmlns:a16="http://schemas.microsoft.com/office/drawing/2014/main" id="{A16E1D49-AE31-41E2-9004-D41A73678315}"/>
                </a:ext>
              </a:extLst>
            </p:cNvPr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548;p67">
              <a:extLst>
                <a:ext uri="{FF2B5EF4-FFF2-40B4-BE49-F238E27FC236}">
                  <a16:creationId xmlns:a16="http://schemas.microsoft.com/office/drawing/2014/main" id="{F82C6347-0FF1-489F-9AEF-E730BCD114CB}"/>
                </a:ext>
              </a:extLst>
            </p:cNvPr>
            <p:cNvCxnSpPr>
              <a:cxnSpLocks/>
              <a:stCxn id="116" idx="6"/>
              <a:endCxn id="118" idx="2"/>
            </p:cNvCxnSpPr>
            <p:nvPr/>
          </p:nvCxnSpPr>
          <p:spPr>
            <a:xfrm flipV="1">
              <a:off x="2478152" y="1337945"/>
              <a:ext cx="46650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549;p67">
              <a:extLst>
                <a:ext uri="{FF2B5EF4-FFF2-40B4-BE49-F238E27FC236}">
                  <a16:creationId xmlns:a16="http://schemas.microsoft.com/office/drawing/2014/main" id="{A3ACDC1F-5DF3-4B6E-9F94-25B2FAC63225}"/>
                </a:ext>
              </a:extLst>
            </p:cNvPr>
            <p:cNvCxnSpPr>
              <a:cxnSpLocks/>
              <a:stCxn id="116" idx="4"/>
              <a:endCxn id="117" idx="0"/>
            </p:cNvCxnSpPr>
            <p:nvPr/>
          </p:nvCxnSpPr>
          <p:spPr>
            <a:xfrm>
              <a:off x="2358961" y="1424359"/>
              <a:ext cx="215964" cy="27636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550;p67">
              <a:extLst>
                <a:ext uri="{FF2B5EF4-FFF2-40B4-BE49-F238E27FC236}">
                  <a16:creationId xmlns:a16="http://schemas.microsoft.com/office/drawing/2014/main" id="{16CF6BDF-A631-4560-8C59-0986BA569E98}"/>
                </a:ext>
              </a:extLst>
            </p:cNvPr>
            <p:cNvCxnSpPr>
              <a:cxnSpLocks/>
              <a:stCxn id="118" idx="4"/>
              <a:endCxn id="122" idx="0"/>
            </p:cNvCxnSpPr>
            <p:nvPr/>
          </p:nvCxnSpPr>
          <p:spPr>
            <a:xfrm>
              <a:off x="3063851" y="1422223"/>
              <a:ext cx="255355" cy="26780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551;p67">
              <a:extLst>
                <a:ext uri="{FF2B5EF4-FFF2-40B4-BE49-F238E27FC236}">
                  <a16:creationId xmlns:a16="http://schemas.microsoft.com/office/drawing/2014/main" id="{CECFD889-6C5D-4E2C-9AB2-9AE4CA0C9C5C}"/>
                </a:ext>
              </a:extLst>
            </p:cNvPr>
            <p:cNvCxnSpPr>
              <a:cxnSpLocks/>
              <a:stCxn id="118" idx="3"/>
              <a:endCxn id="117" idx="7"/>
            </p:cNvCxnSpPr>
            <p:nvPr/>
          </p:nvCxnSpPr>
          <p:spPr>
            <a:xfrm flipH="1">
              <a:off x="2659206" y="1397538"/>
              <a:ext cx="320363" cy="32786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" name="Google Shape;557;p67">
              <a:extLst>
                <a:ext uri="{FF2B5EF4-FFF2-40B4-BE49-F238E27FC236}">
                  <a16:creationId xmlns:a16="http://schemas.microsoft.com/office/drawing/2014/main" id="{5C95000C-474B-427F-A9C1-7CDAF6C11ECA}"/>
                </a:ext>
              </a:extLst>
            </p:cNvPr>
            <p:cNvSpPr/>
            <p:nvPr/>
          </p:nvSpPr>
          <p:spPr>
            <a:xfrm>
              <a:off x="1852898" y="1066294"/>
              <a:ext cx="2078318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73B12E20-8543-4165-9EDF-F50DB82E3BF0}"/>
              </a:ext>
            </a:extLst>
          </p:cNvPr>
          <p:cNvGrpSpPr/>
          <p:nvPr/>
        </p:nvGrpSpPr>
        <p:grpSpPr>
          <a:xfrm>
            <a:off x="5648793" y="2563854"/>
            <a:ext cx="2107732" cy="927729"/>
            <a:chOff x="4248553" y="1098393"/>
            <a:chExt cx="2107732" cy="927729"/>
          </a:xfrm>
        </p:grpSpPr>
        <p:sp>
          <p:nvSpPr>
            <p:cNvPr id="138" name="Google Shape;543;p67">
              <a:extLst>
                <a:ext uri="{FF2B5EF4-FFF2-40B4-BE49-F238E27FC236}">
                  <a16:creationId xmlns:a16="http://schemas.microsoft.com/office/drawing/2014/main" id="{1A8CE144-33AF-4F80-936B-F19E1BD05A68}"/>
                </a:ext>
              </a:extLst>
            </p:cNvPr>
            <p:cNvSpPr/>
            <p:nvPr/>
          </p:nvSpPr>
          <p:spPr>
            <a:xfrm>
              <a:off x="465177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44;p67">
              <a:extLst>
                <a:ext uri="{FF2B5EF4-FFF2-40B4-BE49-F238E27FC236}">
                  <a16:creationId xmlns:a16="http://schemas.microsoft.com/office/drawing/2014/main" id="{41B63DC4-5359-40A3-B147-B6D42F0EDEB4}"/>
                </a:ext>
              </a:extLst>
            </p:cNvPr>
            <p:cNvSpPr/>
            <p:nvPr/>
          </p:nvSpPr>
          <p:spPr>
            <a:xfrm>
              <a:off x="5319359" y="1232141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45;p67">
              <a:extLst>
                <a:ext uri="{FF2B5EF4-FFF2-40B4-BE49-F238E27FC236}">
                  <a16:creationId xmlns:a16="http://schemas.microsoft.com/office/drawing/2014/main" id="{705B4568-27AA-41AD-9D0C-67579EB26E21}"/>
                </a:ext>
              </a:extLst>
            </p:cNvPr>
            <p:cNvSpPr/>
            <p:nvPr/>
          </p:nvSpPr>
          <p:spPr>
            <a:xfrm>
              <a:off x="5818316" y="142720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47;p67">
              <a:extLst>
                <a:ext uri="{FF2B5EF4-FFF2-40B4-BE49-F238E27FC236}">
                  <a16:creationId xmlns:a16="http://schemas.microsoft.com/office/drawing/2014/main" id="{F2998105-B8CE-4796-A437-E92B0B9694AB}"/>
                </a:ext>
              </a:extLst>
            </p:cNvPr>
            <p:cNvSpPr/>
            <p:nvPr/>
          </p:nvSpPr>
          <p:spPr>
            <a:xfrm>
              <a:off x="4970333" y="169002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553;p67">
              <a:extLst>
                <a:ext uri="{FF2B5EF4-FFF2-40B4-BE49-F238E27FC236}">
                  <a16:creationId xmlns:a16="http://schemas.microsoft.com/office/drawing/2014/main" id="{F3D990A2-1382-4F1F-9E8F-9BFAC0230F4E}"/>
                </a:ext>
              </a:extLst>
            </p:cNvPr>
            <p:cNvCxnSpPr>
              <a:stCxn id="138" idx="6"/>
              <a:endCxn id="139" idx="2"/>
            </p:cNvCxnSpPr>
            <p:nvPr/>
          </p:nvCxnSpPr>
          <p:spPr>
            <a:xfrm flipV="1">
              <a:off x="4890162" y="1316420"/>
              <a:ext cx="429197" cy="2366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554;p67">
              <a:extLst>
                <a:ext uri="{FF2B5EF4-FFF2-40B4-BE49-F238E27FC236}">
                  <a16:creationId xmlns:a16="http://schemas.microsoft.com/office/drawing/2014/main" id="{A7B7C3AE-4DD6-4518-9707-F4F2B385038F}"/>
                </a:ext>
              </a:extLst>
            </p:cNvPr>
            <p:cNvCxnSpPr>
              <a:cxnSpLocks/>
              <a:stCxn id="138" idx="4"/>
              <a:endCxn id="142" idx="1"/>
            </p:cNvCxnSpPr>
            <p:nvPr/>
          </p:nvCxnSpPr>
          <p:spPr>
            <a:xfrm>
              <a:off x="4770971" y="1424359"/>
              <a:ext cx="234272" cy="29035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555;p67">
              <a:extLst>
                <a:ext uri="{FF2B5EF4-FFF2-40B4-BE49-F238E27FC236}">
                  <a16:creationId xmlns:a16="http://schemas.microsoft.com/office/drawing/2014/main" id="{71B5E23D-8268-4970-A4B2-BF03C5CAEBC8}"/>
                </a:ext>
              </a:extLst>
            </p:cNvPr>
            <p:cNvCxnSpPr>
              <a:stCxn id="139" idx="4"/>
              <a:endCxn id="142" idx="7"/>
            </p:cNvCxnSpPr>
            <p:nvPr/>
          </p:nvCxnSpPr>
          <p:spPr>
            <a:xfrm flipH="1">
              <a:off x="5173806" y="1400698"/>
              <a:ext cx="264745" cy="31401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556;p67">
              <a:extLst>
                <a:ext uri="{FF2B5EF4-FFF2-40B4-BE49-F238E27FC236}">
                  <a16:creationId xmlns:a16="http://schemas.microsoft.com/office/drawing/2014/main" id="{59191262-9035-4827-B501-B8B438DC64EC}"/>
                </a:ext>
              </a:extLst>
            </p:cNvPr>
            <p:cNvCxnSpPr>
              <a:stCxn id="139" idx="6"/>
              <a:endCxn id="140" idx="1"/>
            </p:cNvCxnSpPr>
            <p:nvPr/>
          </p:nvCxnSpPr>
          <p:spPr>
            <a:xfrm>
              <a:off x="5557742" y="1316420"/>
              <a:ext cx="295484" cy="13547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557;p67">
              <a:extLst>
                <a:ext uri="{FF2B5EF4-FFF2-40B4-BE49-F238E27FC236}">
                  <a16:creationId xmlns:a16="http://schemas.microsoft.com/office/drawing/2014/main" id="{1EE2FA18-31F9-4135-9355-58E7BB8860D9}"/>
                </a:ext>
              </a:extLst>
            </p:cNvPr>
            <p:cNvSpPr/>
            <p:nvPr/>
          </p:nvSpPr>
          <p:spPr>
            <a:xfrm>
              <a:off x="4248553" y="1098393"/>
              <a:ext cx="2107732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794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20B1D98D-6B38-4ACB-8A3C-5D7A157A6854}"/>
              </a:ext>
            </a:extLst>
          </p:cNvPr>
          <p:cNvGrpSpPr/>
          <p:nvPr/>
        </p:nvGrpSpPr>
        <p:grpSpPr>
          <a:xfrm>
            <a:off x="1891815" y="1230324"/>
            <a:ext cx="5252290" cy="927729"/>
            <a:chOff x="1297035" y="1066294"/>
            <a:chExt cx="5252290" cy="927729"/>
          </a:xfrm>
        </p:grpSpPr>
        <p:sp>
          <p:nvSpPr>
            <p:cNvPr id="540" name="Google Shape;540;p67"/>
            <p:cNvSpPr/>
            <p:nvPr/>
          </p:nvSpPr>
          <p:spPr>
            <a:xfrm>
              <a:off x="223976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7"/>
            <p:cNvSpPr/>
            <p:nvPr/>
          </p:nvSpPr>
          <p:spPr>
            <a:xfrm>
              <a:off x="2455733" y="170071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7"/>
            <p:cNvSpPr/>
            <p:nvPr/>
          </p:nvSpPr>
          <p:spPr>
            <a:xfrm>
              <a:off x="2944659" y="1253666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7"/>
            <p:cNvSpPr/>
            <p:nvPr/>
          </p:nvSpPr>
          <p:spPr>
            <a:xfrm>
              <a:off x="465177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7"/>
            <p:cNvSpPr/>
            <p:nvPr/>
          </p:nvSpPr>
          <p:spPr>
            <a:xfrm>
              <a:off x="5319359" y="1232141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7"/>
            <p:cNvSpPr/>
            <p:nvPr/>
          </p:nvSpPr>
          <p:spPr>
            <a:xfrm>
              <a:off x="5818316" y="142720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7"/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7"/>
            <p:cNvSpPr/>
            <p:nvPr/>
          </p:nvSpPr>
          <p:spPr>
            <a:xfrm>
              <a:off x="4970333" y="169002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67"/>
            <p:cNvCxnSpPr>
              <a:stCxn id="540" idx="6"/>
              <a:endCxn id="542" idx="2"/>
            </p:cNvCxnSpPr>
            <p:nvPr/>
          </p:nvCxnSpPr>
          <p:spPr>
            <a:xfrm flipV="1">
              <a:off x="2478152" y="1337945"/>
              <a:ext cx="46650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67"/>
            <p:cNvCxnSpPr>
              <a:stCxn id="540" idx="4"/>
              <a:endCxn id="541" idx="0"/>
            </p:cNvCxnSpPr>
            <p:nvPr/>
          </p:nvCxnSpPr>
          <p:spPr>
            <a:xfrm>
              <a:off x="2358961" y="1424359"/>
              <a:ext cx="215964" cy="27636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67"/>
            <p:cNvCxnSpPr>
              <a:stCxn id="542" idx="4"/>
              <a:endCxn id="546" idx="0"/>
            </p:cNvCxnSpPr>
            <p:nvPr/>
          </p:nvCxnSpPr>
          <p:spPr>
            <a:xfrm>
              <a:off x="3063851" y="1422223"/>
              <a:ext cx="255355" cy="26780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67"/>
            <p:cNvCxnSpPr>
              <a:stCxn id="542" idx="3"/>
              <a:endCxn id="541" idx="7"/>
            </p:cNvCxnSpPr>
            <p:nvPr/>
          </p:nvCxnSpPr>
          <p:spPr>
            <a:xfrm flipH="1">
              <a:off x="2659206" y="1397538"/>
              <a:ext cx="320363" cy="32786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67"/>
            <p:cNvCxnSpPr>
              <a:stCxn id="542" idx="6"/>
              <a:endCxn id="543" idx="2"/>
            </p:cNvCxnSpPr>
            <p:nvPr/>
          </p:nvCxnSpPr>
          <p:spPr>
            <a:xfrm>
              <a:off x="3183042" y="1337945"/>
              <a:ext cx="146873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67"/>
            <p:cNvCxnSpPr>
              <a:stCxn id="543" idx="6"/>
              <a:endCxn id="544" idx="2"/>
            </p:cNvCxnSpPr>
            <p:nvPr/>
          </p:nvCxnSpPr>
          <p:spPr>
            <a:xfrm flipV="1">
              <a:off x="4890162" y="1316420"/>
              <a:ext cx="429197" cy="2366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67"/>
            <p:cNvCxnSpPr>
              <a:cxnSpLocks/>
              <a:stCxn id="543" idx="4"/>
              <a:endCxn id="547" idx="1"/>
            </p:cNvCxnSpPr>
            <p:nvPr/>
          </p:nvCxnSpPr>
          <p:spPr>
            <a:xfrm>
              <a:off x="4770971" y="1424359"/>
              <a:ext cx="234272" cy="29035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67"/>
            <p:cNvCxnSpPr>
              <a:stCxn id="544" idx="4"/>
              <a:endCxn id="547" idx="7"/>
            </p:cNvCxnSpPr>
            <p:nvPr/>
          </p:nvCxnSpPr>
          <p:spPr>
            <a:xfrm flipH="1">
              <a:off x="5173806" y="1400698"/>
              <a:ext cx="264745" cy="31401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67"/>
            <p:cNvCxnSpPr>
              <a:stCxn id="544" idx="6"/>
              <a:endCxn id="545" idx="1"/>
            </p:cNvCxnSpPr>
            <p:nvPr/>
          </p:nvCxnSpPr>
          <p:spPr>
            <a:xfrm>
              <a:off x="5557742" y="1316420"/>
              <a:ext cx="295484" cy="13547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67"/>
            <p:cNvSpPr/>
            <p:nvPr/>
          </p:nvSpPr>
          <p:spPr>
            <a:xfrm>
              <a:off x="1297035" y="1066294"/>
              <a:ext cx="5252290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67"/>
          <p:cNvSpPr txBox="1"/>
          <p:nvPr/>
        </p:nvSpPr>
        <p:spPr>
          <a:xfrm>
            <a:off x="3777822" y="4273857"/>
            <a:ext cx="1263542" cy="40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Algorithms</a:t>
            </a:r>
            <a:endParaRPr b="1" dirty="0"/>
          </a:p>
        </p:txBody>
      </p:sp>
      <p:sp>
        <p:nvSpPr>
          <p:cNvPr id="595" name="Google Shape;595;p67"/>
          <p:cNvSpPr txBox="1"/>
          <p:nvPr/>
        </p:nvSpPr>
        <p:spPr>
          <a:xfrm>
            <a:off x="2434907" y="4026204"/>
            <a:ext cx="1068862" cy="76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Machine Learning</a:t>
            </a:r>
            <a:endParaRPr b="1" dirty="0"/>
          </a:p>
        </p:txBody>
      </p:sp>
      <p:sp>
        <p:nvSpPr>
          <p:cNvPr id="596" name="Google Shape;596;p67"/>
          <p:cNvSpPr txBox="1"/>
          <p:nvPr/>
        </p:nvSpPr>
        <p:spPr>
          <a:xfrm>
            <a:off x="6288347" y="4122427"/>
            <a:ext cx="991327" cy="48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Antenna</a:t>
            </a:r>
            <a:endParaRPr b="1"/>
          </a:p>
        </p:txBody>
      </p:sp>
      <p:sp>
        <p:nvSpPr>
          <p:cNvPr id="597" name="Google Shape;597;p67"/>
          <p:cNvSpPr txBox="1"/>
          <p:nvPr/>
        </p:nvSpPr>
        <p:spPr>
          <a:xfrm>
            <a:off x="7692331" y="4049925"/>
            <a:ext cx="1361730" cy="76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Signal processing</a:t>
            </a:r>
            <a:endParaRPr b="1" dirty="0"/>
          </a:p>
        </p:txBody>
      </p:sp>
      <p:sp>
        <p:nvSpPr>
          <p:cNvPr id="598" name="Google Shape;598;p67"/>
          <p:cNvSpPr/>
          <p:nvPr/>
        </p:nvSpPr>
        <p:spPr>
          <a:xfrm>
            <a:off x="4213375" y="2430136"/>
            <a:ext cx="396971" cy="337113"/>
          </a:xfrm>
          <a:prstGeom prst="downArrow">
            <a:avLst>
              <a:gd name="adj1" fmla="val 50000"/>
              <a:gd name="adj2" fmla="val 56382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7"/>
          <p:cNvSpPr/>
          <p:nvPr/>
        </p:nvSpPr>
        <p:spPr>
          <a:xfrm>
            <a:off x="4156075" y="3447608"/>
            <a:ext cx="508283" cy="386442"/>
          </a:xfrm>
          <a:prstGeom prst="downArrow">
            <a:avLst>
              <a:gd name="adj1" fmla="val 31249"/>
              <a:gd name="adj2" fmla="val 6001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7"/>
          <p:cNvSpPr txBox="1"/>
          <p:nvPr/>
        </p:nvSpPr>
        <p:spPr>
          <a:xfrm>
            <a:off x="214009" y="1558700"/>
            <a:ext cx="1102200" cy="48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Level 0</a:t>
            </a:r>
            <a:endParaRPr sz="1800" b="1" dirty="0"/>
          </a:p>
        </p:txBody>
      </p:sp>
      <p:sp>
        <p:nvSpPr>
          <p:cNvPr id="601" name="Google Shape;601;p67"/>
          <p:cNvSpPr txBox="1"/>
          <p:nvPr/>
        </p:nvSpPr>
        <p:spPr>
          <a:xfrm>
            <a:off x="210146" y="2767249"/>
            <a:ext cx="1022113" cy="58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Level 1</a:t>
            </a:r>
            <a:endParaRPr sz="1800" b="1" dirty="0"/>
          </a:p>
        </p:txBody>
      </p:sp>
      <p:sp>
        <p:nvSpPr>
          <p:cNvPr id="602" name="Google Shape;602;p67"/>
          <p:cNvSpPr txBox="1"/>
          <p:nvPr/>
        </p:nvSpPr>
        <p:spPr>
          <a:xfrm>
            <a:off x="214009" y="3988876"/>
            <a:ext cx="1022113" cy="4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Level 2</a:t>
            </a:r>
            <a:endParaRPr sz="1800" b="1" dirty="0"/>
          </a:p>
        </p:txBody>
      </p:sp>
      <p:cxnSp>
        <p:nvCxnSpPr>
          <p:cNvPr id="603" name="Google Shape;603;p67"/>
          <p:cNvCxnSpPr>
            <a:cxnSpLocks/>
          </p:cNvCxnSpPr>
          <p:nvPr/>
        </p:nvCxnSpPr>
        <p:spPr>
          <a:xfrm flipH="1">
            <a:off x="2879725" y="2224025"/>
            <a:ext cx="381000" cy="21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67"/>
          <p:cNvCxnSpPr>
            <a:cxnSpLocks/>
          </p:cNvCxnSpPr>
          <p:nvPr/>
        </p:nvCxnSpPr>
        <p:spPr>
          <a:xfrm>
            <a:off x="5775325" y="2243150"/>
            <a:ext cx="419100" cy="1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p67"/>
          <p:cNvCxnSpPr>
            <a:cxnSpLocks/>
          </p:cNvCxnSpPr>
          <p:nvPr/>
        </p:nvCxnSpPr>
        <p:spPr>
          <a:xfrm>
            <a:off x="3501327" y="3479869"/>
            <a:ext cx="418783" cy="45679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67"/>
          <p:cNvCxnSpPr>
            <a:cxnSpLocks/>
          </p:cNvCxnSpPr>
          <p:nvPr/>
        </p:nvCxnSpPr>
        <p:spPr>
          <a:xfrm flipH="1">
            <a:off x="1930073" y="3422335"/>
            <a:ext cx="174938" cy="22628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67"/>
          <p:cNvCxnSpPr>
            <a:cxnSpLocks/>
          </p:cNvCxnSpPr>
          <p:nvPr/>
        </p:nvCxnSpPr>
        <p:spPr>
          <a:xfrm flipH="1">
            <a:off x="6144620" y="3490987"/>
            <a:ext cx="145519" cy="2049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67"/>
          <p:cNvCxnSpPr>
            <a:cxnSpLocks/>
          </p:cNvCxnSpPr>
          <p:nvPr/>
        </p:nvCxnSpPr>
        <p:spPr>
          <a:xfrm>
            <a:off x="7293303" y="3514973"/>
            <a:ext cx="301769" cy="3561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67"/>
          <p:cNvSpPr txBox="1"/>
          <p:nvPr/>
        </p:nvSpPr>
        <p:spPr>
          <a:xfrm>
            <a:off x="6662638" y="1511849"/>
            <a:ext cx="1455561" cy="80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IIT Kharagpur</a:t>
            </a:r>
            <a:endParaRPr b="1" dirty="0"/>
          </a:p>
        </p:txBody>
      </p:sp>
      <p:sp>
        <p:nvSpPr>
          <p:cNvPr id="611" name="Google Shape;611;p67"/>
          <p:cNvSpPr txBox="1"/>
          <p:nvPr/>
        </p:nvSpPr>
        <p:spPr>
          <a:xfrm>
            <a:off x="3306603" y="2730530"/>
            <a:ext cx="536744" cy="39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CSE</a:t>
            </a:r>
            <a:endParaRPr b="1" dirty="0"/>
          </a:p>
        </p:txBody>
      </p:sp>
      <p:sp>
        <p:nvSpPr>
          <p:cNvPr id="612" name="Google Shape;612;p67"/>
          <p:cNvSpPr txBox="1"/>
          <p:nvPr/>
        </p:nvSpPr>
        <p:spPr>
          <a:xfrm>
            <a:off x="6953157" y="2969134"/>
            <a:ext cx="1249767" cy="40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Electronics</a:t>
            </a:r>
            <a:endParaRPr b="1" dirty="0"/>
          </a:p>
        </p:txBody>
      </p:sp>
      <p:sp>
        <p:nvSpPr>
          <p:cNvPr id="613" name="Google Shape;613;p6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err="1">
                <a:sym typeface="PT Sans Narrow"/>
              </a:rPr>
              <a:t>Hierarchy</a:t>
            </a:r>
            <a:r>
              <a:rPr lang="fr-FR" dirty="0">
                <a:sym typeface="PT Sans Narrow"/>
              </a:rPr>
              <a:t> of </a:t>
            </a:r>
            <a:r>
              <a:rPr lang="fr-FR" dirty="0" err="1">
                <a:sym typeface="PT Sans Narrow"/>
              </a:rPr>
              <a:t>communities</a:t>
            </a:r>
            <a:endParaRPr lang="fr-FR" dirty="0">
              <a:sym typeface="PT Sans Narrow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C9B138-458C-4C8E-926C-92AAA08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27DD2A-0EE4-46E9-B21A-D300EB21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4D1DA-CCC5-48E5-9689-32638A17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11</a:t>
            </a:fld>
            <a:endParaRPr lang="fr-FR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1E16B942-661E-4DC5-B127-EAF6DBE0C796}"/>
              </a:ext>
            </a:extLst>
          </p:cNvPr>
          <p:cNvGrpSpPr/>
          <p:nvPr/>
        </p:nvGrpSpPr>
        <p:grpSpPr>
          <a:xfrm>
            <a:off x="1860716" y="2561321"/>
            <a:ext cx="2078318" cy="927729"/>
            <a:chOff x="1852898" y="1066294"/>
            <a:chExt cx="2078318" cy="927729"/>
          </a:xfrm>
        </p:grpSpPr>
        <p:sp>
          <p:nvSpPr>
            <p:cNvPr id="116" name="Google Shape;540;p67">
              <a:extLst>
                <a:ext uri="{FF2B5EF4-FFF2-40B4-BE49-F238E27FC236}">
                  <a16:creationId xmlns:a16="http://schemas.microsoft.com/office/drawing/2014/main" id="{559EE989-92A0-4023-AB12-EC206B244D95}"/>
                </a:ext>
              </a:extLst>
            </p:cNvPr>
            <p:cNvSpPr/>
            <p:nvPr/>
          </p:nvSpPr>
          <p:spPr>
            <a:xfrm>
              <a:off x="223976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1;p67">
              <a:extLst>
                <a:ext uri="{FF2B5EF4-FFF2-40B4-BE49-F238E27FC236}">
                  <a16:creationId xmlns:a16="http://schemas.microsoft.com/office/drawing/2014/main" id="{F11A9CA8-809A-413B-A10E-E4C7CECC6F9D}"/>
                </a:ext>
              </a:extLst>
            </p:cNvPr>
            <p:cNvSpPr/>
            <p:nvPr/>
          </p:nvSpPr>
          <p:spPr>
            <a:xfrm>
              <a:off x="2455733" y="170071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2;p67">
              <a:extLst>
                <a:ext uri="{FF2B5EF4-FFF2-40B4-BE49-F238E27FC236}">
                  <a16:creationId xmlns:a16="http://schemas.microsoft.com/office/drawing/2014/main" id="{7EAB944E-DA61-4E2B-A6C5-2656C5DF776E}"/>
                </a:ext>
              </a:extLst>
            </p:cNvPr>
            <p:cNvSpPr/>
            <p:nvPr/>
          </p:nvSpPr>
          <p:spPr>
            <a:xfrm>
              <a:off x="2944659" y="1253666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6;p67">
              <a:extLst>
                <a:ext uri="{FF2B5EF4-FFF2-40B4-BE49-F238E27FC236}">
                  <a16:creationId xmlns:a16="http://schemas.microsoft.com/office/drawing/2014/main" id="{A16E1D49-AE31-41E2-9004-D41A73678315}"/>
                </a:ext>
              </a:extLst>
            </p:cNvPr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548;p67">
              <a:extLst>
                <a:ext uri="{FF2B5EF4-FFF2-40B4-BE49-F238E27FC236}">
                  <a16:creationId xmlns:a16="http://schemas.microsoft.com/office/drawing/2014/main" id="{F82C6347-0FF1-489F-9AEF-E730BCD114CB}"/>
                </a:ext>
              </a:extLst>
            </p:cNvPr>
            <p:cNvCxnSpPr>
              <a:cxnSpLocks/>
              <a:stCxn id="116" idx="6"/>
              <a:endCxn id="118" idx="2"/>
            </p:cNvCxnSpPr>
            <p:nvPr/>
          </p:nvCxnSpPr>
          <p:spPr>
            <a:xfrm flipV="1">
              <a:off x="2478152" y="1337945"/>
              <a:ext cx="46650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549;p67">
              <a:extLst>
                <a:ext uri="{FF2B5EF4-FFF2-40B4-BE49-F238E27FC236}">
                  <a16:creationId xmlns:a16="http://schemas.microsoft.com/office/drawing/2014/main" id="{A3ACDC1F-5DF3-4B6E-9F94-25B2FAC63225}"/>
                </a:ext>
              </a:extLst>
            </p:cNvPr>
            <p:cNvCxnSpPr>
              <a:cxnSpLocks/>
              <a:stCxn id="116" idx="4"/>
              <a:endCxn id="117" idx="0"/>
            </p:cNvCxnSpPr>
            <p:nvPr/>
          </p:nvCxnSpPr>
          <p:spPr>
            <a:xfrm>
              <a:off x="2358961" y="1424359"/>
              <a:ext cx="215964" cy="27636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550;p67">
              <a:extLst>
                <a:ext uri="{FF2B5EF4-FFF2-40B4-BE49-F238E27FC236}">
                  <a16:creationId xmlns:a16="http://schemas.microsoft.com/office/drawing/2014/main" id="{16CF6BDF-A631-4560-8C59-0986BA569E98}"/>
                </a:ext>
              </a:extLst>
            </p:cNvPr>
            <p:cNvCxnSpPr>
              <a:cxnSpLocks/>
              <a:stCxn id="118" idx="4"/>
              <a:endCxn id="122" idx="0"/>
            </p:cNvCxnSpPr>
            <p:nvPr/>
          </p:nvCxnSpPr>
          <p:spPr>
            <a:xfrm>
              <a:off x="3063851" y="1422223"/>
              <a:ext cx="255355" cy="26780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551;p67">
              <a:extLst>
                <a:ext uri="{FF2B5EF4-FFF2-40B4-BE49-F238E27FC236}">
                  <a16:creationId xmlns:a16="http://schemas.microsoft.com/office/drawing/2014/main" id="{CECFD889-6C5D-4E2C-9AB2-9AE4CA0C9C5C}"/>
                </a:ext>
              </a:extLst>
            </p:cNvPr>
            <p:cNvCxnSpPr>
              <a:cxnSpLocks/>
              <a:stCxn id="118" idx="3"/>
              <a:endCxn id="117" idx="7"/>
            </p:cNvCxnSpPr>
            <p:nvPr/>
          </p:nvCxnSpPr>
          <p:spPr>
            <a:xfrm flipH="1">
              <a:off x="2659206" y="1397538"/>
              <a:ext cx="320363" cy="32786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" name="Google Shape;557;p67">
              <a:extLst>
                <a:ext uri="{FF2B5EF4-FFF2-40B4-BE49-F238E27FC236}">
                  <a16:creationId xmlns:a16="http://schemas.microsoft.com/office/drawing/2014/main" id="{5C95000C-474B-427F-A9C1-7CDAF6C11ECA}"/>
                </a:ext>
              </a:extLst>
            </p:cNvPr>
            <p:cNvSpPr/>
            <p:nvPr/>
          </p:nvSpPr>
          <p:spPr>
            <a:xfrm>
              <a:off x="1852898" y="1066294"/>
              <a:ext cx="2078318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73B12E20-8543-4165-9EDF-F50DB82E3BF0}"/>
              </a:ext>
            </a:extLst>
          </p:cNvPr>
          <p:cNvGrpSpPr/>
          <p:nvPr/>
        </p:nvGrpSpPr>
        <p:grpSpPr>
          <a:xfrm>
            <a:off x="5648793" y="2563854"/>
            <a:ext cx="2107732" cy="927729"/>
            <a:chOff x="4248553" y="1098393"/>
            <a:chExt cx="2107732" cy="927729"/>
          </a:xfrm>
        </p:grpSpPr>
        <p:sp>
          <p:nvSpPr>
            <p:cNvPr id="138" name="Google Shape;543;p67">
              <a:extLst>
                <a:ext uri="{FF2B5EF4-FFF2-40B4-BE49-F238E27FC236}">
                  <a16:creationId xmlns:a16="http://schemas.microsoft.com/office/drawing/2014/main" id="{1A8CE144-33AF-4F80-936B-F19E1BD05A68}"/>
                </a:ext>
              </a:extLst>
            </p:cNvPr>
            <p:cNvSpPr/>
            <p:nvPr/>
          </p:nvSpPr>
          <p:spPr>
            <a:xfrm>
              <a:off x="465177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44;p67">
              <a:extLst>
                <a:ext uri="{FF2B5EF4-FFF2-40B4-BE49-F238E27FC236}">
                  <a16:creationId xmlns:a16="http://schemas.microsoft.com/office/drawing/2014/main" id="{41B63DC4-5359-40A3-B147-B6D42F0EDEB4}"/>
                </a:ext>
              </a:extLst>
            </p:cNvPr>
            <p:cNvSpPr/>
            <p:nvPr/>
          </p:nvSpPr>
          <p:spPr>
            <a:xfrm>
              <a:off x="5319359" y="1232141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45;p67">
              <a:extLst>
                <a:ext uri="{FF2B5EF4-FFF2-40B4-BE49-F238E27FC236}">
                  <a16:creationId xmlns:a16="http://schemas.microsoft.com/office/drawing/2014/main" id="{705B4568-27AA-41AD-9D0C-67579EB26E21}"/>
                </a:ext>
              </a:extLst>
            </p:cNvPr>
            <p:cNvSpPr/>
            <p:nvPr/>
          </p:nvSpPr>
          <p:spPr>
            <a:xfrm>
              <a:off x="5818316" y="142720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47;p67">
              <a:extLst>
                <a:ext uri="{FF2B5EF4-FFF2-40B4-BE49-F238E27FC236}">
                  <a16:creationId xmlns:a16="http://schemas.microsoft.com/office/drawing/2014/main" id="{F2998105-B8CE-4796-A437-E92B0B9694AB}"/>
                </a:ext>
              </a:extLst>
            </p:cNvPr>
            <p:cNvSpPr/>
            <p:nvPr/>
          </p:nvSpPr>
          <p:spPr>
            <a:xfrm>
              <a:off x="4970333" y="169002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553;p67">
              <a:extLst>
                <a:ext uri="{FF2B5EF4-FFF2-40B4-BE49-F238E27FC236}">
                  <a16:creationId xmlns:a16="http://schemas.microsoft.com/office/drawing/2014/main" id="{F3D990A2-1382-4F1F-9E8F-9BFAC0230F4E}"/>
                </a:ext>
              </a:extLst>
            </p:cNvPr>
            <p:cNvCxnSpPr>
              <a:stCxn id="138" idx="6"/>
              <a:endCxn id="139" idx="2"/>
            </p:cNvCxnSpPr>
            <p:nvPr/>
          </p:nvCxnSpPr>
          <p:spPr>
            <a:xfrm flipV="1">
              <a:off x="4890162" y="1316420"/>
              <a:ext cx="429197" cy="2366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554;p67">
              <a:extLst>
                <a:ext uri="{FF2B5EF4-FFF2-40B4-BE49-F238E27FC236}">
                  <a16:creationId xmlns:a16="http://schemas.microsoft.com/office/drawing/2014/main" id="{A7B7C3AE-4DD6-4518-9707-F4F2B385038F}"/>
                </a:ext>
              </a:extLst>
            </p:cNvPr>
            <p:cNvCxnSpPr>
              <a:cxnSpLocks/>
              <a:stCxn id="138" idx="4"/>
              <a:endCxn id="142" idx="1"/>
            </p:cNvCxnSpPr>
            <p:nvPr/>
          </p:nvCxnSpPr>
          <p:spPr>
            <a:xfrm>
              <a:off x="4770971" y="1424359"/>
              <a:ext cx="234272" cy="29035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555;p67">
              <a:extLst>
                <a:ext uri="{FF2B5EF4-FFF2-40B4-BE49-F238E27FC236}">
                  <a16:creationId xmlns:a16="http://schemas.microsoft.com/office/drawing/2014/main" id="{71B5E23D-8268-4970-A4B2-BF03C5CAEBC8}"/>
                </a:ext>
              </a:extLst>
            </p:cNvPr>
            <p:cNvCxnSpPr>
              <a:stCxn id="139" idx="4"/>
              <a:endCxn id="142" idx="7"/>
            </p:cNvCxnSpPr>
            <p:nvPr/>
          </p:nvCxnSpPr>
          <p:spPr>
            <a:xfrm flipH="1">
              <a:off x="5173806" y="1400698"/>
              <a:ext cx="264745" cy="31401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556;p67">
              <a:extLst>
                <a:ext uri="{FF2B5EF4-FFF2-40B4-BE49-F238E27FC236}">
                  <a16:creationId xmlns:a16="http://schemas.microsoft.com/office/drawing/2014/main" id="{59191262-9035-4827-B501-B8B438DC64EC}"/>
                </a:ext>
              </a:extLst>
            </p:cNvPr>
            <p:cNvCxnSpPr>
              <a:stCxn id="139" idx="6"/>
              <a:endCxn id="140" idx="1"/>
            </p:cNvCxnSpPr>
            <p:nvPr/>
          </p:nvCxnSpPr>
          <p:spPr>
            <a:xfrm>
              <a:off x="5557742" y="1316420"/>
              <a:ext cx="295484" cy="13547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557;p67">
              <a:extLst>
                <a:ext uri="{FF2B5EF4-FFF2-40B4-BE49-F238E27FC236}">
                  <a16:creationId xmlns:a16="http://schemas.microsoft.com/office/drawing/2014/main" id="{1EE2FA18-31F9-4135-9355-58E7BB8860D9}"/>
                </a:ext>
              </a:extLst>
            </p:cNvPr>
            <p:cNvSpPr/>
            <p:nvPr/>
          </p:nvSpPr>
          <p:spPr>
            <a:xfrm>
              <a:off x="4248553" y="1098393"/>
              <a:ext cx="2107732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DAF57187-1D95-4CB9-95B0-70ED07A3207C}"/>
              </a:ext>
            </a:extLst>
          </p:cNvPr>
          <p:cNvGrpSpPr/>
          <p:nvPr/>
        </p:nvGrpSpPr>
        <p:grpSpPr>
          <a:xfrm>
            <a:off x="3841487" y="3926008"/>
            <a:ext cx="704161" cy="409829"/>
            <a:chOff x="2958670" y="1584194"/>
            <a:chExt cx="704161" cy="409829"/>
          </a:xfrm>
        </p:grpSpPr>
        <p:sp>
          <p:nvSpPr>
            <p:cNvPr id="159" name="Google Shape;546;p67">
              <a:extLst>
                <a:ext uri="{FF2B5EF4-FFF2-40B4-BE49-F238E27FC236}">
                  <a16:creationId xmlns:a16="http://schemas.microsoft.com/office/drawing/2014/main" id="{C0799B4C-8761-4513-B92F-DF166BB4A81F}"/>
                </a:ext>
              </a:extLst>
            </p:cNvPr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57;p67">
              <a:extLst>
                <a:ext uri="{FF2B5EF4-FFF2-40B4-BE49-F238E27FC236}">
                  <a16:creationId xmlns:a16="http://schemas.microsoft.com/office/drawing/2014/main" id="{BF946EEE-EDFC-4F74-B8AA-DAC5C5B69D01}"/>
                </a:ext>
              </a:extLst>
            </p:cNvPr>
            <p:cNvSpPr/>
            <p:nvPr/>
          </p:nvSpPr>
          <p:spPr>
            <a:xfrm>
              <a:off x="2958670" y="1584194"/>
              <a:ext cx="704161" cy="4098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F239A356-49F3-4C19-B1B6-55FE8DD0A832}"/>
              </a:ext>
            </a:extLst>
          </p:cNvPr>
          <p:cNvGrpSpPr/>
          <p:nvPr/>
        </p:nvGrpSpPr>
        <p:grpSpPr>
          <a:xfrm>
            <a:off x="1386490" y="3706081"/>
            <a:ext cx="1400047" cy="927729"/>
            <a:chOff x="2005071" y="1066294"/>
            <a:chExt cx="1400047" cy="927729"/>
          </a:xfrm>
        </p:grpSpPr>
        <p:sp>
          <p:nvSpPr>
            <p:cNvPr id="166" name="Google Shape;540;p67">
              <a:extLst>
                <a:ext uri="{FF2B5EF4-FFF2-40B4-BE49-F238E27FC236}">
                  <a16:creationId xmlns:a16="http://schemas.microsoft.com/office/drawing/2014/main" id="{30F89119-047D-42A2-98B2-CD3A9491F6F3}"/>
                </a:ext>
              </a:extLst>
            </p:cNvPr>
            <p:cNvSpPr/>
            <p:nvPr/>
          </p:nvSpPr>
          <p:spPr>
            <a:xfrm>
              <a:off x="223976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41;p67">
              <a:extLst>
                <a:ext uri="{FF2B5EF4-FFF2-40B4-BE49-F238E27FC236}">
                  <a16:creationId xmlns:a16="http://schemas.microsoft.com/office/drawing/2014/main" id="{7F2E8031-8653-4D98-ABA4-496F01F26D2C}"/>
                </a:ext>
              </a:extLst>
            </p:cNvPr>
            <p:cNvSpPr/>
            <p:nvPr/>
          </p:nvSpPr>
          <p:spPr>
            <a:xfrm>
              <a:off x="2455733" y="170071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42;p67">
              <a:extLst>
                <a:ext uri="{FF2B5EF4-FFF2-40B4-BE49-F238E27FC236}">
                  <a16:creationId xmlns:a16="http://schemas.microsoft.com/office/drawing/2014/main" id="{6F2489D3-BE94-4BB8-8D95-8C0703A1771E}"/>
                </a:ext>
              </a:extLst>
            </p:cNvPr>
            <p:cNvSpPr/>
            <p:nvPr/>
          </p:nvSpPr>
          <p:spPr>
            <a:xfrm>
              <a:off x="2944659" y="1253666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548;p67">
              <a:extLst>
                <a:ext uri="{FF2B5EF4-FFF2-40B4-BE49-F238E27FC236}">
                  <a16:creationId xmlns:a16="http://schemas.microsoft.com/office/drawing/2014/main" id="{7A3D4988-56EA-4391-AAAF-C75C17C6BBCA}"/>
                </a:ext>
              </a:extLst>
            </p:cNvPr>
            <p:cNvCxnSpPr>
              <a:cxnSpLocks/>
              <a:stCxn id="166" idx="6"/>
              <a:endCxn id="168" idx="2"/>
            </p:cNvCxnSpPr>
            <p:nvPr/>
          </p:nvCxnSpPr>
          <p:spPr>
            <a:xfrm flipV="1">
              <a:off x="2478152" y="1337945"/>
              <a:ext cx="46650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549;p67">
              <a:extLst>
                <a:ext uri="{FF2B5EF4-FFF2-40B4-BE49-F238E27FC236}">
                  <a16:creationId xmlns:a16="http://schemas.microsoft.com/office/drawing/2014/main" id="{797BF58F-A31B-46AE-8F04-DA7C9DD561CF}"/>
                </a:ext>
              </a:extLst>
            </p:cNvPr>
            <p:cNvCxnSpPr>
              <a:cxnSpLocks/>
              <a:stCxn id="166" idx="4"/>
              <a:endCxn id="167" idx="0"/>
            </p:cNvCxnSpPr>
            <p:nvPr/>
          </p:nvCxnSpPr>
          <p:spPr>
            <a:xfrm>
              <a:off x="2358961" y="1424359"/>
              <a:ext cx="215964" cy="27636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551;p67">
              <a:extLst>
                <a:ext uri="{FF2B5EF4-FFF2-40B4-BE49-F238E27FC236}">
                  <a16:creationId xmlns:a16="http://schemas.microsoft.com/office/drawing/2014/main" id="{9A332831-9597-4E78-90E9-A755F6A34FC8}"/>
                </a:ext>
              </a:extLst>
            </p:cNvPr>
            <p:cNvCxnSpPr>
              <a:cxnSpLocks/>
              <a:stCxn id="168" idx="3"/>
              <a:endCxn id="167" idx="7"/>
            </p:cNvCxnSpPr>
            <p:nvPr/>
          </p:nvCxnSpPr>
          <p:spPr>
            <a:xfrm flipH="1">
              <a:off x="2659206" y="1397538"/>
              <a:ext cx="320363" cy="32786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557;p67">
              <a:extLst>
                <a:ext uri="{FF2B5EF4-FFF2-40B4-BE49-F238E27FC236}">
                  <a16:creationId xmlns:a16="http://schemas.microsoft.com/office/drawing/2014/main" id="{E2E38513-6BCA-4DAD-A016-6A2C5C6540F2}"/>
                </a:ext>
              </a:extLst>
            </p:cNvPr>
            <p:cNvSpPr/>
            <p:nvPr/>
          </p:nvSpPr>
          <p:spPr>
            <a:xfrm>
              <a:off x="2005071" y="1066294"/>
              <a:ext cx="1400047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9E093740-AA29-46C7-A1AE-56372E26CCDA}"/>
              </a:ext>
            </a:extLst>
          </p:cNvPr>
          <p:cNvGrpSpPr/>
          <p:nvPr/>
        </p:nvGrpSpPr>
        <p:grpSpPr>
          <a:xfrm>
            <a:off x="7633044" y="3873746"/>
            <a:ext cx="704161" cy="409829"/>
            <a:chOff x="2958670" y="1584194"/>
            <a:chExt cx="704161" cy="409829"/>
          </a:xfrm>
        </p:grpSpPr>
        <p:sp>
          <p:nvSpPr>
            <p:cNvPr id="177" name="Google Shape;546;p67">
              <a:extLst>
                <a:ext uri="{FF2B5EF4-FFF2-40B4-BE49-F238E27FC236}">
                  <a16:creationId xmlns:a16="http://schemas.microsoft.com/office/drawing/2014/main" id="{13A42F01-7785-4A49-942A-4650BB7535CC}"/>
                </a:ext>
              </a:extLst>
            </p:cNvPr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57;p67">
              <a:extLst>
                <a:ext uri="{FF2B5EF4-FFF2-40B4-BE49-F238E27FC236}">
                  <a16:creationId xmlns:a16="http://schemas.microsoft.com/office/drawing/2014/main" id="{0998F2FF-F4EB-43A9-81AE-B52B9B4C391A}"/>
                </a:ext>
              </a:extLst>
            </p:cNvPr>
            <p:cNvSpPr/>
            <p:nvPr/>
          </p:nvSpPr>
          <p:spPr>
            <a:xfrm>
              <a:off x="2958670" y="1584194"/>
              <a:ext cx="704161" cy="4098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AFE4D266-02AC-402B-844F-31020348DD0B}"/>
              </a:ext>
            </a:extLst>
          </p:cNvPr>
          <p:cNvGrpSpPr/>
          <p:nvPr/>
        </p:nvGrpSpPr>
        <p:grpSpPr>
          <a:xfrm>
            <a:off x="5299357" y="3704461"/>
            <a:ext cx="1612537" cy="910918"/>
            <a:chOff x="4290693" y="1098394"/>
            <a:chExt cx="1612537" cy="910918"/>
          </a:xfrm>
        </p:grpSpPr>
        <p:sp>
          <p:nvSpPr>
            <p:cNvPr id="180" name="Google Shape;543;p67">
              <a:extLst>
                <a:ext uri="{FF2B5EF4-FFF2-40B4-BE49-F238E27FC236}">
                  <a16:creationId xmlns:a16="http://schemas.microsoft.com/office/drawing/2014/main" id="{33E98EEC-4D7B-455F-AB72-98C9F6EF8706}"/>
                </a:ext>
              </a:extLst>
            </p:cNvPr>
            <p:cNvSpPr/>
            <p:nvPr/>
          </p:nvSpPr>
          <p:spPr>
            <a:xfrm>
              <a:off x="465177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44;p67">
              <a:extLst>
                <a:ext uri="{FF2B5EF4-FFF2-40B4-BE49-F238E27FC236}">
                  <a16:creationId xmlns:a16="http://schemas.microsoft.com/office/drawing/2014/main" id="{6DED7F97-B3C6-48D1-B3D6-102DF07DAEA0}"/>
                </a:ext>
              </a:extLst>
            </p:cNvPr>
            <p:cNvSpPr/>
            <p:nvPr/>
          </p:nvSpPr>
          <p:spPr>
            <a:xfrm>
              <a:off x="5319359" y="1232141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47;p67">
              <a:extLst>
                <a:ext uri="{FF2B5EF4-FFF2-40B4-BE49-F238E27FC236}">
                  <a16:creationId xmlns:a16="http://schemas.microsoft.com/office/drawing/2014/main" id="{6BEBDBC2-2BBC-4A3C-856F-A4EC0E812284}"/>
                </a:ext>
              </a:extLst>
            </p:cNvPr>
            <p:cNvSpPr/>
            <p:nvPr/>
          </p:nvSpPr>
          <p:spPr>
            <a:xfrm>
              <a:off x="4970333" y="169002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Google Shape;553;p67">
              <a:extLst>
                <a:ext uri="{FF2B5EF4-FFF2-40B4-BE49-F238E27FC236}">
                  <a16:creationId xmlns:a16="http://schemas.microsoft.com/office/drawing/2014/main" id="{84FCF57D-1A92-4DAA-8C64-579782EA3842}"/>
                </a:ext>
              </a:extLst>
            </p:cNvPr>
            <p:cNvCxnSpPr>
              <a:stCxn id="180" idx="6"/>
              <a:endCxn id="181" idx="2"/>
            </p:cNvCxnSpPr>
            <p:nvPr/>
          </p:nvCxnSpPr>
          <p:spPr>
            <a:xfrm flipV="1">
              <a:off x="4890162" y="1316420"/>
              <a:ext cx="429197" cy="2366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554;p67">
              <a:extLst>
                <a:ext uri="{FF2B5EF4-FFF2-40B4-BE49-F238E27FC236}">
                  <a16:creationId xmlns:a16="http://schemas.microsoft.com/office/drawing/2014/main" id="{C0481A76-3161-4746-826D-FFD7D0DEAAB8}"/>
                </a:ext>
              </a:extLst>
            </p:cNvPr>
            <p:cNvCxnSpPr>
              <a:cxnSpLocks/>
              <a:stCxn id="180" idx="4"/>
              <a:endCxn id="183" idx="1"/>
            </p:cNvCxnSpPr>
            <p:nvPr/>
          </p:nvCxnSpPr>
          <p:spPr>
            <a:xfrm>
              <a:off x="4770971" y="1424359"/>
              <a:ext cx="234272" cy="29035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555;p67">
              <a:extLst>
                <a:ext uri="{FF2B5EF4-FFF2-40B4-BE49-F238E27FC236}">
                  <a16:creationId xmlns:a16="http://schemas.microsoft.com/office/drawing/2014/main" id="{864DB4D9-362D-46C8-B14C-6BBA59B0C642}"/>
                </a:ext>
              </a:extLst>
            </p:cNvPr>
            <p:cNvCxnSpPr>
              <a:stCxn id="181" idx="4"/>
              <a:endCxn id="183" idx="7"/>
            </p:cNvCxnSpPr>
            <p:nvPr/>
          </p:nvCxnSpPr>
          <p:spPr>
            <a:xfrm flipH="1">
              <a:off x="5173806" y="1400698"/>
              <a:ext cx="264745" cy="31401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Google Shape;557;p67">
              <a:extLst>
                <a:ext uri="{FF2B5EF4-FFF2-40B4-BE49-F238E27FC236}">
                  <a16:creationId xmlns:a16="http://schemas.microsoft.com/office/drawing/2014/main" id="{260F0974-89BC-4C9D-B098-8C2DE709274F}"/>
                </a:ext>
              </a:extLst>
            </p:cNvPr>
            <p:cNvSpPr/>
            <p:nvPr/>
          </p:nvSpPr>
          <p:spPr>
            <a:xfrm>
              <a:off x="4290693" y="1098394"/>
              <a:ext cx="1612537" cy="910918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4918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20B1D98D-6B38-4ACB-8A3C-5D7A157A6854}"/>
              </a:ext>
            </a:extLst>
          </p:cNvPr>
          <p:cNvGrpSpPr/>
          <p:nvPr/>
        </p:nvGrpSpPr>
        <p:grpSpPr>
          <a:xfrm>
            <a:off x="1891815" y="1230324"/>
            <a:ext cx="5252290" cy="927729"/>
            <a:chOff x="1297035" y="1066294"/>
            <a:chExt cx="5252290" cy="927729"/>
          </a:xfrm>
        </p:grpSpPr>
        <p:sp>
          <p:nvSpPr>
            <p:cNvPr id="540" name="Google Shape;540;p67"/>
            <p:cNvSpPr/>
            <p:nvPr/>
          </p:nvSpPr>
          <p:spPr>
            <a:xfrm>
              <a:off x="223976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7"/>
            <p:cNvSpPr/>
            <p:nvPr/>
          </p:nvSpPr>
          <p:spPr>
            <a:xfrm>
              <a:off x="2455733" y="170071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7"/>
            <p:cNvSpPr/>
            <p:nvPr/>
          </p:nvSpPr>
          <p:spPr>
            <a:xfrm>
              <a:off x="2944659" y="1253666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7"/>
            <p:cNvSpPr/>
            <p:nvPr/>
          </p:nvSpPr>
          <p:spPr>
            <a:xfrm>
              <a:off x="465177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7"/>
            <p:cNvSpPr/>
            <p:nvPr/>
          </p:nvSpPr>
          <p:spPr>
            <a:xfrm>
              <a:off x="5319359" y="1232141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7"/>
            <p:cNvSpPr/>
            <p:nvPr/>
          </p:nvSpPr>
          <p:spPr>
            <a:xfrm>
              <a:off x="5818316" y="142720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7"/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7"/>
            <p:cNvSpPr/>
            <p:nvPr/>
          </p:nvSpPr>
          <p:spPr>
            <a:xfrm>
              <a:off x="4970333" y="169002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67"/>
            <p:cNvCxnSpPr>
              <a:stCxn id="540" idx="6"/>
              <a:endCxn id="542" idx="2"/>
            </p:cNvCxnSpPr>
            <p:nvPr/>
          </p:nvCxnSpPr>
          <p:spPr>
            <a:xfrm flipV="1">
              <a:off x="2478152" y="1337945"/>
              <a:ext cx="46650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67"/>
            <p:cNvCxnSpPr>
              <a:stCxn id="540" idx="4"/>
              <a:endCxn id="541" idx="0"/>
            </p:cNvCxnSpPr>
            <p:nvPr/>
          </p:nvCxnSpPr>
          <p:spPr>
            <a:xfrm>
              <a:off x="2358961" y="1424359"/>
              <a:ext cx="215964" cy="27636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67"/>
            <p:cNvCxnSpPr>
              <a:stCxn id="542" idx="4"/>
              <a:endCxn id="546" idx="0"/>
            </p:cNvCxnSpPr>
            <p:nvPr/>
          </p:nvCxnSpPr>
          <p:spPr>
            <a:xfrm>
              <a:off x="3063851" y="1422223"/>
              <a:ext cx="255355" cy="26780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67"/>
            <p:cNvCxnSpPr>
              <a:stCxn id="542" idx="3"/>
              <a:endCxn id="541" idx="7"/>
            </p:cNvCxnSpPr>
            <p:nvPr/>
          </p:nvCxnSpPr>
          <p:spPr>
            <a:xfrm flipH="1">
              <a:off x="2659206" y="1397538"/>
              <a:ext cx="320363" cy="32786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67"/>
            <p:cNvCxnSpPr>
              <a:stCxn id="542" idx="6"/>
              <a:endCxn id="543" idx="2"/>
            </p:cNvCxnSpPr>
            <p:nvPr/>
          </p:nvCxnSpPr>
          <p:spPr>
            <a:xfrm>
              <a:off x="3183042" y="1337945"/>
              <a:ext cx="146873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67"/>
            <p:cNvCxnSpPr>
              <a:stCxn id="543" idx="6"/>
              <a:endCxn id="544" idx="2"/>
            </p:cNvCxnSpPr>
            <p:nvPr/>
          </p:nvCxnSpPr>
          <p:spPr>
            <a:xfrm flipV="1">
              <a:off x="4890162" y="1316420"/>
              <a:ext cx="429197" cy="2366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67"/>
            <p:cNvCxnSpPr>
              <a:cxnSpLocks/>
              <a:stCxn id="543" idx="4"/>
              <a:endCxn id="547" idx="1"/>
            </p:cNvCxnSpPr>
            <p:nvPr/>
          </p:nvCxnSpPr>
          <p:spPr>
            <a:xfrm>
              <a:off x="4770971" y="1424359"/>
              <a:ext cx="234272" cy="29035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67"/>
            <p:cNvCxnSpPr>
              <a:stCxn id="544" idx="4"/>
              <a:endCxn id="547" idx="7"/>
            </p:cNvCxnSpPr>
            <p:nvPr/>
          </p:nvCxnSpPr>
          <p:spPr>
            <a:xfrm flipH="1">
              <a:off x="5173806" y="1400698"/>
              <a:ext cx="264745" cy="31401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67"/>
            <p:cNvCxnSpPr>
              <a:stCxn id="544" idx="6"/>
              <a:endCxn id="545" idx="1"/>
            </p:cNvCxnSpPr>
            <p:nvPr/>
          </p:nvCxnSpPr>
          <p:spPr>
            <a:xfrm>
              <a:off x="5557742" y="1316420"/>
              <a:ext cx="295484" cy="13547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67"/>
            <p:cNvSpPr/>
            <p:nvPr/>
          </p:nvSpPr>
          <p:spPr>
            <a:xfrm>
              <a:off x="1297035" y="1066294"/>
              <a:ext cx="5252290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67"/>
          <p:cNvSpPr txBox="1"/>
          <p:nvPr/>
        </p:nvSpPr>
        <p:spPr>
          <a:xfrm>
            <a:off x="3777822" y="4273857"/>
            <a:ext cx="1263542" cy="40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Algorithms</a:t>
            </a:r>
            <a:endParaRPr b="1" dirty="0"/>
          </a:p>
        </p:txBody>
      </p:sp>
      <p:sp>
        <p:nvSpPr>
          <p:cNvPr id="595" name="Google Shape;595;p67"/>
          <p:cNvSpPr txBox="1"/>
          <p:nvPr/>
        </p:nvSpPr>
        <p:spPr>
          <a:xfrm>
            <a:off x="2434907" y="4026204"/>
            <a:ext cx="1068862" cy="76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Machine Learning</a:t>
            </a:r>
            <a:endParaRPr b="1" dirty="0"/>
          </a:p>
        </p:txBody>
      </p:sp>
      <p:sp>
        <p:nvSpPr>
          <p:cNvPr id="596" name="Google Shape;596;p67"/>
          <p:cNvSpPr txBox="1"/>
          <p:nvPr/>
        </p:nvSpPr>
        <p:spPr>
          <a:xfrm>
            <a:off x="6288347" y="4122427"/>
            <a:ext cx="991327" cy="48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Antenna</a:t>
            </a:r>
            <a:endParaRPr b="1"/>
          </a:p>
        </p:txBody>
      </p:sp>
      <p:sp>
        <p:nvSpPr>
          <p:cNvPr id="597" name="Google Shape;597;p67"/>
          <p:cNvSpPr txBox="1"/>
          <p:nvPr/>
        </p:nvSpPr>
        <p:spPr>
          <a:xfrm>
            <a:off x="7692331" y="4049925"/>
            <a:ext cx="1361730" cy="76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Signal processing</a:t>
            </a:r>
            <a:endParaRPr b="1" dirty="0"/>
          </a:p>
        </p:txBody>
      </p:sp>
      <p:sp>
        <p:nvSpPr>
          <p:cNvPr id="598" name="Google Shape;598;p67"/>
          <p:cNvSpPr/>
          <p:nvPr/>
        </p:nvSpPr>
        <p:spPr>
          <a:xfrm>
            <a:off x="4213375" y="2430136"/>
            <a:ext cx="396971" cy="337113"/>
          </a:xfrm>
          <a:prstGeom prst="downArrow">
            <a:avLst>
              <a:gd name="adj1" fmla="val 50000"/>
              <a:gd name="adj2" fmla="val 56382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7"/>
          <p:cNvSpPr/>
          <p:nvPr/>
        </p:nvSpPr>
        <p:spPr>
          <a:xfrm>
            <a:off x="4156075" y="3447608"/>
            <a:ext cx="508283" cy="386442"/>
          </a:xfrm>
          <a:prstGeom prst="downArrow">
            <a:avLst>
              <a:gd name="adj1" fmla="val 31249"/>
              <a:gd name="adj2" fmla="val 6001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7"/>
          <p:cNvSpPr txBox="1"/>
          <p:nvPr/>
        </p:nvSpPr>
        <p:spPr>
          <a:xfrm>
            <a:off x="214009" y="1558700"/>
            <a:ext cx="1102200" cy="48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Level 0</a:t>
            </a:r>
            <a:endParaRPr sz="1800" b="1" dirty="0"/>
          </a:p>
        </p:txBody>
      </p:sp>
      <p:sp>
        <p:nvSpPr>
          <p:cNvPr id="601" name="Google Shape;601;p67"/>
          <p:cNvSpPr txBox="1"/>
          <p:nvPr/>
        </p:nvSpPr>
        <p:spPr>
          <a:xfrm>
            <a:off x="210146" y="2767249"/>
            <a:ext cx="1022113" cy="58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Level 1</a:t>
            </a:r>
            <a:endParaRPr sz="1800" b="1" dirty="0"/>
          </a:p>
        </p:txBody>
      </p:sp>
      <p:sp>
        <p:nvSpPr>
          <p:cNvPr id="602" name="Google Shape;602;p67"/>
          <p:cNvSpPr txBox="1"/>
          <p:nvPr/>
        </p:nvSpPr>
        <p:spPr>
          <a:xfrm>
            <a:off x="214009" y="3988876"/>
            <a:ext cx="1022113" cy="47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Level 2</a:t>
            </a:r>
            <a:endParaRPr sz="1800" b="1" dirty="0"/>
          </a:p>
        </p:txBody>
      </p:sp>
      <p:cxnSp>
        <p:nvCxnSpPr>
          <p:cNvPr id="603" name="Google Shape;603;p67"/>
          <p:cNvCxnSpPr>
            <a:cxnSpLocks/>
          </p:cNvCxnSpPr>
          <p:nvPr/>
        </p:nvCxnSpPr>
        <p:spPr>
          <a:xfrm flipH="1">
            <a:off x="2879725" y="2224025"/>
            <a:ext cx="381000" cy="21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67"/>
          <p:cNvCxnSpPr>
            <a:cxnSpLocks/>
          </p:cNvCxnSpPr>
          <p:nvPr/>
        </p:nvCxnSpPr>
        <p:spPr>
          <a:xfrm>
            <a:off x="5775325" y="2243150"/>
            <a:ext cx="419100" cy="19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p67"/>
          <p:cNvCxnSpPr>
            <a:cxnSpLocks/>
          </p:cNvCxnSpPr>
          <p:nvPr/>
        </p:nvCxnSpPr>
        <p:spPr>
          <a:xfrm>
            <a:off x="3501327" y="3479869"/>
            <a:ext cx="418783" cy="45679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67"/>
          <p:cNvCxnSpPr>
            <a:cxnSpLocks/>
          </p:cNvCxnSpPr>
          <p:nvPr/>
        </p:nvCxnSpPr>
        <p:spPr>
          <a:xfrm flipH="1">
            <a:off x="1930073" y="3422335"/>
            <a:ext cx="174938" cy="22628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67"/>
          <p:cNvCxnSpPr>
            <a:cxnSpLocks/>
          </p:cNvCxnSpPr>
          <p:nvPr/>
        </p:nvCxnSpPr>
        <p:spPr>
          <a:xfrm flipH="1">
            <a:off x="6144620" y="3490987"/>
            <a:ext cx="145519" cy="2049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67"/>
          <p:cNvCxnSpPr>
            <a:cxnSpLocks/>
          </p:cNvCxnSpPr>
          <p:nvPr/>
        </p:nvCxnSpPr>
        <p:spPr>
          <a:xfrm>
            <a:off x="7293303" y="3514973"/>
            <a:ext cx="301769" cy="3561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67"/>
          <p:cNvSpPr txBox="1"/>
          <p:nvPr/>
        </p:nvSpPr>
        <p:spPr>
          <a:xfrm>
            <a:off x="6662638" y="1511849"/>
            <a:ext cx="1455561" cy="80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IIT Kharagpur</a:t>
            </a:r>
            <a:endParaRPr b="1" dirty="0"/>
          </a:p>
        </p:txBody>
      </p:sp>
      <p:sp>
        <p:nvSpPr>
          <p:cNvPr id="611" name="Google Shape;611;p67"/>
          <p:cNvSpPr txBox="1"/>
          <p:nvPr/>
        </p:nvSpPr>
        <p:spPr>
          <a:xfrm>
            <a:off x="3306603" y="2730530"/>
            <a:ext cx="536744" cy="39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CSE</a:t>
            </a:r>
            <a:endParaRPr b="1" dirty="0"/>
          </a:p>
        </p:txBody>
      </p:sp>
      <p:sp>
        <p:nvSpPr>
          <p:cNvPr id="612" name="Google Shape;612;p67"/>
          <p:cNvSpPr txBox="1"/>
          <p:nvPr/>
        </p:nvSpPr>
        <p:spPr>
          <a:xfrm>
            <a:off x="6953157" y="2969134"/>
            <a:ext cx="1249767" cy="40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Electronics</a:t>
            </a:r>
            <a:endParaRPr b="1" dirty="0"/>
          </a:p>
        </p:txBody>
      </p:sp>
      <p:sp>
        <p:nvSpPr>
          <p:cNvPr id="613" name="Google Shape;613;p6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err="1">
                <a:sym typeface="PT Sans Narrow"/>
              </a:rPr>
              <a:t>Hierarchy</a:t>
            </a:r>
            <a:r>
              <a:rPr lang="fr-FR" dirty="0">
                <a:sym typeface="PT Sans Narrow"/>
              </a:rPr>
              <a:t> of </a:t>
            </a:r>
            <a:r>
              <a:rPr lang="fr-FR" dirty="0" err="1">
                <a:sym typeface="PT Sans Narrow"/>
              </a:rPr>
              <a:t>communities</a:t>
            </a:r>
            <a:endParaRPr lang="fr-FR" dirty="0">
              <a:sym typeface="PT Sans Narrow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C9B138-458C-4C8E-926C-92AAA08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27DD2A-0EE4-46E9-B21A-D300EB21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4D1DA-CCC5-48E5-9689-32638A17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12</a:t>
            </a:fld>
            <a:endParaRPr lang="fr-FR"/>
          </a:p>
        </p:txBody>
      </p:sp>
      <p:grpSp>
        <p:nvGrpSpPr>
          <p:cNvPr id="525" name="Groupe 524">
            <a:extLst>
              <a:ext uri="{FF2B5EF4-FFF2-40B4-BE49-F238E27FC236}">
                <a16:creationId xmlns:a16="http://schemas.microsoft.com/office/drawing/2014/main" id="{CF15EB5F-9DCB-4252-8CB6-B4FECA655F96}"/>
              </a:ext>
            </a:extLst>
          </p:cNvPr>
          <p:cNvGrpSpPr/>
          <p:nvPr/>
        </p:nvGrpSpPr>
        <p:grpSpPr>
          <a:xfrm>
            <a:off x="7439700" y="707825"/>
            <a:ext cx="1745700" cy="3494058"/>
            <a:chOff x="7439700" y="707825"/>
            <a:chExt cx="1745700" cy="3494058"/>
          </a:xfrm>
        </p:grpSpPr>
        <p:cxnSp>
          <p:nvCxnSpPr>
            <p:cNvPr id="614" name="Google Shape;614;p67"/>
            <p:cNvCxnSpPr/>
            <p:nvPr/>
          </p:nvCxnSpPr>
          <p:spPr>
            <a:xfrm>
              <a:off x="8590260" y="1464983"/>
              <a:ext cx="15600" cy="2736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5" name="Google Shape;615;p67"/>
            <p:cNvSpPr txBox="1"/>
            <p:nvPr/>
          </p:nvSpPr>
          <p:spPr>
            <a:xfrm>
              <a:off x="7439700" y="707825"/>
              <a:ext cx="1745700" cy="725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 dirty="0"/>
                <a:t>“Clique-ishness”</a:t>
              </a:r>
              <a:endParaRPr b="1" i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increases</a:t>
              </a:r>
              <a:endParaRPr b="1" dirty="0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1E16B942-661E-4DC5-B127-EAF6DBE0C796}"/>
              </a:ext>
            </a:extLst>
          </p:cNvPr>
          <p:cNvGrpSpPr/>
          <p:nvPr/>
        </p:nvGrpSpPr>
        <p:grpSpPr>
          <a:xfrm>
            <a:off x="1860716" y="2561321"/>
            <a:ext cx="2078318" cy="927729"/>
            <a:chOff x="1852898" y="1066294"/>
            <a:chExt cx="2078318" cy="927729"/>
          </a:xfrm>
        </p:grpSpPr>
        <p:sp>
          <p:nvSpPr>
            <p:cNvPr id="116" name="Google Shape;540;p67">
              <a:extLst>
                <a:ext uri="{FF2B5EF4-FFF2-40B4-BE49-F238E27FC236}">
                  <a16:creationId xmlns:a16="http://schemas.microsoft.com/office/drawing/2014/main" id="{559EE989-92A0-4023-AB12-EC206B244D95}"/>
                </a:ext>
              </a:extLst>
            </p:cNvPr>
            <p:cNvSpPr/>
            <p:nvPr/>
          </p:nvSpPr>
          <p:spPr>
            <a:xfrm>
              <a:off x="223976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1;p67">
              <a:extLst>
                <a:ext uri="{FF2B5EF4-FFF2-40B4-BE49-F238E27FC236}">
                  <a16:creationId xmlns:a16="http://schemas.microsoft.com/office/drawing/2014/main" id="{F11A9CA8-809A-413B-A10E-E4C7CECC6F9D}"/>
                </a:ext>
              </a:extLst>
            </p:cNvPr>
            <p:cNvSpPr/>
            <p:nvPr/>
          </p:nvSpPr>
          <p:spPr>
            <a:xfrm>
              <a:off x="2455733" y="170071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2;p67">
              <a:extLst>
                <a:ext uri="{FF2B5EF4-FFF2-40B4-BE49-F238E27FC236}">
                  <a16:creationId xmlns:a16="http://schemas.microsoft.com/office/drawing/2014/main" id="{7EAB944E-DA61-4E2B-A6C5-2656C5DF776E}"/>
                </a:ext>
              </a:extLst>
            </p:cNvPr>
            <p:cNvSpPr/>
            <p:nvPr/>
          </p:nvSpPr>
          <p:spPr>
            <a:xfrm>
              <a:off x="2944659" y="1253666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6;p67">
              <a:extLst>
                <a:ext uri="{FF2B5EF4-FFF2-40B4-BE49-F238E27FC236}">
                  <a16:creationId xmlns:a16="http://schemas.microsoft.com/office/drawing/2014/main" id="{A16E1D49-AE31-41E2-9004-D41A73678315}"/>
                </a:ext>
              </a:extLst>
            </p:cNvPr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548;p67">
              <a:extLst>
                <a:ext uri="{FF2B5EF4-FFF2-40B4-BE49-F238E27FC236}">
                  <a16:creationId xmlns:a16="http://schemas.microsoft.com/office/drawing/2014/main" id="{F82C6347-0FF1-489F-9AEF-E730BCD114CB}"/>
                </a:ext>
              </a:extLst>
            </p:cNvPr>
            <p:cNvCxnSpPr>
              <a:cxnSpLocks/>
              <a:stCxn id="116" idx="6"/>
              <a:endCxn id="118" idx="2"/>
            </p:cNvCxnSpPr>
            <p:nvPr/>
          </p:nvCxnSpPr>
          <p:spPr>
            <a:xfrm flipV="1">
              <a:off x="2478152" y="1337945"/>
              <a:ext cx="46650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549;p67">
              <a:extLst>
                <a:ext uri="{FF2B5EF4-FFF2-40B4-BE49-F238E27FC236}">
                  <a16:creationId xmlns:a16="http://schemas.microsoft.com/office/drawing/2014/main" id="{A3ACDC1F-5DF3-4B6E-9F94-25B2FAC63225}"/>
                </a:ext>
              </a:extLst>
            </p:cNvPr>
            <p:cNvCxnSpPr>
              <a:cxnSpLocks/>
              <a:stCxn id="116" idx="4"/>
              <a:endCxn id="117" idx="0"/>
            </p:cNvCxnSpPr>
            <p:nvPr/>
          </p:nvCxnSpPr>
          <p:spPr>
            <a:xfrm>
              <a:off x="2358961" y="1424359"/>
              <a:ext cx="215964" cy="27636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550;p67">
              <a:extLst>
                <a:ext uri="{FF2B5EF4-FFF2-40B4-BE49-F238E27FC236}">
                  <a16:creationId xmlns:a16="http://schemas.microsoft.com/office/drawing/2014/main" id="{16CF6BDF-A631-4560-8C59-0986BA569E98}"/>
                </a:ext>
              </a:extLst>
            </p:cNvPr>
            <p:cNvCxnSpPr>
              <a:cxnSpLocks/>
              <a:stCxn id="118" idx="4"/>
              <a:endCxn id="122" idx="0"/>
            </p:cNvCxnSpPr>
            <p:nvPr/>
          </p:nvCxnSpPr>
          <p:spPr>
            <a:xfrm>
              <a:off x="3063851" y="1422223"/>
              <a:ext cx="255355" cy="26780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551;p67">
              <a:extLst>
                <a:ext uri="{FF2B5EF4-FFF2-40B4-BE49-F238E27FC236}">
                  <a16:creationId xmlns:a16="http://schemas.microsoft.com/office/drawing/2014/main" id="{CECFD889-6C5D-4E2C-9AB2-9AE4CA0C9C5C}"/>
                </a:ext>
              </a:extLst>
            </p:cNvPr>
            <p:cNvCxnSpPr>
              <a:cxnSpLocks/>
              <a:stCxn id="118" idx="3"/>
              <a:endCxn id="117" idx="7"/>
            </p:cNvCxnSpPr>
            <p:nvPr/>
          </p:nvCxnSpPr>
          <p:spPr>
            <a:xfrm flipH="1">
              <a:off x="2659206" y="1397538"/>
              <a:ext cx="320363" cy="32786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" name="Google Shape;557;p67">
              <a:extLst>
                <a:ext uri="{FF2B5EF4-FFF2-40B4-BE49-F238E27FC236}">
                  <a16:creationId xmlns:a16="http://schemas.microsoft.com/office/drawing/2014/main" id="{5C95000C-474B-427F-A9C1-7CDAF6C11ECA}"/>
                </a:ext>
              </a:extLst>
            </p:cNvPr>
            <p:cNvSpPr/>
            <p:nvPr/>
          </p:nvSpPr>
          <p:spPr>
            <a:xfrm>
              <a:off x="1852898" y="1066294"/>
              <a:ext cx="2078318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73B12E20-8543-4165-9EDF-F50DB82E3BF0}"/>
              </a:ext>
            </a:extLst>
          </p:cNvPr>
          <p:cNvGrpSpPr/>
          <p:nvPr/>
        </p:nvGrpSpPr>
        <p:grpSpPr>
          <a:xfrm>
            <a:off x="5648793" y="2563854"/>
            <a:ext cx="2107732" cy="927729"/>
            <a:chOff x="4248553" y="1098393"/>
            <a:chExt cx="2107732" cy="927729"/>
          </a:xfrm>
        </p:grpSpPr>
        <p:sp>
          <p:nvSpPr>
            <p:cNvPr id="138" name="Google Shape;543;p67">
              <a:extLst>
                <a:ext uri="{FF2B5EF4-FFF2-40B4-BE49-F238E27FC236}">
                  <a16:creationId xmlns:a16="http://schemas.microsoft.com/office/drawing/2014/main" id="{1A8CE144-33AF-4F80-936B-F19E1BD05A68}"/>
                </a:ext>
              </a:extLst>
            </p:cNvPr>
            <p:cNvSpPr/>
            <p:nvPr/>
          </p:nvSpPr>
          <p:spPr>
            <a:xfrm>
              <a:off x="465177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44;p67">
              <a:extLst>
                <a:ext uri="{FF2B5EF4-FFF2-40B4-BE49-F238E27FC236}">
                  <a16:creationId xmlns:a16="http://schemas.microsoft.com/office/drawing/2014/main" id="{41B63DC4-5359-40A3-B147-B6D42F0EDEB4}"/>
                </a:ext>
              </a:extLst>
            </p:cNvPr>
            <p:cNvSpPr/>
            <p:nvPr/>
          </p:nvSpPr>
          <p:spPr>
            <a:xfrm>
              <a:off x="5319359" y="1232141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45;p67">
              <a:extLst>
                <a:ext uri="{FF2B5EF4-FFF2-40B4-BE49-F238E27FC236}">
                  <a16:creationId xmlns:a16="http://schemas.microsoft.com/office/drawing/2014/main" id="{705B4568-27AA-41AD-9D0C-67579EB26E21}"/>
                </a:ext>
              </a:extLst>
            </p:cNvPr>
            <p:cNvSpPr/>
            <p:nvPr/>
          </p:nvSpPr>
          <p:spPr>
            <a:xfrm>
              <a:off x="5818316" y="142720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47;p67">
              <a:extLst>
                <a:ext uri="{FF2B5EF4-FFF2-40B4-BE49-F238E27FC236}">
                  <a16:creationId xmlns:a16="http://schemas.microsoft.com/office/drawing/2014/main" id="{F2998105-B8CE-4796-A437-E92B0B9694AB}"/>
                </a:ext>
              </a:extLst>
            </p:cNvPr>
            <p:cNvSpPr/>
            <p:nvPr/>
          </p:nvSpPr>
          <p:spPr>
            <a:xfrm>
              <a:off x="4970333" y="169002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" name="Google Shape;553;p67">
              <a:extLst>
                <a:ext uri="{FF2B5EF4-FFF2-40B4-BE49-F238E27FC236}">
                  <a16:creationId xmlns:a16="http://schemas.microsoft.com/office/drawing/2014/main" id="{F3D990A2-1382-4F1F-9E8F-9BFAC0230F4E}"/>
                </a:ext>
              </a:extLst>
            </p:cNvPr>
            <p:cNvCxnSpPr>
              <a:stCxn id="138" idx="6"/>
              <a:endCxn id="139" idx="2"/>
            </p:cNvCxnSpPr>
            <p:nvPr/>
          </p:nvCxnSpPr>
          <p:spPr>
            <a:xfrm flipV="1">
              <a:off x="4890162" y="1316420"/>
              <a:ext cx="429197" cy="2366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554;p67">
              <a:extLst>
                <a:ext uri="{FF2B5EF4-FFF2-40B4-BE49-F238E27FC236}">
                  <a16:creationId xmlns:a16="http://schemas.microsoft.com/office/drawing/2014/main" id="{A7B7C3AE-4DD6-4518-9707-F4F2B385038F}"/>
                </a:ext>
              </a:extLst>
            </p:cNvPr>
            <p:cNvCxnSpPr>
              <a:cxnSpLocks/>
              <a:stCxn id="138" idx="4"/>
              <a:endCxn id="142" idx="1"/>
            </p:cNvCxnSpPr>
            <p:nvPr/>
          </p:nvCxnSpPr>
          <p:spPr>
            <a:xfrm>
              <a:off x="4770971" y="1424359"/>
              <a:ext cx="234272" cy="29035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555;p67">
              <a:extLst>
                <a:ext uri="{FF2B5EF4-FFF2-40B4-BE49-F238E27FC236}">
                  <a16:creationId xmlns:a16="http://schemas.microsoft.com/office/drawing/2014/main" id="{71B5E23D-8268-4970-A4B2-BF03C5CAEBC8}"/>
                </a:ext>
              </a:extLst>
            </p:cNvPr>
            <p:cNvCxnSpPr>
              <a:stCxn id="139" idx="4"/>
              <a:endCxn id="142" idx="7"/>
            </p:cNvCxnSpPr>
            <p:nvPr/>
          </p:nvCxnSpPr>
          <p:spPr>
            <a:xfrm flipH="1">
              <a:off x="5173806" y="1400698"/>
              <a:ext cx="264745" cy="31401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556;p67">
              <a:extLst>
                <a:ext uri="{FF2B5EF4-FFF2-40B4-BE49-F238E27FC236}">
                  <a16:creationId xmlns:a16="http://schemas.microsoft.com/office/drawing/2014/main" id="{59191262-9035-4827-B501-B8B438DC64EC}"/>
                </a:ext>
              </a:extLst>
            </p:cNvPr>
            <p:cNvCxnSpPr>
              <a:stCxn id="139" idx="6"/>
              <a:endCxn id="140" idx="1"/>
            </p:cNvCxnSpPr>
            <p:nvPr/>
          </p:nvCxnSpPr>
          <p:spPr>
            <a:xfrm>
              <a:off x="5557742" y="1316420"/>
              <a:ext cx="295484" cy="13547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557;p67">
              <a:extLst>
                <a:ext uri="{FF2B5EF4-FFF2-40B4-BE49-F238E27FC236}">
                  <a16:creationId xmlns:a16="http://schemas.microsoft.com/office/drawing/2014/main" id="{1EE2FA18-31F9-4135-9355-58E7BB8860D9}"/>
                </a:ext>
              </a:extLst>
            </p:cNvPr>
            <p:cNvSpPr/>
            <p:nvPr/>
          </p:nvSpPr>
          <p:spPr>
            <a:xfrm>
              <a:off x="4248553" y="1098393"/>
              <a:ext cx="2107732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DAF57187-1D95-4CB9-95B0-70ED07A3207C}"/>
              </a:ext>
            </a:extLst>
          </p:cNvPr>
          <p:cNvGrpSpPr/>
          <p:nvPr/>
        </p:nvGrpSpPr>
        <p:grpSpPr>
          <a:xfrm>
            <a:off x="3841487" y="3926008"/>
            <a:ext cx="704161" cy="409829"/>
            <a:chOff x="2958670" y="1584194"/>
            <a:chExt cx="704161" cy="409829"/>
          </a:xfrm>
        </p:grpSpPr>
        <p:sp>
          <p:nvSpPr>
            <p:cNvPr id="159" name="Google Shape;546;p67">
              <a:extLst>
                <a:ext uri="{FF2B5EF4-FFF2-40B4-BE49-F238E27FC236}">
                  <a16:creationId xmlns:a16="http://schemas.microsoft.com/office/drawing/2014/main" id="{C0799B4C-8761-4513-B92F-DF166BB4A81F}"/>
                </a:ext>
              </a:extLst>
            </p:cNvPr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57;p67">
              <a:extLst>
                <a:ext uri="{FF2B5EF4-FFF2-40B4-BE49-F238E27FC236}">
                  <a16:creationId xmlns:a16="http://schemas.microsoft.com/office/drawing/2014/main" id="{BF946EEE-EDFC-4F74-B8AA-DAC5C5B69D01}"/>
                </a:ext>
              </a:extLst>
            </p:cNvPr>
            <p:cNvSpPr/>
            <p:nvPr/>
          </p:nvSpPr>
          <p:spPr>
            <a:xfrm>
              <a:off x="2958670" y="1584194"/>
              <a:ext cx="704161" cy="4098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F239A356-49F3-4C19-B1B6-55FE8DD0A832}"/>
              </a:ext>
            </a:extLst>
          </p:cNvPr>
          <p:cNvGrpSpPr/>
          <p:nvPr/>
        </p:nvGrpSpPr>
        <p:grpSpPr>
          <a:xfrm>
            <a:off x="1386490" y="3706081"/>
            <a:ext cx="1400047" cy="927729"/>
            <a:chOff x="2005071" y="1066294"/>
            <a:chExt cx="1400047" cy="927729"/>
          </a:xfrm>
        </p:grpSpPr>
        <p:sp>
          <p:nvSpPr>
            <p:cNvPr id="166" name="Google Shape;540;p67">
              <a:extLst>
                <a:ext uri="{FF2B5EF4-FFF2-40B4-BE49-F238E27FC236}">
                  <a16:creationId xmlns:a16="http://schemas.microsoft.com/office/drawing/2014/main" id="{30F89119-047D-42A2-98B2-CD3A9491F6F3}"/>
                </a:ext>
              </a:extLst>
            </p:cNvPr>
            <p:cNvSpPr/>
            <p:nvPr/>
          </p:nvSpPr>
          <p:spPr>
            <a:xfrm>
              <a:off x="223976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41;p67">
              <a:extLst>
                <a:ext uri="{FF2B5EF4-FFF2-40B4-BE49-F238E27FC236}">
                  <a16:creationId xmlns:a16="http://schemas.microsoft.com/office/drawing/2014/main" id="{7F2E8031-8653-4D98-ABA4-496F01F26D2C}"/>
                </a:ext>
              </a:extLst>
            </p:cNvPr>
            <p:cNvSpPr/>
            <p:nvPr/>
          </p:nvSpPr>
          <p:spPr>
            <a:xfrm>
              <a:off x="2455733" y="170071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42;p67">
              <a:extLst>
                <a:ext uri="{FF2B5EF4-FFF2-40B4-BE49-F238E27FC236}">
                  <a16:creationId xmlns:a16="http://schemas.microsoft.com/office/drawing/2014/main" id="{6F2489D3-BE94-4BB8-8D95-8C0703A1771E}"/>
                </a:ext>
              </a:extLst>
            </p:cNvPr>
            <p:cNvSpPr/>
            <p:nvPr/>
          </p:nvSpPr>
          <p:spPr>
            <a:xfrm>
              <a:off x="2944659" y="1253666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548;p67">
              <a:extLst>
                <a:ext uri="{FF2B5EF4-FFF2-40B4-BE49-F238E27FC236}">
                  <a16:creationId xmlns:a16="http://schemas.microsoft.com/office/drawing/2014/main" id="{7A3D4988-56EA-4391-AAAF-C75C17C6BBCA}"/>
                </a:ext>
              </a:extLst>
            </p:cNvPr>
            <p:cNvCxnSpPr>
              <a:cxnSpLocks/>
              <a:stCxn id="166" idx="6"/>
              <a:endCxn id="168" idx="2"/>
            </p:cNvCxnSpPr>
            <p:nvPr/>
          </p:nvCxnSpPr>
          <p:spPr>
            <a:xfrm flipV="1">
              <a:off x="2478152" y="1337945"/>
              <a:ext cx="46650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549;p67">
              <a:extLst>
                <a:ext uri="{FF2B5EF4-FFF2-40B4-BE49-F238E27FC236}">
                  <a16:creationId xmlns:a16="http://schemas.microsoft.com/office/drawing/2014/main" id="{797BF58F-A31B-46AE-8F04-DA7C9DD561CF}"/>
                </a:ext>
              </a:extLst>
            </p:cNvPr>
            <p:cNvCxnSpPr>
              <a:cxnSpLocks/>
              <a:stCxn id="166" idx="4"/>
              <a:endCxn id="167" idx="0"/>
            </p:cNvCxnSpPr>
            <p:nvPr/>
          </p:nvCxnSpPr>
          <p:spPr>
            <a:xfrm>
              <a:off x="2358961" y="1424359"/>
              <a:ext cx="215964" cy="27636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551;p67">
              <a:extLst>
                <a:ext uri="{FF2B5EF4-FFF2-40B4-BE49-F238E27FC236}">
                  <a16:creationId xmlns:a16="http://schemas.microsoft.com/office/drawing/2014/main" id="{9A332831-9597-4E78-90E9-A755F6A34FC8}"/>
                </a:ext>
              </a:extLst>
            </p:cNvPr>
            <p:cNvCxnSpPr>
              <a:cxnSpLocks/>
              <a:stCxn id="168" idx="3"/>
              <a:endCxn id="167" idx="7"/>
            </p:cNvCxnSpPr>
            <p:nvPr/>
          </p:nvCxnSpPr>
          <p:spPr>
            <a:xfrm flipH="1">
              <a:off x="2659206" y="1397538"/>
              <a:ext cx="320363" cy="32786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557;p67">
              <a:extLst>
                <a:ext uri="{FF2B5EF4-FFF2-40B4-BE49-F238E27FC236}">
                  <a16:creationId xmlns:a16="http://schemas.microsoft.com/office/drawing/2014/main" id="{E2E38513-6BCA-4DAD-A016-6A2C5C6540F2}"/>
                </a:ext>
              </a:extLst>
            </p:cNvPr>
            <p:cNvSpPr/>
            <p:nvPr/>
          </p:nvSpPr>
          <p:spPr>
            <a:xfrm>
              <a:off x="2005071" y="1066294"/>
              <a:ext cx="1400047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9E093740-AA29-46C7-A1AE-56372E26CCDA}"/>
              </a:ext>
            </a:extLst>
          </p:cNvPr>
          <p:cNvGrpSpPr/>
          <p:nvPr/>
        </p:nvGrpSpPr>
        <p:grpSpPr>
          <a:xfrm>
            <a:off x="7633044" y="3873746"/>
            <a:ext cx="704161" cy="409829"/>
            <a:chOff x="2958670" y="1584194"/>
            <a:chExt cx="704161" cy="409829"/>
          </a:xfrm>
        </p:grpSpPr>
        <p:sp>
          <p:nvSpPr>
            <p:cNvPr id="177" name="Google Shape;546;p67">
              <a:extLst>
                <a:ext uri="{FF2B5EF4-FFF2-40B4-BE49-F238E27FC236}">
                  <a16:creationId xmlns:a16="http://schemas.microsoft.com/office/drawing/2014/main" id="{13A42F01-7785-4A49-942A-4650BB7535CC}"/>
                </a:ext>
              </a:extLst>
            </p:cNvPr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57;p67">
              <a:extLst>
                <a:ext uri="{FF2B5EF4-FFF2-40B4-BE49-F238E27FC236}">
                  <a16:creationId xmlns:a16="http://schemas.microsoft.com/office/drawing/2014/main" id="{0998F2FF-F4EB-43A9-81AE-B52B9B4C391A}"/>
                </a:ext>
              </a:extLst>
            </p:cNvPr>
            <p:cNvSpPr/>
            <p:nvPr/>
          </p:nvSpPr>
          <p:spPr>
            <a:xfrm>
              <a:off x="2958670" y="1584194"/>
              <a:ext cx="704161" cy="4098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AFE4D266-02AC-402B-844F-31020348DD0B}"/>
              </a:ext>
            </a:extLst>
          </p:cNvPr>
          <p:cNvGrpSpPr/>
          <p:nvPr/>
        </p:nvGrpSpPr>
        <p:grpSpPr>
          <a:xfrm>
            <a:off x="5299357" y="3704461"/>
            <a:ext cx="1612537" cy="910918"/>
            <a:chOff x="4290693" y="1098394"/>
            <a:chExt cx="1612537" cy="910918"/>
          </a:xfrm>
        </p:grpSpPr>
        <p:sp>
          <p:nvSpPr>
            <p:cNvPr id="180" name="Google Shape;543;p67">
              <a:extLst>
                <a:ext uri="{FF2B5EF4-FFF2-40B4-BE49-F238E27FC236}">
                  <a16:creationId xmlns:a16="http://schemas.microsoft.com/office/drawing/2014/main" id="{33E98EEC-4D7B-455F-AB72-98C9F6EF8706}"/>
                </a:ext>
              </a:extLst>
            </p:cNvPr>
            <p:cNvSpPr/>
            <p:nvPr/>
          </p:nvSpPr>
          <p:spPr>
            <a:xfrm>
              <a:off x="465177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44;p67">
              <a:extLst>
                <a:ext uri="{FF2B5EF4-FFF2-40B4-BE49-F238E27FC236}">
                  <a16:creationId xmlns:a16="http://schemas.microsoft.com/office/drawing/2014/main" id="{6DED7F97-B3C6-48D1-B3D6-102DF07DAEA0}"/>
                </a:ext>
              </a:extLst>
            </p:cNvPr>
            <p:cNvSpPr/>
            <p:nvPr/>
          </p:nvSpPr>
          <p:spPr>
            <a:xfrm>
              <a:off x="5319359" y="1232141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47;p67">
              <a:extLst>
                <a:ext uri="{FF2B5EF4-FFF2-40B4-BE49-F238E27FC236}">
                  <a16:creationId xmlns:a16="http://schemas.microsoft.com/office/drawing/2014/main" id="{6BEBDBC2-2BBC-4A3C-856F-A4EC0E812284}"/>
                </a:ext>
              </a:extLst>
            </p:cNvPr>
            <p:cNvSpPr/>
            <p:nvPr/>
          </p:nvSpPr>
          <p:spPr>
            <a:xfrm>
              <a:off x="4970333" y="169002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Google Shape;553;p67">
              <a:extLst>
                <a:ext uri="{FF2B5EF4-FFF2-40B4-BE49-F238E27FC236}">
                  <a16:creationId xmlns:a16="http://schemas.microsoft.com/office/drawing/2014/main" id="{84FCF57D-1A92-4DAA-8C64-579782EA3842}"/>
                </a:ext>
              </a:extLst>
            </p:cNvPr>
            <p:cNvCxnSpPr>
              <a:stCxn id="180" idx="6"/>
              <a:endCxn id="181" idx="2"/>
            </p:cNvCxnSpPr>
            <p:nvPr/>
          </p:nvCxnSpPr>
          <p:spPr>
            <a:xfrm flipV="1">
              <a:off x="4890162" y="1316420"/>
              <a:ext cx="429197" cy="2366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554;p67">
              <a:extLst>
                <a:ext uri="{FF2B5EF4-FFF2-40B4-BE49-F238E27FC236}">
                  <a16:creationId xmlns:a16="http://schemas.microsoft.com/office/drawing/2014/main" id="{C0481A76-3161-4746-826D-FFD7D0DEAAB8}"/>
                </a:ext>
              </a:extLst>
            </p:cNvPr>
            <p:cNvCxnSpPr>
              <a:cxnSpLocks/>
              <a:stCxn id="180" idx="4"/>
              <a:endCxn id="183" idx="1"/>
            </p:cNvCxnSpPr>
            <p:nvPr/>
          </p:nvCxnSpPr>
          <p:spPr>
            <a:xfrm>
              <a:off x="4770971" y="1424359"/>
              <a:ext cx="234272" cy="29035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555;p67">
              <a:extLst>
                <a:ext uri="{FF2B5EF4-FFF2-40B4-BE49-F238E27FC236}">
                  <a16:creationId xmlns:a16="http://schemas.microsoft.com/office/drawing/2014/main" id="{864DB4D9-362D-46C8-B14C-6BBA59B0C642}"/>
                </a:ext>
              </a:extLst>
            </p:cNvPr>
            <p:cNvCxnSpPr>
              <a:stCxn id="181" idx="4"/>
              <a:endCxn id="183" idx="7"/>
            </p:cNvCxnSpPr>
            <p:nvPr/>
          </p:nvCxnSpPr>
          <p:spPr>
            <a:xfrm flipH="1">
              <a:off x="5173806" y="1400698"/>
              <a:ext cx="264745" cy="31401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Google Shape;557;p67">
              <a:extLst>
                <a:ext uri="{FF2B5EF4-FFF2-40B4-BE49-F238E27FC236}">
                  <a16:creationId xmlns:a16="http://schemas.microsoft.com/office/drawing/2014/main" id="{260F0974-89BC-4C9D-B098-8C2DE709274F}"/>
                </a:ext>
              </a:extLst>
            </p:cNvPr>
            <p:cNvSpPr/>
            <p:nvPr/>
          </p:nvSpPr>
          <p:spPr>
            <a:xfrm>
              <a:off x="4290693" y="1098394"/>
              <a:ext cx="1612537" cy="910918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C243-5A42-4842-ABB6-ADD52409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Community </a:t>
            </a:r>
            <a:r>
              <a:rPr lang="fr-FR" dirty="0" err="1"/>
              <a:t>detection</a:t>
            </a:r>
            <a:r>
              <a:rPr lang="en-US" dirty="0">
                <a:sym typeface="PT Sans Narrow"/>
              </a:rPr>
              <a:t>: A brief idea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0A91E-E56C-44A8-8E39-5ADD26EC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9" y="1257301"/>
            <a:ext cx="8090152" cy="2948938"/>
          </a:xfrm>
        </p:spPr>
        <p:txBody>
          <a:bodyPr>
            <a:normAutofit/>
          </a:bodyPr>
          <a:lstStyle/>
          <a:p>
            <a:r>
              <a:rPr lang="en-US" dirty="0"/>
              <a:t>A research subject with work for more than 20 years</a:t>
            </a:r>
          </a:p>
          <a:p>
            <a:pPr lvl="1"/>
            <a:r>
              <a:rPr lang="en-US" dirty="0"/>
              <a:t>Hundreds of solutions [Fortunato’10, Fortunato’16]</a:t>
            </a:r>
            <a:endParaRPr lang="en" dirty="0"/>
          </a:p>
          <a:p>
            <a:pPr lvl="1"/>
            <a:endParaRPr lang="fr-FR" dirty="0"/>
          </a:p>
          <a:p>
            <a:r>
              <a:rPr lang="en-US" dirty="0"/>
              <a:t>To have a fast embedding, it is necessary to have a fast and efficient community detection method</a:t>
            </a:r>
          </a:p>
          <a:p>
            <a:pPr lvl="1"/>
            <a:r>
              <a:rPr lang="en-US" dirty="0"/>
              <a:t>Label Propagation [Raghavan’07]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Louvain [Blondel’08]</a:t>
            </a:r>
          </a:p>
          <a:p>
            <a:pPr lvl="1"/>
            <a:r>
              <a:rPr lang="en-US" dirty="0" err="1"/>
              <a:t>Infomap</a:t>
            </a:r>
            <a:r>
              <a:rPr lang="en-US" dirty="0"/>
              <a:t> [Rosvall’08]</a:t>
            </a:r>
          </a:p>
          <a:p>
            <a:pPr lvl="1"/>
            <a:r>
              <a:rPr lang="en-US" dirty="0"/>
              <a:t>Leiden [Traag’19]</a:t>
            </a:r>
          </a:p>
          <a:p>
            <a:r>
              <a:rPr lang="en-US" dirty="0"/>
              <a:t>Many other solutions could be used but scaling would no longer be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8D84EB-1F55-4F63-B0BC-5F3067F7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2CFF4-5C0E-4095-B510-32CE669D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FEF21C-3AF7-4075-B1C1-40CE89DD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13</a:t>
            </a:fld>
            <a:endParaRPr lang="fr-FR"/>
          </a:p>
        </p:txBody>
      </p:sp>
      <p:sp>
        <p:nvSpPr>
          <p:cNvPr id="23" name="Google Shape;1969;p87">
            <a:extLst>
              <a:ext uri="{FF2B5EF4-FFF2-40B4-BE49-F238E27FC236}">
                <a16:creationId xmlns:a16="http://schemas.microsoft.com/office/drawing/2014/main" id="{14FFFEBF-14EB-4EC6-9085-A2D0C6BAD8EF}"/>
              </a:ext>
            </a:extLst>
          </p:cNvPr>
          <p:cNvSpPr txBox="1"/>
          <p:nvPr/>
        </p:nvSpPr>
        <p:spPr>
          <a:xfrm>
            <a:off x="768098" y="4091708"/>
            <a:ext cx="7795047" cy="64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r>
              <a:rPr lang="en-US" sz="700" dirty="0"/>
              <a:t>Santo Fortunato. Community detection in graphs. Physics Reports 486 (3–5), 2010, Pages 75-174.</a:t>
            </a:r>
          </a:p>
          <a:p>
            <a:pPr algn="r"/>
            <a:r>
              <a:rPr lang="en-US" sz="700" dirty="0"/>
              <a:t>Santo Fortunato, Darko </a:t>
            </a:r>
            <a:r>
              <a:rPr lang="en-US" sz="700" dirty="0" err="1"/>
              <a:t>Hric</a:t>
            </a:r>
            <a:r>
              <a:rPr lang="en-US" sz="700" dirty="0"/>
              <a:t>. Community detection in networks: A user </a:t>
            </a:r>
            <a:r>
              <a:rPr lang="en-US" sz="700" dirty="0" err="1"/>
              <a:t>aguide</a:t>
            </a:r>
            <a:r>
              <a:rPr lang="en-US" sz="700" dirty="0"/>
              <a:t>. Physics Reports 659, 2016, Pages 1-44.</a:t>
            </a:r>
          </a:p>
          <a:p>
            <a:pPr algn="r"/>
            <a:r>
              <a:rPr lang="en-US" sz="700" dirty="0"/>
              <a:t>Nandini Raghavan, </a:t>
            </a:r>
            <a:r>
              <a:rPr lang="en-US" sz="700" dirty="0" err="1"/>
              <a:t>Réka</a:t>
            </a:r>
            <a:r>
              <a:rPr lang="en-US" sz="700" dirty="0"/>
              <a:t> Albert, </a:t>
            </a:r>
            <a:r>
              <a:rPr lang="en-US" sz="700" dirty="0" err="1"/>
              <a:t>Soundar</a:t>
            </a:r>
            <a:r>
              <a:rPr lang="en-US" sz="700" dirty="0"/>
              <a:t> Kumara. Near Linear Time Algorithm to Detect Community Structures in Large-Scale Networks. Physical Review E 76:036106, 2007.</a:t>
            </a:r>
          </a:p>
          <a:p>
            <a:pPr algn="r"/>
            <a:r>
              <a:rPr lang="en-US" sz="700" dirty="0"/>
              <a:t>Vincent D Blondel, Jean-Loup Guillaume, Renaud Lambiotte and Etienne Lefebvre. Fast unfolding of communities in large networks. Journal of Statistical Mechanics: Theory and Experiment, Volume 2008, October 2008</a:t>
            </a:r>
          </a:p>
          <a:p>
            <a:pPr algn="r"/>
            <a:r>
              <a:rPr lang="en-US" sz="700" dirty="0"/>
              <a:t>Martin </a:t>
            </a:r>
            <a:r>
              <a:rPr lang="en-US" sz="700" dirty="0" err="1"/>
              <a:t>Rosvall</a:t>
            </a:r>
            <a:r>
              <a:rPr lang="en-US" sz="700" dirty="0"/>
              <a:t> and Carl T. Bergstrom. Maps of information flow reveal community structure in complex networks. PNAS 105, 1118 (2008)</a:t>
            </a:r>
          </a:p>
          <a:p>
            <a:pPr algn="r"/>
            <a:r>
              <a:rPr lang="en-US" sz="700" dirty="0" err="1"/>
              <a:t>Traag</a:t>
            </a:r>
            <a:r>
              <a:rPr lang="en-US" sz="700" dirty="0"/>
              <a:t>, V.A., Waltman, L. &amp; van Eck, N.J. From Louvain to Leiden: guaranteeing well-connected communities. Sci Rep 9, 5233 (2019).</a:t>
            </a:r>
            <a:endParaRPr lang="en" sz="700" dirty="0"/>
          </a:p>
          <a:p>
            <a:pPr algn="r"/>
            <a:endParaRPr lang="fr-FR" sz="700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880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1388A-3292-4847-91FA-592675CF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</a:t>
            </a:r>
            <a:r>
              <a:rPr lang="en" dirty="0"/>
              <a:t>y Louvain?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CF8FB-F8CE-445B-BCA9-9C8BFFC2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Good partitions (in terms of quality)</a:t>
            </a:r>
          </a:p>
          <a:p>
            <a:pPr lvl="1"/>
            <a:r>
              <a:rPr lang="en" dirty="0"/>
              <a:t>Listed among the top algorithms in terms of quality of the solutions and the results achieved on benchmarks</a:t>
            </a:r>
          </a:p>
          <a:p>
            <a:pPr lvl="1"/>
            <a:endParaRPr lang="en" dirty="0"/>
          </a:p>
          <a:p>
            <a:r>
              <a:rPr lang="en" dirty="0"/>
              <a:t>Very fast</a:t>
            </a:r>
          </a:p>
          <a:p>
            <a:pPr lvl="1"/>
            <a:r>
              <a:rPr lang="en" dirty="0"/>
              <a:t>Only Leiden might be faster</a:t>
            </a:r>
          </a:p>
          <a:p>
            <a:pPr lvl="1"/>
            <a:endParaRPr lang="en" dirty="0"/>
          </a:p>
          <a:p>
            <a:r>
              <a:rPr lang="en" dirty="0"/>
              <a:t>Strong expertise</a:t>
            </a:r>
          </a:p>
          <a:p>
            <a:pPr lvl="1"/>
            <a:r>
              <a:rPr lang="en" dirty="0"/>
              <a:t>Developping the LouvainNE solution </a:t>
            </a:r>
            <a:r>
              <a:rPr lang="en-US" dirty="0"/>
              <a:t>required a complete redevelopment of Louvain</a:t>
            </a:r>
          </a:p>
          <a:p>
            <a:pPr lvl="1"/>
            <a:r>
              <a:rPr lang="fr-FR" dirty="0">
                <a:hlinkClick r:id="rId2"/>
              </a:rPr>
              <a:t>https://github.com/jlguillaume/louvain</a:t>
            </a:r>
            <a:endParaRPr lang="en-US" dirty="0"/>
          </a:p>
          <a:p>
            <a:pPr lvl="1"/>
            <a:r>
              <a:rPr lang="fr-FR" dirty="0">
                <a:hlinkClick r:id="rId3"/>
              </a:rPr>
              <a:t>https://github.com/maxdan94/LouvainNE</a:t>
            </a:r>
            <a:endParaRPr lang="en-US" dirty="0"/>
          </a:p>
          <a:p>
            <a:pPr lvl="1"/>
            <a:endParaRPr lang="en" dirty="0"/>
          </a:p>
          <a:p>
            <a:pPr lvl="1"/>
            <a:endParaRPr lang="en" dirty="0"/>
          </a:p>
          <a:p>
            <a:endParaRPr lang="en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8ED316-9D57-4F91-88AC-5FE4EA1A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59FBD-3210-4F44-B041-319BC48C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51BC2-34BD-4ABA-BE29-021149CE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15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endParaRPr lang="en-US" dirty="0">
              <a:sym typeface="PT Sans Narrow"/>
            </a:endParaRPr>
          </a:p>
          <a:p>
            <a:pPr lvl="0"/>
            <a:endParaRPr lang="en-US" dirty="0">
              <a:sym typeface="PT Sans Narrow"/>
            </a:endParaRPr>
          </a:p>
          <a:p>
            <a:r>
              <a:rPr lang="en-US" sz="3100" dirty="0">
                <a:sym typeface="PT Sans Narrow"/>
              </a:rPr>
              <a:t>Our approach to the solution</a:t>
            </a:r>
          </a:p>
          <a:p>
            <a:pPr lvl="0"/>
            <a:endParaRPr lang="en-US" dirty="0">
              <a:sym typeface="PT Sans Narrow"/>
            </a:endParaRPr>
          </a:p>
          <a:p>
            <a:pPr lvl="0"/>
            <a:endParaRPr lang="en-US" dirty="0">
              <a:sym typeface="PT Sans Narrow"/>
            </a:endParaRP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5DAC720-824C-4FBA-A46F-3F81EDAA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Rely on the “hierarchy” of communities in a network for </a:t>
            </a:r>
          </a:p>
          <a:p>
            <a:pPr lvl="0"/>
            <a:endParaRPr lang="en-US" dirty="0"/>
          </a:p>
          <a:p>
            <a:pPr lvl="0" algn="ctr"/>
            <a:r>
              <a:rPr lang="en-US" dirty="0"/>
              <a:t>Scalable Network Embedding</a:t>
            </a:r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algn="ctr"/>
            <a:r>
              <a:rPr lang="en-US" dirty="0"/>
              <a:t>Identify communities using Louvain Time complexity </a:t>
            </a:r>
            <a:r>
              <a:rPr lang="en-US" dirty="0">
                <a:sym typeface="Symbol" panose="05050102010706020507" pitchFamily="18" charset="2"/>
              </a:rPr>
              <a:t> “</a:t>
            </a:r>
            <a:r>
              <a:rPr lang="en-US" dirty="0"/>
              <a:t>O(m)”</a:t>
            </a:r>
          </a:p>
          <a:p>
            <a:endParaRPr lang="en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4586C3-00F1-4E4F-BB3B-4A10D806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01DB29-521D-4A8E-82C3-665B836A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2BD54D-289A-4A38-ABAD-1E6BF606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15</a:t>
            </a:fld>
            <a:endParaRPr lang="fr-FR"/>
          </a:p>
        </p:txBody>
      </p:sp>
      <p:cxnSp>
        <p:nvCxnSpPr>
          <p:cNvPr id="373" name="Google Shape;373;p63"/>
          <p:cNvCxnSpPr>
            <a:cxnSpLocks/>
          </p:cNvCxnSpPr>
          <p:nvPr/>
        </p:nvCxnSpPr>
        <p:spPr>
          <a:xfrm>
            <a:off x="4790667" y="2571750"/>
            <a:ext cx="0" cy="92226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Proposal: Louvain network embedding (Louvain-NE)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5771A1-2046-47BC-AA8D-F58B7B10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16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A82AF8C-A0C4-4DF1-8E85-CF7A571D01A1}"/>
              </a:ext>
            </a:extLst>
          </p:cNvPr>
          <p:cNvGrpSpPr/>
          <p:nvPr/>
        </p:nvGrpSpPr>
        <p:grpSpPr>
          <a:xfrm>
            <a:off x="368250" y="1360313"/>
            <a:ext cx="8196200" cy="1336412"/>
            <a:chOff x="368250" y="1360313"/>
            <a:chExt cx="8196200" cy="1336412"/>
          </a:xfrm>
        </p:grpSpPr>
        <p:sp>
          <p:nvSpPr>
            <p:cNvPr id="626" name="Google Shape;626;p69"/>
            <p:cNvSpPr/>
            <p:nvPr/>
          </p:nvSpPr>
          <p:spPr>
            <a:xfrm>
              <a:off x="368250" y="1758325"/>
              <a:ext cx="2161800" cy="9384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b="1" dirty="0">
                  <a:latin typeface="+mj-lt"/>
                  <a:ea typeface="Roboto"/>
                  <a:cs typeface="Roboto"/>
                  <a:sym typeface="Roboto"/>
                </a:rPr>
                <a:t>Hierarchy construction using Louvain Community Detection</a:t>
              </a:r>
              <a:endParaRPr sz="1000" dirty="0">
                <a:latin typeface="+mj-lt"/>
              </a:endParaRPr>
            </a:p>
          </p:txBody>
        </p:sp>
        <p:sp>
          <p:nvSpPr>
            <p:cNvPr id="627" name="Google Shape;627;p69"/>
            <p:cNvSpPr/>
            <p:nvPr/>
          </p:nvSpPr>
          <p:spPr>
            <a:xfrm>
              <a:off x="2648950" y="2090925"/>
              <a:ext cx="677100" cy="23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8" name="Google Shape;628;p69"/>
            <p:cNvSpPr/>
            <p:nvPr/>
          </p:nvSpPr>
          <p:spPr>
            <a:xfrm>
              <a:off x="3385450" y="1740525"/>
              <a:ext cx="2161800" cy="9384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b="1" dirty="0">
                  <a:latin typeface="+mj-lt"/>
                  <a:ea typeface="Roboto"/>
                  <a:cs typeface="Roboto"/>
                  <a:sym typeface="Roboto"/>
                </a:rPr>
                <a:t>Generating Embedding Vectors for nodes at each level of hierarchy</a:t>
              </a:r>
              <a:endParaRPr sz="1000" dirty="0">
                <a:latin typeface="+mj-lt"/>
              </a:endParaRPr>
            </a:p>
          </p:txBody>
        </p:sp>
        <p:sp>
          <p:nvSpPr>
            <p:cNvPr id="629" name="Google Shape;629;p69"/>
            <p:cNvSpPr/>
            <p:nvPr/>
          </p:nvSpPr>
          <p:spPr>
            <a:xfrm>
              <a:off x="5654275" y="2090925"/>
              <a:ext cx="677100" cy="23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30" name="Google Shape;630;p69"/>
            <p:cNvSpPr/>
            <p:nvPr/>
          </p:nvSpPr>
          <p:spPr>
            <a:xfrm>
              <a:off x="6402650" y="1758325"/>
              <a:ext cx="2161800" cy="9384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b="1" dirty="0">
                  <a:latin typeface="+mj-lt"/>
                  <a:ea typeface="Roboto"/>
                  <a:cs typeface="Roboto"/>
                  <a:sym typeface="Roboto"/>
                </a:rPr>
                <a:t>Combining Embedding Vectors of nodes at every level of hierarchy</a:t>
              </a:r>
              <a:endParaRPr sz="1000" dirty="0">
                <a:latin typeface="+mj-lt"/>
              </a:endParaRPr>
            </a:p>
          </p:txBody>
        </p:sp>
        <p:sp>
          <p:nvSpPr>
            <p:cNvPr id="631" name="Google Shape;631;p69"/>
            <p:cNvSpPr txBox="1"/>
            <p:nvPr/>
          </p:nvSpPr>
          <p:spPr>
            <a:xfrm>
              <a:off x="974479" y="1360313"/>
              <a:ext cx="733500" cy="346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+mj-lt"/>
                  <a:ea typeface="Roboto"/>
                  <a:cs typeface="Roboto"/>
                  <a:sym typeface="Roboto"/>
                </a:rPr>
                <a:t>Step 1</a:t>
              </a:r>
              <a:endParaRPr b="1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2" name="Google Shape;632;p69"/>
            <p:cNvSpPr txBox="1"/>
            <p:nvPr/>
          </p:nvSpPr>
          <p:spPr>
            <a:xfrm>
              <a:off x="4084525" y="1360313"/>
              <a:ext cx="733500" cy="346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en" b="1" dirty="0">
                  <a:latin typeface="+mj-lt"/>
                  <a:ea typeface="Roboto"/>
                  <a:sym typeface="Roboto"/>
                </a:rPr>
                <a:t>Step 2</a:t>
              </a:r>
              <a:endParaRPr b="1" dirty="0">
                <a:latin typeface="+mj-lt"/>
                <a:ea typeface="Roboto"/>
                <a:sym typeface="Roboto"/>
              </a:endParaRPr>
            </a:p>
          </p:txBody>
        </p:sp>
        <p:sp>
          <p:nvSpPr>
            <p:cNvPr id="633" name="Google Shape;633;p69"/>
            <p:cNvSpPr txBox="1"/>
            <p:nvPr/>
          </p:nvSpPr>
          <p:spPr>
            <a:xfrm>
              <a:off x="7132525" y="1360313"/>
              <a:ext cx="733500" cy="346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en" b="1" dirty="0">
                  <a:latin typeface="+mj-lt"/>
                  <a:ea typeface="Roboto"/>
                  <a:sym typeface="Roboto"/>
                </a:rPr>
                <a:t>Step 3</a:t>
              </a:r>
              <a:endParaRPr b="1" dirty="0">
                <a:latin typeface="+mj-lt"/>
                <a:ea typeface="Roboto"/>
                <a:sym typeface="Roboto"/>
              </a:endParaRPr>
            </a:p>
          </p:txBody>
        </p:sp>
      </p:grpSp>
      <p:pic>
        <p:nvPicPr>
          <p:cNvPr id="634" name="Google Shape;634;p69"/>
          <p:cNvPicPr preferRelativeResize="0"/>
          <p:nvPr/>
        </p:nvPicPr>
        <p:blipFill rotWithShape="1">
          <a:blip r:embed="rId3">
            <a:alphaModFix/>
          </a:blip>
          <a:srcRect r="71081"/>
          <a:stretch/>
        </p:blipFill>
        <p:spPr>
          <a:xfrm>
            <a:off x="152400" y="2800350"/>
            <a:ext cx="2377658" cy="21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69"/>
          <p:cNvPicPr preferRelativeResize="0"/>
          <p:nvPr/>
        </p:nvPicPr>
        <p:blipFill rotWithShape="1">
          <a:blip r:embed="rId3">
            <a:alphaModFix/>
          </a:blip>
          <a:srcRect l="28631" r="37786"/>
          <a:stretch/>
        </p:blipFill>
        <p:spPr>
          <a:xfrm>
            <a:off x="2585425" y="2849125"/>
            <a:ext cx="2961828" cy="211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69"/>
          <p:cNvPicPr preferRelativeResize="0"/>
          <p:nvPr/>
        </p:nvPicPr>
        <p:blipFill rotWithShape="1">
          <a:blip r:embed="rId3">
            <a:alphaModFix/>
          </a:blip>
          <a:srcRect l="62099"/>
          <a:stretch/>
        </p:blipFill>
        <p:spPr>
          <a:xfrm>
            <a:off x="5654275" y="2800350"/>
            <a:ext cx="3292133" cy="21149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802688-60D6-4806-87D4-CB6A7ED2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F7DF06-F9A2-43EE-8254-D7C42FF3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A475E6-CF7F-4AC2-9DDE-7E4FC2568A00}"/>
              </a:ext>
            </a:extLst>
          </p:cNvPr>
          <p:cNvGrpSpPr/>
          <p:nvPr/>
        </p:nvGrpSpPr>
        <p:grpSpPr>
          <a:xfrm>
            <a:off x="263670" y="2979824"/>
            <a:ext cx="8794008" cy="2163676"/>
            <a:chOff x="152400" y="2800350"/>
            <a:chExt cx="8794008" cy="2163676"/>
          </a:xfrm>
        </p:grpSpPr>
        <p:pic>
          <p:nvPicPr>
            <p:cNvPr id="24" name="Google Shape;634;p69">
              <a:extLst>
                <a:ext uri="{FF2B5EF4-FFF2-40B4-BE49-F238E27FC236}">
                  <a16:creationId xmlns:a16="http://schemas.microsoft.com/office/drawing/2014/main" id="{A24989E4-645F-4090-92CF-6E3229CA8B8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71081"/>
            <a:stretch/>
          </p:blipFill>
          <p:spPr>
            <a:xfrm>
              <a:off x="152400" y="2800350"/>
              <a:ext cx="2377658" cy="2163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635;p69">
              <a:extLst>
                <a:ext uri="{FF2B5EF4-FFF2-40B4-BE49-F238E27FC236}">
                  <a16:creationId xmlns:a16="http://schemas.microsoft.com/office/drawing/2014/main" id="{B43A3C07-BCF8-4094-A36D-A66FCC45095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28631" r="37786"/>
            <a:stretch/>
          </p:blipFill>
          <p:spPr>
            <a:xfrm>
              <a:off x="2585425" y="2849125"/>
              <a:ext cx="2961828" cy="2114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636;p69">
              <a:extLst>
                <a:ext uri="{FF2B5EF4-FFF2-40B4-BE49-F238E27FC236}">
                  <a16:creationId xmlns:a16="http://schemas.microsoft.com/office/drawing/2014/main" id="{B4D5AA9C-62E9-4C3D-9E68-467F89EAAE6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62099"/>
            <a:stretch/>
          </p:blipFill>
          <p:spPr>
            <a:xfrm>
              <a:off x="5654275" y="2800350"/>
              <a:ext cx="3292133" cy="2114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B00C51A-184C-4FD2-9025-7744DC757084}"/>
              </a:ext>
            </a:extLst>
          </p:cNvPr>
          <p:cNvGrpSpPr/>
          <p:nvPr/>
        </p:nvGrpSpPr>
        <p:grpSpPr>
          <a:xfrm>
            <a:off x="408195" y="2348031"/>
            <a:ext cx="8196200" cy="956200"/>
            <a:chOff x="368250" y="1740525"/>
            <a:chExt cx="8196200" cy="956200"/>
          </a:xfrm>
        </p:grpSpPr>
        <p:sp>
          <p:nvSpPr>
            <p:cNvPr id="33" name="Google Shape;626;p69">
              <a:extLst>
                <a:ext uri="{FF2B5EF4-FFF2-40B4-BE49-F238E27FC236}">
                  <a16:creationId xmlns:a16="http://schemas.microsoft.com/office/drawing/2014/main" id="{46240E48-EA5D-4CAB-88ED-2691E6C2B06C}"/>
                </a:ext>
              </a:extLst>
            </p:cNvPr>
            <p:cNvSpPr/>
            <p:nvPr/>
          </p:nvSpPr>
          <p:spPr>
            <a:xfrm>
              <a:off x="368250" y="1758325"/>
              <a:ext cx="2161800" cy="9384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b="1" dirty="0">
                  <a:latin typeface="+mj-lt"/>
                  <a:ea typeface="Roboto"/>
                  <a:cs typeface="Roboto"/>
                  <a:sym typeface="Roboto"/>
                </a:rPr>
                <a:t>Hierarchy construction using Louvain Community Detection</a:t>
              </a:r>
              <a:endParaRPr sz="1000" dirty="0">
                <a:latin typeface="+mj-lt"/>
              </a:endParaRPr>
            </a:p>
          </p:txBody>
        </p:sp>
        <p:sp>
          <p:nvSpPr>
            <p:cNvPr id="34" name="Google Shape;627;p69">
              <a:extLst>
                <a:ext uri="{FF2B5EF4-FFF2-40B4-BE49-F238E27FC236}">
                  <a16:creationId xmlns:a16="http://schemas.microsoft.com/office/drawing/2014/main" id="{E3804CF6-C5F2-4CB3-97C7-1DEACC243943}"/>
                </a:ext>
              </a:extLst>
            </p:cNvPr>
            <p:cNvSpPr/>
            <p:nvPr/>
          </p:nvSpPr>
          <p:spPr>
            <a:xfrm>
              <a:off x="2648950" y="2090925"/>
              <a:ext cx="677100" cy="23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" name="Google Shape;628;p69">
              <a:extLst>
                <a:ext uri="{FF2B5EF4-FFF2-40B4-BE49-F238E27FC236}">
                  <a16:creationId xmlns:a16="http://schemas.microsoft.com/office/drawing/2014/main" id="{9F9BB697-0222-4E47-9E4D-35C131774D61}"/>
                </a:ext>
              </a:extLst>
            </p:cNvPr>
            <p:cNvSpPr/>
            <p:nvPr/>
          </p:nvSpPr>
          <p:spPr>
            <a:xfrm>
              <a:off x="3385450" y="1740525"/>
              <a:ext cx="2161800" cy="9384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b="1" dirty="0">
                  <a:latin typeface="+mj-lt"/>
                  <a:ea typeface="Roboto"/>
                  <a:cs typeface="Roboto"/>
                  <a:sym typeface="Roboto"/>
                </a:rPr>
                <a:t>Generating Embedding Vectors for nodes at each level of hierarchy</a:t>
              </a:r>
              <a:endParaRPr sz="1000" dirty="0">
                <a:latin typeface="+mj-lt"/>
              </a:endParaRPr>
            </a:p>
          </p:txBody>
        </p:sp>
        <p:sp>
          <p:nvSpPr>
            <p:cNvPr id="36" name="Google Shape;629;p69">
              <a:extLst>
                <a:ext uri="{FF2B5EF4-FFF2-40B4-BE49-F238E27FC236}">
                  <a16:creationId xmlns:a16="http://schemas.microsoft.com/office/drawing/2014/main" id="{6F3C6DA0-CF55-4D16-AA8F-C2084AEB1CE7}"/>
                </a:ext>
              </a:extLst>
            </p:cNvPr>
            <p:cNvSpPr/>
            <p:nvPr/>
          </p:nvSpPr>
          <p:spPr>
            <a:xfrm>
              <a:off x="5654275" y="2090925"/>
              <a:ext cx="677100" cy="23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" name="Google Shape;630;p69">
              <a:extLst>
                <a:ext uri="{FF2B5EF4-FFF2-40B4-BE49-F238E27FC236}">
                  <a16:creationId xmlns:a16="http://schemas.microsoft.com/office/drawing/2014/main" id="{DFD9C5F7-A758-47C9-8B4B-9EA4B9D46A7C}"/>
                </a:ext>
              </a:extLst>
            </p:cNvPr>
            <p:cNvSpPr/>
            <p:nvPr/>
          </p:nvSpPr>
          <p:spPr>
            <a:xfrm>
              <a:off x="6402650" y="1758325"/>
              <a:ext cx="2161800" cy="9384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b="1" dirty="0">
                  <a:latin typeface="+mj-lt"/>
                  <a:ea typeface="Roboto"/>
                  <a:cs typeface="Roboto"/>
                  <a:sym typeface="Roboto"/>
                </a:rPr>
                <a:t>Combining Embedding Vectors of nodes at every level of hierarchy</a:t>
              </a:r>
              <a:endParaRPr sz="1000" dirty="0">
                <a:latin typeface="+mj-lt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38D62EA-FC8A-4DBB-A89F-EFA9C639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involved in </a:t>
            </a:r>
            <a:r>
              <a:rPr lang="en-US" dirty="0" err="1"/>
              <a:t>LouvainNE</a:t>
            </a:r>
            <a:r>
              <a:rPr lang="en-US" dirty="0"/>
              <a:t>: A schematic</a:t>
            </a:r>
            <a:endParaRPr lang="e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E67A4-852B-4967-BA68-4D8A17CD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Our proposal is more a framework than a practical solution - all steps are generic</a:t>
            </a:r>
          </a:p>
          <a:p>
            <a:pPr lvl="1"/>
            <a:r>
              <a:rPr lang="fr-FR" dirty="0"/>
              <a:t>A</a:t>
            </a:r>
            <a:r>
              <a:rPr lang="en" dirty="0"/>
              <a:t>ny community detection can be used in step 1</a:t>
            </a:r>
          </a:p>
          <a:p>
            <a:pPr lvl="1"/>
            <a:r>
              <a:rPr lang="en-US" dirty="0"/>
              <a:t>The generation and combination of vectors can be done in different ways</a:t>
            </a:r>
          </a:p>
          <a:p>
            <a:pPr lvl="1"/>
            <a:r>
              <a:rPr lang="en-US" dirty="0"/>
              <a:t>Yet we implemented and compared several solutions</a:t>
            </a:r>
            <a:endParaRPr lang="en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85717-8100-47D7-A4E5-9A90850A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2A0F3-2F7D-4B51-A59C-06695F13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45936-B8A4-4BB1-BAE4-7D02C68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3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 Step 1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57E561F-786D-4826-82DA-6F5CD411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Hierarchical Clustering using Louvain</a:t>
            </a:r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48FDB3-C964-4C61-9F6D-67117B05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18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A339297-5F0C-4BD7-A3DE-BB8E328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4631" y="4853028"/>
            <a:ext cx="1615607" cy="205740"/>
          </a:xfrm>
        </p:spPr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5B80607-024F-4D81-BF0B-E1051E4F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605" y="4853028"/>
            <a:ext cx="5434568" cy="205740"/>
          </a:xfrm>
        </p:spPr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71"/>
          <p:cNvGrpSpPr/>
          <p:nvPr/>
        </p:nvGrpSpPr>
        <p:grpSpPr>
          <a:xfrm rot="5400000">
            <a:off x="2068967" y="-43962"/>
            <a:ext cx="1349972" cy="1829796"/>
            <a:chOff x="510650" y="1845550"/>
            <a:chExt cx="1949700" cy="2483100"/>
          </a:xfrm>
        </p:grpSpPr>
        <p:sp>
          <p:nvSpPr>
            <p:cNvPr id="647" name="Google Shape;647;p71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1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1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1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1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1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1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1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1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1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7" name="Google Shape;657;p71"/>
            <p:cNvCxnSpPr>
              <a:stCxn id="648" idx="3"/>
              <a:endCxn id="647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71"/>
            <p:cNvCxnSpPr>
              <a:stCxn id="647" idx="5"/>
              <a:endCxn id="649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71"/>
            <p:cNvCxnSpPr>
              <a:stCxn id="651" idx="3"/>
              <a:endCxn id="649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71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71"/>
            <p:cNvCxnSpPr>
              <a:stCxn id="649" idx="5"/>
              <a:endCxn id="652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71"/>
            <p:cNvCxnSpPr>
              <a:endCxn id="652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71"/>
            <p:cNvCxnSpPr>
              <a:stCxn id="649" idx="5"/>
              <a:endCxn id="650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71"/>
            <p:cNvCxnSpPr>
              <a:stCxn id="652" idx="3"/>
              <a:endCxn id="650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71"/>
            <p:cNvCxnSpPr>
              <a:endCxn id="656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71"/>
            <p:cNvCxnSpPr>
              <a:endCxn id="653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71"/>
            <p:cNvCxnSpPr>
              <a:stCxn id="656" idx="4"/>
              <a:endCxn id="653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71"/>
            <p:cNvCxnSpPr>
              <a:endCxn id="655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71"/>
            <p:cNvCxnSpPr>
              <a:stCxn id="653" idx="6"/>
              <a:endCxn id="654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71"/>
            <p:cNvCxnSpPr>
              <a:stCxn id="655" idx="4"/>
              <a:endCxn id="654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71"/>
            <p:cNvCxnSpPr>
              <a:endCxn id="656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2" name="Google Shape;672;p71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1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1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1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1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1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1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9" name="Google Shape;679;p71"/>
            <p:cNvCxnSpPr>
              <a:stCxn id="649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71"/>
            <p:cNvCxnSpPr>
              <a:stCxn id="650" idx="4"/>
              <a:endCxn id="672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71"/>
            <p:cNvCxnSpPr>
              <a:cxnSpLocks/>
              <a:stCxn id="672" idx="7"/>
              <a:endCxn id="674" idx="7"/>
            </p:cNvCxnSpPr>
            <p:nvPr/>
          </p:nvCxnSpPr>
          <p:spPr>
            <a:xfrm rot="16200000">
              <a:off x="804344" y="3653956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71"/>
            <p:cNvCxnSpPr>
              <a:stCxn id="672" idx="5"/>
              <a:endCxn id="673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71"/>
            <p:cNvCxnSpPr>
              <a:stCxn id="674" idx="4"/>
              <a:endCxn id="673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71"/>
            <p:cNvCxnSpPr>
              <a:endCxn id="676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71"/>
            <p:cNvCxnSpPr>
              <a:stCxn id="675" idx="5"/>
              <a:endCxn id="678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71"/>
            <p:cNvCxnSpPr>
              <a:stCxn id="676" idx="5"/>
              <a:endCxn id="677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71"/>
            <p:cNvCxnSpPr>
              <a:stCxn id="677" idx="7"/>
              <a:endCxn id="678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71"/>
            <p:cNvCxnSpPr>
              <a:stCxn id="678" idx="6"/>
              <a:endCxn id="676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71"/>
            <p:cNvCxnSpPr>
              <a:endCxn id="675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71"/>
            <p:cNvCxnSpPr>
              <a:stCxn id="653" idx="4"/>
              <a:endCxn id="676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1" name="Google Shape;691;p71"/>
          <p:cNvSpPr/>
          <p:nvPr/>
        </p:nvSpPr>
        <p:spPr>
          <a:xfrm rot="5400000">
            <a:off x="1873525" y="-3470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71"/>
          <p:cNvSpPr txBox="1"/>
          <p:nvPr/>
        </p:nvSpPr>
        <p:spPr>
          <a:xfrm>
            <a:off x="3831750" y="5504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71"/>
          <p:cNvSpPr/>
          <p:nvPr/>
        </p:nvSpPr>
        <p:spPr>
          <a:xfrm>
            <a:off x="-39025" y="6657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LEVEL 0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94" name="Google Shape;694;p71"/>
          <p:cNvCxnSpPr>
            <a:stCxn id="693" idx="1"/>
          </p:cNvCxnSpPr>
          <p:nvPr/>
        </p:nvCxnSpPr>
        <p:spPr>
          <a:xfrm rot="10800000">
            <a:off x="-55225" y="-25800"/>
            <a:ext cx="16200" cy="95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82B9E5-779A-4309-985A-315DE944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30122-B0CF-4D06-82F6-2A79B409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62773A-C452-4746-95DF-310B76AEB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6" name="Google Shape;1226;p76">
            <a:extLst>
              <a:ext uri="{FF2B5EF4-FFF2-40B4-BE49-F238E27FC236}">
                <a16:creationId xmlns:a16="http://schemas.microsoft.com/office/drawing/2014/main" id="{657CB65B-D06F-4908-80CB-BF94245181BD}"/>
              </a:ext>
            </a:extLst>
          </p:cNvPr>
          <p:cNvSpPr txBox="1"/>
          <p:nvPr/>
        </p:nvSpPr>
        <p:spPr>
          <a:xfrm>
            <a:off x="6128119" y="582114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We compute communities as usual using any algorithm (i.e., Louvain)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Network data is ubiquitous</a:t>
            </a:r>
          </a:p>
        </p:txBody>
      </p:sp>
      <p:sp>
        <p:nvSpPr>
          <p:cNvPr id="257" name="Google Shape;257;p5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1AA1B4-6289-4271-803E-B1F78A5F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</a:t>
            </a:fld>
            <a:endParaRPr lang="fr-FR"/>
          </a:p>
        </p:txBody>
      </p:sp>
      <p:pic>
        <p:nvPicPr>
          <p:cNvPr id="258" name="Google Shape;2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73" y="1661652"/>
            <a:ext cx="2692176" cy="1512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2"/>
          <p:cNvPicPr preferRelativeResize="0"/>
          <p:nvPr/>
        </p:nvPicPr>
        <p:blipFill rotWithShape="1">
          <a:blip r:embed="rId4">
            <a:alphaModFix/>
          </a:blip>
          <a:srcRect l="8793" r="10313"/>
          <a:stretch/>
        </p:blipFill>
        <p:spPr>
          <a:xfrm>
            <a:off x="5864825" y="798240"/>
            <a:ext cx="3135000" cy="20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601" y="2931796"/>
            <a:ext cx="28850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2"/>
          <p:cNvSpPr txBox="1"/>
          <p:nvPr/>
        </p:nvSpPr>
        <p:spPr>
          <a:xfrm>
            <a:off x="872001" y="3174486"/>
            <a:ext cx="1715839" cy="40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a typeface="Open Sans"/>
                <a:cs typeface="Open Sans"/>
                <a:sym typeface="Open Sans"/>
              </a:rPr>
              <a:t>Social networks</a:t>
            </a:r>
            <a:endParaRPr b="1" dirty="0"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6449225" y="2955397"/>
            <a:ext cx="1966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a typeface="Open Sans"/>
                <a:cs typeface="Open Sans"/>
                <a:sym typeface="Open Sans"/>
              </a:rPr>
              <a:t>Biology networks</a:t>
            </a:r>
            <a:endParaRPr b="1" dirty="0"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52"/>
          <p:cNvSpPr txBox="1"/>
          <p:nvPr/>
        </p:nvSpPr>
        <p:spPr>
          <a:xfrm>
            <a:off x="5102231" y="4607175"/>
            <a:ext cx="2228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a typeface="Open Sans"/>
                <a:cs typeface="Open Sans"/>
                <a:sym typeface="Open Sans"/>
              </a:rPr>
              <a:t>Information networks</a:t>
            </a:r>
            <a:endParaRPr b="1" dirty="0">
              <a:ea typeface="Open Sans"/>
              <a:cs typeface="Open Sans"/>
              <a:sym typeface="Open Sans"/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FFC1397-E724-4B46-82A9-465E431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2E35F19-B055-44BA-BE60-E6CCBDE4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9" name="Google Shape;699;p72"/>
          <p:cNvCxnSpPr>
            <a:stCxn id="700" idx="6"/>
            <a:endCxn id="701" idx="3"/>
          </p:cNvCxnSpPr>
          <p:nvPr/>
        </p:nvCxnSpPr>
        <p:spPr>
          <a:xfrm>
            <a:off x="2634925" y="16059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72"/>
          <p:cNvCxnSpPr>
            <a:stCxn id="700" idx="6"/>
            <a:endCxn id="703" idx="2"/>
          </p:cNvCxnSpPr>
          <p:nvPr/>
        </p:nvCxnSpPr>
        <p:spPr>
          <a:xfrm>
            <a:off x="2634925" y="16059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" name="Google Shape;704;p72"/>
          <p:cNvCxnSpPr>
            <a:stCxn id="700" idx="6"/>
            <a:endCxn id="705" idx="1"/>
          </p:cNvCxnSpPr>
          <p:nvPr/>
        </p:nvCxnSpPr>
        <p:spPr>
          <a:xfrm flipH="1">
            <a:off x="1882825" y="16059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6" name="Google Shape;706;p72"/>
          <p:cNvSpPr/>
          <p:nvPr/>
        </p:nvSpPr>
        <p:spPr>
          <a:xfrm rot="5400000">
            <a:off x="2716663" y="28658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72"/>
          <p:cNvSpPr/>
          <p:nvPr/>
        </p:nvSpPr>
        <p:spPr>
          <a:xfrm rot="5400000">
            <a:off x="2468083" y="28658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8" name="Google Shape;708;p72"/>
          <p:cNvCxnSpPr/>
          <p:nvPr/>
        </p:nvCxnSpPr>
        <p:spPr>
          <a:xfrm>
            <a:off x="2744077" y="27235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72"/>
          <p:cNvCxnSpPr/>
          <p:nvPr/>
        </p:nvCxnSpPr>
        <p:spPr>
          <a:xfrm flipH="1">
            <a:off x="2564383" y="27233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72"/>
          <p:cNvCxnSpPr/>
          <p:nvPr/>
        </p:nvCxnSpPr>
        <p:spPr>
          <a:xfrm flipH="1">
            <a:off x="2744077" y="29490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72"/>
          <p:cNvCxnSpPr/>
          <p:nvPr/>
        </p:nvCxnSpPr>
        <p:spPr>
          <a:xfrm rot="10800000">
            <a:off x="2549269" y="29490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72"/>
          <p:cNvCxnSpPr/>
          <p:nvPr/>
        </p:nvCxnSpPr>
        <p:spPr>
          <a:xfrm rot="10800000" flipH="1">
            <a:off x="2512783" y="29174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72"/>
          <p:cNvSpPr/>
          <p:nvPr/>
        </p:nvSpPr>
        <p:spPr>
          <a:xfrm rot="5400000">
            <a:off x="2662951" y="26402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72"/>
          <p:cNvSpPr/>
          <p:nvPr/>
        </p:nvSpPr>
        <p:spPr>
          <a:xfrm rot="5400000">
            <a:off x="2662951" y="30913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72"/>
          <p:cNvGrpSpPr/>
          <p:nvPr/>
        </p:nvGrpSpPr>
        <p:grpSpPr>
          <a:xfrm>
            <a:off x="3888145" y="1925050"/>
            <a:ext cx="1151155" cy="1194089"/>
            <a:chOff x="3550485" y="2001252"/>
            <a:chExt cx="1729500" cy="942900"/>
          </a:xfrm>
        </p:grpSpPr>
        <p:sp>
          <p:nvSpPr>
            <p:cNvPr id="716" name="Google Shape;716;p72"/>
            <p:cNvSpPr/>
            <p:nvPr/>
          </p:nvSpPr>
          <p:spPr>
            <a:xfrm rot="5400000">
              <a:off x="4626858" y="2049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2"/>
            <p:cNvSpPr/>
            <p:nvPr/>
          </p:nvSpPr>
          <p:spPr>
            <a:xfrm rot="5400000">
              <a:off x="4196624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2"/>
            <p:cNvSpPr/>
            <p:nvPr/>
          </p:nvSpPr>
          <p:spPr>
            <a:xfrm rot="5400000">
              <a:off x="3766390" y="230702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2"/>
            <p:cNvSpPr/>
            <p:nvPr/>
          </p:nvSpPr>
          <p:spPr>
            <a:xfrm rot="5400000">
              <a:off x="4770269" y="233925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2"/>
            <p:cNvSpPr/>
            <p:nvPr/>
          </p:nvSpPr>
          <p:spPr>
            <a:xfrm rot="5400000">
              <a:off x="4124919" y="240372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2"/>
            <p:cNvSpPr/>
            <p:nvPr/>
          </p:nvSpPr>
          <p:spPr>
            <a:xfrm rot="5400000">
              <a:off x="3925470" y="260443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2"/>
            <p:cNvSpPr/>
            <p:nvPr/>
          </p:nvSpPr>
          <p:spPr>
            <a:xfrm rot="5400000">
              <a:off x="4196624" y="279055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2"/>
            <p:cNvSpPr/>
            <p:nvPr/>
          </p:nvSpPr>
          <p:spPr>
            <a:xfrm rot="5400000">
              <a:off x="4626858" y="275831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2"/>
            <p:cNvSpPr/>
            <p:nvPr/>
          </p:nvSpPr>
          <p:spPr>
            <a:xfrm rot="5400000">
              <a:off x="4483447" y="2597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72"/>
            <p:cNvCxnSpPr>
              <a:endCxn id="716" idx="3"/>
            </p:cNvCxnSpPr>
            <p:nvPr/>
          </p:nvCxnSpPr>
          <p:spPr>
            <a:xfrm rot="10800000">
              <a:off x="4612309" y="2087851"/>
              <a:ext cx="358200" cy="12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72"/>
            <p:cNvCxnSpPr>
              <a:stCxn id="716" idx="5"/>
              <a:endCxn id="717" idx="0"/>
            </p:cNvCxnSpPr>
            <p:nvPr/>
          </p:nvCxnSpPr>
          <p:spPr>
            <a:xfrm flipH="1">
              <a:off x="4279309" y="2124126"/>
              <a:ext cx="333000" cy="11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72"/>
            <p:cNvCxnSpPr>
              <a:stCxn id="719" idx="3"/>
              <a:endCxn id="717" idx="7"/>
            </p:cNvCxnSpPr>
            <p:nvPr/>
          </p:nvCxnSpPr>
          <p:spPr>
            <a:xfrm rot="10800000">
              <a:off x="4262520" y="2253169"/>
              <a:ext cx="493200" cy="1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72"/>
            <p:cNvCxnSpPr/>
            <p:nvPr/>
          </p:nvCxnSpPr>
          <p:spPr>
            <a:xfrm rot="5400000">
              <a:off x="4436785" y="2101492"/>
              <a:ext cx="57900" cy="6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72"/>
            <p:cNvCxnSpPr>
              <a:stCxn id="717" idx="5"/>
              <a:endCxn id="720" idx="2"/>
            </p:cNvCxnSpPr>
            <p:nvPr/>
          </p:nvCxnSpPr>
          <p:spPr>
            <a:xfrm flipH="1">
              <a:off x="4150575" y="2253067"/>
              <a:ext cx="31500" cy="18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72"/>
            <p:cNvCxnSpPr>
              <a:endCxn id="720" idx="0"/>
            </p:cNvCxnSpPr>
            <p:nvPr/>
          </p:nvCxnSpPr>
          <p:spPr>
            <a:xfrm flipH="1">
              <a:off x="4207419" y="2252977"/>
              <a:ext cx="763500" cy="20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72"/>
            <p:cNvCxnSpPr>
              <a:stCxn id="717" idx="5"/>
              <a:endCxn id="718" idx="1"/>
            </p:cNvCxnSpPr>
            <p:nvPr/>
          </p:nvCxnSpPr>
          <p:spPr>
            <a:xfrm flipH="1">
              <a:off x="3832275" y="2253067"/>
              <a:ext cx="349800" cy="9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72"/>
            <p:cNvCxnSpPr>
              <a:stCxn id="720" idx="3"/>
              <a:endCxn id="718" idx="6"/>
            </p:cNvCxnSpPr>
            <p:nvPr/>
          </p:nvCxnSpPr>
          <p:spPr>
            <a:xfrm rot="10800000">
              <a:off x="3792069" y="2389640"/>
              <a:ext cx="318300" cy="5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72"/>
            <p:cNvCxnSpPr>
              <a:endCxn id="724" idx="2"/>
            </p:cNvCxnSpPr>
            <p:nvPr/>
          </p:nvCxnSpPr>
          <p:spPr>
            <a:xfrm flipH="1">
              <a:off x="4509097" y="2413839"/>
              <a:ext cx="246900" cy="2145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72"/>
            <p:cNvCxnSpPr>
              <a:endCxn id="721" idx="3"/>
            </p:cNvCxnSpPr>
            <p:nvPr/>
          </p:nvCxnSpPr>
          <p:spPr>
            <a:xfrm>
              <a:off x="3791820" y="2389349"/>
              <a:ext cx="119100" cy="2538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72"/>
            <p:cNvCxnSpPr>
              <a:stCxn id="724" idx="4"/>
              <a:endCxn id="721" idx="1"/>
            </p:cNvCxnSpPr>
            <p:nvPr/>
          </p:nvCxnSpPr>
          <p:spPr>
            <a:xfrm rot="10800000">
              <a:off x="3991147" y="2643189"/>
              <a:ext cx="4611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72"/>
            <p:cNvCxnSpPr>
              <a:endCxn id="723" idx="3"/>
            </p:cNvCxnSpPr>
            <p:nvPr/>
          </p:nvCxnSpPr>
          <p:spPr>
            <a:xfrm>
              <a:off x="4549309" y="2671928"/>
              <a:ext cx="630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72"/>
            <p:cNvCxnSpPr>
              <a:stCxn id="721" idx="6"/>
              <a:endCxn id="722" idx="3"/>
            </p:cNvCxnSpPr>
            <p:nvPr/>
          </p:nvCxnSpPr>
          <p:spPr>
            <a:xfrm>
              <a:off x="3951120" y="2686936"/>
              <a:ext cx="230700" cy="1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72"/>
            <p:cNvCxnSpPr>
              <a:stCxn id="723" idx="4"/>
              <a:endCxn id="722" idx="0"/>
            </p:cNvCxnSpPr>
            <p:nvPr/>
          </p:nvCxnSpPr>
          <p:spPr>
            <a:xfrm flipH="1">
              <a:off x="4279158" y="2815166"/>
              <a:ext cx="316500" cy="3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72"/>
            <p:cNvCxnSpPr>
              <a:endCxn id="724" idx="5"/>
            </p:cNvCxnSpPr>
            <p:nvPr/>
          </p:nvCxnSpPr>
          <p:spPr>
            <a:xfrm rot="10800000" flipH="1">
              <a:off x="4221998" y="2672126"/>
              <a:ext cx="246900" cy="14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0" name="Google Shape;740;p72"/>
            <p:cNvSpPr/>
            <p:nvPr/>
          </p:nvSpPr>
          <p:spPr>
            <a:xfrm rot="5400000">
              <a:off x="4985386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2"/>
            <p:cNvSpPr/>
            <p:nvPr/>
          </p:nvSpPr>
          <p:spPr>
            <a:xfrm rot="5400000">
              <a:off x="3943785" y="1607952"/>
              <a:ext cx="942900" cy="1729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72"/>
          <p:cNvSpPr/>
          <p:nvPr/>
        </p:nvSpPr>
        <p:spPr>
          <a:xfrm rot="5400000">
            <a:off x="2358700" y="26296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2"/>
          <p:cNvSpPr txBox="1"/>
          <p:nvPr/>
        </p:nvSpPr>
        <p:spPr>
          <a:xfrm>
            <a:off x="4896250" y="29133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72"/>
          <p:cNvSpPr txBox="1"/>
          <p:nvPr/>
        </p:nvSpPr>
        <p:spPr>
          <a:xfrm>
            <a:off x="1944825" y="29992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3" name="Google Shape;743;p72"/>
          <p:cNvGrpSpPr/>
          <p:nvPr/>
        </p:nvGrpSpPr>
        <p:grpSpPr>
          <a:xfrm>
            <a:off x="1445238" y="1868378"/>
            <a:ext cx="549300" cy="839897"/>
            <a:chOff x="683238" y="1944578"/>
            <a:chExt cx="549300" cy="839897"/>
          </a:xfrm>
        </p:grpSpPr>
        <p:sp>
          <p:nvSpPr>
            <p:cNvPr id="744" name="Google Shape;744;p72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2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2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7" name="Google Shape;747;p72"/>
            <p:cNvCxnSpPr>
              <a:stCxn id="745" idx="5"/>
              <a:endCxn id="744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72"/>
            <p:cNvCxnSpPr>
              <a:stCxn id="746" idx="4"/>
              <a:endCxn id="744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72"/>
            <p:cNvCxnSpPr>
              <a:stCxn id="745" idx="6"/>
              <a:endCxn id="746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5" name="Google Shape;705;p72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2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1" name="Google Shape;751;p72"/>
          <p:cNvGrpSpPr/>
          <p:nvPr/>
        </p:nvGrpSpPr>
        <p:grpSpPr>
          <a:xfrm rot="5400000">
            <a:off x="2068967" y="-43962"/>
            <a:ext cx="1349972" cy="1829796"/>
            <a:chOff x="510650" y="1845550"/>
            <a:chExt cx="1949700" cy="2483100"/>
          </a:xfrm>
        </p:grpSpPr>
        <p:sp>
          <p:nvSpPr>
            <p:cNvPr id="752" name="Google Shape;752;p72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2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2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2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2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2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2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2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2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2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2" name="Google Shape;762;p72"/>
            <p:cNvCxnSpPr>
              <a:stCxn id="753" idx="3"/>
              <a:endCxn id="752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72"/>
            <p:cNvCxnSpPr>
              <a:stCxn id="752" idx="5"/>
              <a:endCxn id="754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72"/>
            <p:cNvCxnSpPr>
              <a:stCxn id="756" idx="3"/>
              <a:endCxn id="754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72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72"/>
            <p:cNvCxnSpPr>
              <a:stCxn id="754" idx="5"/>
              <a:endCxn id="757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72"/>
            <p:cNvCxnSpPr>
              <a:endCxn id="757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72"/>
            <p:cNvCxnSpPr>
              <a:stCxn id="754" idx="5"/>
              <a:endCxn id="755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72"/>
            <p:cNvCxnSpPr>
              <a:stCxn id="757" idx="3"/>
              <a:endCxn id="755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72"/>
            <p:cNvCxnSpPr>
              <a:endCxn id="761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72"/>
            <p:cNvCxnSpPr>
              <a:endCxn id="758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72"/>
            <p:cNvCxnSpPr>
              <a:stCxn id="761" idx="4"/>
              <a:endCxn id="758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72"/>
            <p:cNvCxnSpPr>
              <a:endCxn id="760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72"/>
            <p:cNvCxnSpPr>
              <a:stCxn id="758" idx="6"/>
              <a:endCxn id="759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72"/>
            <p:cNvCxnSpPr>
              <a:stCxn id="760" idx="4"/>
              <a:endCxn id="759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72"/>
            <p:cNvCxnSpPr>
              <a:endCxn id="761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7" name="Google Shape;777;p72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2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2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2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2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2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2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4" name="Google Shape;784;p72"/>
            <p:cNvCxnSpPr>
              <a:stCxn id="754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72"/>
            <p:cNvCxnSpPr>
              <a:stCxn id="755" idx="4"/>
              <a:endCxn id="777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72"/>
            <p:cNvCxnSpPr>
              <a:stCxn id="777" idx="5"/>
              <a:endCxn id="778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72"/>
            <p:cNvCxnSpPr>
              <a:stCxn id="779" idx="4"/>
              <a:endCxn id="778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72"/>
            <p:cNvCxnSpPr>
              <a:endCxn id="781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72"/>
            <p:cNvCxnSpPr>
              <a:stCxn id="780" idx="5"/>
              <a:endCxn id="783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72"/>
            <p:cNvCxnSpPr>
              <a:stCxn id="781" idx="5"/>
              <a:endCxn id="782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72"/>
            <p:cNvCxnSpPr>
              <a:stCxn id="782" idx="7"/>
              <a:endCxn id="783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72"/>
            <p:cNvCxnSpPr>
              <a:stCxn id="783" idx="6"/>
              <a:endCxn id="781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72"/>
            <p:cNvCxnSpPr>
              <a:endCxn id="780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72"/>
            <p:cNvCxnSpPr>
              <a:stCxn id="758" idx="4"/>
              <a:endCxn id="781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0" name="Google Shape;700;p72"/>
          <p:cNvSpPr/>
          <p:nvPr/>
        </p:nvSpPr>
        <p:spPr>
          <a:xfrm rot="5400000">
            <a:off x="1873525" y="-3470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2"/>
          <p:cNvSpPr txBox="1"/>
          <p:nvPr/>
        </p:nvSpPr>
        <p:spPr>
          <a:xfrm>
            <a:off x="3831750" y="5504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72"/>
          <p:cNvSpPr/>
          <p:nvPr/>
        </p:nvSpPr>
        <p:spPr>
          <a:xfrm>
            <a:off x="-39025" y="6657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LEVEL 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8" name="Google Shape;798;p72"/>
          <p:cNvSpPr/>
          <p:nvPr/>
        </p:nvSpPr>
        <p:spPr>
          <a:xfrm>
            <a:off x="-23500" y="22155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LEVEL 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99" name="Google Shape;799;p72"/>
          <p:cNvCxnSpPr>
            <a:stCxn id="797" idx="1"/>
          </p:cNvCxnSpPr>
          <p:nvPr/>
        </p:nvCxnSpPr>
        <p:spPr>
          <a:xfrm rot="10800000">
            <a:off x="-55225" y="-25800"/>
            <a:ext cx="16200" cy="95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72"/>
          <p:cNvCxnSpPr>
            <a:stCxn id="797" idx="1"/>
            <a:endCxn id="798" idx="1"/>
          </p:cNvCxnSpPr>
          <p:nvPr/>
        </p:nvCxnSpPr>
        <p:spPr>
          <a:xfrm>
            <a:off x="-39025" y="932400"/>
            <a:ext cx="15600" cy="1549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ADCC95-C559-48BF-B3F5-C6DD1A17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8DF378-2F9F-443D-98F2-36FFA7E9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B1216F-4BC7-4DE5-BEDE-4D55BA273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sp>
        <p:nvSpPr>
          <p:cNvPr id="7" name="Google Shape;1226;p76">
            <a:extLst>
              <a:ext uri="{FF2B5EF4-FFF2-40B4-BE49-F238E27FC236}">
                <a16:creationId xmlns:a16="http://schemas.microsoft.com/office/drawing/2014/main" id="{F26B27A6-DB2B-4411-9BC5-75D1733CCD99}"/>
              </a:ext>
            </a:extLst>
          </p:cNvPr>
          <p:cNvSpPr txBox="1"/>
          <p:nvPr/>
        </p:nvSpPr>
        <p:spPr>
          <a:xfrm>
            <a:off x="6128119" y="582114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We compute communities as usual using any algorithm (i.e., Louvain)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226;p76">
            <a:extLst>
              <a:ext uri="{FF2B5EF4-FFF2-40B4-BE49-F238E27FC236}">
                <a16:creationId xmlns:a16="http://schemas.microsoft.com/office/drawing/2014/main" id="{460E8C91-D409-407C-8C9F-DA3197A3C34E}"/>
              </a:ext>
            </a:extLst>
          </p:cNvPr>
          <p:cNvSpPr txBox="1"/>
          <p:nvPr/>
        </p:nvSpPr>
        <p:spPr>
          <a:xfrm>
            <a:off x="6128119" y="1838136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The subgraph induced by each community is then decomposed recursively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681;p71">
            <a:extLst>
              <a:ext uri="{FF2B5EF4-FFF2-40B4-BE49-F238E27FC236}">
                <a16:creationId xmlns:a16="http://schemas.microsoft.com/office/drawing/2014/main" id="{53287A78-8FD1-4CDB-9BF1-B9CF7D8FE3D8}"/>
              </a:ext>
            </a:extLst>
          </p:cNvPr>
          <p:cNvCxnSpPr>
            <a:cxnSpLocks/>
          </p:cNvCxnSpPr>
          <p:nvPr/>
        </p:nvCxnSpPr>
        <p:spPr>
          <a:xfrm>
            <a:off x="2185857" y="267402"/>
            <a:ext cx="0" cy="2638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5" name="Google Shape;805;p73"/>
          <p:cNvCxnSpPr>
            <a:stCxn id="806" idx="6"/>
            <a:endCxn id="807" idx="3"/>
          </p:cNvCxnSpPr>
          <p:nvPr/>
        </p:nvCxnSpPr>
        <p:spPr>
          <a:xfrm>
            <a:off x="2634925" y="16059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8" name="Google Shape;808;p73"/>
          <p:cNvCxnSpPr>
            <a:stCxn id="806" idx="6"/>
            <a:endCxn id="809" idx="2"/>
          </p:cNvCxnSpPr>
          <p:nvPr/>
        </p:nvCxnSpPr>
        <p:spPr>
          <a:xfrm>
            <a:off x="2634925" y="16059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73"/>
          <p:cNvCxnSpPr>
            <a:stCxn id="806" idx="6"/>
            <a:endCxn id="811" idx="1"/>
          </p:cNvCxnSpPr>
          <p:nvPr/>
        </p:nvCxnSpPr>
        <p:spPr>
          <a:xfrm flipH="1">
            <a:off x="1882825" y="16059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73"/>
          <p:cNvCxnSpPr>
            <a:stCxn id="807" idx="6"/>
            <a:endCxn id="813" idx="2"/>
          </p:cNvCxnSpPr>
          <p:nvPr/>
        </p:nvCxnSpPr>
        <p:spPr>
          <a:xfrm>
            <a:off x="4463723" y="3119139"/>
            <a:ext cx="693900" cy="97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814;p73"/>
          <p:cNvCxnSpPr>
            <a:stCxn id="807" idx="6"/>
            <a:endCxn id="815" idx="1"/>
          </p:cNvCxnSpPr>
          <p:nvPr/>
        </p:nvCxnSpPr>
        <p:spPr>
          <a:xfrm flipH="1">
            <a:off x="3559223" y="3119139"/>
            <a:ext cx="904500" cy="6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6" name="Google Shape;816;p73"/>
          <p:cNvSpPr/>
          <p:nvPr/>
        </p:nvSpPr>
        <p:spPr>
          <a:xfrm rot="5400000">
            <a:off x="2716663" y="28658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73"/>
          <p:cNvSpPr/>
          <p:nvPr/>
        </p:nvSpPr>
        <p:spPr>
          <a:xfrm rot="5400000">
            <a:off x="2468083" y="28658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8" name="Google Shape;818;p73"/>
          <p:cNvCxnSpPr/>
          <p:nvPr/>
        </p:nvCxnSpPr>
        <p:spPr>
          <a:xfrm>
            <a:off x="2744077" y="27235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73"/>
          <p:cNvCxnSpPr/>
          <p:nvPr/>
        </p:nvCxnSpPr>
        <p:spPr>
          <a:xfrm flipH="1">
            <a:off x="2564383" y="27233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73"/>
          <p:cNvCxnSpPr/>
          <p:nvPr/>
        </p:nvCxnSpPr>
        <p:spPr>
          <a:xfrm flipH="1">
            <a:off x="2744077" y="29490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73"/>
          <p:cNvCxnSpPr/>
          <p:nvPr/>
        </p:nvCxnSpPr>
        <p:spPr>
          <a:xfrm rot="10800000">
            <a:off x="2549269" y="29490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73"/>
          <p:cNvCxnSpPr/>
          <p:nvPr/>
        </p:nvCxnSpPr>
        <p:spPr>
          <a:xfrm rot="10800000" flipH="1">
            <a:off x="2512783" y="29174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3" name="Google Shape;823;p73"/>
          <p:cNvSpPr/>
          <p:nvPr/>
        </p:nvSpPr>
        <p:spPr>
          <a:xfrm rot="5400000">
            <a:off x="2662951" y="26402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73"/>
          <p:cNvSpPr/>
          <p:nvPr/>
        </p:nvSpPr>
        <p:spPr>
          <a:xfrm rot="5400000">
            <a:off x="2662951" y="30913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73"/>
          <p:cNvGrpSpPr/>
          <p:nvPr/>
        </p:nvGrpSpPr>
        <p:grpSpPr>
          <a:xfrm>
            <a:off x="3888145" y="1925050"/>
            <a:ext cx="1151155" cy="1194089"/>
            <a:chOff x="3550485" y="2001252"/>
            <a:chExt cx="1729500" cy="942900"/>
          </a:xfrm>
        </p:grpSpPr>
        <p:sp>
          <p:nvSpPr>
            <p:cNvPr id="826" name="Google Shape;826;p73"/>
            <p:cNvSpPr/>
            <p:nvPr/>
          </p:nvSpPr>
          <p:spPr>
            <a:xfrm rot="5400000">
              <a:off x="4626858" y="2049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3"/>
            <p:cNvSpPr/>
            <p:nvPr/>
          </p:nvSpPr>
          <p:spPr>
            <a:xfrm rot="5400000">
              <a:off x="4196624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3"/>
            <p:cNvSpPr/>
            <p:nvPr/>
          </p:nvSpPr>
          <p:spPr>
            <a:xfrm rot="5400000">
              <a:off x="3766390" y="230702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3"/>
            <p:cNvSpPr/>
            <p:nvPr/>
          </p:nvSpPr>
          <p:spPr>
            <a:xfrm rot="5400000">
              <a:off x="4770269" y="233925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3"/>
            <p:cNvSpPr/>
            <p:nvPr/>
          </p:nvSpPr>
          <p:spPr>
            <a:xfrm rot="5400000">
              <a:off x="4124919" y="240372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3"/>
            <p:cNvSpPr/>
            <p:nvPr/>
          </p:nvSpPr>
          <p:spPr>
            <a:xfrm rot="5400000">
              <a:off x="3925470" y="260443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3"/>
            <p:cNvSpPr/>
            <p:nvPr/>
          </p:nvSpPr>
          <p:spPr>
            <a:xfrm rot="5400000">
              <a:off x="4196624" y="279055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3"/>
            <p:cNvSpPr/>
            <p:nvPr/>
          </p:nvSpPr>
          <p:spPr>
            <a:xfrm rot="5400000">
              <a:off x="4626858" y="275831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3"/>
            <p:cNvSpPr/>
            <p:nvPr/>
          </p:nvSpPr>
          <p:spPr>
            <a:xfrm rot="5400000">
              <a:off x="4483447" y="2597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5" name="Google Shape;835;p73"/>
            <p:cNvCxnSpPr>
              <a:endCxn id="826" idx="3"/>
            </p:cNvCxnSpPr>
            <p:nvPr/>
          </p:nvCxnSpPr>
          <p:spPr>
            <a:xfrm rot="10800000">
              <a:off x="4612309" y="2087851"/>
              <a:ext cx="358200" cy="12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73"/>
            <p:cNvCxnSpPr>
              <a:stCxn id="826" idx="5"/>
              <a:endCxn id="827" idx="0"/>
            </p:cNvCxnSpPr>
            <p:nvPr/>
          </p:nvCxnSpPr>
          <p:spPr>
            <a:xfrm flipH="1">
              <a:off x="4279309" y="2124126"/>
              <a:ext cx="333000" cy="11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73"/>
            <p:cNvCxnSpPr>
              <a:stCxn id="829" idx="3"/>
              <a:endCxn id="827" idx="7"/>
            </p:cNvCxnSpPr>
            <p:nvPr/>
          </p:nvCxnSpPr>
          <p:spPr>
            <a:xfrm rot="10800000">
              <a:off x="4262520" y="2253169"/>
              <a:ext cx="493200" cy="1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73"/>
            <p:cNvCxnSpPr/>
            <p:nvPr/>
          </p:nvCxnSpPr>
          <p:spPr>
            <a:xfrm rot="5400000">
              <a:off x="4436785" y="2101492"/>
              <a:ext cx="57900" cy="6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73"/>
            <p:cNvCxnSpPr>
              <a:stCxn id="827" idx="5"/>
              <a:endCxn id="830" idx="2"/>
            </p:cNvCxnSpPr>
            <p:nvPr/>
          </p:nvCxnSpPr>
          <p:spPr>
            <a:xfrm flipH="1">
              <a:off x="4150575" y="2253067"/>
              <a:ext cx="31500" cy="18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73"/>
            <p:cNvCxnSpPr>
              <a:endCxn id="830" idx="0"/>
            </p:cNvCxnSpPr>
            <p:nvPr/>
          </p:nvCxnSpPr>
          <p:spPr>
            <a:xfrm flipH="1">
              <a:off x="4207419" y="2252977"/>
              <a:ext cx="763500" cy="20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73"/>
            <p:cNvCxnSpPr>
              <a:stCxn id="827" idx="5"/>
              <a:endCxn id="828" idx="1"/>
            </p:cNvCxnSpPr>
            <p:nvPr/>
          </p:nvCxnSpPr>
          <p:spPr>
            <a:xfrm flipH="1">
              <a:off x="3832275" y="2253067"/>
              <a:ext cx="349800" cy="9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73"/>
            <p:cNvCxnSpPr>
              <a:stCxn id="830" idx="3"/>
              <a:endCxn id="828" idx="6"/>
            </p:cNvCxnSpPr>
            <p:nvPr/>
          </p:nvCxnSpPr>
          <p:spPr>
            <a:xfrm rot="10800000">
              <a:off x="3792069" y="2389640"/>
              <a:ext cx="318300" cy="5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73"/>
            <p:cNvCxnSpPr>
              <a:endCxn id="834" idx="2"/>
            </p:cNvCxnSpPr>
            <p:nvPr/>
          </p:nvCxnSpPr>
          <p:spPr>
            <a:xfrm flipH="1">
              <a:off x="4509097" y="2413839"/>
              <a:ext cx="246900" cy="2145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73"/>
            <p:cNvCxnSpPr>
              <a:endCxn id="831" idx="3"/>
            </p:cNvCxnSpPr>
            <p:nvPr/>
          </p:nvCxnSpPr>
          <p:spPr>
            <a:xfrm>
              <a:off x="3791820" y="2389349"/>
              <a:ext cx="119100" cy="2538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73"/>
            <p:cNvCxnSpPr>
              <a:stCxn id="834" idx="4"/>
              <a:endCxn id="831" idx="1"/>
            </p:cNvCxnSpPr>
            <p:nvPr/>
          </p:nvCxnSpPr>
          <p:spPr>
            <a:xfrm rot="10800000">
              <a:off x="3991147" y="2643189"/>
              <a:ext cx="4611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73"/>
            <p:cNvCxnSpPr>
              <a:endCxn id="833" idx="3"/>
            </p:cNvCxnSpPr>
            <p:nvPr/>
          </p:nvCxnSpPr>
          <p:spPr>
            <a:xfrm>
              <a:off x="4549309" y="2671928"/>
              <a:ext cx="630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73"/>
            <p:cNvCxnSpPr>
              <a:stCxn id="831" idx="6"/>
              <a:endCxn id="832" idx="3"/>
            </p:cNvCxnSpPr>
            <p:nvPr/>
          </p:nvCxnSpPr>
          <p:spPr>
            <a:xfrm>
              <a:off x="3951120" y="2686936"/>
              <a:ext cx="230700" cy="1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73"/>
            <p:cNvCxnSpPr>
              <a:stCxn id="833" idx="4"/>
              <a:endCxn id="832" idx="0"/>
            </p:cNvCxnSpPr>
            <p:nvPr/>
          </p:nvCxnSpPr>
          <p:spPr>
            <a:xfrm flipH="1">
              <a:off x="4279158" y="2815166"/>
              <a:ext cx="316500" cy="3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73"/>
            <p:cNvCxnSpPr>
              <a:endCxn id="834" idx="5"/>
            </p:cNvCxnSpPr>
            <p:nvPr/>
          </p:nvCxnSpPr>
          <p:spPr>
            <a:xfrm rot="10800000" flipH="1">
              <a:off x="4221998" y="2672126"/>
              <a:ext cx="246900" cy="14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0" name="Google Shape;850;p73"/>
            <p:cNvSpPr/>
            <p:nvPr/>
          </p:nvSpPr>
          <p:spPr>
            <a:xfrm rot="5400000">
              <a:off x="4985386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3"/>
            <p:cNvSpPr/>
            <p:nvPr/>
          </p:nvSpPr>
          <p:spPr>
            <a:xfrm rot="5400000">
              <a:off x="3943785" y="1607952"/>
              <a:ext cx="942900" cy="1729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73"/>
          <p:cNvSpPr/>
          <p:nvPr/>
        </p:nvSpPr>
        <p:spPr>
          <a:xfrm rot="5400000">
            <a:off x="2358700" y="26296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3"/>
          <p:cNvSpPr txBox="1"/>
          <p:nvPr/>
        </p:nvSpPr>
        <p:spPr>
          <a:xfrm>
            <a:off x="4896250" y="29895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73"/>
          <p:cNvSpPr txBox="1"/>
          <p:nvPr/>
        </p:nvSpPr>
        <p:spPr>
          <a:xfrm>
            <a:off x="1944825" y="29992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3" name="Google Shape;853;p73"/>
          <p:cNvGrpSpPr/>
          <p:nvPr/>
        </p:nvGrpSpPr>
        <p:grpSpPr>
          <a:xfrm>
            <a:off x="1445238" y="1868378"/>
            <a:ext cx="549300" cy="839897"/>
            <a:chOff x="683238" y="1944578"/>
            <a:chExt cx="549300" cy="839897"/>
          </a:xfrm>
        </p:grpSpPr>
        <p:sp>
          <p:nvSpPr>
            <p:cNvPr id="854" name="Google Shape;854;p73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3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3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7" name="Google Shape;857;p73"/>
            <p:cNvCxnSpPr>
              <a:stCxn id="855" idx="5"/>
              <a:endCxn id="854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73"/>
            <p:cNvCxnSpPr>
              <a:stCxn id="856" idx="4"/>
              <a:endCxn id="854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73"/>
            <p:cNvCxnSpPr>
              <a:stCxn id="855" idx="6"/>
              <a:endCxn id="856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1" name="Google Shape;811;p73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3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1" name="Google Shape;861;p73"/>
          <p:cNvGrpSpPr/>
          <p:nvPr/>
        </p:nvGrpSpPr>
        <p:grpSpPr>
          <a:xfrm>
            <a:off x="4782150" y="4098550"/>
            <a:ext cx="1190650" cy="589800"/>
            <a:chOff x="4020150" y="4022350"/>
            <a:chExt cx="1190650" cy="589800"/>
          </a:xfrm>
        </p:grpSpPr>
        <p:sp>
          <p:nvSpPr>
            <p:cNvPr id="862" name="Google Shape;862;p73"/>
            <p:cNvSpPr/>
            <p:nvPr/>
          </p:nvSpPr>
          <p:spPr>
            <a:xfrm rot="5400000">
              <a:off x="4101122" y="4139304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3"/>
            <p:cNvSpPr/>
            <p:nvPr/>
          </p:nvSpPr>
          <p:spPr>
            <a:xfrm rot="5400000">
              <a:off x="4294265" y="4450609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3"/>
            <p:cNvSpPr/>
            <p:nvPr/>
          </p:nvSpPr>
          <p:spPr>
            <a:xfrm rot="5400000">
              <a:off x="4600720" y="4396690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3"/>
            <p:cNvSpPr/>
            <p:nvPr/>
          </p:nvSpPr>
          <p:spPr>
            <a:xfrm rot="5400000">
              <a:off x="4498568" y="4127098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6" name="Google Shape;866;p73"/>
            <p:cNvCxnSpPr>
              <a:stCxn id="865" idx="4"/>
              <a:endCxn id="862" idx="1"/>
            </p:cNvCxnSpPr>
            <p:nvPr/>
          </p:nvCxnSpPr>
          <p:spPr>
            <a:xfrm rot="10800000">
              <a:off x="4172768" y="4149598"/>
              <a:ext cx="328200" cy="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73"/>
            <p:cNvCxnSpPr>
              <a:endCxn id="864" idx="3"/>
            </p:cNvCxnSpPr>
            <p:nvPr/>
          </p:nvCxnSpPr>
          <p:spPr>
            <a:xfrm>
              <a:off x="4569982" y="4197756"/>
              <a:ext cx="45000" cy="20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73"/>
            <p:cNvCxnSpPr>
              <a:stCxn id="862" idx="6"/>
              <a:endCxn id="863" idx="3"/>
            </p:cNvCxnSpPr>
            <p:nvPr/>
          </p:nvCxnSpPr>
          <p:spPr>
            <a:xfrm>
              <a:off x="4144022" y="4222704"/>
              <a:ext cx="1644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73"/>
            <p:cNvCxnSpPr>
              <a:stCxn id="864" idx="4"/>
              <a:endCxn id="863" idx="0"/>
            </p:cNvCxnSpPr>
            <p:nvPr/>
          </p:nvCxnSpPr>
          <p:spPr>
            <a:xfrm flipH="1">
              <a:off x="4377520" y="4437190"/>
              <a:ext cx="225600" cy="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73"/>
            <p:cNvCxnSpPr>
              <a:endCxn id="865" idx="5"/>
            </p:cNvCxnSpPr>
            <p:nvPr/>
          </p:nvCxnSpPr>
          <p:spPr>
            <a:xfrm rot="10800000" flipH="1">
              <a:off x="4337030" y="4197933"/>
              <a:ext cx="1758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3" name="Google Shape;813;p73"/>
            <p:cNvSpPr/>
            <p:nvPr/>
          </p:nvSpPr>
          <p:spPr>
            <a:xfrm rot="5400000">
              <a:off x="4116750" y="3925750"/>
              <a:ext cx="558000" cy="7512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3"/>
            <p:cNvSpPr txBox="1"/>
            <p:nvPr/>
          </p:nvSpPr>
          <p:spPr>
            <a:xfrm>
              <a:off x="4717600" y="41357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b="1" baseline="-25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2" name="Google Shape;872;p73"/>
          <p:cNvGrpSpPr/>
          <p:nvPr/>
        </p:nvGrpSpPr>
        <p:grpSpPr>
          <a:xfrm>
            <a:off x="2828025" y="3652626"/>
            <a:ext cx="856800" cy="1281824"/>
            <a:chOff x="2218425" y="3576426"/>
            <a:chExt cx="856800" cy="1281824"/>
          </a:xfrm>
        </p:grpSpPr>
        <p:sp>
          <p:nvSpPr>
            <p:cNvPr id="873" name="Google Shape;873;p73"/>
            <p:cNvSpPr/>
            <p:nvPr/>
          </p:nvSpPr>
          <p:spPr>
            <a:xfrm rot="5400000">
              <a:off x="2858031" y="4145981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3"/>
            <p:cNvSpPr/>
            <p:nvPr/>
          </p:nvSpPr>
          <p:spPr>
            <a:xfrm rot="5400000">
              <a:off x="2979494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3"/>
            <p:cNvSpPr/>
            <p:nvPr/>
          </p:nvSpPr>
          <p:spPr>
            <a:xfrm rot="5400000">
              <a:off x="2777057" y="3661178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3"/>
            <p:cNvSpPr/>
            <p:nvPr/>
          </p:nvSpPr>
          <p:spPr>
            <a:xfrm rot="5400000">
              <a:off x="2534132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3"/>
            <p:cNvSpPr/>
            <p:nvPr/>
          </p:nvSpPr>
          <p:spPr>
            <a:xfrm rot="5400000">
              <a:off x="2291208" y="4092114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3"/>
            <p:cNvSpPr/>
            <p:nvPr/>
          </p:nvSpPr>
          <p:spPr>
            <a:xfrm rot="5400000">
              <a:off x="2493645" y="4253715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9" name="Google Shape;879;p73"/>
            <p:cNvCxnSpPr>
              <a:endCxn id="875" idx="3"/>
            </p:cNvCxnSpPr>
            <p:nvPr/>
          </p:nvCxnSpPr>
          <p:spPr>
            <a:xfrm rot="10800000">
              <a:off x="2797108" y="3663050"/>
              <a:ext cx="202500" cy="21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73"/>
            <p:cNvCxnSpPr>
              <a:stCxn id="875" idx="5"/>
              <a:endCxn id="876" idx="0"/>
            </p:cNvCxnSpPr>
            <p:nvPr/>
          </p:nvCxnSpPr>
          <p:spPr>
            <a:xfrm flipH="1">
              <a:off x="2609008" y="3723507"/>
              <a:ext cx="188100" cy="1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73"/>
            <p:cNvCxnSpPr>
              <a:stCxn id="873" idx="3"/>
              <a:endCxn id="876" idx="7"/>
            </p:cNvCxnSpPr>
            <p:nvPr/>
          </p:nvCxnSpPr>
          <p:spPr>
            <a:xfrm rot="10800000">
              <a:off x="2599683" y="3939053"/>
              <a:ext cx="278400" cy="20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73"/>
            <p:cNvCxnSpPr/>
            <p:nvPr/>
          </p:nvCxnSpPr>
          <p:spPr>
            <a:xfrm rot="5400000">
              <a:off x="2666162" y="4051198"/>
              <a:ext cx="966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73"/>
            <p:cNvCxnSpPr>
              <a:stCxn id="876" idx="5"/>
              <a:endCxn id="878" idx="2"/>
            </p:cNvCxnSpPr>
            <p:nvPr/>
          </p:nvCxnSpPr>
          <p:spPr>
            <a:xfrm flipH="1">
              <a:off x="2536484" y="3938975"/>
              <a:ext cx="17700" cy="30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73"/>
            <p:cNvCxnSpPr>
              <a:endCxn id="878" idx="0"/>
            </p:cNvCxnSpPr>
            <p:nvPr/>
          </p:nvCxnSpPr>
          <p:spPr>
            <a:xfrm flipH="1">
              <a:off x="2568495" y="3938715"/>
              <a:ext cx="431100" cy="3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73"/>
            <p:cNvCxnSpPr>
              <a:stCxn id="876" idx="5"/>
              <a:endCxn id="877" idx="1"/>
            </p:cNvCxnSpPr>
            <p:nvPr/>
          </p:nvCxnSpPr>
          <p:spPr>
            <a:xfrm flipH="1">
              <a:off x="2356784" y="3938975"/>
              <a:ext cx="197400" cy="15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73"/>
            <p:cNvCxnSpPr>
              <a:stCxn id="878" idx="3"/>
              <a:endCxn id="877" idx="6"/>
            </p:cNvCxnSpPr>
            <p:nvPr/>
          </p:nvCxnSpPr>
          <p:spPr>
            <a:xfrm rot="10800000">
              <a:off x="2333997" y="4167087"/>
              <a:ext cx="179700" cy="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73"/>
            <p:cNvSpPr/>
            <p:nvPr/>
          </p:nvSpPr>
          <p:spPr>
            <a:xfrm rot="5400000">
              <a:off x="2227425" y="3567426"/>
              <a:ext cx="838800" cy="856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3"/>
            <p:cNvSpPr txBox="1"/>
            <p:nvPr/>
          </p:nvSpPr>
          <p:spPr>
            <a:xfrm>
              <a:off x="2289900" y="43818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b="1" baseline="-25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8" name="Google Shape;888;p73"/>
          <p:cNvGrpSpPr/>
          <p:nvPr/>
        </p:nvGrpSpPr>
        <p:grpSpPr>
          <a:xfrm rot="5400000">
            <a:off x="2068967" y="-43962"/>
            <a:ext cx="1349972" cy="1829796"/>
            <a:chOff x="510650" y="1845550"/>
            <a:chExt cx="1949700" cy="2483100"/>
          </a:xfrm>
        </p:grpSpPr>
        <p:sp>
          <p:nvSpPr>
            <p:cNvPr id="889" name="Google Shape;889;p73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3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3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3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3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3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3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3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3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3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9" name="Google Shape;899;p73"/>
            <p:cNvCxnSpPr>
              <a:stCxn id="890" idx="3"/>
              <a:endCxn id="889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73"/>
            <p:cNvCxnSpPr>
              <a:stCxn id="889" idx="5"/>
              <a:endCxn id="891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73"/>
            <p:cNvCxnSpPr>
              <a:stCxn id="893" idx="3"/>
              <a:endCxn id="891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73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73"/>
            <p:cNvCxnSpPr>
              <a:stCxn id="891" idx="5"/>
              <a:endCxn id="894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73"/>
            <p:cNvCxnSpPr>
              <a:endCxn id="894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73"/>
            <p:cNvCxnSpPr>
              <a:stCxn id="891" idx="5"/>
              <a:endCxn id="892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73"/>
            <p:cNvCxnSpPr>
              <a:stCxn id="894" idx="3"/>
              <a:endCxn id="892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73"/>
            <p:cNvCxnSpPr>
              <a:endCxn id="898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73"/>
            <p:cNvCxnSpPr>
              <a:endCxn id="895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73"/>
            <p:cNvCxnSpPr>
              <a:stCxn id="898" idx="4"/>
              <a:endCxn id="895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73"/>
            <p:cNvCxnSpPr>
              <a:endCxn id="897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73"/>
            <p:cNvCxnSpPr>
              <a:stCxn id="895" idx="6"/>
              <a:endCxn id="896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73"/>
            <p:cNvCxnSpPr>
              <a:stCxn id="897" idx="4"/>
              <a:endCxn id="896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73"/>
            <p:cNvCxnSpPr>
              <a:endCxn id="898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4" name="Google Shape;914;p73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3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3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3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3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3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3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1" name="Google Shape;921;p73"/>
            <p:cNvCxnSpPr>
              <a:stCxn id="891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73"/>
            <p:cNvCxnSpPr>
              <a:stCxn id="892" idx="4"/>
              <a:endCxn id="914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73"/>
            <p:cNvCxnSpPr>
              <a:stCxn id="914" idx="5"/>
              <a:endCxn id="915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73"/>
            <p:cNvCxnSpPr>
              <a:stCxn id="916" idx="4"/>
              <a:endCxn id="915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73"/>
            <p:cNvCxnSpPr>
              <a:endCxn id="918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73"/>
            <p:cNvCxnSpPr>
              <a:stCxn id="917" idx="5"/>
              <a:endCxn id="920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73"/>
            <p:cNvCxnSpPr>
              <a:stCxn id="918" idx="5"/>
              <a:endCxn id="919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73"/>
            <p:cNvCxnSpPr>
              <a:stCxn id="919" idx="7"/>
              <a:endCxn id="920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73"/>
            <p:cNvCxnSpPr>
              <a:stCxn id="920" idx="6"/>
              <a:endCxn id="918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73"/>
            <p:cNvCxnSpPr>
              <a:endCxn id="917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73"/>
            <p:cNvCxnSpPr>
              <a:stCxn id="895" idx="4"/>
              <a:endCxn id="918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6" name="Google Shape;806;p73"/>
          <p:cNvSpPr/>
          <p:nvPr/>
        </p:nvSpPr>
        <p:spPr>
          <a:xfrm rot="5400000">
            <a:off x="1873525" y="-3470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3"/>
          <p:cNvSpPr txBox="1"/>
          <p:nvPr/>
        </p:nvSpPr>
        <p:spPr>
          <a:xfrm>
            <a:off x="3831750" y="5504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73"/>
          <p:cNvSpPr/>
          <p:nvPr/>
        </p:nvSpPr>
        <p:spPr>
          <a:xfrm>
            <a:off x="-39025" y="6657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LEVEL 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5" name="Google Shape;935;p73"/>
          <p:cNvSpPr/>
          <p:nvPr/>
        </p:nvSpPr>
        <p:spPr>
          <a:xfrm>
            <a:off x="-23500" y="22155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LEVEL 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6" name="Google Shape;936;p73"/>
          <p:cNvSpPr/>
          <p:nvPr/>
        </p:nvSpPr>
        <p:spPr>
          <a:xfrm>
            <a:off x="-1475" y="3852963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LEVEL 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937" name="Google Shape;937;p73"/>
          <p:cNvCxnSpPr>
            <a:stCxn id="934" idx="1"/>
          </p:cNvCxnSpPr>
          <p:nvPr/>
        </p:nvCxnSpPr>
        <p:spPr>
          <a:xfrm rot="10800000">
            <a:off x="-55225" y="-25800"/>
            <a:ext cx="16200" cy="95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8" name="Google Shape;938;p73"/>
          <p:cNvCxnSpPr>
            <a:stCxn id="934" idx="1"/>
            <a:endCxn id="935" idx="1"/>
          </p:cNvCxnSpPr>
          <p:nvPr/>
        </p:nvCxnSpPr>
        <p:spPr>
          <a:xfrm>
            <a:off x="-39025" y="932400"/>
            <a:ext cx="15600" cy="1549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9" name="Google Shape;939;p73"/>
          <p:cNvCxnSpPr>
            <a:stCxn id="935" idx="1"/>
          </p:cNvCxnSpPr>
          <p:nvPr/>
        </p:nvCxnSpPr>
        <p:spPr>
          <a:xfrm>
            <a:off x="-23500" y="2482200"/>
            <a:ext cx="12300" cy="1895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64EAB6-90CC-44CB-B0C5-E4E4042C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1298C4-2273-4454-BFCA-F1350C1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9A17B-5E71-4212-9D70-98B256E26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sp>
        <p:nvSpPr>
          <p:cNvPr id="5" name="Google Shape;1226;p76">
            <a:extLst>
              <a:ext uri="{FF2B5EF4-FFF2-40B4-BE49-F238E27FC236}">
                <a16:creationId xmlns:a16="http://schemas.microsoft.com/office/drawing/2014/main" id="{5B5B0131-09C9-4208-820B-AC4FB01D4E99}"/>
              </a:ext>
            </a:extLst>
          </p:cNvPr>
          <p:cNvSpPr txBox="1"/>
          <p:nvPr/>
        </p:nvSpPr>
        <p:spPr>
          <a:xfrm>
            <a:off x="6128119" y="582114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We compute communities as usual using any algorithm (i.e., Louvain)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226;p76">
            <a:extLst>
              <a:ext uri="{FF2B5EF4-FFF2-40B4-BE49-F238E27FC236}">
                <a16:creationId xmlns:a16="http://schemas.microsoft.com/office/drawing/2014/main" id="{C602C2C1-142D-4FAA-8935-2D602AE124B0}"/>
              </a:ext>
            </a:extLst>
          </p:cNvPr>
          <p:cNvSpPr txBox="1"/>
          <p:nvPr/>
        </p:nvSpPr>
        <p:spPr>
          <a:xfrm>
            <a:off x="6128119" y="1838136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The subgraph induced by each community is then decomposed recursively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226;p76">
            <a:extLst>
              <a:ext uri="{FF2B5EF4-FFF2-40B4-BE49-F238E27FC236}">
                <a16:creationId xmlns:a16="http://schemas.microsoft.com/office/drawing/2014/main" id="{A2FAD224-8AAD-4440-8A77-AC105AF944EF}"/>
              </a:ext>
            </a:extLst>
          </p:cNvPr>
          <p:cNvSpPr txBox="1"/>
          <p:nvPr/>
        </p:nvSpPr>
        <p:spPr>
          <a:xfrm>
            <a:off x="6128119" y="3090811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The process stops when a community cannot be decomposed (or at a given depth)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681;p71">
            <a:extLst>
              <a:ext uri="{FF2B5EF4-FFF2-40B4-BE49-F238E27FC236}">
                <a16:creationId xmlns:a16="http://schemas.microsoft.com/office/drawing/2014/main" id="{D5BC2444-630B-4010-B88A-5133E4EF9B05}"/>
              </a:ext>
            </a:extLst>
          </p:cNvPr>
          <p:cNvCxnSpPr>
            <a:cxnSpLocks/>
          </p:cNvCxnSpPr>
          <p:nvPr/>
        </p:nvCxnSpPr>
        <p:spPr>
          <a:xfrm>
            <a:off x="2185857" y="267402"/>
            <a:ext cx="0" cy="2638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5" name="Google Shape;805;p73"/>
          <p:cNvCxnSpPr>
            <a:stCxn id="806" idx="6"/>
            <a:endCxn id="807" idx="3"/>
          </p:cNvCxnSpPr>
          <p:nvPr/>
        </p:nvCxnSpPr>
        <p:spPr>
          <a:xfrm>
            <a:off x="2634925" y="16059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8" name="Google Shape;808;p73"/>
          <p:cNvCxnSpPr>
            <a:stCxn id="806" idx="6"/>
            <a:endCxn id="809" idx="2"/>
          </p:cNvCxnSpPr>
          <p:nvPr/>
        </p:nvCxnSpPr>
        <p:spPr>
          <a:xfrm>
            <a:off x="2634925" y="16059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73"/>
          <p:cNvCxnSpPr>
            <a:stCxn id="806" idx="6"/>
            <a:endCxn id="811" idx="1"/>
          </p:cNvCxnSpPr>
          <p:nvPr/>
        </p:nvCxnSpPr>
        <p:spPr>
          <a:xfrm flipH="1">
            <a:off x="1882825" y="16059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73"/>
          <p:cNvCxnSpPr>
            <a:stCxn id="807" idx="6"/>
            <a:endCxn id="813" idx="2"/>
          </p:cNvCxnSpPr>
          <p:nvPr/>
        </p:nvCxnSpPr>
        <p:spPr>
          <a:xfrm>
            <a:off x="4463723" y="3119139"/>
            <a:ext cx="693900" cy="97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814;p73"/>
          <p:cNvCxnSpPr>
            <a:stCxn id="807" idx="6"/>
            <a:endCxn id="815" idx="1"/>
          </p:cNvCxnSpPr>
          <p:nvPr/>
        </p:nvCxnSpPr>
        <p:spPr>
          <a:xfrm flipH="1">
            <a:off x="3559223" y="3119139"/>
            <a:ext cx="904500" cy="6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6" name="Google Shape;816;p73"/>
          <p:cNvSpPr/>
          <p:nvPr/>
        </p:nvSpPr>
        <p:spPr>
          <a:xfrm rot="5400000">
            <a:off x="2716663" y="28658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73"/>
          <p:cNvSpPr/>
          <p:nvPr/>
        </p:nvSpPr>
        <p:spPr>
          <a:xfrm rot="5400000">
            <a:off x="2468083" y="28658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8" name="Google Shape;818;p73"/>
          <p:cNvCxnSpPr/>
          <p:nvPr/>
        </p:nvCxnSpPr>
        <p:spPr>
          <a:xfrm>
            <a:off x="2744077" y="27235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73"/>
          <p:cNvCxnSpPr/>
          <p:nvPr/>
        </p:nvCxnSpPr>
        <p:spPr>
          <a:xfrm flipH="1">
            <a:off x="2564383" y="27233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73"/>
          <p:cNvCxnSpPr/>
          <p:nvPr/>
        </p:nvCxnSpPr>
        <p:spPr>
          <a:xfrm flipH="1">
            <a:off x="2744077" y="29490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73"/>
          <p:cNvCxnSpPr/>
          <p:nvPr/>
        </p:nvCxnSpPr>
        <p:spPr>
          <a:xfrm rot="10800000">
            <a:off x="2549269" y="29490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73"/>
          <p:cNvCxnSpPr/>
          <p:nvPr/>
        </p:nvCxnSpPr>
        <p:spPr>
          <a:xfrm rot="10800000" flipH="1">
            <a:off x="2512783" y="29174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3" name="Google Shape;823;p73"/>
          <p:cNvSpPr/>
          <p:nvPr/>
        </p:nvSpPr>
        <p:spPr>
          <a:xfrm rot="5400000">
            <a:off x="2662951" y="26402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73"/>
          <p:cNvSpPr/>
          <p:nvPr/>
        </p:nvSpPr>
        <p:spPr>
          <a:xfrm rot="5400000">
            <a:off x="2662951" y="30913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73"/>
          <p:cNvGrpSpPr/>
          <p:nvPr/>
        </p:nvGrpSpPr>
        <p:grpSpPr>
          <a:xfrm>
            <a:off x="3888145" y="1925050"/>
            <a:ext cx="1151155" cy="1194089"/>
            <a:chOff x="3550485" y="2001252"/>
            <a:chExt cx="1729500" cy="942900"/>
          </a:xfrm>
        </p:grpSpPr>
        <p:sp>
          <p:nvSpPr>
            <p:cNvPr id="826" name="Google Shape;826;p73"/>
            <p:cNvSpPr/>
            <p:nvPr/>
          </p:nvSpPr>
          <p:spPr>
            <a:xfrm rot="5400000">
              <a:off x="4626858" y="2049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3"/>
            <p:cNvSpPr/>
            <p:nvPr/>
          </p:nvSpPr>
          <p:spPr>
            <a:xfrm rot="5400000">
              <a:off x="4196624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3"/>
            <p:cNvSpPr/>
            <p:nvPr/>
          </p:nvSpPr>
          <p:spPr>
            <a:xfrm rot="5400000">
              <a:off x="3766390" y="230702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3"/>
            <p:cNvSpPr/>
            <p:nvPr/>
          </p:nvSpPr>
          <p:spPr>
            <a:xfrm rot="5400000">
              <a:off x="4770269" y="233925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3"/>
            <p:cNvSpPr/>
            <p:nvPr/>
          </p:nvSpPr>
          <p:spPr>
            <a:xfrm rot="5400000">
              <a:off x="4124919" y="240372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3"/>
            <p:cNvSpPr/>
            <p:nvPr/>
          </p:nvSpPr>
          <p:spPr>
            <a:xfrm rot="5400000">
              <a:off x="3925470" y="260443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3"/>
            <p:cNvSpPr/>
            <p:nvPr/>
          </p:nvSpPr>
          <p:spPr>
            <a:xfrm rot="5400000">
              <a:off x="4196624" y="279055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3"/>
            <p:cNvSpPr/>
            <p:nvPr/>
          </p:nvSpPr>
          <p:spPr>
            <a:xfrm rot="5400000">
              <a:off x="4626858" y="275831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3"/>
            <p:cNvSpPr/>
            <p:nvPr/>
          </p:nvSpPr>
          <p:spPr>
            <a:xfrm rot="5400000">
              <a:off x="4483447" y="2597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5" name="Google Shape;835;p73"/>
            <p:cNvCxnSpPr>
              <a:endCxn id="826" idx="3"/>
            </p:cNvCxnSpPr>
            <p:nvPr/>
          </p:nvCxnSpPr>
          <p:spPr>
            <a:xfrm rot="10800000">
              <a:off x="4612309" y="2087851"/>
              <a:ext cx="358200" cy="12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73"/>
            <p:cNvCxnSpPr>
              <a:stCxn id="826" idx="5"/>
              <a:endCxn id="827" idx="0"/>
            </p:cNvCxnSpPr>
            <p:nvPr/>
          </p:nvCxnSpPr>
          <p:spPr>
            <a:xfrm flipH="1">
              <a:off x="4279309" y="2124126"/>
              <a:ext cx="333000" cy="11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73"/>
            <p:cNvCxnSpPr>
              <a:stCxn id="829" idx="3"/>
              <a:endCxn id="827" idx="7"/>
            </p:cNvCxnSpPr>
            <p:nvPr/>
          </p:nvCxnSpPr>
          <p:spPr>
            <a:xfrm rot="10800000">
              <a:off x="4262520" y="2253169"/>
              <a:ext cx="493200" cy="1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73"/>
            <p:cNvCxnSpPr/>
            <p:nvPr/>
          </p:nvCxnSpPr>
          <p:spPr>
            <a:xfrm rot="5400000">
              <a:off x="4436785" y="2101492"/>
              <a:ext cx="57900" cy="6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73"/>
            <p:cNvCxnSpPr>
              <a:stCxn id="827" idx="5"/>
              <a:endCxn id="830" idx="2"/>
            </p:cNvCxnSpPr>
            <p:nvPr/>
          </p:nvCxnSpPr>
          <p:spPr>
            <a:xfrm flipH="1">
              <a:off x="4150575" y="2253067"/>
              <a:ext cx="31500" cy="18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73"/>
            <p:cNvCxnSpPr>
              <a:endCxn id="830" idx="0"/>
            </p:cNvCxnSpPr>
            <p:nvPr/>
          </p:nvCxnSpPr>
          <p:spPr>
            <a:xfrm flipH="1">
              <a:off x="4207419" y="2252977"/>
              <a:ext cx="763500" cy="20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73"/>
            <p:cNvCxnSpPr>
              <a:stCxn id="827" idx="5"/>
              <a:endCxn id="828" idx="1"/>
            </p:cNvCxnSpPr>
            <p:nvPr/>
          </p:nvCxnSpPr>
          <p:spPr>
            <a:xfrm flipH="1">
              <a:off x="3832275" y="2253067"/>
              <a:ext cx="349800" cy="9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73"/>
            <p:cNvCxnSpPr>
              <a:stCxn id="830" idx="3"/>
              <a:endCxn id="828" idx="6"/>
            </p:cNvCxnSpPr>
            <p:nvPr/>
          </p:nvCxnSpPr>
          <p:spPr>
            <a:xfrm rot="10800000">
              <a:off x="3792069" y="2389640"/>
              <a:ext cx="318300" cy="5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73"/>
            <p:cNvCxnSpPr>
              <a:endCxn id="834" idx="2"/>
            </p:cNvCxnSpPr>
            <p:nvPr/>
          </p:nvCxnSpPr>
          <p:spPr>
            <a:xfrm flipH="1">
              <a:off x="4509097" y="2413839"/>
              <a:ext cx="246900" cy="2145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73"/>
            <p:cNvCxnSpPr>
              <a:endCxn id="831" idx="3"/>
            </p:cNvCxnSpPr>
            <p:nvPr/>
          </p:nvCxnSpPr>
          <p:spPr>
            <a:xfrm>
              <a:off x="3791820" y="2389349"/>
              <a:ext cx="119100" cy="2538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73"/>
            <p:cNvCxnSpPr>
              <a:stCxn id="834" idx="4"/>
              <a:endCxn id="831" idx="1"/>
            </p:cNvCxnSpPr>
            <p:nvPr/>
          </p:nvCxnSpPr>
          <p:spPr>
            <a:xfrm rot="10800000">
              <a:off x="3991147" y="2643189"/>
              <a:ext cx="4611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73"/>
            <p:cNvCxnSpPr>
              <a:endCxn id="833" idx="3"/>
            </p:cNvCxnSpPr>
            <p:nvPr/>
          </p:nvCxnSpPr>
          <p:spPr>
            <a:xfrm>
              <a:off x="4549309" y="2671928"/>
              <a:ext cx="630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73"/>
            <p:cNvCxnSpPr>
              <a:stCxn id="831" idx="6"/>
              <a:endCxn id="832" idx="3"/>
            </p:cNvCxnSpPr>
            <p:nvPr/>
          </p:nvCxnSpPr>
          <p:spPr>
            <a:xfrm>
              <a:off x="3951120" y="2686936"/>
              <a:ext cx="230700" cy="1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73"/>
            <p:cNvCxnSpPr>
              <a:stCxn id="833" idx="4"/>
              <a:endCxn id="832" idx="0"/>
            </p:cNvCxnSpPr>
            <p:nvPr/>
          </p:nvCxnSpPr>
          <p:spPr>
            <a:xfrm flipH="1">
              <a:off x="4279158" y="2815166"/>
              <a:ext cx="316500" cy="3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73"/>
            <p:cNvCxnSpPr>
              <a:endCxn id="834" idx="5"/>
            </p:cNvCxnSpPr>
            <p:nvPr/>
          </p:nvCxnSpPr>
          <p:spPr>
            <a:xfrm rot="10800000" flipH="1">
              <a:off x="4221998" y="2672126"/>
              <a:ext cx="246900" cy="14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0" name="Google Shape;850;p73"/>
            <p:cNvSpPr/>
            <p:nvPr/>
          </p:nvSpPr>
          <p:spPr>
            <a:xfrm rot="5400000">
              <a:off x="4985386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3"/>
            <p:cNvSpPr/>
            <p:nvPr/>
          </p:nvSpPr>
          <p:spPr>
            <a:xfrm rot="5400000">
              <a:off x="3943785" y="1607952"/>
              <a:ext cx="942900" cy="1729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73"/>
          <p:cNvSpPr/>
          <p:nvPr/>
        </p:nvSpPr>
        <p:spPr>
          <a:xfrm rot="5400000">
            <a:off x="2358700" y="26296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3"/>
          <p:cNvSpPr txBox="1"/>
          <p:nvPr/>
        </p:nvSpPr>
        <p:spPr>
          <a:xfrm>
            <a:off x="4896250" y="29895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73"/>
          <p:cNvSpPr txBox="1"/>
          <p:nvPr/>
        </p:nvSpPr>
        <p:spPr>
          <a:xfrm>
            <a:off x="1944825" y="29992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3" name="Google Shape;853;p73"/>
          <p:cNvGrpSpPr/>
          <p:nvPr/>
        </p:nvGrpSpPr>
        <p:grpSpPr>
          <a:xfrm>
            <a:off x="1445238" y="1868378"/>
            <a:ext cx="549300" cy="839897"/>
            <a:chOff x="683238" y="1944578"/>
            <a:chExt cx="549300" cy="839897"/>
          </a:xfrm>
        </p:grpSpPr>
        <p:sp>
          <p:nvSpPr>
            <p:cNvPr id="854" name="Google Shape;854;p73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3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3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7" name="Google Shape;857;p73"/>
            <p:cNvCxnSpPr>
              <a:stCxn id="855" idx="5"/>
              <a:endCxn id="854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73"/>
            <p:cNvCxnSpPr>
              <a:stCxn id="856" idx="4"/>
              <a:endCxn id="854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73"/>
            <p:cNvCxnSpPr>
              <a:stCxn id="855" idx="6"/>
              <a:endCxn id="856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1" name="Google Shape;811;p73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3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1" name="Google Shape;861;p73"/>
          <p:cNvGrpSpPr/>
          <p:nvPr/>
        </p:nvGrpSpPr>
        <p:grpSpPr>
          <a:xfrm>
            <a:off x="4782150" y="4098550"/>
            <a:ext cx="1190650" cy="589800"/>
            <a:chOff x="4020150" y="4022350"/>
            <a:chExt cx="1190650" cy="589800"/>
          </a:xfrm>
        </p:grpSpPr>
        <p:sp>
          <p:nvSpPr>
            <p:cNvPr id="862" name="Google Shape;862;p73"/>
            <p:cNvSpPr/>
            <p:nvPr/>
          </p:nvSpPr>
          <p:spPr>
            <a:xfrm rot="5400000">
              <a:off x="4101122" y="4139304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3"/>
            <p:cNvSpPr/>
            <p:nvPr/>
          </p:nvSpPr>
          <p:spPr>
            <a:xfrm rot="5400000">
              <a:off x="4294265" y="4450609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3"/>
            <p:cNvSpPr/>
            <p:nvPr/>
          </p:nvSpPr>
          <p:spPr>
            <a:xfrm rot="5400000">
              <a:off x="4600720" y="4396690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3"/>
            <p:cNvSpPr/>
            <p:nvPr/>
          </p:nvSpPr>
          <p:spPr>
            <a:xfrm rot="5400000">
              <a:off x="4498568" y="4127098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6" name="Google Shape;866;p73"/>
            <p:cNvCxnSpPr>
              <a:stCxn id="865" idx="4"/>
              <a:endCxn id="862" idx="1"/>
            </p:cNvCxnSpPr>
            <p:nvPr/>
          </p:nvCxnSpPr>
          <p:spPr>
            <a:xfrm rot="10800000">
              <a:off x="4172768" y="4149598"/>
              <a:ext cx="328200" cy="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73"/>
            <p:cNvCxnSpPr>
              <a:endCxn id="864" idx="3"/>
            </p:cNvCxnSpPr>
            <p:nvPr/>
          </p:nvCxnSpPr>
          <p:spPr>
            <a:xfrm>
              <a:off x="4569982" y="4197756"/>
              <a:ext cx="45000" cy="20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73"/>
            <p:cNvCxnSpPr>
              <a:stCxn id="862" idx="6"/>
              <a:endCxn id="863" idx="3"/>
            </p:cNvCxnSpPr>
            <p:nvPr/>
          </p:nvCxnSpPr>
          <p:spPr>
            <a:xfrm>
              <a:off x="4144022" y="4222704"/>
              <a:ext cx="1644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73"/>
            <p:cNvCxnSpPr>
              <a:stCxn id="864" idx="4"/>
              <a:endCxn id="863" idx="0"/>
            </p:cNvCxnSpPr>
            <p:nvPr/>
          </p:nvCxnSpPr>
          <p:spPr>
            <a:xfrm flipH="1">
              <a:off x="4377520" y="4437190"/>
              <a:ext cx="225600" cy="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73"/>
            <p:cNvCxnSpPr>
              <a:endCxn id="865" idx="5"/>
            </p:cNvCxnSpPr>
            <p:nvPr/>
          </p:nvCxnSpPr>
          <p:spPr>
            <a:xfrm rot="10800000" flipH="1">
              <a:off x="4337030" y="4197933"/>
              <a:ext cx="1758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3" name="Google Shape;813;p73"/>
            <p:cNvSpPr/>
            <p:nvPr/>
          </p:nvSpPr>
          <p:spPr>
            <a:xfrm rot="5400000">
              <a:off x="4116750" y="3925750"/>
              <a:ext cx="558000" cy="7512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3"/>
            <p:cNvSpPr txBox="1"/>
            <p:nvPr/>
          </p:nvSpPr>
          <p:spPr>
            <a:xfrm>
              <a:off x="4717600" y="41357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b="1" baseline="-25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2" name="Google Shape;872;p73"/>
          <p:cNvGrpSpPr/>
          <p:nvPr/>
        </p:nvGrpSpPr>
        <p:grpSpPr>
          <a:xfrm>
            <a:off x="2828025" y="3652626"/>
            <a:ext cx="856800" cy="1281824"/>
            <a:chOff x="2218425" y="3576426"/>
            <a:chExt cx="856800" cy="1281824"/>
          </a:xfrm>
        </p:grpSpPr>
        <p:sp>
          <p:nvSpPr>
            <p:cNvPr id="873" name="Google Shape;873;p73"/>
            <p:cNvSpPr/>
            <p:nvPr/>
          </p:nvSpPr>
          <p:spPr>
            <a:xfrm rot="5400000">
              <a:off x="2858031" y="4145981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3"/>
            <p:cNvSpPr/>
            <p:nvPr/>
          </p:nvSpPr>
          <p:spPr>
            <a:xfrm rot="5400000">
              <a:off x="2979494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3"/>
            <p:cNvSpPr/>
            <p:nvPr/>
          </p:nvSpPr>
          <p:spPr>
            <a:xfrm rot="5400000">
              <a:off x="2777057" y="3661178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3"/>
            <p:cNvSpPr/>
            <p:nvPr/>
          </p:nvSpPr>
          <p:spPr>
            <a:xfrm rot="5400000">
              <a:off x="2534132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3"/>
            <p:cNvSpPr/>
            <p:nvPr/>
          </p:nvSpPr>
          <p:spPr>
            <a:xfrm rot="5400000">
              <a:off x="2291208" y="4092114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3"/>
            <p:cNvSpPr/>
            <p:nvPr/>
          </p:nvSpPr>
          <p:spPr>
            <a:xfrm rot="5400000">
              <a:off x="2493645" y="4253715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9" name="Google Shape;879;p73"/>
            <p:cNvCxnSpPr>
              <a:endCxn id="875" idx="3"/>
            </p:cNvCxnSpPr>
            <p:nvPr/>
          </p:nvCxnSpPr>
          <p:spPr>
            <a:xfrm rot="10800000">
              <a:off x="2797108" y="3663050"/>
              <a:ext cx="202500" cy="21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73"/>
            <p:cNvCxnSpPr>
              <a:stCxn id="875" idx="5"/>
              <a:endCxn id="876" idx="0"/>
            </p:cNvCxnSpPr>
            <p:nvPr/>
          </p:nvCxnSpPr>
          <p:spPr>
            <a:xfrm flipH="1">
              <a:off x="2609008" y="3723507"/>
              <a:ext cx="188100" cy="1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73"/>
            <p:cNvCxnSpPr>
              <a:stCxn id="873" idx="3"/>
              <a:endCxn id="876" idx="7"/>
            </p:cNvCxnSpPr>
            <p:nvPr/>
          </p:nvCxnSpPr>
          <p:spPr>
            <a:xfrm rot="10800000">
              <a:off x="2599683" y="3939053"/>
              <a:ext cx="278400" cy="20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73"/>
            <p:cNvCxnSpPr/>
            <p:nvPr/>
          </p:nvCxnSpPr>
          <p:spPr>
            <a:xfrm rot="5400000">
              <a:off x="2666162" y="4051198"/>
              <a:ext cx="966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73"/>
            <p:cNvCxnSpPr>
              <a:stCxn id="876" idx="5"/>
              <a:endCxn id="878" idx="2"/>
            </p:cNvCxnSpPr>
            <p:nvPr/>
          </p:nvCxnSpPr>
          <p:spPr>
            <a:xfrm flipH="1">
              <a:off x="2536484" y="3938975"/>
              <a:ext cx="17700" cy="30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73"/>
            <p:cNvCxnSpPr>
              <a:endCxn id="878" idx="0"/>
            </p:cNvCxnSpPr>
            <p:nvPr/>
          </p:nvCxnSpPr>
          <p:spPr>
            <a:xfrm flipH="1">
              <a:off x="2568495" y="3938715"/>
              <a:ext cx="431100" cy="3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73"/>
            <p:cNvCxnSpPr>
              <a:stCxn id="876" idx="5"/>
              <a:endCxn id="877" idx="1"/>
            </p:cNvCxnSpPr>
            <p:nvPr/>
          </p:nvCxnSpPr>
          <p:spPr>
            <a:xfrm flipH="1">
              <a:off x="2356784" y="3938975"/>
              <a:ext cx="197400" cy="15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73"/>
            <p:cNvCxnSpPr>
              <a:stCxn id="878" idx="3"/>
              <a:endCxn id="877" idx="6"/>
            </p:cNvCxnSpPr>
            <p:nvPr/>
          </p:nvCxnSpPr>
          <p:spPr>
            <a:xfrm rot="10800000">
              <a:off x="2333997" y="4167087"/>
              <a:ext cx="179700" cy="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73"/>
            <p:cNvSpPr/>
            <p:nvPr/>
          </p:nvSpPr>
          <p:spPr>
            <a:xfrm rot="5400000">
              <a:off x="2227425" y="3567426"/>
              <a:ext cx="838800" cy="856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3"/>
            <p:cNvSpPr txBox="1"/>
            <p:nvPr/>
          </p:nvSpPr>
          <p:spPr>
            <a:xfrm>
              <a:off x="2289900" y="43818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b="1" baseline="-25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8" name="Google Shape;888;p73"/>
          <p:cNvGrpSpPr/>
          <p:nvPr/>
        </p:nvGrpSpPr>
        <p:grpSpPr>
          <a:xfrm rot="5400000">
            <a:off x="2068967" y="-43962"/>
            <a:ext cx="1349972" cy="1829796"/>
            <a:chOff x="510650" y="1845550"/>
            <a:chExt cx="1949700" cy="2483100"/>
          </a:xfrm>
        </p:grpSpPr>
        <p:sp>
          <p:nvSpPr>
            <p:cNvPr id="889" name="Google Shape;889;p73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3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3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3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3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3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3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3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3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3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9" name="Google Shape;899;p73"/>
            <p:cNvCxnSpPr>
              <a:stCxn id="890" idx="3"/>
              <a:endCxn id="889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73"/>
            <p:cNvCxnSpPr>
              <a:stCxn id="889" idx="5"/>
              <a:endCxn id="891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73"/>
            <p:cNvCxnSpPr>
              <a:stCxn id="893" idx="3"/>
              <a:endCxn id="891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73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73"/>
            <p:cNvCxnSpPr>
              <a:stCxn id="891" idx="5"/>
              <a:endCxn id="894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73"/>
            <p:cNvCxnSpPr>
              <a:endCxn id="894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73"/>
            <p:cNvCxnSpPr>
              <a:stCxn id="891" idx="5"/>
              <a:endCxn id="892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73"/>
            <p:cNvCxnSpPr>
              <a:stCxn id="894" idx="3"/>
              <a:endCxn id="892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73"/>
            <p:cNvCxnSpPr>
              <a:endCxn id="898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73"/>
            <p:cNvCxnSpPr>
              <a:endCxn id="895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73"/>
            <p:cNvCxnSpPr>
              <a:stCxn id="898" idx="4"/>
              <a:endCxn id="895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73"/>
            <p:cNvCxnSpPr>
              <a:endCxn id="897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73"/>
            <p:cNvCxnSpPr>
              <a:stCxn id="895" idx="6"/>
              <a:endCxn id="896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73"/>
            <p:cNvCxnSpPr>
              <a:stCxn id="897" idx="4"/>
              <a:endCxn id="896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73"/>
            <p:cNvCxnSpPr>
              <a:endCxn id="898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4" name="Google Shape;914;p73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3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3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3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3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3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3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1" name="Google Shape;921;p73"/>
            <p:cNvCxnSpPr>
              <a:stCxn id="891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73"/>
            <p:cNvCxnSpPr>
              <a:stCxn id="892" idx="4"/>
              <a:endCxn id="914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73"/>
            <p:cNvCxnSpPr>
              <a:stCxn id="914" idx="5"/>
              <a:endCxn id="915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73"/>
            <p:cNvCxnSpPr>
              <a:stCxn id="916" idx="4"/>
              <a:endCxn id="915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73"/>
            <p:cNvCxnSpPr>
              <a:endCxn id="918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73"/>
            <p:cNvCxnSpPr>
              <a:stCxn id="917" idx="5"/>
              <a:endCxn id="920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73"/>
            <p:cNvCxnSpPr>
              <a:stCxn id="918" idx="5"/>
              <a:endCxn id="919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73"/>
            <p:cNvCxnSpPr>
              <a:stCxn id="919" idx="7"/>
              <a:endCxn id="920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73"/>
            <p:cNvCxnSpPr>
              <a:stCxn id="920" idx="6"/>
              <a:endCxn id="918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73"/>
            <p:cNvCxnSpPr>
              <a:endCxn id="917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73"/>
            <p:cNvCxnSpPr>
              <a:stCxn id="895" idx="4"/>
              <a:endCxn id="918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6" name="Google Shape;806;p73"/>
          <p:cNvSpPr/>
          <p:nvPr/>
        </p:nvSpPr>
        <p:spPr>
          <a:xfrm rot="5400000">
            <a:off x="1873525" y="-3470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3"/>
          <p:cNvSpPr txBox="1"/>
          <p:nvPr/>
        </p:nvSpPr>
        <p:spPr>
          <a:xfrm>
            <a:off x="3831750" y="5504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Roboto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73"/>
          <p:cNvSpPr/>
          <p:nvPr/>
        </p:nvSpPr>
        <p:spPr>
          <a:xfrm>
            <a:off x="-39025" y="6657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LEVEL 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5" name="Google Shape;935;p73"/>
          <p:cNvSpPr/>
          <p:nvPr/>
        </p:nvSpPr>
        <p:spPr>
          <a:xfrm>
            <a:off x="-23500" y="22155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LEVEL 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6" name="Google Shape;936;p73"/>
          <p:cNvSpPr/>
          <p:nvPr/>
        </p:nvSpPr>
        <p:spPr>
          <a:xfrm>
            <a:off x="-1475" y="3852963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LEVEL 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937" name="Google Shape;937;p73"/>
          <p:cNvCxnSpPr>
            <a:stCxn id="934" idx="1"/>
          </p:cNvCxnSpPr>
          <p:nvPr/>
        </p:nvCxnSpPr>
        <p:spPr>
          <a:xfrm rot="10800000">
            <a:off x="-55225" y="-25800"/>
            <a:ext cx="16200" cy="95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8" name="Google Shape;938;p73"/>
          <p:cNvCxnSpPr>
            <a:stCxn id="934" idx="1"/>
            <a:endCxn id="935" idx="1"/>
          </p:cNvCxnSpPr>
          <p:nvPr/>
        </p:nvCxnSpPr>
        <p:spPr>
          <a:xfrm>
            <a:off x="-39025" y="932400"/>
            <a:ext cx="15600" cy="1549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9" name="Google Shape;939;p73"/>
          <p:cNvCxnSpPr>
            <a:stCxn id="935" idx="1"/>
          </p:cNvCxnSpPr>
          <p:nvPr/>
        </p:nvCxnSpPr>
        <p:spPr>
          <a:xfrm>
            <a:off x="-23500" y="2482200"/>
            <a:ext cx="12300" cy="1895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64EAB6-90CC-44CB-B0C5-E4E4042C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1298C4-2273-4454-BFCA-F1350C1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9A17B-5E71-4212-9D70-98B256E26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sp>
        <p:nvSpPr>
          <p:cNvPr id="5" name="Google Shape;1226;p76">
            <a:extLst>
              <a:ext uri="{FF2B5EF4-FFF2-40B4-BE49-F238E27FC236}">
                <a16:creationId xmlns:a16="http://schemas.microsoft.com/office/drawing/2014/main" id="{5B5B0131-09C9-4208-820B-AC4FB01D4E99}"/>
              </a:ext>
            </a:extLst>
          </p:cNvPr>
          <p:cNvSpPr txBox="1"/>
          <p:nvPr/>
        </p:nvSpPr>
        <p:spPr>
          <a:xfrm>
            <a:off x="6128119" y="582114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We compute communities as usual using any algorithm (i.e., Louvain)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226;p76">
            <a:extLst>
              <a:ext uri="{FF2B5EF4-FFF2-40B4-BE49-F238E27FC236}">
                <a16:creationId xmlns:a16="http://schemas.microsoft.com/office/drawing/2014/main" id="{C602C2C1-142D-4FAA-8935-2D602AE124B0}"/>
              </a:ext>
            </a:extLst>
          </p:cNvPr>
          <p:cNvSpPr txBox="1"/>
          <p:nvPr/>
        </p:nvSpPr>
        <p:spPr>
          <a:xfrm>
            <a:off x="6128119" y="1838136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The subgraph induced by each community is then decomposed recursively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226;p76">
            <a:extLst>
              <a:ext uri="{FF2B5EF4-FFF2-40B4-BE49-F238E27FC236}">
                <a16:creationId xmlns:a16="http://schemas.microsoft.com/office/drawing/2014/main" id="{A2FAD224-8AAD-4440-8A77-AC105AF944EF}"/>
              </a:ext>
            </a:extLst>
          </p:cNvPr>
          <p:cNvSpPr txBox="1"/>
          <p:nvPr/>
        </p:nvSpPr>
        <p:spPr>
          <a:xfrm>
            <a:off x="6128119" y="3090811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The process stops when a community cannot be decomposed (or at a given depth)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681;p71">
            <a:extLst>
              <a:ext uri="{FF2B5EF4-FFF2-40B4-BE49-F238E27FC236}">
                <a16:creationId xmlns:a16="http://schemas.microsoft.com/office/drawing/2014/main" id="{D5BC2444-630B-4010-B88A-5133E4EF9B05}"/>
              </a:ext>
            </a:extLst>
          </p:cNvPr>
          <p:cNvCxnSpPr>
            <a:cxnSpLocks/>
          </p:cNvCxnSpPr>
          <p:nvPr/>
        </p:nvCxnSpPr>
        <p:spPr>
          <a:xfrm>
            <a:off x="2185857" y="267402"/>
            <a:ext cx="0" cy="2638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788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7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 Step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8FCE56-7BD4-4098-894B-8718A642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Generating Node Embeddings at Each Level</a:t>
            </a:r>
          </a:p>
          <a:p>
            <a:pPr lvl="0"/>
            <a:r>
              <a:rPr lang="en-US" dirty="0"/>
              <a:t> (Stochastic Embedding)</a:t>
            </a:r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EDA6FD-7775-4CB2-B4FC-895D798B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23</a:t>
            </a:fld>
            <a:endParaRPr lang="fr-FR"/>
          </a:p>
        </p:txBody>
      </p:sp>
      <p:sp>
        <p:nvSpPr>
          <p:cNvPr id="945" name="Google Shape;945;p74"/>
          <p:cNvSpPr txBox="1"/>
          <p:nvPr/>
        </p:nvSpPr>
        <p:spPr>
          <a:xfrm>
            <a:off x="2461550" y="3809475"/>
            <a:ext cx="45297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Ignoring the inter-community edges</a:t>
            </a:r>
            <a:endParaRPr sz="2200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C1D07F-DCB9-43FB-BC9B-D1AB57A9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34631" y="4853028"/>
            <a:ext cx="1615607" cy="205740"/>
          </a:xfrm>
        </p:spPr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FF3F32-A2BB-42BB-9CC0-E836079A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605" y="4853028"/>
            <a:ext cx="5434568" cy="205740"/>
          </a:xfrm>
        </p:spPr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Google Shape;950;p75"/>
          <p:cNvCxnSpPr>
            <a:stCxn id="951" idx="6"/>
            <a:endCxn id="952" idx="3"/>
          </p:cNvCxnSpPr>
          <p:nvPr/>
        </p:nvCxnSpPr>
        <p:spPr>
          <a:xfrm>
            <a:off x="2330125" y="15297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3" name="Google Shape;953;p75"/>
          <p:cNvCxnSpPr>
            <a:stCxn id="951" idx="6"/>
            <a:endCxn id="954" idx="2"/>
          </p:cNvCxnSpPr>
          <p:nvPr/>
        </p:nvCxnSpPr>
        <p:spPr>
          <a:xfrm>
            <a:off x="2330125" y="15297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5" name="Google Shape;955;p75"/>
          <p:cNvCxnSpPr>
            <a:stCxn id="951" idx="6"/>
            <a:endCxn id="956" idx="1"/>
          </p:cNvCxnSpPr>
          <p:nvPr/>
        </p:nvCxnSpPr>
        <p:spPr>
          <a:xfrm flipH="1">
            <a:off x="1578025" y="15297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7" name="Google Shape;957;p75"/>
          <p:cNvCxnSpPr>
            <a:stCxn id="952" idx="6"/>
            <a:endCxn id="958" idx="2"/>
          </p:cNvCxnSpPr>
          <p:nvPr/>
        </p:nvCxnSpPr>
        <p:spPr>
          <a:xfrm>
            <a:off x="4158923" y="3042939"/>
            <a:ext cx="693900" cy="97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9" name="Google Shape;959;p75"/>
          <p:cNvCxnSpPr>
            <a:stCxn id="952" idx="6"/>
            <a:endCxn id="960" idx="1"/>
          </p:cNvCxnSpPr>
          <p:nvPr/>
        </p:nvCxnSpPr>
        <p:spPr>
          <a:xfrm flipH="1">
            <a:off x="3254423" y="3042939"/>
            <a:ext cx="904500" cy="6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1" name="Google Shape;961;p75"/>
          <p:cNvSpPr/>
          <p:nvPr/>
        </p:nvSpPr>
        <p:spPr>
          <a:xfrm rot="5400000">
            <a:off x="248806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962" name="Google Shape;962;p75"/>
          <p:cNvSpPr/>
          <p:nvPr/>
        </p:nvSpPr>
        <p:spPr>
          <a:xfrm rot="5400000">
            <a:off x="216328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963" name="Google Shape;963;p75"/>
          <p:cNvCxnSpPr>
            <a:endCxn id="961" idx="3"/>
          </p:cNvCxnSpPr>
          <p:nvPr/>
        </p:nvCxnSpPr>
        <p:spPr>
          <a:xfrm>
            <a:off x="2439277" y="26473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75"/>
          <p:cNvCxnSpPr>
            <a:endCxn id="962" idx="0"/>
          </p:cNvCxnSpPr>
          <p:nvPr/>
        </p:nvCxnSpPr>
        <p:spPr>
          <a:xfrm flipH="1">
            <a:off x="2259583" y="26471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5" name="Google Shape;965;p75"/>
          <p:cNvCxnSpPr>
            <a:stCxn id="961" idx="5"/>
            <a:endCxn id="966" idx="7"/>
          </p:cNvCxnSpPr>
          <p:nvPr/>
        </p:nvCxnSpPr>
        <p:spPr>
          <a:xfrm flipH="1">
            <a:off x="2439277" y="28728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75"/>
          <p:cNvCxnSpPr>
            <a:endCxn id="962" idx="7"/>
          </p:cNvCxnSpPr>
          <p:nvPr/>
        </p:nvCxnSpPr>
        <p:spPr>
          <a:xfrm rot="10800000">
            <a:off x="2244469" y="28728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75"/>
          <p:cNvCxnSpPr>
            <a:stCxn id="962" idx="6"/>
            <a:endCxn id="961" idx="4"/>
          </p:cNvCxnSpPr>
          <p:nvPr/>
        </p:nvCxnSpPr>
        <p:spPr>
          <a:xfrm rot="10800000" flipH="1">
            <a:off x="2207983" y="28412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Google Shape;969;p75"/>
          <p:cNvSpPr/>
          <p:nvPr/>
        </p:nvSpPr>
        <p:spPr>
          <a:xfrm rot="5400000">
            <a:off x="2358151" y="25640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966" name="Google Shape;966;p75"/>
          <p:cNvSpPr/>
          <p:nvPr/>
        </p:nvSpPr>
        <p:spPr>
          <a:xfrm rot="5400000">
            <a:off x="2358151" y="30151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970" name="Google Shape;970;p75"/>
          <p:cNvGrpSpPr/>
          <p:nvPr/>
        </p:nvGrpSpPr>
        <p:grpSpPr>
          <a:xfrm>
            <a:off x="3583345" y="1848850"/>
            <a:ext cx="1151155" cy="1194089"/>
            <a:chOff x="3550485" y="2001252"/>
            <a:chExt cx="1729500" cy="942900"/>
          </a:xfrm>
        </p:grpSpPr>
        <p:sp>
          <p:nvSpPr>
            <p:cNvPr id="971" name="Google Shape;971;p75"/>
            <p:cNvSpPr/>
            <p:nvPr/>
          </p:nvSpPr>
          <p:spPr>
            <a:xfrm rot="5400000">
              <a:off x="4626858" y="2049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2" name="Google Shape;972;p75"/>
            <p:cNvSpPr/>
            <p:nvPr/>
          </p:nvSpPr>
          <p:spPr>
            <a:xfrm rot="5400000">
              <a:off x="4196624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3" name="Google Shape;973;p75"/>
            <p:cNvSpPr/>
            <p:nvPr/>
          </p:nvSpPr>
          <p:spPr>
            <a:xfrm rot="5400000">
              <a:off x="3766390" y="230702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4" name="Google Shape;974;p75"/>
            <p:cNvSpPr/>
            <p:nvPr/>
          </p:nvSpPr>
          <p:spPr>
            <a:xfrm rot="5400000">
              <a:off x="4770269" y="233925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5" name="Google Shape;975;p75"/>
            <p:cNvSpPr/>
            <p:nvPr/>
          </p:nvSpPr>
          <p:spPr>
            <a:xfrm rot="5400000">
              <a:off x="4124919" y="240372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6" name="Google Shape;976;p75"/>
            <p:cNvSpPr/>
            <p:nvPr/>
          </p:nvSpPr>
          <p:spPr>
            <a:xfrm rot="5400000">
              <a:off x="3925470" y="260443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7" name="Google Shape;977;p75"/>
            <p:cNvSpPr/>
            <p:nvPr/>
          </p:nvSpPr>
          <p:spPr>
            <a:xfrm rot="5400000">
              <a:off x="4196624" y="279055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8" name="Google Shape;978;p75"/>
            <p:cNvSpPr/>
            <p:nvPr/>
          </p:nvSpPr>
          <p:spPr>
            <a:xfrm rot="5400000">
              <a:off x="4626858" y="275831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9" name="Google Shape;979;p75"/>
            <p:cNvSpPr/>
            <p:nvPr/>
          </p:nvSpPr>
          <p:spPr>
            <a:xfrm rot="5400000">
              <a:off x="4483447" y="2597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980" name="Google Shape;980;p75"/>
            <p:cNvCxnSpPr>
              <a:endCxn id="971" idx="3"/>
            </p:cNvCxnSpPr>
            <p:nvPr/>
          </p:nvCxnSpPr>
          <p:spPr>
            <a:xfrm rot="10800000">
              <a:off x="4612309" y="2087851"/>
              <a:ext cx="358200" cy="12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75"/>
            <p:cNvCxnSpPr>
              <a:stCxn id="971" idx="5"/>
              <a:endCxn id="972" idx="0"/>
            </p:cNvCxnSpPr>
            <p:nvPr/>
          </p:nvCxnSpPr>
          <p:spPr>
            <a:xfrm flipH="1">
              <a:off x="4279309" y="2124126"/>
              <a:ext cx="333000" cy="11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75"/>
            <p:cNvCxnSpPr>
              <a:stCxn id="974" idx="3"/>
              <a:endCxn id="972" idx="7"/>
            </p:cNvCxnSpPr>
            <p:nvPr/>
          </p:nvCxnSpPr>
          <p:spPr>
            <a:xfrm rot="10800000">
              <a:off x="4262520" y="2253169"/>
              <a:ext cx="493200" cy="1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75"/>
            <p:cNvCxnSpPr/>
            <p:nvPr/>
          </p:nvCxnSpPr>
          <p:spPr>
            <a:xfrm rot="5400000">
              <a:off x="4436785" y="2101492"/>
              <a:ext cx="57900" cy="6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75"/>
            <p:cNvCxnSpPr>
              <a:stCxn id="972" idx="5"/>
              <a:endCxn id="975" idx="2"/>
            </p:cNvCxnSpPr>
            <p:nvPr/>
          </p:nvCxnSpPr>
          <p:spPr>
            <a:xfrm flipH="1">
              <a:off x="4150575" y="2253067"/>
              <a:ext cx="31500" cy="18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75"/>
            <p:cNvCxnSpPr>
              <a:endCxn id="975" idx="0"/>
            </p:cNvCxnSpPr>
            <p:nvPr/>
          </p:nvCxnSpPr>
          <p:spPr>
            <a:xfrm flipH="1">
              <a:off x="4207419" y="2252977"/>
              <a:ext cx="763500" cy="20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75"/>
            <p:cNvCxnSpPr>
              <a:stCxn id="972" idx="5"/>
              <a:endCxn id="973" idx="1"/>
            </p:cNvCxnSpPr>
            <p:nvPr/>
          </p:nvCxnSpPr>
          <p:spPr>
            <a:xfrm flipH="1">
              <a:off x="3832275" y="2253067"/>
              <a:ext cx="349800" cy="9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75"/>
            <p:cNvCxnSpPr>
              <a:stCxn id="975" idx="3"/>
              <a:endCxn id="973" idx="6"/>
            </p:cNvCxnSpPr>
            <p:nvPr/>
          </p:nvCxnSpPr>
          <p:spPr>
            <a:xfrm rot="10800000">
              <a:off x="3792069" y="2389640"/>
              <a:ext cx="318300" cy="5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75"/>
            <p:cNvCxnSpPr>
              <a:endCxn id="979" idx="2"/>
            </p:cNvCxnSpPr>
            <p:nvPr/>
          </p:nvCxnSpPr>
          <p:spPr>
            <a:xfrm flipH="1">
              <a:off x="4509097" y="2413839"/>
              <a:ext cx="246900" cy="2145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75"/>
            <p:cNvCxnSpPr>
              <a:endCxn id="976" idx="3"/>
            </p:cNvCxnSpPr>
            <p:nvPr/>
          </p:nvCxnSpPr>
          <p:spPr>
            <a:xfrm>
              <a:off x="3791820" y="2389349"/>
              <a:ext cx="119100" cy="2538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75"/>
            <p:cNvCxnSpPr>
              <a:stCxn id="979" idx="4"/>
              <a:endCxn id="976" idx="1"/>
            </p:cNvCxnSpPr>
            <p:nvPr/>
          </p:nvCxnSpPr>
          <p:spPr>
            <a:xfrm rot="10800000">
              <a:off x="3991147" y="2643189"/>
              <a:ext cx="4611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75"/>
            <p:cNvCxnSpPr>
              <a:endCxn id="978" idx="3"/>
            </p:cNvCxnSpPr>
            <p:nvPr/>
          </p:nvCxnSpPr>
          <p:spPr>
            <a:xfrm>
              <a:off x="4549309" y="2671928"/>
              <a:ext cx="630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75"/>
            <p:cNvCxnSpPr>
              <a:stCxn id="976" idx="6"/>
              <a:endCxn id="977" idx="3"/>
            </p:cNvCxnSpPr>
            <p:nvPr/>
          </p:nvCxnSpPr>
          <p:spPr>
            <a:xfrm>
              <a:off x="3951120" y="2686936"/>
              <a:ext cx="230700" cy="1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75"/>
            <p:cNvCxnSpPr>
              <a:stCxn id="978" idx="4"/>
              <a:endCxn id="977" idx="0"/>
            </p:cNvCxnSpPr>
            <p:nvPr/>
          </p:nvCxnSpPr>
          <p:spPr>
            <a:xfrm flipH="1">
              <a:off x="4279158" y="2815166"/>
              <a:ext cx="316500" cy="3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75"/>
            <p:cNvCxnSpPr>
              <a:endCxn id="979" idx="5"/>
            </p:cNvCxnSpPr>
            <p:nvPr/>
          </p:nvCxnSpPr>
          <p:spPr>
            <a:xfrm rot="10800000" flipH="1">
              <a:off x="4221998" y="2672126"/>
              <a:ext cx="246900" cy="14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5" name="Google Shape;995;p75"/>
            <p:cNvSpPr/>
            <p:nvPr/>
          </p:nvSpPr>
          <p:spPr>
            <a:xfrm rot="5400000">
              <a:off x="4985386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52" name="Google Shape;952;p75"/>
            <p:cNvSpPr/>
            <p:nvPr/>
          </p:nvSpPr>
          <p:spPr>
            <a:xfrm rot="5400000">
              <a:off x="3943785" y="1607952"/>
              <a:ext cx="942900" cy="1729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954" name="Google Shape;954;p75"/>
          <p:cNvSpPr/>
          <p:nvPr/>
        </p:nvSpPr>
        <p:spPr>
          <a:xfrm rot="5400000">
            <a:off x="2053900" y="25534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996" name="Google Shape;996;p75"/>
          <p:cNvSpPr txBox="1"/>
          <p:nvPr/>
        </p:nvSpPr>
        <p:spPr>
          <a:xfrm>
            <a:off x="4591450" y="26085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75"/>
          <p:cNvSpPr txBox="1"/>
          <p:nvPr/>
        </p:nvSpPr>
        <p:spPr>
          <a:xfrm>
            <a:off x="1640025" y="29230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998" name="Google Shape;998;p75"/>
          <p:cNvGrpSpPr/>
          <p:nvPr/>
        </p:nvGrpSpPr>
        <p:grpSpPr>
          <a:xfrm>
            <a:off x="1140438" y="1792178"/>
            <a:ext cx="549300" cy="839897"/>
            <a:chOff x="683238" y="1944578"/>
            <a:chExt cx="549300" cy="839897"/>
          </a:xfrm>
        </p:grpSpPr>
        <p:sp>
          <p:nvSpPr>
            <p:cNvPr id="999" name="Google Shape;999;p75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00" name="Google Shape;1000;p75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01" name="Google Shape;1001;p75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002" name="Google Shape;1002;p75"/>
            <p:cNvCxnSpPr>
              <a:stCxn id="1000" idx="5"/>
              <a:endCxn id="999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75"/>
            <p:cNvCxnSpPr>
              <a:stCxn id="1001" idx="4"/>
              <a:endCxn id="999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75"/>
            <p:cNvCxnSpPr>
              <a:stCxn id="1000" idx="6"/>
              <a:endCxn id="1001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75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05" name="Google Shape;1005;p75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6" name="Google Shape;1006;p75"/>
          <p:cNvGrpSpPr/>
          <p:nvPr/>
        </p:nvGrpSpPr>
        <p:grpSpPr>
          <a:xfrm>
            <a:off x="4477350" y="4022350"/>
            <a:ext cx="1190650" cy="589800"/>
            <a:chOff x="4020150" y="4022350"/>
            <a:chExt cx="1190650" cy="589800"/>
          </a:xfrm>
        </p:grpSpPr>
        <p:sp>
          <p:nvSpPr>
            <p:cNvPr id="1007" name="Google Shape;1007;p75"/>
            <p:cNvSpPr/>
            <p:nvPr/>
          </p:nvSpPr>
          <p:spPr>
            <a:xfrm rot="5400000">
              <a:off x="4101122" y="4139304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08" name="Google Shape;1008;p75"/>
            <p:cNvSpPr/>
            <p:nvPr/>
          </p:nvSpPr>
          <p:spPr>
            <a:xfrm rot="5400000">
              <a:off x="4294265" y="4450609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09" name="Google Shape;1009;p75"/>
            <p:cNvSpPr/>
            <p:nvPr/>
          </p:nvSpPr>
          <p:spPr>
            <a:xfrm rot="5400000">
              <a:off x="4600720" y="4396690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0" name="Google Shape;1010;p75"/>
            <p:cNvSpPr/>
            <p:nvPr/>
          </p:nvSpPr>
          <p:spPr>
            <a:xfrm rot="5400000">
              <a:off x="4498568" y="4127098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011" name="Google Shape;1011;p75"/>
            <p:cNvCxnSpPr>
              <a:stCxn id="1010" idx="4"/>
              <a:endCxn id="1007" idx="1"/>
            </p:cNvCxnSpPr>
            <p:nvPr/>
          </p:nvCxnSpPr>
          <p:spPr>
            <a:xfrm rot="10800000">
              <a:off x="4172768" y="4149598"/>
              <a:ext cx="328200" cy="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75"/>
            <p:cNvCxnSpPr>
              <a:endCxn id="1009" idx="3"/>
            </p:cNvCxnSpPr>
            <p:nvPr/>
          </p:nvCxnSpPr>
          <p:spPr>
            <a:xfrm>
              <a:off x="4569982" y="4197756"/>
              <a:ext cx="45000" cy="20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75"/>
            <p:cNvCxnSpPr>
              <a:stCxn id="1007" idx="6"/>
              <a:endCxn id="1008" idx="3"/>
            </p:cNvCxnSpPr>
            <p:nvPr/>
          </p:nvCxnSpPr>
          <p:spPr>
            <a:xfrm>
              <a:off x="4144022" y="4222704"/>
              <a:ext cx="1644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75"/>
            <p:cNvCxnSpPr>
              <a:stCxn id="1009" idx="4"/>
              <a:endCxn id="1008" idx="0"/>
            </p:cNvCxnSpPr>
            <p:nvPr/>
          </p:nvCxnSpPr>
          <p:spPr>
            <a:xfrm flipH="1">
              <a:off x="4377520" y="4437190"/>
              <a:ext cx="225600" cy="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75"/>
            <p:cNvCxnSpPr>
              <a:endCxn id="1010" idx="5"/>
            </p:cNvCxnSpPr>
            <p:nvPr/>
          </p:nvCxnSpPr>
          <p:spPr>
            <a:xfrm rot="10800000" flipH="1">
              <a:off x="4337030" y="4197933"/>
              <a:ext cx="1758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Google Shape;958;p75"/>
            <p:cNvSpPr/>
            <p:nvPr/>
          </p:nvSpPr>
          <p:spPr>
            <a:xfrm rot="5400000">
              <a:off x="4116750" y="3925750"/>
              <a:ext cx="558000" cy="7512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6" name="Google Shape;1016;p75"/>
            <p:cNvSpPr txBox="1"/>
            <p:nvPr/>
          </p:nvSpPr>
          <p:spPr>
            <a:xfrm>
              <a:off x="4717600" y="41357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22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7" name="Google Shape;1017;p75"/>
          <p:cNvGrpSpPr/>
          <p:nvPr/>
        </p:nvGrpSpPr>
        <p:grpSpPr>
          <a:xfrm>
            <a:off x="2523225" y="3576426"/>
            <a:ext cx="856800" cy="1281824"/>
            <a:chOff x="2218425" y="3576426"/>
            <a:chExt cx="856800" cy="1281824"/>
          </a:xfrm>
        </p:grpSpPr>
        <p:sp>
          <p:nvSpPr>
            <p:cNvPr id="1018" name="Google Shape;1018;p75"/>
            <p:cNvSpPr/>
            <p:nvPr/>
          </p:nvSpPr>
          <p:spPr>
            <a:xfrm rot="5400000">
              <a:off x="2858031" y="4145981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9" name="Google Shape;1019;p75"/>
            <p:cNvSpPr/>
            <p:nvPr/>
          </p:nvSpPr>
          <p:spPr>
            <a:xfrm rot="5400000">
              <a:off x="2979494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20" name="Google Shape;1020;p75"/>
            <p:cNvSpPr/>
            <p:nvPr/>
          </p:nvSpPr>
          <p:spPr>
            <a:xfrm rot="5400000">
              <a:off x="2777057" y="3661178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21" name="Google Shape;1021;p75"/>
            <p:cNvSpPr/>
            <p:nvPr/>
          </p:nvSpPr>
          <p:spPr>
            <a:xfrm rot="5400000">
              <a:off x="2534132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22" name="Google Shape;1022;p75"/>
            <p:cNvSpPr/>
            <p:nvPr/>
          </p:nvSpPr>
          <p:spPr>
            <a:xfrm rot="5400000">
              <a:off x="2291208" y="4092114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23" name="Google Shape;1023;p75"/>
            <p:cNvSpPr/>
            <p:nvPr/>
          </p:nvSpPr>
          <p:spPr>
            <a:xfrm rot="5400000">
              <a:off x="2493645" y="4253715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024" name="Google Shape;1024;p75"/>
            <p:cNvCxnSpPr>
              <a:endCxn id="1020" idx="3"/>
            </p:cNvCxnSpPr>
            <p:nvPr/>
          </p:nvCxnSpPr>
          <p:spPr>
            <a:xfrm rot="10800000">
              <a:off x="2797108" y="3663050"/>
              <a:ext cx="202500" cy="21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75"/>
            <p:cNvCxnSpPr>
              <a:stCxn id="1020" idx="5"/>
              <a:endCxn id="1021" idx="0"/>
            </p:cNvCxnSpPr>
            <p:nvPr/>
          </p:nvCxnSpPr>
          <p:spPr>
            <a:xfrm flipH="1">
              <a:off x="2609008" y="3723507"/>
              <a:ext cx="188100" cy="1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75"/>
            <p:cNvCxnSpPr>
              <a:stCxn id="1018" idx="3"/>
              <a:endCxn id="1021" idx="7"/>
            </p:cNvCxnSpPr>
            <p:nvPr/>
          </p:nvCxnSpPr>
          <p:spPr>
            <a:xfrm rot="10800000">
              <a:off x="2599683" y="3939053"/>
              <a:ext cx="278400" cy="20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75"/>
            <p:cNvCxnSpPr/>
            <p:nvPr/>
          </p:nvCxnSpPr>
          <p:spPr>
            <a:xfrm rot="5400000">
              <a:off x="2666162" y="4051198"/>
              <a:ext cx="966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75"/>
            <p:cNvCxnSpPr>
              <a:stCxn id="1021" idx="5"/>
              <a:endCxn id="1023" idx="2"/>
            </p:cNvCxnSpPr>
            <p:nvPr/>
          </p:nvCxnSpPr>
          <p:spPr>
            <a:xfrm flipH="1">
              <a:off x="2536484" y="3938975"/>
              <a:ext cx="17700" cy="30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75"/>
            <p:cNvCxnSpPr>
              <a:endCxn id="1023" idx="0"/>
            </p:cNvCxnSpPr>
            <p:nvPr/>
          </p:nvCxnSpPr>
          <p:spPr>
            <a:xfrm flipH="1">
              <a:off x="2568495" y="3938715"/>
              <a:ext cx="431100" cy="3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75"/>
            <p:cNvCxnSpPr>
              <a:stCxn id="1021" idx="5"/>
              <a:endCxn id="1022" idx="1"/>
            </p:cNvCxnSpPr>
            <p:nvPr/>
          </p:nvCxnSpPr>
          <p:spPr>
            <a:xfrm flipH="1">
              <a:off x="2356784" y="3938975"/>
              <a:ext cx="197400" cy="15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75"/>
            <p:cNvCxnSpPr>
              <a:stCxn id="1023" idx="3"/>
              <a:endCxn id="1022" idx="6"/>
            </p:cNvCxnSpPr>
            <p:nvPr/>
          </p:nvCxnSpPr>
          <p:spPr>
            <a:xfrm rot="10800000">
              <a:off x="2333997" y="4167087"/>
              <a:ext cx="179700" cy="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0" name="Google Shape;960;p75"/>
            <p:cNvSpPr/>
            <p:nvPr/>
          </p:nvSpPr>
          <p:spPr>
            <a:xfrm rot="5400000">
              <a:off x="2227425" y="3567426"/>
              <a:ext cx="838800" cy="856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32" name="Google Shape;1032;p75"/>
            <p:cNvSpPr txBox="1"/>
            <p:nvPr/>
          </p:nvSpPr>
          <p:spPr>
            <a:xfrm>
              <a:off x="2289900" y="43818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21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3" name="Google Shape;1033;p75"/>
          <p:cNvGrpSpPr/>
          <p:nvPr/>
        </p:nvGrpSpPr>
        <p:grpSpPr>
          <a:xfrm rot="5400000">
            <a:off x="1764167" y="-120162"/>
            <a:ext cx="1349972" cy="1829796"/>
            <a:chOff x="510650" y="1845550"/>
            <a:chExt cx="1949700" cy="2483100"/>
          </a:xfrm>
        </p:grpSpPr>
        <p:sp>
          <p:nvSpPr>
            <p:cNvPr id="1034" name="Google Shape;1034;p75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35" name="Google Shape;1035;p75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36" name="Google Shape;1036;p75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37" name="Google Shape;1037;p75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38" name="Google Shape;1038;p75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39" name="Google Shape;1039;p75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40" name="Google Shape;1040;p75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41" name="Google Shape;1041;p75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42" name="Google Shape;1042;p75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43" name="Google Shape;1043;p75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044" name="Google Shape;1044;p75"/>
            <p:cNvCxnSpPr>
              <a:stCxn id="1035" idx="3"/>
              <a:endCxn id="1034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75"/>
            <p:cNvCxnSpPr>
              <a:stCxn id="1034" idx="5"/>
              <a:endCxn id="1036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75"/>
            <p:cNvCxnSpPr>
              <a:stCxn id="1038" idx="3"/>
              <a:endCxn id="1036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75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75"/>
            <p:cNvCxnSpPr>
              <a:stCxn id="1036" idx="5"/>
              <a:endCxn id="1039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75"/>
            <p:cNvCxnSpPr>
              <a:endCxn id="1039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75"/>
            <p:cNvCxnSpPr>
              <a:stCxn id="1036" idx="5"/>
              <a:endCxn id="1037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75"/>
            <p:cNvCxnSpPr>
              <a:stCxn id="1039" idx="3"/>
              <a:endCxn id="1037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75"/>
            <p:cNvCxnSpPr>
              <a:endCxn id="1043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75"/>
            <p:cNvCxnSpPr>
              <a:endCxn id="1040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75"/>
            <p:cNvCxnSpPr>
              <a:stCxn id="1043" idx="4"/>
              <a:endCxn id="1040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75"/>
            <p:cNvCxnSpPr>
              <a:endCxn id="1042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75"/>
            <p:cNvCxnSpPr>
              <a:stCxn id="1040" idx="6"/>
              <a:endCxn id="1041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75"/>
            <p:cNvCxnSpPr>
              <a:stCxn id="1042" idx="4"/>
              <a:endCxn id="1041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75"/>
            <p:cNvCxnSpPr>
              <a:endCxn id="1043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9" name="Google Shape;1059;p75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60" name="Google Shape;1060;p75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61" name="Google Shape;1061;p75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62" name="Google Shape;1062;p75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63" name="Google Shape;1063;p75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64" name="Google Shape;1064;p75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65" name="Google Shape;1065;p75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066" name="Google Shape;1066;p75"/>
            <p:cNvCxnSpPr>
              <a:stCxn id="1036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75"/>
            <p:cNvCxnSpPr>
              <a:stCxn id="1037" idx="4"/>
              <a:endCxn id="1059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75"/>
            <p:cNvCxnSpPr>
              <a:cxnSpLocks/>
              <a:stCxn id="1061" idx="1"/>
              <a:endCxn id="1059" idx="6"/>
            </p:cNvCxnSpPr>
            <p:nvPr/>
          </p:nvCxnSpPr>
          <p:spPr>
            <a:xfrm rot="16200000" flipH="1" flipV="1">
              <a:off x="749080" y="3726926"/>
              <a:ext cx="42745" cy="2778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75"/>
            <p:cNvCxnSpPr>
              <a:stCxn id="1059" idx="5"/>
              <a:endCxn id="1060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75"/>
            <p:cNvCxnSpPr>
              <a:stCxn id="1061" idx="4"/>
              <a:endCxn id="1060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75"/>
            <p:cNvCxnSpPr>
              <a:endCxn id="1063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75"/>
            <p:cNvCxnSpPr>
              <a:stCxn id="1062" idx="5"/>
              <a:endCxn id="1065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75"/>
            <p:cNvCxnSpPr>
              <a:stCxn id="1063" idx="5"/>
              <a:endCxn id="1064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75"/>
            <p:cNvCxnSpPr>
              <a:stCxn id="1064" idx="7"/>
              <a:endCxn id="1065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75"/>
            <p:cNvCxnSpPr>
              <a:stCxn id="1065" idx="6"/>
              <a:endCxn id="1063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75"/>
            <p:cNvCxnSpPr>
              <a:endCxn id="1062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75"/>
            <p:cNvCxnSpPr>
              <a:stCxn id="1040" idx="4"/>
              <a:endCxn id="1063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1" name="Google Shape;951;p75"/>
          <p:cNvSpPr/>
          <p:nvPr/>
        </p:nvSpPr>
        <p:spPr>
          <a:xfrm rot="5400000">
            <a:off x="1568725" y="-4232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78" name="Google Shape;1078;p75"/>
          <p:cNvSpPr txBox="1"/>
          <p:nvPr/>
        </p:nvSpPr>
        <p:spPr>
          <a:xfrm>
            <a:off x="3526950" y="6266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75"/>
          <p:cNvSpPr/>
          <p:nvPr/>
        </p:nvSpPr>
        <p:spPr>
          <a:xfrm rot="5400000">
            <a:off x="4147150" y="-306925"/>
            <a:ext cx="906900" cy="1479900"/>
          </a:xfrm>
          <a:prstGeom prst="homePlate">
            <a:avLst>
              <a:gd name="adj" fmla="val 36808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80" name="Google Shape;1080;p75"/>
          <p:cNvSpPr txBox="1"/>
          <p:nvPr/>
        </p:nvSpPr>
        <p:spPr>
          <a:xfrm>
            <a:off x="3292650" y="-108850"/>
            <a:ext cx="2546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Stochastic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NE</a:t>
            </a:r>
            <a:endParaRPr sz="2000" baseline="-25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081" name="Google Shape;1081;p75"/>
          <p:cNvCxnSpPr/>
          <p:nvPr/>
        </p:nvCxnSpPr>
        <p:spPr>
          <a:xfrm flipH="1">
            <a:off x="62125" y="3063"/>
            <a:ext cx="14400" cy="4304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2" name="Google Shape;1082;p75"/>
          <p:cNvSpPr/>
          <p:nvPr/>
        </p:nvSpPr>
        <p:spPr>
          <a:xfrm>
            <a:off x="90875" y="589500"/>
            <a:ext cx="10974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0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83" name="Google Shape;1083;p75"/>
          <p:cNvSpPr/>
          <p:nvPr/>
        </p:nvSpPr>
        <p:spPr>
          <a:xfrm>
            <a:off x="52700" y="21393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1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84" name="Google Shape;1084;p75"/>
          <p:cNvSpPr/>
          <p:nvPr/>
        </p:nvSpPr>
        <p:spPr>
          <a:xfrm>
            <a:off x="74725" y="3776763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2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F09882-3AB6-48F1-8F93-1F7172BF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E9F6FF-1733-43A2-95C5-D917090A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2E276-2EE2-42C1-ABE9-D7DEB4C2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24</a:t>
            </a:fld>
            <a:endParaRPr lang="fr-FR"/>
          </a:p>
        </p:txBody>
      </p:sp>
      <p:sp>
        <p:nvSpPr>
          <p:cNvPr id="7" name="Google Shape;1226;p76">
            <a:extLst>
              <a:ext uri="{FF2B5EF4-FFF2-40B4-BE49-F238E27FC236}">
                <a16:creationId xmlns:a16="http://schemas.microsoft.com/office/drawing/2014/main" id="{721E98BD-6888-4F6E-8473-E0C785C2EBFD}"/>
              </a:ext>
            </a:extLst>
          </p:cNvPr>
          <p:cNvSpPr txBox="1"/>
          <p:nvPr/>
        </p:nvSpPr>
        <p:spPr>
          <a:xfrm>
            <a:off x="6074304" y="1386011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Each metanode (community) and leaf is assigned a node embedding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 randomly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0" name="Google Shape;1090;p76"/>
          <p:cNvCxnSpPr>
            <a:stCxn id="1091" idx="6"/>
            <a:endCxn id="1092" idx="3"/>
          </p:cNvCxnSpPr>
          <p:nvPr/>
        </p:nvCxnSpPr>
        <p:spPr>
          <a:xfrm>
            <a:off x="2330125" y="15297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3" name="Google Shape;1093;p76"/>
          <p:cNvCxnSpPr>
            <a:stCxn id="1091" idx="6"/>
            <a:endCxn id="1094" idx="2"/>
          </p:cNvCxnSpPr>
          <p:nvPr/>
        </p:nvCxnSpPr>
        <p:spPr>
          <a:xfrm>
            <a:off x="2330125" y="15297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76"/>
          <p:cNvCxnSpPr>
            <a:stCxn id="1091" idx="6"/>
            <a:endCxn id="1096" idx="1"/>
          </p:cNvCxnSpPr>
          <p:nvPr/>
        </p:nvCxnSpPr>
        <p:spPr>
          <a:xfrm flipH="1">
            <a:off x="1578025" y="15297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7" name="Google Shape;1097;p76"/>
          <p:cNvCxnSpPr>
            <a:stCxn id="1092" idx="6"/>
            <a:endCxn id="1098" idx="2"/>
          </p:cNvCxnSpPr>
          <p:nvPr/>
        </p:nvCxnSpPr>
        <p:spPr>
          <a:xfrm>
            <a:off x="4158923" y="3042939"/>
            <a:ext cx="693900" cy="97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9" name="Google Shape;1099;p76"/>
          <p:cNvCxnSpPr>
            <a:stCxn id="1092" idx="6"/>
            <a:endCxn id="1100" idx="1"/>
          </p:cNvCxnSpPr>
          <p:nvPr/>
        </p:nvCxnSpPr>
        <p:spPr>
          <a:xfrm flipH="1">
            <a:off x="3254423" y="3042939"/>
            <a:ext cx="904500" cy="6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1" name="Google Shape;1101;p76"/>
          <p:cNvSpPr/>
          <p:nvPr/>
        </p:nvSpPr>
        <p:spPr>
          <a:xfrm rot="5400000">
            <a:off x="248806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02" name="Google Shape;1102;p76"/>
          <p:cNvSpPr/>
          <p:nvPr/>
        </p:nvSpPr>
        <p:spPr>
          <a:xfrm rot="5400000">
            <a:off x="216328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103" name="Google Shape;1103;p76"/>
          <p:cNvCxnSpPr>
            <a:endCxn id="1101" idx="3"/>
          </p:cNvCxnSpPr>
          <p:nvPr/>
        </p:nvCxnSpPr>
        <p:spPr>
          <a:xfrm>
            <a:off x="2439277" y="26473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76"/>
          <p:cNvCxnSpPr>
            <a:endCxn id="1102" idx="0"/>
          </p:cNvCxnSpPr>
          <p:nvPr/>
        </p:nvCxnSpPr>
        <p:spPr>
          <a:xfrm flipH="1">
            <a:off x="2259583" y="26471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5" name="Google Shape;1105;p76"/>
          <p:cNvCxnSpPr>
            <a:stCxn id="1101" idx="5"/>
            <a:endCxn id="1106" idx="7"/>
          </p:cNvCxnSpPr>
          <p:nvPr/>
        </p:nvCxnSpPr>
        <p:spPr>
          <a:xfrm flipH="1">
            <a:off x="2439277" y="28728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76"/>
          <p:cNvCxnSpPr>
            <a:endCxn id="1102" idx="7"/>
          </p:cNvCxnSpPr>
          <p:nvPr/>
        </p:nvCxnSpPr>
        <p:spPr>
          <a:xfrm rot="10800000">
            <a:off x="2244469" y="28728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76"/>
          <p:cNvCxnSpPr>
            <a:stCxn id="1102" idx="6"/>
            <a:endCxn id="1101" idx="4"/>
          </p:cNvCxnSpPr>
          <p:nvPr/>
        </p:nvCxnSpPr>
        <p:spPr>
          <a:xfrm rot="10800000" flipH="1">
            <a:off x="2207983" y="28412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9" name="Google Shape;1109;p76"/>
          <p:cNvSpPr/>
          <p:nvPr/>
        </p:nvSpPr>
        <p:spPr>
          <a:xfrm rot="5400000">
            <a:off x="2358151" y="25640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06" name="Google Shape;1106;p76"/>
          <p:cNvSpPr/>
          <p:nvPr/>
        </p:nvSpPr>
        <p:spPr>
          <a:xfrm rot="5400000">
            <a:off x="2358151" y="30151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1110" name="Google Shape;1110;p76"/>
          <p:cNvGrpSpPr/>
          <p:nvPr/>
        </p:nvGrpSpPr>
        <p:grpSpPr>
          <a:xfrm>
            <a:off x="3583345" y="1848850"/>
            <a:ext cx="1151155" cy="1194089"/>
            <a:chOff x="3550485" y="2001252"/>
            <a:chExt cx="1729500" cy="942900"/>
          </a:xfrm>
        </p:grpSpPr>
        <p:sp>
          <p:nvSpPr>
            <p:cNvPr id="1111" name="Google Shape;1111;p76"/>
            <p:cNvSpPr/>
            <p:nvPr/>
          </p:nvSpPr>
          <p:spPr>
            <a:xfrm rot="5400000">
              <a:off x="4626858" y="2049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12" name="Google Shape;1112;p76"/>
            <p:cNvSpPr/>
            <p:nvPr/>
          </p:nvSpPr>
          <p:spPr>
            <a:xfrm rot="5400000">
              <a:off x="4196624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13" name="Google Shape;1113;p76"/>
            <p:cNvSpPr/>
            <p:nvPr/>
          </p:nvSpPr>
          <p:spPr>
            <a:xfrm rot="5400000">
              <a:off x="3766390" y="230702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14" name="Google Shape;1114;p76"/>
            <p:cNvSpPr/>
            <p:nvPr/>
          </p:nvSpPr>
          <p:spPr>
            <a:xfrm rot="5400000">
              <a:off x="4770269" y="233925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15" name="Google Shape;1115;p76"/>
            <p:cNvSpPr/>
            <p:nvPr/>
          </p:nvSpPr>
          <p:spPr>
            <a:xfrm rot="5400000">
              <a:off x="4124919" y="240372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16" name="Google Shape;1116;p76"/>
            <p:cNvSpPr/>
            <p:nvPr/>
          </p:nvSpPr>
          <p:spPr>
            <a:xfrm rot="5400000">
              <a:off x="3925470" y="260443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17" name="Google Shape;1117;p76"/>
            <p:cNvSpPr/>
            <p:nvPr/>
          </p:nvSpPr>
          <p:spPr>
            <a:xfrm rot="5400000">
              <a:off x="4196624" y="279055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18" name="Google Shape;1118;p76"/>
            <p:cNvSpPr/>
            <p:nvPr/>
          </p:nvSpPr>
          <p:spPr>
            <a:xfrm rot="5400000">
              <a:off x="4626858" y="275831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19" name="Google Shape;1119;p76"/>
            <p:cNvSpPr/>
            <p:nvPr/>
          </p:nvSpPr>
          <p:spPr>
            <a:xfrm rot="5400000">
              <a:off x="4483447" y="2597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120" name="Google Shape;1120;p76"/>
            <p:cNvCxnSpPr>
              <a:endCxn id="1111" idx="3"/>
            </p:cNvCxnSpPr>
            <p:nvPr/>
          </p:nvCxnSpPr>
          <p:spPr>
            <a:xfrm rot="10800000">
              <a:off x="4612309" y="2087851"/>
              <a:ext cx="358200" cy="12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76"/>
            <p:cNvCxnSpPr>
              <a:stCxn id="1111" idx="5"/>
              <a:endCxn id="1112" idx="0"/>
            </p:cNvCxnSpPr>
            <p:nvPr/>
          </p:nvCxnSpPr>
          <p:spPr>
            <a:xfrm flipH="1">
              <a:off x="4279309" y="2124126"/>
              <a:ext cx="333000" cy="11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76"/>
            <p:cNvCxnSpPr>
              <a:stCxn id="1114" idx="3"/>
              <a:endCxn id="1112" idx="7"/>
            </p:cNvCxnSpPr>
            <p:nvPr/>
          </p:nvCxnSpPr>
          <p:spPr>
            <a:xfrm rot="10800000">
              <a:off x="4262520" y="2253169"/>
              <a:ext cx="493200" cy="1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76"/>
            <p:cNvCxnSpPr/>
            <p:nvPr/>
          </p:nvCxnSpPr>
          <p:spPr>
            <a:xfrm rot="5400000">
              <a:off x="4436785" y="2101492"/>
              <a:ext cx="57900" cy="6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76"/>
            <p:cNvCxnSpPr>
              <a:stCxn id="1112" idx="5"/>
              <a:endCxn id="1115" idx="2"/>
            </p:cNvCxnSpPr>
            <p:nvPr/>
          </p:nvCxnSpPr>
          <p:spPr>
            <a:xfrm flipH="1">
              <a:off x="4150575" y="2253067"/>
              <a:ext cx="31500" cy="18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76"/>
            <p:cNvCxnSpPr>
              <a:endCxn id="1115" idx="0"/>
            </p:cNvCxnSpPr>
            <p:nvPr/>
          </p:nvCxnSpPr>
          <p:spPr>
            <a:xfrm flipH="1">
              <a:off x="4207419" y="2252977"/>
              <a:ext cx="763500" cy="20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76"/>
            <p:cNvCxnSpPr>
              <a:stCxn id="1112" idx="5"/>
              <a:endCxn id="1113" idx="1"/>
            </p:cNvCxnSpPr>
            <p:nvPr/>
          </p:nvCxnSpPr>
          <p:spPr>
            <a:xfrm flipH="1">
              <a:off x="3832275" y="2253067"/>
              <a:ext cx="349800" cy="9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76"/>
            <p:cNvCxnSpPr>
              <a:stCxn id="1115" idx="3"/>
              <a:endCxn id="1113" idx="6"/>
            </p:cNvCxnSpPr>
            <p:nvPr/>
          </p:nvCxnSpPr>
          <p:spPr>
            <a:xfrm rot="10800000">
              <a:off x="3792069" y="2389640"/>
              <a:ext cx="318300" cy="5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76"/>
            <p:cNvCxnSpPr>
              <a:endCxn id="1119" idx="2"/>
            </p:cNvCxnSpPr>
            <p:nvPr/>
          </p:nvCxnSpPr>
          <p:spPr>
            <a:xfrm flipH="1">
              <a:off x="4509097" y="2413839"/>
              <a:ext cx="246900" cy="2145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76"/>
            <p:cNvCxnSpPr>
              <a:endCxn id="1116" idx="3"/>
            </p:cNvCxnSpPr>
            <p:nvPr/>
          </p:nvCxnSpPr>
          <p:spPr>
            <a:xfrm>
              <a:off x="3791820" y="2389349"/>
              <a:ext cx="119100" cy="2538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Google Shape;1130;p76"/>
            <p:cNvCxnSpPr>
              <a:stCxn id="1119" idx="4"/>
              <a:endCxn id="1116" idx="1"/>
            </p:cNvCxnSpPr>
            <p:nvPr/>
          </p:nvCxnSpPr>
          <p:spPr>
            <a:xfrm rot="10800000">
              <a:off x="3991147" y="2643189"/>
              <a:ext cx="4611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76"/>
            <p:cNvCxnSpPr>
              <a:endCxn id="1118" idx="3"/>
            </p:cNvCxnSpPr>
            <p:nvPr/>
          </p:nvCxnSpPr>
          <p:spPr>
            <a:xfrm>
              <a:off x="4549309" y="2671928"/>
              <a:ext cx="630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76"/>
            <p:cNvCxnSpPr>
              <a:stCxn id="1116" idx="6"/>
              <a:endCxn id="1117" idx="3"/>
            </p:cNvCxnSpPr>
            <p:nvPr/>
          </p:nvCxnSpPr>
          <p:spPr>
            <a:xfrm>
              <a:off x="3951120" y="2686936"/>
              <a:ext cx="230700" cy="1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76"/>
            <p:cNvCxnSpPr>
              <a:stCxn id="1118" idx="4"/>
              <a:endCxn id="1117" idx="0"/>
            </p:cNvCxnSpPr>
            <p:nvPr/>
          </p:nvCxnSpPr>
          <p:spPr>
            <a:xfrm flipH="1">
              <a:off x="4279158" y="2815166"/>
              <a:ext cx="316500" cy="3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76"/>
            <p:cNvCxnSpPr>
              <a:endCxn id="1119" idx="5"/>
            </p:cNvCxnSpPr>
            <p:nvPr/>
          </p:nvCxnSpPr>
          <p:spPr>
            <a:xfrm rot="10800000" flipH="1">
              <a:off x="4221998" y="2672126"/>
              <a:ext cx="246900" cy="14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5" name="Google Shape;1135;p76"/>
            <p:cNvSpPr/>
            <p:nvPr/>
          </p:nvSpPr>
          <p:spPr>
            <a:xfrm rot="5400000">
              <a:off x="4985386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92" name="Google Shape;1092;p76"/>
            <p:cNvSpPr/>
            <p:nvPr/>
          </p:nvSpPr>
          <p:spPr>
            <a:xfrm rot="5400000">
              <a:off x="3943785" y="1607952"/>
              <a:ext cx="942900" cy="1729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094" name="Google Shape;1094;p76"/>
          <p:cNvSpPr/>
          <p:nvPr/>
        </p:nvSpPr>
        <p:spPr>
          <a:xfrm rot="5400000">
            <a:off x="2053900" y="25534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36" name="Google Shape;1136;p76"/>
          <p:cNvSpPr txBox="1"/>
          <p:nvPr/>
        </p:nvSpPr>
        <p:spPr>
          <a:xfrm>
            <a:off x="4591450" y="26085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76"/>
          <p:cNvSpPr txBox="1"/>
          <p:nvPr/>
        </p:nvSpPr>
        <p:spPr>
          <a:xfrm>
            <a:off x="1640025" y="29230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138" name="Google Shape;1138;p76"/>
          <p:cNvGrpSpPr/>
          <p:nvPr/>
        </p:nvGrpSpPr>
        <p:grpSpPr>
          <a:xfrm>
            <a:off x="1140438" y="1792178"/>
            <a:ext cx="549300" cy="839897"/>
            <a:chOff x="683238" y="1944578"/>
            <a:chExt cx="549300" cy="839897"/>
          </a:xfrm>
        </p:grpSpPr>
        <p:sp>
          <p:nvSpPr>
            <p:cNvPr id="1139" name="Google Shape;1139;p76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40" name="Google Shape;1140;p76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41" name="Google Shape;1141;p76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142" name="Google Shape;1142;p76"/>
            <p:cNvCxnSpPr>
              <a:stCxn id="1140" idx="5"/>
              <a:endCxn id="1139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76"/>
            <p:cNvCxnSpPr>
              <a:stCxn id="1141" idx="4"/>
              <a:endCxn id="1139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76"/>
            <p:cNvCxnSpPr>
              <a:stCxn id="1140" idx="6"/>
              <a:endCxn id="1141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6" name="Google Shape;1096;p76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45" name="Google Shape;1145;p76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6" name="Google Shape;1146;p76"/>
          <p:cNvGrpSpPr/>
          <p:nvPr/>
        </p:nvGrpSpPr>
        <p:grpSpPr>
          <a:xfrm>
            <a:off x="4477350" y="4022350"/>
            <a:ext cx="1190650" cy="589800"/>
            <a:chOff x="4020150" y="4022350"/>
            <a:chExt cx="1190650" cy="589800"/>
          </a:xfrm>
        </p:grpSpPr>
        <p:sp>
          <p:nvSpPr>
            <p:cNvPr id="1147" name="Google Shape;1147;p76"/>
            <p:cNvSpPr/>
            <p:nvPr/>
          </p:nvSpPr>
          <p:spPr>
            <a:xfrm rot="5400000">
              <a:off x="4101122" y="4139304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48" name="Google Shape;1148;p76"/>
            <p:cNvSpPr/>
            <p:nvPr/>
          </p:nvSpPr>
          <p:spPr>
            <a:xfrm rot="5400000">
              <a:off x="4294265" y="4450609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49" name="Google Shape;1149;p76"/>
            <p:cNvSpPr/>
            <p:nvPr/>
          </p:nvSpPr>
          <p:spPr>
            <a:xfrm rot="5400000">
              <a:off x="4600720" y="4396690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50" name="Google Shape;1150;p76"/>
            <p:cNvSpPr/>
            <p:nvPr/>
          </p:nvSpPr>
          <p:spPr>
            <a:xfrm rot="5400000">
              <a:off x="4498568" y="4127098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151" name="Google Shape;1151;p76"/>
            <p:cNvCxnSpPr>
              <a:stCxn id="1150" idx="4"/>
              <a:endCxn id="1147" idx="1"/>
            </p:cNvCxnSpPr>
            <p:nvPr/>
          </p:nvCxnSpPr>
          <p:spPr>
            <a:xfrm rot="10800000">
              <a:off x="4172768" y="4149598"/>
              <a:ext cx="328200" cy="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76"/>
            <p:cNvCxnSpPr>
              <a:endCxn id="1149" idx="3"/>
            </p:cNvCxnSpPr>
            <p:nvPr/>
          </p:nvCxnSpPr>
          <p:spPr>
            <a:xfrm>
              <a:off x="4569982" y="4197756"/>
              <a:ext cx="45000" cy="20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76"/>
            <p:cNvCxnSpPr>
              <a:stCxn id="1147" idx="6"/>
              <a:endCxn id="1148" idx="3"/>
            </p:cNvCxnSpPr>
            <p:nvPr/>
          </p:nvCxnSpPr>
          <p:spPr>
            <a:xfrm>
              <a:off x="4144022" y="4222704"/>
              <a:ext cx="1644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4" name="Google Shape;1154;p76"/>
            <p:cNvCxnSpPr>
              <a:stCxn id="1149" idx="4"/>
              <a:endCxn id="1148" idx="0"/>
            </p:cNvCxnSpPr>
            <p:nvPr/>
          </p:nvCxnSpPr>
          <p:spPr>
            <a:xfrm flipH="1">
              <a:off x="4377520" y="4437190"/>
              <a:ext cx="225600" cy="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76"/>
            <p:cNvCxnSpPr>
              <a:endCxn id="1150" idx="5"/>
            </p:cNvCxnSpPr>
            <p:nvPr/>
          </p:nvCxnSpPr>
          <p:spPr>
            <a:xfrm rot="10800000" flipH="1">
              <a:off x="4337030" y="4197933"/>
              <a:ext cx="1758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8" name="Google Shape;1098;p76"/>
            <p:cNvSpPr/>
            <p:nvPr/>
          </p:nvSpPr>
          <p:spPr>
            <a:xfrm rot="5400000">
              <a:off x="4116750" y="3925750"/>
              <a:ext cx="558000" cy="7512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56" name="Google Shape;1156;p76"/>
            <p:cNvSpPr txBox="1"/>
            <p:nvPr/>
          </p:nvSpPr>
          <p:spPr>
            <a:xfrm>
              <a:off x="4717600" y="41357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22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7" name="Google Shape;1157;p76"/>
          <p:cNvGrpSpPr/>
          <p:nvPr/>
        </p:nvGrpSpPr>
        <p:grpSpPr>
          <a:xfrm>
            <a:off x="2523225" y="3576426"/>
            <a:ext cx="856800" cy="1281824"/>
            <a:chOff x="2218425" y="3576426"/>
            <a:chExt cx="856800" cy="1281824"/>
          </a:xfrm>
        </p:grpSpPr>
        <p:sp>
          <p:nvSpPr>
            <p:cNvPr id="1158" name="Google Shape;1158;p76"/>
            <p:cNvSpPr/>
            <p:nvPr/>
          </p:nvSpPr>
          <p:spPr>
            <a:xfrm rot="5400000">
              <a:off x="2858031" y="4145981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59" name="Google Shape;1159;p76"/>
            <p:cNvSpPr/>
            <p:nvPr/>
          </p:nvSpPr>
          <p:spPr>
            <a:xfrm rot="5400000">
              <a:off x="2979494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60" name="Google Shape;1160;p76"/>
            <p:cNvSpPr/>
            <p:nvPr/>
          </p:nvSpPr>
          <p:spPr>
            <a:xfrm rot="5400000">
              <a:off x="2777057" y="3661178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61" name="Google Shape;1161;p76"/>
            <p:cNvSpPr/>
            <p:nvPr/>
          </p:nvSpPr>
          <p:spPr>
            <a:xfrm rot="5400000">
              <a:off x="2534132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62" name="Google Shape;1162;p76"/>
            <p:cNvSpPr/>
            <p:nvPr/>
          </p:nvSpPr>
          <p:spPr>
            <a:xfrm rot="5400000">
              <a:off x="2291208" y="4092114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63" name="Google Shape;1163;p76"/>
            <p:cNvSpPr/>
            <p:nvPr/>
          </p:nvSpPr>
          <p:spPr>
            <a:xfrm rot="5400000">
              <a:off x="2493645" y="4253715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164" name="Google Shape;1164;p76"/>
            <p:cNvCxnSpPr>
              <a:endCxn id="1160" idx="3"/>
            </p:cNvCxnSpPr>
            <p:nvPr/>
          </p:nvCxnSpPr>
          <p:spPr>
            <a:xfrm rot="10800000">
              <a:off x="2797108" y="3663050"/>
              <a:ext cx="202500" cy="21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76"/>
            <p:cNvCxnSpPr>
              <a:stCxn id="1160" idx="5"/>
              <a:endCxn id="1161" idx="0"/>
            </p:cNvCxnSpPr>
            <p:nvPr/>
          </p:nvCxnSpPr>
          <p:spPr>
            <a:xfrm flipH="1">
              <a:off x="2609008" y="3723507"/>
              <a:ext cx="188100" cy="1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76"/>
            <p:cNvCxnSpPr>
              <a:stCxn id="1158" idx="3"/>
              <a:endCxn id="1161" idx="7"/>
            </p:cNvCxnSpPr>
            <p:nvPr/>
          </p:nvCxnSpPr>
          <p:spPr>
            <a:xfrm rot="10800000">
              <a:off x="2599683" y="3939053"/>
              <a:ext cx="278400" cy="20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76"/>
            <p:cNvCxnSpPr/>
            <p:nvPr/>
          </p:nvCxnSpPr>
          <p:spPr>
            <a:xfrm rot="5400000">
              <a:off x="2666162" y="4051198"/>
              <a:ext cx="966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76"/>
            <p:cNvCxnSpPr>
              <a:stCxn id="1161" idx="5"/>
              <a:endCxn id="1163" idx="2"/>
            </p:cNvCxnSpPr>
            <p:nvPr/>
          </p:nvCxnSpPr>
          <p:spPr>
            <a:xfrm flipH="1">
              <a:off x="2536484" y="3938975"/>
              <a:ext cx="17700" cy="30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76"/>
            <p:cNvCxnSpPr>
              <a:endCxn id="1163" idx="0"/>
            </p:cNvCxnSpPr>
            <p:nvPr/>
          </p:nvCxnSpPr>
          <p:spPr>
            <a:xfrm flipH="1">
              <a:off x="2568495" y="3938715"/>
              <a:ext cx="431100" cy="3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76"/>
            <p:cNvCxnSpPr>
              <a:stCxn id="1161" idx="5"/>
              <a:endCxn id="1162" idx="1"/>
            </p:cNvCxnSpPr>
            <p:nvPr/>
          </p:nvCxnSpPr>
          <p:spPr>
            <a:xfrm flipH="1">
              <a:off x="2356784" y="3938975"/>
              <a:ext cx="197400" cy="15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76"/>
            <p:cNvCxnSpPr>
              <a:stCxn id="1163" idx="3"/>
              <a:endCxn id="1162" idx="6"/>
            </p:cNvCxnSpPr>
            <p:nvPr/>
          </p:nvCxnSpPr>
          <p:spPr>
            <a:xfrm rot="10800000">
              <a:off x="2333997" y="4167087"/>
              <a:ext cx="179700" cy="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0" name="Google Shape;1100;p76"/>
            <p:cNvSpPr/>
            <p:nvPr/>
          </p:nvSpPr>
          <p:spPr>
            <a:xfrm rot="5400000">
              <a:off x="2227425" y="3567426"/>
              <a:ext cx="838800" cy="856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72" name="Google Shape;1172;p76"/>
            <p:cNvSpPr txBox="1"/>
            <p:nvPr/>
          </p:nvSpPr>
          <p:spPr>
            <a:xfrm>
              <a:off x="2289900" y="43818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21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3" name="Google Shape;1173;p76"/>
          <p:cNvGrpSpPr/>
          <p:nvPr/>
        </p:nvGrpSpPr>
        <p:grpSpPr>
          <a:xfrm rot="5400000">
            <a:off x="1764167" y="-120162"/>
            <a:ext cx="1349972" cy="1829796"/>
            <a:chOff x="510650" y="1845550"/>
            <a:chExt cx="1949700" cy="2483100"/>
          </a:xfrm>
        </p:grpSpPr>
        <p:sp>
          <p:nvSpPr>
            <p:cNvPr id="1174" name="Google Shape;1174;p76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75" name="Google Shape;1175;p76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76" name="Google Shape;1176;p76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77" name="Google Shape;1177;p76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78" name="Google Shape;1178;p76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79" name="Google Shape;1179;p76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80" name="Google Shape;1180;p76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81" name="Google Shape;1181;p76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82" name="Google Shape;1182;p76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83" name="Google Shape;1183;p76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184" name="Google Shape;1184;p76"/>
            <p:cNvCxnSpPr>
              <a:stCxn id="1175" idx="3"/>
              <a:endCxn id="1174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76"/>
            <p:cNvCxnSpPr>
              <a:stCxn id="1174" idx="5"/>
              <a:endCxn id="1176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76"/>
            <p:cNvCxnSpPr>
              <a:stCxn id="1178" idx="3"/>
              <a:endCxn id="1176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76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76"/>
            <p:cNvCxnSpPr>
              <a:stCxn id="1176" idx="5"/>
              <a:endCxn id="1179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76"/>
            <p:cNvCxnSpPr>
              <a:endCxn id="1179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76"/>
            <p:cNvCxnSpPr>
              <a:stCxn id="1176" idx="5"/>
              <a:endCxn id="1177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76"/>
            <p:cNvCxnSpPr>
              <a:stCxn id="1179" idx="3"/>
              <a:endCxn id="1177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76"/>
            <p:cNvCxnSpPr>
              <a:endCxn id="1183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76"/>
            <p:cNvCxnSpPr>
              <a:endCxn id="1180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76"/>
            <p:cNvCxnSpPr>
              <a:stCxn id="1183" idx="4"/>
              <a:endCxn id="1180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76"/>
            <p:cNvCxnSpPr>
              <a:endCxn id="1182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76"/>
            <p:cNvCxnSpPr>
              <a:stCxn id="1180" idx="6"/>
              <a:endCxn id="1181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76"/>
            <p:cNvCxnSpPr>
              <a:stCxn id="1182" idx="4"/>
              <a:endCxn id="1181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76"/>
            <p:cNvCxnSpPr>
              <a:endCxn id="1183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9" name="Google Shape;1199;p76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0" name="Google Shape;1200;p76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1" name="Google Shape;1201;p76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2" name="Google Shape;1202;p76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3" name="Google Shape;1203;p76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4" name="Google Shape;1204;p76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5" name="Google Shape;1205;p76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206" name="Google Shape;1206;p76"/>
            <p:cNvCxnSpPr>
              <a:stCxn id="1176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76"/>
            <p:cNvCxnSpPr>
              <a:stCxn id="1177" idx="4"/>
              <a:endCxn id="1199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76"/>
            <p:cNvCxnSpPr>
              <a:cxnSpLocks/>
              <a:stCxn id="1201" idx="1"/>
              <a:endCxn id="1199" idx="6"/>
            </p:cNvCxnSpPr>
            <p:nvPr/>
          </p:nvCxnSpPr>
          <p:spPr>
            <a:xfrm rot="16200000" flipH="1" flipV="1">
              <a:off x="749080" y="3726926"/>
              <a:ext cx="42745" cy="27780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76"/>
            <p:cNvCxnSpPr>
              <a:stCxn id="1199" idx="5"/>
              <a:endCxn id="1200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76"/>
            <p:cNvCxnSpPr>
              <a:stCxn id="1201" idx="4"/>
              <a:endCxn id="1200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76"/>
            <p:cNvCxnSpPr>
              <a:endCxn id="1203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76"/>
            <p:cNvCxnSpPr>
              <a:stCxn id="1202" idx="5"/>
              <a:endCxn id="1205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76"/>
            <p:cNvCxnSpPr>
              <a:stCxn id="1203" idx="5"/>
              <a:endCxn id="1204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76"/>
            <p:cNvCxnSpPr>
              <a:stCxn id="1204" idx="7"/>
              <a:endCxn id="1205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76"/>
            <p:cNvCxnSpPr>
              <a:stCxn id="1205" idx="6"/>
              <a:endCxn id="1203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76"/>
            <p:cNvCxnSpPr>
              <a:endCxn id="1202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76"/>
            <p:cNvCxnSpPr>
              <a:stCxn id="1180" idx="4"/>
              <a:endCxn id="1203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91" name="Google Shape;1091;p76"/>
          <p:cNvSpPr/>
          <p:nvPr/>
        </p:nvSpPr>
        <p:spPr>
          <a:xfrm rot="5400000">
            <a:off x="1568725" y="-4232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218" name="Google Shape;1218;p76"/>
          <p:cNvSpPr txBox="1"/>
          <p:nvPr/>
        </p:nvSpPr>
        <p:spPr>
          <a:xfrm>
            <a:off x="3526950" y="6266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76"/>
          <p:cNvCxnSpPr/>
          <p:nvPr/>
        </p:nvCxnSpPr>
        <p:spPr>
          <a:xfrm flipH="1">
            <a:off x="62125" y="3063"/>
            <a:ext cx="14400" cy="4304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0" name="Google Shape;1220;p76"/>
          <p:cNvSpPr/>
          <p:nvPr/>
        </p:nvSpPr>
        <p:spPr>
          <a:xfrm>
            <a:off x="90875" y="589500"/>
            <a:ext cx="10974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0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21" name="Google Shape;1221;p76"/>
          <p:cNvSpPr/>
          <p:nvPr/>
        </p:nvSpPr>
        <p:spPr>
          <a:xfrm>
            <a:off x="52700" y="21393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1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22" name="Google Shape;1222;p76"/>
          <p:cNvSpPr/>
          <p:nvPr/>
        </p:nvSpPr>
        <p:spPr>
          <a:xfrm>
            <a:off x="74725" y="3776763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2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23" name="Google Shape;1223;p76"/>
          <p:cNvSpPr/>
          <p:nvPr/>
        </p:nvSpPr>
        <p:spPr>
          <a:xfrm rot="5400000">
            <a:off x="4147150" y="-306925"/>
            <a:ext cx="906900" cy="1479900"/>
          </a:xfrm>
          <a:prstGeom prst="homePlate">
            <a:avLst>
              <a:gd name="adj" fmla="val 36808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224" name="Google Shape;1224;p76"/>
          <p:cNvSpPr txBox="1"/>
          <p:nvPr/>
        </p:nvSpPr>
        <p:spPr>
          <a:xfrm>
            <a:off x="3292650" y="-108850"/>
            <a:ext cx="2546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Stochastic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NE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225" name="Google Shape;1225;p76"/>
          <p:cNvSpPr txBox="1"/>
          <p:nvPr/>
        </p:nvSpPr>
        <p:spPr>
          <a:xfrm>
            <a:off x="6088313" y="2842799"/>
            <a:ext cx="2721462" cy="1095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All nodes within a metanode at a specific level get the same 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embedding vector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76"/>
          <p:cNvSpPr txBox="1"/>
          <p:nvPr/>
        </p:nvSpPr>
        <p:spPr>
          <a:xfrm>
            <a:off x="6074304" y="1386011"/>
            <a:ext cx="2735471" cy="11108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Each metanode (community) and leaf is assigned a node embedding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" b="1" dirty="0">
                <a:solidFill>
                  <a:srgbClr val="7030A0"/>
                </a:solidFill>
                <a:latin typeface="+mj-lt"/>
                <a:ea typeface="Roboto"/>
                <a:cs typeface="Roboto"/>
                <a:sym typeface="Roboto"/>
              </a:rPr>
              <a:t>randomly</a:t>
            </a:r>
            <a:endParaRPr b="1" dirty="0">
              <a:solidFill>
                <a:srgbClr val="7030A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5D52EE-0616-4FB7-B70E-32BD45E0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120108-57B5-4FDB-856E-92A70512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0E1D7F-274B-4D43-9E9B-B043B7D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25</a:t>
            </a:fld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2 - </a:t>
            </a:r>
            <a:r>
              <a:rPr lang="fr-FR" dirty="0" err="1"/>
              <a:t>smarter</a:t>
            </a:r>
            <a:r>
              <a:rPr lang="fr-FR" dirty="0"/>
              <a:t> variant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7E02FE-FC6A-4174-AA53-39FF0D7E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Generating Node Embeddings at Each Level</a:t>
            </a:r>
          </a:p>
          <a:p>
            <a:pPr lvl="0"/>
            <a:r>
              <a:rPr lang="en-US" dirty="0"/>
              <a:t>(Standard Embedding)</a:t>
            </a:r>
            <a:endParaRPr lang="en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625270-62A4-4F8B-BA6F-BF7B522C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5D5F5A-F370-4794-9292-DA39EB0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E9869F-9BD9-4CE5-97B0-80422BD6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26</a:t>
            </a:fld>
            <a:endParaRPr lang="fr-FR"/>
          </a:p>
        </p:txBody>
      </p:sp>
      <p:sp>
        <p:nvSpPr>
          <p:cNvPr id="1232" name="Google Shape;1232;p77"/>
          <p:cNvSpPr txBox="1"/>
          <p:nvPr/>
        </p:nvSpPr>
        <p:spPr>
          <a:xfrm>
            <a:off x="2461550" y="3809475"/>
            <a:ext cx="45297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Ignoring the inter-community edges</a:t>
            </a:r>
            <a:endParaRPr sz="2200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8" name="Google Shape;1238;p78"/>
          <p:cNvCxnSpPr>
            <a:stCxn id="1239" idx="6"/>
            <a:endCxn id="1240" idx="3"/>
          </p:cNvCxnSpPr>
          <p:nvPr/>
        </p:nvCxnSpPr>
        <p:spPr>
          <a:xfrm>
            <a:off x="2330125" y="15297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1" name="Google Shape;1241;p78"/>
          <p:cNvCxnSpPr>
            <a:stCxn id="1239" idx="6"/>
            <a:endCxn id="1242" idx="2"/>
          </p:cNvCxnSpPr>
          <p:nvPr/>
        </p:nvCxnSpPr>
        <p:spPr>
          <a:xfrm>
            <a:off x="2330125" y="15297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3" name="Google Shape;1243;p78"/>
          <p:cNvCxnSpPr>
            <a:stCxn id="1239" idx="6"/>
            <a:endCxn id="1244" idx="1"/>
          </p:cNvCxnSpPr>
          <p:nvPr/>
        </p:nvCxnSpPr>
        <p:spPr>
          <a:xfrm flipH="1">
            <a:off x="1578025" y="15297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5" name="Google Shape;1245;p78"/>
          <p:cNvCxnSpPr>
            <a:stCxn id="1240" idx="6"/>
            <a:endCxn id="1246" idx="2"/>
          </p:cNvCxnSpPr>
          <p:nvPr/>
        </p:nvCxnSpPr>
        <p:spPr>
          <a:xfrm>
            <a:off x="4158923" y="3042939"/>
            <a:ext cx="693900" cy="97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7" name="Google Shape;1247;p78"/>
          <p:cNvCxnSpPr>
            <a:stCxn id="1240" idx="6"/>
            <a:endCxn id="1248" idx="1"/>
          </p:cNvCxnSpPr>
          <p:nvPr/>
        </p:nvCxnSpPr>
        <p:spPr>
          <a:xfrm flipH="1">
            <a:off x="3254423" y="3042939"/>
            <a:ext cx="904500" cy="6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9" name="Google Shape;1249;p78"/>
          <p:cNvSpPr/>
          <p:nvPr/>
        </p:nvSpPr>
        <p:spPr>
          <a:xfrm rot="5400000">
            <a:off x="248806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250" name="Google Shape;1250;p78"/>
          <p:cNvSpPr/>
          <p:nvPr/>
        </p:nvSpPr>
        <p:spPr>
          <a:xfrm rot="5400000">
            <a:off x="216328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251" name="Google Shape;1251;p78"/>
          <p:cNvCxnSpPr>
            <a:endCxn id="1249" idx="3"/>
          </p:cNvCxnSpPr>
          <p:nvPr/>
        </p:nvCxnSpPr>
        <p:spPr>
          <a:xfrm>
            <a:off x="2439277" y="26473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78"/>
          <p:cNvCxnSpPr>
            <a:endCxn id="1250" idx="0"/>
          </p:cNvCxnSpPr>
          <p:nvPr/>
        </p:nvCxnSpPr>
        <p:spPr>
          <a:xfrm flipH="1">
            <a:off x="2259583" y="26471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78"/>
          <p:cNvCxnSpPr>
            <a:stCxn id="1249" idx="5"/>
            <a:endCxn id="1254" idx="7"/>
          </p:cNvCxnSpPr>
          <p:nvPr/>
        </p:nvCxnSpPr>
        <p:spPr>
          <a:xfrm flipH="1">
            <a:off x="2439277" y="28728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5" name="Google Shape;1255;p78"/>
          <p:cNvCxnSpPr>
            <a:endCxn id="1250" idx="7"/>
          </p:cNvCxnSpPr>
          <p:nvPr/>
        </p:nvCxnSpPr>
        <p:spPr>
          <a:xfrm rot="10800000">
            <a:off x="2244469" y="28728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78"/>
          <p:cNvCxnSpPr>
            <a:stCxn id="1250" idx="6"/>
            <a:endCxn id="1249" idx="4"/>
          </p:cNvCxnSpPr>
          <p:nvPr/>
        </p:nvCxnSpPr>
        <p:spPr>
          <a:xfrm rot="10800000" flipH="1">
            <a:off x="2207983" y="28412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7" name="Google Shape;1257;p78"/>
          <p:cNvSpPr/>
          <p:nvPr/>
        </p:nvSpPr>
        <p:spPr>
          <a:xfrm rot="5400000">
            <a:off x="2358151" y="25640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254" name="Google Shape;1254;p78"/>
          <p:cNvSpPr/>
          <p:nvPr/>
        </p:nvSpPr>
        <p:spPr>
          <a:xfrm rot="5400000">
            <a:off x="2358151" y="30151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1258" name="Google Shape;1258;p78"/>
          <p:cNvGrpSpPr/>
          <p:nvPr/>
        </p:nvGrpSpPr>
        <p:grpSpPr>
          <a:xfrm>
            <a:off x="3583345" y="1848850"/>
            <a:ext cx="1151155" cy="1194089"/>
            <a:chOff x="3550485" y="2001252"/>
            <a:chExt cx="1729500" cy="942900"/>
          </a:xfrm>
        </p:grpSpPr>
        <p:sp>
          <p:nvSpPr>
            <p:cNvPr id="1259" name="Google Shape;1259;p78"/>
            <p:cNvSpPr/>
            <p:nvPr/>
          </p:nvSpPr>
          <p:spPr>
            <a:xfrm rot="5400000">
              <a:off x="4626858" y="2049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60" name="Google Shape;1260;p78"/>
            <p:cNvSpPr/>
            <p:nvPr/>
          </p:nvSpPr>
          <p:spPr>
            <a:xfrm rot="5400000">
              <a:off x="4196624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61" name="Google Shape;1261;p78"/>
            <p:cNvSpPr/>
            <p:nvPr/>
          </p:nvSpPr>
          <p:spPr>
            <a:xfrm rot="5400000">
              <a:off x="3766390" y="230702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62" name="Google Shape;1262;p78"/>
            <p:cNvSpPr/>
            <p:nvPr/>
          </p:nvSpPr>
          <p:spPr>
            <a:xfrm rot="5400000">
              <a:off x="4770269" y="233925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63" name="Google Shape;1263;p78"/>
            <p:cNvSpPr/>
            <p:nvPr/>
          </p:nvSpPr>
          <p:spPr>
            <a:xfrm rot="5400000">
              <a:off x="4124919" y="240372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64" name="Google Shape;1264;p78"/>
            <p:cNvSpPr/>
            <p:nvPr/>
          </p:nvSpPr>
          <p:spPr>
            <a:xfrm rot="5400000">
              <a:off x="3925470" y="260443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65" name="Google Shape;1265;p78"/>
            <p:cNvSpPr/>
            <p:nvPr/>
          </p:nvSpPr>
          <p:spPr>
            <a:xfrm rot="5400000">
              <a:off x="4196624" y="279055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66" name="Google Shape;1266;p78"/>
            <p:cNvSpPr/>
            <p:nvPr/>
          </p:nvSpPr>
          <p:spPr>
            <a:xfrm rot="5400000">
              <a:off x="4626858" y="275831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67" name="Google Shape;1267;p78"/>
            <p:cNvSpPr/>
            <p:nvPr/>
          </p:nvSpPr>
          <p:spPr>
            <a:xfrm rot="5400000">
              <a:off x="4483447" y="2597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268" name="Google Shape;1268;p78"/>
            <p:cNvCxnSpPr>
              <a:endCxn id="1259" idx="3"/>
            </p:cNvCxnSpPr>
            <p:nvPr/>
          </p:nvCxnSpPr>
          <p:spPr>
            <a:xfrm rot="10800000">
              <a:off x="4612309" y="2087851"/>
              <a:ext cx="358200" cy="12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78"/>
            <p:cNvCxnSpPr>
              <a:stCxn id="1259" idx="5"/>
              <a:endCxn id="1260" idx="0"/>
            </p:cNvCxnSpPr>
            <p:nvPr/>
          </p:nvCxnSpPr>
          <p:spPr>
            <a:xfrm flipH="1">
              <a:off x="4279309" y="2124126"/>
              <a:ext cx="333000" cy="11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78"/>
            <p:cNvCxnSpPr>
              <a:stCxn id="1262" idx="3"/>
              <a:endCxn id="1260" idx="7"/>
            </p:cNvCxnSpPr>
            <p:nvPr/>
          </p:nvCxnSpPr>
          <p:spPr>
            <a:xfrm rot="10800000">
              <a:off x="4262520" y="2253169"/>
              <a:ext cx="493200" cy="1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78"/>
            <p:cNvCxnSpPr/>
            <p:nvPr/>
          </p:nvCxnSpPr>
          <p:spPr>
            <a:xfrm rot="5400000">
              <a:off x="4436785" y="2101492"/>
              <a:ext cx="57900" cy="6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78"/>
            <p:cNvCxnSpPr>
              <a:stCxn id="1260" idx="5"/>
              <a:endCxn id="1263" idx="2"/>
            </p:cNvCxnSpPr>
            <p:nvPr/>
          </p:nvCxnSpPr>
          <p:spPr>
            <a:xfrm flipH="1">
              <a:off x="4150575" y="2253067"/>
              <a:ext cx="31500" cy="18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78"/>
            <p:cNvCxnSpPr>
              <a:endCxn id="1263" idx="0"/>
            </p:cNvCxnSpPr>
            <p:nvPr/>
          </p:nvCxnSpPr>
          <p:spPr>
            <a:xfrm flipH="1">
              <a:off x="4207419" y="2252977"/>
              <a:ext cx="763500" cy="20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78"/>
            <p:cNvCxnSpPr>
              <a:stCxn id="1260" idx="5"/>
              <a:endCxn id="1261" idx="1"/>
            </p:cNvCxnSpPr>
            <p:nvPr/>
          </p:nvCxnSpPr>
          <p:spPr>
            <a:xfrm flipH="1">
              <a:off x="3832275" y="2253067"/>
              <a:ext cx="349800" cy="9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78"/>
            <p:cNvCxnSpPr>
              <a:stCxn id="1263" idx="3"/>
              <a:endCxn id="1261" idx="6"/>
            </p:cNvCxnSpPr>
            <p:nvPr/>
          </p:nvCxnSpPr>
          <p:spPr>
            <a:xfrm rot="10800000">
              <a:off x="3792069" y="2389640"/>
              <a:ext cx="318300" cy="5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78"/>
            <p:cNvCxnSpPr>
              <a:endCxn id="1267" idx="2"/>
            </p:cNvCxnSpPr>
            <p:nvPr/>
          </p:nvCxnSpPr>
          <p:spPr>
            <a:xfrm flipH="1">
              <a:off x="4509097" y="2413839"/>
              <a:ext cx="246900" cy="2145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78"/>
            <p:cNvCxnSpPr>
              <a:endCxn id="1264" idx="3"/>
            </p:cNvCxnSpPr>
            <p:nvPr/>
          </p:nvCxnSpPr>
          <p:spPr>
            <a:xfrm>
              <a:off x="3791820" y="2389349"/>
              <a:ext cx="119100" cy="2538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78"/>
            <p:cNvCxnSpPr>
              <a:stCxn id="1267" idx="4"/>
              <a:endCxn id="1264" idx="1"/>
            </p:cNvCxnSpPr>
            <p:nvPr/>
          </p:nvCxnSpPr>
          <p:spPr>
            <a:xfrm rot="10800000">
              <a:off x="3991147" y="2643189"/>
              <a:ext cx="4611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78"/>
            <p:cNvCxnSpPr>
              <a:endCxn id="1266" idx="3"/>
            </p:cNvCxnSpPr>
            <p:nvPr/>
          </p:nvCxnSpPr>
          <p:spPr>
            <a:xfrm>
              <a:off x="4549309" y="2671928"/>
              <a:ext cx="630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78"/>
            <p:cNvCxnSpPr>
              <a:stCxn id="1264" idx="6"/>
              <a:endCxn id="1265" idx="3"/>
            </p:cNvCxnSpPr>
            <p:nvPr/>
          </p:nvCxnSpPr>
          <p:spPr>
            <a:xfrm>
              <a:off x="3951120" y="2686936"/>
              <a:ext cx="230700" cy="1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78"/>
            <p:cNvCxnSpPr>
              <a:stCxn id="1266" idx="4"/>
              <a:endCxn id="1265" idx="0"/>
            </p:cNvCxnSpPr>
            <p:nvPr/>
          </p:nvCxnSpPr>
          <p:spPr>
            <a:xfrm flipH="1">
              <a:off x="4279158" y="2815166"/>
              <a:ext cx="316500" cy="3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78"/>
            <p:cNvCxnSpPr>
              <a:endCxn id="1267" idx="5"/>
            </p:cNvCxnSpPr>
            <p:nvPr/>
          </p:nvCxnSpPr>
          <p:spPr>
            <a:xfrm rot="10800000" flipH="1">
              <a:off x="4221998" y="2672126"/>
              <a:ext cx="246900" cy="14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3" name="Google Shape;1283;p78"/>
            <p:cNvSpPr/>
            <p:nvPr/>
          </p:nvSpPr>
          <p:spPr>
            <a:xfrm rot="5400000">
              <a:off x="4985386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0" name="Google Shape;1240;p78"/>
            <p:cNvSpPr/>
            <p:nvPr/>
          </p:nvSpPr>
          <p:spPr>
            <a:xfrm rot="5400000">
              <a:off x="3943785" y="1607952"/>
              <a:ext cx="942900" cy="1729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242" name="Google Shape;1242;p78"/>
          <p:cNvSpPr/>
          <p:nvPr/>
        </p:nvSpPr>
        <p:spPr>
          <a:xfrm rot="5400000">
            <a:off x="2053900" y="25534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284" name="Google Shape;1284;p78"/>
          <p:cNvSpPr txBox="1"/>
          <p:nvPr/>
        </p:nvSpPr>
        <p:spPr>
          <a:xfrm>
            <a:off x="4591450" y="26085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78"/>
          <p:cNvSpPr txBox="1"/>
          <p:nvPr/>
        </p:nvSpPr>
        <p:spPr>
          <a:xfrm>
            <a:off x="1640025" y="29230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286" name="Google Shape;1286;p78"/>
          <p:cNvGrpSpPr/>
          <p:nvPr/>
        </p:nvGrpSpPr>
        <p:grpSpPr>
          <a:xfrm>
            <a:off x="1140438" y="1792178"/>
            <a:ext cx="549300" cy="839897"/>
            <a:chOff x="683238" y="1944578"/>
            <a:chExt cx="549300" cy="839897"/>
          </a:xfrm>
        </p:grpSpPr>
        <p:sp>
          <p:nvSpPr>
            <p:cNvPr id="1287" name="Google Shape;1287;p78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88" name="Google Shape;1288;p78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89" name="Google Shape;1289;p78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290" name="Google Shape;1290;p78"/>
            <p:cNvCxnSpPr>
              <a:stCxn id="1288" idx="5"/>
              <a:endCxn id="1287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78"/>
            <p:cNvCxnSpPr>
              <a:stCxn id="1289" idx="4"/>
              <a:endCxn id="1287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78"/>
            <p:cNvCxnSpPr>
              <a:stCxn id="1288" idx="6"/>
              <a:endCxn id="1289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4" name="Google Shape;1244;p78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93" name="Google Shape;1293;p78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4" name="Google Shape;1294;p78"/>
          <p:cNvGrpSpPr/>
          <p:nvPr/>
        </p:nvGrpSpPr>
        <p:grpSpPr>
          <a:xfrm>
            <a:off x="4477350" y="4022350"/>
            <a:ext cx="1190650" cy="589800"/>
            <a:chOff x="4020150" y="4022350"/>
            <a:chExt cx="1190650" cy="589800"/>
          </a:xfrm>
        </p:grpSpPr>
        <p:sp>
          <p:nvSpPr>
            <p:cNvPr id="1295" name="Google Shape;1295;p78"/>
            <p:cNvSpPr/>
            <p:nvPr/>
          </p:nvSpPr>
          <p:spPr>
            <a:xfrm rot="5400000">
              <a:off x="4101122" y="4139304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96" name="Google Shape;1296;p78"/>
            <p:cNvSpPr/>
            <p:nvPr/>
          </p:nvSpPr>
          <p:spPr>
            <a:xfrm rot="5400000">
              <a:off x="4294265" y="4450609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97" name="Google Shape;1297;p78"/>
            <p:cNvSpPr/>
            <p:nvPr/>
          </p:nvSpPr>
          <p:spPr>
            <a:xfrm rot="5400000">
              <a:off x="4600720" y="4396690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98" name="Google Shape;1298;p78"/>
            <p:cNvSpPr/>
            <p:nvPr/>
          </p:nvSpPr>
          <p:spPr>
            <a:xfrm rot="5400000">
              <a:off x="4498568" y="4127098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299" name="Google Shape;1299;p78"/>
            <p:cNvCxnSpPr>
              <a:stCxn id="1298" idx="4"/>
              <a:endCxn id="1295" idx="1"/>
            </p:cNvCxnSpPr>
            <p:nvPr/>
          </p:nvCxnSpPr>
          <p:spPr>
            <a:xfrm rot="10800000">
              <a:off x="4172768" y="4149598"/>
              <a:ext cx="328200" cy="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78"/>
            <p:cNvCxnSpPr>
              <a:endCxn id="1297" idx="3"/>
            </p:cNvCxnSpPr>
            <p:nvPr/>
          </p:nvCxnSpPr>
          <p:spPr>
            <a:xfrm>
              <a:off x="4569982" y="4197756"/>
              <a:ext cx="45000" cy="20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78"/>
            <p:cNvCxnSpPr>
              <a:stCxn id="1295" idx="6"/>
              <a:endCxn id="1296" idx="3"/>
            </p:cNvCxnSpPr>
            <p:nvPr/>
          </p:nvCxnSpPr>
          <p:spPr>
            <a:xfrm>
              <a:off x="4144022" y="4222704"/>
              <a:ext cx="1644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78"/>
            <p:cNvCxnSpPr>
              <a:stCxn id="1297" idx="4"/>
              <a:endCxn id="1296" idx="0"/>
            </p:cNvCxnSpPr>
            <p:nvPr/>
          </p:nvCxnSpPr>
          <p:spPr>
            <a:xfrm flipH="1">
              <a:off x="4377520" y="4437190"/>
              <a:ext cx="225600" cy="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78"/>
            <p:cNvCxnSpPr>
              <a:endCxn id="1298" idx="5"/>
            </p:cNvCxnSpPr>
            <p:nvPr/>
          </p:nvCxnSpPr>
          <p:spPr>
            <a:xfrm rot="10800000" flipH="1">
              <a:off x="4337030" y="4197933"/>
              <a:ext cx="1758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6" name="Google Shape;1246;p78"/>
            <p:cNvSpPr/>
            <p:nvPr/>
          </p:nvSpPr>
          <p:spPr>
            <a:xfrm rot="5400000">
              <a:off x="4116750" y="3925750"/>
              <a:ext cx="558000" cy="7512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4" name="Google Shape;1304;p78"/>
            <p:cNvSpPr txBox="1"/>
            <p:nvPr/>
          </p:nvSpPr>
          <p:spPr>
            <a:xfrm>
              <a:off x="4717600" y="41357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22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5" name="Google Shape;1305;p78"/>
          <p:cNvGrpSpPr/>
          <p:nvPr/>
        </p:nvGrpSpPr>
        <p:grpSpPr>
          <a:xfrm>
            <a:off x="2523225" y="3576426"/>
            <a:ext cx="856800" cy="1281824"/>
            <a:chOff x="2218425" y="3576426"/>
            <a:chExt cx="856800" cy="1281824"/>
          </a:xfrm>
        </p:grpSpPr>
        <p:sp>
          <p:nvSpPr>
            <p:cNvPr id="1306" name="Google Shape;1306;p78"/>
            <p:cNvSpPr/>
            <p:nvPr/>
          </p:nvSpPr>
          <p:spPr>
            <a:xfrm rot="5400000">
              <a:off x="2858031" y="4145981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7" name="Google Shape;1307;p78"/>
            <p:cNvSpPr/>
            <p:nvPr/>
          </p:nvSpPr>
          <p:spPr>
            <a:xfrm rot="5400000">
              <a:off x="2979494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8" name="Google Shape;1308;p78"/>
            <p:cNvSpPr/>
            <p:nvPr/>
          </p:nvSpPr>
          <p:spPr>
            <a:xfrm rot="5400000">
              <a:off x="2777057" y="3661178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9" name="Google Shape;1309;p78"/>
            <p:cNvSpPr/>
            <p:nvPr/>
          </p:nvSpPr>
          <p:spPr>
            <a:xfrm rot="5400000">
              <a:off x="2534132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10" name="Google Shape;1310;p78"/>
            <p:cNvSpPr/>
            <p:nvPr/>
          </p:nvSpPr>
          <p:spPr>
            <a:xfrm rot="5400000">
              <a:off x="2291208" y="4092114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11" name="Google Shape;1311;p78"/>
            <p:cNvSpPr/>
            <p:nvPr/>
          </p:nvSpPr>
          <p:spPr>
            <a:xfrm rot="5400000">
              <a:off x="2493645" y="4253715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312" name="Google Shape;1312;p78"/>
            <p:cNvCxnSpPr>
              <a:endCxn id="1308" idx="3"/>
            </p:cNvCxnSpPr>
            <p:nvPr/>
          </p:nvCxnSpPr>
          <p:spPr>
            <a:xfrm rot="10800000">
              <a:off x="2797108" y="3663050"/>
              <a:ext cx="202500" cy="21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78"/>
            <p:cNvCxnSpPr>
              <a:stCxn id="1308" idx="5"/>
              <a:endCxn id="1309" idx="0"/>
            </p:cNvCxnSpPr>
            <p:nvPr/>
          </p:nvCxnSpPr>
          <p:spPr>
            <a:xfrm flipH="1">
              <a:off x="2609008" y="3723507"/>
              <a:ext cx="188100" cy="1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78"/>
            <p:cNvCxnSpPr>
              <a:stCxn id="1306" idx="3"/>
              <a:endCxn id="1309" idx="7"/>
            </p:cNvCxnSpPr>
            <p:nvPr/>
          </p:nvCxnSpPr>
          <p:spPr>
            <a:xfrm rot="10800000">
              <a:off x="2599683" y="3939053"/>
              <a:ext cx="278400" cy="20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78"/>
            <p:cNvCxnSpPr/>
            <p:nvPr/>
          </p:nvCxnSpPr>
          <p:spPr>
            <a:xfrm rot="5400000">
              <a:off x="2666162" y="4051198"/>
              <a:ext cx="966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78"/>
            <p:cNvCxnSpPr>
              <a:stCxn id="1309" idx="5"/>
              <a:endCxn id="1311" idx="2"/>
            </p:cNvCxnSpPr>
            <p:nvPr/>
          </p:nvCxnSpPr>
          <p:spPr>
            <a:xfrm flipH="1">
              <a:off x="2536484" y="3938975"/>
              <a:ext cx="17700" cy="30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78"/>
            <p:cNvCxnSpPr>
              <a:endCxn id="1311" idx="0"/>
            </p:cNvCxnSpPr>
            <p:nvPr/>
          </p:nvCxnSpPr>
          <p:spPr>
            <a:xfrm flipH="1">
              <a:off x="2568495" y="3938715"/>
              <a:ext cx="431100" cy="3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78"/>
            <p:cNvCxnSpPr>
              <a:stCxn id="1309" idx="5"/>
              <a:endCxn id="1310" idx="1"/>
            </p:cNvCxnSpPr>
            <p:nvPr/>
          </p:nvCxnSpPr>
          <p:spPr>
            <a:xfrm flipH="1">
              <a:off x="2356784" y="3938975"/>
              <a:ext cx="197400" cy="15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78"/>
            <p:cNvCxnSpPr>
              <a:stCxn id="1311" idx="3"/>
              <a:endCxn id="1310" idx="6"/>
            </p:cNvCxnSpPr>
            <p:nvPr/>
          </p:nvCxnSpPr>
          <p:spPr>
            <a:xfrm rot="10800000">
              <a:off x="2333997" y="4167087"/>
              <a:ext cx="179700" cy="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8" name="Google Shape;1248;p78"/>
            <p:cNvSpPr/>
            <p:nvPr/>
          </p:nvSpPr>
          <p:spPr>
            <a:xfrm rot="5400000">
              <a:off x="2227425" y="3567426"/>
              <a:ext cx="838800" cy="856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20" name="Google Shape;1320;p78"/>
            <p:cNvSpPr txBox="1"/>
            <p:nvPr/>
          </p:nvSpPr>
          <p:spPr>
            <a:xfrm>
              <a:off x="2289900" y="43818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21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1" name="Google Shape;1321;p78"/>
          <p:cNvGrpSpPr/>
          <p:nvPr/>
        </p:nvGrpSpPr>
        <p:grpSpPr>
          <a:xfrm rot="5400000">
            <a:off x="1764167" y="-120162"/>
            <a:ext cx="1349972" cy="1829796"/>
            <a:chOff x="510650" y="1845550"/>
            <a:chExt cx="1949700" cy="2483100"/>
          </a:xfrm>
        </p:grpSpPr>
        <p:sp>
          <p:nvSpPr>
            <p:cNvPr id="1322" name="Google Shape;1322;p78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23" name="Google Shape;1323;p78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24" name="Google Shape;1324;p78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25" name="Google Shape;1325;p78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26" name="Google Shape;1326;p78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27" name="Google Shape;1327;p78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28" name="Google Shape;1328;p78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29" name="Google Shape;1329;p78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30" name="Google Shape;1330;p78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31" name="Google Shape;1331;p78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332" name="Google Shape;1332;p78"/>
            <p:cNvCxnSpPr>
              <a:cxnSpLocks/>
              <a:stCxn id="1323" idx="3"/>
              <a:endCxn id="1322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78"/>
            <p:cNvCxnSpPr>
              <a:cxnSpLocks/>
              <a:stCxn id="1322" idx="5"/>
              <a:endCxn id="1324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78"/>
            <p:cNvCxnSpPr>
              <a:cxnSpLocks/>
              <a:stCxn id="1326" idx="3"/>
              <a:endCxn id="1324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78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78"/>
            <p:cNvCxnSpPr>
              <a:cxnSpLocks/>
              <a:stCxn id="1324" idx="5"/>
              <a:endCxn id="1327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78"/>
            <p:cNvCxnSpPr>
              <a:cxnSpLocks/>
              <a:endCxn id="1327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78"/>
            <p:cNvCxnSpPr>
              <a:cxnSpLocks/>
              <a:stCxn id="1324" idx="5"/>
              <a:endCxn id="1325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78"/>
            <p:cNvCxnSpPr>
              <a:cxnSpLocks/>
              <a:stCxn id="1327" idx="3"/>
              <a:endCxn id="1325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78"/>
            <p:cNvCxnSpPr>
              <a:cxnSpLocks/>
              <a:endCxn id="1331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78"/>
            <p:cNvCxnSpPr>
              <a:cxnSpLocks/>
              <a:endCxn id="1328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78"/>
            <p:cNvCxnSpPr>
              <a:cxnSpLocks/>
              <a:stCxn id="1331" idx="4"/>
              <a:endCxn id="1328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78"/>
            <p:cNvCxnSpPr>
              <a:cxnSpLocks/>
              <a:endCxn id="1330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78"/>
            <p:cNvCxnSpPr>
              <a:cxnSpLocks/>
              <a:stCxn id="1328" idx="6"/>
              <a:endCxn id="1329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78"/>
            <p:cNvCxnSpPr>
              <a:cxnSpLocks/>
              <a:stCxn id="1330" idx="4"/>
              <a:endCxn id="1329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78"/>
            <p:cNvCxnSpPr>
              <a:cxnSpLocks/>
              <a:endCxn id="1331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7" name="Google Shape;1347;p78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48" name="Google Shape;1348;p78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49" name="Google Shape;1349;p78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50" name="Google Shape;1350;p78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51" name="Google Shape;1351;p78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52" name="Google Shape;1352;p78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53" name="Google Shape;1353;p78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354" name="Google Shape;1354;p78"/>
            <p:cNvCxnSpPr>
              <a:cxnSpLocks/>
              <a:stCxn id="1324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78"/>
            <p:cNvCxnSpPr>
              <a:cxnSpLocks/>
              <a:stCxn id="1325" idx="4"/>
              <a:endCxn id="1347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78"/>
            <p:cNvCxnSpPr>
              <a:cxnSpLocks/>
              <a:stCxn id="1349" idx="7"/>
              <a:endCxn id="1347" idx="6"/>
            </p:cNvCxnSpPr>
            <p:nvPr/>
          </p:nvCxnSpPr>
          <p:spPr>
            <a:xfrm rot="16200000" flipH="1" flipV="1">
              <a:off x="791824" y="3684181"/>
              <a:ext cx="42745" cy="3632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78"/>
            <p:cNvCxnSpPr>
              <a:cxnSpLocks/>
              <a:stCxn id="1347" idx="5"/>
              <a:endCxn id="1348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78"/>
            <p:cNvCxnSpPr>
              <a:cxnSpLocks/>
              <a:stCxn id="1349" idx="4"/>
              <a:endCxn id="1348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78"/>
            <p:cNvCxnSpPr>
              <a:cxnSpLocks/>
              <a:endCxn id="1351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78"/>
            <p:cNvCxnSpPr>
              <a:cxnSpLocks/>
              <a:stCxn id="1350" idx="5"/>
              <a:endCxn id="1353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78"/>
            <p:cNvCxnSpPr>
              <a:cxnSpLocks/>
              <a:stCxn id="1351" idx="5"/>
              <a:endCxn id="1352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78"/>
            <p:cNvCxnSpPr>
              <a:cxnSpLocks/>
              <a:stCxn id="1352" idx="7"/>
              <a:endCxn id="1353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78"/>
            <p:cNvCxnSpPr>
              <a:cxnSpLocks/>
              <a:stCxn id="1353" idx="6"/>
              <a:endCxn id="1351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78"/>
            <p:cNvCxnSpPr>
              <a:cxnSpLocks/>
              <a:endCxn id="1350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78"/>
            <p:cNvCxnSpPr>
              <a:cxnSpLocks/>
              <a:stCxn id="1328" idx="4"/>
              <a:endCxn id="1351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9" name="Google Shape;1239;p78"/>
          <p:cNvSpPr/>
          <p:nvPr/>
        </p:nvSpPr>
        <p:spPr>
          <a:xfrm rot="5400000">
            <a:off x="1568725" y="-4232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66" name="Google Shape;1366;p78"/>
          <p:cNvSpPr txBox="1"/>
          <p:nvPr/>
        </p:nvSpPr>
        <p:spPr>
          <a:xfrm>
            <a:off x="3526950" y="6266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367" name="Google Shape;1367;p78"/>
          <p:cNvCxnSpPr/>
          <p:nvPr/>
        </p:nvCxnSpPr>
        <p:spPr>
          <a:xfrm flipH="1">
            <a:off x="62125" y="3063"/>
            <a:ext cx="14400" cy="4304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8" name="Google Shape;1368;p78"/>
          <p:cNvSpPr/>
          <p:nvPr/>
        </p:nvSpPr>
        <p:spPr>
          <a:xfrm>
            <a:off x="90875" y="589500"/>
            <a:ext cx="10974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0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69" name="Google Shape;1369;p78"/>
          <p:cNvSpPr/>
          <p:nvPr/>
        </p:nvSpPr>
        <p:spPr>
          <a:xfrm>
            <a:off x="52700" y="21393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1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70" name="Google Shape;1370;p78"/>
          <p:cNvSpPr/>
          <p:nvPr/>
        </p:nvSpPr>
        <p:spPr>
          <a:xfrm>
            <a:off x="74725" y="3776763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2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71" name="Google Shape;1371;p78"/>
          <p:cNvSpPr/>
          <p:nvPr/>
        </p:nvSpPr>
        <p:spPr>
          <a:xfrm rot="5400000">
            <a:off x="4147150" y="-306925"/>
            <a:ext cx="906900" cy="1479900"/>
          </a:xfrm>
          <a:prstGeom prst="homePlate">
            <a:avLst>
              <a:gd name="adj" fmla="val 36808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72" name="Google Shape;1372;p78"/>
          <p:cNvSpPr txBox="1"/>
          <p:nvPr/>
        </p:nvSpPr>
        <p:spPr>
          <a:xfrm>
            <a:off x="3292650" y="-108850"/>
            <a:ext cx="2546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Standard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NE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F0C919-6D64-4588-A861-33543E9F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44DBF3-498D-46E0-9EA4-E7A9EA4A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EBAC36-DE60-4A42-9D74-2E3E0403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27</a:t>
            </a:fld>
            <a:endParaRPr lang="fr-FR"/>
          </a:p>
        </p:txBody>
      </p:sp>
      <p:sp>
        <p:nvSpPr>
          <p:cNvPr id="5" name="Google Shape;1515;p79">
            <a:extLst>
              <a:ext uri="{FF2B5EF4-FFF2-40B4-BE49-F238E27FC236}">
                <a16:creationId xmlns:a16="http://schemas.microsoft.com/office/drawing/2014/main" id="{CA2621A4-13D3-41B6-BC8C-D2AFBE42702A}"/>
              </a:ext>
            </a:extLst>
          </p:cNvPr>
          <p:cNvSpPr txBox="1"/>
          <p:nvPr/>
        </p:nvSpPr>
        <p:spPr>
          <a:xfrm>
            <a:off x="5668000" y="1886712"/>
            <a:ext cx="3292050" cy="10661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Form a graph of metanodes: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Create meta-graphPresence of inter-community edges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Apply a state-of-the-art method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9"/>
          <p:cNvSpPr txBox="1"/>
          <p:nvPr/>
        </p:nvSpPr>
        <p:spPr>
          <a:xfrm>
            <a:off x="4480100" y="1169975"/>
            <a:ext cx="35577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+mj-lt"/>
                <a:ea typeface="Roboto"/>
                <a:cs typeface="Roboto"/>
                <a:sym typeface="Roboto"/>
              </a:rPr>
              <a:t>Inter-community edges are colored</a:t>
            </a:r>
            <a:endParaRPr sz="1500" b="1" baseline="-25000" dirty="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379" name="Google Shape;1379;p79"/>
          <p:cNvCxnSpPr>
            <a:stCxn id="1380" idx="6"/>
            <a:endCxn id="1381" idx="3"/>
          </p:cNvCxnSpPr>
          <p:nvPr/>
        </p:nvCxnSpPr>
        <p:spPr>
          <a:xfrm>
            <a:off x="2330125" y="15297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2" name="Google Shape;1382;p79"/>
          <p:cNvCxnSpPr>
            <a:stCxn id="1380" idx="6"/>
            <a:endCxn id="1383" idx="2"/>
          </p:cNvCxnSpPr>
          <p:nvPr/>
        </p:nvCxnSpPr>
        <p:spPr>
          <a:xfrm>
            <a:off x="2330125" y="15297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4" name="Google Shape;1384;p79"/>
          <p:cNvCxnSpPr>
            <a:stCxn id="1380" idx="6"/>
            <a:endCxn id="1385" idx="1"/>
          </p:cNvCxnSpPr>
          <p:nvPr/>
        </p:nvCxnSpPr>
        <p:spPr>
          <a:xfrm flipH="1">
            <a:off x="1578025" y="15297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6" name="Google Shape;1386;p79"/>
          <p:cNvCxnSpPr>
            <a:stCxn id="1381" idx="6"/>
            <a:endCxn id="1387" idx="2"/>
          </p:cNvCxnSpPr>
          <p:nvPr/>
        </p:nvCxnSpPr>
        <p:spPr>
          <a:xfrm>
            <a:off x="4158923" y="3042939"/>
            <a:ext cx="693900" cy="97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8" name="Google Shape;1388;p79"/>
          <p:cNvCxnSpPr>
            <a:stCxn id="1381" idx="6"/>
            <a:endCxn id="1389" idx="1"/>
          </p:cNvCxnSpPr>
          <p:nvPr/>
        </p:nvCxnSpPr>
        <p:spPr>
          <a:xfrm flipH="1">
            <a:off x="3254423" y="3042939"/>
            <a:ext cx="904500" cy="6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0" name="Google Shape;1390;p79"/>
          <p:cNvSpPr/>
          <p:nvPr/>
        </p:nvSpPr>
        <p:spPr>
          <a:xfrm rot="5400000">
            <a:off x="248806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91" name="Google Shape;1391;p79"/>
          <p:cNvSpPr/>
          <p:nvPr/>
        </p:nvSpPr>
        <p:spPr>
          <a:xfrm rot="5400000">
            <a:off x="216328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392" name="Google Shape;1392;p79"/>
          <p:cNvCxnSpPr>
            <a:endCxn id="1390" idx="3"/>
          </p:cNvCxnSpPr>
          <p:nvPr/>
        </p:nvCxnSpPr>
        <p:spPr>
          <a:xfrm>
            <a:off x="2439277" y="26473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79"/>
          <p:cNvCxnSpPr>
            <a:endCxn id="1391" idx="0"/>
          </p:cNvCxnSpPr>
          <p:nvPr/>
        </p:nvCxnSpPr>
        <p:spPr>
          <a:xfrm flipH="1">
            <a:off x="2259583" y="26471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79"/>
          <p:cNvCxnSpPr>
            <a:stCxn id="1390" idx="5"/>
            <a:endCxn id="1395" idx="7"/>
          </p:cNvCxnSpPr>
          <p:nvPr/>
        </p:nvCxnSpPr>
        <p:spPr>
          <a:xfrm flipH="1">
            <a:off x="2439277" y="28728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79"/>
          <p:cNvCxnSpPr>
            <a:endCxn id="1391" idx="7"/>
          </p:cNvCxnSpPr>
          <p:nvPr/>
        </p:nvCxnSpPr>
        <p:spPr>
          <a:xfrm rot="10800000">
            <a:off x="2244469" y="28728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79"/>
          <p:cNvCxnSpPr>
            <a:stCxn id="1391" idx="6"/>
            <a:endCxn id="1390" idx="4"/>
          </p:cNvCxnSpPr>
          <p:nvPr/>
        </p:nvCxnSpPr>
        <p:spPr>
          <a:xfrm rot="10800000" flipH="1">
            <a:off x="2207983" y="28412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8" name="Google Shape;1398;p79"/>
          <p:cNvSpPr/>
          <p:nvPr/>
        </p:nvSpPr>
        <p:spPr>
          <a:xfrm rot="5400000">
            <a:off x="2358151" y="25640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95" name="Google Shape;1395;p79"/>
          <p:cNvSpPr/>
          <p:nvPr/>
        </p:nvSpPr>
        <p:spPr>
          <a:xfrm rot="5400000">
            <a:off x="2358151" y="30151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1399" name="Google Shape;1399;p79"/>
          <p:cNvGrpSpPr/>
          <p:nvPr/>
        </p:nvGrpSpPr>
        <p:grpSpPr>
          <a:xfrm>
            <a:off x="3583345" y="1848850"/>
            <a:ext cx="1151155" cy="1194089"/>
            <a:chOff x="3550485" y="2001252"/>
            <a:chExt cx="1729500" cy="942900"/>
          </a:xfrm>
        </p:grpSpPr>
        <p:sp>
          <p:nvSpPr>
            <p:cNvPr id="1400" name="Google Shape;1400;p79"/>
            <p:cNvSpPr/>
            <p:nvPr/>
          </p:nvSpPr>
          <p:spPr>
            <a:xfrm rot="5400000">
              <a:off x="4626858" y="2049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01" name="Google Shape;1401;p79"/>
            <p:cNvSpPr/>
            <p:nvPr/>
          </p:nvSpPr>
          <p:spPr>
            <a:xfrm rot="5400000">
              <a:off x="4196624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02" name="Google Shape;1402;p79"/>
            <p:cNvSpPr/>
            <p:nvPr/>
          </p:nvSpPr>
          <p:spPr>
            <a:xfrm rot="5400000">
              <a:off x="3766390" y="230702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03" name="Google Shape;1403;p79"/>
            <p:cNvSpPr/>
            <p:nvPr/>
          </p:nvSpPr>
          <p:spPr>
            <a:xfrm rot="5400000">
              <a:off x="4770269" y="233925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04" name="Google Shape;1404;p79"/>
            <p:cNvSpPr/>
            <p:nvPr/>
          </p:nvSpPr>
          <p:spPr>
            <a:xfrm rot="5400000">
              <a:off x="4124919" y="2403727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05" name="Google Shape;1405;p79"/>
            <p:cNvSpPr/>
            <p:nvPr/>
          </p:nvSpPr>
          <p:spPr>
            <a:xfrm rot="5400000">
              <a:off x="3925470" y="260443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06" name="Google Shape;1406;p79"/>
            <p:cNvSpPr/>
            <p:nvPr/>
          </p:nvSpPr>
          <p:spPr>
            <a:xfrm rot="5400000">
              <a:off x="4196624" y="2790551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07" name="Google Shape;1407;p79"/>
            <p:cNvSpPr/>
            <p:nvPr/>
          </p:nvSpPr>
          <p:spPr>
            <a:xfrm rot="5400000">
              <a:off x="4626858" y="2758316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08" name="Google Shape;1408;p79"/>
            <p:cNvSpPr/>
            <p:nvPr/>
          </p:nvSpPr>
          <p:spPr>
            <a:xfrm rot="5400000">
              <a:off x="4483447" y="2597139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409" name="Google Shape;1409;p79"/>
            <p:cNvCxnSpPr>
              <a:endCxn id="1400" idx="3"/>
            </p:cNvCxnSpPr>
            <p:nvPr/>
          </p:nvCxnSpPr>
          <p:spPr>
            <a:xfrm rot="10800000">
              <a:off x="4612309" y="2087851"/>
              <a:ext cx="358200" cy="12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79"/>
            <p:cNvCxnSpPr>
              <a:stCxn id="1400" idx="5"/>
              <a:endCxn id="1401" idx="0"/>
            </p:cNvCxnSpPr>
            <p:nvPr/>
          </p:nvCxnSpPr>
          <p:spPr>
            <a:xfrm flipH="1">
              <a:off x="4279309" y="2124126"/>
              <a:ext cx="333000" cy="11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79"/>
            <p:cNvCxnSpPr>
              <a:stCxn id="1403" idx="3"/>
              <a:endCxn id="1401" idx="7"/>
            </p:cNvCxnSpPr>
            <p:nvPr/>
          </p:nvCxnSpPr>
          <p:spPr>
            <a:xfrm rot="10800000">
              <a:off x="4262520" y="2253169"/>
              <a:ext cx="493200" cy="1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79"/>
            <p:cNvCxnSpPr/>
            <p:nvPr/>
          </p:nvCxnSpPr>
          <p:spPr>
            <a:xfrm rot="5400000">
              <a:off x="4436785" y="2101492"/>
              <a:ext cx="57900" cy="66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79"/>
            <p:cNvCxnSpPr>
              <a:stCxn id="1401" idx="5"/>
              <a:endCxn id="1404" idx="2"/>
            </p:cNvCxnSpPr>
            <p:nvPr/>
          </p:nvCxnSpPr>
          <p:spPr>
            <a:xfrm flipH="1">
              <a:off x="4150575" y="2253067"/>
              <a:ext cx="31500" cy="18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79"/>
            <p:cNvCxnSpPr>
              <a:endCxn id="1404" idx="0"/>
            </p:cNvCxnSpPr>
            <p:nvPr/>
          </p:nvCxnSpPr>
          <p:spPr>
            <a:xfrm flipH="1">
              <a:off x="4207419" y="2252977"/>
              <a:ext cx="763500" cy="20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79"/>
            <p:cNvCxnSpPr>
              <a:stCxn id="1401" idx="5"/>
              <a:endCxn id="1402" idx="1"/>
            </p:cNvCxnSpPr>
            <p:nvPr/>
          </p:nvCxnSpPr>
          <p:spPr>
            <a:xfrm flipH="1">
              <a:off x="3832275" y="2253067"/>
              <a:ext cx="349800" cy="9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79"/>
            <p:cNvCxnSpPr>
              <a:stCxn id="1404" idx="3"/>
              <a:endCxn id="1402" idx="6"/>
            </p:cNvCxnSpPr>
            <p:nvPr/>
          </p:nvCxnSpPr>
          <p:spPr>
            <a:xfrm rot="10800000">
              <a:off x="3792069" y="2389640"/>
              <a:ext cx="318300" cy="5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79"/>
            <p:cNvCxnSpPr>
              <a:endCxn id="1408" idx="2"/>
            </p:cNvCxnSpPr>
            <p:nvPr/>
          </p:nvCxnSpPr>
          <p:spPr>
            <a:xfrm flipH="1">
              <a:off x="4509097" y="2413839"/>
              <a:ext cx="246900" cy="2145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79"/>
            <p:cNvCxnSpPr>
              <a:endCxn id="1405" idx="3"/>
            </p:cNvCxnSpPr>
            <p:nvPr/>
          </p:nvCxnSpPr>
          <p:spPr>
            <a:xfrm>
              <a:off x="3791820" y="2389349"/>
              <a:ext cx="119100" cy="2538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79"/>
            <p:cNvCxnSpPr>
              <a:stCxn id="1408" idx="4"/>
              <a:endCxn id="1405" idx="1"/>
            </p:cNvCxnSpPr>
            <p:nvPr/>
          </p:nvCxnSpPr>
          <p:spPr>
            <a:xfrm rot="10800000">
              <a:off x="3991147" y="2643189"/>
              <a:ext cx="4611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79"/>
            <p:cNvCxnSpPr>
              <a:endCxn id="1407" idx="3"/>
            </p:cNvCxnSpPr>
            <p:nvPr/>
          </p:nvCxnSpPr>
          <p:spPr>
            <a:xfrm>
              <a:off x="4549309" y="2671928"/>
              <a:ext cx="630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79"/>
            <p:cNvCxnSpPr>
              <a:stCxn id="1405" idx="6"/>
              <a:endCxn id="1406" idx="3"/>
            </p:cNvCxnSpPr>
            <p:nvPr/>
          </p:nvCxnSpPr>
          <p:spPr>
            <a:xfrm>
              <a:off x="3951120" y="2686936"/>
              <a:ext cx="230700" cy="14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79"/>
            <p:cNvCxnSpPr>
              <a:stCxn id="1407" idx="4"/>
              <a:endCxn id="1406" idx="0"/>
            </p:cNvCxnSpPr>
            <p:nvPr/>
          </p:nvCxnSpPr>
          <p:spPr>
            <a:xfrm flipH="1">
              <a:off x="4279158" y="2815166"/>
              <a:ext cx="316500" cy="3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79"/>
            <p:cNvCxnSpPr>
              <a:endCxn id="1408" idx="5"/>
            </p:cNvCxnSpPr>
            <p:nvPr/>
          </p:nvCxnSpPr>
          <p:spPr>
            <a:xfrm rot="10800000" flipH="1">
              <a:off x="4221998" y="2672126"/>
              <a:ext cx="246900" cy="14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4" name="Google Shape;1424;p79"/>
            <p:cNvSpPr/>
            <p:nvPr/>
          </p:nvSpPr>
          <p:spPr>
            <a:xfrm rot="5400000">
              <a:off x="4985386" y="2178080"/>
              <a:ext cx="51300" cy="1137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81" name="Google Shape;1381;p79"/>
            <p:cNvSpPr/>
            <p:nvPr/>
          </p:nvSpPr>
          <p:spPr>
            <a:xfrm rot="5400000">
              <a:off x="3943785" y="1607952"/>
              <a:ext cx="942900" cy="1729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383" name="Google Shape;1383;p79"/>
          <p:cNvSpPr/>
          <p:nvPr/>
        </p:nvSpPr>
        <p:spPr>
          <a:xfrm rot="5400000">
            <a:off x="2053900" y="25534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425" name="Google Shape;1425;p79"/>
          <p:cNvSpPr txBox="1"/>
          <p:nvPr/>
        </p:nvSpPr>
        <p:spPr>
          <a:xfrm>
            <a:off x="4591450" y="26085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79"/>
          <p:cNvSpPr txBox="1"/>
          <p:nvPr/>
        </p:nvSpPr>
        <p:spPr>
          <a:xfrm>
            <a:off x="1640025" y="29230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427" name="Google Shape;1427;p79"/>
          <p:cNvGrpSpPr/>
          <p:nvPr/>
        </p:nvGrpSpPr>
        <p:grpSpPr>
          <a:xfrm>
            <a:off x="1140438" y="1792178"/>
            <a:ext cx="549300" cy="839897"/>
            <a:chOff x="683238" y="1944578"/>
            <a:chExt cx="549300" cy="839897"/>
          </a:xfrm>
        </p:grpSpPr>
        <p:sp>
          <p:nvSpPr>
            <p:cNvPr id="1428" name="Google Shape;1428;p79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29" name="Google Shape;1429;p79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30" name="Google Shape;1430;p79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431" name="Google Shape;1431;p79"/>
            <p:cNvCxnSpPr>
              <a:stCxn id="1429" idx="5"/>
              <a:endCxn id="1428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79"/>
            <p:cNvCxnSpPr>
              <a:stCxn id="1430" idx="4"/>
              <a:endCxn id="1428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79"/>
            <p:cNvCxnSpPr>
              <a:stCxn id="1429" idx="6"/>
              <a:endCxn id="1430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5" name="Google Shape;1385;p79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34" name="Google Shape;1434;p79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5" name="Google Shape;1435;p79"/>
          <p:cNvGrpSpPr/>
          <p:nvPr/>
        </p:nvGrpSpPr>
        <p:grpSpPr>
          <a:xfrm>
            <a:off x="4477350" y="4022350"/>
            <a:ext cx="1190650" cy="589800"/>
            <a:chOff x="4020150" y="4022350"/>
            <a:chExt cx="1190650" cy="589800"/>
          </a:xfrm>
        </p:grpSpPr>
        <p:sp>
          <p:nvSpPr>
            <p:cNvPr id="1436" name="Google Shape;1436;p79"/>
            <p:cNvSpPr/>
            <p:nvPr/>
          </p:nvSpPr>
          <p:spPr>
            <a:xfrm rot="5400000">
              <a:off x="4101122" y="4139304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37" name="Google Shape;1437;p79"/>
            <p:cNvSpPr/>
            <p:nvPr/>
          </p:nvSpPr>
          <p:spPr>
            <a:xfrm rot="5400000">
              <a:off x="4294265" y="4450609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38" name="Google Shape;1438;p79"/>
            <p:cNvSpPr/>
            <p:nvPr/>
          </p:nvSpPr>
          <p:spPr>
            <a:xfrm rot="5400000">
              <a:off x="4600720" y="4396690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39" name="Google Shape;1439;p79"/>
            <p:cNvSpPr/>
            <p:nvPr/>
          </p:nvSpPr>
          <p:spPr>
            <a:xfrm rot="5400000">
              <a:off x="4498568" y="4127098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440" name="Google Shape;1440;p79"/>
            <p:cNvCxnSpPr>
              <a:stCxn id="1439" idx="4"/>
              <a:endCxn id="1436" idx="1"/>
            </p:cNvCxnSpPr>
            <p:nvPr/>
          </p:nvCxnSpPr>
          <p:spPr>
            <a:xfrm rot="10800000">
              <a:off x="4172768" y="4149598"/>
              <a:ext cx="328200" cy="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79"/>
            <p:cNvCxnSpPr>
              <a:endCxn id="1438" idx="3"/>
            </p:cNvCxnSpPr>
            <p:nvPr/>
          </p:nvCxnSpPr>
          <p:spPr>
            <a:xfrm>
              <a:off x="4569982" y="4197756"/>
              <a:ext cx="45000" cy="20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79"/>
            <p:cNvCxnSpPr>
              <a:stCxn id="1436" idx="6"/>
              <a:endCxn id="1437" idx="3"/>
            </p:cNvCxnSpPr>
            <p:nvPr/>
          </p:nvCxnSpPr>
          <p:spPr>
            <a:xfrm>
              <a:off x="4144022" y="4222704"/>
              <a:ext cx="1644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79"/>
            <p:cNvCxnSpPr>
              <a:stCxn id="1438" idx="4"/>
              <a:endCxn id="1437" idx="0"/>
            </p:cNvCxnSpPr>
            <p:nvPr/>
          </p:nvCxnSpPr>
          <p:spPr>
            <a:xfrm flipH="1">
              <a:off x="4377520" y="4437190"/>
              <a:ext cx="225600" cy="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79"/>
            <p:cNvCxnSpPr>
              <a:endCxn id="1439" idx="5"/>
            </p:cNvCxnSpPr>
            <p:nvPr/>
          </p:nvCxnSpPr>
          <p:spPr>
            <a:xfrm rot="10800000" flipH="1">
              <a:off x="4337030" y="4197933"/>
              <a:ext cx="1758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7" name="Google Shape;1387;p79"/>
            <p:cNvSpPr/>
            <p:nvPr/>
          </p:nvSpPr>
          <p:spPr>
            <a:xfrm rot="5400000">
              <a:off x="4116750" y="3925750"/>
              <a:ext cx="558000" cy="7512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45" name="Google Shape;1445;p79"/>
            <p:cNvSpPr txBox="1"/>
            <p:nvPr/>
          </p:nvSpPr>
          <p:spPr>
            <a:xfrm>
              <a:off x="4717600" y="41357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22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6" name="Google Shape;1446;p79"/>
          <p:cNvGrpSpPr/>
          <p:nvPr/>
        </p:nvGrpSpPr>
        <p:grpSpPr>
          <a:xfrm>
            <a:off x="2523225" y="3576426"/>
            <a:ext cx="856800" cy="1281824"/>
            <a:chOff x="2218425" y="3576426"/>
            <a:chExt cx="856800" cy="1281824"/>
          </a:xfrm>
        </p:grpSpPr>
        <p:sp>
          <p:nvSpPr>
            <p:cNvPr id="1447" name="Google Shape;1447;p79"/>
            <p:cNvSpPr/>
            <p:nvPr/>
          </p:nvSpPr>
          <p:spPr>
            <a:xfrm rot="5400000">
              <a:off x="2858031" y="4145981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48" name="Google Shape;1448;p79"/>
            <p:cNvSpPr/>
            <p:nvPr/>
          </p:nvSpPr>
          <p:spPr>
            <a:xfrm rot="5400000">
              <a:off x="2979494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49" name="Google Shape;1449;p79"/>
            <p:cNvSpPr/>
            <p:nvPr/>
          </p:nvSpPr>
          <p:spPr>
            <a:xfrm rot="5400000">
              <a:off x="2777057" y="3661178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50" name="Google Shape;1450;p79"/>
            <p:cNvSpPr/>
            <p:nvPr/>
          </p:nvSpPr>
          <p:spPr>
            <a:xfrm rot="5400000">
              <a:off x="2534132" y="3876646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51" name="Google Shape;1451;p79"/>
            <p:cNvSpPr/>
            <p:nvPr/>
          </p:nvSpPr>
          <p:spPr>
            <a:xfrm rot="5400000">
              <a:off x="2291208" y="4092114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52" name="Google Shape;1452;p79"/>
            <p:cNvSpPr/>
            <p:nvPr/>
          </p:nvSpPr>
          <p:spPr>
            <a:xfrm rot="5400000">
              <a:off x="2493645" y="4253715"/>
              <a:ext cx="85500" cy="64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453" name="Google Shape;1453;p79"/>
            <p:cNvCxnSpPr>
              <a:endCxn id="1449" idx="3"/>
            </p:cNvCxnSpPr>
            <p:nvPr/>
          </p:nvCxnSpPr>
          <p:spPr>
            <a:xfrm rot="10800000">
              <a:off x="2797108" y="3663050"/>
              <a:ext cx="202500" cy="21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79"/>
            <p:cNvCxnSpPr>
              <a:stCxn id="1449" idx="5"/>
              <a:endCxn id="1450" idx="0"/>
            </p:cNvCxnSpPr>
            <p:nvPr/>
          </p:nvCxnSpPr>
          <p:spPr>
            <a:xfrm flipH="1">
              <a:off x="2609008" y="3723507"/>
              <a:ext cx="188100" cy="18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79"/>
            <p:cNvCxnSpPr>
              <a:stCxn id="1447" idx="3"/>
              <a:endCxn id="1450" idx="7"/>
            </p:cNvCxnSpPr>
            <p:nvPr/>
          </p:nvCxnSpPr>
          <p:spPr>
            <a:xfrm rot="10800000">
              <a:off x="2599683" y="3939053"/>
              <a:ext cx="278400" cy="20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79"/>
            <p:cNvCxnSpPr/>
            <p:nvPr/>
          </p:nvCxnSpPr>
          <p:spPr>
            <a:xfrm rot="5400000">
              <a:off x="2666162" y="4051198"/>
              <a:ext cx="966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79"/>
            <p:cNvCxnSpPr>
              <a:stCxn id="1450" idx="5"/>
              <a:endCxn id="1452" idx="2"/>
            </p:cNvCxnSpPr>
            <p:nvPr/>
          </p:nvCxnSpPr>
          <p:spPr>
            <a:xfrm flipH="1">
              <a:off x="2536484" y="3938975"/>
              <a:ext cx="17700" cy="30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79"/>
            <p:cNvCxnSpPr>
              <a:endCxn id="1452" idx="0"/>
            </p:cNvCxnSpPr>
            <p:nvPr/>
          </p:nvCxnSpPr>
          <p:spPr>
            <a:xfrm flipH="1">
              <a:off x="2568495" y="3938715"/>
              <a:ext cx="431100" cy="3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79"/>
            <p:cNvCxnSpPr>
              <a:stCxn id="1450" idx="5"/>
              <a:endCxn id="1451" idx="1"/>
            </p:cNvCxnSpPr>
            <p:nvPr/>
          </p:nvCxnSpPr>
          <p:spPr>
            <a:xfrm flipH="1">
              <a:off x="2356784" y="3938975"/>
              <a:ext cx="197400" cy="15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79"/>
            <p:cNvCxnSpPr>
              <a:stCxn id="1452" idx="3"/>
              <a:endCxn id="1451" idx="6"/>
            </p:cNvCxnSpPr>
            <p:nvPr/>
          </p:nvCxnSpPr>
          <p:spPr>
            <a:xfrm rot="10800000">
              <a:off x="2333997" y="4167087"/>
              <a:ext cx="179700" cy="8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9" name="Google Shape;1389;p79"/>
            <p:cNvSpPr/>
            <p:nvPr/>
          </p:nvSpPr>
          <p:spPr>
            <a:xfrm rot="5400000">
              <a:off x="2227425" y="3567426"/>
              <a:ext cx="838800" cy="856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1" name="Google Shape;1461;p79"/>
            <p:cNvSpPr txBox="1"/>
            <p:nvPr/>
          </p:nvSpPr>
          <p:spPr>
            <a:xfrm>
              <a:off x="2289900" y="43818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21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2" name="Google Shape;1462;p79"/>
          <p:cNvGrpSpPr/>
          <p:nvPr/>
        </p:nvGrpSpPr>
        <p:grpSpPr>
          <a:xfrm rot="5400000">
            <a:off x="1764167" y="-120162"/>
            <a:ext cx="1349972" cy="1829796"/>
            <a:chOff x="510650" y="1845550"/>
            <a:chExt cx="1949700" cy="2483100"/>
          </a:xfrm>
        </p:grpSpPr>
        <p:sp>
          <p:nvSpPr>
            <p:cNvPr id="1463" name="Google Shape;1463;p79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4" name="Google Shape;1464;p79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5" name="Google Shape;1465;p79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6" name="Google Shape;1466;p79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7" name="Google Shape;1467;p79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8" name="Google Shape;1468;p79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9" name="Google Shape;1469;p79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0" name="Google Shape;1470;p79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1" name="Google Shape;1471;p79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2" name="Google Shape;1472;p79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473" name="Google Shape;1473;p79"/>
            <p:cNvCxnSpPr>
              <a:stCxn id="1464" idx="3"/>
              <a:endCxn id="1463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474;p79"/>
            <p:cNvCxnSpPr>
              <a:stCxn id="1463" idx="5"/>
              <a:endCxn id="1465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475;p79"/>
            <p:cNvCxnSpPr>
              <a:stCxn id="1467" idx="3"/>
              <a:endCxn id="1465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476;p79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79"/>
            <p:cNvCxnSpPr>
              <a:stCxn id="1465" idx="5"/>
              <a:endCxn id="1468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8" name="Google Shape;1478;p79"/>
            <p:cNvCxnSpPr>
              <a:endCxn id="1468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79"/>
            <p:cNvCxnSpPr>
              <a:stCxn id="1465" idx="5"/>
              <a:endCxn id="1466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0" name="Google Shape;1480;p79"/>
            <p:cNvCxnSpPr>
              <a:stCxn id="1468" idx="3"/>
              <a:endCxn id="1466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79"/>
            <p:cNvCxnSpPr>
              <a:endCxn id="1472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79"/>
            <p:cNvCxnSpPr>
              <a:endCxn id="1469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79"/>
            <p:cNvCxnSpPr>
              <a:stCxn id="1472" idx="4"/>
              <a:endCxn id="1469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4" name="Google Shape;1484;p79"/>
            <p:cNvCxnSpPr>
              <a:endCxn id="1471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79"/>
            <p:cNvCxnSpPr>
              <a:stCxn id="1469" idx="6"/>
              <a:endCxn id="1470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79"/>
            <p:cNvCxnSpPr>
              <a:stCxn id="1471" idx="4"/>
              <a:endCxn id="1470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79"/>
            <p:cNvCxnSpPr>
              <a:endCxn id="1472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8" name="Google Shape;1488;p79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9" name="Google Shape;1489;p79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0" name="Google Shape;1490;p79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1" name="Google Shape;1491;p79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2" name="Google Shape;1492;p79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3" name="Google Shape;1493;p79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4" name="Google Shape;1494;p79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495" name="Google Shape;1495;p79"/>
            <p:cNvCxnSpPr>
              <a:stCxn id="1465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79"/>
            <p:cNvCxnSpPr>
              <a:stCxn id="1466" idx="4"/>
              <a:endCxn id="1488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79"/>
            <p:cNvCxnSpPr>
              <a:cxnSpLocks/>
              <a:stCxn id="1490" idx="2"/>
              <a:endCxn id="1488" idx="6"/>
            </p:cNvCxnSpPr>
            <p:nvPr/>
          </p:nvCxnSpPr>
          <p:spPr>
            <a:xfrm rot="16200000" flipV="1">
              <a:off x="761600" y="3757151"/>
              <a:ext cx="0" cy="26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79"/>
            <p:cNvCxnSpPr>
              <a:stCxn id="1488" idx="5"/>
              <a:endCxn id="1489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79"/>
            <p:cNvCxnSpPr>
              <a:stCxn id="1490" idx="4"/>
              <a:endCxn id="1489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79"/>
            <p:cNvCxnSpPr>
              <a:endCxn id="1492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79"/>
            <p:cNvCxnSpPr>
              <a:stCxn id="1491" idx="5"/>
              <a:endCxn id="1494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79"/>
            <p:cNvCxnSpPr>
              <a:stCxn id="1492" idx="5"/>
              <a:endCxn id="1493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79"/>
            <p:cNvCxnSpPr>
              <a:stCxn id="1493" idx="7"/>
              <a:endCxn id="1494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79"/>
            <p:cNvCxnSpPr>
              <a:stCxn id="1494" idx="6"/>
              <a:endCxn id="1492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79"/>
            <p:cNvCxnSpPr>
              <a:endCxn id="1491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79"/>
            <p:cNvCxnSpPr>
              <a:stCxn id="1469" idx="4"/>
              <a:endCxn id="1492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0" name="Google Shape;1380;p79"/>
          <p:cNvSpPr/>
          <p:nvPr/>
        </p:nvSpPr>
        <p:spPr>
          <a:xfrm rot="5400000">
            <a:off x="1568725" y="-4232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07" name="Google Shape;1507;p79"/>
          <p:cNvSpPr txBox="1"/>
          <p:nvPr/>
        </p:nvSpPr>
        <p:spPr>
          <a:xfrm>
            <a:off x="3526950" y="6266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508" name="Google Shape;1508;p79"/>
          <p:cNvCxnSpPr/>
          <p:nvPr/>
        </p:nvCxnSpPr>
        <p:spPr>
          <a:xfrm flipH="1">
            <a:off x="62125" y="3063"/>
            <a:ext cx="14400" cy="4304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9" name="Google Shape;1509;p79"/>
          <p:cNvSpPr/>
          <p:nvPr/>
        </p:nvSpPr>
        <p:spPr>
          <a:xfrm>
            <a:off x="90875" y="589500"/>
            <a:ext cx="10974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0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10" name="Google Shape;1510;p79"/>
          <p:cNvSpPr/>
          <p:nvPr/>
        </p:nvSpPr>
        <p:spPr>
          <a:xfrm>
            <a:off x="52700" y="21393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1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11" name="Google Shape;1511;p79"/>
          <p:cNvSpPr/>
          <p:nvPr/>
        </p:nvSpPr>
        <p:spPr>
          <a:xfrm>
            <a:off x="74725" y="3776763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2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12" name="Google Shape;1512;p79"/>
          <p:cNvSpPr/>
          <p:nvPr/>
        </p:nvSpPr>
        <p:spPr>
          <a:xfrm rot="5400000">
            <a:off x="4147150" y="-306925"/>
            <a:ext cx="906900" cy="1479900"/>
          </a:xfrm>
          <a:prstGeom prst="homePlate">
            <a:avLst>
              <a:gd name="adj" fmla="val 36808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13" name="Google Shape;1513;p79"/>
          <p:cNvSpPr txBox="1"/>
          <p:nvPr/>
        </p:nvSpPr>
        <p:spPr>
          <a:xfrm>
            <a:off x="3292650" y="-108850"/>
            <a:ext cx="2546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Standard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NE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79"/>
          <p:cNvSpPr txBox="1"/>
          <p:nvPr/>
        </p:nvSpPr>
        <p:spPr>
          <a:xfrm>
            <a:off x="5655618" y="3222200"/>
            <a:ext cx="3304432" cy="10849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Standard embedding techniques such as: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Node2vec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Deepwalk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15" name="Google Shape;1515;p79"/>
          <p:cNvSpPr txBox="1"/>
          <p:nvPr/>
        </p:nvSpPr>
        <p:spPr>
          <a:xfrm>
            <a:off x="5668000" y="1886712"/>
            <a:ext cx="3292050" cy="10661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Form a graph of metanodes: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Presence of inter-community edges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Apply a state-of-the-art method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516" name="Google Shape;1516;p79"/>
          <p:cNvCxnSpPr/>
          <p:nvPr/>
        </p:nvCxnSpPr>
        <p:spPr>
          <a:xfrm rot="10800000">
            <a:off x="3480500" y="1053425"/>
            <a:ext cx="923400" cy="294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7EC329-D7BD-4CA6-8203-6E7F4D5C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A99351-2132-410A-ACBE-1E6694A1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Dynamics On and Of Complex Networks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D58847-13F9-4302-9778-BF773547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28</a:t>
            </a:fld>
            <a:endParaRPr lang="fr-FR"/>
          </a:p>
        </p:txBody>
      </p:sp>
      <p:cxnSp>
        <p:nvCxnSpPr>
          <p:cNvPr id="149" name="Google Shape;1516;p79">
            <a:extLst>
              <a:ext uri="{FF2B5EF4-FFF2-40B4-BE49-F238E27FC236}">
                <a16:creationId xmlns:a16="http://schemas.microsoft.com/office/drawing/2014/main" id="{AF0FA0C0-208A-413F-8E3E-787D3C203807}"/>
              </a:ext>
            </a:extLst>
          </p:cNvPr>
          <p:cNvCxnSpPr>
            <a:cxnSpLocks/>
          </p:cNvCxnSpPr>
          <p:nvPr/>
        </p:nvCxnSpPr>
        <p:spPr>
          <a:xfrm flipH="1">
            <a:off x="4503300" y="1618850"/>
            <a:ext cx="591506" cy="83908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Step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85AB07-F270-48F4-9021-8E6AE1B5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Combining Node Embeddings Generated at Different Levels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62E5FA-1A68-4FF1-8087-44A51193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DEB2C1-54B0-4AD8-82C5-7343DB7B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737F50-EFFD-47E5-B669-68F5FAB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29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0BA67DBF-3C59-4411-823D-3DF0387A5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192" y="3477281"/>
            <a:ext cx="4433167" cy="1265862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Open Sans"/>
              </a:rPr>
              <a:t>Apply feature-based machine learning algorithms</a:t>
            </a:r>
          </a:p>
          <a:p>
            <a:pPr lvl="0"/>
            <a:r>
              <a:rPr lang="en-US" dirty="0">
                <a:sym typeface="Open Sans"/>
              </a:rPr>
              <a:t>Fast computing of nodes similarity</a:t>
            </a:r>
          </a:p>
          <a:p>
            <a:pPr lvl="1"/>
            <a:r>
              <a:rPr lang="en-US" dirty="0">
                <a:sym typeface="Open Sans"/>
              </a:rPr>
              <a:t>As compared to graph distances</a:t>
            </a:r>
          </a:p>
          <a:p>
            <a:pPr lvl="0"/>
            <a:r>
              <a:rPr lang="en-US" dirty="0">
                <a:sym typeface="Open Sans"/>
              </a:rPr>
              <a:t>Support parallel computing</a:t>
            </a:r>
          </a:p>
          <a:p>
            <a:endParaRPr lang="en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2D132E3-8658-4632-A667-EE4232E38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3885" y="3477281"/>
            <a:ext cx="3067049" cy="1320208"/>
          </a:xfrm>
        </p:spPr>
        <p:txBody>
          <a:bodyPr/>
          <a:lstStyle/>
          <a:p>
            <a:pPr lvl="0"/>
            <a:r>
              <a:rPr lang="fr-FR" dirty="0">
                <a:sym typeface="Open Sans"/>
              </a:rPr>
              <a:t>Applications:</a:t>
            </a:r>
          </a:p>
          <a:p>
            <a:pPr lvl="1"/>
            <a:r>
              <a:rPr lang="fr-FR" dirty="0">
                <a:sym typeface="Open Sans"/>
              </a:rPr>
              <a:t>Link </a:t>
            </a:r>
            <a:r>
              <a:rPr lang="fr-FR" dirty="0" err="1">
                <a:sym typeface="Open Sans"/>
              </a:rPr>
              <a:t>prediction</a:t>
            </a:r>
            <a:endParaRPr lang="fr-FR" dirty="0">
              <a:sym typeface="Open Sans"/>
            </a:endParaRPr>
          </a:p>
          <a:p>
            <a:pPr lvl="1"/>
            <a:r>
              <a:rPr lang="fr-FR" dirty="0" err="1">
                <a:sym typeface="Open Sans"/>
              </a:rPr>
              <a:t>node</a:t>
            </a:r>
            <a:r>
              <a:rPr lang="fr-FR" dirty="0">
                <a:sym typeface="Open Sans"/>
              </a:rPr>
              <a:t> classification</a:t>
            </a:r>
          </a:p>
          <a:p>
            <a:pPr lvl="1"/>
            <a:r>
              <a:rPr lang="fr-FR" dirty="0" err="1">
                <a:sym typeface="Open Sans"/>
              </a:rPr>
              <a:t>anomaly</a:t>
            </a:r>
            <a:r>
              <a:rPr lang="fr-FR" dirty="0">
                <a:sym typeface="Open Sans"/>
              </a:rPr>
              <a:t> </a:t>
            </a:r>
            <a:r>
              <a:rPr lang="fr-FR" dirty="0" err="1">
                <a:sym typeface="Open Sans"/>
              </a:rPr>
              <a:t>detection</a:t>
            </a:r>
            <a:endParaRPr lang="fr-FR" dirty="0">
              <a:sym typeface="Open Sans"/>
            </a:endParaRPr>
          </a:p>
          <a:p>
            <a:pPr lvl="1"/>
            <a:r>
              <a:rPr lang="fr-FR" dirty="0">
                <a:sym typeface="Open Sans"/>
              </a:rPr>
              <a:t>network reconstruction....</a:t>
            </a:r>
          </a:p>
          <a:p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063FF9-3E97-4F91-B601-E3D4E2B2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</a:t>
            </a:fld>
            <a:endParaRPr lang="fr-FR"/>
          </a:p>
        </p:txBody>
      </p:sp>
      <p:sp>
        <p:nvSpPr>
          <p:cNvPr id="278" name="Google Shape;278;p54"/>
          <p:cNvSpPr txBox="1">
            <a:spLocks noGrp="1"/>
          </p:cNvSpPr>
          <p:nvPr>
            <p:ph type="title"/>
          </p:nvPr>
        </p:nvSpPr>
        <p:spPr>
          <a:xfrm>
            <a:off x="768098" y="405003"/>
            <a:ext cx="8228418" cy="71355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Network embedding = Low dimensional vector representation of nodes</a:t>
            </a:r>
          </a:p>
        </p:txBody>
      </p:sp>
      <p:pic>
        <p:nvPicPr>
          <p:cNvPr id="22" name="Google Shape;281;p54">
            <a:extLst>
              <a:ext uri="{FF2B5EF4-FFF2-40B4-BE49-F238E27FC236}">
                <a16:creationId xmlns:a16="http://schemas.microsoft.com/office/drawing/2014/main" id="{382643F3-CED6-42AF-A391-DBFD36A713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359" y="1186686"/>
            <a:ext cx="2854985" cy="21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CF262E8-D7D6-4626-84AB-D63DD3E7F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47" y="1186685"/>
            <a:ext cx="2448459" cy="2156976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199D0E7-B58F-4020-878E-4BB716EC8BF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826506" y="2265173"/>
            <a:ext cx="125885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e la date 29">
            <a:extLst>
              <a:ext uri="{FF2B5EF4-FFF2-40B4-BE49-F238E27FC236}">
                <a16:creationId xmlns:a16="http://schemas.microsoft.com/office/drawing/2014/main" id="{B2DD474C-A0A3-4859-AAF1-5CEEF4A8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1" name="Espace réservé du pied de page 30">
            <a:extLst>
              <a:ext uri="{FF2B5EF4-FFF2-40B4-BE49-F238E27FC236}">
                <a16:creationId xmlns:a16="http://schemas.microsoft.com/office/drawing/2014/main" id="{F797D141-59F6-4B8F-8F18-AC8A983B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6" name="Google Shape;1526;p81"/>
          <p:cNvCxnSpPr>
            <a:stCxn id="1527" idx="6"/>
            <a:endCxn id="1528" idx="2"/>
          </p:cNvCxnSpPr>
          <p:nvPr/>
        </p:nvCxnSpPr>
        <p:spPr>
          <a:xfrm>
            <a:off x="2330125" y="15297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9" name="Google Shape;1529;p81"/>
          <p:cNvCxnSpPr>
            <a:stCxn id="1527" idx="6"/>
            <a:endCxn id="1530" idx="1"/>
          </p:cNvCxnSpPr>
          <p:nvPr/>
        </p:nvCxnSpPr>
        <p:spPr>
          <a:xfrm flipH="1">
            <a:off x="1578025" y="15297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1" name="Google Shape;1531;p81"/>
          <p:cNvCxnSpPr>
            <a:stCxn id="1532" idx="6"/>
            <a:endCxn id="1533" idx="2"/>
          </p:cNvCxnSpPr>
          <p:nvPr/>
        </p:nvCxnSpPr>
        <p:spPr>
          <a:xfrm>
            <a:off x="4158950" y="3042850"/>
            <a:ext cx="693900" cy="97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4" name="Google Shape;1534;p81"/>
          <p:cNvCxnSpPr>
            <a:stCxn id="1532" idx="6"/>
            <a:endCxn id="1535" idx="1"/>
          </p:cNvCxnSpPr>
          <p:nvPr/>
        </p:nvCxnSpPr>
        <p:spPr>
          <a:xfrm flipH="1">
            <a:off x="3254450" y="3042850"/>
            <a:ext cx="904500" cy="6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6" name="Google Shape;1536;p81"/>
          <p:cNvSpPr/>
          <p:nvPr/>
        </p:nvSpPr>
        <p:spPr>
          <a:xfrm rot="5400000">
            <a:off x="248806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37" name="Google Shape;1537;p81"/>
          <p:cNvSpPr/>
          <p:nvPr/>
        </p:nvSpPr>
        <p:spPr>
          <a:xfrm rot="5400000">
            <a:off x="216328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538" name="Google Shape;1538;p81"/>
          <p:cNvCxnSpPr>
            <a:endCxn id="1536" idx="3"/>
          </p:cNvCxnSpPr>
          <p:nvPr/>
        </p:nvCxnSpPr>
        <p:spPr>
          <a:xfrm>
            <a:off x="2439277" y="26473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81"/>
          <p:cNvCxnSpPr>
            <a:endCxn id="1537" idx="0"/>
          </p:cNvCxnSpPr>
          <p:nvPr/>
        </p:nvCxnSpPr>
        <p:spPr>
          <a:xfrm flipH="1">
            <a:off x="2259583" y="26471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81"/>
          <p:cNvCxnSpPr>
            <a:stCxn id="1536" idx="5"/>
            <a:endCxn id="1541" idx="7"/>
          </p:cNvCxnSpPr>
          <p:nvPr/>
        </p:nvCxnSpPr>
        <p:spPr>
          <a:xfrm flipH="1">
            <a:off x="2439277" y="28728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2" name="Google Shape;1542;p81"/>
          <p:cNvCxnSpPr>
            <a:endCxn id="1537" idx="7"/>
          </p:cNvCxnSpPr>
          <p:nvPr/>
        </p:nvCxnSpPr>
        <p:spPr>
          <a:xfrm rot="10800000">
            <a:off x="2244469" y="28728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3" name="Google Shape;1543;p81"/>
          <p:cNvCxnSpPr>
            <a:stCxn id="1537" idx="6"/>
            <a:endCxn id="1536" idx="4"/>
          </p:cNvCxnSpPr>
          <p:nvPr/>
        </p:nvCxnSpPr>
        <p:spPr>
          <a:xfrm rot="10800000" flipH="1">
            <a:off x="2207983" y="28412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4" name="Google Shape;1544;p81"/>
          <p:cNvSpPr/>
          <p:nvPr/>
        </p:nvSpPr>
        <p:spPr>
          <a:xfrm rot="5400000">
            <a:off x="2358151" y="25640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41" name="Google Shape;1541;p81"/>
          <p:cNvSpPr/>
          <p:nvPr/>
        </p:nvSpPr>
        <p:spPr>
          <a:xfrm rot="5400000">
            <a:off x="2358151" y="30151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45" name="Google Shape;1545;p81"/>
          <p:cNvSpPr/>
          <p:nvPr/>
        </p:nvSpPr>
        <p:spPr>
          <a:xfrm rot="5400000">
            <a:off x="4284341" y="1943756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46" name="Google Shape;1546;p81"/>
          <p:cNvSpPr/>
          <p:nvPr/>
        </p:nvSpPr>
        <p:spPr>
          <a:xfrm rot="5400000">
            <a:off x="3997977" y="2107047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47" name="Google Shape;1547;p81"/>
          <p:cNvSpPr/>
          <p:nvPr/>
        </p:nvSpPr>
        <p:spPr>
          <a:xfrm rot="5400000">
            <a:off x="3711613" y="2270338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48" name="Google Shape;1548;p81"/>
          <p:cNvSpPr/>
          <p:nvPr/>
        </p:nvSpPr>
        <p:spPr>
          <a:xfrm rot="5400000">
            <a:off x="4379795" y="2311161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49" name="Google Shape;1549;p81"/>
          <p:cNvSpPr/>
          <p:nvPr/>
        </p:nvSpPr>
        <p:spPr>
          <a:xfrm rot="5400000">
            <a:off x="3950250" y="2392807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50" name="Google Shape;1550;p81"/>
          <p:cNvSpPr/>
          <p:nvPr/>
        </p:nvSpPr>
        <p:spPr>
          <a:xfrm rot="5400000">
            <a:off x="3817497" y="2646985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51" name="Google Shape;1551;p81"/>
          <p:cNvSpPr/>
          <p:nvPr/>
        </p:nvSpPr>
        <p:spPr>
          <a:xfrm rot="5400000">
            <a:off x="3997977" y="2882680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52" name="Google Shape;1552;p81"/>
          <p:cNvSpPr/>
          <p:nvPr/>
        </p:nvSpPr>
        <p:spPr>
          <a:xfrm rot="5400000">
            <a:off x="4284341" y="2841858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53" name="Google Shape;1553;p81"/>
          <p:cNvSpPr/>
          <p:nvPr/>
        </p:nvSpPr>
        <p:spPr>
          <a:xfrm rot="5400000">
            <a:off x="4188886" y="2637744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554" name="Google Shape;1554;p81"/>
          <p:cNvCxnSpPr>
            <a:endCxn id="1545" idx="3"/>
          </p:cNvCxnSpPr>
          <p:nvPr/>
        </p:nvCxnSpPr>
        <p:spPr>
          <a:xfrm rot="10800000">
            <a:off x="4290162" y="1958540"/>
            <a:ext cx="238500" cy="1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5" name="Google Shape;1555;p81"/>
          <p:cNvCxnSpPr>
            <a:stCxn id="1545" idx="5"/>
            <a:endCxn id="1546" idx="0"/>
          </p:cNvCxnSpPr>
          <p:nvPr/>
        </p:nvCxnSpPr>
        <p:spPr>
          <a:xfrm flipH="1">
            <a:off x="4068462" y="2004572"/>
            <a:ext cx="221700" cy="1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6" name="Google Shape;1556;p81"/>
          <p:cNvCxnSpPr>
            <a:stCxn id="1548" idx="3"/>
            <a:endCxn id="1546" idx="7"/>
          </p:cNvCxnSpPr>
          <p:nvPr/>
        </p:nvCxnSpPr>
        <p:spPr>
          <a:xfrm rot="10800000">
            <a:off x="4057117" y="2167845"/>
            <a:ext cx="328500" cy="1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7" name="Google Shape;1557;p81"/>
          <p:cNvCxnSpPr/>
          <p:nvPr/>
        </p:nvCxnSpPr>
        <p:spPr>
          <a:xfrm rot="5400000">
            <a:off x="4155933" y="2174084"/>
            <a:ext cx="73200" cy="4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8" name="Google Shape;1558;p81"/>
          <p:cNvCxnSpPr>
            <a:stCxn id="1546" idx="5"/>
            <a:endCxn id="1549" idx="2"/>
          </p:cNvCxnSpPr>
          <p:nvPr/>
        </p:nvCxnSpPr>
        <p:spPr>
          <a:xfrm flipH="1">
            <a:off x="3982799" y="2167864"/>
            <a:ext cx="21000" cy="2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9" name="Google Shape;1559;p81"/>
          <p:cNvCxnSpPr>
            <a:endCxn id="1549" idx="0"/>
          </p:cNvCxnSpPr>
          <p:nvPr/>
        </p:nvCxnSpPr>
        <p:spPr>
          <a:xfrm flipH="1">
            <a:off x="4020600" y="2167807"/>
            <a:ext cx="508200" cy="2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0" name="Google Shape;1560;p81"/>
          <p:cNvCxnSpPr>
            <a:stCxn id="1546" idx="5"/>
            <a:endCxn id="1547" idx="1"/>
          </p:cNvCxnSpPr>
          <p:nvPr/>
        </p:nvCxnSpPr>
        <p:spPr>
          <a:xfrm flipH="1">
            <a:off x="3770999" y="2167864"/>
            <a:ext cx="232800" cy="11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1" name="Google Shape;1561;p81"/>
          <p:cNvCxnSpPr>
            <a:stCxn id="1549" idx="3"/>
            <a:endCxn id="1547" idx="6"/>
          </p:cNvCxnSpPr>
          <p:nvPr/>
        </p:nvCxnSpPr>
        <p:spPr>
          <a:xfrm rot="10800000">
            <a:off x="3744271" y="2340690"/>
            <a:ext cx="2118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2" name="Google Shape;1562;p81"/>
          <p:cNvCxnSpPr>
            <a:endCxn id="1553" idx="2"/>
          </p:cNvCxnSpPr>
          <p:nvPr/>
        </p:nvCxnSpPr>
        <p:spPr>
          <a:xfrm flipH="1">
            <a:off x="4221436" y="2371494"/>
            <a:ext cx="164400" cy="2715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3" name="Google Shape;1563;p81"/>
          <p:cNvCxnSpPr>
            <a:endCxn id="1550" idx="3"/>
          </p:cNvCxnSpPr>
          <p:nvPr/>
        </p:nvCxnSpPr>
        <p:spPr>
          <a:xfrm>
            <a:off x="3744118" y="2340469"/>
            <a:ext cx="79200" cy="3213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4" name="Google Shape;1564;p81"/>
          <p:cNvCxnSpPr>
            <a:stCxn id="1553" idx="4"/>
            <a:endCxn id="1550" idx="1"/>
          </p:cNvCxnSpPr>
          <p:nvPr/>
        </p:nvCxnSpPr>
        <p:spPr>
          <a:xfrm rot="10800000">
            <a:off x="3876736" y="2661744"/>
            <a:ext cx="3069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81"/>
          <p:cNvCxnSpPr>
            <a:endCxn id="1552" idx="3"/>
          </p:cNvCxnSpPr>
          <p:nvPr/>
        </p:nvCxnSpPr>
        <p:spPr>
          <a:xfrm>
            <a:off x="4248162" y="2698241"/>
            <a:ext cx="42000" cy="1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6" name="Google Shape;1566;p81"/>
          <p:cNvCxnSpPr>
            <a:stCxn id="1550" idx="6"/>
            <a:endCxn id="1551" idx="3"/>
          </p:cNvCxnSpPr>
          <p:nvPr/>
        </p:nvCxnSpPr>
        <p:spPr>
          <a:xfrm>
            <a:off x="3850047" y="2717335"/>
            <a:ext cx="153900" cy="1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7" name="Google Shape;1567;p81"/>
          <p:cNvCxnSpPr>
            <a:stCxn id="1552" idx="4"/>
            <a:endCxn id="1551" idx="0"/>
          </p:cNvCxnSpPr>
          <p:nvPr/>
        </p:nvCxnSpPr>
        <p:spPr>
          <a:xfrm flipH="1">
            <a:off x="4068191" y="2879658"/>
            <a:ext cx="210900" cy="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8" name="Google Shape;1568;p81"/>
          <p:cNvCxnSpPr>
            <a:endCxn id="1553" idx="5"/>
          </p:cNvCxnSpPr>
          <p:nvPr/>
        </p:nvCxnSpPr>
        <p:spPr>
          <a:xfrm rot="10800000" flipH="1">
            <a:off x="4030308" y="2698560"/>
            <a:ext cx="164400" cy="1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9" name="Google Shape;1569;p81"/>
          <p:cNvSpPr/>
          <p:nvPr/>
        </p:nvSpPr>
        <p:spPr>
          <a:xfrm rot="5400000">
            <a:off x="4522977" y="2107047"/>
            <a:ext cx="65100" cy="75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32" name="Google Shape;1532;p81"/>
          <p:cNvSpPr/>
          <p:nvPr/>
        </p:nvSpPr>
        <p:spPr>
          <a:xfrm rot="5400000">
            <a:off x="3561950" y="1870300"/>
            <a:ext cx="1194000" cy="1151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28" name="Google Shape;1528;p81"/>
          <p:cNvSpPr/>
          <p:nvPr/>
        </p:nvSpPr>
        <p:spPr>
          <a:xfrm rot="5400000">
            <a:off x="2053900" y="25534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70" name="Google Shape;1570;p81"/>
          <p:cNvSpPr txBox="1"/>
          <p:nvPr/>
        </p:nvSpPr>
        <p:spPr>
          <a:xfrm>
            <a:off x="4591450" y="26085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81"/>
          <p:cNvSpPr txBox="1"/>
          <p:nvPr/>
        </p:nvSpPr>
        <p:spPr>
          <a:xfrm>
            <a:off x="1640025" y="29230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572" name="Google Shape;1572;p81"/>
          <p:cNvGrpSpPr/>
          <p:nvPr/>
        </p:nvGrpSpPr>
        <p:grpSpPr>
          <a:xfrm>
            <a:off x="1140438" y="1792178"/>
            <a:ext cx="549300" cy="839897"/>
            <a:chOff x="683238" y="1944578"/>
            <a:chExt cx="549300" cy="839897"/>
          </a:xfrm>
        </p:grpSpPr>
        <p:sp>
          <p:nvSpPr>
            <p:cNvPr id="1573" name="Google Shape;1573;p81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74" name="Google Shape;1574;p81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75" name="Google Shape;1575;p81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576" name="Google Shape;1576;p81"/>
            <p:cNvCxnSpPr>
              <a:stCxn id="1574" idx="5"/>
              <a:endCxn id="1573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7" name="Google Shape;1577;p81"/>
            <p:cNvCxnSpPr>
              <a:stCxn id="1575" idx="4"/>
              <a:endCxn id="1573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8" name="Google Shape;1578;p81"/>
            <p:cNvCxnSpPr>
              <a:stCxn id="1574" idx="6"/>
              <a:endCxn id="1575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0" name="Google Shape;1530;p81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79" name="Google Shape;1579;p81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0" name="Google Shape;1580;p81"/>
          <p:cNvGrpSpPr/>
          <p:nvPr/>
        </p:nvGrpSpPr>
        <p:grpSpPr>
          <a:xfrm>
            <a:off x="4477350" y="4022350"/>
            <a:ext cx="1190650" cy="589800"/>
            <a:chOff x="4020150" y="4022350"/>
            <a:chExt cx="1190650" cy="589800"/>
          </a:xfrm>
        </p:grpSpPr>
        <p:sp>
          <p:nvSpPr>
            <p:cNvPr id="1581" name="Google Shape;1581;p81"/>
            <p:cNvSpPr/>
            <p:nvPr/>
          </p:nvSpPr>
          <p:spPr>
            <a:xfrm rot="5400000">
              <a:off x="4101122" y="4139304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82" name="Google Shape;1582;p81"/>
            <p:cNvSpPr/>
            <p:nvPr/>
          </p:nvSpPr>
          <p:spPr>
            <a:xfrm rot="5400000">
              <a:off x="4294265" y="4450609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83" name="Google Shape;1583;p81"/>
            <p:cNvSpPr/>
            <p:nvPr/>
          </p:nvSpPr>
          <p:spPr>
            <a:xfrm rot="5400000">
              <a:off x="4600720" y="4396690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84" name="Google Shape;1584;p81"/>
            <p:cNvSpPr/>
            <p:nvPr/>
          </p:nvSpPr>
          <p:spPr>
            <a:xfrm rot="5400000">
              <a:off x="4498568" y="4127098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585" name="Google Shape;1585;p81"/>
            <p:cNvCxnSpPr>
              <a:stCxn id="1584" idx="4"/>
              <a:endCxn id="1581" idx="1"/>
            </p:cNvCxnSpPr>
            <p:nvPr/>
          </p:nvCxnSpPr>
          <p:spPr>
            <a:xfrm rot="10800000">
              <a:off x="4172768" y="4149598"/>
              <a:ext cx="328200" cy="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81"/>
            <p:cNvCxnSpPr>
              <a:endCxn id="1583" idx="3"/>
            </p:cNvCxnSpPr>
            <p:nvPr/>
          </p:nvCxnSpPr>
          <p:spPr>
            <a:xfrm>
              <a:off x="4569982" y="4197756"/>
              <a:ext cx="45000" cy="20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81"/>
            <p:cNvCxnSpPr>
              <a:stCxn id="1581" idx="6"/>
              <a:endCxn id="1582" idx="3"/>
            </p:cNvCxnSpPr>
            <p:nvPr/>
          </p:nvCxnSpPr>
          <p:spPr>
            <a:xfrm>
              <a:off x="4144022" y="4222704"/>
              <a:ext cx="1644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8" name="Google Shape;1588;p81"/>
            <p:cNvCxnSpPr>
              <a:stCxn id="1583" idx="4"/>
              <a:endCxn id="1582" idx="0"/>
            </p:cNvCxnSpPr>
            <p:nvPr/>
          </p:nvCxnSpPr>
          <p:spPr>
            <a:xfrm flipH="1">
              <a:off x="4377520" y="4437190"/>
              <a:ext cx="225600" cy="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9" name="Google Shape;1589;p81"/>
            <p:cNvCxnSpPr>
              <a:endCxn id="1584" idx="5"/>
            </p:cNvCxnSpPr>
            <p:nvPr/>
          </p:nvCxnSpPr>
          <p:spPr>
            <a:xfrm rot="10800000" flipH="1">
              <a:off x="4337030" y="4197933"/>
              <a:ext cx="1758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3" name="Google Shape;1533;p81"/>
            <p:cNvSpPr/>
            <p:nvPr/>
          </p:nvSpPr>
          <p:spPr>
            <a:xfrm rot="5400000">
              <a:off x="4116750" y="3925750"/>
              <a:ext cx="558000" cy="7512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90" name="Google Shape;1590;p81"/>
            <p:cNvSpPr txBox="1"/>
            <p:nvPr/>
          </p:nvSpPr>
          <p:spPr>
            <a:xfrm>
              <a:off x="4717600" y="41357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22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1" name="Google Shape;1591;p81"/>
          <p:cNvSpPr/>
          <p:nvPr/>
        </p:nvSpPr>
        <p:spPr>
          <a:xfrm rot="5400000">
            <a:off x="3162831" y="4145981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92" name="Google Shape;1592;p81"/>
          <p:cNvSpPr/>
          <p:nvPr/>
        </p:nvSpPr>
        <p:spPr>
          <a:xfrm rot="5400000">
            <a:off x="3284294" y="3876646"/>
            <a:ext cx="85500" cy="64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93" name="Google Shape;1593;p81"/>
          <p:cNvSpPr/>
          <p:nvPr/>
        </p:nvSpPr>
        <p:spPr>
          <a:xfrm rot="5400000">
            <a:off x="3081857" y="3661178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94" name="Google Shape;1594;p81"/>
          <p:cNvSpPr/>
          <p:nvPr/>
        </p:nvSpPr>
        <p:spPr>
          <a:xfrm rot="5400000">
            <a:off x="2838932" y="3876646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95" name="Google Shape;1595;p81"/>
          <p:cNvSpPr/>
          <p:nvPr/>
        </p:nvSpPr>
        <p:spPr>
          <a:xfrm rot="5400000">
            <a:off x="2596008" y="4092114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96" name="Google Shape;1596;p81"/>
          <p:cNvSpPr/>
          <p:nvPr/>
        </p:nvSpPr>
        <p:spPr>
          <a:xfrm rot="5400000">
            <a:off x="2798445" y="4253715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597" name="Google Shape;1597;p81"/>
          <p:cNvCxnSpPr>
            <a:endCxn id="1593" idx="3"/>
          </p:cNvCxnSpPr>
          <p:nvPr/>
        </p:nvCxnSpPr>
        <p:spPr>
          <a:xfrm rot="10800000">
            <a:off x="3101908" y="3663050"/>
            <a:ext cx="202500" cy="2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8" name="Google Shape;1598;p81"/>
          <p:cNvCxnSpPr>
            <a:stCxn id="1593" idx="5"/>
            <a:endCxn id="1594" idx="0"/>
          </p:cNvCxnSpPr>
          <p:nvPr/>
        </p:nvCxnSpPr>
        <p:spPr>
          <a:xfrm flipH="1">
            <a:off x="2913808" y="3723507"/>
            <a:ext cx="188100" cy="18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9" name="Google Shape;1599;p81"/>
          <p:cNvCxnSpPr>
            <a:stCxn id="1591" idx="3"/>
            <a:endCxn id="1594" idx="7"/>
          </p:cNvCxnSpPr>
          <p:nvPr/>
        </p:nvCxnSpPr>
        <p:spPr>
          <a:xfrm rot="10800000">
            <a:off x="2904483" y="3939053"/>
            <a:ext cx="27840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0" name="Google Shape;1600;p81"/>
          <p:cNvCxnSpPr/>
          <p:nvPr/>
        </p:nvCxnSpPr>
        <p:spPr>
          <a:xfrm rot="5400000">
            <a:off x="2970962" y="4051198"/>
            <a:ext cx="966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1" name="Google Shape;1601;p81"/>
          <p:cNvCxnSpPr>
            <a:stCxn id="1594" idx="5"/>
            <a:endCxn id="1596" idx="2"/>
          </p:cNvCxnSpPr>
          <p:nvPr/>
        </p:nvCxnSpPr>
        <p:spPr>
          <a:xfrm flipH="1">
            <a:off x="2841284" y="3938975"/>
            <a:ext cx="17700" cy="30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2" name="Google Shape;1602;p81"/>
          <p:cNvCxnSpPr>
            <a:endCxn id="1596" idx="0"/>
          </p:cNvCxnSpPr>
          <p:nvPr/>
        </p:nvCxnSpPr>
        <p:spPr>
          <a:xfrm flipH="1">
            <a:off x="2873295" y="3938715"/>
            <a:ext cx="431100" cy="3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3" name="Google Shape;1603;p81"/>
          <p:cNvCxnSpPr>
            <a:stCxn id="1594" idx="5"/>
            <a:endCxn id="1595" idx="1"/>
          </p:cNvCxnSpPr>
          <p:nvPr/>
        </p:nvCxnSpPr>
        <p:spPr>
          <a:xfrm flipH="1">
            <a:off x="2661584" y="3938975"/>
            <a:ext cx="197400" cy="15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4" name="Google Shape;1604;p81"/>
          <p:cNvCxnSpPr>
            <a:stCxn id="1596" idx="3"/>
            <a:endCxn id="1595" idx="6"/>
          </p:cNvCxnSpPr>
          <p:nvPr/>
        </p:nvCxnSpPr>
        <p:spPr>
          <a:xfrm rot="10800000">
            <a:off x="2638797" y="4167087"/>
            <a:ext cx="179700" cy="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5" name="Google Shape;1535;p81"/>
          <p:cNvSpPr/>
          <p:nvPr/>
        </p:nvSpPr>
        <p:spPr>
          <a:xfrm rot="5400000">
            <a:off x="2532225" y="3567426"/>
            <a:ext cx="838800" cy="856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05" name="Google Shape;1605;p81"/>
          <p:cNvSpPr txBox="1"/>
          <p:nvPr/>
        </p:nvSpPr>
        <p:spPr>
          <a:xfrm>
            <a:off x="2594700" y="4381850"/>
            <a:ext cx="493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21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606" name="Google Shape;1606;p81"/>
          <p:cNvGrpSpPr/>
          <p:nvPr/>
        </p:nvGrpSpPr>
        <p:grpSpPr>
          <a:xfrm rot="5400000">
            <a:off x="1764167" y="-120162"/>
            <a:ext cx="1349972" cy="1829796"/>
            <a:chOff x="510650" y="1845550"/>
            <a:chExt cx="1949700" cy="2483100"/>
          </a:xfrm>
        </p:grpSpPr>
        <p:sp>
          <p:nvSpPr>
            <p:cNvPr id="1607" name="Google Shape;1607;p81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08" name="Google Shape;1608;p81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09" name="Google Shape;1609;p81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10" name="Google Shape;1610;p81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12" name="Google Shape;1612;p81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13" name="Google Shape;1613;p81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14" name="Google Shape;1614;p81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15" name="Google Shape;1615;p81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16" name="Google Shape;1616;p81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617" name="Google Shape;1617;p81"/>
            <p:cNvCxnSpPr>
              <a:stCxn id="1608" idx="3"/>
              <a:endCxn id="1607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8" name="Google Shape;1618;p81"/>
            <p:cNvCxnSpPr>
              <a:stCxn id="1607" idx="5"/>
              <a:endCxn id="1609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9" name="Google Shape;1619;p81"/>
            <p:cNvCxnSpPr>
              <a:stCxn id="1611" idx="3"/>
              <a:endCxn id="1609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0" name="Google Shape;1620;p81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1" name="Google Shape;1621;p81"/>
            <p:cNvCxnSpPr>
              <a:stCxn id="1609" idx="5"/>
              <a:endCxn id="1612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2" name="Google Shape;1622;p81"/>
            <p:cNvCxnSpPr>
              <a:endCxn id="1612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3" name="Google Shape;1623;p81"/>
            <p:cNvCxnSpPr>
              <a:stCxn id="1609" idx="5"/>
              <a:endCxn id="1610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4" name="Google Shape;1624;p81"/>
            <p:cNvCxnSpPr>
              <a:stCxn id="1612" idx="3"/>
              <a:endCxn id="1610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5" name="Google Shape;1625;p81"/>
            <p:cNvCxnSpPr>
              <a:endCxn id="1616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6" name="Google Shape;1626;p81"/>
            <p:cNvCxnSpPr>
              <a:endCxn id="1613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7" name="Google Shape;1627;p81"/>
            <p:cNvCxnSpPr>
              <a:stCxn id="1616" idx="4"/>
              <a:endCxn id="1613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8" name="Google Shape;1628;p81"/>
            <p:cNvCxnSpPr>
              <a:endCxn id="1615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9" name="Google Shape;1629;p81"/>
            <p:cNvCxnSpPr>
              <a:stCxn id="1613" idx="6"/>
              <a:endCxn id="1614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0" name="Google Shape;1630;p81"/>
            <p:cNvCxnSpPr>
              <a:stCxn id="1615" idx="4"/>
              <a:endCxn id="1614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1" name="Google Shape;1631;p81"/>
            <p:cNvCxnSpPr>
              <a:endCxn id="1616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2" name="Google Shape;1632;p81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3" name="Google Shape;1633;p81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4" name="Google Shape;1634;p81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5" name="Google Shape;1635;p81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6" name="Google Shape;1636;p81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7" name="Google Shape;1637;p81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8" name="Google Shape;1638;p81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639" name="Google Shape;1639;p81"/>
            <p:cNvCxnSpPr>
              <a:stCxn id="1609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Google Shape;1640;p81"/>
            <p:cNvCxnSpPr>
              <a:stCxn id="1610" idx="4"/>
              <a:endCxn id="1632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Google Shape;1641;p81"/>
            <p:cNvCxnSpPr>
              <a:stCxn id="1634" idx="2"/>
              <a:endCxn id="1632" idx="6"/>
            </p:cNvCxnSpPr>
            <p:nvPr/>
          </p:nvCxnSpPr>
          <p:spPr>
            <a:xfrm>
              <a:off x="761600" y="3757150"/>
              <a:ext cx="0" cy="26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Google Shape;1642;p81"/>
            <p:cNvCxnSpPr>
              <a:stCxn id="1632" idx="5"/>
              <a:endCxn id="1633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Google Shape;1643;p81"/>
            <p:cNvCxnSpPr>
              <a:stCxn id="1634" idx="4"/>
              <a:endCxn id="1633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4" name="Google Shape;1644;p81"/>
            <p:cNvCxnSpPr>
              <a:endCxn id="1636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5" name="Google Shape;1645;p81"/>
            <p:cNvCxnSpPr>
              <a:stCxn id="1635" idx="5"/>
              <a:endCxn id="1638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6" name="Google Shape;1646;p81"/>
            <p:cNvCxnSpPr>
              <a:stCxn id="1636" idx="5"/>
              <a:endCxn id="1637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7" name="Google Shape;1647;p81"/>
            <p:cNvCxnSpPr>
              <a:stCxn id="1637" idx="7"/>
              <a:endCxn id="1638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8" name="Google Shape;1648;p81"/>
            <p:cNvCxnSpPr>
              <a:stCxn id="1638" idx="6"/>
              <a:endCxn id="1636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9" name="Google Shape;1649;p81"/>
            <p:cNvCxnSpPr>
              <a:endCxn id="1635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0" name="Google Shape;1650;p81"/>
            <p:cNvCxnSpPr>
              <a:stCxn id="1613" idx="4"/>
              <a:endCxn id="1636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7" name="Google Shape;1527;p81"/>
          <p:cNvSpPr/>
          <p:nvPr/>
        </p:nvSpPr>
        <p:spPr>
          <a:xfrm rot="5400000">
            <a:off x="1568725" y="-4232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51" name="Google Shape;1651;p81"/>
          <p:cNvSpPr txBox="1"/>
          <p:nvPr/>
        </p:nvSpPr>
        <p:spPr>
          <a:xfrm>
            <a:off x="3537125" y="624100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652" name="Google Shape;1652;p81"/>
          <p:cNvCxnSpPr/>
          <p:nvPr/>
        </p:nvCxnSpPr>
        <p:spPr>
          <a:xfrm flipH="1">
            <a:off x="62125" y="3063"/>
            <a:ext cx="14400" cy="4304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3" name="Google Shape;1653;p81"/>
          <p:cNvSpPr/>
          <p:nvPr/>
        </p:nvSpPr>
        <p:spPr>
          <a:xfrm>
            <a:off x="90875" y="589500"/>
            <a:ext cx="10974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0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54" name="Google Shape;1654;p81"/>
          <p:cNvSpPr/>
          <p:nvPr/>
        </p:nvSpPr>
        <p:spPr>
          <a:xfrm>
            <a:off x="52700" y="21393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1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55" name="Google Shape;1655;p81"/>
          <p:cNvSpPr/>
          <p:nvPr/>
        </p:nvSpPr>
        <p:spPr>
          <a:xfrm>
            <a:off x="74725" y="3776763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2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56" name="Google Shape;1656;p81"/>
          <p:cNvSpPr/>
          <p:nvPr/>
        </p:nvSpPr>
        <p:spPr>
          <a:xfrm rot="5400000">
            <a:off x="4279450" y="-439225"/>
            <a:ext cx="642300" cy="1479900"/>
          </a:xfrm>
          <a:prstGeom prst="homePlate">
            <a:avLst>
              <a:gd name="adj" fmla="val 36808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57" name="Google Shape;1657;p81"/>
          <p:cNvSpPr txBox="1"/>
          <p:nvPr/>
        </p:nvSpPr>
        <p:spPr>
          <a:xfrm>
            <a:off x="3930400" y="-35075"/>
            <a:ext cx="1340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Step 3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659" name="Google Shape;1659;p81"/>
          <p:cNvCxnSpPr/>
          <p:nvPr/>
        </p:nvCxnSpPr>
        <p:spPr>
          <a:xfrm>
            <a:off x="2330125" y="15297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FC5772-3C1A-45CA-8317-34F1C20E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551189-3A5F-4C6D-B980-74EAB7A2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F293F4-F457-495D-B629-BF750A39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30</a:t>
            </a:fld>
            <a:endParaRPr lang="fr-FR"/>
          </a:p>
        </p:txBody>
      </p:sp>
      <p:sp>
        <p:nvSpPr>
          <p:cNvPr id="14" name="Google Shape;1938;p83">
            <a:extLst>
              <a:ext uri="{FF2B5EF4-FFF2-40B4-BE49-F238E27FC236}">
                <a16:creationId xmlns:a16="http://schemas.microsoft.com/office/drawing/2014/main" id="{960414DA-47B1-49EF-87FC-922D41B347F1}"/>
              </a:ext>
            </a:extLst>
          </p:cNvPr>
          <p:cNvSpPr txBox="1"/>
          <p:nvPr/>
        </p:nvSpPr>
        <p:spPr>
          <a:xfrm>
            <a:off x="5831836" y="583427"/>
            <a:ext cx="2974500" cy="11633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We have given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 higher weightage to the lower level network embeddings.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6" name="Google Shape;1666;p82"/>
          <p:cNvCxnSpPr>
            <a:stCxn id="1667" idx="6"/>
            <a:endCxn id="1668" idx="2"/>
          </p:cNvCxnSpPr>
          <p:nvPr/>
        </p:nvCxnSpPr>
        <p:spPr>
          <a:xfrm>
            <a:off x="2330125" y="15297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82"/>
          <p:cNvCxnSpPr>
            <a:stCxn id="1667" idx="6"/>
            <a:endCxn id="1670" idx="1"/>
          </p:cNvCxnSpPr>
          <p:nvPr/>
        </p:nvCxnSpPr>
        <p:spPr>
          <a:xfrm flipH="1">
            <a:off x="1578025" y="15297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82"/>
          <p:cNvCxnSpPr>
            <a:stCxn id="1672" idx="6"/>
            <a:endCxn id="1673" idx="2"/>
          </p:cNvCxnSpPr>
          <p:nvPr/>
        </p:nvCxnSpPr>
        <p:spPr>
          <a:xfrm>
            <a:off x="4158950" y="3042850"/>
            <a:ext cx="693900" cy="97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4" name="Google Shape;1674;p82"/>
          <p:cNvCxnSpPr>
            <a:stCxn id="1672" idx="6"/>
            <a:endCxn id="1675" idx="1"/>
          </p:cNvCxnSpPr>
          <p:nvPr/>
        </p:nvCxnSpPr>
        <p:spPr>
          <a:xfrm flipH="1">
            <a:off x="3254450" y="3042850"/>
            <a:ext cx="904500" cy="6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6" name="Google Shape;1676;p82"/>
          <p:cNvSpPr/>
          <p:nvPr/>
        </p:nvSpPr>
        <p:spPr>
          <a:xfrm rot="5400000">
            <a:off x="248806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77" name="Google Shape;1677;p82"/>
          <p:cNvSpPr/>
          <p:nvPr/>
        </p:nvSpPr>
        <p:spPr>
          <a:xfrm rot="5400000">
            <a:off x="216328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678" name="Google Shape;1678;p82"/>
          <p:cNvCxnSpPr>
            <a:endCxn id="1676" idx="3"/>
          </p:cNvCxnSpPr>
          <p:nvPr/>
        </p:nvCxnSpPr>
        <p:spPr>
          <a:xfrm>
            <a:off x="2439277" y="26473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9" name="Google Shape;1679;p82"/>
          <p:cNvCxnSpPr>
            <a:endCxn id="1677" idx="0"/>
          </p:cNvCxnSpPr>
          <p:nvPr/>
        </p:nvCxnSpPr>
        <p:spPr>
          <a:xfrm flipH="1">
            <a:off x="2259583" y="26471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0" name="Google Shape;1680;p82"/>
          <p:cNvCxnSpPr>
            <a:stCxn id="1676" idx="5"/>
            <a:endCxn id="1681" idx="7"/>
          </p:cNvCxnSpPr>
          <p:nvPr/>
        </p:nvCxnSpPr>
        <p:spPr>
          <a:xfrm flipH="1">
            <a:off x="2439277" y="28728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2" name="Google Shape;1682;p82"/>
          <p:cNvCxnSpPr>
            <a:endCxn id="1677" idx="7"/>
          </p:cNvCxnSpPr>
          <p:nvPr/>
        </p:nvCxnSpPr>
        <p:spPr>
          <a:xfrm rot="10800000">
            <a:off x="2244469" y="28728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3" name="Google Shape;1683;p82"/>
          <p:cNvCxnSpPr>
            <a:stCxn id="1677" idx="6"/>
            <a:endCxn id="1676" idx="4"/>
          </p:cNvCxnSpPr>
          <p:nvPr/>
        </p:nvCxnSpPr>
        <p:spPr>
          <a:xfrm rot="10800000" flipH="1">
            <a:off x="2207983" y="28412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4" name="Google Shape;1684;p82"/>
          <p:cNvSpPr/>
          <p:nvPr/>
        </p:nvSpPr>
        <p:spPr>
          <a:xfrm rot="5400000">
            <a:off x="2358151" y="25640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81" name="Google Shape;1681;p82"/>
          <p:cNvSpPr/>
          <p:nvPr/>
        </p:nvSpPr>
        <p:spPr>
          <a:xfrm rot="5400000">
            <a:off x="2358151" y="30151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85" name="Google Shape;1685;p82"/>
          <p:cNvSpPr/>
          <p:nvPr/>
        </p:nvSpPr>
        <p:spPr>
          <a:xfrm rot="5400000">
            <a:off x="4284341" y="1943756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86" name="Google Shape;1686;p82"/>
          <p:cNvSpPr/>
          <p:nvPr/>
        </p:nvSpPr>
        <p:spPr>
          <a:xfrm rot="5400000">
            <a:off x="3997977" y="2107047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87" name="Google Shape;1687;p82"/>
          <p:cNvSpPr/>
          <p:nvPr/>
        </p:nvSpPr>
        <p:spPr>
          <a:xfrm rot="5400000">
            <a:off x="3711613" y="2270338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88" name="Google Shape;1688;p82"/>
          <p:cNvSpPr/>
          <p:nvPr/>
        </p:nvSpPr>
        <p:spPr>
          <a:xfrm rot="5400000">
            <a:off x="4379795" y="2311161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89" name="Google Shape;1689;p82"/>
          <p:cNvSpPr/>
          <p:nvPr/>
        </p:nvSpPr>
        <p:spPr>
          <a:xfrm rot="5400000">
            <a:off x="3950250" y="2392807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90" name="Google Shape;1690;p82"/>
          <p:cNvSpPr/>
          <p:nvPr/>
        </p:nvSpPr>
        <p:spPr>
          <a:xfrm rot="5400000">
            <a:off x="3817497" y="2646985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91" name="Google Shape;1691;p82"/>
          <p:cNvSpPr/>
          <p:nvPr/>
        </p:nvSpPr>
        <p:spPr>
          <a:xfrm rot="5400000">
            <a:off x="3997977" y="2882680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92" name="Google Shape;1692;p82"/>
          <p:cNvSpPr/>
          <p:nvPr/>
        </p:nvSpPr>
        <p:spPr>
          <a:xfrm rot="5400000">
            <a:off x="4284341" y="2841858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93" name="Google Shape;1693;p82"/>
          <p:cNvSpPr/>
          <p:nvPr/>
        </p:nvSpPr>
        <p:spPr>
          <a:xfrm rot="5400000">
            <a:off x="4188886" y="2637744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694" name="Google Shape;1694;p82"/>
          <p:cNvCxnSpPr>
            <a:endCxn id="1685" idx="3"/>
          </p:cNvCxnSpPr>
          <p:nvPr/>
        </p:nvCxnSpPr>
        <p:spPr>
          <a:xfrm rot="10800000">
            <a:off x="4290162" y="1958540"/>
            <a:ext cx="238500" cy="1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5" name="Google Shape;1695;p82"/>
          <p:cNvCxnSpPr>
            <a:stCxn id="1685" idx="5"/>
            <a:endCxn id="1686" idx="0"/>
          </p:cNvCxnSpPr>
          <p:nvPr/>
        </p:nvCxnSpPr>
        <p:spPr>
          <a:xfrm flipH="1">
            <a:off x="4068462" y="2004572"/>
            <a:ext cx="221700" cy="1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6" name="Google Shape;1696;p82"/>
          <p:cNvCxnSpPr>
            <a:stCxn id="1688" idx="3"/>
            <a:endCxn id="1686" idx="7"/>
          </p:cNvCxnSpPr>
          <p:nvPr/>
        </p:nvCxnSpPr>
        <p:spPr>
          <a:xfrm rot="10800000">
            <a:off x="4057117" y="2167845"/>
            <a:ext cx="328500" cy="1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7" name="Google Shape;1697;p82"/>
          <p:cNvCxnSpPr/>
          <p:nvPr/>
        </p:nvCxnSpPr>
        <p:spPr>
          <a:xfrm rot="5400000">
            <a:off x="4155933" y="2174084"/>
            <a:ext cx="73200" cy="4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8" name="Google Shape;1698;p82"/>
          <p:cNvCxnSpPr>
            <a:stCxn id="1686" idx="5"/>
            <a:endCxn id="1689" idx="2"/>
          </p:cNvCxnSpPr>
          <p:nvPr/>
        </p:nvCxnSpPr>
        <p:spPr>
          <a:xfrm flipH="1">
            <a:off x="3982799" y="2167864"/>
            <a:ext cx="21000" cy="2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9" name="Google Shape;1699;p82"/>
          <p:cNvCxnSpPr>
            <a:endCxn id="1689" idx="0"/>
          </p:cNvCxnSpPr>
          <p:nvPr/>
        </p:nvCxnSpPr>
        <p:spPr>
          <a:xfrm flipH="1">
            <a:off x="4020600" y="2167807"/>
            <a:ext cx="508200" cy="2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0" name="Google Shape;1700;p82"/>
          <p:cNvCxnSpPr>
            <a:stCxn id="1686" idx="5"/>
            <a:endCxn id="1687" idx="1"/>
          </p:cNvCxnSpPr>
          <p:nvPr/>
        </p:nvCxnSpPr>
        <p:spPr>
          <a:xfrm flipH="1">
            <a:off x="3770999" y="2167864"/>
            <a:ext cx="232800" cy="11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1" name="Google Shape;1701;p82"/>
          <p:cNvCxnSpPr>
            <a:stCxn id="1689" idx="3"/>
            <a:endCxn id="1687" idx="6"/>
          </p:cNvCxnSpPr>
          <p:nvPr/>
        </p:nvCxnSpPr>
        <p:spPr>
          <a:xfrm rot="10800000">
            <a:off x="3744271" y="2340690"/>
            <a:ext cx="2118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2" name="Google Shape;1702;p82"/>
          <p:cNvCxnSpPr>
            <a:endCxn id="1693" idx="2"/>
          </p:cNvCxnSpPr>
          <p:nvPr/>
        </p:nvCxnSpPr>
        <p:spPr>
          <a:xfrm flipH="1">
            <a:off x="4221436" y="2371494"/>
            <a:ext cx="164400" cy="2715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3" name="Google Shape;1703;p82"/>
          <p:cNvCxnSpPr>
            <a:endCxn id="1690" idx="3"/>
          </p:cNvCxnSpPr>
          <p:nvPr/>
        </p:nvCxnSpPr>
        <p:spPr>
          <a:xfrm>
            <a:off x="3744118" y="2340469"/>
            <a:ext cx="79200" cy="3213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4" name="Google Shape;1704;p82"/>
          <p:cNvCxnSpPr>
            <a:stCxn id="1693" idx="4"/>
            <a:endCxn id="1690" idx="1"/>
          </p:cNvCxnSpPr>
          <p:nvPr/>
        </p:nvCxnSpPr>
        <p:spPr>
          <a:xfrm rot="10800000">
            <a:off x="3876736" y="2661744"/>
            <a:ext cx="3069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5" name="Google Shape;1705;p82"/>
          <p:cNvCxnSpPr>
            <a:endCxn id="1692" idx="3"/>
          </p:cNvCxnSpPr>
          <p:nvPr/>
        </p:nvCxnSpPr>
        <p:spPr>
          <a:xfrm>
            <a:off x="4248162" y="2698241"/>
            <a:ext cx="42000" cy="1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6" name="Google Shape;1706;p82"/>
          <p:cNvCxnSpPr>
            <a:stCxn id="1690" idx="6"/>
            <a:endCxn id="1691" idx="3"/>
          </p:cNvCxnSpPr>
          <p:nvPr/>
        </p:nvCxnSpPr>
        <p:spPr>
          <a:xfrm>
            <a:off x="3850047" y="2717335"/>
            <a:ext cx="153900" cy="1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82"/>
          <p:cNvCxnSpPr>
            <a:stCxn id="1692" idx="4"/>
            <a:endCxn id="1691" idx="0"/>
          </p:cNvCxnSpPr>
          <p:nvPr/>
        </p:nvCxnSpPr>
        <p:spPr>
          <a:xfrm flipH="1">
            <a:off x="4068191" y="2879658"/>
            <a:ext cx="210900" cy="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82"/>
          <p:cNvCxnSpPr>
            <a:endCxn id="1693" idx="5"/>
          </p:cNvCxnSpPr>
          <p:nvPr/>
        </p:nvCxnSpPr>
        <p:spPr>
          <a:xfrm rot="10800000" flipH="1">
            <a:off x="4030308" y="2698560"/>
            <a:ext cx="164400" cy="1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" name="Google Shape;1709;p82"/>
          <p:cNvSpPr/>
          <p:nvPr/>
        </p:nvSpPr>
        <p:spPr>
          <a:xfrm rot="5400000">
            <a:off x="4522977" y="2107047"/>
            <a:ext cx="65100" cy="75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72" name="Google Shape;1672;p82"/>
          <p:cNvSpPr/>
          <p:nvPr/>
        </p:nvSpPr>
        <p:spPr>
          <a:xfrm rot="5400000">
            <a:off x="3561950" y="1870300"/>
            <a:ext cx="1194000" cy="1151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68" name="Google Shape;1668;p82"/>
          <p:cNvSpPr/>
          <p:nvPr/>
        </p:nvSpPr>
        <p:spPr>
          <a:xfrm rot="5400000">
            <a:off x="2053900" y="25534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10" name="Google Shape;1710;p82"/>
          <p:cNvSpPr txBox="1"/>
          <p:nvPr/>
        </p:nvSpPr>
        <p:spPr>
          <a:xfrm>
            <a:off x="4591450" y="26085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82"/>
          <p:cNvSpPr txBox="1"/>
          <p:nvPr/>
        </p:nvSpPr>
        <p:spPr>
          <a:xfrm>
            <a:off x="1640025" y="29230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712" name="Google Shape;1712;p82"/>
          <p:cNvGrpSpPr/>
          <p:nvPr/>
        </p:nvGrpSpPr>
        <p:grpSpPr>
          <a:xfrm>
            <a:off x="1140438" y="1792178"/>
            <a:ext cx="549300" cy="839897"/>
            <a:chOff x="683238" y="1944578"/>
            <a:chExt cx="549300" cy="839897"/>
          </a:xfrm>
        </p:grpSpPr>
        <p:sp>
          <p:nvSpPr>
            <p:cNvPr id="1713" name="Google Shape;1713;p82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14" name="Google Shape;1714;p82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15" name="Google Shape;1715;p82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716" name="Google Shape;1716;p82"/>
            <p:cNvCxnSpPr>
              <a:stCxn id="1714" idx="5"/>
              <a:endCxn id="1713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7" name="Google Shape;1717;p82"/>
            <p:cNvCxnSpPr>
              <a:stCxn id="1715" idx="4"/>
              <a:endCxn id="1713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8" name="Google Shape;1718;p82"/>
            <p:cNvCxnSpPr>
              <a:stCxn id="1714" idx="6"/>
              <a:endCxn id="1715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0" name="Google Shape;1670;p82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19" name="Google Shape;1719;p82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0" name="Google Shape;1720;p82"/>
          <p:cNvGrpSpPr/>
          <p:nvPr/>
        </p:nvGrpSpPr>
        <p:grpSpPr>
          <a:xfrm>
            <a:off x="4477350" y="4022350"/>
            <a:ext cx="1190650" cy="589800"/>
            <a:chOff x="4020150" y="4022350"/>
            <a:chExt cx="1190650" cy="589800"/>
          </a:xfrm>
        </p:grpSpPr>
        <p:sp>
          <p:nvSpPr>
            <p:cNvPr id="1721" name="Google Shape;1721;p82"/>
            <p:cNvSpPr/>
            <p:nvPr/>
          </p:nvSpPr>
          <p:spPr>
            <a:xfrm rot="5400000">
              <a:off x="4101122" y="4139304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22" name="Google Shape;1722;p82"/>
            <p:cNvSpPr/>
            <p:nvPr/>
          </p:nvSpPr>
          <p:spPr>
            <a:xfrm rot="5400000">
              <a:off x="4294265" y="4450609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23" name="Google Shape;1723;p82"/>
            <p:cNvSpPr/>
            <p:nvPr/>
          </p:nvSpPr>
          <p:spPr>
            <a:xfrm rot="5400000">
              <a:off x="4600720" y="4396690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24" name="Google Shape;1724;p82"/>
            <p:cNvSpPr/>
            <p:nvPr/>
          </p:nvSpPr>
          <p:spPr>
            <a:xfrm rot="5400000">
              <a:off x="4498568" y="4127098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725" name="Google Shape;1725;p82"/>
            <p:cNvCxnSpPr>
              <a:stCxn id="1724" idx="4"/>
              <a:endCxn id="1721" idx="1"/>
            </p:cNvCxnSpPr>
            <p:nvPr/>
          </p:nvCxnSpPr>
          <p:spPr>
            <a:xfrm rot="10800000">
              <a:off x="4172768" y="4149598"/>
              <a:ext cx="328200" cy="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6" name="Google Shape;1726;p82"/>
            <p:cNvCxnSpPr>
              <a:endCxn id="1723" idx="3"/>
            </p:cNvCxnSpPr>
            <p:nvPr/>
          </p:nvCxnSpPr>
          <p:spPr>
            <a:xfrm>
              <a:off x="4569982" y="4197756"/>
              <a:ext cx="45000" cy="20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7" name="Google Shape;1727;p82"/>
            <p:cNvCxnSpPr>
              <a:stCxn id="1721" idx="6"/>
              <a:endCxn id="1722" idx="3"/>
            </p:cNvCxnSpPr>
            <p:nvPr/>
          </p:nvCxnSpPr>
          <p:spPr>
            <a:xfrm>
              <a:off x="4144022" y="4222704"/>
              <a:ext cx="1644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8" name="Google Shape;1728;p82"/>
            <p:cNvCxnSpPr>
              <a:stCxn id="1723" idx="4"/>
              <a:endCxn id="1722" idx="0"/>
            </p:cNvCxnSpPr>
            <p:nvPr/>
          </p:nvCxnSpPr>
          <p:spPr>
            <a:xfrm flipH="1">
              <a:off x="4377520" y="4437190"/>
              <a:ext cx="225600" cy="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9" name="Google Shape;1729;p82"/>
            <p:cNvCxnSpPr>
              <a:endCxn id="1724" idx="5"/>
            </p:cNvCxnSpPr>
            <p:nvPr/>
          </p:nvCxnSpPr>
          <p:spPr>
            <a:xfrm rot="10800000" flipH="1">
              <a:off x="4337030" y="4197933"/>
              <a:ext cx="1758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3" name="Google Shape;1673;p82"/>
            <p:cNvSpPr/>
            <p:nvPr/>
          </p:nvSpPr>
          <p:spPr>
            <a:xfrm rot="5400000">
              <a:off x="4116750" y="3925750"/>
              <a:ext cx="558000" cy="7512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30" name="Google Shape;1730;p82"/>
            <p:cNvSpPr txBox="1"/>
            <p:nvPr/>
          </p:nvSpPr>
          <p:spPr>
            <a:xfrm>
              <a:off x="4717600" y="41357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22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1" name="Google Shape;1731;p82"/>
          <p:cNvSpPr/>
          <p:nvPr/>
        </p:nvSpPr>
        <p:spPr>
          <a:xfrm rot="5400000">
            <a:off x="3162831" y="4145981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32" name="Google Shape;1732;p82"/>
          <p:cNvSpPr/>
          <p:nvPr/>
        </p:nvSpPr>
        <p:spPr>
          <a:xfrm rot="5400000">
            <a:off x="3284294" y="3876646"/>
            <a:ext cx="85500" cy="64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33" name="Google Shape;1733;p82"/>
          <p:cNvSpPr/>
          <p:nvPr/>
        </p:nvSpPr>
        <p:spPr>
          <a:xfrm rot="5400000">
            <a:off x="3081857" y="3661178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34" name="Google Shape;1734;p82"/>
          <p:cNvSpPr/>
          <p:nvPr/>
        </p:nvSpPr>
        <p:spPr>
          <a:xfrm rot="5400000">
            <a:off x="2838932" y="3876646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35" name="Google Shape;1735;p82"/>
          <p:cNvSpPr/>
          <p:nvPr/>
        </p:nvSpPr>
        <p:spPr>
          <a:xfrm rot="5400000">
            <a:off x="2596008" y="4092114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36" name="Google Shape;1736;p82"/>
          <p:cNvSpPr/>
          <p:nvPr/>
        </p:nvSpPr>
        <p:spPr>
          <a:xfrm rot="5400000">
            <a:off x="2798445" y="4253715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737" name="Google Shape;1737;p82"/>
          <p:cNvCxnSpPr>
            <a:endCxn id="1733" idx="3"/>
          </p:cNvCxnSpPr>
          <p:nvPr/>
        </p:nvCxnSpPr>
        <p:spPr>
          <a:xfrm rot="10800000">
            <a:off x="3101908" y="3663050"/>
            <a:ext cx="202500" cy="2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8" name="Google Shape;1738;p82"/>
          <p:cNvCxnSpPr>
            <a:stCxn id="1733" idx="5"/>
            <a:endCxn id="1734" idx="0"/>
          </p:cNvCxnSpPr>
          <p:nvPr/>
        </p:nvCxnSpPr>
        <p:spPr>
          <a:xfrm flipH="1">
            <a:off x="2913808" y="3723507"/>
            <a:ext cx="188100" cy="18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9" name="Google Shape;1739;p82"/>
          <p:cNvCxnSpPr>
            <a:stCxn id="1731" idx="3"/>
            <a:endCxn id="1734" idx="7"/>
          </p:cNvCxnSpPr>
          <p:nvPr/>
        </p:nvCxnSpPr>
        <p:spPr>
          <a:xfrm rot="10800000">
            <a:off x="2904483" y="3939053"/>
            <a:ext cx="27840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0" name="Google Shape;1740;p82"/>
          <p:cNvCxnSpPr/>
          <p:nvPr/>
        </p:nvCxnSpPr>
        <p:spPr>
          <a:xfrm rot="5400000">
            <a:off x="2970962" y="4051198"/>
            <a:ext cx="966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741;p82"/>
          <p:cNvCxnSpPr>
            <a:stCxn id="1734" idx="5"/>
            <a:endCxn id="1736" idx="2"/>
          </p:cNvCxnSpPr>
          <p:nvPr/>
        </p:nvCxnSpPr>
        <p:spPr>
          <a:xfrm flipH="1">
            <a:off x="2841284" y="3938975"/>
            <a:ext cx="17700" cy="30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2" name="Google Shape;1742;p82"/>
          <p:cNvCxnSpPr>
            <a:endCxn id="1736" idx="0"/>
          </p:cNvCxnSpPr>
          <p:nvPr/>
        </p:nvCxnSpPr>
        <p:spPr>
          <a:xfrm flipH="1">
            <a:off x="2873295" y="3938715"/>
            <a:ext cx="431100" cy="3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3" name="Google Shape;1743;p82"/>
          <p:cNvCxnSpPr>
            <a:stCxn id="1734" idx="5"/>
            <a:endCxn id="1735" idx="1"/>
          </p:cNvCxnSpPr>
          <p:nvPr/>
        </p:nvCxnSpPr>
        <p:spPr>
          <a:xfrm flipH="1">
            <a:off x="2661584" y="3938975"/>
            <a:ext cx="197400" cy="15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4" name="Google Shape;1744;p82"/>
          <p:cNvCxnSpPr>
            <a:stCxn id="1736" idx="3"/>
            <a:endCxn id="1735" idx="6"/>
          </p:cNvCxnSpPr>
          <p:nvPr/>
        </p:nvCxnSpPr>
        <p:spPr>
          <a:xfrm rot="10800000">
            <a:off x="2638797" y="4167087"/>
            <a:ext cx="179700" cy="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5" name="Google Shape;1675;p82"/>
          <p:cNvSpPr/>
          <p:nvPr/>
        </p:nvSpPr>
        <p:spPr>
          <a:xfrm rot="5400000">
            <a:off x="2532225" y="3567426"/>
            <a:ext cx="838800" cy="856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45" name="Google Shape;1745;p82"/>
          <p:cNvSpPr txBox="1"/>
          <p:nvPr/>
        </p:nvSpPr>
        <p:spPr>
          <a:xfrm>
            <a:off x="2594700" y="4381850"/>
            <a:ext cx="493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21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746" name="Google Shape;1746;p82"/>
          <p:cNvGrpSpPr/>
          <p:nvPr/>
        </p:nvGrpSpPr>
        <p:grpSpPr>
          <a:xfrm rot="5400000">
            <a:off x="1764167" y="-120162"/>
            <a:ext cx="1349972" cy="1829796"/>
            <a:chOff x="510650" y="1845550"/>
            <a:chExt cx="1949700" cy="2483100"/>
          </a:xfrm>
        </p:grpSpPr>
        <p:sp>
          <p:nvSpPr>
            <p:cNvPr id="1747" name="Google Shape;1747;p82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48" name="Google Shape;1748;p82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49" name="Google Shape;1749;p82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50" name="Google Shape;1750;p82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51" name="Google Shape;1751;p82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52" name="Google Shape;1752;p82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53" name="Google Shape;1753;p82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54" name="Google Shape;1754;p82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55" name="Google Shape;1755;p82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56" name="Google Shape;1756;p82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757" name="Google Shape;1757;p82"/>
            <p:cNvCxnSpPr>
              <a:stCxn id="1748" idx="3"/>
              <a:endCxn id="1747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8" name="Google Shape;1758;p82"/>
            <p:cNvCxnSpPr>
              <a:stCxn id="1747" idx="5"/>
              <a:endCxn id="1749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9" name="Google Shape;1759;p82"/>
            <p:cNvCxnSpPr>
              <a:stCxn id="1751" idx="3"/>
              <a:endCxn id="1749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0" name="Google Shape;1760;p82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1" name="Google Shape;1761;p82"/>
            <p:cNvCxnSpPr>
              <a:stCxn id="1749" idx="5"/>
              <a:endCxn id="1752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2" name="Google Shape;1762;p82"/>
            <p:cNvCxnSpPr>
              <a:endCxn id="1752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3" name="Google Shape;1763;p82"/>
            <p:cNvCxnSpPr>
              <a:stCxn id="1749" idx="5"/>
              <a:endCxn id="1750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4" name="Google Shape;1764;p82"/>
            <p:cNvCxnSpPr>
              <a:stCxn id="1752" idx="3"/>
              <a:endCxn id="1750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5" name="Google Shape;1765;p82"/>
            <p:cNvCxnSpPr>
              <a:endCxn id="1756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6" name="Google Shape;1766;p82"/>
            <p:cNvCxnSpPr>
              <a:endCxn id="1753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7" name="Google Shape;1767;p82"/>
            <p:cNvCxnSpPr>
              <a:stCxn id="1756" idx="4"/>
              <a:endCxn id="1753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8" name="Google Shape;1768;p82"/>
            <p:cNvCxnSpPr>
              <a:endCxn id="1755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82"/>
            <p:cNvCxnSpPr>
              <a:stCxn id="1753" idx="6"/>
              <a:endCxn id="1754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82"/>
            <p:cNvCxnSpPr>
              <a:stCxn id="1755" idx="4"/>
              <a:endCxn id="1754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82"/>
            <p:cNvCxnSpPr>
              <a:endCxn id="1756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2" name="Google Shape;1772;p82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73" name="Google Shape;1773;p82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74" name="Google Shape;1774;p82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75" name="Google Shape;1775;p82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76" name="Google Shape;1776;p82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77" name="Google Shape;1777;p82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78" name="Google Shape;1778;p82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779" name="Google Shape;1779;p82"/>
            <p:cNvCxnSpPr>
              <a:stCxn id="1749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82"/>
            <p:cNvCxnSpPr>
              <a:stCxn id="1750" idx="4"/>
              <a:endCxn id="1772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82"/>
            <p:cNvCxnSpPr>
              <a:stCxn id="1774" idx="2"/>
              <a:endCxn id="1772" idx="6"/>
            </p:cNvCxnSpPr>
            <p:nvPr/>
          </p:nvCxnSpPr>
          <p:spPr>
            <a:xfrm>
              <a:off x="761600" y="3757150"/>
              <a:ext cx="0" cy="26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82"/>
            <p:cNvCxnSpPr>
              <a:stCxn id="1772" idx="5"/>
              <a:endCxn id="1773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82"/>
            <p:cNvCxnSpPr>
              <a:stCxn id="1774" idx="4"/>
              <a:endCxn id="1773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82"/>
            <p:cNvCxnSpPr>
              <a:endCxn id="1776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82"/>
            <p:cNvCxnSpPr>
              <a:stCxn id="1775" idx="5"/>
              <a:endCxn id="1778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82"/>
            <p:cNvCxnSpPr>
              <a:stCxn id="1776" idx="5"/>
              <a:endCxn id="1777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82"/>
            <p:cNvCxnSpPr>
              <a:stCxn id="1777" idx="7"/>
              <a:endCxn id="1778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82"/>
            <p:cNvCxnSpPr>
              <a:stCxn id="1778" idx="6"/>
              <a:endCxn id="1776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82"/>
            <p:cNvCxnSpPr>
              <a:endCxn id="1775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82"/>
            <p:cNvCxnSpPr>
              <a:stCxn id="1753" idx="4"/>
              <a:endCxn id="1776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7" name="Google Shape;1667;p82"/>
          <p:cNvSpPr/>
          <p:nvPr/>
        </p:nvSpPr>
        <p:spPr>
          <a:xfrm rot="5400000">
            <a:off x="1568725" y="-4232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91" name="Google Shape;1791;p82"/>
          <p:cNvSpPr txBox="1"/>
          <p:nvPr/>
        </p:nvSpPr>
        <p:spPr>
          <a:xfrm>
            <a:off x="3526950" y="6266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792" name="Google Shape;1792;p82"/>
          <p:cNvCxnSpPr/>
          <p:nvPr/>
        </p:nvCxnSpPr>
        <p:spPr>
          <a:xfrm flipH="1">
            <a:off x="62125" y="3063"/>
            <a:ext cx="14400" cy="4304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3" name="Google Shape;1793;p82"/>
          <p:cNvSpPr/>
          <p:nvPr/>
        </p:nvSpPr>
        <p:spPr>
          <a:xfrm>
            <a:off x="90875" y="589500"/>
            <a:ext cx="10974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0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94" name="Google Shape;1794;p82"/>
          <p:cNvSpPr/>
          <p:nvPr/>
        </p:nvSpPr>
        <p:spPr>
          <a:xfrm>
            <a:off x="52700" y="21393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1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95" name="Google Shape;1795;p82"/>
          <p:cNvSpPr/>
          <p:nvPr/>
        </p:nvSpPr>
        <p:spPr>
          <a:xfrm>
            <a:off x="74725" y="3776763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2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96" name="Google Shape;1796;p82"/>
          <p:cNvSpPr/>
          <p:nvPr/>
        </p:nvSpPr>
        <p:spPr>
          <a:xfrm rot="5400000">
            <a:off x="4279450" y="-439225"/>
            <a:ext cx="642300" cy="1479900"/>
          </a:xfrm>
          <a:prstGeom prst="homePlate">
            <a:avLst>
              <a:gd name="adj" fmla="val 36808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97" name="Google Shape;1797;p82"/>
          <p:cNvSpPr txBox="1"/>
          <p:nvPr/>
        </p:nvSpPr>
        <p:spPr>
          <a:xfrm>
            <a:off x="3930400" y="-35075"/>
            <a:ext cx="1340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Step 3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798" name="Google Shape;1798;p82"/>
          <p:cNvCxnSpPr/>
          <p:nvPr/>
        </p:nvCxnSpPr>
        <p:spPr>
          <a:xfrm>
            <a:off x="2330125" y="15297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69E754-52F3-45D7-8E38-CAB45B98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EE096B-A323-43FF-9C36-7941AAF7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460B64-9E33-442C-A013-0C235999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31</a:t>
            </a:fld>
            <a:endParaRPr lang="fr-FR"/>
          </a:p>
        </p:txBody>
      </p:sp>
      <p:sp>
        <p:nvSpPr>
          <p:cNvPr id="10" name="Google Shape;1937;p83">
            <a:extLst>
              <a:ext uri="{FF2B5EF4-FFF2-40B4-BE49-F238E27FC236}">
                <a16:creationId xmlns:a16="http://schemas.microsoft.com/office/drawing/2014/main" id="{9409B5A3-2D15-478A-9514-0B0021BA35D5}"/>
              </a:ext>
            </a:extLst>
          </p:cNvPr>
          <p:cNvSpPr/>
          <p:nvPr/>
        </p:nvSpPr>
        <p:spPr>
          <a:xfrm>
            <a:off x="5844350" y="1982750"/>
            <a:ext cx="2974500" cy="1680300"/>
          </a:xfrm>
          <a:prstGeom prst="wedgeRoundRectCallout">
            <a:avLst>
              <a:gd name="adj1" fmla="val -87519"/>
              <a:gd name="adj2" fmla="val -37482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Let the NE of the red marked node at any level </a:t>
            </a:r>
            <a:r>
              <a:rPr lang="en" dirty="0">
                <a:latin typeface="+mj-lt"/>
                <a:ea typeface="Lobster"/>
                <a:cs typeface="Lobster"/>
                <a:sym typeface="Lobster"/>
              </a:rPr>
              <a:t>l</a:t>
            </a:r>
            <a:r>
              <a:rPr lang="en" dirty="0">
                <a:latin typeface="+mj-lt"/>
              </a:rPr>
              <a:t> be </a:t>
            </a:r>
            <a:r>
              <a:rPr lang="en" i="1" dirty="0">
                <a:latin typeface="+mj-lt"/>
              </a:rPr>
              <a:t>y</a:t>
            </a:r>
            <a:r>
              <a:rPr lang="en" baseline="-25000" dirty="0">
                <a:latin typeface="+mj-lt"/>
              </a:rPr>
              <a:t>l</a:t>
            </a:r>
            <a:r>
              <a:rPr lang="en" dirty="0">
                <a:latin typeface="+mj-lt"/>
              </a:rPr>
              <a:t> 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To generate its one unique NE </a:t>
            </a:r>
            <a:r>
              <a:rPr lang="en" i="1" dirty="0">
                <a:latin typeface="+mj-lt"/>
              </a:rPr>
              <a:t>y</a:t>
            </a:r>
            <a:r>
              <a:rPr lang="en" dirty="0">
                <a:latin typeface="+mj-lt"/>
              </a:rPr>
              <a:t> we calculate:</a:t>
            </a:r>
            <a:endParaRPr sz="9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dirty="0">
                <a:latin typeface="+mj-lt"/>
              </a:rPr>
              <a:t>y</a:t>
            </a:r>
            <a:r>
              <a:rPr lang="es-ES" b="1" dirty="0">
                <a:latin typeface="+mj-lt"/>
              </a:rPr>
              <a:t> = </a:t>
            </a:r>
            <a:r>
              <a:rPr lang="es-ES" b="1" dirty="0">
                <a:latin typeface="+mj-lt"/>
                <a:ea typeface="Roboto"/>
                <a:cs typeface="Roboto"/>
                <a:sym typeface="Roboto"/>
              </a:rPr>
              <a:t>𝛼</a:t>
            </a:r>
            <a:r>
              <a:rPr lang="es-ES" b="1" baseline="30000" dirty="0">
                <a:latin typeface="+mj-lt"/>
                <a:ea typeface="Roboto"/>
                <a:cs typeface="Roboto"/>
                <a:sym typeface="Roboto"/>
              </a:rPr>
              <a:t>1 </a:t>
            </a:r>
            <a:r>
              <a:rPr lang="es-ES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s-ES" b="1" baseline="-25000" dirty="0">
                <a:latin typeface="+mj-lt"/>
                <a:ea typeface="Roboto"/>
                <a:cs typeface="Roboto"/>
                <a:sym typeface="Roboto"/>
              </a:rPr>
              <a:t>1 </a:t>
            </a:r>
            <a:r>
              <a:rPr lang="es-ES" b="1" dirty="0">
                <a:latin typeface="+mj-lt"/>
                <a:ea typeface="Roboto"/>
                <a:cs typeface="Roboto"/>
                <a:sym typeface="Roboto"/>
              </a:rPr>
              <a:t>+ 𝛼</a:t>
            </a:r>
            <a:r>
              <a:rPr lang="es-ES" b="1" baseline="30000" dirty="0">
                <a:latin typeface="+mj-lt"/>
                <a:ea typeface="Roboto"/>
                <a:cs typeface="Roboto"/>
                <a:sym typeface="Roboto"/>
              </a:rPr>
              <a:t>2 </a:t>
            </a:r>
            <a:r>
              <a:rPr lang="es-ES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s-ES" b="1" baseline="-25000" dirty="0">
                <a:latin typeface="+mj-lt"/>
                <a:ea typeface="Roboto"/>
                <a:cs typeface="Roboto"/>
                <a:sym typeface="Roboto"/>
              </a:rPr>
              <a:t>2  </a:t>
            </a:r>
            <a:r>
              <a:rPr lang="es-ES" b="1" dirty="0">
                <a:latin typeface="+mj-lt"/>
                <a:ea typeface="Roboto"/>
                <a:cs typeface="Roboto"/>
                <a:sym typeface="Roboto"/>
              </a:rPr>
              <a:t>+ 𝛼</a:t>
            </a:r>
            <a:r>
              <a:rPr lang="es-ES" b="1" baseline="30000" dirty="0">
                <a:latin typeface="+mj-lt"/>
                <a:ea typeface="Roboto"/>
                <a:cs typeface="Roboto"/>
                <a:sym typeface="Roboto"/>
              </a:rPr>
              <a:t>3 </a:t>
            </a:r>
            <a:r>
              <a:rPr lang="es-ES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s-ES" b="1" baseline="-25000" dirty="0">
                <a:latin typeface="+mj-lt"/>
                <a:ea typeface="Roboto"/>
                <a:cs typeface="Roboto"/>
                <a:sym typeface="Roboto"/>
              </a:rPr>
              <a:t>3</a:t>
            </a:r>
            <a:endParaRPr lang="es-ES" dirty="0">
              <a:latin typeface="+mj-lt"/>
            </a:endParaRPr>
          </a:p>
        </p:txBody>
      </p:sp>
      <p:sp>
        <p:nvSpPr>
          <p:cNvPr id="11" name="Google Shape;1938;p83">
            <a:extLst>
              <a:ext uri="{FF2B5EF4-FFF2-40B4-BE49-F238E27FC236}">
                <a16:creationId xmlns:a16="http://schemas.microsoft.com/office/drawing/2014/main" id="{0D9802A9-3BA8-4272-850E-CEFD3396A0C8}"/>
              </a:ext>
            </a:extLst>
          </p:cNvPr>
          <p:cNvSpPr txBox="1"/>
          <p:nvPr/>
        </p:nvSpPr>
        <p:spPr>
          <a:xfrm>
            <a:off x="5831836" y="583427"/>
            <a:ext cx="2974500" cy="11633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We have given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 higher weightage to the lower level network embeddings.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3" name="Google Shape;1803;p83"/>
          <p:cNvCxnSpPr>
            <a:stCxn id="1804" idx="6"/>
            <a:endCxn id="1805" idx="3"/>
          </p:cNvCxnSpPr>
          <p:nvPr/>
        </p:nvCxnSpPr>
        <p:spPr>
          <a:xfrm>
            <a:off x="2330125" y="1529775"/>
            <a:ext cx="1421700" cy="49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83"/>
          <p:cNvCxnSpPr>
            <a:stCxn id="1804" idx="6"/>
            <a:endCxn id="1807" idx="2"/>
          </p:cNvCxnSpPr>
          <p:nvPr/>
        </p:nvCxnSpPr>
        <p:spPr>
          <a:xfrm>
            <a:off x="2330125" y="1529775"/>
            <a:ext cx="50700" cy="9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83"/>
          <p:cNvCxnSpPr>
            <a:stCxn id="1804" idx="6"/>
            <a:endCxn id="1809" idx="1"/>
          </p:cNvCxnSpPr>
          <p:nvPr/>
        </p:nvCxnSpPr>
        <p:spPr>
          <a:xfrm flipH="1">
            <a:off x="1578025" y="1529775"/>
            <a:ext cx="752100" cy="3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83"/>
          <p:cNvCxnSpPr>
            <a:stCxn id="1805" idx="6"/>
            <a:endCxn id="1811" idx="2"/>
          </p:cNvCxnSpPr>
          <p:nvPr/>
        </p:nvCxnSpPr>
        <p:spPr>
          <a:xfrm>
            <a:off x="4158950" y="3042850"/>
            <a:ext cx="693900" cy="97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2" name="Google Shape;1812;p83"/>
          <p:cNvCxnSpPr>
            <a:stCxn id="1805" idx="6"/>
            <a:endCxn id="1813" idx="1"/>
          </p:cNvCxnSpPr>
          <p:nvPr/>
        </p:nvCxnSpPr>
        <p:spPr>
          <a:xfrm flipH="1">
            <a:off x="3254450" y="3042850"/>
            <a:ext cx="904500" cy="6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4" name="Google Shape;1814;p83"/>
          <p:cNvSpPr/>
          <p:nvPr/>
        </p:nvSpPr>
        <p:spPr>
          <a:xfrm rot="5400000">
            <a:off x="248806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15" name="Google Shape;1815;p83"/>
          <p:cNvSpPr/>
          <p:nvPr/>
        </p:nvSpPr>
        <p:spPr>
          <a:xfrm rot="5400000">
            <a:off x="2163283" y="278961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816" name="Google Shape;1816;p83"/>
          <p:cNvCxnSpPr>
            <a:endCxn id="1814" idx="3"/>
          </p:cNvCxnSpPr>
          <p:nvPr/>
        </p:nvCxnSpPr>
        <p:spPr>
          <a:xfrm>
            <a:off x="2439277" y="2647304"/>
            <a:ext cx="57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7" name="Google Shape;1817;p83"/>
          <p:cNvCxnSpPr>
            <a:endCxn id="1815" idx="0"/>
          </p:cNvCxnSpPr>
          <p:nvPr/>
        </p:nvCxnSpPr>
        <p:spPr>
          <a:xfrm flipH="1">
            <a:off x="2259583" y="2647112"/>
            <a:ext cx="106800" cy="1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8" name="Google Shape;1818;p83"/>
          <p:cNvCxnSpPr>
            <a:stCxn id="1814" idx="5"/>
            <a:endCxn id="1819" idx="7"/>
          </p:cNvCxnSpPr>
          <p:nvPr/>
        </p:nvCxnSpPr>
        <p:spPr>
          <a:xfrm flipH="1">
            <a:off x="2439277" y="2872819"/>
            <a:ext cx="57000" cy="2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0" name="Google Shape;1820;p83"/>
          <p:cNvCxnSpPr>
            <a:endCxn id="1815" idx="7"/>
          </p:cNvCxnSpPr>
          <p:nvPr/>
        </p:nvCxnSpPr>
        <p:spPr>
          <a:xfrm rot="10800000">
            <a:off x="2244469" y="2872819"/>
            <a:ext cx="129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1" name="Google Shape;1821;p83"/>
          <p:cNvCxnSpPr>
            <a:stCxn id="1815" idx="6"/>
            <a:endCxn id="1814" idx="4"/>
          </p:cNvCxnSpPr>
          <p:nvPr/>
        </p:nvCxnSpPr>
        <p:spPr>
          <a:xfrm rot="10800000" flipH="1">
            <a:off x="2207983" y="2841212"/>
            <a:ext cx="273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2" name="Google Shape;1822;p83"/>
          <p:cNvSpPr/>
          <p:nvPr/>
        </p:nvSpPr>
        <p:spPr>
          <a:xfrm rot="5400000">
            <a:off x="2358151" y="256409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19" name="Google Shape;1819;p83"/>
          <p:cNvSpPr/>
          <p:nvPr/>
        </p:nvSpPr>
        <p:spPr>
          <a:xfrm rot="5400000">
            <a:off x="2358151" y="3015132"/>
            <a:ext cx="89400" cy="103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23" name="Google Shape;1823;p83"/>
          <p:cNvSpPr/>
          <p:nvPr/>
        </p:nvSpPr>
        <p:spPr>
          <a:xfrm rot="5400000">
            <a:off x="4284341" y="1943756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24" name="Google Shape;1824;p83"/>
          <p:cNvSpPr/>
          <p:nvPr/>
        </p:nvSpPr>
        <p:spPr>
          <a:xfrm rot="5400000">
            <a:off x="3997977" y="2107047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25" name="Google Shape;1825;p83"/>
          <p:cNvSpPr/>
          <p:nvPr/>
        </p:nvSpPr>
        <p:spPr>
          <a:xfrm rot="5400000">
            <a:off x="3711613" y="2270338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26" name="Google Shape;1826;p83"/>
          <p:cNvSpPr/>
          <p:nvPr/>
        </p:nvSpPr>
        <p:spPr>
          <a:xfrm rot="5400000">
            <a:off x="4379795" y="2311161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27" name="Google Shape;1827;p83"/>
          <p:cNvSpPr/>
          <p:nvPr/>
        </p:nvSpPr>
        <p:spPr>
          <a:xfrm rot="5400000">
            <a:off x="3950250" y="2392807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28" name="Google Shape;1828;p83"/>
          <p:cNvSpPr/>
          <p:nvPr/>
        </p:nvSpPr>
        <p:spPr>
          <a:xfrm rot="5400000">
            <a:off x="3817497" y="2646985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29" name="Google Shape;1829;p83"/>
          <p:cNvSpPr/>
          <p:nvPr/>
        </p:nvSpPr>
        <p:spPr>
          <a:xfrm rot="5400000">
            <a:off x="3997977" y="2882680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30" name="Google Shape;1830;p83"/>
          <p:cNvSpPr/>
          <p:nvPr/>
        </p:nvSpPr>
        <p:spPr>
          <a:xfrm rot="5400000">
            <a:off x="4284341" y="2841858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31" name="Google Shape;1831;p83"/>
          <p:cNvSpPr/>
          <p:nvPr/>
        </p:nvSpPr>
        <p:spPr>
          <a:xfrm rot="5400000">
            <a:off x="4188886" y="2637744"/>
            <a:ext cx="65100" cy="7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832" name="Google Shape;1832;p83"/>
          <p:cNvCxnSpPr>
            <a:endCxn id="1823" idx="3"/>
          </p:cNvCxnSpPr>
          <p:nvPr/>
        </p:nvCxnSpPr>
        <p:spPr>
          <a:xfrm rot="10800000">
            <a:off x="4290162" y="1958540"/>
            <a:ext cx="238500" cy="1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3" name="Google Shape;1833;p83"/>
          <p:cNvCxnSpPr>
            <a:stCxn id="1823" idx="5"/>
            <a:endCxn id="1824" idx="0"/>
          </p:cNvCxnSpPr>
          <p:nvPr/>
        </p:nvCxnSpPr>
        <p:spPr>
          <a:xfrm flipH="1">
            <a:off x="4068462" y="2004572"/>
            <a:ext cx="221700" cy="1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4" name="Google Shape;1834;p83"/>
          <p:cNvCxnSpPr>
            <a:stCxn id="1826" idx="3"/>
            <a:endCxn id="1824" idx="7"/>
          </p:cNvCxnSpPr>
          <p:nvPr/>
        </p:nvCxnSpPr>
        <p:spPr>
          <a:xfrm rot="10800000">
            <a:off x="4057117" y="2167845"/>
            <a:ext cx="328500" cy="1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" name="Google Shape;1835;p83"/>
          <p:cNvCxnSpPr/>
          <p:nvPr/>
        </p:nvCxnSpPr>
        <p:spPr>
          <a:xfrm rot="5400000">
            <a:off x="4155933" y="2174084"/>
            <a:ext cx="73200" cy="4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6" name="Google Shape;1836;p83"/>
          <p:cNvCxnSpPr>
            <a:stCxn id="1824" idx="5"/>
            <a:endCxn id="1827" idx="2"/>
          </p:cNvCxnSpPr>
          <p:nvPr/>
        </p:nvCxnSpPr>
        <p:spPr>
          <a:xfrm flipH="1">
            <a:off x="3982799" y="2167864"/>
            <a:ext cx="21000" cy="2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7" name="Google Shape;1837;p83"/>
          <p:cNvCxnSpPr>
            <a:endCxn id="1827" idx="0"/>
          </p:cNvCxnSpPr>
          <p:nvPr/>
        </p:nvCxnSpPr>
        <p:spPr>
          <a:xfrm flipH="1">
            <a:off x="4020600" y="2167807"/>
            <a:ext cx="508200" cy="2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8" name="Google Shape;1838;p83"/>
          <p:cNvCxnSpPr>
            <a:stCxn id="1824" idx="5"/>
            <a:endCxn id="1825" idx="1"/>
          </p:cNvCxnSpPr>
          <p:nvPr/>
        </p:nvCxnSpPr>
        <p:spPr>
          <a:xfrm flipH="1">
            <a:off x="3770999" y="2167864"/>
            <a:ext cx="232800" cy="11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9" name="Google Shape;1839;p83"/>
          <p:cNvCxnSpPr>
            <a:stCxn id="1827" idx="3"/>
            <a:endCxn id="1825" idx="6"/>
          </p:cNvCxnSpPr>
          <p:nvPr/>
        </p:nvCxnSpPr>
        <p:spPr>
          <a:xfrm rot="10800000">
            <a:off x="3744271" y="2340690"/>
            <a:ext cx="2118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0" name="Google Shape;1840;p83"/>
          <p:cNvCxnSpPr>
            <a:endCxn id="1831" idx="2"/>
          </p:cNvCxnSpPr>
          <p:nvPr/>
        </p:nvCxnSpPr>
        <p:spPr>
          <a:xfrm flipH="1">
            <a:off x="4221436" y="2371494"/>
            <a:ext cx="164400" cy="2715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1" name="Google Shape;1841;p83"/>
          <p:cNvCxnSpPr>
            <a:endCxn id="1828" idx="3"/>
          </p:cNvCxnSpPr>
          <p:nvPr/>
        </p:nvCxnSpPr>
        <p:spPr>
          <a:xfrm>
            <a:off x="3744118" y="2340469"/>
            <a:ext cx="79200" cy="3213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2" name="Google Shape;1842;p83"/>
          <p:cNvCxnSpPr>
            <a:stCxn id="1831" idx="4"/>
            <a:endCxn id="1828" idx="1"/>
          </p:cNvCxnSpPr>
          <p:nvPr/>
        </p:nvCxnSpPr>
        <p:spPr>
          <a:xfrm rot="10800000">
            <a:off x="3876736" y="2661744"/>
            <a:ext cx="3069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3" name="Google Shape;1843;p83"/>
          <p:cNvCxnSpPr>
            <a:endCxn id="1830" idx="3"/>
          </p:cNvCxnSpPr>
          <p:nvPr/>
        </p:nvCxnSpPr>
        <p:spPr>
          <a:xfrm>
            <a:off x="4248162" y="2698241"/>
            <a:ext cx="42000" cy="1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" name="Google Shape;1844;p83"/>
          <p:cNvCxnSpPr>
            <a:stCxn id="1828" idx="6"/>
            <a:endCxn id="1829" idx="3"/>
          </p:cNvCxnSpPr>
          <p:nvPr/>
        </p:nvCxnSpPr>
        <p:spPr>
          <a:xfrm>
            <a:off x="3850047" y="2717335"/>
            <a:ext cx="153900" cy="1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5" name="Google Shape;1845;p83"/>
          <p:cNvCxnSpPr>
            <a:stCxn id="1830" idx="4"/>
            <a:endCxn id="1829" idx="0"/>
          </p:cNvCxnSpPr>
          <p:nvPr/>
        </p:nvCxnSpPr>
        <p:spPr>
          <a:xfrm flipH="1">
            <a:off x="4068191" y="2879658"/>
            <a:ext cx="210900" cy="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6" name="Google Shape;1846;p83"/>
          <p:cNvCxnSpPr>
            <a:endCxn id="1831" idx="5"/>
          </p:cNvCxnSpPr>
          <p:nvPr/>
        </p:nvCxnSpPr>
        <p:spPr>
          <a:xfrm rot="10800000" flipH="1">
            <a:off x="4030308" y="2698560"/>
            <a:ext cx="164400" cy="1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7" name="Google Shape;1847;p83"/>
          <p:cNvSpPr/>
          <p:nvPr/>
        </p:nvSpPr>
        <p:spPr>
          <a:xfrm rot="5400000">
            <a:off x="4522977" y="2107047"/>
            <a:ext cx="65100" cy="75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05" name="Google Shape;1805;p83"/>
          <p:cNvSpPr/>
          <p:nvPr/>
        </p:nvSpPr>
        <p:spPr>
          <a:xfrm rot="5400000">
            <a:off x="3561950" y="1870300"/>
            <a:ext cx="1194000" cy="11511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07" name="Google Shape;1807;p83"/>
          <p:cNvSpPr/>
          <p:nvPr/>
        </p:nvSpPr>
        <p:spPr>
          <a:xfrm rot="5400000">
            <a:off x="2053900" y="2553450"/>
            <a:ext cx="653700" cy="549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48" name="Google Shape;1848;p83"/>
          <p:cNvSpPr txBox="1"/>
          <p:nvPr/>
        </p:nvSpPr>
        <p:spPr>
          <a:xfrm>
            <a:off x="4591450" y="2608500"/>
            <a:ext cx="549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849" name="Google Shape;1849;p83"/>
          <p:cNvSpPr txBox="1"/>
          <p:nvPr/>
        </p:nvSpPr>
        <p:spPr>
          <a:xfrm>
            <a:off x="1640025" y="2923025"/>
            <a:ext cx="549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12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850" name="Google Shape;1850;p83"/>
          <p:cNvGrpSpPr/>
          <p:nvPr/>
        </p:nvGrpSpPr>
        <p:grpSpPr>
          <a:xfrm>
            <a:off x="1140438" y="1792178"/>
            <a:ext cx="549300" cy="839897"/>
            <a:chOff x="683238" y="1944578"/>
            <a:chExt cx="549300" cy="839897"/>
          </a:xfrm>
        </p:grpSpPr>
        <p:sp>
          <p:nvSpPr>
            <p:cNvPr id="1851" name="Google Shape;1851;p83"/>
            <p:cNvSpPr/>
            <p:nvPr/>
          </p:nvSpPr>
          <p:spPr>
            <a:xfrm>
              <a:off x="788505" y="2121689"/>
              <a:ext cx="114300" cy="906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52" name="Google Shape;1852;p83"/>
            <p:cNvSpPr/>
            <p:nvPr/>
          </p:nvSpPr>
          <p:spPr>
            <a:xfrm rot="5400000">
              <a:off x="1006446" y="1968173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53" name="Google Shape;1853;p83"/>
            <p:cNvSpPr/>
            <p:nvPr/>
          </p:nvSpPr>
          <p:spPr>
            <a:xfrm rot="5400000">
              <a:off x="1006446" y="2213721"/>
              <a:ext cx="78000" cy="119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854" name="Google Shape;1854;p83"/>
            <p:cNvCxnSpPr>
              <a:stCxn id="1852" idx="5"/>
              <a:endCxn id="1851" idx="7"/>
            </p:cNvCxnSpPr>
            <p:nvPr/>
          </p:nvCxnSpPr>
          <p:spPr>
            <a:xfrm flipH="1">
              <a:off x="885932" y="2055451"/>
              <a:ext cx="117300" cy="7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5" name="Google Shape;1855;p83"/>
            <p:cNvCxnSpPr>
              <a:stCxn id="1853" idx="4"/>
              <a:endCxn id="1851" idx="7"/>
            </p:cNvCxnSpPr>
            <p:nvPr/>
          </p:nvCxnSpPr>
          <p:spPr>
            <a:xfrm rot="10800000">
              <a:off x="886146" y="2134821"/>
              <a:ext cx="99600" cy="13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6" name="Google Shape;1856;p83"/>
            <p:cNvCxnSpPr>
              <a:stCxn id="1852" idx="6"/>
              <a:endCxn id="1853" idx="6"/>
            </p:cNvCxnSpPr>
            <p:nvPr/>
          </p:nvCxnSpPr>
          <p:spPr>
            <a:xfrm>
              <a:off x="1045446" y="2066873"/>
              <a:ext cx="0" cy="24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9" name="Google Shape;1809;p83"/>
            <p:cNvSpPr/>
            <p:nvPr/>
          </p:nvSpPr>
          <p:spPr>
            <a:xfrm rot="5400000">
              <a:off x="743167" y="1928828"/>
              <a:ext cx="429300" cy="460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57" name="Google Shape;1857;p83"/>
            <p:cNvSpPr txBox="1"/>
            <p:nvPr/>
          </p:nvSpPr>
          <p:spPr>
            <a:xfrm>
              <a:off x="683238" y="2355175"/>
              <a:ext cx="5493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13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8" name="Google Shape;1858;p83"/>
          <p:cNvGrpSpPr/>
          <p:nvPr/>
        </p:nvGrpSpPr>
        <p:grpSpPr>
          <a:xfrm>
            <a:off x="4477350" y="4022350"/>
            <a:ext cx="1190650" cy="589800"/>
            <a:chOff x="4020150" y="4022350"/>
            <a:chExt cx="1190650" cy="589800"/>
          </a:xfrm>
        </p:grpSpPr>
        <p:sp>
          <p:nvSpPr>
            <p:cNvPr id="1859" name="Google Shape;1859;p83"/>
            <p:cNvSpPr/>
            <p:nvPr/>
          </p:nvSpPr>
          <p:spPr>
            <a:xfrm rot="5400000">
              <a:off x="4101122" y="4139304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60" name="Google Shape;1860;p83"/>
            <p:cNvSpPr/>
            <p:nvPr/>
          </p:nvSpPr>
          <p:spPr>
            <a:xfrm rot="5400000">
              <a:off x="4294265" y="4450609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61" name="Google Shape;1861;p83"/>
            <p:cNvSpPr/>
            <p:nvPr/>
          </p:nvSpPr>
          <p:spPr>
            <a:xfrm rot="5400000">
              <a:off x="4600720" y="4396690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62" name="Google Shape;1862;p83"/>
            <p:cNvSpPr/>
            <p:nvPr/>
          </p:nvSpPr>
          <p:spPr>
            <a:xfrm rot="5400000">
              <a:off x="4498568" y="4127098"/>
              <a:ext cx="85800" cy="81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863" name="Google Shape;1863;p83"/>
            <p:cNvCxnSpPr>
              <a:stCxn id="1862" idx="4"/>
              <a:endCxn id="1859" idx="1"/>
            </p:cNvCxnSpPr>
            <p:nvPr/>
          </p:nvCxnSpPr>
          <p:spPr>
            <a:xfrm rot="10800000">
              <a:off x="4172768" y="4149598"/>
              <a:ext cx="328200" cy="1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83"/>
            <p:cNvCxnSpPr>
              <a:endCxn id="1861" idx="3"/>
            </p:cNvCxnSpPr>
            <p:nvPr/>
          </p:nvCxnSpPr>
          <p:spPr>
            <a:xfrm>
              <a:off x="4569982" y="4197756"/>
              <a:ext cx="45000" cy="20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5" name="Google Shape;1865;p83"/>
            <p:cNvCxnSpPr>
              <a:stCxn id="1859" idx="6"/>
              <a:endCxn id="1860" idx="3"/>
            </p:cNvCxnSpPr>
            <p:nvPr/>
          </p:nvCxnSpPr>
          <p:spPr>
            <a:xfrm>
              <a:off x="4144022" y="4222704"/>
              <a:ext cx="1644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6" name="Google Shape;1866;p83"/>
            <p:cNvCxnSpPr>
              <a:stCxn id="1861" idx="4"/>
              <a:endCxn id="1860" idx="0"/>
            </p:cNvCxnSpPr>
            <p:nvPr/>
          </p:nvCxnSpPr>
          <p:spPr>
            <a:xfrm flipH="1">
              <a:off x="4377520" y="4437190"/>
              <a:ext cx="225600" cy="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7" name="Google Shape;1867;p83"/>
            <p:cNvCxnSpPr>
              <a:endCxn id="1862" idx="5"/>
            </p:cNvCxnSpPr>
            <p:nvPr/>
          </p:nvCxnSpPr>
          <p:spPr>
            <a:xfrm rot="10800000" flipH="1">
              <a:off x="4337030" y="4197933"/>
              <a:ext cx="175800" cy="25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1" name="Google Shape;1811;p83"/>
            <p:cNvSpPr/>
            <p:nvPr/>
          </p:nvSpPr>
          <p:spPr>
            <a:xfrm rot="5400000">
              <a:off x="4116750" y="3925750"/>
              <a:ext cx="558000" cy="7512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68" name="Google Shape;1868;p83"/>
            <p:cNvSpPr txBox="1"/>
            <p:nvPr/>
          </p:nvSpPr>
          <p:spPr>
            <a:xfrm>
              <a:off x="4717600" y="4135750"/>
              <a:ext cx="4932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+mj-lt"/>
                  <a:ea typeface="Roboto"/>
                  <a:cs typeface="Roboto"/>
                  <a:sym typeface="Roboto"/>
                </a:rPr>
                <a:t>G</a:t>
              </a:r>
              <a:r>
                <a:rPr lang="en" b="1" baseline="30000">
                  <a:latin typeface="+mj-lt"/>
                  <a:ea typeface="Roboto"/>
                  <a:cs typeface="Roboto"/>
                  <a:sym typeface="Roboto"/>
                </a:rPr>
                <a:t>1</a:t>
              </a:r>
              <a:r>
                <a:rPr lang="en" b="1" baseline="-25000">
                  <a:latin typeface="+mj-lt"/>
                  <a:ea typeface="Roboto"/>
                  <a:cs typeface="Roboto"/>
                  <a:sym typeface="Roboto"/>
                </a:rPr>
                <a:t>22</a:t>
              </a:r>
              <a:endParaRPr b="1" baseline="-25000"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9" name="Google Shape;1869;p83"/>
          <p:cNvSpPr/>
          <p:nvPr/>
        </p:nvSpPr>
        <p:spPr>
          <a:xfrm rot="5400000">
            <a:off x="3162831" y="4145981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70" name="Google Shape;1870;p83"/>
          <p:cNvSpPr/>
          <p:nvPr/>
        </p:nvSpPr>
        <p:spPr>
          <a:xfrm rot="5400000">
            <a:off x="3284294" y="3876646"/>
            <a:ext cx="85500" cy="64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71" name="Google Shape;1871;p83"/>
          <p:cNvSpPr/>
          <p:nvPr/>
        </p:nvSpPr>
        <p:spPr>
          <a:xfrm rot="5400000">
            <a:off x="3081857" y="3661178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72" name="Google Shape;1872;p83"/>
          <p:cNvSpPr/>
          <p:nvPr/>
        </p:nvSpPr>
        <p:spPr>
          <a:xfrm rot="5400000">
            <a:off x="2838932" y="3876646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73" name="Google Shape;1873;p83"/>
          <p:cNvSpPr/>
          <p:nvPr/>
        </p:nvSpPr>
        <p:spPr>
          <a:xfrm rot="5400000">
            <a:off x="2596008" y="4092114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74" name="Google Shape;1874;p83"/>
          <p:cNvSpPr/>
          <p:nvPr/>
        </p:nvSpPr>
        <p:spPr>
          <a:xfrm rot="5400000">
            <a:off x="2798445" y="4253715"/>
            <a:ext cx="855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cxnSp>
        <p:nvCxnSpPr>
          <p:cNvPr id="1875" name="Google Shape;1875;p83"/>
          <p:cNvCxnSpPr>
            <a:endCxn id="1871" idx="3"/>
          </p:cNvCxnSpPr>
          <p:nvPr/>
        </p:nvCxnSpPr>
        <p:spPr>
          <a:xfrm rot="10800000">
            <a:off x="3101908" y="3663050"/>
            <a:ext cx="202500" cy="2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6" name="Google Shape;1876;p83"/>
          <p:cNvCxnSpPr>
            <a:stCxn id="1871" idx="5"/>
            <a:endCxn id="1872" idx="0"/>
          </p:cNvCxnSpPr>
          <p:nvPr/>
        </p:nvCxnSpPr>
        <p:spPr>
          <a:xfrm flipH="1">
            <a:off x="2913808" y="3723507"/>
            <a:ext cx="188100" cy="18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7" name="Google Shape;1877;p83"/>
          <p:cNvCxnSpPr>
            <a:stCxn id="1869" idx="3"/>
            <a:endCxn id="1872" idx="7"/>
          </p:cNvCxnSpPr>
          <p:nvPr/>
        </p:nvCxnSpPr>
        <p:spPr>
          <a:xfrm rot="10800000">
            <a:off x="2904483" y="3939053"/>
            <a:ext cx="27840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8" name="Google Shape;1878;p83"/>
          <p:cNvCxnSpPr/>
          <p:nvPr/>
        </p:nvCxnSpPr>
        <p:spPr>
          <a:xfrm rot="5400000">
            <a:off x="2970962" y="4051198"/>
            <a:ext cx="966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9" name="Google Shape;1879;p83"/>
          <p:cNvCxnSpPr>
            <a:stCxn id="1872" idx="5"/>
            <a:endCxn id="1874" idx="2"/>
          </p:cNvCxnSpPr>
          <p:nvPr/>
        </p:nvCxnSpPr>
        <p:spPr>
          <a:xfrm flipH="1">
            <a:off x="2841284" y="3938975"/>
            <a:ext cx="17700" cy="30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0" name="Google Shape;1880;p83"/>
          <p:cNvCxnSpPr>
            <a:endCxn id="1874" idx="0"/>
          </p:cNvCxnSpPr>
          <p:nvPr/>
        </p:nvCxnSpPr>
        <p:spPr>
          <a:xfrm flipH="1">
            <a:off x="2873295" y="3938715"/>
            <a:ext cx="431100" cy="3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1" name="Google Shape;1881;p83"/>
          <p:cNvCxnSpPr>
            <a:stCxn id="1872" idx="5"/>
            <a:endCxn id="1873" idx="1"/>
          </p:cNvCxnSpPr>
          <p:nvPr/>
        </p:nvCxnSpPr>
        <p:spPr>
          <a:xfrm flipH="1">
            <a:off x="2661584" y="3938975"/>
            <a:ext cx="197400" cy="15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2" name="Google Shape;1882;p83"/>
          <p:cNvCxnSpPr>
            <a:stCxn id="1874" idx="3"/>
            <a:endCxn id="1873" idx="6"/>
          </p:cNvCxnSpPr>
          <p:nvPr/>
        </p:nvCxnSpPr>
        <p:spPr>
          <a:xfrm rot="10800000">
            <a:off x="2638797" y="4167087"/>
            <a:ext cx="179700" cy="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3" name="Google Shape;1813;p83"/>
          <p:cNvSpPr/>
          <p:nvPr/>
        </p:nvSpPr>
        <p:spPr>
          <a:xfrm rot="5400000">
            <a:off x="2532225" y="3567426"/>
            <a:ext cx="838800" cy="856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3" name="Google Shape;1883;p83"/>
          <p:cNvSpPr txBox="1"/>
          <p:nvPr/>
        </p:nvSpPr>
        <p:spPr>
          <a:xfrm>
            <a:off x="2594700" y="4381850"/>
            <a:ext cx="493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3000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21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884" name="Google Shape;1884;p83"/>
          <p:cNvGrpSpPr/>
          <p:nvPr/>
        </p:nvGrpSpPr>
        <p:grpSpPr>
          <a:xfrm rot="5400000">
            <a:off x="1764167" y="-120162"/>
            <a:ext cx="1349972" cy="1829796"/>
            <a:chOff x="510650" y="1845550"/>
            <a:chExt cx="1949700" cy="2483100"/>
          </a:xfrm>
        </p:grpSpPr>
        <p:sp>
          <p:nvSpPr>
            <p:cNvPr id="1885" name="Google Shape;1885;p83"/>
            <p:cNvSpPr/>
            <p:nvPr/>
          </p:nvSpPr>
          <p:spPr>
            <a:xfrm>
              <a:off x="5868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86" name="Google Shape;1886;p83"/>
            <p:cNvSpPr/>
            <p:nvPr/>
          </p:nvSpPr>
          <p:spPr>
            <a:xfrm>
              <a:off x="891650" y="1845550"/>
              <a:ext cx="120900" cy="120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87" name="Google Shape;1887;p83"/>
            <p:cNvSpPr/>
            <p:nvPr/>
          </p:nvSpPr>
          <p:spPr>
            <a:xfrm>
              <a:off x="8916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88" name="Google Shape;1888;p83"/>
            <p:cNvSpPr/>
            <p:nvPr/>
          </p:nvSpPr>
          <p:spPr>
            <a:xfrm>
              <a:off x="1196450" y="3140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89" name="Google Shape;1889;p83"/>
            <p:cNvSpPr/>
            <p:nvPr/>
          </p:nvSpPr>
          <p:spPr>
            <a:xfrm>
              <a:off x="1272650" y="2074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0" name="Google Shape;1890;p83"/>
            <p:cNvSpPr/>
            <p:nvPr/>
          </p:nvSpPr>
          <p:spPr>
            <a:xfrm>
              <a:off x="1425050" y="2759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1" name="Google Shape;1891;p83"/>
            <p:cNvSpPr/>
            <p:nvPr/>
          </p:nvSpPr>
          <p:spPr>
            <a:xfrm>
              <a:off x="1899500" y="297190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2" name="Google Shape;1892;p83"/>
            <p:cNvSpPr/>
            <p:nvPr/>
          </p:nvSpPr>
          <p:spPr>
            <a:xfrm>
              <a:off x="2339450" y="2683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3" name="Google Shape;1893;p83"/>
            <p:cNvSpPr/>
            <p:nvPr/>
          </p:nvSpPr>
          <p:spPr>
            <a:xfrm>
              <a:off x="2263250" y="2226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94" name="Google Shape;1894;p83"/>
            <p:cNvSpPr/>
            <p:nvPr/>
          </p:nvSpPr>
          <p:spPr>
            <a:xfrm>
              <a:off x="1882250" y="2378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895" name="Google Shape;1895;p83"/>
            <p:cNvCxnSpPr>
              <a:stCxn id="1886" idx="3"/>
              <a:endCxn id="1885" idx="3"/>
            </p:cNvCxnSpPr>
            <p:nvPr/>
          </p:nvCxnSpPr>
          <p:spPr>
            <a:xfrm rot="5400000">
              <a:off x="566605" y="1986995"/>
              <a:ext cx="381000" cy="30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6" name="Google Shape;1896;p83"/>
            <p:cNvCxnSpPr>
              <a:stCxn id="1885" idx="5"/>
              <a:endCxn id="1887" idx="0"/>
            </p:cNvCxnSpPr>
            <p:nvPr/>
          </p:nvCxnSpPr>
          <p:spPr>
            <a:xfrm rot="-5400000" flipH="1">
              <a:off x="643995" y="2375795"/>
              <a:ext cx="3543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7" name="Google Shape;1897;p83"/>
            <p:cNvCxnSpPr>
              <a:stCxn id="1889" idx="3"/>
              <a:endCxn id="1887" idx="7"/>
            </p:cNvCxnSpPr>
            <p:nvPr/>
          </p:nvCxnSpPr>
          <p:spPr>
            <a:xfrm rot="5400000">
              <a:off x="880555" y="2291645"/>
              <a:ext cx="5241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8" name="Google Shape;1898;p83"/>
            <p:cNvCxnSpPr/>
            <p:nvPr/>
          </p:nvCxnSpPr>
          <p:spPr>
            <a:xfrm>
              <a:off x="1348850" y="2134600"/>
              <a:ext cx="136800" cy="70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9" name="Google Shape;1899;p83"/>
            <p:cNvCxnSpPr>
              <a:stCxn id="1887" idx="5"/>
              <a:endCxn id="1890" idx="2"/>
            </p:cNvCxnSpPr>
            <p:nvPr/>
          </p:nvCxnSpPr>
          <p:spPr>
            <a:xfrm rot="-5400000" flipH="1">
              <a:off x="1193295" y="2588495"/>
              <a:ext cx="33300" cy="43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0" name="Google Shape;1900;p83"/>
            <p:cNvCxnSpPr>
              <a:endCxn id="1890" idx="0"/>
            </p:cNvCxnSpPr>
            <p:nvPr/>
          </p:nvCxnSpPr>
          <p:spPr>
            <a:xfrm rot="-5400000" flipH="1">
              <a:off x="834350" y="2108800"/>
              <a:ext cx="811500" cy="49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1" name="Google Shape;1901;p83"/>
            <p:cNvCxnSpPr>
              <a:stCxn id="1887" idx="5"/>
              <a:endCxn id="1888" idx="1"/>
            </p:cNvCxnSpPr>
            <p:nvPr/>
          </p:nvCxnSpPr>
          <p:spPr>
            <a:xfrm rot="-5400000" flipH="1">
              <a:off x="918645" y="2863145"/>
              <a:ext cx="37170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2" name="Google Shape;1902;p83"/>
            <p:cNvCxnSpPr>
              <a:stCxn id="1890" idx="3"/>
              <a:endCxn id="1888" idx="6"/>
            </p:cNvCxnSpPr>
            <p:nvPr/>
          </p:nvCxnSpPr>
          <p:spPr>
            <a:xfrm rot="5400000">
              <a:off x="1211005" y="2969795"/>
              <a:ext cx="338400" cy="1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3" name="Google Shape;1903;p83"/>
            <p:cNvCxnSpPr>
              <a:endCxn id="1894" idx="2"/>
            </p:cNvCxnSpPr>
            <p:nvPr/>
          </p:nvCxnSpPr>
          <p:spPr>
            <a:xfrm rot="-5400000" flipH="1">
              <a:off x="1498100" y="2055250"/>
              <a:ext cx="262200" cy="5061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4" name="Google Shape;1904;p83"/>
            <p:cNvCxnSpPr>
              <a:endCxn id="1891" idx="3"/>
            </p:cNvCxnSpPr>
            <p:nvPr/>
          </p:nvCxnSpPr>
          <p:spPr>
            <a:xfrm rot="-5400000">
              <a:off x="1553755" y="2837945"/>
              <a:ext cx="126300" cy="600600"/>
            </a:xfrm>
            <a:prstGeom prst="straightConnector1">
              <a:avLst/>
            </a:prstGeom>
            <a:noFill/>
            <a:ln w="19050" cap="flat" cmpd="sng">
              <a:solidFill>
                <a:srgbClr val="E0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5" name="Google Shape;1905;p83"/>
            <p:cNvCxnSpPr>
              <a:stCxn id="1894" idx="4"/>
              <a:endCxn id="1891" idx="1"/>
            </p:cNvCxnSpPr>
            <p:nvPr/>
          </p:nvCxnSpPr>
          <p:spPr>
            <a:xfrm rot="5400000">
              <a:off x="1685000" y="2732050"/>
              <a:ext cx="489900" cy="2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6" name="Google Shape;1906;p83"/>
            <p:cNvCxnSpPr>
              <a:endCxn id="1893" idx="3"/>
            </p:cNvCxnSpPr>
            <p:nvPr/>
          </p:nvCxnSpPr>
          <p:spPr>
            <a:xfrm rot="-5400000">
              <a:off x="2099755" y="2215445"/>
              <a:ext cx="66900" cy="29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7" name="Google Shape;1907;p83"/>
            <p:cNvCxnSpPr>
              <a:stCxn id="1891" idx="6"/>
              <a:endCxn id="1892" idx="3"/>
            </p:cNvCxnSpPr>
            <p:nvPr/>
          </p:nvCxnSpPr>
          <p:spPr>
            <a:xfrm rot="-5400000">
              <a:off x="2066000" y="2741350"/>
              <a:ext cx="245400" cy="33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8" name="Google Shape;1908;p83"/>
            <p:cNvCxnSpPr>
              <a:stCxn id="1893" idx="4"/>
              <a:endCxn id="1892" idx="0"/>
            </p:cNvCxnSpPr>
            <p:nvPr/>
          </p:nvCxnSpPr>
          <p:spPr>
            <a:xfrm rot="-5400000" flipH="1">
              <a:off x="2193650" y="2477500"/>
              <a:ext cx="3363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9" name="Google Shape;1909;p83"/>
            <p:cNvCxnSpPr>
              <a:endCxn id="1894" idx="5"/>
            </p:cNvCxnSpPr>
            <p:nvPr/>
          </p:nvCxnSpPr>
          <p:spPr>
            <a:xfrm rot="5400000" flipH="1">
              <a:off x="2031495" y="2436095"/>
              <a:ext cx="262200" cy="35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0" name="Google Shape;1910;p83"/>
            <p:cNvSpPr/>
            <p:nvPr/>
          </p:nvSpPr>
          <p:spPr>
            <a:xfrm>
              <a:off x="510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1" name="Google Shape;1911;p83"/>
            <p:cNvSpPr/>
            <p:nvPr/>
          </p:nvSpPr>
          <p:spPr>
            <a:xfrm>
              <a:off x="586850" y="4207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2" name="Google Shape;1912;p83"/>
            <p:cNvSpPr/>
            <p:nvPr/>
          </p:nvSpPr>
          <p:spPr>
            <a:xfrm>
              <a:off x="891650" y="38267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3" name="Google Shape;1913;p83"/>
            <p:cNvSpPr/>
            <p:nvPr/>
          </p:nvSpPr>
          <p:spPr>
            <a:xfrm>
              <a:off x="1577450" y="39029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4" name="Google Shape;1914;p83"/>
            <p:cNvSpPr/>
            <p:nvPr/>
          </p:nvSpPr>
          <p:spPr>
            <a:xfrm>
              <a:off x="1882250" y="3750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5" name="Google Shape;1915;p83"/>
            <p:cNvSpPr/>
            <p:nvPr/>
          </p:nvSpPr>
          <p:spPr>
            <a:xfrm>
              <a:off x="2110850" y="39791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16" name="Google Shape;1916;p83"/>
            <p:cNvSpPr/>
            <p:nvPr/>
          </p:nvSpPr>
          <p:spPr>
            <a:xfrm>
              <a:off x="1882250" y="4131550"/>
              <a:ext cx="120900" cy="1209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917" name="Google Shape;1917;p83"/>
            <p:cNvCxnSpPr>
              <a:stCxn id="1887" idx="4"/>
            </p:cNvCxnSpPr>
            <p:nvPr/>
          </p:nvCxnSpPr>
          <p:spPr>
            <a:xfrm rot="5400000">
              <a:off x="264800" y="3144550"/>
              <a:ext cx="1027200" cy="3474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8" name="Google Shape;1918;p83"/>
            <p:cNvCxnSpPr>
              <a:stCxn id="1888" idx="4"/>
              <a:endCxn id="1910" idx="7"/>
            </p:cNvCxnSpPr>
            <p:nvPr/>
          </p:nvCxnSpPr>
          <p:spPr>
            <a:xfrm rot="5400000">
              <a:off x="644150" y="3231700"/>
              <a:ext cx="582600" cy="642900"/>
            </a:xfrm>
            <a:prstGeom prst="straightConnector1">
              <a:avLst/>
            </a:prstGeom>
            <a:noFill/>
            <a:ln w="19050" cap="flat" cmpd="sng">
              <a:solidFill>
                <a:srgbClr val="3D85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9" name="Google Shape;1919;p83"/>
            <p:cNvCxnSpPr>
              <a:stCxn id="1912" idx="2"/>
              <a:endCxn id="1910" idx="6"/>
            </p:cNvCxnSpPr>
            <p:nvPr/>
          </p:nvCxnSpPr>
          <p:spPr>
            <a:xfrm>
              <a:off x="761600" y="3757150"/>
              <a:ext cx="0" cy="26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0" name="Google Shape;1920;p83"/>
            <p:cNvCxnSpPr>
              <a:stCxn id="1910" idx="5"/>
              <a:endCxn id="1911" idx="7"/>
            </p:cNvCxnSpPr>
            <p:nvPr/>
          </p:nvCxnSpPr>
          <p:spPr>
            <a:xfrm rot="-5400000" flipH="1">
              <a:off x="504195" y="4039595"/>
              <a:ext cx="2955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1" name="Google Shape;1921;p83"/>
            <p:cNvCxnSpPr>
              <a:stCxn id="1912" idx="4"/>
              <a:endCxn id="1911" idx="7"/>
            </p:cNvCxnSpPr>
            <p:nvPr/>
          </p:nvCxnSpPr>
          <p:spPr>
            <a:xfrm rot="5400000">
              <a:off x="682250" y="3955300"/>
              <a:ext cx="2775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2" name="Google Shape;1922;p83"/>
            <p:cNvCxnSpPr>
              <a:endCxn id="1914" idx="3"/>
            </p:cNvCxnSpPr>
            <p:nvPr/>
          </p:nvCxnSpPr>
          <p:spPr>
            <a:xfrm rot="-5400000">
              <a:off x="1757155" y="3777845"/>
              <a:ext cx="669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3" name="Google Shape;1923;p83"/>
            <p:cNvCxnSpPr>
              <a:stCxn id="1913" idx="5"/>
              <a:endCxn id="1916" idx="0"/>
            </p:cNvCxnSpPr>
            <p:nvPr/>
          </p:nvCxnSpPr>
          <p:spPr>
            <a:xfrm rot="-5400000" flipH="1">
              <a:off x="1749045" y="3937745"/>
              <a:ext cx="125400" cy="26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4" name="Google Shape;1924;p83"/>
            <p:cNvCxnSpPr>
              <a:stCxn id="1914" idx="5"/>
              <a:endCxn id="1915" idx="0"/>
            </p:cNvCxnSpPr>
            <p:nvPr/>
          </p:nvCxnSpPr>
          <p:spPr>
            <a:xfrm rot="-5400000" flipH="1">
              <a:off x="2015745" y="3823445"/>
              <a:ext cx="125400" cy="1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5" name="Google Shape;1925;p83"/>
            <p:cNvCxnSpPr>
              <a:stCxn id="1915" idx="7"/>
              <a:endCxn id="1916" idx="7"/>
            </p:cNvCxnSpPr>
            <p:nvPr/>
          </p:nvCxnSpPr>
          <p:spPr>
            <a:xfrm rot="5400000">
              <a:off x="2023395" y="3958605"/>
              <a:ext cx="1524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6" name="Google Shape;1926;p83"/>
            <p:cNvCxnSpPr>
              <a:stCxn id="1916" idx="6"/>
              <a:endCxn id="1914" idx="4"/>
            </p:cNvCxnSpPr>
            <p:nvPr/>
          </p:nvCxnSpPr>
          <p:spPr>
            <a:xfrm rot="5400000" flipH="1">
              <a:off x="1812650" y="4001500"/>
              <a:ext cx="320400" cy="6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7" name="Google Shape;1927;p83"/>
            <p:cNvCxnSpPr>
              <a:endCxn id="1913" idx="0"/>
            </p:cNvCxnSpPr>
            <p:nvPr/>
          </p:nvCxnSpPr>
          <p:spPr>
            <a:xfrm rot="-5400000" flipH="1">
              <a:off x="1317350" y="3582400"/>
              <a:ext cx="15900" cy="625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8" name="Google Shape;1928;p83"/>
            <p:cNvCxnSpPr>
              <a:stCxn id="1891" idx="4"/>
              <a:endCxn id="1914" idx="0"/>
            </p:cNvCxnSpPr>
            <p:nvPr/>
          </p:nvCxnSpPr>
          <p:spPr>
            <a:xfrm rot="5400000">
              <a:off x="1622300" y="3413050"/>
              <a:ext cx="657900" cy="174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04" name="Google Shape;1804;p83"/>
          <p:cNvSpPr/>
          <p:nvPr/>
        </p:nvSpPr>
        <p:spPr>
          <a:xfrm rot="5400000">
            <a:off x="1568725" y="-423225"/>
            <a:ext cx="1522800" cy="23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929" name="Google Shape;1929;p83"/>
          <p:cNvSpPr txBox="1"/>
          <p:nvPr/>
        </p:nvSpPr>
        <p:spPr>
          <a:xfrm>
            <a:off x="3526950" y="626625"/>
            <a:ext cx="49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j-lt"/>
                <a:ea typeface="Roboto"/>
                <a:cs typeface="Roboto"/>
                <a:sym typeface="Roboto"/>
              </a:rPr>
              <a:t>G</a:t>
            </a:r>
            <a:r>
              <a:rPr lang="en" b="1" baseline="-25000">
                <a:latin typeface="+mj-lt"/>
                <a:ea typeface="Roboto"/>
                <a:cs typeface="Roboto"/>
                <a:sym typeface="Roboto"/>
              </a:rPr>
              <a:t>01</a:t>
            </a:r>
            <a:endParaRPr b="1" baseline="-2500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1930" name="Google Shape;1930;p83"/>
          <p:cNvCxnSpPr/>
          <p:nvPr/>
        </p:nvCxnSpPr>
        <p:spPr>
          <a:xfrm flipH="1">
            <a:off x="62125" y="3063"/>
            <a:ext cx="14400" cy="4304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1" name="Google Shape;1931;p83"/>
          <p:cNvSpPr/>
          <p:nvPr/>
        </p:nvSpPr>
        <p:spPr>
          <a:xfrm>
            <a:off x="90875" y="589500"/>
            <a:ext cx="10974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0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32" name="Google Shape;1932;p83"/>
          <p:cNvSpPr/>
          <p:nvPr/>
        </p:nvSpPr>
        <p:spPr>
          <a:xfrm>
            <a:off x="52700" y="2139300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1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33" name="Google Shape;1933;p83"/>
          <p:cNvSpPr/>
          <p:nvPr/>
        </p:nvSpPr>
        <p:spPr>
          <a:xfrm>
            <a:off x="74725" y="3776763"/>
            <a:ext cx="1151100" cy="533400"/>
          </a:xfrm>
          <a:prstGeom prst="rightArrow">
            <a:avLst>
              <a:gd name="adj1" fmla="val 95360"/>
              <a:gd name="adj2" fmla="val 37996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+mj-lt"/>
              </a:rPr>
              <a:t>LEVEL 2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34" name="Google Shape;1934;p83"/>
          <p:cNvSpPr/>
          <p:nvPr/>
        </p:nvSpPr>
        <p:spPr>
          <a:xfrm>
            <a:off x="5838770" y="3831550"/>
            <a:ext cx="2980079" cy="971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In general, we use:</a:t>
            </a:r>
            <a:endParaRPr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y = 𝛼</a:t>
            </a:r>
            <a:r>
              <a:rPr lang="en" b="1" baseline="30000" dirty="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n" b="1" baseline="-25000" dirty="0">
                <a:latin typeface="+mj-lt"/>
                <a:ea typeface="Roboto"/>
                <a:cs typeface="Roboto"/>
                <a:sym typeface="Roboto"/>
              </a:rPr>
              <a:t>1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+𝛼</a:t>
            </a:r>
            <a:r>
              <a:rPr lang="en" b="1" baseline="30000" dirty="0">
                <a:latin typeface="+mj-lt"/>
                <a:ea typeface="Roboto"/>
                <a:cs typeface="Roboto"/>
                <a:sym typeface="Roboto"/>
              </a:rPr>
              <a:t>2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n" b="1" baseline="-25000" dirty="0">
                <a:latin typeface="+mj-lt"/>
                <a:ea typeface="Roboto"/>
                <a:cs typeface="Roboto"/>
                <a:sym typeface="Roboto"/>
              </a:rPr>
              <a:t>2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+𝛼</a:t>
            </a:r>
            <a:r>
              <a:rPr lang="en" b="1" baseline="30000" dirty="0">
                <a:latin typeface="+mj-lt"/>
                <a:ea typeface="Roboto"/>
                <a:cs typeface="Roboto"/>
                <a:sym typeface="Roboto"/>
              </a:rPr>
              <a:t>3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n" b="1" baseline="-25000" dirty="0">
                <a:latin typeface="+mj-lt"/>
                <a:ea typeface="Roboto"/>
                <a:cs typeface="Roboto"/>
                <a:sym typeface="Roboto"/>
              </a:rPr>
              <a:t>3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+....+𝛼</a:t>
            </a:r>
            <a:r>
              <a:rPr lang="en" b="1" baseline="30000" dirty="0">
                <a:latin typeface="+mj-lt"/>
                <a:ea typeface="Roboto"/>
                <a:cs typeface="Roboto"/>
                <a:sym typeface="Roboto"/>
              </a:rPr>
              <a:t>t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n" b="1" baseline="-25000" dirty="0">
                <a:latin typeface="+mj-lt"/>
                <a:ea typeface="Roboto"/>
                <a:cs typeface="Roboto"/>
                <a:sym typeface="Roboto"/>
              </a:rPr>
              <a:t>l</a:t>
            </a:r>
            <a:endParaRPr sz="1000" b="1" dirty="0">
              <a:latin typeface="+mj-lt"/>
            </a:endParaRPr>
          </a:p>
        </p:txBody>
      </p:sp>
      <p:sp>
        <p:nvSpPr>
          <p:cNvPr id="1935" name="Google Shape;1935;p83"/>
          <p:cNvSpPr/>
          <p:nvPr/>
        </p:nvSpPr>
        <p:spPr>
          <a:xfrm rot="5400000">
            <a:off x="4279450" y="-439225"/>
            <a:ext cx="642300" cy="1479900"/>
          </a:xfrm>
          <a:prstGeom prst="homePlate">
            <a:avLst>
              <a:gd name="adj" fmla="val 36808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936" name="Google Shape;1936;p83"/>
          <p:cNvSpPr txBox="1"/>
          <p:nvPr/>
        </p:nvSpPr>
        <p:spPr>
          <a:xfrm>
            <a:off x="3930400" y="-35075"/>
            <a:ext cx="1340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Step 3</a:t>
            </a:r>
            <a:endParaRPr sz="200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83"/>
          <p:cNvSpPr/>
          <p:nvPr/>
        </p:nvSpPr>
        <p:spPr>
          <a:xfrm>
            <a:off x="5844350" y="1982750"/>
            <a:ext cx="2974500" cy="1680300"/>
          </a:xfrm>
          <a:prstGeom prst="wedgeRoundRectCallout">
            <a:avLst>
              <a:gd name="adj1" fmla="val -87519"/>
              <a:gd name="adj2" fmla="val -37482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Let the NE of the red marked node at any level </a:t>
            </a:r>
            <a:r>
              <a:rPr lang="en" dirty="0">
                <a:latin typeface="+mj-lt"/>
                <a:ea typeface="Lobster"/>
                <a:cs typeface="Lobster"/>
                <a:sym typeface="Lobster"/>
              </a:rPr>
              <a:t>l</a:t>
            </a:r>
            <a:r>
              <a:rPr lang="en" dirty="0">
                <a:latin typeface="+mj-lt"/>
              </a:rPr>
              <a:t> be </a:t>
            </a:r>
            <a:r>
              <a:rPr lang="en" i="1" dirty="0">
                <a:latin typeface="+mj-lt"/>
              </a:rPr>
              <a:t>y</a:t>
            </a:r>
            <a:r>
              <a:rPr lang="en" baseline="-25000" dirty="0">
                <a:latin typeface="+mj-lt"/>
              </a:rPr>
              <a:t>l</a:t>
            </a:r>
            <a:r>
              <a:rPr lang="en" dirty="0">
                <a:latin typeface="+mj-lt"/>
              </a:rPr>
              <a:t> 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Hence to generate its one unique NE </a:t>
            </a:r>
            <a:r>
              <a:rPr lang="en" i="1" dirty="0">
                <a:latin typeface="+mj-lt"/>
              </a:rPr>
              <a:t>y</a:t>
            </a:r>
            <a:r>
              <a:rPr lang="en" dirty="0">
                <a:latin typeface="+mj-lt"/>
              </a:rPr>
              <a:t>, we calculate:</a:t>
            </a:r>
            <a:endParaRPr sz="9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+mj-lt"/>
              </a:rPr>
              <a:t>y</a:t>
            </a:r>
            <a:r>
              <a:rPr lang="en" b="1" dirty="0">
                <a:latin typeface="+mj-lt"/>
              </a:rPr>
              <a:t> = 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𝛼</a:t>
            </a:r>
            <a:r>
              <a:rPr lang="en" b="1" baseline="30000" dirty="0">
                <a:latin typeface="+mj-lt"/>
                <a:ea typeface="Roboto"/>
                <a:cs typeface="Roboto"/>
                <a:sym typeface="Roboto"/>
              </a:rPr>
              <a:t>1 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n" b="1" baseline="-25000" dirty="0">
                <a:latin typeface="+mj-lt"/>
                <a:ea typeface="Roboto"/>
                <a:cs typeface="Roboto"/>
                <a:sym typeface="Roboto"/>
              </a:rPr>
              <a:t>1 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+ 𝛼</a:t>
            </a:r>
            <a:r>
              <a:rPr lang="en" b="1" baseline="30000" dirty="0">
                <a:latin typeface="+mj-lt"/>
                <a:ea typeface="Roboto"/>
                <a:cs typeface="Roboto"/>
                <a:sym typeface="Roboto"/>
              </a:rPr>
              <a:t>2 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n" b="1" baseline="-25000" dirty="0">
                <a:latin typeface="+mj-lt"/>
                <a:ea typeface="Roboto"/>
                <a:cs typeface="Roboto"/>
                <a:sym typeface="Roboto"/>
              </a:rPr>
              <a:t>2  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+ 𝛼</a:t>
            </a:r>
            <a:r>
              <a:rPr lang="en" b="1" baseline="30000" dirty="0">
                <a:latin typeface="+mj-lt"/>
                <a:ea typeface="Roboto"/>
                <a:cs typeface="Roboto"/>
                <a:sym typeface="Roboto"/>
              </a:rPr>
              <a:t>3 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y</a:t>
            </a:r>
            <a:r>
              <a:rPr lang="en" b="1" baseline="-25000" dirty="0">
                <a:latin typeface="+mj-lt"/>
                <a:ea typeface="Roboto"/>
                <a:cs typeface="Roboto"/>
                <a:sym typeface="Roboto"/>
              </a:rPr>
              <a:t>3</a:t>
            </a:r>
            <a:endParaRPr dirty="0">
              <a:latin typeface="+mj-lt"/>
            </a:endParaRPr>
          </a:p>
        </p:txBody>
      </p:sp>
      <p:sp>
        <p:nvSpPr>
          <p:cNvPr id="1938" name="Google Shape;1938;p83"/>
          <p:cNvSpPr txBox="1"/>
          <p:nvPr/>
        </p:nvSpPr>
        <p:spPr>
          <a:xfrm>
            <a:off x="5831836" y="583427"/>
            <a:ext cx="2974500" cy="116334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Roboto"/>
                <a:cs typeface="Roboto"/>
                <a:sym typeface="Roboto"/>
              </a:rPr>
              <a:t>We have given</a:t>
            </a:r>
            <a:r>
              <a:rPr lang="en" b="1" dirty="0">
                <a:latin typeface="+mj-lt"/>
                <a:ea typeface="Roboto"/>
                <a:cs typeface="Roboto"/>
                <a:sym typeface="Roboto"/>
              </a:rPr>
              <a:t> higher weightage to the lower level network embeddings.</a:t>
            </a:r>
            <a:endParaRPr b="1" dirty="0">
              <a:latin typeface="+mj-lt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A795E6-2739-419B-A771-9248E078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3B011B-7999-4BD2-A649-656D6059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Dynamics On and Of Complex Networks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3ED9C4-2C4F-4AF3-B43F-13BEFC01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32</a:t>
            </a:fld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8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Time </a:t>
            </a:r>
            <a:r>
              <a:rPr lang="fr-FR" dirty="0" err="1"/>
              <a:t>complexity</a:t>
            </a:r>
            <a:r>
              <a:rPr lang="fr-FR" dirty="0"/>
              <a:t> of </a:t>
            </a:r>
            <a:r>
              <a:rPr lang="fr-FR" dirty="0" err="1"/>
              <a:t>LouvainNE</a:t>
            </a:r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809D5FA5-65B5-4800-807A-A2F1ACB2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Open Sans"/>
              </a:rPr>
              <a:t>Time taken for different steps:</a:t>
            </a:r>
          </a:p>
          <a:p>
            <a:pPr lvl="1"/>
            <a:r>
              <a:rPr lang="en-US" dirty="0">
                <a:sym typeface="Open Sans"/>
              </a:rPr>
              <a:t>Hierarchy construction step: </a:t>
            </a:r>
          </a:p>
          <a:p>
            <a:pPr lvl="2"/>
            <a:r>
              <a:rPr lang="en-US" dirty="0">
                <a:sym typeface="Open Sans"/>
              </a:rPr>
              <a:t>O(Louvain(G) x h) where </a:t>
            </a:r>
            <a:r>
              <a:rPr lang="en-US" dirty="0" err="1">
                <a:sym typeface="Open Sans"/>
              </a:rPr>
              <a:t>h is</a:t>
            </a:r>
            <a:r>
              <a:rPr lang="en-US" dirty="0">
                <a:sym typeface="Open Sans"/>
              </a:rPr>
              <a:t> height of the hierarchy tree LG</a:t>
            </a:r>
          </a:p>
          <a:p>
            <a:pPr lvl="2"/>
            <a:r>
              <a:rPr lang="en-US" dirty="0">
                <a:sym typeface="Open Sans"/>
              </a:rPr>
              <a:t>We assume that Louvain on a given graph takes no less time that Louvain on the set of induced subgraphs…</a:t>
            </a:r>
          </a:p>
          <a:p>
            <a:pPr lvl="1"/>
            <a:r>
              <a:rPr lang="en-US" dirty="0">
                <a:sym typeface="Open Sans"/>
              </a:rPr>
              <a:t>Step 2 (level specific embedding) and Step 3 (combining) together takes:</a:t>
            </a:r>
          </a:p>
          <a:p>
            <a:pPr lvl="2"/>
            <a:r>
              <a:rPr lang="en-US" dirty="0">
                <a:sym typeface="Open Sans"/>
              </a:rPr>
              <a:t> O(</a:t>
            </a:r>
            <a:r>
              <a:rPr lang="en-US" dirty="0" err="1">
                <a:sym typeface="Open Sans"/>
              </a:rPr>
              <a:t>d.N</a:t>
            </a:r>
            <a:r>
              <a:rPr lang="en-US" dirty="0">
                <a:sym typeface="Open Sans"/>
              </a:rPr>
              <a:t>)</a:t>
            </a:r>
          </a:p>
          <a:p>
            <a:pPr lvl="2"/>
            <a:endParaRPr lang="en-US" dirty="0">
              <a:sym typeface="Open Sans"/>
            </a:endParaRPr>
          </a:p>
          <a:p>
            <a:r>
              <a:rPr lang="en-US" dirty="0">
                <a:sym typeface="Open Sans"/>
              </a:rPr>
              <a:t>If Louvain has a linear complexity = O(M) then</a:t>
            </a:r>
          </a:p>
          <a:p>
            <a:pPr lvl="1"/>
            <a:r>
              <a:rPr lang="en-US" dirty="0">
                <a:sym typeface="Open Sans"/>
              </a:rPr>
              <a:t>Overall time complexity : O(</a:t>
            </a:r>
            <a:r>
              <a:rPr lang="en-US" dirty="0" err="1">
                <a:sym typeface="Open Sans"/>
              </a:rPr>
              <a:t>M.h+d.N</a:t>
            </a:r>
            <a:r>
              <a:rPr lang="en-US" dirty="0">
                <a:sym typeface="Open Sans"/>
              </a:rPr>
              <a:t>)</a:t>
            </a:r>
          </a:p>
          <a:p>
            <a:pPr lvl="2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22D9347A-D92F-46AD-98D9-DA9112BE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9EA721D8-DEE2-485D-9445-462CE98F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086B5811-701E-40A7-BB78-D1F8AC2F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33</a:t>
            </a:fld>
            <a:endParaRPr lang="fr-F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7BA07C14-F952-4FE0-8D00-E61B0C3E3FA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953" name="Google Shape;1953;p8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endParaRPr lang="fr-FR" dirty="0"/>
          </a:p>
          <a:p>
            <a:pPr lvl="0"/>
            <a:r>
              <a:rPr lang="fr-FR" dirty="0"/>
              <a:t>Evaluation</a:t>
            </a:r>
          </a:p>
          <a:p>
            <a:pPr lvl="0"/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2A7DDA4-3C74-4C82-97F2-F063939A2FB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791194" y="3775829"/>
            <a:ext cx="3173297" cy="623106"/>
          </a:xfrm>
        </p:spPr>
        <p:txBody>
          <a:bodyPr/>
          <a:lstStyle/>
          <a:p>
            <a:endParaRPr lang="en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E48539-7154-4A4B-A0D5-8FDCEB0B2A4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34</a:t>
            </a:fld>
            <a:endParaRPr lang="fr-F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8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 Datasets</a:t>
            </a:r>
          </a:p>
        </p:txBody>
      </p:sp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D9740FD8-CBC4-4FB8-A5AD-FC68D2C7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We use 6 real-world network datasets of different scales and parts of a larger one</a:t>
            </a:r>
            <a:endParaRPr lang="en" dirty="0"/>
          </a:p>
        </p:txBody>
      </p:sp>
      <p:sp>
        <p:nvSpPr>
          <p:cNvPr id="1955" name="Espace réservé de la date 1954">
            <a:extLst>
              <a:ext uri="{FF2B5EF4-FFF2-40B4-BE49-F238E27FC236}">
                <a16:creationId xmlns:a16="http://schemas.microsoft.com/office/drawing/2014/main" id="{9B0F1F02-08EB-498E-85F2-A42FF279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1956" name="Espace réservé du pied de page 1955">
            <a:extLst>
              <a:ext uri="{FF2B5EF4-FFF2-40B4-BE49-F238E27FC236}">
                <a16:creationId xmlns:a16="http://schemas.microsoft.com/office/drawing/2014/main" id="{7E7ED5C3-44D9-49EE-A2C5-C2754A16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31E2A3-F889-43DA-9975-BEC1FE85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35</a:t>
            </a:fld>
            <a:endParaRPr lang="fr-FR"/>
          </a:p>
        </p:txBody>
      </p:sp>
      <p:graphicFrame>
        <p:nvGraphicFramePr>
          <p:cNvPr id="7" name="Google Shape;1962;p86">
            <a:extLst>
              <a:ext uri="{FF2B5EF4-FFF2-40B4-BE49-F238E27FC236}">
                <a16:creationId xmlns:a16="http://schemas.microsoft.com/office/drawing/2014/main" id="{3217AF70-D05E-42FB-87DD-D918B48FB8C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5028957"/>
              </p:ext>
            </p:extLst>
          </p:nvPr>
        </p:nvGraphicFramePr>
        <p:xfrm>
          <a:off x="1628833" y="1797616"/>
          <a:ext cx="6073575" cy="2088583"/>
        </p:xfrm>
        <a:graphic>
          <a:graphicData uri="http://schemas.openxmlformats.org/drawingml/2006/table">
            <a:tbl>
              <a:tblPr>
                <a:noFill/>
                <a:tableStyleId>{E4F83DC9-E899-4C33-BB2F-5F7B4F591010}</a:tableStyleId>
              </a:tblPr>
              <a:tblGrid>
                <a:gridCol w="121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Network</a:t>
                      </a:r>
                      <a:endParaRPr b="1"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#Nodes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#Edges</a:t>
                      </a:r>
                      <a:endParaRPr b="1"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Density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Blogcatalog [2]</a:t>
                      </a:r>
                      <a:endParaRPr b="1"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10312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333983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5.5e − 3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Youtube [3]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1138499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2990443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4.6e − 6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Flickr [3]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1715255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15555042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195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1.05e − 5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Twitter2009 [4]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 X 10</a:t>
                      </a:r>
                      <a:r>
                        <a:rPr lang="en" baseline="30000"/>
                        <a:t>7</a:t>
                      </a:r>
                      <a:endParaRPr baseline="3000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X 10</a:t>
                      </a:r>
                      <a:r>
                        <a:rPr lang="en" baseline="30000"/>
                        <a:t>9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3e − 6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Friendster [5]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 X 10</a:t>
                      </a:r>
                      <a:r>
                        <a:rPr lang="en" baseline="30000"/>
                        <a:t>8</a:t>
                      </a:r>
                      <a:endParaRPr baseline="3000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 X 10</a:t>
                      </a:r>
                      <a:r>
                        <a:rPr lang="en" baseline="30000"/>
                        <a:t>9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2.5e − 7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Moliere [6]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 X 10</a:t>
                      </a:r>
                      <a:r>
                        <a:rPr lang="en" baseline="30000" dirty="0"/>
                        <a:t>7</a:t>
                      </a:r>
                      <a:endParaRPr baseline="30000"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7030A0"/>
                          </a:solidFill>
                        </a:rPr>
                        <a:t>3.3 X 10</a:t>
                      </a:r>
                      <a:r>
                        <a:rPr lang="en" baseline="30000" dirty="0">
                          <a:solidFill>
                            <a:srgbClr val="7030A0"/>
                          </a:solidFill>
                        </a:rPr>
                        <a:t>9</a:t>
                      </a: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-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7.3e − 6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4" name="Google Shape;1969;p87">
            <a:extLst>
              <a:ext uri="{FF2B5EF4-FFF2-40B4-BE49-F238E27FC236}">
                <a16:creationId xmlns:a16="http://schemas.microsoft.com/office/drawing/2014/main" id="{254CEB15-E19F-4459-ABC3-ED5459DDB871}"/>
              </a:ext>
            </a:extLst>
          </p:cNvPr>
          <p:cNvSpPr txBox="1"/>
          <p:nvPr/>
        </p:nvSpPr>
        <p:spPr>
          <a:xfrm>
            <a:off x="768098" y="4206239"/>
            <a:ext cx="7795047" cy="64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[2] [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n.d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.].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: BlogCatalog3. </a:t>
            </a:r>
            <a:r>
              <a:rPr lang="fr-FR" sz="7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http://socialcomputing.asu.edu/datasets/BlogCatalog3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[3] [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n.d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.]. IMC 2007 Data Sets. </a:t>
            </a:r>
            <a:r>
              <a:rPr lang="fr-FR" sz="7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http://socialnetworks.mpi-sws.org/data-imc2007.html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[4]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Meeyoung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Cha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Hamed Haddadi,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Fabricio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Benevenuto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and Krishna P.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Gummadi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2010.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Measuring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User Influence in Twitter: The Million Follower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Fallacy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ICWSM.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[5] Jure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Leskovec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Andrej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Krevl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2014. SNAP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Stanford Large Network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Collection. </a:t>
            </a:r>
            <a:r>
              <a:rPr lang="fr-FR" sz="7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http://snap.stanford.edu/data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[6] Justin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Sybrandt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Michael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Shtutman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and Ilya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Safro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2017.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Moliere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Automatic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biomedical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hypothesis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generation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system. KDD, 1633–1642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8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sym typeface="PT Sans Narrow"/>
              </a:rPr>
              <a:t>Baseline </a:t>
            </a:r>
            <a:r>
              <a:rPr lang="fr-FR" dirty="0" err="1">
                <a:sym typeface="PT Sans Narrow"/>
              </a:rPr>
              <a:t>algorithms</a:t>
            </a:r>
            <a:endParaRPr lang="fr-FR" dirty="0"/>
          </a:p>
        </p:txBody>
      </p:sp>
      <p:sp>
        <p:nvSpPr>
          <p:cNvPr id="1967" name="Google Shape;1967;p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Open Sans"/>
              </a:rPr>
              <a:t>HARP: Meta-strategy [7] for embedding graphs preserving higher-order structural features and employs a hierarchical embedding approach </a:t>
            </a:r>
          </a:p>
          <a:p>
            <a:pPr lvl="0"/>
            <a:r>
              <a:rPr lang="en-US" dirty="0">
                <a:sym typeface="Open Sans"/>
              </a:rPr>
              <a:t>MILE: Developed a framework [8] similar to [7] where it scales up the performance of a standard embedding method even for large graphs using hybrid graph matching </a:t>
            </a:r>
          </a:p>
          <a:p>
            <a:pPr lvl="0"/>
            <a:r>
              <a:rPr lang="en-US" dirty="0" err="1">
                <a:sym typeface="Open Sans"/>
              </a:rPr>
              <a:t>RandNE</a:t>
            </a:r>
            <a:r>
              <a:rPr lang="en-US" dirty="0">
                <a:sym typeface="Open Sans"/>
              </a:rPr>
              <a:t>: Gaussian random projection based approach [10] to learn embeddings, while preserving the higher-order proximities using an iterative projection procedure</a:t>
            </a:r>
          </a:p>
          <a:p>
            <a:pPr lvl="0"/>
            <a:r>
              <a:rPr lang="en-US" dirty="0" err="1">
                <a:sym typeface="Open Sans"/>
              </a:rPr>
              <a:t>NetSMF</a:t>
            </a:r>
            <a:r>
              <a:rPr lang="en-US" dirty="0">
                <a:sym typeface="Open Sans"/>
              </a:rPr>
              <a:t>: Leverages spectral graph </a:t>
            </a:r>
            <a:r>
              <a:rPr lang="en-US" dirty="0" err="1">
                <a:sym typeface="Open Sans"/>
              </a:rPr>
              <a:t>sparsification</a:t>
            </a:r>
            <a:r>
              <a:rPr lang="en-US" dirty="0">
                <a:sym typeface="Open Sans"/>
              </a:rPr>
              <a:t> technique [11] to construct a matrix with significantly fewer non-zero entries to learn high quality node embeddings in a graph</a:t>
            </a:r>
          </a:p>
          <a:p>
            <a:pPr lvl="0"/>
            <a:r>
              <a:rPr lang="en-US" dirty="0" err="1">
                <a:sym typeface="Open Sans"/>
              </a:rPr>
              <a:t>ProNE</a:t>
            </a:r>
            <a:r>
              <a:rPr lang="en-US" dirty="0">
                <a:sym typeface="Open Sans"/>
              </a:rPr>
              <a:t>: Fast and scalable network embedding framework [9], that leverages on spectral propagation to enhance the quality of embeddings</a:t>
            </a: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555C82-CE43-44F6-8151-B7CB4550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36</a:t>
            </a:fld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FB32C37D-7A6A-48EB-9931-8C1EDAC3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FF7D91B-E82F-48CD-8FE5-C999D5DA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11" name="Google Shape;1969;p87">
            <a:extLst>
              <a:ext uri="{FF2B5EF4-FFF2-40B4-BE49-F238E27FC236}">
                <a16:creationId xmlns:a16="http://schemas.microsoft.com/office/drawing/2014/main" id="{7EF3392C-51F9-4C80-8C52-91E51DB76EAA}"/>
              </a:ext>
            </a:extLst>
          </p:cNvPr>
          <p:cNvSpPr txBox="1"/>
          <p:nvPr/>
        </p:nvSpPr>
        <p:spPr>
          <a:xfrm>
            <a:off x="768098" y="4206239"/>
            <a:ext cx="7795047" cy="64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Aft>
                <a:spcPts val="0"/>
              </a:spcAft>
              <a:buNone/>
            </a:pPr>
            <a:r>
              <a:rPr lang="fr-FR" sz="700" dirty="0"/>
              <a:t>[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7]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Haochen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Chen, Bryan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Perozzi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Yifan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Hu, and Steven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Skiena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2018.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Harp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Hierarchical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representation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learning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 networks. AAAI, 2127–2134</a:t>
            </a:r>
          </a:p>
          <a:p>
            <a:pPr marL="0" lvl="0" indent="0" algn="r" rtl="0">
              <a:spcAft>
                <a:spcPts val="0"/>
              </a:spcAft>
              <a:buNone/>
            </a:pP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[8]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Jiongqian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Liang,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Saket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Gurukar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and Srinivasan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Parthasarathy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2018. MILE: A Multi-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Level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Framework for Scalable Graph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Embedding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arXiv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preprint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(2018)</a:t>
            </a:r>
          </a:p>
          <a:p>
            <a:pPr marL="0" lvl="0" indent="0" algn="r" rtl="0">
              <a:spcAft>
                <a:spcPts val="0"/>
              </a:spcAft>
              <a:buNone/>
            </a:pP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[9] Jie Zhang,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Yuxiao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Dong, Yan Wang, Jie Tang, and Ming Ding. 2019.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ProNE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Fast and Scalable Network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Representation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Learning. IJCAI, 4278-4284</a:t>
            </a:r>
          </a:p>
          <a:p>
            <a:pPr marL="0" lvl="0" indent="0" algn="r" rtl="0">
              <a:spcAft>
                <a:spcPts val="0"/>
              </a:spcAft>
              <a:buNone/>
            </a:pP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[10]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Ziwei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Zhang, Peng Cui,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Haoyang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Li, Xiao Wang, and Wenwu Zhu. 2018. Billion-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scale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Network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Embedding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Iterative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Projection. ICDM, 787–796</a:t>
            </a:r>
          </a:p>
          <a:p>
            <a:pPr marL="0" lvl="0" indent="0" algn="r" rtl="0">
              <a:spcAft>
                <a:spcPts val="0"/>
              </a:spcAft>
              <a:buNone/>
            </a:pPr>
            <a:r>
              <a:rPr lang="fr-FR" sz="700" dirty="0"/>
              <a:t>[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11]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Jiezhong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Qiu,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Yuxiao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Dong,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Hao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Ma, Jian Li, Chi Wang,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Kuansan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Wang, and Jie Tang. 2019.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Netsmf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Large-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scale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network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embedding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sparse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matrix </a:t>
            </a:r>
            <a:r>
              <a:rPr lang="fr-FR" sz="7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factorization</a:t>
            </a:r>
            <a:r>
              <a:rPr lang="fr-FR" sz="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WWW, 1509–1520</a:t>
            </a:r>
            <a:endParaRPr lang="fr-FR" sz="8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Experimental Evaluation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F7372FE8-9663-4DA8-A6A3-3424A7C7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Open Sans"/>
              </a:rPr>
              <a:t>We evaluate the performance of </a:t>
            </a:r>
            <a:r>
              <a:rPr lang="en-US" dirty="0" err="1">
                <a:sym typeface="Open Sans"/>
              </a:rPr>
              <a:t>LouvainNE</a:t>
            </a:r>
            <a:r>
              <a:rPr lang="en-US" dirty="0">
                <a:sym typeface="Open Sans"/>
              </a:rPr>
              <a:t> against the state-of-the-art in 2 ways</a:t>
            </a:r>
          </a:p>
          <a:p>
            <a:pPr lvl="1"/>
            <a:r>
              <a:rPr lang="en-US" dirty="0" err="1">
                <a:sym typeface="Open Sans"/>
              </a:rPr>
              <a:t>Scalabity</a:t>
            </a:r>
            <a:endParaRPr lang="en-US" dirty="0">
              <a:sym typeface="Open Sans"/>
            </a:endParaRPr>
          </a:p>
          <a:p>
            <a:pPr lvl="1"/>
            <a:r>
              <a:rPr lang="en-US" dirty="0">
                <a:sym typeface="Open Sans"/>
              </a:rPr>
              <a:t>Quality</a:t>
            </a:r>
          </a:p>
          <a:p>
            <a:pPr lvl="1"/>
            <a:endParaRPr lang="en-US" dirty="0">
              <a:sym typeface="Open Sans"/>
            </a:endParaRPr>
          </a:p>
          <a:p>
            <a:r>
              <a:rPr lang="en-US" dirty="0">
                <a:sym typeface="Open Sans"/>
              </a:rPr>
              <a:t>Scalability</a:t>
            </a:r>
          </a:p>
          <a:p>
            <a:pPr lvl="1"/>
            <a:r>
              <a:rPr lang="en-US" dirty="0">
                <a:sym typeface="Open Sans"/>
              </a:rPr>
              <a:t>Compare the time taken to obtain embeddings on multiple datasets</a:t>
            </a:r>
          </a:p>
          <a:p>
            <a:pPr lvl="1"/>
            <a:r>
              <a:rPr lang="en-US" dirty="0">
                <a:sym typeface="Open Sans"/>
              </a:rPr>
              <a:t>Most embedding techniques do not really scale</a:t>
            </a:r>
          </a:p>
          <a:p>
            <a:pPr lvl="1"/>
            <a:endParaRPr lang="en-US" dirty="0">
              <a:sym typeface="Open Sans"/>
            </a:endParaRPr>
          </a:p>
          <a:p>
            <a:r>
              <a:rPr lang="en-US" dirty="0">
                <a:sym typeface="Open Sans"/>
              </a:rPr>
              <a:t>Evaluation on downstream tasks - Validate the embedding quality</a:t>
            </a:r>
          </a:p>
          <a:p>
            <a:pPr lvl="1"/>
            <a:r>
              <a:rPr lang="en-US" dirty="0">
                <a:sym typeface="Open Sans"/>
              </a:rPr>
              <a:t>Network reconstruction</a:t>
            </a:r>
          </a:p>
          <a:p>
            <a:pPr lvl="1"/>
            <a:r>
              <a:rPr lang="en-US" dirty="0">
                <a:sym typeface="Open Sans"/>
              </a:rPr>
              <a:t>Multi-label classification</a:t>
            </a: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0F5CCA-E0CC-457A-8117-1F1AD2FE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37</a:t>
            </a:fld>
            <a:endParaRPr lang="fr-FR"/>
          </a:p>
        </p:txBody>
      </p:sp>
      <p:sp>
        <p:nvSpPr>
          <p:cNvPr id="26" name="Espace réservé de la date 25">
            <a:extLst>
              <a:ext uri="{FF2B5EF4-FFF2-40B4-BE49-F238E27FC236}">
                <a16:creationId xmlns:a16="http://schemas.microsoft.com/office/drawing/2014/main" id="{8006FE84-BF76-458D-AE01-103DA8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158C203D-9B10-4064-94F4-5082C1D2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8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Scalability evaluation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51B5281-D7B5-4EEE-9FA3-681DCC00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Among baselines, only </a:t>
            </a:r>
            <a:r>
              <a:rPr lang="en-US" dirty="0" err="1">
                <a:sym typeface="Open Sans"/>
              </a:rPr>
              <a:t>RandNE</a:t>
            </a:r>
            <a:r>
              <a:rPr lang="en-US" dirty="0">
                <a:sym typeface="Open Sans"/>
              </a:rPr>
              <a:t> can scale to such massive-scale graphs </a:t>
            </a:r>
          </a:p>
          <a:p>
            <a:pPr lvl="1"/>
            <a:r>
              <a:rPr lang="en-US" dirty="0">
                <a:sym typeface="Open Sans"/>
              </a:rPr>
              <a:t>For </a:t>
            </a:r>
            <a:r>
              <a:rPr lang="en-US" dirty="0" err="1">
                <a:sym typeface="Open Sans"/>
              </a:rPr>
              <a:t>LouvainNE</a:t>
            </a:r>
            <a:r>
              <a:rPr lang="en-US" dirty="0">
                <a:sym typeface="Open Sans"/>
              </a:rPr>
              <a:t> we report the time to generate the hierarchy</a:t>
            </a:r>
          </a:p>
          <a:p>
            <a:pPr lvl="1"/>
            <a:r>
              <a:rPr lang="en-US" dirty="0" err="1">
                <a:sym typeface="Open Sans"/>
              </a:rPr>
              <a:t>RandNE</a:t>
            </a:r>
            <a:r>
              <a:rPr lang="en-US" dirty="0">
                <a:sym typeface="Open Sans"/>
              </a:rPr>
              <a:t> execution time is linear in the dimension</a:t>
            </a: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A421FA-0DD1-4510-8BA9-7B84273A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38</a:t>
            </a:fld>
            <a:endParaRPr lang="fr-FR"/>
          </a:p>
        </p:txBody>
      </p:sp>
      <p:sp>
        <p:nvSpPr>
          <p:cNvPr id="1984" name="Google Shape;1984;p89"/>
          <p:cNvSpPr txBox="1"/>
          <p:nvPr/>
        </p:nvSpPr>
        <p:spPr>
          <a:xfrm>
            <a:off x="576150" y="4122307"/>
            <a:ext cx="7991700" cy="67021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LouvainNE </a:t>
            </a:r>
            <a:r>
              <a:rPr lang="en" sz="1400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is </a:t>
            </a:r>
            <a:r>
              <a:rPr lang="en" sz="1400" b="1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4-5 times faster</a:t>
            </a:r>
            <a:r>
              <a:rPr lang="en" sz="1400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 than the fastest baseline </a:t>
            </a:r>
            <a:r>
              <a:rPr lang="en" sz="1400" i="1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RandNE</a:t>
            </a:r>
            <a:r>
              <a:rPr lang="en" sz="1400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 for d = 128 (</a:t>
            </a:r>
            <a:r>
              <a:rPr lang="en" sz="1400" b="1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7-12 times for d = 512</a:t>
            </a:r>
            <a:r>
              <a:rPr lang="en" sz="1400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)</a:t>
            </a:r>
            <a:endParaRPr sz="1400" dirty="0">
              <a:solidFill>
                <a:srgbClr val="434343"/>
              </a:solidFill>
              <a:latin typeface="Tw Cen MT" panose="020B0602020104020603" pitchFamily="34" charset="0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Hierarchy construction step</a:t>
            </a:r>
            <a:r>
              <a:rPr lang="en" sz="1400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 takes significant part of overall running time of </a:t>
            </a:r>
            <a:r>
              <a:rPr lang="en" sz="1400" b="1" dirty="0">
                <a:solidFill>
                  <a:srgbClr val="FF0000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LouvainNE</a:t>
            </a:r>
            <a:r>
              <a:rPr lang="en" sz="1400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 (~</a:t>
            </a:r>
            <a:r>
              <a:rPr lang="en" sz="1400" b="1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70% for d = 128</a:t>
            </a:r>
            <a:r>
              <a:rPr lang="en" sz="1400" dirty="0">
                <a:solidFill>
                  <a:srgbClr val="434343"/>
                </a:solidFill>
                <a:latin typeface="Tw Cen MT" panose="020B0602020104020603" pitchFamily="34" charset="0"/>
                <a:ea typeface="Open Sans"/>
                <a:cs typeface="Open Sans"/>
                <a:sym typeface="Open Sans"/>
              </a:rPr>
              <a:t>)</a:t>
            </a:r>
            <a:endParaRPr sz="1400" dirty="0">
              <a:solidFill>
                <a:srgbClr val="434343"/>
              </a:solidFill>
              <a:latin typeface="Tw Cen MT" panose="020B0602020104020603" pitchFamily="34" charset="0"/>
              <a:ea typeface="Open Sans"/>
              <a:cs typeface="Open Sans"/>
              <a:sym typeface="Open Sans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E22CF96-2F87-4208-9E7A-450F63835EA4}"/>
              </a:ext>
            </a:extLst>
          </p:cNvPr>
          <p:cNvGrpSpPr/>
          <p:nvPr/>
        </p:nvGrpSpPr>
        <p:grpSpPr>
          <a:xfrm>
            <a:off x="1091500" y="2115043"/>
            <a:ext cx="7036500" cy="1901866"/>
            <a:chOff x="760999" y="2124632"/>
            <a:chExt cx="7036500" cy="1901866"/>
          </a:xfrm>
        </p:grpSpPr>
        <p:graphicFrame>
          <p:nvGraphicFramePr>
            <p:cNvPr id="1985" name="Google Shape;1985;p89"/>
            <p:cNvGraphicFramePr/>
            <p:nvPr/>
          </p:nvGraphicFramePr>
          <p:xfrm>
            <a:off x="760999" y="2124632"/>
            <a:ext cx="7036500" cy="1626100"/>
          </p:xfrm>
          <a:graphic>
            <a:graphicData uri="http://schemas.openxmlformats.org/drawingml/2006/table">
              <a:tbl>
                <a:tblPr>
                  <a:noFill/>
                  <a:tableStyleId>{E4F83DC9-E899-4C33-BB2F-5F7B4F591010}</a:tableStyleId>
                </a:tblPr>
                <a:tblGrid>
                  <a:gridCol w="1441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621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01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018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2018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02752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74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b="1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500" b="1">
                            <a:latin typeface="+mj-lt"/>
                          </a:rPr>
                          <a:t>d=128</a:t>
                        </a:r>
                        <a:endParaRPr sz="15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500" b="1">
                            <a:latin typeface="+mj-lt"/>
                          </a:rPr>
                          <a:t>d=512</a:t>
                        </a:r>
                        <a:endParaRPr sz="15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129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j-lt"/>
                          </a:rPr>
                          <a:t>Network</a:t>
                        </a:r>
                        <a:endParaRPr sz="1200" b="1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j-lt"/>
                          </a:rPr>
                          <a:t>Hierarchy</a:t>
                        </a:r>
                        <a:endParaRPr sz="1200" b="1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j-lt"/>
                          </a:rPr>
                          <a:t>LouvainNE</a:t>
                        </a:r>
                        <a:endParaRPr sz="1200" b="1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j-lt"/>
                          </a:rPr>
                          <a:t>RandNE</a:t>
                        </a:r>
                        <a:endParaRPr sz="1200" b="1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j-lt"/>
                          </a:rPr>
                          <a:t>LouvainNE</a:t>
                        </a: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j-lt"/>
                          </a:rPr>
                          <a:t>RandNE</a:t>
                        </a: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129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j-lt"/>
                          </a:rPr>
                          <a:t>Twitter2009</a:t>
                        </a: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j-lt"/>
                          </a:rPr>
                          <a:t>1h 21m</a:t>
                        </a:r>
                        <a:endParaRPr sz="120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j-lt"/>
                          </a:rPr>
                          <a:t>1h 57m</a:t>
                        </a: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j-lt"/>
                          </a:rPr>
                          <a:t>5h 49m</a:t>
                        </a:r>
                        <a:endParaRPr sz="120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j-lt"/>
                          </a:rPr>
                          <a:t> 3h 47m</a:t>
                        </a:r>
                        <a:endParaRPr sz="1200" b="1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j-lt"/>
                          </a:rPr>
                          <a:t>22h 59m</a:t>
                        </a:r>
                        <a:endParaRPr sz="120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129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j-lt"/>
                          </a:rPr>
                          <a:t>Friendster</a:t>
                        </a: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j-lt"/>
                          </a:rPr>
                          <a:t>2h 31m</a:t>
                        </a:r>
                        <a:endParaRPr sz="1200" baseline="3000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j-lt"/>
                          </a:rPr>
                          <a:t>3h 17m</a:t>
                        </a: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j-lt"/>
                          </a:rPr>
                          <a:t>11h 26m</a:t>
                        </a:r>
                        <a:endParaRPr sz="1200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j-lt"/>
                          </a:rPr>
                          <a:t>5h 36m</a:t>
                        </a:r>
                        <a:endParaRPr sz="1200" b="1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j-lt"/>
                          </a:rPr>
                          <a:t>45h 24m</a:t>
                        </a:r>
                        <a:endParaRPr sz="1200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29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j-lt"/>
                          </a:rPr>
                          <a:t>MOLIERE</a:t>
                        </a: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j-lt"/>
                          </a:rPr>
                          <a:t>4h 44m</a:t>
                        </a:r>
                        <a:endParaRPr sz="120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j-lt"/>
                          </a:rPr>
                          <a:t>5h 5m</a:t>
                        </a: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j-lt"/>
                          </a:rPr>
                          <a:t>17h 57m</a:t>
                        </a:r>
                        <a:endParaRPr sz="120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j-lt"/>
                          </a:rPr>
                          <a:t>6h 10m</a:t>
                        </a:r>
                        <a:endParaRPr sz="1200" b="1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j-lt"/>
                          </a:rPr>
                          <a:t>71h 13m</a:t>
                        </a:r>
                        <a:endParaRPr sz="1200" dirty="0">
                          <a:latin typeface="+mj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986" name="Google Shape;1986;p89"/>
            <p:cNvSpPr txBox="1"/>
            <p:nvPr/>
          </p:nvSpPr>
          <p:spPr>
            <a:xfrm>
              <a:off x="3114223" y="3727741"/>
              <a:ext cx="2330053" cy="298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+mj-lt"/>
                  <a:ea typeface="Open Sans"/>
                  <a:cs typeface="Open Sans"/>
                  <a:sym typeface="Open Sans"/>
                </a:rPr>
                <a:t>Total execution time (in hours)</a:t>
              </a:r>
              <a:endParaRPr sz="1400" b="1" dirty="0">
                <a:latin typeface="+mj-lt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874A18-5597-4A54-83EF-FBCC26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2FC1F0-89CC-4C94-A410-C2309BEB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68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9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/>
              <a:t>Scalability</a:t>
            </a:r>
            <a:r>
              <a:rPr lang="fr-FR" dirty="0"/>
              <a:t> </a:t>
            </a:r>
            <a:r>
              <a:rPr lang="fr-FR" dirty="0" err="1"/>
              <a:t>evaluation</a:t>
            </a:r>
            <a:r>
              <a:rPr lang="fr-FR" dirty="0"/>
              <a:t> – </a:t>
            </a:r>
            <a:r>
              <a:rPr lang="fr-FR" dirty="0" err="1"/>
              <a:t>what</a:t>
            </a:r>
            <a:r>
              <a:rPr lang="fr-FR" dirty="0"/>
              <a:t> about </a:t>
            </a:r>
            <a:r>
              <a:rPr lang="fr-FR" dirty="0" err="1"/>
              <a:t>larger</a:t>
            </a:r>
            <a:r>
              <a:rPr lang="fr-FR" dirty="0"/>
              <a:t> graphs?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7C9F51B-B6C2-4FD3-BD03-F2EA0101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Open Sans"/>
              </a:rPr>
              <a:t>Now we evaluate </a:t>
            </a:r>
            <a:r>
              <a:rPr lang="en-US" dirty="0" err="1">
                <a:sym typeface="Open Sans"/>
              </a:rPr>
              <a:t>LouvainNE</a:t>
            </a:r>
            <a:r>
              <a:rPr lang="en-US" dirty="0">
                <a:sym typeface="Open Sans"/>
              </a:rPr>
              <a:t> as a function of M (the number of edges):</a:t>
            </a:r>
          </a:p>
          <a:p>
            <a:pPr lvl="1"/>
            <a:r>
              <a:rPr lang="en-US" dirty="0">
                <a:sym typeface="Open Sans"/>
              </a:rPr>
              <a:t>We used on a publicly available Twitter graph crawled in 2012 with 500M nodes and 20B edges</a:t>
            </a:r>
          </a:p>
          <a:p>
            <a:pPr lvl="1"/>
            <a:r>
              <a:rPr lang="en-US" dirty="0">
                <a:sym typeface="Open Sans"/>
              </a:rPr>
              <a:t>We sampled subgraphs of increasing sizes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E4E29A70-D790-4A2F-BB39-C4FA07C9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16EF1DFE-A9A4-49DD-B752-14336D2D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A17FE0-5E4B-4975-91A4-B1EFADFB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39</a:t>
            </a:fld>
            <a:endParaRPr lang="fr-FR"/>
          </a:p>
        </p:txBody>
      </p:sp>
      <p:sp>
        <p:nvSpPr>
          <p:cNvPr id="1994" name="Google Shape;1994;p90"/>
          <p:cNvSpPr txBox="1"/>
          <p:nvPr/>
        </p:nvSpPr>
        <p:spPr>
          <a:xfrm>
            <a:off x="1329750" y="4092755"/>
            <a:ext cx="6484500" cy="66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LouvainNE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scales (empirically) linearly in the number of edges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LouvainNE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is much faster than </a:t>
            </a: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RandNE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(</a:t>
            </a:r>
            <a:r>
              <a:rPr lang="en" sz="1400" b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which also scales linearly) for d = 128</a:t>
            </a:r>
            <a:endParaRPr sz="1400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8A75321-2077-4116-8C38-C6A7AD7835C7}"/>
              </a:ext>
            </a:extLst>
          </p:cNvPr>
          <p:cNvGrpSpPr/>
          <p:nvPr/>
        </p:nvGrpSpPr>
        <p:grpSpPr>
          <a:xfrm>
            <a:off x="2706254" y="2199159"/>
            <a:ext cx="3731491" cy="1834696"/>
            <a:chOff x="2692459" y="2424886"/>
            <a:chExt cx="3731491" cy="1834696"/>
          </a:xfrm>
        </p:grpSpPr>
        <p:sp>
          <p:nvSpPr>
            <p:cNvPr id="1995" name="Google Shape;1995;p90"/>
            <p:cNvSpPr txBox="1"/>
            <p:nvPr/>
          </p:nvSpPr>
          <p:spPr>
            <a:xfrm>
              <a:off x="3597374" y="3960825"/>
              <a:ext cx="2236491" cy="298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+mj-lt"/>
                  <a:ea typeface="Open Sans"/>
                  <a:cs typeface="Open Sans"/>
                  <a:sym typeface="Open Sans"/>
                </a:rPr>
                <a:t>Number of edges (in billions)</a:t>
              </a:r>
              <a:endParaRPr sz="1200" b="1" dirty="0">
                <a:latin typeface="+mj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6" name="Google Shape;1996;p90"/>
            <p:cNvSpPr txBox="1"/>
            <p:nvPr/>
          </p:nvSpPr>
          <p:spPr>
            <a:xfrm rot="-5400000">
              <a:off x="2174226" y="2943119"/>
              <a:ext cx="1314447" cy="277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1" dirty="0">
                  <a:latin typeface="+mj-lt"/>
                </a:rPr>
                <a:t>Time (in hours)</a:t>
              </a:r>
              <a:endParaRPr sz="12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7" name="Google Shape;1997;p90"/>
            <p:cNvPicPr preferRelativeResize="0"/>
            <p:nvPr/>
          </p:nvPicPr>
          <p:blipFill rotWithShape="1">
            <a:blip r:embed="rId3">
              <a:alphaModFix/>
            </a:blip>
            <a:srcRect l="3938" b="6976"/>
            <a:stretch/>
          </p:blipFill>
          <p:spPr>
            <a:xfrm>
              <a:off x="3007291" y="2424886"/>
              <a:ext cx="3416659" cy="1477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5"/>
          <p:cNvPicPr preferRelativeResize="0"/>
          <p:nvPr/>
        </p:nvPicPr>
        <p:blipFill rotWithShape="1">
          <a:blip r:embed="rId3">
            <a:alphaModFix/>
          </a:blip>
          <a:srcRect l="3119"/>
          <a:stretch/>
        </p:blipFill>
        <p:spPr>
          <a:xfrm>
            <a:off x="6683290" y="600834"/>
            <a:ext cx="2360442" cy="318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5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692F110-CF53-4E4F-AC5A-9318F4E4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8095" y="1267138"/>
            <a:ext cx="8375905" cy="3472425"/>
          </a:xfrm>
        </p:spPr>
        <p:txBody>
          <a:bodyPr>
            <a:normAutofit/>
          </a:bodyPr>
          <a:lstStyle/>
          <a:p>
            <a:r>
              <a:rPr lang="fr-FR" dirty="0">
                <a:sym typeface="Open Sans"/>
              </a:rPr>
              <a:t>Social networks</a:t>
            </a:r>
          </a:p>
          <a:p>
            <a:pPr lvl="1"/>
            <a:r>
              <a:rPr lang="en-US" dirty="0">
                <a:sym typeface="Open Sans"/>
              </a:rPr>
              <a:t>WeChat: 1 billion monthly active users</a:t>
            </a:r>
          </a:p>
          <a:p>
            <a:pPr lvl="1"/>
            <a:r>
              <a:rPr lang="en-US" dirty="0">
                <a:sym typeface="Open Sans"/>
              </a:rPr>
              <a:t>Facebook: 2 billion active users</a:t>
            </a:r>
          </a:p>
          <a:p>
            <a:pPr lvl="1"/>
            <a:endParaRPr lang="en-US" dirty="0">
              <a:sym typeface="Open Sans"/>
            </a:endParaRPr>
          </a:p>
          <a:p>
            <a:r>
              <a:rPr lang="fr-FR" dirty="0">
                <a:sym typeface="Open Sans"/>
              </a:rPr>
              <a:t>E-commerce networks</a:t>
            </a:r>
          </a:p>
          <a:p>
            <a:pPr lvl="1"/>
            <a:r>
              <a:rPr lang="fr-FR" dirty="0">
                <a:sym typeface="Open Sans"/>
              </a:rPr>
              <a:t>Amazon: 353 million </a:t>
            </a:r>
            <a:r>
              <a:rPr lang="fr-FR" dirty="0" err="1">
                <a:sym typeface="Open Sans"/>
              </a:rPr>
              <a:t>products</a:t>
            </a:r>
            <a:r>
              <a:rPr lang="fr-FR" dirty="0">
                <a:sym typeface="Open Sans"/>
              </a:rPr>
              <a:t>, 310 million </a:t>
            </a:r>
            <a:r>
              <a:rPr lang="fr-FR" dirty="0" err="1">
                <a:sym typeface="Open Sans"/>
              </a:rPr>
              <a:t>users</a:t>
            </a:r>
            <a:r>
              <a:rPr lang="fr-FR" dirty="0">
                <a:sym typeface="Open Sans"/>
              </a:rPr>
              <a:t>, billion </a:t>
            </a:r>
            <a:r>
              <a:rPr lang="fr-FR" dirty="0" err="1">
                <a:sym typeface="Open Sans"/>
              </a:rPr>
              <a:t>orders</a:t>
            </a:r>
            <a:r>
              <a:rPr lang="fr-FR" dirty="0">
                <a:sym typeface="Open Sans"/>
              </a:rPr>
              <a:t>/</a:t>
            </a:r>
            <a:r>
              <a:rPr lang="fr-FR" dirty="0" err="1">
                <a:sym typeface="Open Sans"/>
              </a:rPr>
              <a:t>year</a:t>
            </a:r>
            <a:endParaRPr lang="fr-FR" dirty="0">
              <a:sym typeface="Open Sans"/>
            </a:endParaRPr>
          </a:p>
          <a:p>
            <a:pPr lvl="1"/>
            <a:endParaRPr lang="fr-FR" dirty="0">
              <a:sym typeface="Open Sans"/>
            </a:endParaRPr>
          </a:p>
          <a:p>
            <a:r>
              <a:rPr lang="fr-FR" dirty="0">
                <a:sym typeface="Open Sans"/>
              </a:rPr>
              <a:t>Citation networks</a:t>
            </a:r>
          </a:p>
          <a:p>
            <a:pPr lvl="1"/>
            <a:r>
              <a:rPr lang="fr-FR" dirty="0" err="1">
                <a:sym typeface="Open Sans"/>
              </a:rPr>
              <a:t>Aminer</a:t>
            </a:r>
            <a:r>
              <a:rPr lang="fr-FR" dirty="0">
                <a:sym typeface="Open Sans"/>
              </a:rPr>
              <a:t>: 130 million </a:t>
            </a:r>
            <a:r>
              <a:rPr lang="fr-FR" dirty="0" err="1">
                <a:sym typeface="Open Sans"/>
              </a:rPr>
              <a:t>authors</a:t>
            </a:r>
            <a:r>
              <a:rPr lang="fr-FR" dirty="0">
                <a:sym typeface="Open Sans"/>
              </a:rPr>
              <a:t>, 233 million publications, 754 million citations</a:t>
            </a:r>
          </a:p>
          <a:p>
            <a:pPr lvl="1"/>
            <a:endParaRPr lang="fr-FR" dirty="0">
              <a:sym typeface="Open Sans"/>
            </a:endParaRPr>
          </a:p>
          <a:p>
            <a:pPr lvl="1"/>
            <a:endParaRPr lang="fr-FR" dirty="0">
              <a:sym typeface="Open Sans"/>
            </a:endParaRPr>
          </a:p>
          <a:p>
            <a:pPr algn="ctr"/>
            <a:r>
              <a:rPr lang="en-US" sz="1750" b="1" dirty="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Challenge: design a (really) </a:t>
            </a:r>
            <a:r>
              <a:rPr lang="en-US" sz="175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scalable </a:t>
            </a:r>
            <a:r>
              <a:rPr lang="en-US" sz="1750" b="1" dirty="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network embedding method</a:t>
            </a:r>
          </a:p>
          <a:p>
            <a:pPr lvl="1"/>
            <a:endParaRPr lang="fr-FR" dirty="0">
              <a:sym typeface="Open Sans"/>
            </a:endParaRPr>
          </a:p>
          <a:p>
            <a:pPr lvl="0"/>
            <a:endParaRPr lang="fr-FR" dirty="0">
              <a:sym typeface="Open Sans"/>
            </a:endParaRPr>
          </a:p>
          <a:p>
            <a:pPr lvl="0"/>
            <a:endParaRPr lang="fr-FR" dirty="0">
              <a:sym typeface="Open Sans"/>
            </a:endParaRPr>
          </a:p>
          <a:p>
            <a:pPr lvl="0"/>
            <a:endParaRPr lang="fr-FR" dirty="0">
              <a:sym typeface="Open Sans"/>
            </a:endParaRPr>
          </a:p>
          <a:p>
            <a:endParaRPr lang="fr-FR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2BACB69-079C-4375-9D45-58913825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</a:t>
            </a:fld>
            <a:endParaRPr lang="fr-FR"/>
          </a:p>
        </p:txBody>
      </p:sp>
      <p:sp>
        <p:nvSpPr>
          <p:cNvPr id="289" name="Google Shape;289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Challenge: Billion-</a:t>
            </a:r>
            <a:r>
              <a:rPr lang="fr-FR" dirty="0" err="1"/>
              <a:t>scale</a:t>
            </a:r>
            <a:r>
              <a:rPr lang="fr-FR" dirty="0"/>
              <a:t> network data</a:t>
            </a:r>
          </a:p>
        </p:txBody>
      </p: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A0563B29-6CEB-48EC-ABAE-6D00697A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C006CD7A-456D-4FA3-AA0B-75DC6653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Dynamics On and Of Complex Networks 2020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Downstream task 1: Network reconstruction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0869B4-4AFC-49BF-9D59-29C1D52D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Open Sans"/>
              </a:rPr>
              <a:t>Evaluate whether learned embedding vectors of </a:t>
            </a:r>
            <a:r>
              <a:rPr lang="en-US" dirty="0" err="1">
                <a:sym typeface="Open Sans"/>
              </a:rPr>
              <a:t>LouvainNE</a:t>
            </a:r>
            <a:r>
              <a:rPr lang="en-US" dirty="0">
                <a:sym typeface="Open Sans"/>
              </a:rPr>
              <a:t> can reconstruct the graph G</a:t>
            </a:r>
          </a:p>
          <a:p>
            <a:pPr lvl="1"/>
            <a:endParaRPr lang="en-US" dirty="0">
              <a:sym typeface="Open Sans"/>
            </a:endParaRPr>
          </a:p>
          <a:p>
            <a:r>
              <a:rPr lang="en-US" dirty="0">
                <a:sym typeface="Open Sans"/>
              </a:rPr>
              <a:t>Idea: vectors of connected node pairs (link) should be more similar than vectors of non-connected node pairs (no link)</a:t>
            </a:r>
          </a:p>
          <a:p>
            <a:pPr lvl="1"/>
            <a:r>
              <a:rPr lang="en-US" dirty="0">
                <a:sym typeface="Open Sans"/>
              </a:rPr>
              <a:t>We use AUC and </a:t>
            </a:r>
            <a:r>
              <a:rPr lang="en-US" dirty="0" err="1">
                <a:sym typeface="Open Sans"/>
              </a:rPr>
              <a:t>precision@k</a:t>
            </a:r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4162CD-3D75-4588-864C-DE3C98FC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40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D7ABBF-D91D-4D35-960C-627047D6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31C7A-5A3D-4AAF-9FD6-FEF43745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63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Downstream task 1: Network reconstruction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0869B4-4AFC-49BF-9D59-29C1D52D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AUC scores: Probability that a randomly selected node pair connected by edge is more similar than a disconnected pair </a:t>
            </a: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4162CD-3D75-4588-864C-DE3C98FC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41</a:t>
            </a:fld>
            <a:endParaRPr lang="fr-FR"/>
          </a:p>
        </p:txBody>
      </p:sp>
      <p:sp>
        <p:nvSpPr>
          <p:cNvPr id="2005" name="Google Shape;2005;p91"/>
          <p:cNvSpPr txBox="1"/>
          <p:nvPr/>
        </p:nvSpPr>
        <p:spPr>
          <a:xfrm>
            <a:off x="920250" y="4124125"/>
            <a:ext cx="7303500" cy="6078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LouvainNE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has comparable performance to the best performing baseline i.e. 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ProNE</a:t>
            </a:r>
            <a:endParaRPr sz="1400" i="1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LouvainNE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outperforms all other baselines for large-scale networks like 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Youtube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and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Flickr</a:t>
            </a:r>
            <a:endParaRPr sz="1400" i="1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8E362D6-DE7F-48CF-90FF-3E615DFEDC1A}"/>
              </a:ext>
            </a:extLst>
          </p:cNvPr>
          <p:cNvGrpSpPr/>
          <p:nvPr/>
        </p:nvGrpSpPr>
        <p:grpSpPr>
          <a:xfrm>
            <a:off x="800075" y="2149875"/>
            <a:ext cx="7543850" cy="1671831"/>
            <a:chOff x="761000" y="2308425"/>
            <a:chExt cx="7543850" cy="1671831"/>
          </a:xfrm>
        </p:grpSpPr>
        <p:graphicFrame>
          <p:nvGraphicFramePr>
            <p:cNvPr id="2006" name="Google Shape;2006;p91"/>
            <p:cNvGraphicFramePr/>
            <p:nvPr/>
          </p:nvGraphicFramePr>
          <p:xfrm>
            <a:off x="761000" y="2308425"/>
            <a:ext cx="7543850" cy="1395491"/>
          </p:xfrm>
          <a:graphic>
            <a:graphicData uri="http://schemas.openxmlformats.org/drawingml/2006/table">
              <a:tbl>
                <a:tblPr>
                  <a:noFill/>
                  <a:tableStyleId>{E4F83DC9-E899-4C33-BB2F-5F7B4F591010}</a:tableStyleId>
                </a:tblPr>
                <a:tblGrid>
                  <a:gridCol w="13382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933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15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158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158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5397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01092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09722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Network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HARP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RandNE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MILE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NetSMF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ProNE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LouvainNE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1923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Blogcatalog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0.733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0.712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0.702</a:t>
                        </a:r>
                        <a:endParaRPr sz="12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0.725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0.747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0.683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1923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Youtube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0.883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0.818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0.907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0.932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0.917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0.939</a:t>
                        </a:r>
                        <a:endParaRPr sz="1200" b="1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1923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Flickr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0.806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0.797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0.899</a:t>
                        </a:r>
                        <a:endParaRPr sz="12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0.902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0.913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0.908</a:t>
                        </a:r>
                        <a:endParaRPr sz="12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007" name="Google Shape;2007;p91"/>
            <p:cNvSpPr txBox="1"/>
            <p:nvPr/>
          </p:nvSpPr>
          <p:spPr>
            <a:xfrm>
              <a:off x="3142202" y="3729988"/>
              <a:ext cx="2859595" cy="250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AUC scores of network reconstruction</a:t>
              </a:r>
              <a:endParaRPr sz="11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88EADC2-3276-48D6-8BAA-9C2F2F6B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78C996F1-C1CC-434C-AB1D-486EB97D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Downstream task 1: Network reconstruction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DACE9-80E7-41A2-A400-BC31D389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Open Sans"/>
              </a:rPr>
              <a:t>precision@k</a:t>
            </a:r>
            <a:r>
              <a:rPr lang="en-US" dirty="0">
                <a:sym typeface="Open Sans"/>
              </a:rPr>
              <a:t>: Fraction of edges in Top-k most similar node pairs in terms of learned embedding vectors</a:t>
            </a: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441FC1-3B71-48DD-9192-EF3EA1BC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42</a:t>
            </a:fld>
            <a:endParaRPr lang="fr-FR"/>
          </a:p>
        </p:txBody>
      </p:sp>
      <p:sp>
        <p:nvSpPr>
          <p:cNvPr id="2015" name="Google Shape;2015;p92"/>
          <p:cNvSpPr txBox="1"/>
          <p:nvPr/>
        </p:nvSpPr>
        <p:spPr>
          <a:xfrm>
            <a:off x="635700" y="4135107"/>
            <a:ext cx="7872600" cy="58557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LouvainNE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outperforms all baselines in terms of precision@k though 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ProNE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performs comparably</a:t>
            </a:r>
            <a:endParaRPr sz="1400" i="1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LouvainNE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preserves pairwise neighborhood relationships in embedding space</a:t>
            </a:r>
            <a:endParaRPr sz="1400" i="1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F2148CC-6AFC-4C74-926A-15303465B27E}"/>
              </a:ext>
            </a:extLst>
          </p:cNvPr>
          <p:cNvGrpSpPr/>
          <p:nvPr/>
        </p:nvGrpSpPr>
        <p:grpSpPr>
          <a:xfrm>
            <a:off x="241374" y="1778610"/>
            <a:ext cx="8661251" cy="2283100"/>
            <a:chOff x="366350" y="1999569"/>
            <a:chExt cx="8661251" cy="2283100"/>
          </a:xfrm>
        </p:grpSpPr>
        <p:sp>
          <p:nvSpPr>
            <p:cNvPr id="2016" name="Google Shape;2016;p92"/>
            <p:cNvSpPr txBox="1"/>
            <p:nvPr/>
          </p:nvSpPr>
          <p:spPr>
            <a:xfrm>
              <a:off x="1890501" y="3970202"/>
              <a:ext cx="265600" cy="297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k</a:t>
              </a:r>
              <a:endParaRPr sz="11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7" name="Google Shape;2017;p92"/>
            <p:cNvSpPr txBox="1"/>
            <p:nvPr/>
          </p:nvSpPr>
          <p:spPr>
            <a:xfrm rot="-5400000">
              <a:off x="-10938" y="2969574"/>
              <a:ext cx="1119375" cy="3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dirty="0"/>
                <a:t>precision@k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92"/>
            <p:cNvSpPr txBox="1"/>
            <p:nvPr/>
          </p:nvSpPr>
          <p:spPr>
            <a:xfrm>
              <a:off x="1470840" y="2038812"/>
              <a:ext cx="1256501" cy="349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Blogcatalog</a:t>
              </a:r>
              <a:endParaRPr sz="11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1" name="Google Shape;2021;p92"/>
            <p:cNvSpPr txBox="1"/>
            <p:nvPr/>
          </p:nvSpPr>
          <p:spPr>
            <a:xfrm>
              <a:off x="4472649" y="1999569"/>
              <a:ext cx="990901" cy="287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Youtube</a:t>
              </a:r>
              <a:endParaRPr sz="11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2" name="Google Shape;2022;p92"/>
            <p:cNvSpPr txBox="1"/>
            <p:nvPr/>
          </p:nvSpPr>
          <p:spPr>
            <a:xfrm>
              <a:off x="7537875" y="2027175"/>
              <a:ext cx="990901" cy="287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Flickr</a:t>
              </a:r>
              <a:endParaRPr sz="11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023" name="Google Shape;2023;p92"/>
            <p:cNvPicPr preferRelativeResize="0"/>
            <p:nvPr/>
          </p:nvPicPr>
          <p:blipFill rotWithShape="1">
            <a:blip r:embed="rId3">
              <a:alphaModFix/>
            </a:blip>
            <a:srcRect l="6200" b="8525"/>
            <a:stretch/>
          </p:blipFill>
          <p:spPr>
            <a:xfrm>
              <a:off x="3542800" y="2253200"/>
              <a:ext cx="2608376" cy="1762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Google Shape;2024;p92"/>
            <p:cNvPicPr preferRelativeResize="0"/>
            <p:nvPr/>
          </p:nvPicPr>
          <p:blipFill rotWithShape="1">
            <a:blip r:embed="rId4">
              <a:alphaModFix/>
            </a:blip>
            <a:srcRect l="4434" b="6890"/>
            <a:stretch/>
          </p:blipFill>
          <p:spPr>
            <a:xfrm>
              <a:off x="6372200" y="2270650"/>
              <a:ext cx="2655401" cy="1762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5" name="Google Shape;2025;p92"/>
            <p:cNvPicPr preferRelativeResize="0"/>
            <p:nvPr/>
          </p:nvPicPr>
          <p:blipFill rotWithShape="1">
            <a:blip r:embed="rId5">
              <a:alphaModFix/>
            </a:blip>
            <a:srcRect l="3827" b="6829"/>
            <a:stretch/>
          </p:blipFill>
          <p:spPr>
            <a:xfrm>
              <a:off x="671000" y="2280225"/>
              <a:ext cx="2608375" cy="1720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2016;p92">
              <a:extLst>
                <a:ext uri="{FF2B5EF4-FFF2-40B4-BE49-F238E27FC236}">
                  <a16:creationId xmlns:a16="http://schemas.microsoft.com/office/drawing/2014/main" id="{22831ED9-6EDB-4CF8-A7FE-F0DA0A5322BF}"/>
                </a:ext>
              </a:extLst>
            </p:cNvPr>
            <p:cNvSpPr txBox="1"/>
            <p:nvPr/>
          </p:nvSpPr>
          <p:spPr>
            <a:xfrm>
              <a:off x="7699900" y="3970202"/>
              <a:ext cx="265600" cy="297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k</a:t>
              </a:r>
              <a:endParaRPr sz="11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2016;p92">
              <a:extLst>
                <a:ext uri="{FF2B5EF4-FFF2-40B4-BE49-F238E27FC236}">
                  <a16:creationId xmlns:a16="http://schemas.microsoft.com/office/drawing/2014/main" id="{1707C6C4-1271-4D05-8D3C-644810E87F59}"/>
                </a:ext>
              </a:extLst>
            </p:cNvPr>
            <p:cNvSpPr txBox="1"/>
            <p:nvPr/>
          </p:nvSpPr>
          <p:spPr>
            <a:xfrm>
              <a:off x="4751200" y="3985421"/>
              <a:ext cx="265600" cy="297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k</a:t>
              </a:r>
              <a:endParaRPr sz="11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2017;p92">
              <a:extLst>
                <a:ext uri="{FF2B5EF4-FFF2-40B4-BE49-F238E27FC236}">
                  <a16:creationId xmlns:a16="http://schemas.microsoft.com/office/drawing/2014/main" id="{B6171A65-2A37-4A10-B4A5-D5B0D3FEC693}"/>
                </a:ext>
              </a:extLst>
            </p:cNvPr>
            <p:cNvSpPr txBox="1"/>
            <p:nvPr/>
          </p:nvSpPr>
          <p:spPr>
            <a:xfrm rot="-5400000">
              <a:off x="5646475" y="2969574"/>
              <a:ext cx="1119375" cy="3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dirty="0"/>
                <a:t>precision@k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017;p92">
              <a:extLst>
                <a:ext uri="{FF2B5EF4-FFF2-40B4-BE49-F238E27FC236}">
                  <a16:creationId xmlns:a16="http://schemas.microsoft.com/office/drawing/2014/main" id="{92C66B66-E231-4902-B585-C687F2245C9D}"/>
                </a:ext>
              </a:extLst>
            </p:cNvPr>
            <p:cNvSpPr txBox="1"/>
            <p:nvPr/>
          </p:nvSpPr>
          <p:spPr>
            <a:xfrm rot="-5400000">
              <a:off x="2762089" y="2969573"/>
              <a:ext cx="1119375" cy="3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dirty="0"/>
                <a:t>precision@k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D1F62A04-A402-4F41-A248-C4465F94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FE98ED6B-376E-4147-98D3-4659397F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6B1D6-17ED-4EA9-A117-77C6605F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task 2: Multi-label classification</a:t>
            </a:r>
            <a:endParaRPr lang="e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15A4F-E23E-49D9-BC10-3DF139F2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Open Sans"/>
              </a:rPr>
              <a:t>Evaluate whether learned embedding vectors of </a:t>
            </a:r>
            <a:r>
              <a:rPr lang="en-US" dirty="0" err="1">
                <a:sym typeface="Open Sans"/>
              </a:rPr>
              <a:t>LouvainNE</a:t>
            </a:r>
            <a:r>
              <a:rPr lang="en-US" dirty="0">
                <a:sym typeface="Open Sans"/>
              </a:rPr>
              <a:t> can help classify nodes</a:t>
            </a:r>
          </a:p>
          <a:p>
            <a:pPr lvl="1"/>
            <a:endParaRPr lang="en-US" dirty="0">
              <a:sym typeface="Open Sans"/>
            </a:endParaRPr>
          </a:p>
          <a:p>
            <a:pPr lvl="0"/>
            <a:r>
              <a:rPr lang="en-US" dirty="0">
                <a:sym typeface="Open Sans"/>
              </a:rPr>
              <a:t>Apply the generated embedding vectors as features in a supervised learning framework</a:t>
            </a:r>
          </a:p>
          <a:p>
            <a:pPr lvl="1"/>
            <a:r>
              <a:rPr lang="en-US" dirty="0">
                <a:sym typeface="Open Sans"/>
              </a:rPr>
              <a:t>Classify a node into corresponding ground truth label(s) </a:t>
            </a:r>
          </a:p>
          <a:p>
            <a:pPr lvl="1"/>
            <a:r>
              <a:rPr lang="en-US" dirty="0">
                <a:sym typeface="Open Sans"/>
              </a:rPr>
              <a:t>Multi-label classifier trained on Logistic Regression model</a:t>
            </a:r>
          </a:p>
          <a:p>
            <a:pPr lvl="1"/>
            <a:r>
              <a:rPr lang="en-US" dirty="0">
                <a:sym typeface="Open Sans"/>
              </a:rPr>
              <a:t>Micro-F1 scores reported</a:t>
            </a:r>
          </a:p>
          <a:p>
            <a:pPr lvl="1"/>
            <a:endParaRPr lang="en-US" dirty="0">
              <a:sym typeface="Open Sans"/>
            </a:endParaRPr>
          </a:p>
          <a:p>
            <a:r>
              <a:rPr lang="en-US" dirty="0">
                <a:sym typeface="Open Sans"/>
              </a:rPr>
              <a:t>We only apply it on network with a labelled ground-truth…</a:t>
            </a:r>
          </a:p>
          <a:p>
            <a:endParaRPr lang="en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7DA72-8B0B-4769-9138-E74C3729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CB4C7-2274-4E2F-946F-EC50A9E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320A8-286A-474F-82B9-379DA6CA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  <p:graphicFrame>
        <p:nvGraphicFramePr>
          <p:cNvPr id="8" name="Google Shape;1962;p86">
            <a:extLst>
              <a:ext uri="{FF2B5EF4-FFF2-40B4-BE49-F238E27FC236}">
                <a16:creationId xmlns:a16="http://schemas.microsoft.com/office/drawing/2014/main" id="{9E894C34-E524-45E9-AF46-E138EB92B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838358"/>
              </p:ext>
            </p:extLst>
          </p:nvPr>
        </p:nvGraphicFramePr>
        <p:xfrm>
          <a:off x="1709192" y="3538545"/>
          <a:ext cx="6073575" cy="1193476"/>
        </p:xfrm>
        <a:graphic>
          <a:graphicData uri="http://schemas.openxmlformats.org/drawingml/2006/table">
            <a:tbl>
              <a:tblPr>
                <a:noFill/>
                <a:tableStyleId>{E4F83DC9-E899-4C33-BB2F-5F7B4F591010}</a:tableStyleId>
              </a:tblPr>
              <a:tblGrid>
                <a:gridCol w="121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Network</a:t>
                      </a:r>
                      <a:endParaRPr b="1"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#Nodes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#Edges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Density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Blogcatalog [2]</a:t>
                      </a:r>
                      <a:endParaRPr b="1"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10312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333983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5.5e − 3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Youtube [3]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1138499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2990443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4.6e − 6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Flickr [3]</a:t>
                      </a:r>
                      <a:endParaRPr b="1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1715255</a:t>
                      </a:r>
                      <a:endParaRPr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15555042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195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1.05e − 5</a:t>
                      </a:r>
                      <a:endParaRPr dirty="0"/>
                    </a:p>
                  </a:txBody>
                  <a:tcPr marL="72000" marR="72000" marT="72000" marB="72000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69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9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Downstream task 2: Multi-label classification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E8E0872-F42A-4CC8-802A-7FA673F4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Multi-label classifier trained on Logistic Regression model and Micro-F1 scores reported</a:t>
            </a: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F6623A-B76E-459E-AF0C-0D87C3C9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44</a:t>
            </a:fld>
            <a:endParaRPr lang="fr-FR"/>
          </a:p>
        </p:txBody>
      </p:sp>
      <p:sp>
        <p:nvSpPr>
          <p:cNvPr id="2033" name="Google Shape;2033;p93"/>
          <p:cNvSpPr txBox="1"/>
          <p:nvPr/>
        </p:nvSpPr>
        <p:spPr>
          <a:xfrm>
            <a:off x="827086" y="3947849"/>
            <a:ext cx="7489824" cy="668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LouvainNE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outperforms all baselines for large-scale networks of 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Youtube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and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Flickr</a:t>
            </a:r>
            <a:endParaRPr sz="1400" i="1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LouvainNE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gives inferior performance to 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NetSMF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and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ProNE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for moderate-scale 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Blogcatalog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network</a:t>
            </a:r>
            <a:endParaRPr sz="1400" i="1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39C6B11-4802-43C7-BEAA-D0F4BF94C397}"/>
              </a:ext>
            </a:extLst>
          </p:cNvPr>
          <p:cNvGrpSpPr/>
          <p:nvPr/>
        </p:nvGrpSpPr>
        <p:grpSpPr>
          <a:xfrm>
            <a:off x="827087" y="1906465"/>
            <a:ext cx="7489825" cy="1872610"/>
            <a:chOff x="827087" y="1906465"/>
            <a:chExt cx="7489825" cy="1872610"/>
          </a:xfrm>
        </p:grpSpPr>
        <p:graphicFrame>
          <p:nvGraphicFramePr>
            <p:cNvPr id="2034" name="Google Shape;2034;p93"/>
            <p:cNvGraphicFramePr/>
            <p:nvPr/>
          </p:nvGraphicFramePr>
          <p:xfrm>
            <a:off x="827087" y="1906465"/>
            <a:ext cx="7489825" cy="1477950"/>
          </p:xfrm>
          <a:graphic>
            <a:graphicData uri="http://schemas.openxmlformats.org/drawingml/2006/table">
              <a:tbl>
                <a:tblPr>
                  <a:noFill/>
                  <a:tableStyleId>{E4F83DC9-E899-4C33-BB2F-5F7B4F591010}</a:tableStyleId>
                </a:tblPr>
                <a:tblGrid>
                  <a:gridCol w="13054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714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884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884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8845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306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11702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807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Network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HARP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RandNE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MILE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NetSMF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ProNE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LouvainNE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Blogcatalog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0.316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0.308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0.264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0.334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0.323</a:t>
                        </a:r>
                        <a:endParaRPr sz="12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0.306</a:t>
                        </a:r>
                        <a:endParaRPr sz="12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Youtube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0.305</a:t>
                        </a:r>
                        <a:endParaRPr sz="1200" baseline="300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0.303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0.304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0.307</a:t>
                        </a:r>
                        <a:endParaRPr sz="1200" b="1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0.296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0.307</a:t>
                        </a:r>
                        <a:endParaRPr sz="1200" b="1" baseline="300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Flickr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0.384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0.385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0.386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0.356</a:t>
                        </a:r>
                        <a:endParaRPr sz="12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0.361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0.389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035" name="Google Shape;2035;p93"/>
            <p:cNvSpPr txBox="1"/>
            <p:nvPr/>
          </p:nvSpPr>
          <p:spPr>
            <a:xfrm>
              <a:off x="3161492" y="3425412"/>
              <a:ext cx="2821013" cy="353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Open Sans"/>
                  <a:ea typeface="Open Sans"/>
                  <a:cs typeface="Open Sans"/>
                  <a:sym typeface="Open Sans"/>
                </a:rPr>
                <a:t>Micro-F1 scores of node classification</a:t>
              </a:r>
              <a:endParaRPr sz="11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A52CB43A-3ECF-4307-AA79-89444A80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B8E78AEA-1CDD-4D76-81AC-ED7E90C9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9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Performance of Louvain-NE variants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8FE8FE0-5DF1-4EF3-BFBA-49537074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Open Sans"/>
              </a:rPr>
              <a:t>We implement following variations by modifying level specific embedding step</a:t>
            </a:r>
          </a:p>
          <a:p>
            <a:pPr lvl="1"/>
            <a:r>
              <a:rPr lang="en-US" dirty="0">
                <a:sym typeface="Open Sans"/>
              </a:rPr>
              <a:t>Stochastic embedding</a:t>
            </a:r>
          </a:p>
          <a:p>
            <a:pPr lvl="1"/>
            <a:r>
              <a:rPr lang="en-US" dirty="0">
                <a:sym typeface="Open Sans"/>
              </a:rPr>
              <a:t>Standard embedding - We use node2vec and </a:t>
            </a:r>
            <a:r>
              <a:rPr lang="en-US" dirty="0" err="1">
                <a:sym typeface="Open Sans"/>
              </a:rPr>
              <a:t>DeepWalk</a:t>
            </a:r>
            <a:r>
              <a:rPr lang="en-US" dirty="0">
                <a:sym typeface="Open Sans"/>
              </a:rPr>
              <a:t> as the embedding technique</a:t>
            </a: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5746BB-0B58-4D86-843F-DE9C0084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447A23-848E-4E94-9805-C1D9D2B9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Dynamics On and Of Complex Networks 2020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7311C2-1458-4B7C-8F13-6BB2DCE2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45</a:t>
            </a:fld>
            <a:endParaRPr lang="fr-FR"/>
          </a:p>
        </p:txBody>
      </p:sp>
      <p:sp>
        <p:nvSpPr>
          <p:cNvPr id="2043" name="Google Shape;2043;p94"/>
          <p:cNvSpPr txBox="1"/>
          <p:nvPr/>
        </p:nvSpPr>
        <p:spPr>
          <a:xfrm>
            <a:off x="380575" y="4041397"/>
            <a:ext cx="8382850" cy="59096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Stochastic embedding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is the best performing variant of LouvainNE for large-scale 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Youtube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network</a:t>
            </a:r>
            <a:endParaRPr sz="1400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Standard embedding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(based on DeepWalk)</a:t>
            </a: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is the best performing variant for moderate-scale </a:t>
            </a:r>
            <a:r>
              <a:rPr lang="en" sz="1400" i="1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Blogcatalog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 network</a:t>
            </a:r>
            <a:endParaRPr sz="1400" i="1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122551D-EB68-42ED-8258-5DD37E1DF039}"/>
              </a:ext>
            </a:extLst>
          </p:cNvPr>
          <p:cNvGrpSpPr/>
          <p:nvPr/>
        </p:nvGrpSpPr>
        <p:grpSpPr>
          <a:xfrm>
            <a:off x="151375" y="2299723"/>
            <a:ext cx="8841250" cy="1389875"/>
            <a:chOff x="110150" y="2036500"/>
            <a:chExt cx="8841250" cy="1389875"/>
          </a:xfrm>
        </p:grpSpPr>
        <p:graphicFrame>
          <p:nvGraphicFramePr>
            <p:cNvPr id="2044" name="Google Shape;2044;p94"/>
            <p:cNvGraphicFramePr/>
            <p:nvPr/>
          </p:nvGraphicFramePr>
          <p:xfrm>
            <a:off x="110150" y="2036500"/>
            <a:ext cx="4353750" cy="1169210"/>
          </p:xfrm>
          <a:graphic>
            <a:graphicData uri="http://schemas.openxmlformats.org/drawingml/2006/table">
              <a:tbl>
                <a:tblPr>
                  <a:noFill/>
                  <a:tableStyleId>{E4F83DC9-E899-4C33-BB2F-5F7B4F591010}</a:tableStyleId>
                </a:tblPr>
                <a:tblGrid>
                  <a:gridCol w="13054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64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2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884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807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Network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Stochastic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Standard (node2vec)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Standard (DeepWalk)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Blogcatalog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0.683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0.691</a:t>
                        </a:r>
                        <a:endParaRPr sz="12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0.695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Youtube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0.939</a:t>
                        </a:r>
                        <a:endParaRPr sz="1200" b="1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0.923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0.925</a:t>
                        </a:r>
                        <a:endParaRPr sz="1200" baseline="300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45" name="Google Shape;2045;p94"/>
            <p:cNvSpPr txBox="1"/>
            <p:nvPr/>
          </p:nvSpPr>
          <p:spPr>
            <a:xfrm>
              <a:off x="786050" y="3302775"/>
              <a:ext cx="28941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Open Sans"/>
                  <a:ea typeface="Open Sans"/>
                  <a:cs typeface="Open Sans"/>
                  <a:sym typeface="Open Sans"/>
                </a:rPr>
                <a:t>AUC scores of network reconstruction</a:t>
              </a:r>
              <a:endParaRPr sz="11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aphicFrame>
          <p:nvGraphicFramePr>
            <p:cNvPr id="2046" name="Google Shape;2046;p94"/>
            <p:cNvGraphicFramePr/>
            <p:nvPr/>
          </p:nvGraphicFramePr>
          <p:xfrm>
            <a:off x="4597650" y="2036500"/>
            <a:ext cx="4353750" cy="1169210"/>
          </p:xfrm>
          <a:graphic>
            <a:graphicData uri="http://schemas.openxmlformats.org/drawingml/2006/table">
              <a:tbl>
                <a:tblPr>
                  <a:noFill/>
                  <a:tableStyleId>{E4F83DC9-E899-4C33-BB2F-5F7B4F591010}</a:tableStyleId>
                </a:tblPr>
                <a:tblGrid>
                  <a:gridCol w="13054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64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2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884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807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Network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Stochastic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Standard (node2vec)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Standard (DeepWalk)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Blogcatalog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0.306</a:t>
                        </a:r>
                        <a:endParaRPr sz="12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0.311</a:t>
                        </a:r>
                        <a:endParaRPr sz="12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0.314</a:t>
                        </a:r>
                        <a:endParaRPr sz="1200" b="1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2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>
                            <a:latin typeface="+mn-lt"/>
                          </a:rPr>
                          <a:t>Youtube</a:t>
                        </a:r>
                        <a:endParaRPr sz="1200" b="1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b="1" dirty="0">
                            <a:latin typeface="+mn-lt"/>
                          </a:rPr>
                          <a:t>0.307</a:t>
                        </a:r>
                        <a:endParaRPr sz="1200" b="1" baseline="300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>
                            <a:latin typeface="+mn-lt"/>
                          </a:rPr>
                          <a:t>0.305</a:t>
                        </a:r>
                        <a:endParaRPr sz="1200" baseline="3000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200" dirty="0">
                            <a:latin typeface="+mn-lt"/>
                          </a:rPr>
                          <a:t>0.305</a:t>
                        </a:r>
                        <a:endParaRPr sz="1200" baseline="30000" dirty="0">
                          <a:latin typeface="+mn-lt"/>
                        </a:endParaRPr>
                      </a:p>
                    </a:txBody>
                    <a:tcPr marL="36000" marR="36000" marT="36000" marB="36000">
                      <a:lnL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47" name="Google Shape;2047;p94"/>
            <p:cNvSpPr txBox="1"/>
            <p:nvPr/>
          </p:nvSpPr>
          <p:spPr>
            <a:xfrm>
              <a:off x="5739050" y="3302775"/>
              <a:ext cx="28941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Open Sans"/>
                  <a:ea typeface="Open Sans"/>
                  <a:cs typeface="Open Sans"/>
                  <a:sym typeface="Open Sans"/>
                </a:rPr>
                <a:t>Micro-F1 scores of node classification</a:t>
              </a:r>
              <a:endParaRPr sz="11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Effect of parameter tuning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83E3815-83D6-472F-A59C-28A4114F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Open Sans"/>
              </a:rPr>
              <a:t>Evaluate the impact of varying the following parameters on the performance of </a:t>
            </a:r>
            <a:r>
              <a:rPr lang="en-US" dirty="0" err="1">
                <a:sym typeface="Open Sans"/>
              </a:rPr>
              <a:t>LouvainNE</a:t>
            </a:r>
            <a:endParaRPr lang="en-US" dirty="0">
              <a:sym typeface="Open Sans"/>
            </a:endParaRPr>
          </a:p>
          <a:p>
            <a:pPr lvl="1"/>
            <a:r>
              <a:rPr lang="en-US" dirty="0">
                <a:sym typeface="Open Sans"/>
              </a:rPr>
              <a:t>Number of levels of hierarchy tree LG in the range 1 to the maximum depth</a:t>
            </a:r>
          </a:p>
          <a:p>
            <a:pPr lvl="1"/>
            <a:r>
              <a:rPr lang="en-US" dirty="0">
                <a:sym typeface="Open Sans"/>
              </a:rPr>
              <a:t>Value of 𝛼 in the range [0.00001,1] while combining in Step 3 of </a:t>
            </a:r>
            <a:r>
              <a:rPr lang="en-US" dirty="0" err="1">
                <a:sym typeface="Open Sans"/>
              </a:rPr>
              <a:t>LouvainNE</a:t>
            </a:r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endParaRPr lang="en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FFBE3A-C595-45B7-B5B3-FC8BF0D1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46</a:t>
            </a:fld>
            <a:endParaRPr lang="fr-FR"/>
          </a:p>
        </p:txBody>
      </p:sp>
      <p:sp>
        <p:nvSpPr>
          <p:cNvPr id="2055" name="Google Shape;2055;p95"/>
          <p:cNvSpPr txBox="1"/>
          <p:nvPr/>
        </p:nvSpPr>
        <p:spPr>
          <a:xfrm>
            <a:off x="324897" y="4140344"/>
            <a:ext cx="8494205" cy="5916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Quality increases (distinguish neighbors and non-neighbors inside a community) with </a:t>
            </a:r>
            <a:r>
              <a:rPr lang="en" sz="1400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increase in the level of L</a:t>
            </a:r>
            <a:r>
              <a:rPr lang="en" sz="1400" baseline="-25000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G</a:t>
            </a:r>
            <a:endParaRPr sz="1400" i="1" baseline="-25000" dirty="0">
              <a:solidFill>
                <a:srgbClr val="FF0000"/>
              </a:solidFill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Lower values of </a:t>
            </a:r>
            <a:r>
              <a:rPr lang="en" sz="1400" b="1" dirty="0">
                <a:solidFill>
                  <a:srgbClr val="FF0000"/>
                </a:solidFill>
                <a:ea typeface="Open Sans"/>
                <a:cs typeface="Open Sans"/>
                <a:sym typeface="Open Sans"/>
              </a:rPr>
              <a:t>𝛼 </a:t>
            </a:r>
            <a:r>
              <a:rPr lang="en" sz="1400" dirty="0">
                <a:solidFill>
                  <a:srgbClr val="434343"/>
                </a:solidFill>
                <a:ea typeface="Open Sans"/>
                <a:cs typeface="Open Sans"/>
                <a:sym typeface="Open Sans"/>
              </a:rPr>
              <a:t>help to preserve neighborhood relation and similarity between node pairs inside a community</a:t>
            </a:r>
            <a:endParaRPr sz="1400" i="1" dirty="0">
              <a:solidFill>
                <a:srgbClr val="434343"/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FDE7637-A064-41C4-81E9-DEBA30A9F9BE}"/>
              </a:ext>
            </a:extLst>
          </p:cNvPr>
          <p:cNvGrpSpPr/>
          <p:nvPr/>
        </p:nvGrpSpPr>
        <p:grpSpPr>
          <a:xfrm>
            <a:off x="949302" y="2116565"/>
            <a:ext cx="6964470" cy="1900722"/>
            <a:chOff x="843298" y="1749681"/>
            <a:chExt cx="7690088" cy="2323768"/>
          </a:xfrm>
        </p:grpSpPr>
        <p:sp>
          <p:nvSpPr>
            <p:cNvPr id="2056" name="Google Shape;2056;p95"/>
            <p:cNvSpPr txBox="1"/>
            <p:nvPr/>
          </p:nvSpPr>
          <p:spPr>
            <a:xfrm rot="16200000">
              <a:off x="4549637" y="2597946"/>
              <a:ext cx="1210101" cy="4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300" b="1" dirty="0"/>
                <a:t>AUC</a:t>
              </a:r>
              <a:endParaRPr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95"/>
            <p:cNvSpPr txBox="1"/>
            <p:nvPr/>
          </p:nvSpPr>
          <p:spPr>
            <a:xfrm>
              <a:off x="2340985" y="3727199"/>
              <a:ext cx="1785704" cy="34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Open Sans"/>
                  <a:ea typeface="Open Sans"/>
                  <a:cs typeface="Open Sans"/>
                  <a:sym typeface="Open Sans"/>
                </a:rPr>
                <a:t>Maximum depth</a:t>
              </a:r>
              <a:endParaRPr sz="1000"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9" name="Google Shape;2059;p95"/>
            <p:cNvSpPr txBox="1"/>
            <p:nvPr/>
          </p:nvSpPr>
          <p:spPr>
            <a:xfrm>
              <a:off x="6683090" y="3695452"/>
              <a:ext cx="350975" cy="34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Open Sans"/>
                  <a:ea typeface="Open Sans"/>
                  <a:cs typeface="Open Sans"/>
                  <a:sym typeface="Open Sans"/>
                </a:rPr>
                <a:t>𝛼</a:t>
              </a:r>
              <a:endParaRPr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060" name="Google Shape;2060;p95"/>
            <p:cNvPicPr preferRelativeResize="0"/>
            <p:nvPr/>
          </p:nvPicPr>
          <p:blipFill rotWithShape="1">
            <a:blip r:embed="rId3">
              <a:alphaModFix/>
            </a:blip>
            <a:srcRect l="5168" b="7629"/>
            <a:stretch/>
          </p:blipFill>
          <p:spPr>
            <a:xfrm>
              <a:off x="5364137" y="1749681"/>
              <a:ext cx="3169249" cy="206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1" name="Google Shape;2061;p95"/>
            <p:cNvPicPr preferRelativeResize="0"/>
            <p:nvPr/>
          </p:nvPicPr>
          <p:blipFill rotWithShape="1">
            <a:blip r:embed="rId4">
              <a:alphaModFix/>
            </a:blip>
            <a:srcRect l="4897" b="7544"/>
            <a:stretch/>
          </p:blipFill>
          <p:spPr>
            <a:xfrm>
              <a:off x="1264173" y="1749681"/>
              <a:ext cx="3169250" cy="1977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Google Shape;2056;p95">
              <a:extLst>
                <a:ext uri="{FF2B5EF4-FFF2-40B4-BE49-F238E27FC236}">
                  <a16:creationId xmlns:a16="http://schemas.microsoft.com/office/drawing/2014/main" id="{32D9EA14-6F37-4C61-9469-D063F86FCF68}"/>
                </a:ext>
              </a:extLst>
            </p:cNvPr>
            <p:cNvSpPr txBox="1"/>
            <p:nvPr/>
          </p:nvSpPr>
          <p:spPr>
            <a:xfrm rot="16200000">
              <a:off x="447698" y="2502548"/>
              <a:ext cx="1210100" cy="4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300" b="1" dirty="0"/>
                <a:t>AUC</a:t>
              </a:r>
              <a:endParaRPr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D55AB370-3631-47D5-85DA-734AD8F5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6364B20A-11E0-4036-AA47-BCD8B492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 Conclusion</a:t>
            </a:r>
          </a:p>
        </p:txBody>
      </p:sp>
      <p:sp>
        <p:nvSpPr>
          <p:cNvPr id="2067" name="Google Shape;2067;p9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Proposed a fast and scalable embedding framework relying on community hierarchy</a:t>
            </a:r>
          </a:p>
          <a:p>
            <a:pPr lvl="0"/>
            <a:endParaRPr lang="en-US"/>
          </a:p>
          <a:p>
            <a:pPr lvl="0"/>
            <a:r>
              <a:rPr lang="en-US"/>
              <a:t>Used the Louvain algorithm for fast construction of hierarchy of subgraphs </a:t>
            </a:r>
          </a:p>
          <a:p>
            <a:pPr lvl="0"/>
            <a:endParaRPr lang="en-US"/>
          </a:p>
          <a:p>
            <a:pPr lvl="0"/>
            <a:r>
              <a:rPr lang="en-US"/>
              <a:t>Proposed model is flexible</a:t>
            </a:r>
          </a:p>
          <a:p>
            <a:pPr lvl="1"/>
            <a:r>
              <a:rPr lang="en-US"/>
              <a:t>Level specific embedding step can accommodate multiple embedding techniques </a:t>
            </a:r>
          </a:p>
          <a:p>
            <a:pPr lvl="0"/>
            <a:endParaRPr lang="en-US"/>
          </a:p>
          <a:p>
            <a:pPr lvl="0"/>
            <a:r>
              <a:rPr lang="en-US"/>
              <a:t>Evaluated the model on several real-world networks of different scales</a:t>
            </a:r>
          </a:p>
          <a:p>
            <a:pPr lvl="1"/>
            <a:r>
              <a:rPr lang="en-US"/>
              <a:t>Our model is very fast and scales linearly with number of links even for massive-scale graphs</a:t>
            </a:r>
          </a:p>
          <a:p>
            <a:pPr lvl="1"/>
            <a:r>
              <a:rPr lang="en-US"/>
              <a:t>Validated quality of generated embeddings on multiple downstream tasks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0169EA-7337-4B36-B87C-437479B4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47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13C6AAF-F60F-42B8-9E59-A90C88BE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B381A7E-E35A-43A4-AE62-63279517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F13AC-DD8E-493E-9446-6894A5F1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Future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6D73B-5FF4-4996-BCCD-45926175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Evaluate on more variants</a:t>
            </a:r>
          </a:p>
          <a:p>
            <a:pPr lvl="1"/>
            <a:r>
              <a:rPr lang="en" dirty="0"/>
              <a:t>Other community detection algorithms (those whose scale + consensus)</a:t>
            </a:r>
          </a:p>
          <a:p>
            <a:pPr lvl="1"/>
            <a:r>
              <a:rPr lang="en" dirty="0"/>
              <a:t>Compare different embeddings with the same technique</a:t>
            </a:r>
          </a:p>
          <a:p>
            <a:pPr lvl="1"/>
            <a:endParaRPr lang="en" dirty="0"/>
          </a:p>
          <a:p>
            <a:r>
              <a:rPr lang="en" dirty="0"/>
              <a:t>Embed in hyperbolic space?</a:t>
            </a:r>
          </a:p>
          <a:p>
            <a:pPr lvl="1"/>
            <a:endParaRPr lang="en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E27A39-1E80-4298-BC00-8A18CDA8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88A31-986B-4EAE-A00A-94AD8D44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C5B0F-7765-4779-8D67-656BEF21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163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B6CADA9-0D23-4B79-82E9-29994ECF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Questions?</a:t>
            </a:r>
          </a:p>
        </p:txBody>
      </p:sp>
      <p:sp>
        <p:nvSpPr>
          <p:cNvPr id="2072" name="Google Shape;2072;p9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Code: </a:t>
            </a:r>
            <a:r>
              <a:rPr lang="fr-FR" dirty="0">
                <a:hlinkClick r:id="rId3"/>
              </a:rPr>
              <a:t>https://github.com/maxdan94/LouvainNE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556D312-E39D-4A82-8869-76143546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49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FF69C-8F78-4D93-8A28-45D9DF2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DC1A96-4310-4FBF-9E4A-019E11FD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58"/>
          <p:cNvGraphicFramePr/>
          <p:nvPr>
            <p:extLst>
              <p:ext uri="{D42A27DB-BD31-4B8C-83A1-F6EECF244321}">
                <p14:modId xmlns:p14="http://schemas.microsoft.com/office/powerpoint/2010/main" val="1060825469"/>
              </p:ext>
            </p:extLst>
          </p:nvPr>
        </p:nvGraphicFramePr>
        <p:xfrm>
          <a:off x="539605" y="1467768"/>
          <a:ext cx="8090155" cy="2799940"/>
        </p:xfrm>
        <a:graphic>
          <a:graphicData uri="http://schemas.openxmlformats.org/drawingml/2006/table">
            <a:tbl>
              <a:tblPr firstRow="1" bandRow="1">
                <a:noFill/>
                <a:tableStyleId>{B1750AC7-CDD5-4FD7-B392-198645E6C58E}</a:tableStyleId>
              </a:tblPr>
              <a:tblGrid>
                <a:gridCol w="25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+mn-lt"/>
                        </a:rPr>
                        <a:t>Domain </a:t>
                      </a:r>
                      <a:endParaRPr sz="1400" u="none" strike="noStrike" cap="none">
                        <a:latin typeface="+mn-lt"/>
                      </a:endParaRPr>
                    </a:p>
                  </a:txBody>
                  <a:tcPr marL="91450" marR="91450" marT="34300" marB="34300"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>
                        <a:latin typeface="+mn-lt"/>
                      </a:endParaRPr>
                    </a:p>
                  </a:txBody>
                  <a:tcPr marL="91450" marR="91450" marT="34300" marB="34300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Random walk based approaches</a:t>
                      </a:r>
                      <a:endParaRPr sz="1400" b="1" u="none" strike="noStrike" cap="none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434343"/>
                          </a:solidFill>
                          <a:latin typeface="+mn-lt"/>
                        </a:rPr>
                        <a:t>Perozzi et al. (KDD’14), Yang et al. (IJCAI’15), Grover et al. (KDD’16), Pan et al. (IJCAI’16), Ribeiro et al. (KDD’17), Zhang et al. (ICDM</a:t>
                      </a:r>
                      <a:r>
                        <a:rPr lang="en" sz="1400" dirty="0">
                          <a:solidFill>
                            <a:srgbClr val="434343"/>
                          </a:solidFill>
                          <a:latin typeface="+mn-lt"/>
                        </a:rPr>
                        <a:t>’18</a:t>
                      </a:r>
                      <a:r>
                        <a:rPr lang="en" sz="1400" u="none" strike="noStrike" cap="none" dirty="0">
                          <a:solidFill>
                            <a:srgbClr val="434343"/>
                          </a:solidFill>
                          <a:latin typeface="+mn-lt"/>
                        </a:rPr>
                        <a:t>)</a:t>
                      </a:r>
                      <a:endParaRPr sz="1400" u="none" strike="noStrike" cap="none" dirty="0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Matrix factorization based approaches</a:t>
                      </a:r>
                      <a:endParaRPr sz="1400" b="1" u="none" strike="noStrike" cap="none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Cao et al. (CIKM’15), Ou et al. (KDD’16), Wang et al. (AAAI’17), Huang et al. (WSDM’17), Qiu et al. (WWW</a:t>
                      </a:r>
                      <a:r>
                        <a:rPr lang="en" sz="1400">
                          <a:solidFill>
                            <a:srgbClr val="434343"/>
                          </a:solidFill>
                          <a:latin typeface="+mn-lt"/>
                        </a:rPr>
                        <a:t>’19</a:t>
                      </a: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), Zhang et al. (IJCAI</a:t>
                      </a:r>
                      <a:r>
                        <a:rPr lang="en" sz="1400">
                          <a:solidFill>
                            <a:srgbClr val="434343"/>
                          </a:solidFill>
                          <a:latin typeface="+mn-lt"/>
                        </a:rPr>
                        <a:t>’19</a:t>
                      </a: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)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434343"/>
                          </a:solidFill>
                          <a:latin typeface="+mn-lt"/>
                        </a:rPr>
                        <a:t>Deep learning based approaches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Cao et al. (AAAI’16), Wang et al. (KDD’16)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Edge m</a:t>
                      </a:r>
                      <a:r>
                        <a:rPr lang="en" sz="1400" b="1" u="none" strike="noStrike" cap="none">
                          <a:solidFill>
                            <a:srgbClr val="434343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odeling </a:t>
                      </a:r>
                      <a:r>
                        <a:rPr lang="en" sz="1400" b="1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approaches</a:t>
                      </a:r>
                      <a:endParaRPr sz="1400" b="1" u="none" strike="noStrike" cap="none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Tang et al. (WWW’15), Wang et al. (CIKM’16), Wang et al. (AAAI’18) 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434343"/>
                          </a:solidFill>
                          <a:latin typeface="+mn-lt"/>
                        </a:rPr>
                        <a:t>Hybrid approaches</a:t>
                      </a:r>
                      <a:endParaRPr sz="1400" b="1" u="none" strike="noStrike" cap="none" dirty="0">
                        <a:solidFill>
                          <a:srgbClr val="434343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Yang et al. (ICML’16), Chen et al. (AAAI’18), Zhu et al. (WWW</a:t>
                      </a:r>
                      <a:r>
                        <a:rPr lang="en" sz="1400">
                          <a:solidFill>
                            <a:srgbClr val="434343"/>
                          </a:solidFill>
                          <a:latin typeface="+mn-lt"/>
                        </a:rPr>
                        <a:t>’19</a:t>
                      </a:r>
                      <a:r>
                        <a:rPr lang="en" sz="1400" u="none" strike="noStrike" cap="none">
                          <a:solidFill>
                            <a:srgbClr val="434343"/>
                          </a:solidFill>
                          <a:latin typeface="+mn-lt"/>
                        </a:rPr>
                        <a:t>) </a:t>
                      </a:r>
                      <a:endParaRPr sz="1400" u="none" strike="noStrike" cap="none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434343"/>
                          </a:solidFill>
                          <a:latin typeface="+mn-lt"/>
                        </a:rPr>
                        <a:t>Hierarchical approaches</a:t>
                      </a:r>
                      <a:endParaRPr sz="1400" b="1" u="none" strike="noStrike" cap="none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+mn-lt"/>
                        </a:rPr>
                        <a:t>Chen et al. (AAAI’18), Ma et al. (KDD’18), Liang et al. (arXiv)</a:t>
                      </a:r>
                      <a:endParaRPr sz="1400" dirty="0">
                        <a:solidFill>
                          <a:srgbClr val="434343"/>
                        </a:solidFill>
                        <a:latin typeface="+mn-l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6" name="Google Shape;316;p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ym typeface="PT Sans Narrow"/>
              </a:rPr>
              <a:t>existing literature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B27F5D-E663-47B1-9654-49AE5292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8AE6A0-9C72-49F0-8B6B-AE90FFC8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Dynamics On and Of Complex Networks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7A6F8-58C3-4AA8-995C-6FEB9E85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sym typeface="PT Sans Narrow"/>
              </a:rPr>
              <a:t>Limitations of </a:t>
            </a:r>
            <a:r>
              <a:rPr lang="fr-FR" dirty="0" err="1">
                <a:sym typeface="PT Sans Narrow"/>
              </a:rPr>
              <a:t>existing</a:t>
            </a:r>
            <a:r>
              <a:rPr lang="fr-FR" dirty="0">
                <a:sym typeface="PT Sans Narrow"/>
              </a:rPr>
              <a:t> </a:t>
            </a:r>
            <a:r>
              <a:rPr lang="fr-FR" dirty="0" err="1">
                <a:sym typeface="PT Sans Narrow"/>
              </a:rPr>
              <a:t>literature</a:t>
            </a:r>
            <a:endParaRPr lang="fr-FR" dirty="0">
              <a:sym typeface="PT Sans Narrow"/>
            </a:endParaRPr>
          </a:p>
        </p:txBody>
      </p:sp>
      <p:sp>
        <p:nvSpPr>
          <p:cNvPr id="325" name="Google Shape;325;p59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>
                <a:sym typeface="Open Sans"/>
              </a:rPr>
              <a:t>ProNE</a:t>
            </a:r>
            <a:r>
              <a:rPr lang="en-US" dirty="0">
                <a:sym typeface="Open Sans"/>
              </a:rPr>
              <a:t> (IJCAI’19) – sparse matrix factorization</a:t>
            </a:r>
          </a:p>
          <a:p>
            <a:pPr lvl="1"/>
            <a:r>
              <a:rPr lang="en-US" i="1" dirty="0"/>
              <a:t>“we can project that it costs </a:t>
            </a:r>
            <a:r>
              <a:rPr lang="en-US" i="1" dirty="0" err="1"/>
              <a:t>ProNE</a:t>
            </a:r>
            <a:r>
              <a:rPr lang="en-US" i="1" dirty="0"/>
              <a:t> only ∼29 hours to embed a network of 0.1 billion nodes and 0.5 billion edges by using one thread, while it takes LINE over one week and may take </a:t>
            </a:r>
            <a:r>
              <a:rPr lang="en-US" i="1" dirty="0" err="1"/>
              <a:t>DeepWalk</a:t>
            </a:r>
            <a:r>
              <a:rPr lang="en-US" i="1" dirty="0"/>
              <a:t>/node2vec several months by using 20 threads”</a:t>
            </a:r>
          </a:p>
          <a:p>
            <a:pPr lvl="1"/>
            <a:r>
              <a:rPr lang="en-US" dirty="0">
                <a:sym typeface="Open Sans"/>
              </a:rPr>
              <a:t>High quality embedding but limited scaling</a:t>
            </a:r>
            <a:endParaRPr lang="en-US" i="1" dirty="0">
              <a:sym typeface="Open Sans"/>
            </a:endParaRPr>
          </a:p>
          <a:p>
            <a:pPr lvl="1"/>
            <a:endParaRPr lang="en-US" dirty="0">
              <a:sym typeface="Open Sans"/>
            </a:endParaRPr>
          </a:p>
          <a:p>
            <a:r>
              <a:rPr lang="en-US" dirty="0" err="1">
                <a:sym typeface="Open Sans"/>
              </a:rPr>
              <a:t>RandNE</a:t>
            </a:r>
            <a:r>
              <a:rPr lang="en-US" dirty="0">
                <a:sym typeface="Open Sans"/>
              </a:rPr>
              <a:t> (ICDM’18) - iterative </a:t>
            </a:r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projection </a:t>
            </a:r>
            <a:r>
              <a:rPr lang="fr-FR" dirty="0" err="1"/>
              <a:t>approach</a:t>
            </a:r>
            <a:endParaRPr lang="en-US" dirty="0">
              <a:sym typeface="Open Sans"/>
            </a:endParaRPr>
          </a:p>
          <a:p>
            <a:pPr lvl="1"/>
            <a:r>
              <a:rPr lang="en-US" i="1" dirty="0"/>
              <a:t>“</a:t>
            </a:r>
            <a:r>
              <a:rPr lang="en-US" i="1" dirty="0" err="1"/>
              <a:t>RandNE</a:t>
            </a:r>
            <a:r>
              <a:rPr lang="en-US" i="1" dirty="0"/>
              <a:t> can boost the efficiency by more than 24 times over the baselines on all networks”</a:t>
            </a:r>
          </a:p>
          <a:p>
            <a:pPr lvl="1"/>
            <a:r>
              <a:rPr lang="en-US" dirty="0">
                <a:sym typeface="Open Sans"/>
              </a:rPr>
              <a:t>Very fast but quality can be compromised in some cases. </a:t>
            </a:r>
          </a:p>
          <a:p>
            <a:pPr lvl="1"/>
            <a:r>
              <a:rPr lang="en-US" dirty="0"/>
              <a:t>Original code in </a:t>
            </a:r>
            <a:r>
              <a:rPr lang="en-US" dirty="0" err="1"/>
              <a:t>matlab</a:t>
            </a:r>
            <a:r>
              <a:rPr lang="en-US" dirty="0"/>
              <a:t> (and a more recent version in python), we redeveloped it in C</a:t>
            </a:r>
          </a:p>
          <a:p>
            <a:pPr lvl="1"/>
            <a:endParaRPr lang="en-US" dirty="0">
              <a:sym typeface="Open Sans"/>
            </a:endParaRPr>
          </a:p>
          <a:p>
            <a:pPr lvl="0"/>
            <a:r>
              <a:rPr lang="en-US" dirty="0"/>
              <a:t>Our goal: propose a network embedding method that:</a:t>
            </a:r>
          </a:p>
          <a:p>
            <a:pPr lvl="1"/>
            <a:r>
              <a:rPr lang="en-US" dirty="0"/>
              <a:t>Scales well for billion-scale graphs, even more than </a:t>
            </a:r>
            <a:r>
              <a:rPr lang="en-US" dirty="0" err="1"/>
              <a:t>randNE</a:t>
            </a:r>
            <a:endParaRPr lang="en-US" dirty="0"/>
          </a:p>
          <a:p>
            <a:pPr lvl="1"/>
            <a:r>
              <a:rPr lang="en-US" dirty="0"/>
              <a:t>Preserves embedding quality for billion-scale graphs</a:t>
            </a:r>
          </a:p>
          <a:p>
            <a:pPr lvl="1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>
              <a:sym typeface="Open Sans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B1E3AE-A842-4D54-B485-E3C646E8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324" name="Google Shape;324;p5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Dynamics On and Of Complex Networks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3CC94F-7883-435C-9A19-F95EA5B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Problem statement</a:t>
            </a:r>
          </a:p>
        </p:txBody>
      </p:sp>
      <p:sp>
        <p:nvSpPr>
          <p:cNvPr id="345" name="Google Shape;345;p6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Develop </a:t>
            </a:r>
            <a:r>
              <a:rPr lang="en-US" dirty="0" err="1"/>
              <a:t>LouvainNE</a:t>
            </a:r>
            <a:r>
              <a:rPr lang="en-US" dirty="0"/>
              <a:t>, a fast and highly scalable network embedding framework</a:t>
            </a:r>
          </a:p>
          <a:p>
            <a:pPr lvl="0"/>
            <a:r>
              <a:rPr lang="en-US" dirty="0"/>
              <a:t>Use the notion of a hierarchy of communities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444D8A-2A74-404D-90AC-821CC2D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7</a:t>
            </a:fld>
            <a:endParaRPr lang="fr-FR" dirty="0"/>
          </a:p>
        </p:txBody>
      </p:sp>
      <p:sp>
        <p:nvSpPr>
          <p:cNvPr id="346" name="Google Shape;346;p61"/>
          <p:cNvSpPr/>
          <p:nvPr/>
        </p:nvSpPr>
        <p:spPr>
          <a:xfrm>
            <a:off x="3186270" y="2928940"/>
            <a:ext cx="2457300" cy="1433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1"/>
              <a:t>LouvainNE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1"/>
          <p:cNvSpPr txBox="1"/>
          <p:nvPr/>
        </p:nvSpPr>
        <p:spPr>
          <a:xfrm>
            <a:off x="728634" y="4367224"/>
            <a:ext cx="221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Large-scale </a:t>
            </a: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61"/>
          <p:cNvCxnSpPr>
            <a:endCxn id="346" idx="1"/>
          </p:cNvCxnSpPr>
          <p:nvPr/>
        </p:nvCxnSpPr>
        <p:spPr>
          <a:xfrm>
            <a:off x="2428770" y="3643240"/>
            <a:ext cx="7575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61"/>
          <p:cNvCxnSpPr/>
          <p:nvPr/>
        </p:nvCxnSpPr>
        <p:spPr>
          <a:xfrm>
            <a:off x="5643570" y="3712438"/>
            <a:ext cx="7575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50" name="Google Shape;350;p61"/>
          <p:cNvPicPr preferRelativeResize="0"/>
          <p:nvPr/>
        </p:nvPicPr>
        <p:blipFill rotWithShape="1">
          <a:blip r:embed="rId3">
            <a:alphaModFix/>
          </a:blip>
          <a:srcRect l="13949" t="65468" r="74509" b="10860"/>
          <a:stretch/>
        </p:blipFill>
        <p:spPr>
          <a:xfrm>
            <a:off x="6555100" y="2807325"/>
            <a:ext cx="1300272" cy="15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 txBox="1"/>
          <p:nvPr/>
        </p:nvSpPr>
        <p:spPr>
          <a:xfrm>
            <a:off x="5875800" y="4367225"/>
            <a:ext cx="29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Low-dimensional embedding vectors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98" y="2778196"/>
            <a:ext cx="2457300" cy="15674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80EE23-526E-4A10-9B16-605377B1773F}"/>
              </a:ext>
            </a:extLst>
          </p:cNvPr>
          <p:cNvGrpSpPr/>
          <p:nvPr/>
        </p:nvGrpSpPr>
        <p:grpSpPr>
          <a:xfrm>
            <a:off x="2514870" y="2054557"/>
            <a:ext cx="3886200" cy="571500"/>
            <a:chOff x="2165338" y="1814947"/>
            <a:chExt cx="3886200" cy="571500"/>
          </a:xfrm>
        </p:grpSpPr>
        <p:pic>
          <p:nvPicPr>
            <p:cNvPr id="353" name="Google Shape;353;p6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98875" y="1850850"/>
              <a:ext cx="3619126" cy="48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61"/>
            <p:cNvSpPr/>
            <p:nvPr/>
          </p:nvSpPr>
          <p:spPr>
            <a:xfrm>
              <a:off x="2165338" y="1814947"/>
              <a:ext cx="3886200" cy="571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6BFB887-D061-4A23-A313-3FEB8427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5E5083B-9D56-4C0F-B1FF-8568BF9F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PT Sans Narrow"/>
              </a:rPr>
              <a:t>Community in networks: A brief idea</a:t>
            </a:r>
          </a:p>
        </p:txBody>
      </p:sp>
      <p:sp>
        <p:nvSpPr>
          <p:cNvPr id="359" name="Google Shape;359;p6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Open Sans"/>
              </a:rPr>
              <a:t>Community: A densely connected group of nodes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>
                <a:sym typeface="Open Sans"/>
              </a:rPr>
              <a:t> “Clique-</a:t>
            </a:r>
            <a:r>
              <a:rPr lang="en-US" dirty="0" err="1">
                <a:sym typeface="Open Sans"/>
              </a:rPr>
              <a:t>ish</a:t>
            </a:r>
            <a:r>
              <a:rPr lang="en-US" dirty="0">
                <a:sym typeface="Open Sans"/>
              </a:rPr>
              <a:t>”</a:t>
            </a:r>
          </a:p>
          <a:p>
            <a:pPr lvl="1"/>
            <a:r>
              <a:rPr lang="en-US" dirty="0">
                <a:sym typeface="Open Sans"/>
              </a:rPr>
              <a:t>Intuitively we want to maximize intra-community edges and minimize inter-community edges</a:t>
            </a:r>
          </a:p>
          <a:p>
            <a:pPr lvl="2"/>
            <a:endParaRPr lang="en-US" dirty="0">
              <a:sym typeface="Open Sans"/>
            </a:endParaRPr>
          </a:p>
          <a:p>
            <a:pPr lvl="0"/>
            <a:endParaRPr lang="en-US" dirty="0">
              <a:sym typeface="Arial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EB10EBD-7905-4167-9247-F17A030DE810}"/>
              </a:ext>
            </a:extLst>
          </p:cNvPr>
          <p:cNvGrpSpPr/>
          <p:nvPr/>
        </p:nvGrpSpPr>
        <p:grpSpPr>
          <a:xfrm>
            <a:off x="1020188" y="1995570"/>
            <a:ext cx="7585973" cy="2682622"/>
            <a:chOff x="1029229" y="2109903"/>
            <a:chExt cx="7585973" cy="2682622"/>
          </a:xfrm>
        </p:grpSpPr>
        <p:pic>
          <p:nvPicPr>
            <p:cNvPr id="7" name="Espace réservé du contenu 11" descr="cores3.png">
              <a:extLst>
                <a:ext uri="{FF2B5EF4-FFF2-40B4-BE49-F238E27FC236}">
                  <a16:creationId xmlns:a16="http://schemas.microsoft.com/office/drawing/2014/main" id="{B857C6D0-D78B-48B9-9B15-36C27BC4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229" y="2109903"/>
              <a:ext cx="5242631" cy="2682622"/>
            </a:xfrm>
            <a:prstGeom prst="rect">
              <a:avLst/>
            </a:prstGeom>
          </p:spPr>
        </p:pic>
        <p:sp>
          <p:nvSpPr>
            <p:cNvPr id="363" name="Google Shape;363;p62"/>
            <p:cNvSpPr txBox="1"/>
            <p:nvPr/>
          </p:nvSpPr>
          <p:spPr>
            <a:xfrm>
              <a:off x="6271860" y="2350311"/>
              <a:ext cx="2343342" cy="324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/>
            <a:p>
              <a:pPr defTabSz="514350">
                <a:buClr>
                  <a:schemeClr val="accent2"/>
                </a:buClr>
                <a:buSzPct val="100000"/>
              </a:pPr>
              <a:r>
                <a:rPr lang="en" sz="1650" dirty="0"/>
                <a:t>Inter-community edge</a:t>
              </a:r>
              <a:endParaRPr sz="1650" dirty="0"/>
            </a:p>
          </p:txBody>
        </p:sp>
        <p:cxnSp>
          <p:nvCxnSpPr>
            <p:cNvPr id="364" name="Google Shape;364;p62"/>
            <p:cNvCxnSpPr>
              <a:cxnSpLocks/>
            </p:cNvCxnSpPr>
            <p:nvPr/>
          </p:nvCxnSpPr>
          <p:spPr>
            <a:xfrm flipH="1">
              <a:off x="5719445" y="2717541"/>
              <a:ext cx="813545" cy="469803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8684F-8329-40CD-B2E9-3CB48CC2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AB86B-E8B5-47A9-8347-35A111A9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FABE4-6B46-4385-BD58-CE74D10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20B1D98D-6B38-4ACB-8A3C-5D7A157A6854}"/>
              </a:ext>
            </a:extLst>
          </p:cNvPr>
          <p:cNvGrpSpPr/>
          <p:nvPr/>
        </p:nvGrpSpPr>
        <p:grpSpPr>
          <a:xfrm>
            <a:off x="1891815" y="1230324"/>
            <a:ext cx="5252290" cy="927729"/>
            <a:chOff x="1297035" y="1066294"/>
            <a:chExt cx="5252290" cy="927729"/>
          </a:xfrm>
        </p:grpSpPr>
        <p:sp>
          <p:nvSpPr>
            <p:cNvPr id="540" name="Google Shape;540;p67"/>
            <p:cNvSpPr/>
            <p:nvPr/>
          </p:nvSpPr>
          <p:spPr>
            <a:xfrm>
              <a:off x="223976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7"/>
            <p:cNvSpPr/>
            <p:nvPr/>
          </p:nvSpPr>
          <p:spPr>
            <a:xfrm>
              <a:off x="2455733" y="170071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7"/>
            <p:cNvSpPr/>
            <p:nvPr/>
          </p:nvSpPr>
          <p:spPr>
            <a:xfrm>
              <a:off x="2944659" y="1253666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7"/>
            <p:cNvSpPr/>
            <p:nvPr/>
          </p:nvSpPr>
          <p:spPr>
            <a:xfrm>
              <a:off x="4651779" y="1255802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7"/>
            <p:cNvSpPr/>
            <p:nvPr/>
          </p:nvSpPr>
          <p:spPr>
            <a:xfrm>
              <a:off x="5319359" y="1232141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7"/>
            <p:cNvSpPr/>
            <p:nvPr/>
          </p:nvSpPr>
          <p:spPr>
            <a:xfrm>
              <a:off x="5818316" y="142720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7"/>
            <p:cNvSpPr/>
            <p:nvPr/>
          </p:nvSpPr>
          <p:spPr>
            <a:xfrm>
              <a:off x="3200014" y="1690030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7"/>
            <p:cNvSpPr/>
            <p:nvPr/>
          </p:nvSpPr>
          <p:spPr>
            <a:xfrm>
              <a:off x="4970333" y="1690029"/>
              <a:ext cx="238383" cy="16855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67"/>
            <p:cNvCxnSpPr>
              <a:stCxn id="540" idx="6"/>
              <a:endCxn id="542" idx="2"/>
            </p:cNvCxnSpPr>
            <p:nvPr/>
          </p:nvCxnSpPr>
          <p:spPr>
            <a:xfrm flipV="1">
              <a:off x="2478152" y="1337945"/>
              <a:ext cx="46650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67"/>
            <p:cNvCxnSpPr>
              <a:stCxn id="540" idx="4"/>
              <a:endCxn id="541" idx="0"/>
            </p:cNvCxnSpPr>
            <p:nvPr/>
          </p:nvCxnSpPr>
          <p:spPr>
            <a:xfrm>
              <a:off x="2358961" y="1424359"/>
              <a:ext cx="215964" cy="27636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67"/>
            <p:cNvCxnSpPr>
              <a:stCxn id="542" idx="4"/>
              <a:endCxn id="546" idx="0"/>
            </p:cNvCxnSpPr>
            <p:nvPr/>
          </p:nvCxnSpPr>
          <p:spPr>
            <a:xfrm>
              <a:off x="3063851" y="1422223"/>
              <a:ext cx="255355" cy="26780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67"/>
            <p:cNvCxnSpPr>
              <a:stCxn id="542" idx="3"/>
              <a:endCxn id="541" idx="7"/>
            </p:cNvCxnSpPr>
            <p:nvPr/>
          </p:nvCxnSpPr>
          <p:spPr>
            <a:xfrm flipH="1">
              <a:off x="2659206" y="1397538"/>
              <a:ext cx="320363" cy="32786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67"/>
            <p:cNvCxnSpPr>
              <a:stCxn id="542" idx="6"/>
              <a:endCxn id="543" idx="2"/>
            </p:cNvCxnSpPr>
            <p:nvPr/>
          </p:nvCxnSpPr>
          <p:spPr>
            <a:xfrm>
              <a:off x="3183042" y="1337945"/>
              <a:ext cx="1468737" cy="213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67"/>
            <p:cNvCxnSpPr>
              <a:stCxn id="543" idx="6"/>
              <a:endCxn id="544" idx="2"/>
            </p:cNvCxnSpPr>
            <p:nvPr/>
          </p:nvCxnSpPr>
          <p:spPr>
            <a:xfrm flipV="1">
              <a:off x="4890162" y="1316420"/>
              <a:ext cx="429197" cy="23661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67"/>
            <p:cNvCxnSpPr>
              <a:cxnSpLocks/>
              <a:stCxn id="543" idx="4"/>
              <a:endCxn id="547" idx="1"/>
            </p:cNvCxnSpPr>
            <p:nvPr/>
          </p:nvCxnSpPr>
          <p:spPr>
            <a:xfrm>
              <a:off x="4770971" y="1424359"/>
              <a:ext cx="234272" cy="29035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67"/>
            <p:cNvCxnSpPr>
              <a:stCxn id="544" idx="4"/>
              <a:endCxn id="547" idx="7"/>
            </p:cNvCxnSpPr>
            <p:nvPr/>
          </p:nvCxnSpPr>
          <p:spPr>
            <a:xfrm flipH="1">
              <a:off x="5173806" y="1400698"/>
              <a:ext cx="264745" cy="31401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67"/>
            <p:cNvCxnSpPr>
              <a:stCxn id="544" idx="6"/>
              <a:endCxn id="545" idx="1"/>
            </p:cNvCxnSpPr>
            <p:nvPr/>
          </p:nvCxnSpPr>
          <p:spPr>
            <a:xfrm>
              <a:off x="5557742" y="1316420"/>
              <a:ext cx="295484" cy="135474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67"/>
            <p:cNvSpPr/>
            <p:nvPr/>
          </p:nvSpPr>
          <p:spPr>
            <a:xfrm>
              <a:off x="1297035" y="1066294"/>
              <a:ext cx="5252290" cy="9277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67"/>
          <p:cNvSpPr txBox="1"/>
          <p:nvPr/>
        </p:nvSpPr>
        <p:spPr>
          <a:xfrm>
            <a:off x="214009" y="1558700"/>
            <a:ext cx="1102200" cy="48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Level 0</a:t>
            </a:r>
            <a:endParaRPr sz="1800" b="1" dirty="0"/>
          </a:p>
        </p:txBody>
      </p:sp>
      <p:sp>
        <p:nvSpPr>
          <p:cNvPr id="610" name="Google Shape;610;p67"/>
          <p:cNvSpPr txBox="1"/>
          <p:nvPr/>
        </p:nvSpPr>
        <p:spPr>
          <a:xfrm>
            <a:off x="6662638" y="1511849"/>
            <a:ext cx="1455561" cy="80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IIT Kharagpur</a:t>
            </a:r>
            <a:endParaRPr b="1" dirty="0"/>
          </a:p>
        </p:txBody>
      </p:sp>
      <p:sp>
        <p:nvSpPr>
          <p:cNvPr id="613" name="Google Shape;613;p6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>
                <a:sym typeface="PT Sans Narrow"/>
              </a:rPr>
              <a:t>Hierarchy of communities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C9B138-458C-4C8E-926C-92AAA08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18/09/2020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27DD2A-0EE4-46E9-B21A-D300EB21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Dynamics On and Of Complex Networks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4D1DA-CCC5-48E5-9689-32638A17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fr-FR" smtClean="0"/>
              <a:pPr lv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49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enseignement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élisation - EA.pptx" id="{B59C6483-C286-4D10-BBAA-30DAFE9CE4F3}" vid="{1010D188-DA09-4980-B6B7-A8708ABF425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CM</Template>
  <TotalTime>2777</TotalTime>
  <Words>3607</Words>
  <Application>Microsoft Office PowerPoint</Application>
  <PresentationFormat>Affichage à l'écran (16:9)</PresentationFormat>
  <Paragraphs>780</Paragraphs>
  <Slides>49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9" baseType="lpstr">
      <vt:lpstr>Liberation Sans</vt:lpstr>
      <vt:lpstr>Tw Cen MT</vt:lpstr>
      <vt:lpstr>Open Sans</vt:lpstr>
      <vt:lpstr>Arial</vt:lpstr>
      <vt:lpstr>Tw Cen MT Condensed</vt:lpstr>
      <vt:lpstr>Calibri</vt:lpstr>
      <vt:lpstr>Wingdings 3</vt:lpstr>
      <vt:lpstr>Consolas</vt:lpstr>
      <vt:lpstr>Roboto</vt:lpstr>
      <vt:lpstr>theme_enseignement</vt:lpstr>
      <vt:lpstr>Scalable network embedding  LouvainNE: Hierarchical Louvain Method for High Quality and Scalable Network Embedding</vt:lpstr>
      <vt:lpstr>Network data is ubiquitous</vt:lpstr>
      <vt:lpstr>Network embedding = Low dimensional vector representation of nodes</vt:lpstr>
      <vt:lpstr>Challenge: Billion-scale network data</vt:lpstr>
      <vt:lpstr>existing literature</vt:lpstr>
      <vt:lpstr>Limitations of existing literature</vt:lpstr>
      <vt:lpstr>Problem statement</vt:lpstr>
      <vt:lpstr>Community in networks: A brief idea</vt:lpstr>
      <vt:lpstr>Hierarchy of communities</vt:lpstr>
      <vt:lpstr>Hierarchy of communities</vt:lpstr>
      <vt:lpstr>Hierarchy of communities</vt:lpstr>
      <vt:lpstr>Hierarchy of communities</vt:lpstr>
      <vt:lpstr>Community detection: A brief idea</vt:lpstr>
      <vt:lpstr>wHy Louvain?</vt:lpstr>
      <vt:lpstr>  Our approach to the solution  </vt:lpstr>
      <vt:lpstr>Proposal: Louvain network embedding (Louvain-NE)</vt:lpstr>
      <vt:lpstr>Basic Steps involved in LouvainNE: A schematic</vt:lpstr>
      <vt:lpstr> Step 1</vt:lpstr>
      <vt:lpstr>Présentation PowerPoint</vt:lpstr>
      <vt:lpstr>Présentation PowerPoint</vt:lpstr>
      <vt:lpstr>Présentation PowerPoint</vt:lpstr>
      <vt:lpstr>Présentation PowerPoint</vt:lpstr>
      <vt:lpstr> Step 2</vt:lpstr>
      <vt:lpstr>Présentation PowerPoint</vt:lpstr>
      <vt:lpstr>Présentation PowerPoint</vt:lpstr>
      <vt:lpstr> Step 2 - smarter variant</vt:lpstr>
      <vt:lpstr>Présentation PowerPoint</vt:lpstr>
      <vt:lpstr>Présentation PowerPoint</vt:lpstr>
      <vt:lpstr>Step 3</vt:lpstr>
      <vt:lpstr>Présentation PowerPoint</vt:lpstr>
      <vt:lpstr>Présentation PowerPoint</vt:lpstr>
      <vt:lpstr>Présentation PowerPoint</vt:lpstr>
      <vt:lpstr>Time complexity of LouvainNE</vt:lpstr>
      <vt:lpstr> Evaluation </vt:lpstr>
      <vt:lpstr> Datasets</vt:lpstr>
      <vt:lpstr>Baseline algorithms</vt:lpstr>
      <vt:lpstr>Experimental Evaluation</vt:lpstr>
      <vt:lpstr>Scalability evaluation</vt:lpstr>
      <vt:lpstr>Scalability evaluation – what about larger graphs?</vt:lpstr>
      <vt:lpstr>Downstream task 1: Network reconstruction</vt:lpstr>
      <vt:lpstr>Downstream task 1: Network reconstruction</vt:lpstr>
      <vt:lpstr>Downstream task 1: Network reconstruction</vt:lpstr>
      <vt:lpstr>Downstream task 2: Multi-label classification</vt:lpstr>
      <vt:lpstr>Downstream task 2: Multi-label classification</vt:lpstr>
      <vt:lpstr>Performance of Louvain-NE variants</vt:lpstr>
      <vt:lpstr>Effect of parameter tuning</vt:lpstr>
      <vt:lpstr> Conclusion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LouvainNE: Hierarchical Louvain Method for High Quality and Scalable Network Embedding</dc:title>
  <dc:creator>jguillau</dc:creator>
  <cp:lastModifiedBy>Jean-loup Guillaume</cp:lastModifiedBy>
  <cp:revision>47</cp:revision>
  <dcterms:modified xsi:type="dcterms:W3CDTF">2020-09-18T07:39:42Z</dcterms:modified>
</cp:coreProperties>
</file>