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84" r:id="rId3"/>
    <p:sldId id="283" r:id="rId4"/>
    <p:sldId id="258" r:id="rId5"/>
    <p:sldId id="259" r:id="rId6"/>
    <p:sldId id="267" r:id="rId7"/>
    <p:sldId id="269" r:id="rId8"/>
    <p:sldId id="261" r:id="rId9"/>
    <p:sldId id="262" r:id="rId10"/>
    <p:sldId id="263" r:id="rId11"/>
    <p:sldId id="264" r:id="rId12"/>
    <p:sldId id="266" r:id="rId13"/>
    <p:sldId id="272" r:id="rId14"/>
    <p:sldId id="270" r:id="rId15"/>
    <p:sldId id="271" r:id="rId16"/>
    <p:sldId id="273" r:id="rId17"/>
    <p:sldId id="274" r:id="rId18"/>
    <p:sldId id="275" r:id="rId19"/>
    <p:sldId id="282" r:id="rId20"/>
    <p:sldId id="281" r:id="rId21"/>
    <p:sldId id="280" r:id="rId22"/>
    <p:sldId id="279" r:id="rId23"/>
    <p:sldId id="285" r:id="rId2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7DF1E"/>
    <a:srgbClr val="42CA58"/>
    <a:srgbClr val="CA4242"/>
    <a:srgbClr val="CABC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069DC0-BA31-40A2-AD97-0BFA2F0269E4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26C7BD7A-8FFD-4F71-82CB-FB541474C4F2}">
      <dgm:prSet phldrT="[Texto]"/>
      <dgm:spPr/>
      <dgm:t>
        <a:bodyPr/>
        <a:lstStyle/>
        <a:p>
          <a:r>
            <a:rPr lang="es-ES" dirty="0">
              <a:solidFill>
                <a:srgbClr val="4472C4"/>
              </a:solidFill>
            </a:rPr>
            <a:t>.</a:t>
          </a:r>
          <a:endParaRPr lang="es-AR" dirty="0">
            <a:solidFill>
              <a:srgbClr val="4472C4"/>
            </a:solidFill>
          </a:endParaRPr>
        </a:p>
      </dgm:t>
    </dgm:pt>
    <dgm:pt modelId="{96297AA6-189E-459E-B713-AFD1514B175E}" type="parTrans" cxnId="{C7C64B92-3683-4782-862C-7DF4A89CD6C5}">
      <dgm:prSet/>
      <dgm:spPr/>
      <dgm:t>
        <a:bodyPr/>
        <a:lstStyle/>
        <a:p>
          <a:endParaRPr lang="es-AR"/>
        </a:p>
      </dgm:t>
    </dgm:pt>
    <dgm:pt modelId="{7C0F7E28-5151-4795-B6A7-5E380970F3EE}" type="sibTrans" cxnId="{C7C64B92-3683-4782-862C-7DF4A89CD6C5}">
      <dgm:prSet/>
      <dgm:spPr/>
      <dgm:t>
        <a:bodyPr/>
        <a:lstStyle/>
        <a:p>
          <a:endParaRPr lang="es-AR"/>
        </a:p>
      </dgm:t>
    </dgm:pt>
    <dgm:pt modelId="{E49E7EF2-48FF-4457-A591-748C0D1EBA11}">
      <dgm:prSet phldrT="[Texto]"/>
      <dgm:spPr/>
      <dgm:t>
        <a:bodyPr/>
        <a:lstStyle/>
        <a:p>
          <a:r>
            <a:rPr lang="es-ES" dirty="0">
              <a:solidFill>
                <a:srgbClr val="4472C4"/>
              </a:solidFill>
            </a:rPr>
            <a:t>.</a:t>
          </a:r>
          <a:endParaRPr lang="es-AR" dirty="0">
            <a:solidFill>
              <a:srgbClr val="4472C4"/>
            </a:solidFill>
          </a:endParaRPr>
        </a:p>
      </dgm:t>
    </dgm:pt>
    <dgm:pt modelId="{2B6DD21A-220C-4FC1-BB50-AAB1704D4D0E}" type="parTrans" cxnId="{99D6E541-D307-4A1F-B5C3-4CA9B31569D3}">
      <dgm:prSet/>
      <dgm:spPr/>
      <dgm:t>
        <a:bodyPr/>
        <a:lstStyle/>
        <a:p>
          <a:endParaRPr lang="es-AR"/>
        </a:p>
      </dgm:t>
    </dgm:pt>
    <dgm:pt modelId="{A6543B8B-598A-4500-9090-E78FCBA2D750}" type="sibTrans" cxnId="{99D6E541-D307-4A1F-B5C3-4CA9B31569D3}">
      <dgm:prSet/>
      <dgm:spPr/>
      <dgm:t>
        <a:bodyPr/>
        <a:lstStyle/>
        <a:p>
          <a:endParaRPr lang="es-AR"/>
        </a:p>
      </dgm:t>
    </dgm:pt>
    <dgm:pt modelId="{3B850BC4-2CD4-414E-95F9-05D4287F0188}">
      <dgm:prSet phldrT="[Texto]"/>
      <dgm:spPr/>
      <dgm:t>
        <a:bodyPr/>
        <a:lstStyle/>
        <a:p>
          <a:endParaRPr lang="es-AR" dirty="0">
            <a:solidFill>
              <a:srgbClr val="4472C4"/>
            </a:solidFill>
            <a:highlight>
              <a:srgbClr val="4472C4"/>
            </a:highlight>
          </a:endParaRPr>
        </a:p>
      </dgm:t>
    </dgm:pt>
    <dgm:pt modelId="{45D68E35-15C7-4476-B204-C6B328F3E2D2}" type="parTrans" cxnId="{4A0FAB0E-723E-4B56-8B12-36A43E11EF40}">
      <dgm:prSet/>
      <dgm:spPr/>
      <dgm:t>
        <a:bodyPr/>
        <a:lstStyle/>
        <a:p>
          <a:endParaRPr lang="es-AR"/>
        </a:p>
      </dgm:t>
    </dgm:pt>
    <dgm:pt modelId="{9AAE8FE4-0414-4173-8C0F-2320D0487C0F}" type="sibTrans" cxnId="{4A0FAB0E-723E-4B56-8B12-36A43E11EF40}">
      <dgm:prSet/>
      <dgm:spPr/>
      <dgm:t>
        <a:bodyPr/>
        <a:lstStyle/>
        <a:p>
          <a:endParaRPr lang="es-AR"/>
        </a:p>
      </dgm:t>
    </dgm:pt>
    <dgm:pt modelId="{73928598-7F28-4DE5-998B-3779A3617C22}" type="pres">
      <dgm:prSet presAssocID="{09069DC0-BA31-40A2-AD97-0BFA2F0269E4}" presName="Name0" presStyleCnt="0">
        <dgm:presLayoutVars>
          <dgm:dir/>
          <dgm:animLvl val="lvl"/>
          <dgm:resizeHandles val="exact"/>
        </dgm:presLayoutVars>
      </dgm:prSet>
      <dgm:spPr/>
    </dgm:pt>
    <dgm:pt modelId="{F034473B-738D-49AA-82BA-096A052DD7F4}" type="pres">
      <dgm:prSet presAssocID="{26C7BD7A-8FFD-4F71-82CB-FB541474C4F2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559A63-CEAF-461D-8F7A-F71EA987590D}" type="pres">
      <dgm:prSet presAssocID="{7C0F7E28-5151-4795-B6A7-5E380970F3EE}" presName="parTxOnlySpace" presStyleCnt="0"/>
      <dgm:spPr/>
    </dgm:pt>
    <dgm:pt modelId="{E06BCC99-78D2-4F4E-8741-0D474371BFB0}" type="pres">
      <dgm:prSet presAssocID="{E49E7EF2-48FF-4457-A591-748C0D1EBA1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946D5F9-1737-4E2A-992F-956CF6D259D8}" type="pres">
      <dgm:prSet presAssocID="{A6543B8B-598A-4500-9090-E78FCBA2D750}" presName="parTxOnlySpace" presStyleCnt="0"/>
      <dgm:spPr/>
    </dgm:pt>
    <dgm:pt modelId="{92B3D2FA-AA47-445F-B209-36619F6249F6}" type="pres">
      <dgm:prSet presAssocID="{3B850BC4-2CD4-414E-95F9-05D4287F0188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A0FAB0E-723E-4B56-8B12-36A43E11EF40}" srcId="{09069DC0-BA31-40A2-AD97-0BFA2F0269E4}" destId="{3B850BC4-2CD4-414E-95F9-05D4287F0188}" srcOrd="2" destOrd="0" parTransId="{45D68E35-15C7-4476-B204-C6B328F3E2D2}" sibTransId="{9AAE8FE4-0414-4173-8C0F-2320D0487C0F}"/>
    <dgm:cxn modelId="{A5454829-FAF0-454A-BB1E-71E4E1F2D065}" type="presOf" srcId="{3B850BC4-2CD4-414E-95F9-05D4287F0188}" destId="{92B3D2FA-AA47-445F-B209-36619F6249F6}" srcOrd="0" destOrd="0" presId="urn:microsoft.com/office/officeart/2005/8/layout/chevron1"/>
    <dgm:cxn modelId="{99D6E541-D307-4A1F-B5C3-4CA9B31569D3}" srcId="{09069DC0-BA31-40A2-AD97-0BFA2F0269E4}" destId="{E49E7EF2-48FF-4457-A591-748C0D1EBA11}" srcOrd="1" destOrd="0" parTransId="{2B6DD21A-220C-4FC1-BB50-AAB1704D4D0E}" sibTransId="{A6543B8B-598A-4500-9090-E78FCBA2D750}"/>
    <dgm:cxn modelId="{AEDF0F54-80CC-4578-8A26-70A866CE9028}" type="presOf" srcId="{26C7BD7A-8FFD-4F71-82CB-FB541474C4F2}" destId="{F034473B-738D-49AA-82BA-096A052DD7F4}" srcOrd="0" destOrd="0" presId="urn:microsoft.com/office/officeart/2005/8/layout/chevron1"/>
    <dgm:cxn modelId="{C7C64B92-3683-4782-862C-7DF4A89CD6C5}" srcId="{09069DC0-BA31-40A2-AD97-0BFA2F0269E4}" destId="{26C7BD7A-8FFD-4F71-82CB-FB541474C4F2}" srcOrd="0" destOrd="0" parTransId="{96297AA6-189E-459E-B713-AFD1514B175E}" sibTransId="{7C0F7E28-5151-4795-B6A7-5E380970F3EE}"/>
    <dgm:cxn modelId="{2B0229E8-C349-465D-AAC9-4FF45EA5DA0E}" type="presOf" srcId="{09069DC0-BA31-40A2-AD97-0BFA2F0269E4}" destId="{73928598-7F28-4DE5-998B-3779A3617C22}" srcOrd="0" destOrd="0" presId="urn:microsoft.com/office/officeart/2005/8/layout/chevron1"/>
    <dgm:cxn modelId="{A5C636EA-D07A-497C-9E0D-77270A2F6ABB}" type="presOf" srcId="{E49E7EF2-48FF-4457-A591-748C0D1EBA11}" destId="{E06BCC99-78D2-4F4E-8741-0D474371BFB0}" srcOrd="0" destOrd="0" presId="urn:microsoft.com/office/officeart/2005/8/layout/chevron1"/>
    <dgm:cxn modelId="{BB7A247E-5857-4327-A2CA-80A8A25B4BA6}" type="presParOf" srcId="{73928598-7F28-4DE5-998B-3779A3617C22}" destId="{F034473B-738D-49AA-82BA-096A052DD7F4}" srcOrd="0" destOrd="0" presId="urn:microsoft.com/office/officeart/2005/8/layout/chevron1"/>
    <dgm:cxn modelId="{450B758D-E4FE-4767-9431-6626C4F00044}" type="presParOf" srcId="{73928598-7F28-4DE5-998B-3779A3617C22}" destId="{15559A63-CEAF-461D-8F7A-F71EA987590D}" srcOrd="1" destOrd="0" presId="urn:microsoft.com/office/officeart/2005/8/layout/chevron1"/>
    <dgm:cxn modelId="{42221B56-313F-4274-B771-88CC8ECE73A3}" type="presParOf" srcId="{73928598-7F28-4DE5-998B-3779A3617C22}" destId="{E06BCC99-78D2-4F4E-8741-0D474371BFB0}" srcOrd="2" destOrd="0" presId="urn:microsoft.com/office/officeart/2005/8/layout/chevron1"/>
    <dgm:cxn modelId="{7EC7013F-5079-41C1-9D20-18240E22CA03}" type="presParOf" srcId="{73928598-7F28-4DE5-998B-3779A3617C22}" destId="{3946D5F9-1737-4E2A-992F-956CF6D259D8}" srcOrd="3" destOrd="0" presId="urn:microsoft.com/office/officeart/2005/8/layout/chevron1"/>
    <dgm:cxn modelId="{FA419C41-4689-4E89-A785-E80AADC97F57}" type="presParOf" srcId="{73928598-7F28-4DE5-998B-3779A3617C22}" destId="{92B3D2FA-AA47-445F-B209-36619F6249F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4473B-738D-49AA-82BA-096A052DD7F4}">
      <dsp:nvSpPr>
        <dsp:cNvPr id="0" name=""/>
        <dsp:cNvSpPr/>
      </dsp:nvSpPr>
      <dsp:spPr>
        <a:xfrm>
          <a:off x="1442" y="335293"/>
          <a:ext cx="1756995" cy="702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 dirty="0">
              <a:solidFill>
                <a:srgbClr val="4472C4"/>
              </a:solidFill>
            </a:rPr>
            <a:t>.</a:t>
          </a:r>
          <a:endParaRPr lang="es-AR" sz="4200" kern="1200" dirty="0">
            <a:solidFill>
              <a:srgbClr val="4472C4"/>
            </a:solidFill>
          </a:endParaRPr>
        </a:p>
      </dsp:txBody>
      <dsp:txXfrm>
        <a:off x="352841" y="335293"/>
        <a:ext cx="1054197" cy="702798"/>
      </dsp:txXfrm>
    </dsp:sp>
    <dsp:sp modelId="{E06BCC99-78D2-4F4E-8741-0D474371BFB0}">
      <dsp:nvSpPr>
        <dsp:cNvPr id="0" name=""/>
        <dsp:cNvSpPr/>
      </dsp:nvSpPr>
      <dsp:spPr>
        <a:xfrm>
          <a:off x="1582738" y="335293"/>
          <a:ext cx="1756995" cy="702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200" kern="1200" dirty="0">
              <a:solidFill>
                <a:srgbClr val="4472C4"/>
              </a:solidFill>
            </a:rPr>
            <a:t>.</a:t>
          </a:r>
          <a:endParaRPr lang="es-AR" sz="4200" kern="1200" dirty="0">
            <a:solidFill>
              <a:srgbClr val="4472C4"/>
            </a:solidFill>
          </a:endParaRPr>
        </a:p>
      </dsp:txBody>
      <dsp:txXfrm>
        <a:off x="1934137" y="335293"/>
        <a:ext cx="1054197" cy="702798"/>
      </dsp:txXfrm>
    </dsp:sp>
    <dsp:sp modelId="{92B3D2FA-AA47-445F-B209-36619F6249F6}">
      <dsp:nvSpPr>
        <dsp:cNvPr id="0" name=""/>
        <dsp:cNvSpPr/>
      </dsp:nvSpPr>
      <dsp:spPr>
        <a:xfrm>
          <a:off x="3164034" y="335293"/>
          <a:ext cx="1756995" cy="70279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021" tIns="56007" rIns="56007" bIns="56007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4200" kern="1200" dirty="0">
            <a:solidFill>
              <a:srgbClr val="4472C4"/>
            </a:solidFill>
            <a:highlight>
              <a:srgbClr val="4472C4"/>
            </a:highlight>
          </a:endParaRPr>
        </a:p>
      </dsp:txBody>
      <dsp:txXfrm>
        <a:off x="3515433" y="335293"/>
        <a:ext cx="1054197" cy="702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0607F-599A-4DC9-AECB-303F8D988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E59274-7939-4A87-A022-A8471531A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F0A580-A1F8-43EB-84D8-4043B872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7508-67D5-49C4-98A0-6E1622890EC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0882AA-1AAE-4016-9F1C-4D3FCF20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7449A0-3F0E-4404-8419-E1BFAFFD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F2-F33F-4CE0-A756-792EB8F9A4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7737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6044D-228D-4799-946F-EDF029B8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362D6B-7A5B-4415-ACA0-292F5E375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99B8F-FEC0-4EBD-B4EE-67324401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7508-67D5-49C4-98A0-6E1622890EC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CE4C08-75FA-4F68-BCF0-DCB108BC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CA7513-58CC-4F5F-BDD1-1568DB3A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F2-F33F-4CE0-A756-792EB8F9A4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594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377499-6A5A-4C7E-A3B2-B1B84B699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AAC905-8AAA-4FF1-9888-5C26DAEB9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D845E0-95F3-4FC2-98E3-8C8EAB2D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7508-67D5-49C4-98A0-6E1622890EC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505EC7-7916-40F8-9D92-CF11DAE8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A4F786-6DC4-4346-B1CE-C358B715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F2-F33F-4CE0-A756-792EB8F9A4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210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144C6-145E-4D26-B5C2-B7ACE484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79B789-E5AB-4D98-9BCE-313B5998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F4401-8533-4795-852A-3DA61F4AE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7508-67D5-49C4-98A0-6E1622890EC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EE995A-FAE9-4D19-A8E6-802BFED6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630CDF-5EE9-467B-A5BA-67BA544A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F2-F33F-4CE0-A756-792EB8F9A4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086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0EDF4-63AD-4431-975C-F7C2D8B6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5E20C8-6568-403B-AD13-83AE3C429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05708E-602A-4A9B-9324-86BDE871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7508-67D5-49C4-98A0-6E1622890EC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995611-0192-46F3-BF16-9363D5C5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CF741F-4CF0-4FA5-81FA-75AC3B7C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F2-F33F-4CE0-A756-792EB8F9A4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2916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02018-37F5-4008-8D26-8EADDC33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3169CD-C825-4D42-9EA6-44586334B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E96C94-422B-4CC1-B48F-9DA47EBA5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BA8B22-5362-46AF-BB2B-986BACF2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7508-67D5-49C4-98A0-6E1622890EC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5C160E-24EB-4256-88C6-5F440EB4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AE4D73-5E73-4D1C-8145-60CEDFA2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F2-F33F-4CE0-A756-792EB8F9A4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064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D9734-0958-4775-A846-BFC28CD6F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7BA8EA-C92C-452E-96C4-9FE48522D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F4BEF9-C1FC-4ECD-A797-7982DA8E9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A23A39E-34FC-4101-BB16-AA9F63DE4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539429-1643-41B6-9A95-5ED0303C8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A3C463-0F6E-443F-AF31-1630EDAF1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7508-67D5-49C4-98A0-6E1622890EC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F29545A-DA7A-4AE1-9B3D-FB47D161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5F053D-6E34-46F9-89CC-C80A8E36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F2-F33F-4CE0-A756-792EB8F9A4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356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6EBE7-D3A0-456C-AB6E-7A963695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95D1C0-ED72-4839-A708-AD439CA2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7508-67D5-49C4-98A0-6E1622890EC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B1175A-29CD-4187-AC73-B156D043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EAEDCC-364C-47CD-933F-2212D720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F2-F33F-4CE0-A756-792EB8F9A4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623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05968A-0111-4604-8DED-5CD013B9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7508-67D5-49C4-98A0-6E1622890EC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2DA62B-F615-4DBE-9DDF-1AC6BF08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92C642-E8A8-4110-B93F-C7CB7049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F2-F33F-4CE0-A756-792EB8F9A4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372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C3702-5781-4F62-8EB5-21372AFF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2B6E7E-5D83-4268-9500-D53A4B8D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513DE8-EBAD-4959-B8F3-EF469104C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C9B2C9-D8ED-4309-91E6-AC4A06DB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7508-67D5-49C4-98A0-6E1622890EC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4074A9-9C20-4BEF-B054-30903764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A0F670-CEEF-4141-9CD7-C4D7C7B7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F2-F33F-4CE0-A756-792EB8F9A4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064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EE044-DF97-459A-BAA3-210EDDC9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3BB624-E199-4C01-B34F-33CCFD0E5C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F658C4-AF52-40EB-AB57-4CB168ED7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61E7DC-2795-4578-931B-E4E01306E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07508-67D5-49C4-98A0-6E1622890EC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07C13-2F06-4D9C-9824-4409E9E3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FD9600-1D22-4066-BDE9-5925BD8B5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00F2-F33F-4CE0-A756-792EB8F9A4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196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4A182-9D77-4302-9109-D1B609D7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2E7EC6-BD71-4D66-A518-4EA06CEB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AB880A-6DCF-4397-9C30-D1255446E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07508-67D5-49C4-98A0-6E1622890ECD}" type="datetimeFigureOut">
              <a:rPr lang="es-AR" smtClean="0"/>
              <a:t>4/7/2024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4D21FE-AFF9-4B42-90B2-5CEEAE6F40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133C9F-B6C6-41D1-89F7-B3BA2647E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D00F2-F33F-4CE0-A756-792EB8F9A4B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380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B2C4D26-0C23-4224-B9A1-C3B026F62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EA7297C-660A-4732-A0D0-F85D76682C08}"/>
              </a:ext>
            </a:extLst>
          </p:cNvPr>
          <p:cNvSpPr txBox="1"/>
          <p:nvPr/>
        </p:nvSpPr>
        <p:spPr>
          <a:xfrm>
            <a:off x="1120567" y="2640694"/>
            <a:ext cx="9950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Desarrollo de la pagina de la</a:t>
            </a:r>
          </a:p>
          <a:p>
            <a:r>
              <a:rPr lang="es-ES" sz="4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Tecnicatura en Análisis de Sistemas</a:t>
            </a:r>
            <a:endParaRPr lang="es-AR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0E9D95D-F232-49A6-9E6D-3F625C94B070}"/>
              </a:ext>
            </a:extLst>
          </p:cNvPr>
          <p:cNvSpPr txBox="1"/>
          <p:nvPr/>
        </p:nvSpPr>
        <p:spPr>
          <a:xfrm>
            <a:off x="1208015" y="4216387"/>
            <a:ext cx="3901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Materia: Practicas Profesionalizantes III.</a:t>
            </a:r>
          </a:p>
          <a:p>
            <a:r>
              <a:rPr lang="es-ES" dirty="0"/>
              <a:t>Profesor a cargo: Sebastián </a:t>
            </a:r>
            <a:r>
              <a:rPr lang="es-ES" dirty="0" err="1"/>
              <a:t>Esains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92728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" y="65302"/>
            <a:ext cx="12075907" cy="679269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EA7297C-660A-4732-A0D0-F85D76682C08}"/>
              </a:ext>
            </a:extLst>
          </p:cNvPr>
          <p:cNvSpPr txBox="1"/>
          <p:nvPr/>
        </p:nvSpPr>
        <p:spPr>
          <a:xfrm>
            <a:off x="318781" y="408425"/>
            <a:ext cx="4885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División de tareas (Trello)</a:t>
            </a:r>
            <a:endParaRPr lang="es-AR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216D69E-8100-4BDB-9FD6-845BA73F507C}"/>
              </a:ext>
            </a:extLst>
          </p:cNvPr>
          <p:cNvGraphicFramePr>
            <a:graphicFrameLocks noGrp="1"/>
          </p:cNvGraphicFramePr>
          <p:nvPr/>
        </p:nvGraphicFramePr>
        <p:xfrm>
          <a:off x="410277" y="1147571"/>
          <a:ext cx="7523527" cy="4907559"/>
        </p:xfrm>
        <a:graphic>
          <a:graphicData uri="http://schemas.openxmlformats.org/drawingml/2006/table">
            <a:tbl>
              <a:tblPr/>
              <a:tblGrid>
                <a:gridCol w="7523527">
                  <a:extLst>
                    <a:ext uri="{9D8B030D-6E8A-4147-A177-3AD203B41FA5}">
                      <a16:colId xmlns:a16="http://schemas.microsoft.com/office/drawing/2014/main" val="391254318"/>
                    </a:ext>
                  </a:extLst>
                </a:gridCol>
              </a:tblGrid>
              <a:tr h="4907559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780032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E9D9BBD-B673-40BE-8A12-7277C232905E}"/>
              </a:ext>
            </a:extLst>
          </p:cNvPr>
          <p:cNvGraphicFramePr>
            <a:graphicFrameLocks noGrp="1"/>
          </p:cNvGraphicFramePr>
          <p:nvPr/>
        </p:nvGraphicFramePr>
        <p:xfrm>
          <a:off x="410278" y="1147571"/>
          <a:ext cx="2508308" cy="377504"/>
        </p:xfrm>
        <a:graphic>
          <a:graphicData uri="http://schemas.openxmlformats.org/drawingml/2006/table">
            <a:tbl>
              <a:tblPr/>
              <a:tblGrid>
                <a:gridCol w="2508308">
                  <a:extLst>
                    <a:ext uri="{9D8B030D-6E8A-4147-A177-3AD203B41FA5}">
                      <a16:colId xmlns:a16="http://schemas.microsoft.com/office/drawing/2014/main" val="3288567174"/>
                    </a:ext>
                  </a:extLst>
                </a:gridCol>
              </a:tblGrid>
              <a:tr h="377504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Pendientes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A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09281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D601BA98-D010-4BE5-93ED-086FD5E49CE4}"/>
              </a:ext>
            </a:extLst>
          </p:cNvPr>
          <p:cNvGraphicFramePr>
            <a:graphicFrameLocks noGrp="1"/>
          </p:cNvGraphicFramePr>
          <p:nvPr/>
        </p:nvGraphicFramePr>
        <p:xfrm>
          <a:off x="2918586" y="1147571"/>
          <a:ext cx="2508308" cy="377504"/>
        </p:xfrm>
        <a:graphic>
          <a:graphicData uri="http://schemas.openxmlformats.org/drawingml/2006/table">
            <a:tbl>
              <a:tblPr/>
              <a:tblGrid>
                <a:gridCol w="2508308">
                  <a:extLst>
                    <a:ext uri="{9D8B030D-6E8A-4147-A177-3AD203B41FA5}">
                      <a16:colId xmlns:a16="http://schemas.microsoft.com/office/drawing/2014/main" val="3288567174"/>
                    </a:ext>
                  </a:extLst>
                </a:gridCol>
              </a:tblGrid>
              <a:tr h="377504">
                <a:tc>
                  <a:txBody>
                    <a:bodyPr/>
                    <a:lstStyle/>
                    <a:p>
                      <a:r>
                        <a:rPr lang="es-ES" dirty="0"/>
                        <a:t>En proceso</a:t>
                      </a:r>
                      <a:endParaRPr lang="es-A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09281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E6A52DBB-758E-4722-80E4-E21DFBFFA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64128"/>
              </p:ext>
            </p:extLst>
          </p:nvPr>
        </p:nvGraphicFramePr>
        <p:xfrm>
          <a:off x="5425496" y="1147571"/>
          <a:ext cx="2508308" cy="377504"/>
        </p:xfrm>
        <a:graphic>
          <a:graphicData uri="http://schemas.openxmlformats.org/drawingml/2006/table">
            <a:tbl>
              <a:tblPr/>
              <a:tblGrid>
                <a:gridCol w="2508308">
                  <a:extLst>
                    <a:ext uri="{9D8B030D-6E8A-4147-A177-3AD203B41FA5}">
                      <a16:colId xmlns:a16="http://schemas.microsoft.com/office/drawing/2014/main" val="3288567174"/>
                    </a:ext>
                  </a:extLst>
                </a:gridCol>
              </a:tblGrid>
              <a:tr h="377504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Completas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42C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0928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67C01E2-53BF-45DD-9F74-66ABE292BBC9}"/>
              </a:ext>
            </a:extLst>
          </p:cNvPr>
          <p:cNvGraphicFramePr>
            <a:graphicFrameLocks noGrp="1"/>
          </p:cNvGraphicFramePr>
          <p:nvPr/>
        </p:nvGraphicFramePr>
        <p:xfrm>
          <a:off x="410277" y="1525075"/>
          <a:ext cx="2508308" cy="4530055"/>
        </p:xfrm>
        <a:graphic>
          <a:graphicData uri="http://schemas.openxmlformats.org/drawingml/2006/table">
            <a:tbl>
              <a:tblPr/>
              <a:tblGrid>
                <a:gridCol w="2508308">
                  <a:extLst>
                    <a:ext uri="{9D8B030D-6E8A-4147-A177-3AD203B41FA5}">
                      <a16:colId xmlns:a16="http://schemas.microsoft.com/office/drawing/2014/main" val="1534400322"/>
                    </a:ext>
                  </a:extLst>
                </a:gridCol>
              </a:tblGrid>
              <a:tr h="453005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755757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3B4E2C46-9E9D-4003-AEC1-A25235547F18}"/>
              </a:ext>
            </a:extLst>
          </p:cNvPr>
          <p:cNvGraphicFramePr>
            <a:graphicFrameLocks noGrp="1"/>
          </p:cNvGraphicFramePr>
          <p:nvPr/>
        </p:nvGraphicFramePr>
        <p:xfrm>
          <a:off x="2921317" y="1523652"/>
          <a:ext cx="2508308" cy="4530055"/>
        </p:xfrm>
        <a:graphic>
          <a:graphicData uri="http://schemas.openxmlformats.org/drawingml/2006/table">
            <a:tbl>
              <a:tblPr/>
              <a:tblGrid>
                <a:gridCol w="2508308">
                  <a:extLst>
                    <a:ext uri="{9D8B030D-6E8A-4147-A177-3AD203B41FA5}">
                      <a16:colId xmlns:a16="http://schemas.microsoft.com/office/drawing/2014/main" val="1534400322"/>
                    </a:ext>
                  </a:extLst>
                </a:gridCol>
              </a:tblGrid>
              <a:tr h="453005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755757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9E1315C7-9DE5-42A5-9AEF-02B052990B49}"/>
              </a:ext>
            </a:extLst>
          </p:cNvPr>
          <p:cNvSpPr/>
          <p:nvPr/>
        </p:nvSpPr>
        <p:spPr>
          <a:xfrm>
            <a:off x="5723809" y="1962331"/>
            <a:ext cx="1828800" cy="1115971"/>
          </a:xfrm>
          <a:prstGeom prst="rect">
            <a:avLst/>
          </a:prstGeom>
          <a:solidFill>
            <a:srgbClr val="42CA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Crear bosquejo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3261853-6873-4F61-8372-8080B3162D9D}"/>
              </a:ext>
            </a:extLst>
          </p:cNvPr>
          <p:cNvSpPr/>
          <p:nvPr/>
        </p:nvSpPr>
        <p:spPr>
          <a:xfrm>
            <a:off x="750031" y="1962332"/>
            <a:ext cx="1828800" cy="1115971"/>
          </a:xfrm>
          <a:prstGeom prst="rect">
            <a:avLst/>
          </a:prstGeom>
          <a:solidFill>
            <a:srgbClr val="CA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Descargar imágenes</a:t>
            </a:r>
            <a:endParaRPr lang="es-AR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42B79AB-A8B2-45FC-9C8C-4F607733BAC2}"/>
              </a:ext>
            </a:extLst>
          </p:cNvPr>
          <p:cNvSpPr/>
          <p:nvPr/>
        </p:nvSpPr>
        <p:spPr>
          <a:xfrm>
            <a:off x="750031" y="3232674"/>
            <a:ext cx="1828800" cy="1115971"/>
          </a:xfrm>
          <a:prstGeom prst="rect">
            <a:avLst/>
          </a:prstGeom>
          <a:solidFill>
            <a:srgbClr val="CA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Preparar el mate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811237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" y="65302"/>
            <a:ext cx="12075907" cy="679269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EA7297C-660A-4732-A0D0-F85D76682C08}"/>
              </a:ext>
            </a:extLst>
          </p:cNvPr>
          <p:cNvSpPr txBox="1"/>
          <p:nvPr/>
        </p:nvSpPr>
        <p:spPr>
          <a:xfrm>
            <a:off x="318781" y="408425"/>
            <a:ext cx="4885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División de tareas (Trello)</a:t>
            </a:r>
            <a:endParaRPr lang="es-AR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216D69E-8100-4BDB-9FD6-845BA73F507C}"/>
              </a:ext>
            </a:extLst>
          </p:cNvPr>
          <p:cNvGraphicFramePr>
            <a:graphicFrameLocks noGrp="1"/>
          </p:cNvGraphicFramePr>
          <p:nvPr/>
        </p:nvGraphicFramePr>
        <p:xfrm>
          <a:off x="410277" y="1147571"/>
          <a:ext cx="7523527" cy="4907559"/>
        </p:xfrm>
        <a:graphic>
          <a:graphicData uri="http://schemas.openxmlformats.org/drawingml/2006/table">
            <a:tbl>
              <a:tblPr/>
              <a:tblGrid>
                <a:gridCol w="7523527">
                  <a:extLst>
                    <a:ext uri="{9D8B030D-6E8A-4147-A177-3AD203B41FA5}">
                      <a16:colId xmlns:a16="http://schemas.microsoft.com/office/drawing/2014/main" val="391254318"/>
                    </a:ext>
                  </a:extLst>
                </a:gridCol>
              </a:tblGrid>
              <a:tr h="4907559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780032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E9D9BBD-B673-40BE-8A12-7277C2329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82601"/>
              </p:ext>
            </p:extLst>
          </p:nvPr>
        </p:nvGraphicFramePr>
        <p:xfrm>
          <a:off x="410278" y="1147571"/>
          <a:ext cx="2508308" cy="377504"/>
        </p:xfrm>
        <a:graphic>
          <a:graphicData uri="http://schemas.openxmlformats.org/drawingml/2006/table">
            <a:tbl>
              <a:tblPr/>
              <a:tblGrid>
                <a:gridCol w="2508308">
                  <a:extLst>
                    <a:ext uri="{9D8B030D-6E8A-4147-A177-3AD203B41FA5}">
                      <a16:colId xmlns:a16="http://schemas.microsoft.com/office/drawing/2014/main" val="3288567174"/>
                    </a:ext>
                  </a:extLst>
                </a:gridCol>
              </a:tblGrid>
              <a:tr h="377504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Pendientes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A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09281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D601BA98-D010-4BE5-93ED-086FD5E49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10024"/>
              </p:ext>
            </p:extLst>
          </p:nvPr>
        </p:nvGraphicFramePr>
        <p:xfrm>
          <a:off x="2918586" y="1147571"/>
          <a:ext cx="2508308" cy="377504"/>
        </p:xfrm>
        <a:graphic>
          <a:graphicData uri="http://schemas.openxmlformats.org/drawingml/2006/table">
            <a:tbl>
              <a:tblPr/>
              <a:tblGrid>
                <a:gridCol w="2508308">
                  <a:extLst>
                    <a:ext uri="{9D8B030D-6E8A-4147-A177-3AD203B41FA5}">
                      <a16:colId xmlns:a16="http://schemas.microsoft.com/office/drawing/2014/main" val="3288567174"/>
                    </a:ext>
                  </a:extLst>
                </a:gridCol>
              </a:tblGrid>
              <a:tr h="377504">
                <a:tc>
                  <a:txBody>
                    <a:bodyPr/>
                    <a:lstStyle/>
                    <a:p>
                      <a:r>
                        <a:rPr lang="es-ES" dirty="0"/>
                        <a:t>En proceso</a:t>
                      </a:r>
                      <a:endParaRPr lang="es-A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09281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E6A52DBB-758E-4722-80E4-E21DFBFFA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41735"/>
              </p:ext>
            </p:extLst>
          </p:nvPr>
        </p:nvGraphicFramePr>
        <p:xfrm>
          <a:off x="5425496" y="1147571"/>
          <a:ext cx="2508308" cy="377504"/>
        </p:xfrm>
        <a:graphic>
          <a:graphicData uri="http://schemas.openxmlformats.org/drawingml/2006/table">
            <a:tbl>
              <a:tblPr/>
              <a:tblGrid>
                <a:gridCol w="2508308">
                  <a:extLst>
                    <a:ext uri="{9D8B030D-6E8A-4147-A177-3AD203B41FA5}">
                      <a16:colId xmlns:a16="http://schemas.microsoft.com/office/drawing/2014/main" val="3288567174"/>
                    </a:ext>
                  </a:extLst>
                </a:gridCol>
              </a:tblGrid>
              <a:tr h="377504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Completas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42C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0928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67C01E2-53BF-45DD-9F74-66ABE292BBC9}"/>
              </a:ext>
            </a:extLst>
          </p:cNvPr>
          <p:cNvGraphicFramePr>
            <a:graphicFrameLocks noGrp="1"/>
          </p:cNvGraphicFramePr>
          <p:nvPr/>
        </p:nvGraphicFramePr>
        <p:xfrm>
          <a:off x="410277" y="1525075"/>
          <a:ext cx="2508308" cy="4530055"/>
        </p:xfrm>
        <a:graphic>
          <a:graphicData uri="http://schemas.openxmlformats.org/drawingml/2006/table">
            <a:tbl>
              <a:tblPr/>
              <a:tblGrid>
                <a:gridCol w="2508308">
                  <a:extLst>
                    <a:ext uri="{9D8B030D-6E8A-4147-A177-3AD203B41FA5}">
                      <a16:colId xmlns:a16="http://schemas.microsoft.com/office/drawing/2014/main" val="1534400322"/>
                    </a:ext>
                  </a:extLst>
                </a:gridCol>
              </a:tblGrid>
              <a:tr h="453005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755757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3B4E2C46-9E9D-4003-AEC1-A25235547F18}"/>
              </a:ext>
            </a:extLst>
          </p:cNvPr>
          <p:cNvGraphicFramePr>
            <a:graphicFrameLocks noGrp="1"/>
          </p:cNvGraphicFramePr>
          <p:nvPr/>
        </p:nvGraphicFramePr>
        <p:xfrm>
          <a:off x="2921317" y="1523652"/>
          <a:ext cx="2508308" cy="4530055"/>
        </p:xfrm>
        <a:graphic>
          <a:graphicData uri="http://schemas.openxmlformats.org/drawingml/2006/table">
            <a:tbl>
              <a:tblPr/>
              <a:tblGrid>
                <a:gridCol w="2508308">
                  <a:extLst>
                    <a:ext uri="{9D8B030D-6E8A-4147-A177-3AD203B41FA5}">
                      <a16:colId xmlns:a16="http://schemas.microsoft.com/office/drawing/2014/main" val="1534400322"/>
                    </a:ext>
                  </a:extLst>
                </a:gridCol>
              </a:tblGrid>
              <a:tr h="453005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755757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9E1315C7-9DE5-42A5-9AEF-02B052990B49}"/>
              </a:ext>
            </a:extLst>
          </p:cNvPr>
          <p:cNvSpPr/>
          <p:nvPr/>
        </p:nvSpPr>
        <p:spPr>
          <a:xfrm>
            <a:off x="5723809" y="1929166"/>
            <a:ext cx="1828800" cy="1115971"/>
          </a:xfrm>
          <a:prstGeom prst="rect">
            <a:avLst/>
          </a:prstGeom>
          <a:solidFill>
            <a:srgbClr val="42CA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Crear bosquejo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3261853-6873-4F61-8372-8080B3162D9D}"/>
              </a:ext>
            </a:extLst>
          </p:cNvPr>
          <p:cNvSpPr/>
          <p:nvPr/>
        </p:nvSpPr>
        <p:spPr>
          <a:xfrm>
            <a:off x="3218883" y="1929168"/>
            <a:ext cx="1828800" cy="11159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Descargar imágenes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42B79AB-A8B2-45FC-9C8C-4F607733BAC2}"/>
              </a:ext>
            </a:extLst>
          </p:cNvPr>
          <p:cNvSpPr/>
          <p:nvPr/>
        </p:nvSpPr>
        <p:spPr>
          <a:xfrm>
            <a:off x="750031" y="1929167"/>
            <a:ext cx="1828800" cy="1115971"/>
          </a:xfrm>
          <a:prstGeom prst="rect">
            <a:avLst/>
          </a:prstGeom>
          <a:solidFill>
            <a:srgbClr val="CA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Preparar el mate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643496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" y="65302"/>
            <a:ext cx="12075907" cy="679269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EA7297C-660A-4732-A0D0-F85D76682C08}"/>
              </a:ext>
            </a:extLst>
          </p:cNvPr>
          <p:cNvSpPr txBox="1"/>
          <p:nvPr/>
        </p:nvSpPr>
        <p:spPr>
          <a:xfrm>
            <a:off x="318781" y="408425"/>
            <a:ext cx="71059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Control de versiones (GitHub)</a:t>
            </a:r>
            <a:endParaRPr lang="es-AR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5B0D303-DCD3-464E-99B3-DC275081CFC5}"/>
              </a:ext>
            </a:extLst>
          </p:cNvPr>
          <p:cNvSpPr txBox="1"/>
          <p:nvPr/>
        </p:nvSpPr>
        <p:spPr>
          <a:xfrm>
            <a:off x="318781" y="1274768"/>
            <a:ext cx="101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Plataforma para almacenar el proyecto y que todos los miembros del equipo puedan acceder a el.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E8CFBB-288E-4133-BF5A-BFC1695811B4}"/>
              </a:ext>
            </a:extLst>
          </p:cNvPr>
          <p:cNvSpPr txBox="1"/>
          <p:nvPr/>
        </p:nvSpPr>
        <p:spPr>
          <a:xfrm>
            <a:off x="318781" y="1802557"/>
            <a:ext cx="41895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Ventajas: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Registrar modificaciones.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Visualizar cambios.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Identificar quien realizo los registros.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Volver a versiones anteriores.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926C51-92DB-48E1-9135-1C6C61C83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227" y="4196481"/>
            <a:ext cx="2422197" cy="224086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5210D7B-5360-418C-BE26-4BCAA24F5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8" y="4196481"/>
            <a:ext cx="2240869" cy="224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169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" y="65302"/>
            <a:ext cx="12075907" cy="679269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EA7297C-660A-4732-A0D0-F85D76682C08}"/>
              </a:ext>
            </a:extLst>
          </p:cNvPr>
          <p:cNvSpPr txBox="1"/>
          <p:nvPr/>
        </p:nvSpPr>
        <p:spPr>
          <a:xfrm>
            <a:off x="318781" y="408425"/>
            <a:ext cx="7910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Codificación (Visual Studio </a:t>
            </a:r>
            <a:r>
              <a:rPr lang="es-ES" sz="4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Code</a:t>
            </a:r>
            <a:r>
              <a:rPr lang="es-E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)</a:t>
            </a:r>
            <a:endParaRPr lang="es-AR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5B0D303-DCD3-464E-99B3-DC275081CFC5}"/>
              </a:ext>
            </a:extLst>
          </p:cNvPr>
          <p:cNvSpPr txBox="1"/>
          <p:nvPr/>
        </p:nvSpPr>
        <p:spPr>
          <a:xfrm>
            <a:off x="318781" y="1274768"/>
            <a:ext cx="8946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Utilizamos el editor de código Visual Studio </a:t>
            </a:r>
            <a:r>
              <a:rPr lang="es-ES" dirty="0" err="1"/>
              <a:t>Code</a:t>
            </a:r>
            <a:r>
              <a:rPr lang="es-ES" dirty="0"/>
              <a:t> que nos permitió escribir, editar y organizar </a:t>
            </a:r>
          </a:p>
          <a:p>
            <a:r>
              <a:rPr lang="es-ES" dirty="0"/>
              <a:t>nuestro código de manera eficiente.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E91F416-2055-4978-BCCE-72E9706B7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5" y="3951213"/>
            <a:ext cx="2378279" cy="237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798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EA7297C-660A-4732-A0D0-F85D76682C08}"/>
              </a:ext>
            </a:extLst>
          </p:cNvPr>
          <p:cNvSpPr txBox="1"/>
          <p:nvPr/>
        </p:nvSpPr>
        <p:spPr>
          <a:xfrm>
            <a:off x="2317829" y="3013501"/>
            <a:ext cx="7556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Tecnologías web utilizadas</a:t>
            </a:r>
            <a:endParaRPr lang="es-AR" sz="4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16108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" y="65302"/>
            <a:ext cx="12075907" cy="679269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EA7297C-660A-4732-A0D0-F85D76682C08}"/>
              </a:ext>
            </a:extLst>
          </p:cNvPr>
          <p:cNvSpPr txBox="1"/>
          <p:nvPr/>
        </p:nvSpPr>
        <p:spPr>
          <a:xfrm>
            <a:off x="318781" y="408425"/>
            <a:ext cx="63552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Tecnologías web utilizadas</a:t>
            </a:r>
            <a:endParaRPr lang="es-AR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5B0D303-DCD3-464E-99B3-DC275081CFC5}"/>
              </a:ext>
            </a:extLst>
          </p:cNvPr>
          <p:cNvSpPr txBox="1"/>
          <p:nvPr/>
        </p:nvSpPr>
        <p:spPr>
          <a:xfrm>
            <a:off x="318781" y="1274768"/>
            <a:ext cx="1053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Para crear este sitio web, utilizamos tres tecnologías fundamentales, las mismas trabajan juntas para construir </a:t>
            </a:r>
          </a:p>
          <a:p>
            <a:r>
              <a:rPr lang="es-ES" dirty="0"/>
              <a:t>páginas web modernas y dinámicas, proporcionando una experiencia de usuario atractiva y funcional.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E8CFBB-288E-4133-BF5A-BFC1695811B4}"/>
              </a:ext>
            </a:extLst>
          </p:cNvPr>
          <p:cNvSpPr txBox="1"/>
          <p:nvPr/>
        </p:nvSpPr>
        <p:spPr>
          <a:xfrm>
            <a:off x="385893" y="2079556"/>
            <a:ext cx="18798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HTML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JavaScript (JS)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E308047-76EE-4E83-AA2B-021C9A55A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44" y="4262143"/>
            <a:ext cx="2315363" cy="231536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3B0568-C7B0-4D63-97D5-D1B084EB8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81" y="4262144"/>
            <a:ext cx="2315363" cy="231536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D95809B-C64D-45ED-917C-ACAE355FE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507" y="4262142"/>
            <a:ext cx="2315363" cy="231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390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" y="65302"/>
            <a:ext cx="12075907" cy="679269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EA7297C-660A-4732-A0D0-F85D76682C08}"/>
              </a:ext>
            </a:extLst>
          </p:cNvPr>
          <p:cNvSpPr txBox="1"/>
          <p:nvPr/>
        </p:nvSpPr>
        <p:spPr>
          <a:xfrm>
            <a:off x="318781" y="408425"/>
            <a:ext cx="15696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HTML</a:t>
            </a:r>
            <a:endParaRPr lang="es-AR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5B0D303-DCD3-464E-99B3-DC275081CFC5}"/>
              </a:ext>
            </a:extLst>
          </p:cNvPr>
          <p:cNvSpPr txBox="1"/>
          <p:nvPr/>
        </p:nvSpPr>
        <p:spPr>
          <a:xfrm>
            <a:off x="318781" y="1274768"/>
            <a:ext cx="847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HTML a grandes rasgos, es el esqueleto de la pagina y es donde esta el contenido.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3B0568-C7B0-4D63-97D5-D1B084EB8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950" y="4276287"/>
            <a:ext cx="2315363" cy="2315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5F62A51-BB34-4868-96CF-8A4131504D93}"/>
              </a:ext>
            </a:extLst>
          </p:cNvPr>
          <p:cNvSpPr txBox="1"/>
          <p:nvPr/>
        </p:nvSpPr>
        <p:spPr>
          <a:xfrm>
            <a:off x="318781" y="1914596"/>
            <a:ext cx="9024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Analogía</a:t>
            </a:r>
          </a:p>
          <a:p>
            <a:r>
              <a:rPr lang="es-ES" dirty="0"/>
              <a:t>Es como los huesos y órganos del cuerpo humano, define la estructura y el contenido esencial.</a:t>
            </a:r>
            <a:endParaRPr lang="es-AR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2199450-ADD3-4595-AA05-D01DC2F36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1" y="2986936"/>
            <a:ext cx="3936863" cy="35191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4BC5C7A-6FDA-45A1-BED9-3A2786D794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591" y="3136134"/>
            <a:ext cx="5013384" cy="354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98987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" y="65302"/>
            <a:ext cx="12075907" cy="679269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EA7297C-660A-4732-A0D0-F85D76682C08}"/>
              </a:ext>
            </a:extLst>
          </p:cNvPr>
          <p:cNvSpPr txBox="1"/>
          <p:nvPr/>
        </p:nvSpPr>
        <p:spPr>
          <a:xfrm>
            <a:off x="318781" y="408425"/>
            <a:ext cx="10615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CSS</a:t>
            </a:r>
            <a:endParaRPr lang="es-AR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5B0D303-DCD3-464E-99B3-DC275081CFC5}"/>
              </a:ext>
            </a:extLst>
          </p:cNvPr>
          <p:cNvSpPr txBox="1"/>
          <p:nvPr/>
        </p:nvSpPr>
        <p:spPr>
          <a:xfrm>
            <a:off x="318781" y="1274768"/>
            <a:ext cx="7757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CSS a grandes rasgos, es lo que le da la visual o la parte grafica a la pagina.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E308047-76EE-4E83-AA2B-021C9A55A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173" y="4275999"/>
            <a:ext cx="2315363" cy="2315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5BE9069B-1491-4826-8CD5-C3C4F0068A62}"/>
              </a:ext>
            </a:extLst>
          </p:cNvPr>
          <p:cNvSpPr txBox="1"/>
          <p:nvPr/>
        </p:nvSpPr>
        <p:spPr>
          <a:xfrm>
            <a:off x="318781" y="1914596"/>
            <a:ext cx="8058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Analogía</a:t>
            </a:r>
          </a:p>
          <a:p>
            <a:r>
              <a:rPr lang="es-ES" dirty="0"/>
              <a:t>Es como la piel y la ropa del cuerpo humano, define la apariencia exterior y el estilo.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0C26E6-E989-41BE-8D49-ED77CD3D8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1" y="2853566"/>
            <a:ext cx="3271960" cy="36534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F1C2E60-4652-4B42-B87F-820389172E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7921" y="2167609"/>
            <a:ext cx="6616157" cy="4625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65835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" y="65302"/>
            <a:ext cx="12075907" cy="679269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EA7297C-660A-4732-A0D0-F85D76682C08}"/>
              </a:ext>
            </a:extLst>
          </p:cNvPr>
          <p:cNvSpPr txBox="1"/>
          <p:nvPr/>
        </p:nvSpPr>
        <p:spPr>
          <a:xfrm>
            <a:off x="318781" y="408425"/>
            <a:ext cx="2816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JavaScript (JS)</a:t>
            </a:r>
            <a:endParaRPr lang="es-AR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5B0D303-DCD3-464E-99B3-DC275081CFC5}"/>
              </a:ext>
            </a:extLst>
          </p:cNvPr>
          <p:cNvSpPr txBox="1"/>
          <p:nvPr/>
        </p:nvSpPr>
        <p:spPr>
          <a:xfrm>
            <a:off x="318781" y="1274768"/>
            <a:ext cx="9075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JavaScript a grandes rasgos, es lo que le da la funcionalidad o el dinamismo a la pagina.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D95809B-C64D-45ED-917C-ACAE355FE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397" y="4312476"/>
            <a:ext cx="2315363" cy="2315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7EB299A-9E3D-4FF9-A418-9EC77E7A5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1" y="3108422"/>
            <a:ext cx="4452243" cy="3429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1BB33BE-8931-41BE-A3AD-238F65F35BDB}"/>
              </a:ext>
            </a:extLst>
          </p:cNvPr>
          <p:cNvSpPr txBox="1"/>
          <p:nvPr/>
        </p:nvSpPr>
        <p:spPr>
          <a:xfrm>
            <a:off x="318781" y="1914596"/>
            <a:ext cx="8171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Analogía</a:t>
            </a:r>
          </a:p>
          <a:p>
            <a:r>
              <a:rPr lang="es-ES" dirty="0"/>
              <a:t>Es como el sistema nervioso del cuerpo humano, añade funcionalidad y movimiento, </a:t>
            </a:r>
          </a:p>
          <a:p>
            <a:r>
              <a:rPr lang="es-ES" dirty="0"/>
              <a:t>permitiendo la interacción.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BC53A5F-5A9B-4CA8-801C-B847393F4A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02" y="3207788"/>
            <a:ext cx="5327415" cy="3329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69988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" y="65302"/>
            <a:ext cx="12075907" cy="6792698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7EB59C94-FC85-4C37-A6F7-88AAB87D3ED0}"/>
              </a:ext>
            </a:extLst>
          </p:cNvPr>
          <p:cNvSpPr txBox="1"/>
          <p:nvPr/>
        </p:nvSpPr>
        <p:spPr>
          <a:xfrm>
            <a:off x="4163572" y="3013501"/>
            <a:ext cx="386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Conclusiones</a:t>
            </a:r>
            <a:endParaRPr lang="es-AR" sz="4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738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" y="65302"/>
            <a:ext cx="12075907" cy="679269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EA7297C-660A-4732-A0D0-F85D76682C08}"/>
              </a:ext>
            </a:extLst>
          </p:cNvPr>
          <p:cNvSpPr txBox="1"/>
          <p:nvPr/>
        </p:nvSpPr>
        <p:spPr>
          <a:xfrm>
            <a:off x="318781" y="408425"/>
            <a:ext cx="346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Temas a tratar</a:t>
            </a:r>
            <a:endParaRPr lang="es-AR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FC48524-F695-4BCF-BC35-D4D735CDC5AC}"/>
              </a:ext>
            </a:extLst>
          </p:cNvPr>
          <p:cNvSpPr txBox="1"/>
          <p:nvPr/>
        </p:nvSpPr>
        <p:spPr>
          <a:xfrm>
            <a:off x="503339" y="1317072"/>
            <a:ext cx="29477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Proceso de desarrollo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Organización de proyectos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Tecnologías web utilizadas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42BC7E7-4EFB-4D18-8AC1-27DA1A0F3B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380550"/>
              </p:ext>
            </p:extLst>
          </p:nvPr>
        </p:nvGraphicFramePr>
        <p:xfrm>
          <a:off x="503339" y="5076190"/>
          <a:ext cx="4922473" cy="1373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9" name="Imagen 18">
            <a:extLst>
              <a:ext uri="{FF2B5EF4-FFF2-40B4-BE49-F238E27FC236}">
                <a16:creationId xmlns:a16="http://schemas.microsoft.com/office/drawing/2014/main" id="{C91A6AFB-3CBD-405E-B9A6-FEF3006DB3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9831" y="2666784"/>
            <a:ext cx="3258650" cy="205209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764500C-95D6-4DCE-980F-DD98B8DDB2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755" y="2578817"/>
            <a:ext cx="1765667" cy="176566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C2A728B-8671-4D8B-B992-2317F75709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015" y="4709014"/>
            <a:ext cx="1736523" cy="173652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6A853E2-FED5-44CA-8B0F-D29DB62B13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356" y="4709014"/>
            <a:ext cx="1765667" cy="176566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ADF172C5-FB2F-4EEE-8B10-2CD4A963A1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696" y="896959"/>
            <a:ext cx="1736523" cy="1736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91B0AC2D-BA45-4F6D-A49F-C58A11A249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44" y="2803164"/>
            <a:ext cx="1736523" cy="1736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6983D88A-D996-496D-8937-E567D922A6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845" y="4709369"/>
            <a:ext cx="1736523" cy="1736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552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" y="65302"/>
            <a:ext cx="12075907" cy="679269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6F34C9EF-A747-4F21-915C-7C78096AAD23}"/>
              </a:ext>
            </a:extLst>
          </p:cNvPr>
          <p:cNvSpPr/>
          <p:nvPr/>
        </p:nvSpPr>
        <p:spPr>
          <a:xfrm>
            <a:off x="1191236" y="791864"/>
            <a:ext cx="1308683" cy="1308683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Debatir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C8AFCB6-9C7C-426A-975D-47395079F37C}"/>
              </a:ext>
            </a:extLst>
          </p:cNvPr>
          <p:cNvSpPr/>
          <p:nvPr/>
        </p:nvSpPr>
        <p:spPr>
          <a:xfrm>
            <a:off x="2982588" y="556114"/>
            <a:ext cx="1780181" cy="178018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Intercambiar ideas</a:t>
            </a:r>
            <a:endParaRPr lang="es-AR" sz="1600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71DCAE7-D820-45D3-A6C2-EA823A54263A}"/>
              </a:ext>
            </a:extLst>
          </p:cNvPr>
          <p:cNvSpPr/>
          <p:nvPr/>
        </p:nvSpPr>
        <p:spPr>
          <a:xfrm>
            <a:off x="1468677" y="2336295"/>
            <a:ext cx="1553910" cy="15539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Plantear objetivos</a:t>
            </a:r>
            <a:endParaRPr lang="es-A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9220F4C-4BCE-45B5-B54F-D10C12598DF4}"/>
              </a:ext>
            </a:extLst>
          </p:cNvPr>
          <p:cNvSpPr/>
          <p:nvPr/>
        </p:nvSpPr>
        <p:spPr>
          <a:xfrm>
            <a:off x="5064339" y="1181660"/>
            <a:ext cx="1553910" cy="15539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Estimar tiempos</a:t>
            </a:r>
            <a:endParaRPr lang="es-AR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7B26FEE-54FF-43CB-A74D-BC8AE67FADBF}"/>
              </a:ext>
            </a:extLst>
          </p:cNvPr>
          <p:cNvSpPr/>
          <p:nvPr/>
        </p:nvSpPr>
        <p:spPr>
          <a:xfrm>
            <a:off x="859332" y="4058134"/>
            <a:ext cx="2478754" cy="247875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Responsabilidad</a:t>
            </a:r>
            <a:endParaRPr lang="es-AR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2F45D67-714E-4D88-80FC-8894AFE160A0}"/>
              </a:ext>
            </a:extLst>
          </p:cNvPr>
          <p:cNvSpPr/>
          <p:nvPr/>
        </p:nvSpPr>
        <p:spPr>
          <a:xfrm>
            <a:off x="3627128" y="4496378"/>
            <a:ext cx="1719686" cy="171968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Cultura de trabajo</a:t>
            </a:r>
            <a:endParaRPr lang="es-AR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D34E1773-8D9B-4C0F-B46C-BF84D751B682}"/>
              </a:ext>
            </a:extLst>
          </p:cNvPr>
          <p:cNvSpPr/>
          <p:nvPr/>
        </p:nvSpPr>
        <p:spPr>
          <a:xfrm>
            <a:off x="6855488" y="1723548"/>
            <a:ext cx="1465038" cy="146503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Saber cebar mates</a:t>
            </a:r>
            <a:endParaRPr lang="es-A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B8C7884-D17F-462B-A6DF-A50C91E19E66}"/>
              </a:ext>
            </a:extLst>
          </p:cNvPr>
          <p:cNvSpPr/>
          <p:nvPr/>
        </p:nvSpPr>
        <p:spPr>
          <a:xfrm>
            <a:off x="3419967" y="2565124"/>
            <a:ext cx="1553910" cy="155391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Googlear</a:t>
            </a:r>
            <a:endParaRPr lang="es-A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F2A4310-1A47-46F2-92C3-59B90FE747BB}"/>
              </a:ext>
            </a:extLst>
          </p:cNvPr>
          <p:cNvSpPr/>
          <p:nvPr/>
        </p:nvSpPr>
        <p:spPr>
          <a:xfrm>
            <a:off x="5148471" y="2918792"/>
            <a:ext cx="1942825" cy="1942825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Comprender</a:t>
            </a:r>
            <a:endParaRPr lang="es-AR" dirty="0"/>
          </a:p>
        </p:txBody>
      </p:sp>
      <p:pic>
        <p:nvPicPr>
          <p:cNvPr id="5" name="Gráfico 4" descr="Reseña de cliente con relleno sólido">
            <a:extLst>
              <a:ext uri="{FF2B5EF4-FFF2-40B4-BE49-F238E27FC236}">
                <a16:creationId xmlns:a16="http://schemas.microsoft.com/office/drawing/2014/main" id="{373DEF6C-6BA0-4AE4-8305-4F6E1A78C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33823" y="1904021"/>
            <a:ext cx="2569129" cy="25691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D6BC54D-5689-4E6F-9F6C-0289574E6360}"/>
              </a:ext>
            </a:extLst>
          </p:cNvPr>
          <p:cNvSpPr txBox="1"/>
          <p:nvPr/>
        </p:nvSpPr>
        <p:spPr>
          <a:xfrm>
            <a:off x="9099760" y="4473150"/>
            <a:ext cx="255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highlight>
                  <a:srgbClr val="4472C4"/>
                </a:highlight>
              </a:rPr>
              <a:t>TEAMWORK</a:t>
            </a:r>
            <a:endParaRPr lang="es-AR" sz="3600" dirty="0">
              <a:solidFill>
                <a:schemeClr val="bg1"/>
              </a:solidFill>
              <a:highlight>
                <a:srgbClr val="4472C4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8798667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EA7297C-660A-4732-A0D0-F85D76682C08}"/>
              </a:ext>
            </a:extLst>
          </p:cNvPr>
          <p:cNvSpPr txBox="1"/>
          <p:nvPr/>
        </p:nvSpPr>
        <p:spPr>
          <a:xfrm>
            <a:off x="1577130" y="2644170"/>
            <a:ext cx="90377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"El éxito es la suma de pequeños esfuerzos repetidos día tras día."</a:t>
            </a:r>
            <a:endParaRPr lang="es-AR" sz="4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FA0E6DF-5DE5-4E0F-940D-5D6A52B7C5B7}"/>
              </a:ext>
            </a:extLst>
          </p:cNvPr>
          <p:cNvSpPr txBox="1"/>
          <p:nvPr/>
        </p:nvSpPr>
        <p:spPr>
          <a:xfrm>
            <a:off x="5224606" y="4213830"/>
            <a:ext cx="1742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Robert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Collier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92728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9DC2975-955C-453B-A2F0-9FD172C16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F39E87A-2076-4376-B338-1AB8EE232B94}"/>
              </a:ext>
            </a:extLst>
          </p:cNvPr>
          <p:cNvSpPr txBox="1"/>
          <p:nvPr/>
        </p:nvSpPr>
        <p:spPr>
          <a:xfrm>
            <a:off x="1577130" y="3013501"/>
            <a:ext cx="90377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Fin.</a:t>
            </a:r>
            <a:endParaRPr lang="es-AR" sz="4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7172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8721F6B-7479-4C95-927D-099FC9D20C53}"/>
              </a:ext>
            </a:extLst>
          </p:cNvPr>
          <p:cNvSpPr txBox="1"/>
          <p:nvPr/>
        </p:nvSpPr>
        <p:spPr>
          <a:xfrm>
            <a:off x="-100668" y="5047536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0EA7F9-FEFC-4BF7-BDEA-E1E4149F70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270" y="1251270"/>
            <a:ext cx="4355459" cy="435545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FB74AB3-96B6-4C65-9AA6-24ADC1419C54}"/>
              </a:ext>
            </a:extLst>
          </p:cNvPr>
          <p:cNvSpPr txBox="1"/>
          <p:nvPr/>
        </p:nvSpPr>
        <p:spPr>
          <a:xfrm>
            <a:off x="4826069" y="5800817"/>
            <a:ext cx="253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bg1"/>
                </a:solidFill>
                <a:highlight>
                  <a:srgbClr val="4472C4"/>
                </a:highlight>
              </a:rPr>
              <a:t>Link: https://goo.su/zgP6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6D29952-BA3D-467C-AB29-1961E51C0856}"/>
              </a:ext>
            </a:extLst>
          </p:cNvPr>
          <p:cNvSpPr txBox="1"/>
          <p:nvPr/>
        </p:nvSpPr>
        <p:spPr>
          <a:xfrm>
            <a:off x="4687602" y="472407"/>
            <a:ext cx="281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Acceso al sitio</a:t>
            </a:r>
            <a:endParaRPr lang="es-AR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64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EA7297C-660A-4732-A0D0-F85D76682C08}"/>
              </a:ext>
            </a:extLst>
          </p:cNvPr>
          <p:cNvSpPr txBox="1"/>
          <p:nvPr/>
        </p:nvSpPr>
        <p:spPr>
          <a:xfrm>
            <a:off x="2991400" y="3013501"/>
            <a:ext cx="6209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Proceso de desarrollo</a:t>
            </a:r>
            <a:endParaRPr lang="es-AR" sz="4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13772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" y="65302"/>
            <a:ext cx="12075907" cy="679269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EA7297C-660A-4732-A0D0-F85D76682C08}"/>
              </a:ext>
            </a:extLst>
          </p:cNvPr>
          <p:cNvSpPr txBox="1"/>
          <p:nvPr/>
        </p:nvSpPr>
        <p:spPr>
          <a:xfrm>
            <a:off x="318781" y="408425"/>
            <a:ext cx="52059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Proceso de desarrollo</a:t>
            </a:r>
            <a:endParaRPr lang="es-AR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6F3788C-8D7A-46C5-B20E-A98849A98A80}"/>
              </a:ext>
            </a:extLst>
          </p:cNvPr>
          <p:cNvSpPr txBox="1"/>
          <p:nvPr/>
        </p:nvSpPr>
        <p:spPr>
          <a:xfrm>
            <a:off x="318781" y="1312341"/>
            <a:ext cx="97931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desafío planteado fue crear una presentación web que introdujera a los estudiantes de primer año a</a:t>
            </a:r>
          </a:p>
          <a:p>
            <a:r>
              <a:rPr lang="es-ES" dirty="0"/>
              <a:t>nuestra carrera de manera clara y atractiva.</a:t>
            </a:r>
            <a:endParaRPr lang="es-A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02174C-197E-4C4C-8926-5D79098789D2}"/>
              </a:ext>
            </a:extLst>
          </p:cNvPr>
          <p:cNvSpPr txBox="1"/>
          <p:nvPr/>
        </p:nvSpPr>
        <p:spPr>
          <a:xfrm>
            <a:off x="318781" y="2190948"/>
            <a:ext cx="6493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Pensar problemática.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Decidir el contenido.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Diseñar el bosquejo y la expectativa de la pagina.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Dividir el problema en pequeñas tareas y asignarlas a cada uno de los miembros del equipo.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Comenzar con las tareas utilizando herramientas colaborativas.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5616CF96-FE25-4EC1-A17F-13AC3B886272}"/>
              </a:ext>
            </a:extLst>
          </p:cNvPr>
          <p:cNvGrpSpPr/>
          <p:nvPr/>
        </p:nvGrpSpPr>
        <p:grpSpPr>
          <a:xfrm>
            <a:off x="645321" y="4845223"/>
            <a:ext cx="1586086" cy="1586086"/>
            <a:chOff x="6314898" y="1803466"/>
            <a:chExt cx="1811734" cy="1811734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4BAD9E3-2BE9-4575-A21F-292F5EE38C94}"/>
                </a:ext>
              </a:extLst>
            </p:cNvPr>
            <p:cNvSpPr/>
            <p:nvPr/>
          </p:nvSpPr>
          <p:spPr>
            <a:xfrm>
              <a:off x="6314898" y="1803466"/>
              <a:ext cx="1811734" cy="181173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Elipse 4">
              <a:extLst>
                <a:ext uri="{FF2B5EF4-FFF2-40B4-BE49-F238E27FC236}">
                  <a16:creationId xmlns:a16="http://schemas.microsoft.com/office/drawing/2014/main" id="{2C137991-8777-4733-ADC6-CB4C1E5EBD03}"/>
                </a:ext>
              </a:extLst>
            </p:cNvPr>
            <p:cNvSpPr txBox="1"/>
            <p:nvPr/>
          </p:nvSpPr>
          <p:spPr>
            <a:xfrm>
              <a:off x="6580220" y="2068788"/>
              <a:ext cx="1281090" cy="1281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000" dirty="0"/>
                <a:t>Problema</a:t>
              </a:r>
              <a:endParaRPr lang="es-AR" sz="2000" kern="1200" dirty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5DC4231E-AEFF-4B8F-902B-52B59E766D0D}"/>
              </a:ext>
            </a:extLst>
          </p:cNvPr>
          <p:cNvGrpSpPr/>
          <p:nvPr/>
        </p:nvGrpSpPr>
        <p:grpSpPr>
          <a:xfrm>
            <a:off x="9838483" y="4863489"/>
            <a:ext cx="1586086" cy="1586086"/>
            <a:chOff x="6314898" y="1803466"/>
            <a:chExt cx="1811734" cy="1811734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B176D3D-9E57-4B63-8FB8-BEBE8CF1512F}"/>
                </a:ext>
              </a:extLst>
            </p:cNvPr>
            <p:cNvSpPr/>
            <p:nvPr/>
          </p:nvSpPr>
          <p:spPr>
            <a:xfrm>
              <a:off x="6314898" y="1803466"/>
              <a:ext cx="1811734" cy="1811734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Elipse 4">
              <a:extLst>
                <a:ext uri="{FF2B5EF4-FFF2-40B4-BE49-F238E27FC236}">
                  <a16:creationId xmlns:a16="http://schemas.microsoft.com/office/drawing/2014/main" id="{13D52665-4A62-46ED-A370-7D4C32428396}"/>
                </a:ext>
              </a:extLst>
            </p:cNvPr>
            <p:cNvSpPr txBox="1"/>
            <p:nvPr/>
          </p:nvSpPr>
          <p:spPr>
            <a:xfrm>
              <a:off x="6580220" y="2068788"/>
              <a:ext cx="1281090" cy="12810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kern="1200" dirty="0"/>
                <a:t>Comenzar</a:t>
              </a:r>
              <a:endParaRPr lang="es-AR" kern="1200" dirty="0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110A0ED-F679-4AF8-B75F-A2749B09A3B0}"/>
              </a:ext>
            </a:extLst>
          </p:cNvPr>
          <p:cNvGrpSpPr/>
          <p:nvPr/>
        </p:nvGrpSpPr>
        <p:grpSpPr>
          <a:xfrm>
            <a:off x="2516163" y="5288746"/>
            <a:ext cx="1921370" cy="768548"/>
            <a:chOff x="3300" y="280372"/>
            <a:chExt cx="1921370" cy="768548"/>
          </a:xfrm>
        </p:grpSpPr>
        <p:sp>
          <p:nvSpPr>
            <p:cNvPr id="20" name="Flecha: cheurón 19">
              <a:extLst>
                <a:ext uri="{FF2B5EF4-FFF2-40B4-BE49-F238E27FC236}">
                  <a16:creationId xmlns:a16="http://schemas.microsoft.com/office/drawing/2014/main" id="{982904F4-F222-4DAC-92C9-D9F7780A7E5C}"/>
                </a:ext>
              </a:extLst>
            </p:cNvPr>
            <p:cNvSpPr/>
            <p:nvPr/>
          </p:nvSpPr>
          <p:spPr>
            <a:xfrm>
              <a:off x="3300" y="280372"/>
              <a:ext cx="1921370" cy="76854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lecha: cheurón 4">
              <a:extLst>
                <a:ext uri="{FF2B5EF4-FFF2-40B4-BE49-F238E27FC236}">
                  <a16:creationId xmlns:a16="http://schemas.microsoft.com/office/drawing/2014/main" id="{CA7BCE47-8700-47CE-B0FA-6A862824939A}"/>
                </a:ext>
              </a:extLst>
            </p:cNvPr>
            <p:cNvSpPr txBox="1"/>
            <p:nvPr/>
          </p:nvSpPr>
          <p:spPr>
            <a:xfrm>
              <a:off x="387574" y="280372"/>
              <a:ext cx="1152822" cy="7685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Analizar</a:t>
              </a:r>
              <a:endParaRPr lang="es-AR" sz="1700" kern="1200" dirty="0"/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87ABC8E-DC18-4896-A561-7E82D01C2967}"/>
              </a:ext>
            </a:extLst>
          </p:cNvPr>
          <p:cNvGrpSpPr/>
          <p:nvPr/>
        </p:nvGrpSpPr>
        <p:grpSpPr>
          <a:xfrm>
            <a:off x="4232692" y="5288746"/>
            <a:ext cx="1921370" cy="768548"/>
            <a:chOff x="1732534" y="280372"/>
            <a:chExt cx="1921370" cy="768548"/>
          </a:xfrm>
        </p:grpSpPr>
        <p:sp>
          <p:nvSpPr>
            <p:cNvPr id="23" name="Flecha: cheurón 22">
              <a:extLst>
                <a:ext uri="{FF2B5EF4-FFF2-40B4-BE49-F238E27FC236}">
                  <a16:creationId xmlns:a16="http://schemas.microsoft.com/office/drawing/2014/main" id="{FE9286FE-C35B-4754-8E77-4C6C9AA9A02D}"/>
                </a:ext>
              </a:extLst>
            </p:cNvPr>
            <p:cNvSpPr/>
            <p:nvPr/>
          </p:nvSpPr>
          <p:spPr>
            <a:xfrm>
              <a:off x="1732534" y="280372"/>
              <a:ext cx="1921370" cy="76854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lecha: cheurón 4">
              <a:extLst>
                <a:ext uri="{FF2B5EF4-FFF2-40B4-BE49-F238E27FC236}">
                  <a16:creationId xmlns:a16="http://schemas.microsoft.com/office/drawing/2014/main" id="{E4D73EC9-9429-4046-9935-559B5608DC40}"/>
                </a:ext>
              </a:extLst>
            </p:cNvPr>
            <p:cNvSpPr txBox="1"/>
            <p:nvPr/>
          </p:nvSpPr>
          <p:spPr>
            <a:xfrm>
              <a:off x="2116808" y="280372"/>
              <a:ext cx="1152822" cy="7685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Decidir </a:t>
              </a:r>
              <a:r>
                <a:rPr lang="es-ES" sz="1700" u="none" kern="1200" dirty="0"/>
                <a:t>información</a:t>
              </a:r>
              <a:endParaRPr lang="es-AR" sz="1700" u="none" kern="1200" dirty="0"/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387A9CF8-7A90-47E2-9A57-E44A4E433AC9}"/>
              </a:ext>
            </a:extLst>
          </p:cNvPr>
          <p:cNvGrpSpPr/>
          <p:nvPr/>
        </p:nvGrpSpPr>
        <p:grpSpPr>
          <a:xfrm>
            <a:off x="5945313" y="5288746"/>
            <a:ext cx="1921370" cy="768548"/>
            <a:chOff x="3461767" y="280372"/>
            <a:chExt cx="1921370" cy="768548"/>
          </a:xfrm>
        </p:grpSpPr>
        <p:sp>
          <p:nvSpPr>
            <p:cNvPr id="26" name="Flecha: cheurón 25">
              <a:extLst>
                <a:ext uri="{FF2B5EF4-FFF2-40B4-BE49-F238E27FC236}">
                  <a16:creationId xmlns:a16="http://schemas.microsoft.com/office/drawing/2014/main" id="{42C26393-679A-46FB-9BC3-9619B64B862C}"/>
                </a:ext>
              </a:extLst>
            </p:cNvPr>
            <p:cNvSpPr/>
            <p:nvPr/>
          </p:nvSpPr>
          <p:spPr>
            <a:xfrm>
              <a:off x="3461767" y="280372"/>
              <a:ext cx="1921370" cy="76854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Flecha: cheurón 4">
              <a:extLst>
                <a:ext uri="{FF2B5EF4-FFF2-40B4-BE49-F238E27FC236}">
                  <a16:creationId xmlns:a16="http://schemas.microsoft.com/office/drawing/2014/main" id="{DEB6512A-102C-4D92-B89C-D490DDED9396}"/>
                </a:ext>
              </a:extLst>
            </p:cNvPr>
            <p:cNvSpPr txBox="1"/>
            <p:nvPr/>
          </p:nvSpPr>
          <p:spPr>
            <a:xfrm>
              <a:off x="3846041" y="280372"/>
              <a:ext cx="1152822" cy="7685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Crear bosquejo</a:t>
              </a:r>
              <a:endParaRPr lang="es-AR" sz="1700" kern="1200" dirty="0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2C2641D-C9A3-413A-8F5B-763CCBC916CE}"/>
              </a:ext>
            </a:extLst>
          </p:cNvPr>
          <p:cNvGrpSpPr/>
          <p:nvPr/>
        </p:nvGrpSpPr>
        <p:grpSpPr>
          <a:xfrm>
            <a:off x="7632356" y="5288746"/>
            <a:ext cx="1921370" cy="768548"/>
            <a:chOff x="5191000" y="280372"/>
            <a:chExt cx="1921370" cy="768548"/>
          </a:xfrm>
        </p:grpSpPr>
        <p:sp>
          <p:nvSpPr>
            <p:cNvPr id="29" name="Flecha: cheurón 28">
              <a:extLst>
                <a:ext uri="{FF2B5EF4-FFF2-40B4-BE49-F238E27FC236}">
                  <a16:creationId xmlns:a16="http://schemas.microsoft.com/office/drawing/2014/main" id="{63D67DC1-50CD-4BDE-878D-C696503284C6}"/>
                </a:ext>
              </a:extLst>
            </p:cNvPr>
            <p:cNvSpPr/>
            <p:nvPr/>
          </p:nvSpPr>
          <p:spPr>
            <a:xfrm>
              <a:off x="5191000" y="280372"/>
              <a:ext cx="1921370" cy="768548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Flecha: cheurón 4">
              <a:extLst>
                <a:ext uri="{FF2B5EF4-FFF2-40B4-BE49-F238E27FC236}">
                  <a16:creationId xmlns:a16="http://schemas.microsoft.com/office/drawing/2014/main" id="{53AB6CEA-F179-49CB-927C-F6E8D16918B3}"/>
                </a:ext>
              </a:extLst>
            </p:cNvPr>
            <p:cNvSpPr txBox="1"/>
            <p:nvPr/>
          </p:nvSpPr>
          <p:spPr>
            <a:xfrm>
              <a:off x="5575274" y="280372"/>
              <a:ext cx="1152822" cy="7685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009" tIns="22670" rIns="22670" bIns="2267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1700" kern="1200" dirty="0"/>
                <a:t>Dividir el problema</a:t>
              </a:r>
              <a:endParaRPr lang="es-AR" sz="1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54476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EA7297C-660A-4732-A0D0-F85D76682C08}"/>
              </a:ext>
            </a:extLst>
          </p:cNvPr>
          <p:cNvSpPr txBox="1"/>
          <p:nvPr/>
        </p:nvSpPr>
        <p:spPr>
          <a:xfrm>
            <a:off x="2276493" y="3013501"/>
            <a:ext cx="76390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Organización de proyectos</a:t>
            </a:r>
            <a:endParaRPr lang="es-AR" sz="48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52742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" y="65302"/>
            <a:ext cx="12075907" cy="679269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EA7297C-660A-4732-A0D0-F85D76682C08}"/>
              </a:ext>
            </a:extLst>
          </p:cNvPr>
          <p:cNvSpPr txBox="1"/>
          <p:nvPr/>
        </p:nvSpPr>
        <p:spPr>
          <a:xfrm>
            <a:off x="318781" y="408425"/>
            <a:ext cx="6196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Metodología Ágil (Scrum)</a:t>
            </a:r>
            <a:endParaRPr lang="es-AR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5B0D303-DCD3-464E-99B3-DC275081CFC5}"/>
              </a:ext>
            </a:extLst>
          </p:cNvPr>
          <p:cNvSpPr txBox="1"/>
          <p:nvPr/>
        </p:nvSpPr>
        <p:spPr>
          <a:xfrm>
            <a:off x="318781" y="1274768"/>
            <a:ext cx="10258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Una forma para trabajar en equipo de forma ágil, organizar el trabajo en partes</a:t>
            </a:r>
          </a:p>
          <a:p>
            <a:r>
              <a:rPr lang="es-ES" dirty="0">
                <a:latin typeface="Segoe UI" panose="020B0502040204020203" pitchFamily="34" charset="0"/>
                <a:cs typeface="Segoe UI" panose="020B0502040204020203" pitchFamily="34" charset="0"/>
              </a:rPr>
              <a:t>pequeñas, realizar revisiones rápidas</a:t>
            </a:r>
            <a:r>
              <a:rPr lang="es-AR" dirty="0">
                <a:latin typeface="Segoe UI" panose="020B0502040204020203" pitchFamily="34" charset="0"/>
                <a:cs typeface="Segoe UI" panose="020B0502040204020203" pitchFamily="34" charset="0"/>
              </a:rPr>
              <a:t> diariamente y mejorar continuamente para obtener resultados.</a:t>
            </a: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E0E9A6-D4F0-4328-9AA9-FF3019F06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" y="3429000"/>
            <a:ext cx="5154586" cy="32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32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" y="65302"/>
            <a:ext cx="12075907" cy="679269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EA7297C-660A-4732-A0D0-F85D76682C08}"/>
              </a:ext>
            </a:extLst>
          </p:cNvPr>
          <p:cNvSpPr txBox="1"/>
          <p:nvPr/>
        </p:nvSpPr>
        <p:spPr>
          <a:xfrm>
            <a:off x="318781" y="408425"/>
            <a:ext cx="4885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División de tareas (Trello)</a:t>
            </a:r>
            <a:endParaRPr lang="es-AR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B3012A-CA7B-4C69-9F29-CD6634874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6" y="4199738"/>
            <a:ext cx="2143125" cy="214312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07E5261-45DE-4833-912A-AD752BB3DC34}"/>
              </a:ext>
            </a:extLst>
          </p:cNvPr>
          <p:cNvSpPr txBox="1"/>
          <p:nvPr/>
        </p:nvSpPr>
        <p:spPr>
          <a:xfrm>
            <a:off x="318781" y="1199626"/>
            <a:ext cx="88697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Para gestionar el proyecto de manera eficiente, utilizamos Trello para dividir y asignar tareas.</a:t>
            </a:r>
          </a:p>
          <a:p>
            <a:r>
              <a:rPr lang="es-ES" dirty="0"/>
              <a:t>Cada miembro del equipo tenía asignadas tareas específicas y plazos claros, lo que facilitó </a:t>
            </a:r>
          </a:p>
          <a:p>
            <a:r>
              <a:rPr lang="es-ES" dirty="0"/>
              <a:t>la coordinación y el seguimiento del progreso.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314462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" y="65302"/>
            <a:ext cx="12075907" cy="679269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EA7297C-660A-4732-A0D0-F85D76682C08}"/>
              </a:ext>
            </a:extLst>
          </p:cNvPr>
          <p:cNvSpPr txBox="1"/>
          <p:nvPr/>
        </p:nvSpPr>
        <p:spPr>
          <a:xfrm>
            <a:off x="318781" y="408425"/>
            <a:ext cx="4885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División de tareas (Trello)</a:t>
            </a:r>
            <a:endParaRPr lang="es-AR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216D69E-8100-4BDB-9FD6-845BA73F507C}"/>
              </a:ext>
            </a:extLst>
          </p:cNvPr>
          <p:cNvGraphicFramePr>
            <a:graphicFrameLocks noGrp="1"/>
          </p:cNvGraphicFramePr>
          <p:nvPr/>
        </p:nvGraphicFramePr>
        <p:xfrm>
          <a:off x="410277" y="1147571"/>
          <a:ext cx="7523527" cy="4907559"/>
        </p:xfrm>
        <a:graphic>
          <a:graphicData uri="http://schemas.openxmlformats.org/drawingml/2006/table">
            <a:tbl>
              <a:tblPr/>
              <a:tblGrid>
                <a:gridCol w="7523527">
                  <a:extLst>
                    <a:ext uri="{9D8B030D-6E8A-4147-A177-3AD203B41FA5}">
                      <a16:colId xmlns:a16="http://schemas.microsoft.com/office/drawing/2014/main" val="391254318"/>
                    </a:ext>
                  </a:extLst>
                </a:gridCol>
              </a:tblGrid>
              <a:tr h="4907559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780032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E9D9BBD-B673-40BE-8A12-7277C2329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98803"/>
              </p:ext>
            </p:extLst>
          </p:nvPr>
        </p:nvGraphicFramePr>
        <p:xfrm>
          <a:off x="410278" y="1147571"/>
          <a:ext cx="2508308" cy="377504"/>
        </p:xfrm>
        <a:graphic>
          <a:graphicData uri="http://schemas.openxmlformats.org/drawingml/2006/table">
            <a:tbl>
              <a:tblPr/>
              <a:tblGrid>
                <a:gridCol w="2508308">
                  <a:extLst>
                    <a:ext uri="{9D8B030D-6E8A-4147-A177-3AD203B41FA5}">
                      <a16:colId xmlns:a16="http://schemas.microsoft.com/office/drawing/2014/main" val="3288567174"/>
                    </a:ext>
                  </a:extLst>
                </a:gridCol>
              </a:tblGrid>
              <a:tr h="377504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Pendientes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A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09281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D601BA98-D010-4BE5-93ED-086FD5E49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086624"/>
              </p:ext>
            </p:extLst>
          </p:nvPr>
        </p:nvGraphicFramePr>
        <p:xfrm>
          <a:off x="2918586" y="1147571"/>
          <a:ext cx="2508308" cy="377504"/>
        </p:xfrm>
        <a:graphic>
          <a:graphicData uri="http://schemas.openxmlformats.org/drawingml/2006/table">
            <a:tbl>
              <a:tblPr/>
              <a:tblGrid>
                <a:gridCol w="2508308">
                  <a:extLst>
                    <a:ext uri="{9D8B030D-6E8A-4147-A177-3AD203B41FA5}">
                      <a16:colId xmlns:a16="http://schemas.microsoft.com/office/drawing/2014/main" val="3288567174"/>
                    </a:ext>
                  </a:extLst>
                </a:gridCol>
              </a:tblGrid>
              <a:tr h="377504">
                <a:tc>
                  <a:txBody>
                    <a:bodyPr/>
                    <a:lstStyle/>
                    <a:p>
                      <a:r>
                        <a:rPr lang="es-ES" dirty="0"/>
                        <a:t>En proceso</a:t>
                      </a:r>
                      <a:endParaRPr lang="es-A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09281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E6A52DBB-758E-4722-80E4-E21DFBFFA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48870"/>
              </p:ext>
            </p:extLst>
          </p:nvPr>
        </p:nvGraphicFramePr>
        <p:xfrm>
          <a:off x="5425496" y="1147571"/>
          <a:ext cx="2508308" cy="377504"/>
        </p:xfrm>
        <a:graphic>
          <a:graphicData uri="http://schemas.openxmlformats.org/drawingml/2006/table">
            <a:tbl>
              <a:tblPr/>
              <a:tblGrid>
                <a:gridCol w="2508308">
                  <a:extLst>
                    <a:ext uri="{9D8B030D-6E8A-4147-A177-3AD203B41FA5}">
                      <a16:colId xmlns:a16="http://schemas.microsoft.com/office/drawing/2014/main" val="3288567174"/>
                    </a:ext>
                  </a:extLst>
                </a:gridCol>
              </a:tblGrid>
              <a:tr h="377504">
                <a:tc>
                  <a:txBody>
                    <a:bodyPr/>
                    <a:lstStyle/>
                    <a:p>
                      <a:r>
                        <a:rPr lang="es-ES" dirty="0"/>
                        <a:t>Completas</a:t>
                      </a:r>
                      <a:endParaRPr lang="es-A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42C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0928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67C01E2-53BF-45DD-9F74-66ABE292BBC9}"/>
              </a:ext>
            </a:extLst>
          </p:cNvPr>
          <p:cNvGraphicFramePr>
            <a:graphicFrameLocks noGrp="1"/>
          </p:cNvGraphicFramePr>
          <p:nvPr/>
        </p:nvGraphicFramePr>
        <p:xfrm>
          <a:off x="410277" y="1525075"/>
          <a:ext cx="2508308" cy="4530055"/>
        </p:xfrm>
        <a:graphic>
          <a:graphicData uri="http://schemas.openxmlformats.org/drawingml/2006/table">
            <a:tbl>
              <a:tblPr/>
              <a:tblGrid>
                <a:gridCol w="2508308">
                  <a:extLst>
                    <a:ext uri="{9D8B030D-6E8A-4147-A177-3AD203B41FA5}">
                      <a16:colId xmlns:a16="http://schemas.microsoft.com/office/drawing/2014/main" val="1534400322"/>
                    </a:ext>
                  </a:extLst>
                </a:gridCol>
              </a:tblGrid>
              <a:tr h="453005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755757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3B4E2C46-9E9D-4003-AEC1-A25235547F18}"/>
              </a:ext>
            </a:extLst>
          </p:cNvPr>
          <p:cNvGraphicFramePr>
            <a:graphicFrameLocks noGrp="1"/>
          </p:cNvGraphicFramePr>
          <p:nvPr/>
        </p:nvGraphicFramePr>
        <p:xfrm>
          <a:off x="2921317" y="1523652"/>
          <a:ext cx="2508308" cy="4530055"/>
        </p:xfrm>
        <a:graphic>
          <a:graphicData uri="http://schemas.openxmlformats.org/drawingml/2006/table">
            <a:tbl>
              <a:tblPr/>
              <a:tblGrid>
                <a:gridCol w="2508308">
                  <a:extLst>
                    <a:ext uri="{9D8B030D-6E8A-4147-A177-3AD203B41FA5}">
                      <a16:colId xmlns:a16="http://schemas.microsoft.com/office/drawing/2014/main" val="1534400322"/>
                    </a:ext>
                  </a:extLst>
                </a:gridCol>
              </a:tblGrid>
              <a:tr h="453005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755757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9E1315C7-9DE5-42A5-9AEF-02B052990B49}"/>
              </a:ext>
            </a:extLst>
          </p:cNvPr>
          <p:cNvSpPr/>
          <p:nvPr/>
        </p:nvSpPr>
        <p:spPr>
          <a:xfrm>
            <a:off x="750031" y="1988906"/>
            <a:ext cx="1828800" cy="1049644"/>
          </a:xfrm>
          <a:prstGeom prst="rect">
            <a:avLst/>
          </a:prstGeom>
          <a:solidFill>
            <a:srgbClr val="CA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Crear bosquejo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3261853-6873-4F61-8372-8080B3162D9D}"/>
              </a:ext>
            </a:extLst>
          </p:cNvPr>
          <p:cNvSpPr/>
          <p:nvPr/>
        </p:nvSpPr>
        <p:spPr>
          <a:xfrm>
            <a:off x="750031" y="3192921"/>
            <a:ext cx="1828800" cy="1115971"/>
          </a:xfrm>
          <a:prstGeom prst="rect">
            <a:avLst/>
          </a:prstGeom>
          <a:solidFill>
            <a:srgbClr val="CA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Descargar imágenes</a:t>
            </a:r>
            <a:endParaRPr lang="es-AR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42B79AB-A8B2-45FC-9C8C-4F607733BAC2}"/>
              </a:ext>
            </a:extLst>
          </p:cNvPr>
          <p:cNvSpPr/>
          <p:nvPr/>
        </p:nvSpPr>
        <p:spPr>
          <a:xfrm>
            <a:off x="750031" y="4463263"/>
            <a:ext cx="1828800" cy="1115971"/>
          </a:xfrm>
          <a:prstGeom prst="rect">
            <a:avLst/>
          </a:prstGeom>
          <a:solidFill>
            <a:srgbClr val="CA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Preparar el mate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930661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9" grpId="0" animBg="1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ACE947B8-5615-492F-99A1-6B79C7AA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3" y="65302"/>
            <a:ext cx="12075907" cy="679269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EA7297C-660A-4732-A0D0-F85D76682C08}"/>
              </a:ext>
            </a:extLst>
          </p:cNvPr>
          <p:cNvSpPr txBox="1"/>
          <p:nvPr/>
        </p:nvSpPr>
        <p:spPr>
          <a:xfrm>
            <a:off x="318781" y="408425"/>
            <a:ext cx="48856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División de tareas (Trello)</a:t>
            </a:r>
            <a:endParaRPr lang="es-AR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216D69E-8100-4BDB-9FD6-845BA73F507C}"/>
              </a:ext>
            </a:extLst>
          </p:cNvPr>
          <p:cNvGraphicFramePr>
            <a:graphicFrameLocks noGrp="1"/>
          </p:cNvGraphicFramePr>
          <p:nvPr/>
        </p:nvGraphicFramePr>
        <p:xfrm>
          <a:off x="410277" y="1147571"/>
          <a:ext cx="7523527" cy="4907559"/>
        </p:xfrm>
        <a:graphic>
          <a:graphicData uri="http://schemas.openxmlformats.org/drawingml/2006/table">
            <a:tbl>
              <a:tblPr/>
              <a:tblGrid>
                <a:gridCol w="7523527">
                  <a:extLst>
                    <a:ext uri="{9D8B030D-6E8A-4147-A177-3AD203B41FA5}">
                      <a16:colId xmlns:a16="http://schemas.microsoft.com/office/drawing/2014/main" val="391254318"/>
                    </a:ext>
                  </a:extLst>
                </a:gridCol>
              </a:tblGrid>
              <a:tr h="4907559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780032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7E9D9BBD-B673-40BE-8A12-7277C232905E}"/>
              </a:ext>
            </a:extLst>
          </p:cNvPr>
          <p:cNvGraphicFramePr>
            <a:graphicFrameLocks noGrp="1"/>
          </p:cNvGraphicFramePr>
          <p:nvPr/>
        </p:nvGraphicFramePr>
        <p:xfrm>
          <a:off x="410278" y="1147571"/>
          <a:ext cx="2508308" cy="377504"/>
        </p:xfrm>
        <a:graphic>
          <a:graphicData uri="http://schemas.openxmlformats.org/drawingml/2006/table">
            <a:tbl>
              <a:tblPr/>
              <a:tblGrid>
                <a:gridCol w="2508308">
                  <a:extLst>
                    <a:ext uri="{9D8B030D-6E8A-4147-A177-3AD203B41FA5}">
                      <a16:colId xmlns:a16="http://schemas.microsoft.com/office/drawing/2014/main" val="3288567174"/>
                    </a:ext>
                  </a:extLst>
                </a:gridCol>
              </a:tblGrid>
              <a:tr h="377504"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Pendientes</a:t>
                      </a:r>
                      <a:endParaRPr lang="es-A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CA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09281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D601BA98-D010-4BE5-93ED-086FD5E49CE4}"/>
              </a:ext>
            </a:extLst>
          </p:cNvPr>
          <p:cNvGraphicFramePr>
            <a:graphicFrameLocks noGrp="1"/>
          </p:cNvGraphicFramePr>
          <p:nvPr/>
        </p:nvGraphicFramePr>
        <p:xfrm>
          <a:off x="2918586" y="1147571"/>
          <a:ext cx="2508308" cy="377504"/>
        </p:xfrm>
        <a:graphic>
          <a:graphicData uri="http://schemas.openxmlformats.org/drawingml/2006/table">
            <a:tbl>
              <a:tblPr/>
              <a:tblGrid>
                <a:gridCol w="2508308">
                  <a:extLst>
                    <a:ext uri="{9D8B030D-6E8A-4147-A177-3AD203B41FA5}">
                      <a16:colId xmlns:a16="http://schemas.microsoft.com/office/drawing/2014/main" val="3288567174"/>
                    </a:ext>
                  </a:extLst>
                </a:gridCol>
              </a:tblGrid>
              <a:tr h="377504">
                <a:tc>
                  <a:txBody>
                    <a:bodyPr/>
                    <a:lstStyle/>
                    <a:p>
                      <a:r>
                        <a:rPr lang="es-ES" dirty="0"/>
                        <a:t>En proceso</a:t>
                      </a:r>
                      <a:endParaRPr lang="es-A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09281"/>
                  </a:ext>
                </a:extLst>
              </a:tr>
            </a:tbl>
          </a:graphicData>
        </a:graphic>
      </p:graphicFrame>
      <p:graphicFrame>
        <p:nvGraphicFramePr>
          <p:cNvPr id="15" name="Tabla 14">
            <a:extLst>
              <a:ext uri="{FF2B5EF4-FFF2-40B4-BE49-F238E27FC236}">
                <a16:creationId xmlns:a16="http://schemas.microsoft.com/office/drawing/2014/main" id="{E6A52DBB-758E-4722-80E4-E21DFBFFA4F4}"/>
              </a:ext>
            </a:extLst>
          </p:cNvPr>
          <p:cNvGraphicFramePr>
            <a:graphicFrameLocks noGrp="1"/>
          </p:cNvGraphicFramePr>
          <p:nvPr/>
        </p:nvGraphicFramePr>
        <p:xfrm>
          <a:off x="5425496" y="1147571"/>
          <a:ext cx="2508308" cy="377504"/>
        </p:xfrm>
        <a:graphic>
          <a:graphicData uri="http://schemas.openxmlformats.org/drawingml/2006/table">
            <a:tbl>
              <a:tblPr/>
              <a:tblGrid>
                <a:gridCol w="2508308">
                  <a:extLst>
                    <a:ext uri="{9D8B030D-6E8A-4147-A177-3AD203B41FA5}">
                      <a16:colId xmlns:a16="http://schemas.microsoft.com/office/drawing/2014/main" val="3288567174"/>
                    </a:ext>
                  </a:extLst>
                </a:gridCol>
              </a:tblGrid>
              <a:tr h="377504">
                <a:tc>
                  <a:txBody>
                    <a:bodyPr/>
                    <a:lstStyle/>
                    <a:p>
                      <a:r>
                        <a:rPr lang="es-ES" dirty="0"/>
                        <a:t>Completas</a:t>
                      </a:r>
                      <a:endParaRPr lang="es-A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42C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00928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67C01E2-53BF-45DD-9F74-66ABE292BBC9}"/>
              </a:ext>
            </a:extLst>
          </p:cNvPr>
          <p:cNvGraphicFramePr>
            <a:graphicFrameLocks noGrp="1"/>
          </p:cNvGraphicFramePr>
          <p:nvPr/>
        </p:nvGraphicFramePr>
        <p:xfrm>
          <a:off x="410277" y="1525075"/>
          <a:ext cx="2508308" cy="4530055"/>
        </p:xfrm>
        <a:graphic>
          <a:graphicData uri="http://schemas.openxmlformats.org/drawingml/2006/table">
            <a:tbl>
              <a:tblPr/>
              <a:tblGrid>
                <a:gridCol w="2508308">
                  <a:extLst>
                    <a:ext uri="{9D8B030D-6E8A-4147-A177-3AD203B41FA5}">
                      <a16:colId xmlns:a16="http://schemas.microsoft.com/office/drawing/2014/main" val="1534400322"/>
                    </a:ext>
                  </a:extLst>
                </a:gridCol>
              </a:tblGrid>
              <a:tr h="453005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755757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3B4E2C46-9E9D-4003-AEC1-A25235547F18}"/>
              </a:ext>
            </a:extLst>
          </p:cNvPr>
          <p:cNvGraphicFramePr>
            <a:graphicFrameLocks noGrp="1"/>
          </p:cNvGraphicFramePr>
          <p:nvPr/>
        </p:nvGraphicFramePr>
        <p:xfrm>
          <a:off x="2921317" y="1523652"/>
          <a:ext cx="2508308" cy="4530055"/>
        </p:xfrm>
        <a:graphic>
          <a:graphicData uri="http://schemas.openxmlformats.org/drawingml/2006/table">
            <a:tbl>
              <a:tblPr/>
              <a:tblGrid>
                <a:gridCol w="2508308">
                  <a:extLst>
                    <a:ext uri="{9D8B030D-6E8A-4147-A177-3AD203B41FA5}">
                      <a16:colId xmlns:a16="http://schemas.microsoft.com/office/drawing/2014/main" val="1534400322"/>
                    </a:ext>
                  </a:extLst>
                </a:gridCol>
              </a:tblGrid>
              <a:tr h="4530055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755757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9E1315C7-9DE5-42A5-9AEF-02B052990B49}"/>
              </a:ext>
            </a:extLst>
          </p:cNvPr>
          <p:cNvSpPr/>
          <p:nvPr/>
        </p:nvSpPr>
        <p:spPr>
          <a:xfrm>
            <a:off x="3212769" y="1971821"/>
            <a:ext cx="1828800" cy="11064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Crear bosquejo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3261853-6873-4F61-8372-8080B3162D9D}"/>
              </a:ext>
            </a:extLst>
          </p:cNvPr>
          <p:cNvSpPr/>
          <p:nvPr/>
        </p:nvSpPr>
        <p:spPr>
          <a:xfrm>
            <a:off x="750031" y="1962332"/>
            <a:ext cx="1828800" cy="1115971"/>
          </a:xfrm>
          <a:prstGeom prst="rect">
            <a:avLst/>
          </a:prstGeom>
          <a:solidFill>
            <a:srgbClr val="CA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Descargar imágenes</a:t>
            </a:r>
            <a:endParaRPr lang="es-AR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42B79AB-A8B2-45FC-9C8C-4F607733BAC2}"/>
              </a:ext>
            </a:extLst>
          </p:cNvPr>
          <p:cNvSpPr/>
          <p:nvPr/>
        </p:nvSpPr>
        <p:spPr>
          <a:xfrm>
            <a:off x="750031" y="3232674"/>
            <a:ext cx="1828800" cy="1115971"/>
          </a:xfrm>
          <a:prstGeom prst="rect">
            <a:avLst/>
          </a:prstGeom>
          <a:solidFill>
            <a:srgbClr val="CA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Preparar el mate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540235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554</Words>
  <Application>Microsoft Office PowerPoint</Application>
  <PresentationFormat>Panorámica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Segoe UI Semibold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Mobi 1812</dc:creator>
  <cp:lastModifiedBy>Mobi 1812</cp:lastModifiedBy>
  <cp:revision>34</cp:revision>
  <dcterms:created xsi:type="dcterms:W3CDTF">2024-07-01T19:47:20Z</dcterms:created>
  <dcterms:modified xsi:type="dcterms:W3CDTF">2024-07-04T18:43:22Z</dcterms:modified>
</cp:coreProperties>
</file>