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6d1797ba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6d1797ba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6d1797ba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d1797ba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6d1797ba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6d1797ba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6d1797ba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6d1797ba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6d1797ba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6d1797ba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6d1797ba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6d1797ba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6d1797ba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6d1797ba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6d1797ba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6d1797ba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6d1797ba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56d1797ba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9525" lvl="0" marL="0" rtl="0" algn="l">
              <a:spcBef>
                <a:spcPts val="0"/>
              </a:spcBef>
              <a:spcAft>
                <a:spcPts val="0"/>
              </a:spcAft>
              <a:buNone/>
            </a:pPr>
            <a:r>
              <a:rPr lang="en"/>
              <a:t>Predicting the improvement of accidents in Bengaluru(India)</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Applied Data Science Capstone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Results and Discussion</a:t>
            </a:r>
            <a:endParaRPr b="1"/>
          </a:p>
        </p:txBody>
      </p:sp>
      <p:sp>
        <p:nvSpPr>
          <p:cNvPr id="144" name="Google Shape;144;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Analysis shows that a great number of accidents took place in Bengaluru in the year of 2018,there are few areas with a lot of accidents. Highest concentration of accidents was detected in north-west areas of Bengaluru.</a:t>
            </a:r>
            <a:endParaRPr sz="1700"/>
          </a:p>
          <a:p>
            <a:pPr indent="0" lvl="0" marL="0" rtl="0" algn="l">
              <a:spcBef>
                <a:spcPts val="1600"/>
              </a:spcBef>
              <a:spcAft>
                <a:spcPts val="0"/>
              </a:spcAft>
              <a:buNone/>
            </a:pPr>
            <a:r>
              <a:rPr lang="en" sz="1700"/>
              <a:t>Result of all this is 2 zones containing largest number of accidents based on addresses. This, of course, does not imply that those zones are only accident prone areas! Purpose of this analysis was to only provide info on areas with high accident density.Many measures can taken into account for authorities of traffic control to emphasize more safety measure in these accident prone areas.</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endParaRPr b="1"/>
          </a:p>
        </p:txBody>
      </p:sp>
      <p:sp>
        <p:nvSpPr>
          <p:cNvPr id="150" name="Google Shape;150;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this project was to identify areas prone to road accidents in Bengaluru. By analyzing the areas of accidents and their intensity using different visualizations we can conclude that life is precious for these small mistakes of road accidents and proper analysis like a bit shown can be used to improve these unfortunate events.</a:t>
            </a:r>
            <a:endParaRPr/>
          </a:p>
          <a:p>
            <a:pPr indent="0" lvl="0" marL="0" rtl="0" algn="l">
              <a:spcBef>
                <a:spcPts val="1600"/>
              </a:spcBef>
              <a:spcAft>
                <a:spcPts val="0"/>
              </a:spcAft>
              <a:buNone/>
            </a:pPr>
            <a:r>
              <a:rPr lang="en"/>
              <a:t>Final decision on safety  measures for road accidents in these particular areas can taken be taken by the government and traffic control authorities.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a:t>
            </a:r>
            <a:endParaRPr b="1"/>
          </a:p>
        </p:txBody>
      </p:sp>
      <p:sp>
        <p:nvSpPr>
          <p:cNvPr id="92" name="Google Shape;92;p14"/>
          <p:cNvSpPr txBox="1"/>
          <p:nvPr>
            <p:ph idx="1" type="body"/>
          </p:nvPr>
        </p:nvSpPr>
        <p:spPr>
          <a:xfrm>
            <a:off x="311700" y="1625600"/>
            <a:ext cx="8520600" cy="257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Bangalore, officially known as Bengaluru, is the capital city of the Indian state of Karnataka. It has a population of over ten million, making it a megacity and the third most populous city and fifth most populous urban agglomeration in India. It is located in southern India on the Deccan Plateau at an elevation of over 900 m (3,000 ft) above sea level, which is the highest among India's major cities. Cars were involved in the highest number of road accidents in Bengaluru records show. Cars, taxis and jeeps were part of 1,473 (32%) of the 4,611 accidents reported in the city in 2018. They were followed by two-wheelers (1,337 cases), Tempo Travellers (482), trucks (392) and buses (360). </a:t>
            </a:r>
            <a:endParaRPr sz="1600"/>
          </a:p>
        </p:txBody>
      </p:sp>
      <p:sp>
        <p:nvSpPr>
          <p:cNvPr id="93" name="Google Shape;93;p14"/>
          <p:cNvSpPr txBox="1"/>
          <p:nvPr>
            <p:ph type="title"/>
          </p:nvPr>
        </p:nvSpPr>
        <p:spPr>
          <a:xfrm>
            <a:off x="311700" y="1017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Arial"/>
                <a:ea typeface="Arial"/>
                <a:cs typeface="Arial"/>
                <a:sym typeface="Arial"/>
              </a:rPr>
              <a:t>Background</a:t>
            </a:r>
            <a:endParaRPr sz="25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311700" y="1077475"/>
            <a:ext cx="8061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Which areas of the city Bengaluru needs improvement in traffic rules abiding?</a:t>
            </a:r>
            <a:endParaRPr/>
          </a:p>
        </p:txBody>
      </p:sp>
      <p:sp>
        <p:nvSpPr>
          <p:cNvPr id="99" name="Google Shape;99;p15"/>
          <p:cNvSpPr txBox="1"/>
          <p:nvPr>
            <p:ph type="title"/>
          </p:nvPr>
        </p:nvSpPr>
        <p:spPr>
          <a:xfrm>
            <a:off x="311700" y="307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Arial"/>
                <a:ea typeface="Arial"/>
                <a:cs typeface="Arial"/>
                <a:sym typeface="Arial"/>
              </a:rPr>
              <a:t>Question</a:t>
            </a:r>
            <a:endParaRPr sz="2500">
              <a:solidFill>
                <a:srgbClr val="000000"/>
              </a:solidFill>
              <a:latin typeface="Arial"/>
              <a:ea typeface="Arial"/>
              <a:cs typeface="Arial"/>
              <a:sym typeface="Arial"/>
            </a:endParaRPr>
          </a:p>
        </p:txBody>
      </p:sp>
      <p:sp>
        <p:nvSpPr>
          <p:cNvPr id="100" name="Google Shape;100;p15"/>
          <p:cNvSpPr txBox="1"/>
          <p:nvPr>
            <p:ph type="title"/>
          </p:nvPr>
        </p:nvSpPr>
        <p:spPr>
          <a:xfrm>
            <a:off x="311700" y="19206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Arial"/>
                <a:ea typeface="Arial"/>
                <a:cs typeface="Arial"/>
                <a:sym typeface="Arial"/>
              </a:rPr>
              <a:t>Audience</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sz="2500">
              <a:solidFill>
                <a:srgbClr val="000000"/>
              </a:solidFill>
              <a:latin typeface="Arial"/>
              <a:ea typeface="Arial"/>
              <a:cs typeface="Arial"/>
              <a:sym typeface="Arial"/>
            </a:endParaRPr>
          </a:p>
          <a:p>
            <a:pPr indent="0" lvl="0" marL="0" rtl="0" algn="l">
              <a:spcBef>
                <a:spcPts val="0"/>
              </a:spcBef>
              <a:spcAft>
                <a:spcPts val="0"/>
              </a:spcAft>
              <a:buNone/>
            </a:pPr>
            <a:r>
              <a:t/>
            </a:r>
            <a:endParaRPr sz="2500">
              <a:solidFill>
                <a:srgbClr val="000000"/>
              </a:solidFill>
              <a:latin typeface="Arial"/>
              <a:ea typeface="Arial"/>
              <a:cs typeface="Arial"/>
              <a:sym typeface="Arial"/>
            </a:endParaRPr>
          </a:p>
        </p:txBody>
      </p:sp>
      <p:sp>
        <p:nvSpPr>
          <p:cNvPr id="101" name="Google Shape;101;p15"/>
          <p:cNvSpPr txBox="1"/>
          <p:nvPr>
            <p:ph idx="1" type="body"/>
          </p:nvPr>
        </p:nvSpPr>
        <p:spPr>
          <a:xfrm>
            <a:off x="311700" y="2571750"/>
            <a:ext cx="8061000" cy="54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Authority of traffic rules in bengaluru can process measures to take prevent accidents in the most accident prone areas.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a:t>
            </a:r>
            <a:endParaRPr b="1"/>
          </a:p>
        </p:txBody>
      </p:sp>
      <p:sp>
        <p:nvSpPr>
          <p:cNvPr id="107" name="Google Shape;107;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The dataset for accidents in Bengaluru (2018) is available on kaggle:</a:t>
            </a:r>
            <a:endParaRPr sz="1600"/>
          </a:p>
          <a:p>
            <a:pPr indent="0" lvl="0" marL="0" rtl="0" algn="l">
              <a:lnSpc>
                <a:spcPct val="100000"/>
              </a:lnSpc>
              <a:spcBef>
                <a:spcPts val="1000"/>
              </a:spcBef>
              <a:spcAft>
                <a:spcPts val="0"/>
              </a:spcAft>
              <a:buNone/>
            </a:pPr>
            <a:r>
              <a:rPr lang="en" sz="1600"/>
              <a:t>https://www.kaggle.com/akshay3dixit/bangalore-accident-data-2018/version/1#</a:t>
            </a:r>
            <a:endParaRPr sz="1600"/>
          </a:p>
          <a:p>
            <a:pPr indent="0" lvl="0" marL="0" rtl="0" algn="l">
              <a:lnSpc>
                <a:spcPct val="100000"/>
              </a:lnSpc>
              <a:spcBef>
                <a:spcPts val="1000"/>
              </a:spcBef>
              <a:spcAft>
                <a:spcPts val="0"/>
              </a:spcAft>
              <a:buNone/>
            </a:pPr>
            <a:r>
              <a:rPr lang="en" sz="1600"/>
              <a:t>The dataset contains a csv file with attributes:</a:t>
            </a:r>
            <a:endParaRPr sz="1600"/>
          </a:p>
          <a:p>
            <a:pPr indent="0" lvl="0" marL="0" rtl="0" algn="l">
              <a:lnSpc>
                <a:spcPct val="100000"/>
              </a:lnSpc>
              <a:spcBef>
                <a:spcPts val="1000"/>
              </a:spcBef>
              <a:spcAft>
                <a:spcPts val="0"/>
              </a:spcAft>
              <a:buNone/>
            </a:pPr>
            <a:r>
              <a:rPr lang="en" sz="1600"/>
              <a:t>1.)Latitude</a:t>
            </a:r>
            <a:endParaRPr sz="1600"/>
          </a:p>
          <a:p>
            <a:pPr indent="0" lvl="0" marL="0" rtl="0" algn="l">
              <a:lnSpc>
                <a:spcPct val="100000"/>
              </a:lnSpc>
              <a:spcBef>
                <a:spcPts val="1000"/>
              </a:spcBef>
              <a:spcAft>
                <a:spcPts val="0"/>
              </a:spcAft>
              <a:buNone/>
            </a:pPr>
            <a:r>
              <a:rPr lang="en" sz="1600"/>
              <a:t>2.)Longitude</a:t>
            </a:r>
            <a:endParaRPr sz="1600"/>
          </a:p>
          <a:p>
            <a:pPr indent="0" lvl="0" marL="0" rtl="0" algn="l">
              <a:lnSpc>
                <a:spcPct val="100000"/>
              </a:lnSpc>
              <a:spcBef>
                <a:spcPts val="1000"/>
              </a:spcBef>
              <a:spcAft>
                <a:spcPts val="0"/>
              </a:spcAft>
              <a:buNone/>
            </a:pPr>
            <a:r>
              <a:rPr lang="en" sz="1600"/>
              <a:t>3.)Date </a:t>
            </a:r>
            <a:endParaRPr sz="1600"/>
          </a:p>
          <a:p>
            <a:pPr indent="0" lvl="0" marL="0" rtl="0" algn="l">
              <a:lnSpc>
                <a:spcPct val="100000"/>
              </a:lnSpc>
              <a:spcBef>
                <a:spcPts val="1000"/>
              </a:spcBef>
              <a:spcAft>
                <a:spcPts val="0"/>
              </a:spcAft>
              <a:buNone/>
            </a:pPr>
            <a:r>
              <a:rPr lang="en" sz="1600"/>
              <a:t>4.)Address</a:t>
            </a:r>
            <a:endParaRPr sz="1600"/>
          </a:p>
          <a:p>
            <a:pPr indent="0" lvl="0" marL="0" rtl="0" algn="l">
              <a:lnSpc>
                <a:spcPct val="100000"/>
              </a:lnSpc>
              <a:spcBef>
                <a:spcPts val="1000"/>
              </a:spcBef>
              <a:spcAft>
                <a:spcPts val="0"/>
              </a:spcAft>
              <a:buNone/>
            </a:pPr>
            <a:r>
              <a:rPr lang="en" sz="1600"/>
              <a:t>5.)Time</a:t>
            </a:r>
            <a:endParaRPr sz="1600"/>
          </a:p>
          <a:p>
            <a:pPr indent="0" lvl="0" marL="0" rtl="0" algn="l">
              <a:lnSpc>
                <a:spcPct val="100000"/>
              </a:lnSpc>
              <a:spcBef>
                <a:spcPts val="1000"/>
              </a:spcBef>
              <a:spcAft>
                <a:spcPts val="0"/>
              </a:spcAft>
              <a:buNone/>
            </a:pPr>
            <a:r>
              <a:rPr lang="en" sz="1600"/>
              <a:t>To describe each accident.</a:t>
            </a:r>
            <a:endParaRPr sz="1600"/>
          </a:p>
          <a:p>
            <a:pPr indent="0" lvl="0" marL="0" rtl="0" algn="l">
              <a:lnSpc>
                <a:spcPct val="100000"/>
              </a:lnSpc>
              <a:spcBef>
                <a:spcPts val="1000"/>
              </a:spcBef>
              <a:spcAft>
                <a:spcPts val="0"/>
              </a:spcAft>
              <a:buNone/>
            </a:pPr>
            <a:r>
              <a:t/>
            </a:r>
            <a:endParaRPr sz="1600"/>
          </a:p>
          <a:p>
            <a:pPr indent="0" lvl="0" marL="0" rtl="0" algn="l">
              <a:lnSpc>
                <a:spcPct val="100000"/>
              </a:lnSpc>
              <a:spcBef>
                <a:spcPts val="1000"/>
              </a:spcBef>
              <a:spcAft>
                <a:spcPts val="10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a:t>
            </a:r>
            <a:endParaRPr b="1"/>
          </a:p>
        </p:txBody>
      </p:sp>
      <p:sp>
        <p:nvSpPr>
          <p:cNvPr id="113" name="Google Shape;113;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this project i aim on detecting areas of Bengaluru that have high accident density.We will limit our analysis to just around city center.</a:t>
            </a:r>
            <a:endParaRPr sz="1600"/>
          </a:p>
          <a:p>
            <a:pPr indent="0" lvl="0" marL="0" rtl="0" algn="l">
              <a:spcBef>
                <a:spcPts val="1600"/>
              </a:spcBef>
              <a:spcAft>
                <a:spcPts val="0"/>
              </a:spcAft>
              <a:buNone/>
            </a:pPr>
            <a:r>
              <a:rPr lang="en" sz="1600"/>
              <a:t>In first step we have collected the required  data: accident coordinates,address,date,time.</a:t>
            </a:r>
            <a:endParaRPr sz="1600"/>
          </a:p>
          <a:p>
            <a:pPr indent="0" lvl="0" marL="0" rtl="0" algn="l">
              <a:spcBef>
                <a:spcPts val="1600"/>
              </a:spcBef>
              <a:spcAft>
                <a:spcPts val="0"/>
              </a:spcAft>
              <a:buNone/>
            </a:pPr>
            <a:r>
              <a:rPr lang="en" sz="1600"/>
              <a:t>Second step in our analysis will be visualizing accidents in different ways.Using distribution graph,correlation graph,scatter plot.</a:t>
            </a:r>
            <a:endParaRPr sz="1600"/>
          </a:p>
          <a:p>
            <a:pPr indent="0" lvl="0" marL="0" rtl="0" algn="l">
              <a:spcBef>
                <a:spcPts val="1600"/>
              </a:spcBef>
              <a:spcAft>
                <a:spcPts val="0"/>
              </a:spcAft>
              <a:buNone/>
            </a:pPr>
            <a:r>
              <a:rPr lang="en" sz="1600"/>
              <a:t>In the third step our analysis will be calculation and exploration of accident density across different areas of Bengaluru - we will use clustering to identify areas with high accident density.</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Analysis</a:t>
            </a:r>
            <a:endParaRPr b="1"/>
          </a:p>
        </p:txBody>
      </p:sp>
      <p:pic>
        <p:nvPicPr>
          <p:cNvPr id="119" name="Google Shape;119;p18"/>
          <p:cNvPicPr preferRelativeResize="0"/>
          <p:nvPr/>
        </p:nvPicPr>
        <p:blipFill>
          <a:blip r:embed="rId3">
            <a:alphaModFix/>
          </a:blip>
          <a:stretch>
            <a:fillRect/>
          </a:stretch>
        </p:blipFill>
        <p:spPr>
          <a:xfrm>
            <a:off x="2200125" y="1625600"/>
            <a:ext cx="3374501" cy="3085250"/>
          </a:xfrm>
          <a:prstGeom prst="rect">
            <a:avLst/>
          </a:prstGeom>
          <a:noFill/>
          <a:ln>
            <a:noFill/>
          </a:ln>
        </p:spPr>
      </p:pic>
      <p:sp>
        <p:nvSpPr>
          <p:cNvPr id="120" name="Google Shape;120;p18"/>
          <p:cNvSpPr txBox="1"/>
          <p:nvPr>
            <p:ph type="title"/>
          </p:nvPr>
        </p:nvSpPr>
        <p:spPr>
          <a:xfrm>
            <a:off x="311700" y="1017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Arial"/>
                <a:ea typeface="Arial"/>
                <a:cs typeface="Arial"/>
                <a:sym typeface="Arial"/>
              </a:rPr>
              <a:t>Correlation Matrix</a:t>
            </a:r>
            <a:endParaRPr sz="25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19"/>
          <p:cNvPicPr preferRelativeResize="0"/>
          <p:nvPr/>
        </p:nvPicPr>
        <p:blipFill>
          <a:blip r:embed="rId3">
            <a:alphaModFix/>
          </a:blip>
          <a:stretch>
            <a:fillRect/>
          </a:stretch>
        </p:blipFill>
        <p:spPr>
          <a:xfrm>
            <a:off x="1572675" y="926925"/>
            <a:ext cx="4419600" cy="3714750"/>
          </a:xfrm>
          <a:prstGeom prst="rect">
            <a:avLst/>
          </a:prstGeom>
          <a:noFill/>
          <a:ln>
            <a:noFill/>
          </a:ln>
        </p:spPr>
      </p:pic>
      <p:sp>
        <p:nvSpPr>
          <p:cNvPr id="126" name="Google Shape;126;p19"/>
          <p:cNvSpPr txBox="1"/>
          <p:nvPr>
            <p:ph type="title"/>
          </p:nvPr>
        </p:nvSpPr>
        <p:spPr>
          <a:xfrm>
            <a:off x="311700" y="3191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Arial"/>
                <a:ea typeface="Arial"/>
                <a:cs typeface="Arial"/>
                <a:sym typeface="Arial"/>
              </a:rPr>
              <a:t>Scatter Plot</a:t>
            </a:r>
            <a:endParaRPr sz="25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1055475" y="1098213"/>
            <a:ext cx="5589474" cy="2947074"/>
          </a:xfrm>
          <a:prstGeom prst="rect">
            <a:avLst/>
          </a:prstGeom>
          <a:noFill/>
          <a:ln>
            <a:noFill/>
          </a:ln>
        </p:spPr>
      </p:pic>
      <p:sp>
        <p:nvSpPr>
          <p:cNvPr id="132" name="Google Shape;132;p20"/>
          <p:cNvSpPr txBox="1"/>
          <p:nvPr>
            <p:ph type="title"/>
          </p:nvPr>
        </p:nvSpPr>
        <p:spPr>
          <a:xfrm>
            <a:off x="311700" y="3191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Arial"/>
                <a:ea typeface="Arial"/>
                <a:cs typeface="Arial"/>
                <a:sym typeface="Arial"/>
              </a:rPr>
              <a:t>Accidents plotted on a map</a:t>
            </a:r>
            <a:endParaRPr sz="25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1"/>
          <p:cNvPicPr preferRelativeResize="0"/>
          <p:nvPr/>
        </p:nvPicPr>
        <p:blipFill rotWithShape="1">
          <a:blip r:embed="rId3">
            <a:alphaModFix/>
          </a:blip>
          <a:srcRect b="14922" l="8483" r="0" t="0"/>
          <a:stretch/>
        </p:blipFill>
        <p:spPr>
          <a:xfrm>
            <a:off x="540300" y="869150"/>
            <a:ext cx="6660276" cy="3015625"/>
          </a:xfrm>
          <a:prstGeom prst="rect">
            <a:avLst/>
          </a:prstGeom>
          <a:noFill/>
          <a:ln>
            <a:noFill/>
          </a:ln>
        </p:spPr>
      </p:pic>
      <p:sp>
        <p:nvSpPr>
          <p:cNvPr id="138" name="Google Shape;138;p21"/>
          <p:cNvSpPr txBox="1"/>
          <p:nvPr>
            <p:ph type="title"/>
          </p:nvPr>
        </p:nvSpPr>
        <p:spPr>
          <a:xfrm>
            <a:off x="152400" y="2613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Arial"/>
                <a:ea typeface="Arial"/>
                <a:cs typeface="Arial"/>
                <a:sym typeface="Arial"/>
              </a:rPr>
              <a:t>Clustering</a:t>
            </a:r>
            <a:endParaRPr sz="25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