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1" r:id="rId5"/>
    <p:sldId id="260" r:id="rId6"/>
    <p:sldId id="267" r:id="rId7"/>
    <p:sldId id="273" r:id="rId8"/>
    <p:sldId id="269" r:id="rId9"/>
    <p:sldId id="268" r:id="rId10"/>
    <p:sldId id="274" r:id="rId11"/>
    <p:sldId id="270" r:id="rId12"/>
    <p:sldId id="271" r:id="rId13"/>
    <p:sldId id="276" r:id="rId14"/>
    <p:sldId id="275" r:id="rId15"/>
    <p:sldId id="277" r:id="rId16"/>
    <p:sldId id="263" r:id="rId17"/>
    <p:sldId id="272"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66" userDrawn="1">
          <p15:clr>
            <a:srgbClr val="A4A3A4"/>
          </p15:clr>
        </p15:guide>
        <p15:guide id="4" pos="751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34" autoAdjust="0"/>
  </p:normalViewPr>
  <p:slideViewPr>
    <p:cSldViewPr snapToGrid="0" showGuides="1">
      <p:cViewPr varScale="1">
        <p:scale>
          <a:sx n="95" d="100"/>
          <a:sy n="95" d="100"/>
        </p:scale>
        <p:origin x="1194" y="72"/>
      </p:cViewPr>
      <p:guideLst>
        <p:guide orient="horz" pos="2160"/>
        <p:guide pos="3840"/>
        <p:guide pos="166"/>
        <p:guide pos="751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AC1FD-249E-428D-8728-96AD4860C66D}" type="datetimeFigureOut">
              <a:rPr lang="pl-PL" smtClean="0"/>
              <a:t>26.04.2019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2763F-9220-4130-BE0F-198F9B35B6E3}" type="slidenum">
              <a:rPr lang="pl-PL" smtClean="0"/>
              <a:t>‹#›</a:t>
            </a:fld>
            <a:endParaRPr lang="pl-PL"/>
          </a:p>
        </p:txBody>
      </p:sp>
    </p:spTree>
    <p:extLst>
      <p:ext uri="{BB962C8B-B14F-4D97-AF65-F5344CB8AC3E}">
        <p14:creationId xmlns:p14="http://schemas.microsoft.com/office/powerpoint/2010/main" val="235714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https://docs.microsoft.com/en-us/learn/modules/create-serverless-logic-with-azure-functions/2-decide-if-serverless-computing-is-right-for-your-business-need</a:t>
            </a:r>
          </a:p>
          <a:p>
            <a:endParaRPr lang="pl-PL" dirty="0"/>
          </a:p>
        </p:txBody>
      </p:sp>
      <p:sp>
        <p:nvSpPr>
          <p:cNvPr id="4" name="Symbol zastępczy numeru slajdu 3"/>
          <p:cNvSpPr>
            <a:spLocks noGrp="1"/>
          </p:cNvSpPr>
          <p:nvPr>
            <p:ph type="sldNum" sz="quarter" idx="5"/>
          </p:nvPr>
        </p:nvSpPr>
        <p:spPr/>
        <p:txBody>
          <a:bodyPr/>
          <a:lstStyle/>
          <a:p>
            <a:fld id="{A862763F-9220-4130-BE0F-198F9B35B6E3}" type="slidenum">
              <a:rPr lang="pl-PL" smtClean="0"/>
              <a:t>9</a:t>
            </a:fld>
            <a:endParaRPr lang="pl-PL"/>
          </a:p>
        </p:txBody>
      </p:sp>
    </p:spTree>
    <p:extLst>
      <p:ext uri="{BB962C8B-B14F-4D97-AF65-F5344CB8AC3E}">
        <p14:creationId xmlns:p14="http://schemas.microsoft.com/office/powerpoint/2010/main" val="372308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https://docs.microsoft.com/en-us/azure/azure-functions/functions-triggers-bindings#supported-bindings – pełna lista</a:t>
            </a:r>
          </a:p>
        </p:txBody>
      </p:sp>
      <p:sp>
        <p:nvSpPr>
          <p:cNvPr id="4" name="Symbol zastępczy numeru slajdu 3"/>
          <p:cNvSpPr>
            <a:spLocks noGrp="1"/>
          </p:cNvSpPr>
          <p:nvPr>
            <p:ph type="sldNum" sz="quarter" idx="5"/>
          </p:nvPr>
        </p:nvSpPr>
        <p:spPr/>
        <p:txBody>
          <a:bodyPr/>
          <a:lstStyle/>
          <a:p>
            <a:fld id="{A862763F-9220-4130-BE0F-198F9B35B6E3}" type="slidenum">
              <a:rPr lang="pl-PL" smtClean="0"/>
              <a:t>12</a:t>
            </a:fld>
            <a:endParaRPr lang="pl-PL"/>
          </a:p>
        </p:txBody>
      </p:sp>
    </p:spTree>
    <p:extLst>
      <p:ext uri="{BB962C8B-B14F-4D97-AF65-F5344CB8AC3E}">
        <p14:creationId xmlns:p14="http://schemas.microsoft.com/office/powerpoint/2010/main" val="416201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862763F-9220-4130-BE0F-198F9B35B6E3}" type="slidenum">
              <a:rPr lang="pl-PL" smtClean="0"/>
              <a:t>16</a:t>
            </a:fld>
            <a:endParaRPr lang="pl-PL"/>
          </a:p>
        </p:txBody>
      </p:sp>
    </p:spTree>
    <p:extLst>
      <p:ext uri="{BB962C8B-B14F-4D97-AF65-F5344CB8AC3E}">
        <p14:creationId xmlns:p14="http://schemas.microsoft.com/office/powerpoint/2010/main" val="84750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A891A7-6BE8-4B89-A4C1-2D97E3A71740}"/>
              </a:ext>
            </a:extLst>
          </p:cNvPr>
          <p:cNvSpPr>
            <a:spLocks noGrp="1"/>
          </p:cNvSpPr>
          <p:nvPr>
            <p:ph type="ctrTitle"/>
          </p:nvPr>
        </p:nvSpPr>
        <p:spPr>
          <a:xfrm>
            <a:off x="228600" y="1"/>
            <a:ext cx="10868024" cy="723900"/>
          </a:xfrm>
          <a:prstGeom prst="rect">
            <a:avLst/>
          </a:prstGeom>
        </p:spPr>
        <p:txBody>
          <a:bodyPr anchor="ctr" anchorCtr="0"/>
          <a:lstStyle>
            <a:lvl1pPr algn="l">
              <a:defRPr sz="2400" b="1">
                <a:solidFill>
                  <a:schemeClr val="bg1"/>
                </a:solidFill>
              </a:defRPr>
            </a:lvl1pPr>
          </a:lstStyle>
          <a:p>
            <a:r>
              <a:rPr lang="pl-PL" dirty="0"/>
              <a:t>Kliknij, aby edytować styl</a:t>
            </a:r>
          </a:p>
        </p:txBody>
      </p:sp>
      <p:sp>
        <p:nvSpPr>
          <p:cNvPr id="3" name="Podtytuł 2">
            <a:extLst>
              <a:ext uri="{FF2B5EF4-FFF2-40B4-BE49-F238E27FC236}">
                <a16:creationId xmlns:a16="http://schemas.microsoft.com/office/drawing/2014/main" id="{E9034309-288E-4AD2-B1E4-B48F514D33A7}"/>
              </a:ext>
            </a:extLst>
          </p:cNvPr>
          <p:cNvSpPr>
            <a:spLocks noGrp="1"/>
          </p:cNvSpPr>
          <p:nvPr>
            <p:ph type="subTitle" idx="1"/>
          </p:nvPr>
        </p:nvSpPr>
        <p:spPr>
          <a:xfrm>
            <a:off x="228599" y="1011238"/>
            <a:ext cx="11708297" cy="4842910"/>
          </a:xfrm>
          <a:prstGeom prst="rect">
            <a:avLst/>
          </a:prstGeo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dirty="0"/>
              <a:t>Kliknij, aby edytować styl wzorca podtytułu</a:t>
            </a:r>
          </a:p>
        </p:txBody>
      </p:sp>
    </p:spTree>
    <p:extLst>
      <p:ext uri="{BB962C8B-B14F-4D97-AF65-F5344CB8AC3E}">
        <p14:creationId xmlns:p14="http://schemas.microsoft.com/office/powerpoint/2010/main" val="11707374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863D1F5B-0FD3-4EF7-8D37-D154AE64060E}"/>
              </a:ext>
            </a:extLst>
          </p:cNvPr>
          <p:cNvSpPr/>
          <p:nvPr userDrawn="1"/>
        </p:nvSpPr>
        <p:spPr>
          <a:xfrm>
            <a:off x="0" y="0"/>
            <a:ext cx="12192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rostokąt 7">
            <a:extLst>
              <a:ext uri="{FF2B5EF4-FFF2-40B4-BE49-F238E27FC236}">
                <a16:creationId xmlns:a16="http://schemas.microsoft.com/office/drawing/2014/main" id="{1265F9D3-EB99-4929-8EB8-FDB588385E54}"/>
              </a:ext>
            </a:extLst>
          </p:cNvPr>
          <p:cNvSpPr/>
          <p:nvPr userDrawn="1"/>
        </p:nvSpPr>
        <p:spPr>
          <a:xfrm>
            <a:off x="0" y="6019800"/>
            <a:ext cx="12192000" cy="1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8">
            <a:extLst>
              <a:ext uri="{FF2B5EF4-FFF2-40B4-BE49-F238E27FC236}">
                <a16:creationId xmlns:a16="http://schemas.microsoft.com/office/drawing/2014/main" id="{7BF12A80-0AC5-4C47-A7DC-CADAD7F83A92}"/>
              </a:ext>
            </a:extLst>
          </p:cNvPr>
          <p:cNvSpPr/>
          <p:nvPr userDrawn="1"/>
        </p:nvSpPr>
        <p:spPr>
          <a:xfrm>
            <a:off x="0" y="751750"/>
            <a:ext cx="12192000" cy="5226750"/>
          </a:xfrm>
          <a:prstGeom prst="rect">
            <a:avLst/>
          </a:prstGeom>
          <a:solidFill>
            <a:srgbClr val="7030A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nvGrpSpPr>
          <p:cNvPr id="10" name="Grupa 9">
            <a:extLst>
              <a:ext uri="{FF2B5EF4-FFF2-40B4-BE49-F238E27FC236}">
                <a16:creationId xmlns:a16="http://schemas.microsoft.com/office/drawing/2014/main" id="{669D9F21-BC12-4E95-99DE-3A133E63EAA8}"/>
              </a:ext>
            </a:extLst>
          </p:cNvPr>
          <p:cNvGrpSpPr/>
          <p:nvPr userDrawn="1"/>
        </p:nvGrpSpPr>
        <p:grpSpPr>
          <a:xfrm>
            <a:off x="11183275" y="304875"/>
            <a:ext cx="745200" cy="1030650"/>
            <a:chOff x="11099161" y="304875"/>
            <a:chExt cx="745200" cy="1030650"/>
          </a:xfrm>
        </p:grpSpPr>
        <p:pic>
          <p:nvPicPr>
            <p:cNvPr id="11" name="Obraz 10">
              <a:extLst>
                <a:ext uri="{FF2B5EF4-FFF2-40B4-BE49-F238E27FC236}">
                  <a16:creationId xmlns:a16="http://schemas.microsoft.com/office/drawing/2014/main" id="{625C6D6D-9C24-46FA-A351-C5301C20C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9161" y="304875"/>
              <a:ext cx="743590" cy="1030650"/>
            </a:xfrm>
            <a:prstGeom prst="rect">
              <a:avLst/>
            </a:prstGeom>
          </p:spPr>
        </p:pic>
        <p:sp>
          <p:nvSpPr>
            <p:cNvPr id="12" name="Prostokąt: zaokrąglone rogi po przekątnej 11">
              <a:extLst>
                <a:ext uri="{FF2B5EF4-FFF2-40B4-BE49-F238E27FC236}">
                  <a16:creationId xmlns:a16="http://schemas.microsoft.com/office/drawing/2014/main" id="{3710AF25-03FC-46EB-B682-5DCF8605E261}"/>
                </a:ext>
              </a:extLst>
            </p:cNvPr>
            <p:cNvSpPr/>
            <p:nvPr/>
          </p:nvSpPr>
          <p:spPr>
            <a:xfrm>
              <a:off x="11099161" y="304875"/>
              <a:ext cx="745200" cy="1029600"/>
            </a:xfrm>
            <a:prstGeom prst="round2DiagRect">
              <a:avLst>
                <a:gd name="adj1" fmla="val 0"/>
                <a:gd name="adj2" fmla="val 37462"/>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pic>
        <p:nvPicPr>
          <p:cNvPr id="13" name="Obraz 12">
            <a:extLst>
              <a:ext uri="{FF2B5EF4-FFF2-40B4-BE49-F238E27FC236}">
                <a16:creationId xmlns:a16="http://schemas.microsoft.com/office/drawing/2014/main" id="{13673FE3-1FCE-49AE-8EDA-4905619B225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662751" y="6248400"/>
            <a:ext cx="360000" cy="360000"/>
          </a:xfrm>
          <a:prstGeom prst="rect">
            <a:avLst/>
          </a:prstGeom>
        </p:spPr>
      </p:pic>
      <p:sp>
        <p:nvSpPr>
          <p:cNvPr id="14" name="pole tekstowe 13">
            <a:extLst>
              <a:ext uri="{FF2B5EF4-FFF2-40B4-BE49-F238E27FC236}">
                <a16:creationId xmlns:a16="http://schemas.microsoft.com/office/drawing/2014/main" id="{2F9F3BF2-F2C4-499E-872C-905AB3AD348A}"/>
              </a:ext>
            </a:extLst>
          </p:cNvPr>
          <p:cNvSpPr txBox="1"/>
          <p:nvPr userDrawn="1"/>
        </p:nvSpPr>
        <p:spPr>
          <a:xfrm>
            <a:off x="9400016" y="6259123"/>
            <a:ext cx="2262735" cy="338554"/>
          </a:xfrm>
          <a:prstGeom prst="rect">
            <a:avLst/>
          </a:prstGeom>
          <a:noFill/>
        </p:spPr>
        <p:txBody>
          <a:bodyPr wrap="none" rtlCol="0">
            <a:spAutoFit/>
          </a:bodyPr>
          <a:lstStyle/>
          <a:p>
            <a:pPr algn="r"/>
            <a:r>
              <a:rPr lang="pl-PL" sz="1600" dirty="0" err="1">
                <a:solidFill>
                  <a:srgbClr val="0070C0"/>
                </a:solidFill>
              </a:rPr>
              <a:t>BydgoszczNETUserGroup</a:t>
            </a:r>
            <a:endParaRPr lang="pl-PL" sz="1600" dirty="0">
              <a:solidFill>
                <a:srgbClr val="0070C0"/>
              </a:solidFill>
            </a:endParaRPr>
          </a:p>
        </p:txBody>
      </p:sp>
      <p:pic>
        <p:nvPicPr>
          <p:cNvPr id="15" name="Obraz 14">
            <a:extLst>
              <a:ext uri="{FF2B5EF4-FFF2-40B4-BE49-F238E27FC236}">
                <a16:creationId xmlns:a16="http://schemas.microsoft.com/office/drawing/2014/main" id="{79EAAC39-F56D-4B34-BE5F-42FC7E83C1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9249" y="6248400"/>
            <a:ext cx="360000" cy="360000"/>
          </a:xfrm>
          <a:prstGeom prst="rect">
            <a:avLst/>
          </a:prstGeom>
        </p:spPr>
      </p:pic>
      <p:pic>
        <p:nvPicPr>
          <p:cNvPr id="16" name="Obraz 15">
            <a:extLst>
              <a:ext uri="{FF2B5EF4-FFF2-40B4-BE49-F238E27FC236}">
                <a16:creationId xmlns:a16="http://schemas.microsoft.com/office/drawing/2014/main" id="{A6DF3EB7-22FD-401C-BAE0-B2A5750862C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7700" y="6176400"/>
            <a:ext cx="504000" cy="504000"/>
          </a:xfrm>
          <a:prstGeom prst="rect">
            <a:avLst/>
          </a:prstGeom>
        </p:spPr>
      </p:pic>
    </p:spTree>
    <p:extLst>
      <p:ext uri="{BB962C8B-B14F-4D97-AF65-F5344CB8AC3E}">
        <p14:creationId xmlns:p14="http://schemas.microsoft.com/office/powerpoint/2010/main" val="224219901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6.png"/><Relationship Id="rId21" Type="http://schemas.openxmlformats.org/officeDocument/2006/relationships/image" Target="../media/image34.png"/><Relationship Id="rId7" Type="http://schemas.openxmlformats.org/officeDocument/2006/relationships/image" Target="../media/image20.emf"/><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emf"/><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emf"/><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sp>
        <p:nvSpPr>
          <p:cNvPr id="6" name="Prostokąt 5">
            <a:extLst>
              <a:ext uri="{FF2B5EF4-FFF2-40B4-BE49-F238E27FC236}">
                <a16:creationId xmlns:a16="http://schemas.microsoft.com/office/drawing/2014/main" id="{5BA18442-BDDD-49E1-A287-9E1A991E2C23}"/>
              </a:ext>
            </a:extLst>
          </p:cNvPr>
          <p:cNvSpPr/>
          <p:nvPr/>
        </p:nvSpPr>
        <p:spPr>
          <a:xfrm>
            <a:off x="4975963" y="1408628"/>
            <a:ext cx="2240074" cy="461665"/>
          </a:xfrm>
          <a:prstGeom prst="rect">
            <a:avLst/>
          </a:prstGeom>
        </p:spPr>
        <p:txBody>
          <a:bodyPr wrap="square">
            <a:spAutoFit/>
          </a:bodyPr>
          <a:lstStyle/>
          <a:p>
            <a:r>
              <a:rPr lang="pl-PL" sz="2400" b="1" dirty="0" err="1"/>
              <a:t>Azure</a:t>
            </a:r>
            <a:r>
              <a:rPr lang="pl-PL" sz="2400" b="1" dirty="0"/>
              <a:t> </a:t>
            </a:r>
            <a:r>
              <a:rPr lang="pl-PL" sz="2400" b="1" dirty="0" err="1"/>
              <a:t>Functions</a:t>
            </a:r>
            <a:endParaRPr lang="pl-PL" sz="2400" b="1" dirty="0"/>
          </a:p>
        </p:txBody>
      </p:sp>
      <p:sp>
        <p:nvSpPr>
          <p:cNvPr id="7" name="Prostokąt 6">
            <a:extLst>
              <a:ext uri="{FF2B5EF4-FFF2-40B4-BE49-F238E27FC236}">
                <a16:creationId xmlns:a16="http://schemas.microsoft.com/office/drawing/2014/main" id="{08B5465D-A55F-4FC0-9196-35252BA483B4}"/>
              </a:ext>
            </a:extLst>
          </p:cNvPr>
          <p:cNvSpPr/>
          <p:nvPr/>
        </p:nvSpPr>
        <p:spPr>
          <a:xfrm>
            <a:off x="4975963" y="5258139"/>
            <a:ext cx="2240074" cy="461665"/>
          </a:xfrm>
          <a:prstGeom prst="rect">
            <a:avLst/>
          </a:prstGeom>
        </p:spPr>
        <p:txBody>
          <a:bodyPr wrap="square">
            <a:spAutoFit/>
          </a:bodyPr>
          <a:lstStyle/>
          <a:p>
            <a:r>
              <a:rPr lang="pl-PL" sz="2400" dirty="0"/>
              <a:t>Grzegorz Jońca</a:t>
            </a:r>
          </a:p>
        </p:txBody>
      </p:sp>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raw.githubusercontent.com/Azure/azure-functions-cli/master/src/Azure.Functions.Cli/npm/assets/azure-functions-logo-color-raster.png">
            <a:extLst>
              <a:ext uri="{FF2B5EF4-FFF2-40B4-BE49-F238E27FC236}">
                <a16:creationId xmlns:a16="http://schemas.microsoft.com/office/drawing/2014/main" id="{31ECF6D8-9CCE-46E5-983A-5EBDEAFC6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104" y="1820347"/>
            <a:ext cx="3437792" cy="343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59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FA60F49C-C713-4486-B291-1B2D5FDEED86}"/>
              </a:ext>
            </a:extLst>
          </p:cNvPr>
          <p:cNvPicPr>
            <a:picLocks noChangeAspect="1"/>
          </p:cNvPicPr>
          <p:nvPr/>
        </p:nvPicPr>
        <p:blipFill>
          <a:blip r:embed="rId2"/>
          <a:stretch>
            <a:fillRect/>
          </a:stretch>
        </p:blipFill>
        <p:spPr>
          <a:xfrm>
            <a:off x="2079404" y="723901"/>
            <a:ext cx="8033187" cy="5003890"/>
          </a:xfrm>
          <a:prstGeom prst="rect">
            <a:avLst/>
          </a:prstGeom>
        </p:spPr>
      </p:pic>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r>
              <a:rPr lang="pl-PL" dirty="0"/>
              <a:t> – </a:t>
            </a:r>
            <a:r>
              <a:rPr lang="pl-PL" dirty="0" err="1"/>
              <a:t>supported</a:t>
            </a:r>
            <a:r>
              <a:rPr lang="pl-PL" dirty="0"/>
              <a:t> </a:t>
            </a:r>
            <a:r>
              <a:rPr lang="pl-PL" dirty="0" err="1"/>
              <a:t>languages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4" name="Prostokąt 3">
            <a:extLst>
              <a:ext uri="{FF2B5EF4-FFF2-40B4-BE49-F238E27FC236}">
                <a16:creationId xmlns:a16="http://schemas.microsoft.com/office/drawing/2014/main" id="{0D5E3A0A-763E-4D59-9D91-1F264A42FABC}"/>
              </a:ext>
            </a:extLst>
          </p:cNvPr>
          <p:cNvSpPr/>
          <p:nvPr/>
        </p:nvSpPr>
        <p:spPr>
          <a:xfrm>
            <a:off x="3339398" y="5727791"/>
            <a:ext cx="5513197" cy="276999"/>
          </a:xfrm>
          <a:prstGeom prst="rect">
            <a:avLst/>
          </a:prstGeom>
        </p:spPr>
        <p:txBody>
          <a:bodyPr wrap="square">
            <a:spAutoFit/>
          </a:bodyPr>
          <a:lstStyle/>
          <a:p>
            <a:r>
              <a:rPr lang="pl-PL" sz="1200" dirty="0"/>
              <a:t>https://docs.microsoft.com/en-us/azure/azure-functions/functions-versions</a:t>
            </a:r>
          </a:p>
        </p:txBody>
      </p:sp>
    </p:spTree>
    <p:extLst>
      <p:ext uri="{BB962C8B-B14F-4D97-AF65-F5344CB8AC3E}">
        <p14:creationId xmlns:p14="http://schemas.microsoft.com/office/powerpoint/2010/main" val="423232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6">
            <a:extLst>
              <a:ext uri="{FF2B5EF4-FFF2-40B4-BE49-F238E27FC236}">
                <a16:creationId xmlns:a16="http://schemas.microsoft.com/office/drawing/2014/main" id="{A37F98B1-DB72-46B2-9F02-5E65F40E7876}"/>
              </a:ext>
            </a:extLst>
          </p:cNvPr>
          <p:cNvSpPr/>
          <p:nvPr/>
        </p:nvSpPr>
        <p:spPr>
          <a:xfrm>
            <a:off x="4404713" y="1128862"/>
            <a:ext cx="2375028" cy="461665"/>
          </a:xfrm>
          <a:prstGeom prst="rect">
            <a:avLst/>
          </a:prstGeom>
        </p:spPr>
        <p:txBody>
          <a:bodyPr wrap="square">
            <a:spAutoFit/>
          </a:bodyPr>
          <a:lstStyle/>
          <a:p>
            <a:r>
              <a:rPr lang="pl-PL" sz="2400" b="1" dirty="0" err="1"/>
              <a:t>Azure</a:t>
            </a:r>
            <a:r>
              <a:rPr lang="pl-PL" sz="2400" b="1" dirty="0"/>
              <a:t> </a:t>
            </a:r>
            <a:r>
              <a:rPr lang="pl-PL" sz="2400" b="1" dirty="0" err="1"/>
              <a:t>Functions</a:t>
            </a:r>
            <a:endParaRPr lang="pl-PL" sz="2400" b="1" dirty="0"/>
          </a:p>
        </p:txBody>
      </p:sp>
      <p:sp>
        <p:nvSpPr>
          <p:cNvPr id="9" name="Prostokąt 8">
            <a:extLst>
              <a:ext uri="{FF2B5EF4-FFF2-40B4-BE49-F238E27FC236}">
                <a16:creationId xmlns:a16="http://schemas.microsoft.com/office/drawing/2014/main" id="{E32564AC-9290-4B73-BCEB-00CF8A1F3D1F}"/>
              </a:ext>
            </a:extLst>
          </p:cNvPr>
          <p:cNvSpPr/>
          <p:nvPr/>
        </p:nvSpPr>
        <p:spPr>
          <a:xfrm>
            <a:off x="3371077" y="1861056"/>
            <a:ext cx="5079587" cy="2585323"/>
          </a:xfrm>
          <a:prstGeom prst="rect">
            <a:avLst/>
          </a:prstGeom>
        </p:spPr>
        <p:txBody>
          <a:bodyPr wrap="square">
            <a:spAutoFit/>
          </a:bodyPr>
          <a:lstStyle/>
          <a:p>
            <a:pPr marL="285750" indent="-285750">
              <a:buFont typeface="Arial" panose="020B0604020202020204" pitchFamily="34" charset="0"/>
              <a:buChar char="•"/>
            </a:pPr>
            <a:r>
              <a:rPr lang="pl-PL" dirty="0" err="1">
                <a:solidFill>
                  <a:srgbClr val="000000"/>
                </a:solidFill>
                <a:latin typeface="Segoe UI" panose="020B0502040204020203" pitchFamily="34" charset="0"/>
              </a:rPr>
              <a:t>Stateless</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logic</a:t>
            </a:r>
            <a:endParaRPr lang="pl-PL" dirty="0">
              <a:solidFill>
                <a:srgbClr val="000000"/>
              </a:solidFill>
              <a:latin typeface="Segoe UI" panose="020B0502040204020203" pitchFamily="34" charset="0"/>
            </a:endParaRPr>
          </a:p>
          <a:p>
            <a:pPr marL="285750" indent="-285750">
              <a:buFont typeface="Arial" panose="020B0604020202020204" pitchFamily="34" charset="0"/>
              <a:buChar char="•"/>
            </a:pPr>
            <a:r>
              <a:rPr lang="pl-PL" dirty="0">
                <a:solidFill>
                  <a:srgbClr val="000000"/>
                </a:solidFill>
                <a:latin typeface="Segoe UI" panose="020B0502040204020203" pitchFamily="34" charset="0"/>
              </a:rPr>
              <a:t>Event </a:t>
            </a:r>
            <a:r>
              <a:rPr lang="pl-PL" dirty="0" err="1">
                <a:solidFill>
                  <a:srgbClr val="000000"/>
                </a:solidFill>
                <a:latin typeface="Segoe UI" panose="020B0502040204020203" pitchFamily="34" charset="0"/>
              </a:rPr>
              <a:t>driven</a:t>
            </a:r>
            <a:endParaRPr lang="pl-PL" dirty="0">
              <a:solidFill>
                <a:srgbClr val="000000"/>
              </a:solidFill>
              <a:latin typeface="Segoe UI" panose="020B0502040204020203" pitchFamily="34" charset="0"/>
            </a:endParaRPr>
          </a:p>
          <a:p>
            <a:pPr marL="285750" indent="-285750">
              <a:buFont typeface="Arial" panose="020B0604020202020204" pitchFamily="34" charset="0"/>
              <a:buChar char="•"/>
            </a:pPr>
            <a:r>
              <a:rPr lang="pl-PL" dirty="0" err="1">
                <a:solidFill>
                  <a:srgbClr val="000000"/>
                </a:solidFill>
                <a:latin typeface="Segoe UI" panose="020B0502040204020203" pitchFamily="34" charset="0"/>
              </a:rPr>
              <a:t>Function</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App</a:t>
            </a:r>
            <a:endParaRPr lang="pl-PL" dirty="0">
              <a:solidFill>
                <a:srgbClr val="000000"/>
              </a:solidFill>
              <a:latin typeface="Segoe UI" panose="020B0502040204020203" pitchFamily="34" charset="0"/>
            </a:endParaRPr>
          </a:p>
          <a:p>
            <a:pPr marL="285750" indent="-285750">
              <a:buFont typeface="Arial" panose="020B0604020202020204" pitchFamily="34" charset="0"/>
              <a:buChar char="•"/>
            </a:pPr>
            <a:r>
              <a:rPr lang="pl-PL" dirty="0">
                <a:solidFill>
                  <a:srgbClr val="000000"/>
                </a:solidFill>
                <a:latin typeface="Segoe UI" panose="020B0502040204020203" pitchFamily="34" charset="0"/>
              </a:rPr>
              <a:t>Service plan:</a:t>
            </a: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Consumption</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Azure</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App</a:t>
            </a:r>
            <a:r>
              <a:rPr lang="pl-PL" dirty="0">
                <a:solidFill>
                  <a:srgbClr val="000000"/>
                </a:solidFill>
                <a:latin typeface="Segoe UI" panose="020B0502040204020203" pitchFamily="34" charset="0"/>
              </a:rPr>
              <a:t>(</a:t>
            </a:r>
            <a:r>
              <a:rPr lang="pl-PL" dirty="0" err="1">
                <a:solidFill>
                  <a:srgbClr val="000000"/>
                </a:solidFill>
                <a:latin typeface="Segoe UI" panose="020B0502040204020203" pitchFamily="34" charset="0"/>
              </a:rPr>
              <a:t>technically</a:t>
            </a:r>
            <a:r>
              <a:rPr lang="pl-PL" dirty="0">
                <a:solidFill>
                  <a:srgbClr val="000000"/>
                </a:solidFill>
                <a:latin typeface="Segoe UI" panose="020B0502040204020203" pitchFamily="34" charset="0"/>
              </a:rPr>
              <a:t> not a </a:t>
            </a:r>
            <a:r>
              <a:rPr lang="pl-PL" dirty="0" err="1">
                <a:solidFill>
                  <a:srgbClr val="000000"/>
                </a:solidFill>
                <a:latin typeface="Segoe UI" panose="020B0502040204020203" pitchFamily="34" charset="0"/>
              </a:rPr>
              <a:t>serverless</a:t>
            </a:r>
            <a:r>
              <a:rPr lang="pl-PL" dirty="0">
                <a:solidFill>
                  <a:srgbClr val="000000"/>
                </a:solidFill>
                <a:latin typeface="Segoe UI" panose="020B0502040204020203" pitchFamily="34" charset="0"/>
              </a:rPr>
              <a:t>)</a:t>
            </a:r>
          </a:p>
          <a:p>
            <a:pPr marL="285750" indent="-285750">
              <a:buFont typeface="Arial" panose="020B0604020202020204" pitchFamily="34" charset="0"/>
              <a:buChar char="•"/>
            </a:pPr>
            <a:r>
              <a:rPr lang="pl-PL" dirty="0">
                <a:solidFill>
                  <a:srgbClr val="000000"/>
                </a:solidFill>
                <a:latin typeface="Segoe UI" panose="020B0502040204020203" pitchFamily="34" charset="0"/>
              </a:rPr>
              <a:t>Storage </a:t>
            </a:r>
            <a:r>
              <a:rPr lang="pl-PL" dirty="0" err="1">
                <a:solidFill>
                  <a:srgbClr val="000000"/>
                </a:solidFill>
                <a:latin typeface="Segoe UI" panose="020B0502040204020203" pitchFamily="34" charset="0"/>
              </a:rPr>
              <a:t>Account</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pl-PL" dirty="0"/>
          </a:p>
          <a:p>
            <a:endParaRPr lang="pl-PL" dirty="0"/>
          </a:p>
        </p:txBody>
      </p:sp>
    </p:spTree>
    <p:extLst>
      <p:ext uri="{BB962C8B-B14F-4D97-AF65-F5344CB8AC3E}">
        <p14:creationId xmlns:p14="http://schemas.microsoft.com/office/powerpoint/2010/main" val="400090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6">
            <a:extLst>
              <a:ext uri="{FF2B5EF4-FFF2-40B4-BE49-F238E27FC236}">
                <a16:creationId xmlns:a16="http://schemas.microsoft.com/office/drawing/2014/main" id="{A37F98B1-DB72-46B2-9F02-5E65F40E7876}"/>
              </a:ext>
            </a:extLst>
          </p:cNvPr>
          <p:cNvSpPr/>
          <p:nvPr/>
        </p:nvSpPr>
        <p:spPr>
          <a:xfrm>
            <a:off x="4404713" y="1128862"/>
            <a:ext cx="2375028" cy="461665"/>
          </a:xfrm>
          <a:prstGeom prst="rect">
            <a:avLst/>
          </a:prstGeom>
        </p:spPr>
        <p:txBody>
          <a:bodyPr wrap="square">
            <a:spAutoFit/>
          </a:bodyPr>
          <a:lstStyle/>
          <a:p>
            <a:r>
              <a:rPr lang="pl-PL" sz="2400" b="1" dirty="0" err="1"/>
              <a:t>Azure</a:t>
            </a:r>
            <a:r>
              <a:rPr lang="pl-PL" sz="2400" b="1" dirty="0"/>
              <a:t> </a:t>
            </a:r>
            <a:r>
              <a:rPr lang="pl-PL" sz="2400" b="1" dirty="0" err="1"/>
              <a:t>Functions</a:t>
            </a:r>
            <a:endParaRPr lang="pl-PL" sz="2400" b="1" dirty="0"/>
          </a:p>
        </p:txBody>
      </p:sp>
      <p:sp>
        <p:nvSpPr>
          <p:cNvPr id="9" name="Prostokąt 8">
            <a:extLst>
              <a:ext uri="{FF2B5EF4-FFF2-40B4-BE49-F238E27FC236}">
                <a16:creationId xmlns:a16="http://schemas.microsoft.com/office/drawing/2014/main" id="{E32564AC-9290-4B73-BCEB-00CF8A1F3D1F}"/>
              </a:ext>
            </a:extLst>
          </p:cNvPr>
          <p:cNvSpPr/>
          <p:nvPr/>
        </p:nvSpPr>
        <p:spPr>
          <a:xfrm>
            <a:off x="1453978" y="1750524"/>
            <a:ext cx="3077829" cy="2585323"/>
          </a:xfrm>
          <a:prstGeom prst="rect">
            <a:avLst/>
          </a:prstGeom>
        </p:spPr>
        <p:txBody>
          <a:bodyPr wrap="square">
            <a:spAutoFit/>
          </a:bodyPr>
          <a:lstStyle/>
          <a:p>
            <a:pPr marL="285750" indent="-285750">
              <a:buFont typeface="Arial" panose="020B0604020202020204" pitchFamily="34" charset="0"/>
              <a:buChar char="•"/>
            </a:pPr>
            <a:r>
              <a:rPr lang="pl-PL" dirty="0" err="1">
                <a:solidFill>
                  <a:srgbClr val="000000"/>
                </a:solidFill>
                <a:latin typeface="Segoe UI" panose="020B0502040204020203" pitchFamily="34" charset="0"/>
              </a:rPr>
              <a:t>Triggers</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a:solidFill>
                  <a:srgbClr val="000000"/>
                </a:solidFill>
                <a:latin typeface="Segoe UI" panose="020B0502040204020203" pitchFamily="34" charset="0"/>
              </a:rPr>
              <a:t>HTTP</a:t>
            </a:r>
          </a:p>
          <a:p>
            <a:pPr marL="742950" lvl="1" indent="-285750">
              <a:buFont typeface="Arial" panose="020B0604020202020204" pitchFamily="34" charset="0"/>
              <a:buChar char="•"/>
            </a:pPr>
            <a:r>
              <a:rPr lang="pl-PL" dirty="0">
                <a:solidFill>
                  <a:srgbClr val="000000"/>
                </a:solidFill>
                <a:latin typeface="Segoe UI" panose="020B0502040204020203" pitchFamily="34" charset="0"/>
              </a:rPr>
              <a:t>Event </a:t>
            </a:r>
            <a:r>
              <a:rPr lang="pl-PL" dirty="0" err="1">
                <a:solidFill>
                  <a:srgbClr val="000000"/>
                </a:solidFill>
                <a:latin typeface="Segoe UI" panose="020B0502040204020203" pitchFamily="34" charset="0"/>
              </a:rPr>
              <a:t>Grid</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Blob</a:t>
            </a:r>
            <a:r>
              <a:rPr lang="pl-PL" dirty="0">
                <a:solidFill>
                  <a:srgbClr val="000000"/>
                </a:solidFill>
                <a:latin typeface="Segoe UI" panose="020B0502040204020203" pitchFamily="34" charset="0"/>
              </a:rPr>
              <a:t> Storage</a:t>
            </a:r>
          </a:p>
          <a:p>
            <a:pPr marL="742950" lvl="1" indent="-285750">
              <a:buFont typeface="Arial" panose="020B0604020202020204" pitchFamily="34" charset="0"/>
              <a:buChar char="•"/>
            </a:pPr>
            <a:r>
              <a:rPr lang="pl-PL" dirty="0">
                <a:solidFill>
                  <a:srgbClr val="000000"/>
                </a:solidFill>
                <a:latin typeface="Segoe UI" panose="020B0502040204020203" pitchFamily="34" charset="0"/>
              </a:rPr>
              <a:t>Service Bus</a:t>
            </a: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Timer</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a:solidFill>
                  <a:srgbClr val="000000"/>
                </a:solidFill>
                <a:latin typeface="Segoe UI" panose="020B0502040204020203" pitchFamily="34" charset="0"/>
              </a:rPr>
              <a:t>etc.</a:t>
            </a:r>
          </a:p>
          <a:p>
            <a:pPr marL="742950" lvl="1" indent="-285750">
              <a:buFont typeface="Arial" panose="020B0604020202020204" pitchFamily="34" charset="0"/>
              <a:buChar char="•"/>
            </a:pPr>
            <a:endParaRPr lang="pl-PL" dirty="0"/>
          </a:p>
          <a:p>
            <a:endParaRPr lang="pl-PL" dirty="0"/>
          </a:p>
        </p:txBody>
      </p:sp>
      <p:sp>
        <p:nvSpPr>
          <p:cNvPr id="8" name="Prostokąt 7">
            <a:extLst>
              <a:ext uri="{FF2B5EF4-FFF2-40B4-BE49-F238E27FC236}">
                <a16:creationId xmlns:a16="http://schemas.microsoft.com/office/drawing/2014/main" id="{1B3AC1F1-6176-4286-BBD5-BDA07733AA49}"/>
              </a:ext>
            </a:extLst>
          </p:cNvPr>
          <p:cNvSpPr/>
          <p:nvPr/>
        </p:nvSpPr>
        <p:spPr>
          <a:xfrm>
            <a:off x="6940515" y="1750524"/>
            <a:ext cx="3077829" cy="2862322"/>
          </a:xfrm>
          <a:prstGeom prst="rect">
            <a:avLst/>
          </a:prstGeom>
        </p:spPr>
        <p:txBody>
          <a:bodyPr wrap="square">
            <a:spAutoFit/>
          </a:bodyPr>
          <a:lstStyle/>
          <a:p>
            <a:pPr marL="285750" indent="-285750">
              <a:buFont typeface="Arial" panose="020B0604020202020204" pitchFamily="34" charset="0"/>
              <a:buChar char="•"/>
            </a:pPr>
            <a:r>
              <a:rPr lang="pl-PL" dirty="0" err="1">
                <a:solidFill>
                  <a:srgbClr val="000000"/>
                </a:solidFill>
                <a:latin typeface="Segoe UI" panose="020B0502040204020203" pitchFamily="34" charset="0"/>
              </a:rPr>
              <a:t>Bindings</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Blob</a:t>
            </a:r>
            <a:r>
              <a:rPr lang="pl-PL" dirty="0">
                <a:solidFill>
                  <a:srgbClr val="000000"/>
                </a:solidFill>
                <a:latin typeface="Segoe UI" panose="020B0502040204020203" pitchFamily="34" charset="0"/>
              </a:rPr>
              <a:t> Storage</a:t>
            </a: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Cosmos</a:t>
            </a:r>
            <a:r>
              <a:rPr lang="pl-PL" dirty="0">
                <a:solidFill>
                  <a:srgbClr val="000000"/>
                </a:solidFill>
                <a:latin typeface="Segoe UI" panose="020B0502040204020203" pitchFamily="34" charset="0"/>
              </a:rPr>
              <a:t> DB</a:t>
            </a:r>
          </a:p>
          <a:p>
            <a:pPr marL="742950" lvl="1" indent="-285750">
              <a:buFont typeface="Arial" panose="020B0604020202020204" pitchFamily="34" charset="0"/>
              <a:buChar char="•"/>
            </a:pPr>
            <a:r>
              <a:rPr lang="pl-PL" dirty="0">
                <a:solidFill>
                  <a:srgbClr val="000000"/>
                </a:solidFill>
                <a:latin typeface="Segoe UI" panose="020B0502040204020203" pitchFamily="34" charset="0"/>
              </a:rPr>
              <a:t>Event </a:t>
            </a:r>
            <a:r>
              <a:rPr lang="pl-PL" dirty="0" err="1">
                <a:solidFill>
                  <a:srgbClr val="000000"/>
                </a:solidFill>
                <a:latin typeface="Segoe UI" panose="020B0502040204020203" pitchFamily="34" charset="0"/>
              </a:rPr>
              <a:t>Hubs</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a:solidFill>
                  <a:srgbClr val="000000"/>
                </a:solidFill>
                <a:latin typeface="Segoe UI" panose="020B0502040204020203" pitchFamily="34" charset="0"/>
              </a:rPr>
              <a:t>Service Bus</a:t>
            </a: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SignalR</a:t>
            </a:r>
            <a:r>
              <a:rPr lang="pl-PL" dirty="0">
                <a:solidFill>
                  <a:srgbClr val="000000"/>
                </a:solidFill>
                <a:latin typeface="Segoe UI" panose="020B0502040204020203" pitchFamily="34" charset="0"/>
              </a:rPr>
              <a:t> &lt;3</a:t>
            </a: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Twilio</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a:solidFill>
                  <a:srgbClr val="000000"/>
                </a:solidFill>
                <a:latin typeface="Segoe UI" panose="020B0502040204020203" pitchFamily="34" charset="0"/>
              </a:rPr>
              <a:t>etc.</a:t>
            </a:r>
          </a:p>
          <a:p>
            <a:pPr marL="742950" lvl="1" indent="-285750">
              <a:buFont typeface="Arial" panose="020B0604020202020204" pitchFamily="34" charset="0"/>
              <a:buChar char="•"/>
            </a:pPr>
            <a:endParaRPr lang="pl-PL" dirty="0"/>
          </a:p>
          <a:p>
            <a:endParaRPr lang="pl-PL" dirty="0"/>
          </a:p>
        </p:txBody>
      </p:sp>
      <p:sp>
        <p:nvSpPr>
          <p:cNvPr id="3" name="Prostokąt 2">
            <a:extLst>
              <a:ext uri="{FF2B5EF4-FFF2-40B4-BE49-F238E27FC236}">
                <a16:creationId xmlns:a16="http://schemas.microsoft.com/office/drawing/2014/main" id="{10598256-D19F-4FBD-81F2-887F1E3C6516}"/>
              </a:ext>
            </a:extLst>
          </p:cNvPr>
          <p:cNvSpPr/>
          <p:nvPr/>
        </p:nvSpPr>
        <p:spPr>
          <a:xfrm>
            <a:off x="1988378" y="5362470"/>
            <a:ext cx="7348468" cy="276999"/>
          </a:xfrm>
          <a:prstGeom prst="rect">
            <a:avLst/>
          </a:prstGeom>
        </p:spPr>
        <p:txBody>
          <a:bodyPr wrap="square">
            <a:spAutoFit/>
          </a:bodyPr>
          <a:lstStyle/>
          <a:p>
            <a:r>
              <a:rPr lang="pl-PL" sz="1200" dirty="0"/>
              <a:t>https://docs.microsoft.com/en-us/azure/azure-functions/functions-triggers-bindings#supported-bindings </a:t>
            </a:r>
          </a:p>
        </p:txBody>
      </p:sp>
      <p:sp>
        <p:nvSpPr>
          <p:cNvPr id="4" name="pole tekstowe 3">
            <a:extLst>
              <a:ext uri="{FF2B5EF4-FFF2-40B4-BE49-F238E27FC236}">
                <a16:creationId xmlns:a16="http://schemas.microsoft.com/office/drawing/2014/main" id="{B4A61F7F-F365-453E-B62A-3FC37D30C6E2}"/>
              </a:ext>
            </a:extLst>
          </p:cNvPr>
          <p:cNvSpPr txBox="1"/>
          <p:nvPr/>
        </p:nvSpPr>
        <p:spPr>
          <a:xfrm>
            <a:off x="2307771" y="4495844"/>
            <a:ext cx="7576457" cy="369332"/>
          </a:xfrm>
          <a:prstGeom prst="rect">
            <a:avLst/>
          </a:prstGeom>
          <a:noFill/>
        </p:spPr>
        <p:txBody>
          <a:bodyPr wrap="square" rtlCol="0">
            <a:spAutoFit/>
          </a:bodyPr>
          <a:lstStyle/>
          <a:p>
            <a:r>
              <a:rPr lang="en-US" b="1" dirty="0"/>
              <a:t>Unlike a trigger, a function can have multiple input and output bindings.</a:t>
            </a:r>
            <a:endParaRPr lang="pl-PL" b="1" dirty="0"/>
          </a:p>
        </p:txBody>
      </p:sp>
    </p:spTree>
    <p:extLst>
      <p:ext uri="{BB962C8B-B14F-4D97-AF65-F5344CB8AC3E}">
        <p14:creationId xmlns:p14="http://schemas.microsoft.com/office/powerpoint/2010/main" val="54229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6">
            <a:extLst>
              <a:ext uri="{FF2B5EF4-FFF2-40B4-BE49-F238E27FC236}">
                <a16:creationId xmlns:a16="http://schemas.microsoft.com/office/drawing/2014/main" id="{A37F98B1-DB72-46B2-9F02-5E65F40E7876}"/>
              </a:ext>
            </a:extLst>
          </p:cNvPr>
          <p:cNvSpPr/>
          <p:nvPr/>
        </p:nvSpPr>
        <p:spPr>
          <a:xfrm>
            <a:off x="3053106" y="1128862"/>
            <a:ext cx="6367120" cy="461665"/>
          </a:xfrm>
          <a:prstGeom prst="rect">
            <a:avLst/>
          </a:prstGeom>
        </p:spPr>
        <p:txBody>
          <a:bodyPr wrap="square">
            <a:spAutoFit/>
          </a:bodyPr>
          <a:lstStyle/>
          <a:p>
            <a:r>
              <a:rPr lang="pl-PL" sz="2400" b="1" dirty="0" err="1"/>
              <a:t>Let’s</a:t>
            </a:r>
            <a:r>
              <a:rPr lang="pl-PL" sz="2400" b="1" dirty="0"/>
              <a:t> </a:t>
            </a:r>
            <a:r>
              <a:rPr lang="pl-PL" sz="2400" b="1" dirty="0" err="1"/>
              <a:t>back</a:t>
            </a:r>
            <a:r>
              <a:rPr lang="pl-PL" sz="2400" b="1" dirty="0"/>
              <a:t> to portal and </a:t>
            </a:r>
            <a:r>
              <a:rPr lang="pl-PL" sz="2400" b="1" dirty="0" err="1"/>
              <a:t>write</a:t>
            </a:r>
            <a:r>
              <a:rPr lang="pl-PL" sz="2400" b="1" dirty="0"/>
              <a:t> </a:t>
            </a:r>
            <a:r>
              <a:rPr lang="pl-PL" sz="2400" b="1" dirty="0" err="1"/>
              <a:t>more</a:t>
            </a:r>
            <a:r>
              <a:rPr lang="pl-PL" sz="2400" b="1" dirty="0"/>
              <a:t> </a:t>
            </a:r>
            <a:r>
              <a:rPr lang="pl-PL" sz="2400" b="1" dirty="0" err="1"/>
              <a:t>functions</a:t>
            </a:r>
            <a:r>
              <a:rPr lang="pl-PL" sz="2400" b="1" dirty="0"/>
              <a:t>!</a:t>
            </a:r>
          </a:p>
        </p:txBody>
      </p:sp>
      <p:sp>
        <p:nvSpPr>
          <p:cNvPr id="3" name="Prostokąt 2">
            <a:extLst>
              <a:ext uri="{FF2B5EF4-FFF2-40B4-BE49-F238E27FC236}">
                <a16:creationId xmlns:a16="http://schemas.microsoft.com/office/drawing/2014/main" id="{3292F88C-0093-49CE-88EC-954D765541FA}"/>
              </a:ext>
            </a:extLst>
          </p:cNvPr>
          <p:cNvSpPr/>
          <p:nvPr/>
        </p:nvSpPr>
        <p:spPr>
          <a:xfrm>
            <a:off x="3319598" y="1675358"/>
            <a:ext cx="5552802" cy="369332"/>
          </a:xfrm>
          <a:prstGeom prst="rect">
            <a:avLst/>
          </a:prstGeom>
        </p:spPr>
        <p:txBody>
          <a:bodyPr wrap="none">
            <a:spAutoFit/>
          </a:bodyPr>
          <a:lstStyle/>
          <a:p>
            <a:r>
              <a:rPr lang="pl-PL" dirty="0"/>
              <a:t>https://github.com/devmonte/azure-functions-workshop</a:t>
            </a:r>
          </a:p>
        </p:txBody>
      </p:sp>
      <p:pic>
        <p:nvPicPr>
          <p:cNvPr id="6" name="Obraz 5">
            <a:extLst>
              <a:ext uri="{FF2B5EF4-FFF2-40B4-BE49-F238E27FC236}">
                <a16:creationId xmlns:a16="http://schemas.microsoft.com/office/drawing/2014/main" id="{CFA0AC26-31E5-4A25-ADCA-CAE78D8A3D12}"/>
              </a:ext>
            </a:extLst>
          </p:cNvPr>
          <p:cNvPicPr>
            <a:picLocks noChangeAspect="1"/>
          </p:cNvPicPr>
          <p:nvPr/>
        </p:nvPicPr>
        <p:blipFill>
          <a:blip r:embed="rId4"/>
          <a:stretch>
            <a:fillRect/>
          </a:stretch>
        </p:blipFill>
        <p:spPr>
          <a:xfrm>
            <a:off x="3271837" y="2238375"/>
            <a:ext cx="5648325" cy="2381250"/>
          </a:xfrm>
          <a:prstGeom prst="rect">
            <a:avLst/>
          </a:prstGeom>
        </p:spPr>
      </p:pic>
      <p:pic>
        <p:nvPicPr>
          <p:cNvPr id="11" name="Picture 2" descr="https://raw.githubusercontent.com/Azure/azure-functions-cli/master/src/Azure.Functions.Cli/npm/assets/azure-functions-logo-color-raster.png">
            <a:extLst>
              <a:ext uri="{FF2B5EF4-FFF2-40B4-BE49-F238E27FC236}">
                <a16:creationId xmlns:a16="http://schemas.microsoft.com/office/drawing/2014/main" id="{607AB3FF-1FF4-46B9-B464-E35C05C280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254" y="2627462"/>
            <a:ext cx="588011" cy="5880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raw.githubusercontent.com/Azure/azure-functions-cli/master/src/Azure.Functions.Cli/npm/assets/azure-functions-logo-color-raster.png">
            <a:extLst>
              <a:ext uri="{FF2B5EF4-FFF2-40B4-BE49-F238E27FC236}">
                <a16:creationId xmlns:a16="http://schemas.microsoft.com/office/drawing/2014/main" id="{DF7F84EC-C3AE-4919-B8AD-1C43D51BC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254" y="3348522"/>
            <a:ext cx="588011" cy="5880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raw.githubusercontent.com/Azure/azure-functions-cli/master/src/Azure.Functions.Cli/npm/assets/azure-functions-logo-color-raster.png">
            <a:extLst>
              <a:ext uri="{FF2B5EF4-FFF2-40B4-BE49-F238E27FC236}">
                <a16:creationId xmlns:a16="http://schemas.microsoft.com/office/drawing/2014/main" id="{DF1D3818-1251-4105-9DB4-C48C64B9C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434" y="2995078"/>
            <a:ext cx="588011" cy="58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36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90">
            <a:extLst>
              <a:ext uri="{FF2B5EF4-FFF2-40B4-BE49-F238E27FC236}">
                <a16:creationId xmlns:a16="http://schemas.microsoft.com/office/drawing/2014/main" id="{86C3BF5C-2175-475B-8602-2C7CD644891A}"/>
              </a:ext>
            </a:extLst>
          </p:cNvPr>
          <p:cNvGrpSpPr/>
          <p:nvPr/>
        </p:nvGrpSpPr>
        <p:grpSpPr>
          <a:xfrm>
            <a:off x="766776" y="1253200"/>
            <a:ext cx="10658447" cy="4260750"/>
            <a:chOff x="518698" y="1093146"/>
            <a:chExt cx="11161360" cy="5260713"/>
          </a:xfrm>
        </p:grpSpPr>
        <p:sp>
          <p:nvSpPr>
            <p:cNvPr id="10" name="Right Arrow 74">
              <a:extLst>
                <a:ext uri="{FF2B5EF4-FFF2-40B4-BE49-F238E27FC236}">
                  <a16:creationId xmlns:a16="http://schemas.microsoft.com/office/drawing/2014/main" id="{ED7AAC18-9EAB-44C9-A20F-2E311BB71FCD}"/>
                </a:ext>
              </a:extLst>
            </p:cNvPr>
            <p:cNvSpPr/>
            <p:nvPr/>
          </p:nvSpPr>
          <p:spPr>
            <a:xfrm rot="10800000">
              <a:off x="6946561" y="4812901"/>
              <a:ext cx="546608" cy="372615"/>
            </a:xfrm>
            <a:prstGeom prst="rightArrow">
              <a:avLst>
                <a:gd name="adj1" fmla="val 50000"/>
                <a:gd name="adj2" fmla="val 73537"/>
              </a:avLst>
            </a:prstGeom>
            <a:solidFill>
              <a:srgbClr val="2980B9"/>
            </a:solidFill>
            <a:ln w="10795" cap="flat" cmpd="sng" algn="ctr">
              <a:no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11" name="Right Arrow 70">
              <a:extLst>
                <a:ext uri="{FF2B5EF4-FFF2-40B4-BE49-F238E27FC236}">
                  <a16:creationId xmlns:a16="http://schemas.microsoft.com/office/drawing/2014/main" id="{157B5FBB-7D54-4E65-8374-426DBED9AF0E}"/>
                </a:ext>
              </a:extLst>
            </p:cNvPr>
            <p:cNvSpPr/>
            <p:nvPr/>
          </p:nvSpPr>
          <p:spPr>
            <a:xfrm rot="13394679">
              <a:off x="6035743" y="3703114"/>
              <a:ext cx="1721472" cy="372615"/>
            </a:xfrm>
            <a:prstGeom prst="rightArrow">
              <a:avLst>
                <a:gd name="adj1" fmla="val 50000"/>
                <a:gd name="adj2" fmla="val 73537"/>
              </a:avLst>
            </a:prstGeom>
            <a:solidFill>
              <a:srgbClr val="2980B9"/>
            </a:solidFill>
            <a:ln w="10795" cap="flat" cmpd="sng" algn="ctr">
              <a:no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12" name="Right Arrow 73">
              <a:extLst>
                <a:ext uri="{FF2B5EF4-FFF2-40B4-BE49-F238E27FC236}">
                  <a16:creationId xmlns:a16="http://schemas.microsoft.com/office/drawing/2014/main" id="{EDD3CA1D-169B-4235-8ADC-2F19871E4847}"/>
                </a:ext>
              </a:extLst>
            </p:cNvPr>
            <p:cNvSpPr/>
            <p:nvPr/>
          </p:nvSpPr>
          <p:spPr>
            <a:xfrm rot="5400000">
              <a:off x="7707860" y="3318438"/>
              <a:ext cx="1090106" cy="1021594"/>
            </a:xfrm>
            <a:prstGeom prst="rightArrow">
              <a:avLst>
                <a:gd name="adj1" fmla="val 50000"/>
                <a:gd name="adj2" fmla="val 73537"/>
              </a:avLst>
            </a:prstGeom>
            <a:solidFill>
              <a:srgbClr val="2980B9"/>
            </a:solidFill>
            <a:ln w="10795" cap="flat" cmpd="sng" algn="ctr">
              <a:no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13" name="Right Arrow 67">
              <a:extLst>
                <a:ext uri="{FF2B5EF4-FFF2-40B4-BE49-F238E27FC236}">
                  <a16:creationId xmlns:a16="http://schemas.microsoft.com/office/drawing/2014/main" id="{C7C7A475-B7BB-4C2D-8383-471FD0B45434}"/>
                </a:ext>
              </a:extLst>
            </p:cNvPr>
            <p:cNvSpPr/>
            <p:nvPr/>
          </p:nvSpPr>
          <p:spPr>
            <a:xfrm>
              <a:off x="2103736" y="2000307"/>
              <a:ext cx="8631024" cy="1021594"/>
            </a:xfrm>
            <a:prstGeom prst="rightArrow">
              <a:avLst>
                <a:gd name="adj1" fmla="val 50000"/>
                <a:gd name="adj2" fmla="val 73537"/>
              </a:avLst>
            </a:prstGeom>
            <a:solidFill>
              <a:srgbClr val="2980B9"/>
            </a:solidFill>
            <a:ln w="10795" cap="flat" cmpd="sng" algn="ctr">
              <a:no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14" name="Rounded Rectangle 65">
              <a:extLst>
                <a:ext uri="{FF2B5EF4-FFF2-40B4-BE49-F238E27FC236}">
                  <a16:creationId xmlns:a16="http://schemas.microsoft.com/office/drawing/2014/main" id="{9852DFFD-7BE3-4224-8D7B-E9D26EEE72B4}"/>
                </a:ext>
              </a:extLst>
            </p:cNvPr>
            <p:cNvSpPr/>
            <p:nvPr/>
          </p:nvSpPr>
          <p:spPr>
            <a:xfrm>
              <a:off x="534104" y="1711117"/>
              <a:ext cx="1599973" cy="1599973"/>
            </a:xfrm>
            <a:prstGeom prst="roundRect">
              <a:avLst>
                <a:gd name="adj" fmla="val 5783"/>
              </a:avLst>
            </a:prstGeom>
            <a:solidFill>
              <a:srgbClr val="FFFFFF"/>
            </a:solidFill>
            <a:ln w="28575" cap="flat" cmpd="sng" algn="ctr">
              <a:solidFill>
                <a:srgbClr val="ECECEC">
                  <a:lumMod val="50000"/>
                </a:srgbClr>
              </a:solid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sp>
          <p:nvSpPr>
            <p:cNvPr id="15" name="TextBox 12">
              <a:extLst>
                <a:ext uri="{FF2B5EF4-FFF2-40B4-BE49-F238E27FC236}">
                  <a16:creationId xmlns:a16="http://schemas.microsoft.com/office/drawing/2014/main" id="{6C57B8EA-0C80-4C50-8363-009E2D4BD32A}"/>
                </a:ext>
              </a:extLst>
            </p:cNvPr>
            <p:cNvSpPr txBox="1"/>
            <p:nvPr/>
          </p:nvSpPr>
          <p:spPr>
            <a:xfrm>
              <a:off x="518698" y="1240673"/>
              <a:ext cx="1203421" cy="380946"/>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defTabSz="914367"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1) Trigger</a:t>
              </a:r>
            </a:p>
          </p:txBody>
        </p:sp>
        <p:sp>
          <p:nvSpPr>
            <p:cNvPr id="16" name="TextBox 24">
              <a:extLst>
                <a:ext uri="{FF2B5EF4-FFF2-40B4-BE49-F238E27FC236}">
                  <a16:creationId xmlns:a16="http://schemas.microsoft.com/office/drawing/2014/main" id="{C745B849-2AB6-4DFD-9CB5-B6AC55F00149}"/>
                </a:ext>
              </a:extLst>
            </p:cNvPr>
            <p:cNvSpPr txBox="1"/>
            <p:nvPr/>
          </p:nvSpPr>
          <p:spPr>
            <a:xfrm>
              <a:off x="4583706" y="5486449"/>
              <a:ext cx="2262966" cy="380946"/>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7) Develop Locally</a:t>
              </a:r>
            </a:p>
          </p:txBody>
        </p:sp>
        <p:sp>
          <p:nvSpPr>
            <p:cNvPr id="17" name="TextBox 25">
              <a:extLst>
                <a:ext uri="{FF2B5EF4-FFF2-40B4-BE49-F238E27FC236}">
                  <a16:creationId xmlns:a16="http://schemas.microsoft.com/office/drawing/2014/main" id="{4F01112B-94CB-47B2-9956-5F24D904A8FE}"/>
                </a:ext>
              </a:extLst>
            </p:cNvPr>
            <p:cNvSpPr txBox="1"/>
            <p:nvPr/>
          </p:nvSpPr>
          <p:spPr>
            <a:xfrm>
              <a:off x="4583706" y="1240673"/>
              <a:ext cx="1980919" cy="380946"/>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defTabSz="914367"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3) Develop</a:t>
              </a:r>
            </a:p>
          </p:txBody>
        </p:sp>
        <p:sp>
          <p:nvSpPr>
            <p:cNvPr id="18" name="TextBox 30">
              <a:extLst>
                <a:ext uri="{FF2B5EF4-FFF2-40B4-BE49-F238E27FC236}">
                  <a16:creationId xmlns:a16="http://schemas.microsoft.com/office/drawing/2014/main" id="{9DB7B265-3F5A-47E5-856E-0B2D1F5A19D8}"/>
                </a:ext>
              </a:extLst>
            </p:cNvPr>
            <p:cNvSpPr txBox="1"/>
            <p:nvPr/>
          </p:nvSpPr>
          <p:spPr>
            <a:xfrm>
              <a:off x="7452926" y="1205317"/>
              <a:ext cx="1607606" cy="380946"/>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defTabSz="914367"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4) Execute</a:t>
              </a:r>
            </a:p>
          </p:txBody>
        </p:sp>
        <p:sp>
          <p:nvSpPr>
            <p:cNvPr id="19" name="TextBox 100">
              <a:extLst>
                <a:ext uri="{FF2B5EF4-FFF2-40B4-BE49-F238E27FC236}">
                  <a16:creationId xmlns:a16="http://schemas.microsoft.com/office/drawing/2014/main" id="{CE4916ED-D611-4F9C-BF47-D4A773FA5A26}"/>
                </a:ext>
              </a:extLst>
            </p:cNvPr>
            <p:cNvSpPr txBox="1"/>
            <p:nvPr/>
          </p:nvSpPr>
          <p:spPr>
            <a:xfrm>
              <a:off x="7180370" y="5972913"/>
              <a:ext cx="2447018" cy="380946"/>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6) Monitor and Improve</a:t>
              </a:r>
            </a:p>
          </p:txBody>
        </p:sp>
        <p:sp>
          <p:nvSpPr>
            <p:cNvPr id="20" name="Rounded Rectangle 11">
              <a:extLst>
                <a:ext uri="{FF2B5EF4-FFF2-40B4-BE49-F238E27FC236}">
                  <a16:creationId xmlns:a16="http://schemas.microsoft.com/office/drawing/2014/main" id="{25C2F3FD-7184-4C38-8044-7673117E120A}"/>
                </a:ext>
              </a:extLst>
            </p:cNvPr>
            <p:cNvSpPr/>
            <p:nvPr/>
          </p:nvSpPr>
          <p:spPr>
            <a:xfrm>
              <a:off x="7493169" y="4385531"/>
              <a:ext cx="1635977" cy="1599973"/>
            </a:xfrm>
            <a:prstGeom prst="roundRect">
              <a:avLst>
                <a:gd name="adj" fmla="val 5783"/>
              </a:avLst>
            </a:prstGeom>
            <a:solidFill>
              <a:srgbClr val="FFFFFF"/>
            </a:solidFill>
            <a:ln w="28575" cap="flat" cmpd="sng" algn="ctr">
              <a:solidFill>
                <a:srgbClr val="ECECEC">
                  <a:lumMod val="50000"/>
                </a:srgbClr>
              </a:solid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sp>
          <p:nvSpPr>
            <p:cNvPr id="21" name="Rounded Rectangle 39">
              <a:extLst>
                <a:ext uri="{FF2B5EF4-FFF2-40B4-BE49-F238E27FC236}">
                  <a16:creationId xmlns:a16="http://schemas.microsoft.com/office/drawing/2014/main" id="{22888764-9207-43E7-A300-9BBDC7C919D5}"/>
                </a:ext>
              </a:extLst>
            </p:cNvPr>
            <p:cNvSpPr/>
            <p:nvPr/>
          </p:nvSpPr>
          <p:spPr>
            <a:xfrm>
              <a:off x="4685456" y="1698389"/>
              <a:ext cx="1599973" cy="1599973"/>
            </a:xfrm>
            <a:prstGeom prst="roundRect">
              <a:avLst>
                <a:gd name="adj" fmla="val 5783"/>
              </a:avLst>
            </a:prstGeom>
            <a:solidFill>
              <a:srgbClr val="FFFFFF"/>
            </a:solidFill>
            <a:ln w="28575" cap="flat" cmpd="sng" algn="ctr">
              <a:solidFill>
                <a:srgbClr val="ECECEC">
                  <a:lumMod val="50000"/>
                </a:srgbClr>
              </a:solid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sp>
          <p:nvSpPr>
            <p:cNvPr id="22" name="Rounded Rectangle 40">
              <a:extLst>
                <a:ext uri="{FF2B5EF4-FFF2-40B4-BE49-F238E27FC236}">
                  <a16:creationId xmlns:a16="http://schemas.microsoft.com/office/drawing/2014/main" id="{2DE4A12D-ADF7-4FE2-8215-AD7E838361C3}"/>
                </a:ext>
              </a:extLst>
            </p:cNvPr>
            <p:cNvSpPr/>
            <p:nvPr/>
          </p:nvSpPr>
          <p:spPr>
            <a:xfrm>
              <a:off x="7452926" y="1672251"/>
              <a:ext cx="1599973" cy="1599973"/>
            </a:xfrm>
            <a:prstGeom prst="roundRect">
              <a:avLst>
                <a:gd name="adj" fmla="val 5783"/>
              </a:avLst>
            </a:prstGeom>
            <a:solidFill>
              <a:srgbClr val="FFFFFF"/>
            </a:solidFill>
            <a:ln w="28575" cap="flat" cmpd="sng" algn="ctr">
              <a:solidFill>
                <a:srgbClr val="ECECEC">
                  <a:lumMod val="50000"/>
                </a:srgbClr>
              </a:solid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sp>
          <p:nvSpPr>
            <p:cNvPr id="23" name="Rounded Rectangle 44">
              <a:extLst>
                <a:ext uri="{FF2B5EF4-FFF2-40B4-BE49-F238E27FC236}">
                  <a16:creationId xmlns:a16="http://schemas.microsoft.com/office/drawing/2014/main" id="{7E592CA5-7B1F-4050-B2AC-FED140A9E2F3}"/>
                </a:ext>
              </a:extLst>
            </p:cNvPr>
            <p:cNvSpPr/>
            <p:nvPr/>
          </p:nvSpPr>
          <p:spPr>
            <a:xfrm>
              <a:off x="2536286" y="1695454"/>
              <a:ext cx="1599973" cy="1599973"/>
            </a:xfrm>
            <a:prstGeom prst="roundRect">
              <a:avLst>
                <a:gd name="adj" fmla="val 5783"/>
              </a:avLst>
            </a:prstGeom>
            <a:solidFill>
              <a:srgbClr val="FFFFFF"/>
            </a:solidFill>
            <a:ln w="28575" cap="flat" cmpd="sng" algn="ctr">
              <a:solidFill>
                <a:srgbClr val="ECECEC">
                  <a:lumMod val="50000"/>
                </a:srgbClr>
              </a:solid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sp>
          <p:nvSpPr>
            <p:cNvPr id="24" name="TextBox 105">
              <a:extLst>
                <a:ext uri="{FF2B5EF4-FFF2-40B4-BE49-F238E27FC236}">
                  <a16:creationId xmlns:a16="http://schemas.microsoft.com/office/drawing/2014/main" id="{B87F7661-8EC1-4F85-9A7C-E7B740CA4432}"/>
                </a:ext>
              </a:extLst>
            </p:cNvPr>
            <p:cNvSpPr txBox="1"/>
            <p:nvPr/>
          </p:nvSpPr>
          <p:spPr>
            <a:xfrm>
              <a:off x="2519654" y="1093146"/>
              <a:ext cx="1678801" cy="380946"/>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defTabSz="914367"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2) Input Binding</a:t>
              </a:r>
            </a:p>
          </p:txBody>
        </p:sp>
        <p:pic>
          <p:nvPicPr>
            <p:cNvPr id="25" name="Picture 106">
              <a:extLst>
                <a:ext uri="{FF2B5EF4-FFF2-40B4-BE49-F238E27FC236}">
                  <a16:creationId xmlns:a16="http://schemas.microsoft.com/office/drawing/2014/main" id="{F581C32F-BE39-4371-A188-87BE998E66E1}"/>
                </a:ext>
              </a:extLst>
            </p:cNvPr>
            <p:cNvPicPr>
              <a:picLocks noChangeAspect="1"/>
            </p:cNvPicPr>
            <p:nvPr/>
          </p:nvPicPr>
          <p:blipFill>
            <a:blip r:embed="rId4"/>
            <a:stretch>
              <a:fillRect/>
            </a:stretch>
          </p:blipFill>
          <p:spPr>
            <a:xfrm>
              <a:off x="5595336" y="3369788"/>
              <a:ext cx="9525" cy="9525"/>
            </a:xfrm>
            <a:prstGeom prst="rect">
              <a:avLst/>
            </a:prstGeom>
          </p:spPr>
        </p:pic>
        <p:grpSp>
          <p:nvGrpSpPr>
            <p:cNvPr id="26" name="Group 107">
              <a:extLst>
                <a:ext uri="{FF2B5EF4-FFF2-40B4-BE49-F238E27FC236}">
                  <a16:creationId xmlns:a16="http://schemas.microsoft.com/office/drawing/2014/main" id="{23052252-EA7A-44E1-857E-7C8F38101F20}"/>
                </a:ext>
              </a:extLst>
            </p:cNvPr>
            <p:cNvGrpSpPr/>
            <p:nvPr/>
          </p:nvGrpSpPr>
          <p:grpSpPr>
            <a:xfrm>
              <a:off x="4750345" y="1800062"/>
              <a:ext cx="1507362" cy="1328386"/>
              <a:chOff x="5361799" y="1370854"/>
              <a:chExt cx="1507362" cy="1328386"/>
            </a:xfrm>
          </p:grpSpPr>
          <p:grpSp>
            <p:nvGrpSpPr>
              <p:cNvPr id="85" name="Group 166">
                <a:extLst>
                  <a:ext uri="{FF2B5EF4-FFF2-40B4-BE49-F238E27FC236}">
                    <a16:creationId xmlns:a16="http://schemas.microsoft.com/office/drawing/2014/main" id="{ACD5E556-4D75-4465-B7D7-742E2FFC624F}"/>
                  </a:ext>
                </a:extLst>
              </p:cNvPr>
              <p:cNvGrpSpPr/>
              <p:nvPr/>
            </p:nvGrpSpPr>
            <p:grpSpPr>
              <a:xfrm>
                <a:off x="5361799" y="1559283"/>
                <a:ext cx="1423049" cy="1139957"/>
                <a:chOff x="8055949" y="4551928"/>
                <a:chExt cx="1938825" cy="1416061"/>
              </a:xfrm>
            </p:grpSpPr>
            <p:pic>
              <p:nvPicPr>
                <p:cNvPr id="87" name="Picture 168">
                  <a:extLst>
                    <a:ext uri="{FF2B5EF4-FFF2-40B4-BE49-F238E27FC236}">
                      <a16:creationId xmlns:a16="http://schemas.microsoft.com/office/drawing/2014/main" id="{3DF01AAB-C263-45D5-8DB5-70CBB195223A}"/>
                    </a:ext>
                  </a:extLst>
                </p:cNvPr>
                <p:cNvPicPr>
                  <a:picLocks noChangeAspect="1"/>
                </p:cNvPicPr>
                <p:nvPr/>
              </p:nvPicPr>
              <p:blipFill>
                <a:blip r:embed="rId5"/>
                <a:stretch>
                  <a:fillRect/>
                </a:stretch>
              </p:blipFill>
              <p:spPr>
                <a:xfrm>
                  <a:off x="8055949" y="4551928"/>
                  <a:ext cx="1938825" cy="1416061"/>
                </a:xfrm>
                <a:prstGeom prst="rect">
                  <a:avLst/>
                </a:prstGeom>
                <a:ln>
                  <a:solidFill>
                    <a:srgbClr val="ECECEC">
                      <a:lumMod val="50000"/>
                    </a:srgbClr>
                  </a:solidFill>
                </a:ln>
              </p:spPr>
            </p:pic>
            <p:pic>
              <p:nvPicPr>
                <p:cNvPr id="88" name="Picture 2" descr="Azure Functions screenshot">
                  <a:extLst>
                    <a:ext uri="{FF2B5EF4-FFF2-40B4-BE49-F238E27FC236}">
                      <a16:creationId xmlns:a16="http://schemas.microsoft.com/office/drawing/2014/main" id="{67F680C5-021B-44EB-A6A0-814F732D5D1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8121790" y="4838850"/>
                  <a:ext cx="1809940" cy="1048398"/>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167">
                <a:extLst>
                  <a:ext uri="{FF2B5EF4-FFF2-40B4-BE49-F238E27FC236}">
                    <a16:creationId xmlns:a16="http://schemas.microsoft.com/office/drawing/2014/main" id="{96CD7D05-B5FF-440F-AA25-A7387DBDAF56}"/>
                  </a:ext>
                </a:extLst>
              </p:cNvPr>
              <p:cNvPicPr>
                <a:picLocks noChangeAspect="1"/>
              </p:cNvPicPr>
              <p:nvPr/>
            </p:nvPicPr>
            <p:blipFill>
              <a:blip r:embed="rId7"/>
              <a:stretch>
                <a:fillRect/>
              </a:stretch>
            </p:blipFill>
            <p:spPr>
              <a:xfrm>
                <a:off x="6259051" y="1370854"/>
                <a:ext cx="610110" cy="610109"/>
              </a:xfrm>
              <a:prstGeom prst="rect">
                <a:avLst/>
              </a:prstGeom>
            </p:spPr>
          </p:pic>
        </p:grpSp>
        <p:sp>
          <p:nvSpPr>
            <p:cNvPr id="27" name="TextBox 108">
              <a:extLst>
                <a:ext uri="{FF2B5EF4-FFF2-40B4-BE49-F238E27FC236}">
                  <a16:creationId xmlns:a16="http://schemas.microsoft.com/office/drawing/2014/main" id="{BC6D73CB-EF28-4205-B154-A3DADE993C78}"/>
                </a:ext>
              </a:extLst>
            </p:cNvPr>
            <p:cNvSpPr txBox="1"/>
            <p:nvPr/>
          </p:nvSpPr>
          <p:spPr>
            <a:xfrm>
              <a:off x="9866743" y="1215730"/>
              <a:ext cx="1813315" cy="380946"/>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5) Output Binding</a:t>
              </a:r>
            </a:p>
          </p:txBody>
        </p:sp>
        <p:sp>
          <p:nvSpPr>
            <p:cNvPr id="28" name="Rounded Rectangle 72">
              <a:extLst>
                <a:ext uri="{FF2B5EF4-FFF2-40B4-BE49-F238E27FC236}">
                  <a16:creationId xmlns:a16="http://schemas.microsoft.com/office/drawing/2014/main" id="{29C3256A-ED82-459F-B856-17246AE8B4DE}"/>
                </a:ext>
              </a:extLst>
            </p:cNvPr>
            <p:cNvSpPr/>
            <p:nvPr/>
          </p:nvSpPr>
          <p:spPr>
            <a:xfrm>
              <a:off x="9965905" y="1683240"/>
              <a:ext cx="1635977" cy="1599973"/>
            </a:xfrm>
            <a:prstGeom prst="roundRect">
              <a:avLst>
                <a:gd name="adj" fmla="val 5783"/>
              </a:avLst>
            </a:prstGeom>
            <a:solidFill>
              <a:srgbClr val="FFFFFF"/>
            </a:solidFill>
            <a:ln w="28575" cap="flat" cmpd="sng" algn="ctr">
              <a:solidFill>
                <a:srgbClr val="ECECEC">
                  <a:lumMod val="50000"/>
                </a:srgbClr>
              </a:solid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grpSp>
          <p:nvGrpSpPr>
            <p:cNvPr id="29" name="Group 110">
              <a:extLst>
                <a:ext uri="{FF2B5EF4-FFF2-40B4-BE49-F238E27FC236}">
                  <a16:creationId xmlns:a16="http://schemas.microsoft.com/office/drawing/2014/main" id="{26B59210-92D9-405F-A653-8164445FD36F}"/>
                </a:ext>
              </a:extLst>
            </p:cNvPr>
            <p:cNvGrpSpPr/>
            <p:nvPr/>
          </p:nvGrpSpPr>
          <p:grpSpPr>
            <a:xfrm>
              <a:off x="3992036" y="3374550"/>
              <a:ext cx="2939666" cy="2169945"/>
              <a:chOff x="4161075" y="3745154"/>
              <a:chExt cx="2939666" cy="2169945"/>
            </a:xfrm>
          </p:grpSpPr>
          <p:grpSp>
            <p:nvGrpSpPr>
              <p:cNvPr id="74" name="Group 155">
                <a:extLst>
                  <a:ext uri="{FF2B5EF4-FFF2-40B4-BE49-F238E27FC236}">
                    <a16:creationId xmlns:a16="http://schemas.microsoft.com/office/drawing/2014/main" id="{C2105C2A-3F6A-409B-B5D0-0AAA5E1C949B}"/>
                  </a:ext>
                </a:extLst>
              </p:cNvPr>
              <p:cNvGrpSpPr/>
              <p:nvPr/>
            </p:nvGrpSpPr>
            <p:grpSpPr>
              <a:xfrm>
                <a:off x="4161075" y="3745154"/>
                <a:ext cx="2939666" cy="2169945"/>
                <a:chOff x="4577261" y="2941066"/>
                <a:chExt cx="2939666" cy="2169945"/>
              </a:xfrm>
            </p:grpSpPr>
            <p:grpSp>
              <p:nvGrpSpPr>
                <p:cNvPr id="77" name="Group 158">
                  <a:extLst>
                    <a:ext uri="{FF2B5EF4-FFF2-40B4-BE49-F238E27FC236}">
                      <a16:creationId xmlns:a16="http://schemas.microsoft.com/office/drawing/2014/main" id="{990720BF-C19D-4DE8-91CA-6F1A10466EA5}"/>
                    </a:ext>
                  </a:extLst>
                </p:cNvPr>
                <p:cNvGrpSpPr/>
                <p:nvPr/>
              </p:nvGrpSpPr>
              <p:grpSpPr>
                <a:xfrm>
                  <a:off x="4577261" y="2941066"/>
                  <a:ext cx="2939666" cy="2169945"/>
                  <a:chOff x="4577261" y="2941066"/>
                  <a:chExt cx="2939666" cy="2169945"/>
                </a:xfrm>
              </p:grpSpPr>
              <p:grpSp>
                <p:nvGrpSpPr>
                  <p:cNvPr id="80" name="Group 161">
                    <a:extLst>
                      <a:ext uri="{FF2B5EF4-FFF2-40B4-BE49-F238E27FC236}">
                        <a16:creationId xmlns:a16="http://schemas.microsoft.com/office/drawing/2014/main" id="{FFCECFBE-1EC8-4B36-9CA1-E87677C3AC79}"/>
                      </a:ext>
                    </a:extLst>
                  </p:cNvPr>
                  <p:cNvGrpSpPr/>
                  <p:nvPr/>
                </p:nvGrpSpPr>
                <p:grpSpPr>
                  <a:xfrm>
                    <a:off x="4577261" y="2941066"/>
                    <a:ext cx="2939666" cy="2169945"/>
                    <a:chOff x="4577261" y="2941066"/>
                    <a:chExt cx="2939666" cy="2169945"/>
                  </a:xfrm>
                </p:grpSpPr>
                <p:sp>
                  <p:nvSpPr>
                    <p:cNvPr id="82" name="Rounded Rectangle 64">
                      <a:extLst>
                        <a:ext uri="{FF2B5EF4-FFF2-40B4-BE49-F238E27FC236}">
                          <a16:creationId xmlns:a16="http://schemas.microsoft.com/office/drawing/2014/main" id="{7E3C9E44-8297-4E17-9288-F9EE951D0FF2}"/>
                        </a:ext>
                      </a:extLst>
                    </p:cNvPr>
                    <p:cNvSpPr/>
                    <p:nvPr/>
                  </p:nvSpPr>
                  <p:spPr>
                    <a:xfrm>
                      <a:off x="4577261" y="3952047"/>
                      <a:ext cx="2939666" cy="1158964"/>
                    </a:xfrm>
                    <a:prstGeom prst="roundRect">
                      <a:avLst>
                        <a:gd name="adj" fmla="val 5783"/>
                      </a:avLst>
                    </a:prstGeom>
                    <a:solidFill>
                      <a:srgbClr val="FFFFFF"/>
                    </a:solidFill>
                    <a:ln w="28575" cap="flat" cmpd="sng" algn="ctr">
                      <a:solidFill>
                        <a:srgbClr val="ECECEC">
                          <a:lumMod val="50000"/>
                        </a:srgbClr>
                      </a:solid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sp>
                  <p:nvSpPr>
                    <p:cNvPr id="83" name="Right Arrow 18">
                      <a:extLst>
                        <a:ext uri="{FF2B5EF4-FFF2-40B4-BE49-F238E27FC236}">
                          <a16:creationId xmlns:a16="http://schemas.microsoft.com/office/drawing/2014/main" id="{1426B791-7712-4F90-B3C9-6891F1B7075F}"/>
                        </a:ext>
                      </a:extLst>
                    </p:cNvPr>
                    <p:cNvSpPr/>
                    <p:nvPr/>
                  </p:nvSpPr>
                  <p:spPr>
                    <a:xfrm rot="16200000">
                      <a:off x="5343692" y="3765936"/>
                      <a:ext cx="2044456" cy="394715"/>
                    </a:xfrm>
                    <a:prstGeom prst="rightArrow">
                      <a:avLst>
                        <a:gd name="adj1" fmla="val 50000"/>
                        <a:gd name="adj2" fmla="val 73537"/>
                      </a:avLst>
                    </a:prstGeom>
                    <a:solidFill>
                      <a:srgbClr val="2980B9"/>
                    </a:solidFill>
                    <a:ln w="10795" cap="flat" cmpd="sng" algn="ctr">
                      <a:no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sp>
                  <p:nvSpPr>
                    <p:cNvPr id="84" name="Right Arrow 19">
                      <a:extLst>
                        <a:ext uri="{FF2B5EF4-FFF2-40B4-BE49-F238E27FC236}">
                          <a16:creationId xmlns:a16="http://schemas.microsoft.com/office/drawing/2014/main" id="{66A896F4-BFA4-4E7F-A748-B39875C8D2B8}"/>
                        </a:ext>
                      </a:extLst>
                    </p:cNvPr>
                    <p:cNvSpPr/>
                    <p:nvPr/>
                  </p:nvSpPr>
                  <p:spPr>
                    <a:xfrm rot="16200000">
                      <a:off x="4724612" y="3719195"/>
                      <a:ext cx="1950974" cy="394715"/>
                    </a:xfrm>
                    <a:prstGeom prst="rightArrow">
                      <a:avLst>
                        <a:gd name="adj1" fmla="val 50000"/>
                        <a:gd name="adj2" fmla="val 73537"/>
                      </a:avLst>
                    </a:prstGeom>
                    <a:solidFill>
                      <a:srgbClr val="2980B9"/>
                    </a:solidFill>
                    <a:ln w="10795" cap="flat" cmpd="sng" algn="ctr">
                      <a:noFill/>
                      <a:prstDash val="solid"/>
                    </a:ln>
                    <a:effectLst/>
                  </p:spPr>
                  <p:txBody>
                    <a:bodyPr rot="0" spcFirstLastPara="0" vert="horz" wrap="square" lIns="91427" tIns="91427" rIns="91427" bIns="91427" numCol="1" spcCol="0" rtlCol="0" fromWordArt="0" anchor="b" anchorCtr="0" forceAA="0" compatLnSpc="1">
                      <a:prstTxWarp prst="textNoShape">
                        <a:avLst/>
                      </a:prstTxWarp>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67" eaLnBrk="1" fontAlgn="auto" latinLnBrk="0" hangingPunct="1">
                        <a:lnSpc>
                          <a:spcPct val="100000"/>
                        </a:lnSpc>
                        <a:spcBef>
                          <a:spcPts val="0"/>
                        </a:spcBef>
                        <a:spcAft>
                          <a:spcPts val="0"/>
                        </a:spcAft>
                        <a:buClrTx/>
                        <a:buSzTx/>
                        <a:buFontTx/>
                        <a:buNone/>
                        <a:tabLst/>
                        <a:defRPr/>
                      </a:pPr>
                      <a:endParaRPr kumimoji="0" lang="en-US" sz="1200" u="none" strike="noStrike" kern="0" cap="none" spc="0" normalizeH="0" baseline="0" noProof="0" dirty="0" err="1">
                        <a:ln>
                          <a:noFill/>
                        </a:ln>
                        <a:solidFill>
                          <a:srgbClr val="505050"/>
                        </a:solidFill>
                        <a:effectLst/>
                        <a:uLnTx/>
                        <a:uFillTx/>
                        <a:latin typeface="Raleway Light" panose="020B0403030101060003" pitchFamily="34" charset="-18"/>
                      </a:endParaRPr>
                    </a:p>
                  </p:txBody>
                </p:sp>
              </p:grpSp>
              <p:pic>
                <p:nvPicPr>
                  <p:cNvPr id="81" name="Picture 162">
                    <a:extLst>
                      <a:ext uri="{FF2B5EF4-FFF2-40B4-BE49-F238E27FC236}">
                        <a16:creationId xmlns:a16="http://schemas.microsoft.com/office/drawing/2014/main" id="{0ADFD081-B2AD-446E-A59C-B744FBB0DF09}"/>
                      </a:ext>
                    </a:extLst>
                  </p:cNvPr>
                  <p:cNvPicPr>
                    <a:picLocks noChangeAspect="1"/>
                  </p:cNvPicPr>
                  <p:nvPr/>
                </p:nvPicPr>
                <p:blipFill>
                  <a:blip r:embed="rId8"/>
                  <a:stretch>
                    <a:fillRect/>
                  </a:stretch>
                </p:blipFill>
                <p:spPr>
                  <a:xfrm>
                    <a:off x="4647332" y="4039954"/>
                    <a:ext cx="2784565" cy="945568"/>
                  </a:xfrm>
                  <a:prstGeom prst="rect">
                    <a:avLst/>
                  </a:prstGeom>
                  <a:solidFill>
                    <a:srgbClr val="0078D7">
                      <a:lumMod val="60000"/>
                      <a:lumOff val="40000"/>
                    </a:srgbClr>
                  </a:solidFill>
                </p:spPr>
              </p:pic>
            </p:grpSp>
            <p:pic>
              <p:nvPicPr>
                <p:cNvPr id="78" name="Picture 159">
                  <a:extLst>
                    <a:ext uri="{FF2B5EF4-FFF2-40B4-BE49-F238E27FC236}">
                      <a16:creationId xmlns:a16="http://schemas.microsoft.com/office/drawing/2014/main" id="{9DD21BAF-8671-41EA-A4BF-51039E0071D2}"/>
                    </a:ext>
                  </a:extLst>
                </p:cNvPr>
                <p:cNvPicPr>
                  <a:picLocks noChangeAspect="1"/>
                </p:cNvPicPr>
                <p:nvPr/>
              </p:nvPicPr>
              <p:blipFill>
                <a:blip r:embed="rId9"/>
                <a:stretch>
                  <a:fillRect/>
                </a:stretch>
              </p:blipFill>
              <p:spPr>
                <a:xfrm>
                  <a:off x="6136751" y="3671631"/>
                  <a:ext cx="492565" cy="515475"/>
                </a:xfrm>
                <a:prstGeom prst="rect">
                  <a:avLst/>
                </a:prstGeom>
                <a:ln>
                  <a:solidFill>
                    <a:srgbClr val="FFFFFF">
                      <a:lumMod val="50000"/>
                    </a:srgbClr>
                  </a:solidFill>
                </a:ln>
              </p:spPr>
            </p:pic>
            <p:pic>
              <p:nvPicPr>
                <p:cNvPr id="79" name="Picture 160">
                  <a:extLst>
                    <a:ext uri="{FF2B5EF4-FFF2-40B4-BE49-F238E27FC236}">
                      <a16:creationId xmlns:a16="http://schemas.microsoft.com/office/drawing/2014/main" id="{4AF05A1C-07F8-4567-851C-47BD1372F662}"/>
                    </a:ext>
                  </a:extLst>
                </p:cNvPr>
                <p:cNvPicPr>
                  <a:picLocks noChangeAspect="1"/>
                </p:cNvPicPr>
                <p:nvPr/>
              </p:nvPicPr>
              <p:blipFill>
                <a:blip r:embed="rId9"/>
                <a:stretch>
                  <a:fillRect/>
                </a:stretch>
              </p:blipFill>
              <p:spPr>
                <a:xfrm>
                  <a:off x="5465621" y="3671631"/>
                  <a:ext cx="492565" cy="515475"/>
                </a:xfrm>
                <a:prstGeom prst="rect">
                  <a:avLst/>
                </a:prstGeom>
                <a:ln>
                  <a:solidFill>
                    <a:srgbClr val="FFFFFF">
                      <a:lumMod val="50000"/>
                    </a:srgbClr>
                  </a:solidFill>
                </a:ln>
              </p:spPr>
            </p:pic>
          </p:grpSp>
          <p:pic>
            <p:nvPicPr>
              <p:cNvPr id="75" name="Picture 156">
                <a:extLst>
                  <a:ext uri="{FF2B5EF4-FFF2-40B4-BE49-F238E27FC236}">
                    <a16:creationId xmlns:a16="http://schemas.microsoft.com/office/drawing/2014/main" id="{1714684C-3D1B-413D-AA51-026182311217}"/>
                  </a:ext>
                </a:extLst>
              </p:cNvPr>
              <p:cNvPicPr>
                <a:picLocks noChangeAspect="1"/>
              </p:cNvPicPr>
              <p:nvPr/>
            </p:nvPicPr>
            <p:blipFill>
              <a:blip r:embed="rId10"/>
              <a:stretch>
                <a:fillRect/>
              </a:stretch>
            </p:blipFill>
            <p:spPr>
              <a:xfrm>
                <a:off x="6221343" y="5183217"/>
                <a:ext cx="419100" cy="304800"/>
              </a:xfrm>
              <a:prstGeom prst="rect">
                <a:avLst/>
              </a:prstGeom>
            </p:spPr>
          </p:pic>
          <p:pic>
            <p:nvPicPr>
              <p:cNvPr id="76" name="Picture 157">
                <a:extLst>
                  <a:ext uri="{FF2B5EF4-FFF2-40B4-BE49-F238E27FC236}">
                    <a16:creationId xmlns:a16="http://schemas.microsoft.com/office/drawing/2014/main" id="{A55C6C22-089E-4591-BDA0-15670C657513}"/>
                  </a:ext>
                </a:extLst>
              </p:cNvPr>
              <p:cNvPicPr>
                <a:picLocks noChangeAspect="1"/>
              </p:cNvPicPr>
              <p:nvPr/>
            </p:nvPicPr>
            <p:blipFill>
              <a:blip r:embed="rId11"/>
              <a:stretch>
                <a:fillRect/>
              </a:stretch>
            </p:blipFill>
            <p:spPr>
              <a:xfrm>
                <a:off x="5107700" y="5176973"/>
                <a:ext cx="352425" cy="333375"/>
              </a:xfrm>
              <a:prstGeom prst="rect">
                <a:avLst/>
              </a:prstGeom>
            </p:spPr>
          </p:pic>
        </p:grpSp>
        <p:grpSp>
          <p:nvGrpSpPr>
            <p:cNvPr id="30" name="Group 111">
              <a:extLst>
                <a:ext uri="{FF2B5EF4-FFF2-40B4-BE49-F238E27FC236}">
                  <a16:creationId xmlns:a16="http://schemas.microsoft.com/office/drawing/2014/main" id="{FFC7C037-7DDB-4B64-9A53-BCCD28C372C1}"/>
                </a:ext>
              </a:extLst>
            </p:cNvPr>
            <p:cNvGrpSpPr/>
            <p:nvPr/>
          </p:nvGrpSpPr>
          <p:grpSpPr>
            <a:xfrm>
              <a:off x="1349356" y="1798133"/>
              <a:ext cx="929095" cy="562678"/>
              <a:chOff x="1542307" y="1978562"/>
              <a:chExt cx="929095" cy="562678"/>
            </a:xfrm>
          </p:grpSpPr>
          <p:pic>
            <p:nvPicPr>
              <p:cNvPr id="72" name="Picture 153">
                <a:extLst>
                  <a:ext uri="{FF2B5EF4-FFF2-40B4-BE49-F238E27FC236}">
                    <a16:creationId xmlns:a16="http://schemas.microsoft.com/office/drawing/2014/main" id="{2D23710A-1B7C-4050-B0DD-2ED0145B571F}"/>
                  </a:ext>
                </a:extLst>
              </p:cNvPr>
              <p:cNvPicPr>
                <a:picLocks noChangeAspect="1"/>
              </p:cNvPicPr>
              <p:nvPr/>
            </p:nvPicPr>
            <p:blipFill rotWithShape="1">
              <a:blip r:embed="rId12"/>
              <a:srcRect t="9057"/>
              <a:stretch/>
            </p:blipFill>
            <p:spPr>
              <a:xfrm>
                <a:off x="1804190" y="1978562"/>
                <a:ext cx="447675" cy="407130"/>
              </a:xfrm>
              <a:prstGeom prst="rect">
                <a:avLst/>
              </a:prstGeom>
            </p:spPr>
          </p:pic>
          <p:sp>
            <p:nvSpPr>
              <p:cNvPr id="73" name="TextBox 154">
                <a:extLst>
                  <a:ext uri="{FF2B5EF4-FFF2-40B4-BE49-F238E27FC236}">
                    <a16:creationId xmlns:a16="http://schemas.microsoft.com/office/drawing/2014/main" id="{F5AF0813-9794-4739-830F-9850452E90AF}"/>
                  </a:ext>
                </a:extLst>
              </p:cNvPr>
              <p:cNvSpPr txBox="1"/>
              <p:nvPr/>
            </p:nvSpPr>
            <p:spPr>
              <a:xfrm>
                <a:off x="1542307" y="2253776"/>
                <a:ext cx="929095" cy="287464"/>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algn="ctr" defTabSz="914367"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Web </a:t>
                </a:r>
              </a:p>
              <a:p>
                <a:pPr marL="233318" marR="0" lvl="0" indent="-233318" algn="ctr" defTabSz="914367"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Hooks</a:t>
                </a:r>
              </a:p>
            </p:txBody>
          </p:sp>
        </p:grpSp>
        <p:grpSp>
          <p:nvGrpSpPr>
            <p:cNvPr id="31" name="Group 112">
              <a:extLst>
                <a:ext uri="{FF2B5EF4-FFF2-40B4-BE49-F238E27FC236}">
                  <a16:creationId xmlns:a16="http://schemas.microsoft.com/office/drawing/2014/main" id="{F45E58E9-EA8F-4BBF-9274-B1B5966E29D3}"/>
                </a:ext>
              </a:extLst>
            </p:cNvPr>
            <p:cNvGrpSpPr/>
            <p:nvPr/>
          </p:nvGrpSpPr>
          <p:grpSpPr>
            <a:xfrm>
              <a:off x="543699" y="1819576"/>
              <a:ext cx="1328901" cy="1415454"/>
              <a:chOff x="790883" y="1495706"/>
              <a:chExt cx="1328901" cy="1415454"/>
            </a:xfrm>
          </p:grpSpPr>
          <p:grpSp>
            <p:nvGrpSpPr>
              <p:cNvPr id="64" name="Group 145">
                <a:extLst>
                  <a:ext uri="{FF2B5EF4-FFF2-40B4-BE49-F238E27FC236}">
                    <a16:creationId xmlns:a16="http://schemas.microsoft.com/office/drawing/2014/main" id="{ABCFC108-9C8F-40CE-9444-FA4D072D1DF8}"/>
                  </a:ext>
                </a:extLst>
              </p:cNvPr>
              <p:cNvGrpSpPr/>
              <p:nvPr/>
            </p:nvGrpSpPr>
            <p:grpSpPr>
              <a:xfrm>
                <a:off x="790883" y="1912252"/>
                <a:ext cx="1328901" cy="998908"/>
                <a:chOff x="746013" y="1462061"/>
                <a:chExt cx="1328901" cy="998908"/>
              </a:xfrm>
            </p:grpSpPr>
            <p:grpSp>
              <p:nvGrpSpPr>
                <p:cNvPr id="66" name="Group 147">
                  <a:extLst>
                    <a:ext uri="{FF2B5EF4-FFF2-40B4-BE49-F238E27FC236}">
                      <a16:creationId xmlns:a16="http://schemas.microsoft.com/office/drawing/2014/main" id="{2266AF01-6F34-4154-8515-43A62BE6D761}"/>
                    </a:ext>
                  </a:extLst>
                </p:cNvPr>
                <p:cNvGrpSpPr/>
                <p:nvPr/>
              </p:nvGrpSpPr>
              <p:grpSpPr>
                <a:xfrm>
                  <a:off x="861774" y="1462061"/>
                  <a:ext cx="801016" cy="793924"/>
                  <a:chOff x="955490" y="1460989"/>
                  <a:chExt cx="801016" cy="793924"/>
                </a:xfrm>
              </p:grpSpPr>
              <p:pic>
                <p:nvPicPr>
                  <p:cNvPr id="68" name="Picture 149" descr="Storage queue.png">
                    <a:extLst>
                      <a:ext uri="{FF2B5EF4-FFF2-40B4-BE49-F238E27FC236}">
                        <a16:creationId xmlns:a16="http://schemas.microsoft.com/office/drawing/2014/main" id="{A738429B-BDA6-4483-875E-24B36CDB5BFA}"/>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955490" y="1476192"/>
                    <a:ext cx="361147" cy="361148"/>
                  </a:xfrm>
                  <a:prstGeom prst="rect">
                    <a:avLst/>
                  </a:prstGeom>
                  <a:solidFill>
                    <a:srgbClr val="0078D7">
                      <a:lumMod val="75000"/>
                    </a:srgbClr>
                  </a:solidFill>
                </p:spPr>
              </p:pic>
              <p:pic>
                <p:nvPicPr>
                  <p:cNvPr id="69" name="Picture 150" descr="Storage blob.png">
                    <a:extLst>
                      <a:ext uri="{FF2B5EF4-FFF2-40B4-BE49-F238E27FC236}">
                        <a16:creationId xmlns:a16="http://schemas.microsoft.com/office/drawing/2014/main" id="{29D52474-9F4C-4396-AD62-AA58A896C80C}"/>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955490" y="1887456"/>
                    <a:ext cx="367455" cy="367457"/>
                  </a:xfrm>
                  <a:prstGeom prst="rect">
                    <a:avLst/>
                  </a:prstGeom>
                  <a:solidFill>
                    <a:srgbClr val="005AA1"/>
                  </a:solidFill>
                </p:spPr>
              </p:pic>
              <p:pic>
                <p:nvPicPr>
                  <p:cNvPr id="70" name="Picture 151">
                    <a:extLst>
                      <a:ext uri="{FF2B5EF4-FFF2-40B4-BE49-F238E27FC236}">
                        <a16:creationId xmlns:a16="http://schemas.microsoft.com/office/drawing/2014/main" id="{7FDE3B89-58C1-450B-B4E8-202461C6636F}"/>
                      </a:ext>
                    </a:extLst>
                  </p:cNvPr>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1382572" y="1872954"/>
                    <a:ext cx="373934" cy="373934"/>
                  </a:xfrm>
                  <a:prstGeom prst="rect">
                    <a:avLst/>
                  </a:prstGeom>
                  <a:solidFill>
                    <a:srgbClr val="005AA1"/>
                  </a:solidFill>
                </p:spPr>
              </p:pic>
              <p:pic>
                <p:nvPicPr>
                  <p:cNvPr id="71" name="Picture 152">
                    <a:extLst>
                      <a:ext uri="{FF2B5EF4-FFF2-40B4-BE49-F238E27FC236}">
                        <a16:creationId xmlns:a16="http://schemas.microsoft.com/office/drawing/2014/main" id="{6ACFF55F-4FBC-4E21-8AEB-6661540C4C62}"/>
                      </a:ext>
                    </a:extLst>
                  </p:cNvPr>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398871" y="1460989"/>
                    <a:ext cx="357634" cy="362902"/>
                  </a:xfrm>
                  <a:prstGeom prst="rect">
                    <a:avLst/>
                  </a:prstGeom>
                  <a:solidFill>
                    <a:srgbClr val="005AA1"/>
                  </a:solidFill>
                </p:spPr>
              </p:pic>
            </p:grpSp>
            <p:sp>
              <p:nvSpPr>
                <p:cNvPr id="67" name="TextBox 148">
                  <a:extLst>
                    <a:ext uri="{FF2B5EF4-FFF2-40B4-BE49-F238E27FC236}">
                      <a16:creationId xmlns:a16="http://schemas.microsoft.com/office/drawing/2014/main" id="{C07E88A8-7F9D-411C-BCE3-344DE230B8EC}"/>
                    </a:ext>
                  </a:extLst>
                </p:cNvPr>
                <p:cNvSpPr txBox="1"/>
                <p:nvPr/>
              </p:nvSpPr>
              <p:spPr>
                <a:xfrm>
                  <a:off x="746013" y="2180527"/>
                  <a:ext cx="1328901" cy="280442"/>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defTabSz="914367"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Azure Services</a:t>
                  </a:r>
                </a:p>
              </p:txBody>
            </p:sp>
          </p:grpSp>
          <p:pic>
            <p:nvPicPr>
              <p:cNvPr id="65" name="Picture 146" descr="Service Bus.png">
                <a:extLst>
                  <a:ext uri="{FF2B5EF4-FFF2-40B4-BE49-F238E27FC236}">
                    <a16:creationId xmlns:a16="http://schemas.microsoft.com/office/drawing/2014/main" id="{BBFDD7A8-079E-4445-9047-514A0CCC22D5}"/>
                  </a:ext>
                </a:extLst>
              </p:cNvPr>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3367" y="1495706"/>
                <a:ext cx="370431" cy="370431"/>
              </a:xfrm>
              <a:prstGeom prst="rect">
                <a:avLst/>
              </a:prstGeom>
              <a:solidFill>
                <a:srgbClr val="005AA1"/>
              </a:solidFill>
            </p:spPr>
          </p:pic>
        </p:grpSp>
        <p:grpSp>
          <p:nvGrpSpPr>
            <p:cNvPr id="32" name="Group 113">
              <a:extLst>
                <a:ext uri="{FF2B5EF4-FFF2-40B4-BE49-F238E27FC236}">
                  <a16:creationId xmlns:a16="http://schemas.microsoft.com/office/drawing/2014/main" id="{C7828113-0337-4D36-91C8-3E9E57FEF565}"/>
                </a:ext>
              </a:extLst>
            </p:cNvPr>
            <p:cNvGrpSpPr/>
            <p:nvPr/>
          </p:nvGrpSpPr>
          <p:grpSpPr>
            <a:xfrm>
              <a:off x="2785607" y="1798133"/>
              <a:ext cx="1289274" cy="1440947"/>
              <a:chOff x="2950495" y="1474263"/>
              <a:chExt cx="1289274" cy="1440947"/>
            </a:xfrm>
          </p:grpSpPr>
          <p:sp>
            <p:nvSpPr>
              <p:cNvPr id="56" name="TextBox 137">
                <a:extLst>
                  <a:ext uri="{FF2B5EF4-FFF2-40B4-BE49-F238E27FC236}">
                    <a16:creationId xmlns:a16="http://schemas.microsoft.com/office/drawing/2014/main" id="{E9B58772-0EB8-422A-9560-EBFEE17D6B26}"/>
                  </a:ext>
                </a:extLst>
              </p:cNvPr>
              <p:cNvSpPr txBox="1"/>
              <p:nvPr/>
            </p:nvSpPr>
            <p:spPr>
              <a:xfrm>
                <a:off x="2950495" y="2627746"/>
                <a:ext cx="1289274" cy="287464"/>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defTabSz="914367"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Azure Services</a:t>
                </a:r>
              </a:p>
            </p:txBody>
          </p:sp>
          <p:grpSp>
            <p:nvGrpSpPr>
              <p:cNvPr id="57" name="Group 138">
                <a:extLst>
                  <a:ext uri="{FF2B5EF4-FFF2-40B4-BE49-F238E27FC236}">
                    <a16:creationId xmlns:a16="http://schemas.microsoft.com/office/drawing/2014/main" id="{12307B7E-3999-4C71-838B-0A7723DD5A53}"/>
                  </a:ext>
                </a:extLst>
              </p:cNvPr>
              <p:cNvGrpSpPr/>
              <p:nvPr/>
            </p:nvGrpSpPr>
            <p:grpSpPr>
              <a:xfrm>
                <a:off x="3121300" y="1474263"/>
                <a:ext cx="802784" cy="1208251"/>
                <a:chOff x="2969480" y="1482016"/>
                <a:chExt cx="802784" cy="1208251"/>
              </a:xfrm>
            </p:grpSpPr>
            <p:pic>
              <p:nvPicPr>
                <p:cNvPr id="58" name="Picture 139" descr="Storage queue.png">
                  <a:extLst>
                    <a:ext uri="{FF2B5EF4-FFF2-40B4-BE49-F238E27FC236}">
                      <a16:creationId xmlns:a16="http://schemas.microsoft.com/office/drawing/2014/main" id="{7B70722E-653B-43C2-85ED-A33303755A83}"/>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2971248" y="1484743"/>
                  <a:ext cx="361147" cy="361148"/>
                </a:xfrm>
                <a:prstGeom prst="rect">
                  <a:avLst/>
                </a:prstGeom>
                <a:solidFill>
                  <a:srgbClr val="0078D7">
                    <a:lumMod val="75000"/>
                  </a:srgbClr>
                </a:solidFill>
              </p:spPr>
            </p:pic>
            <p:pic>
              <p:nvPicPr>
                <p:cNvPr id="59" name="Picture 140" descr="Storage blob.png">
                  <a:extLst>
                    <a:ext uri="{FF2B5EF4-FFF2-40B4-BE49-F238E27FC236}">
                      <a16:creationId xmlns:a16="http://schemas.microsoft.com/office/drawing/2014/main" id="{A969DDD4-5B92-46EF-99DD-87D60C7FC48A}"/>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2971248" y="1896007"/>
                  <a:ext cx="367455" cy="367457"/>
                </a:xfrm>
                <a:prstGeom prst="rect">
                  <a:avLst/>
                </a:prstGeom>
                <a:solidFill>
                  <a:srgbClr val="005AA1"/>
                </a:solidFill>
              </p:spPr>
            </p:pic>
            <p:pic>
              <p:nvPicPr>
                <p:cNvPr id="60" name="Picture 141">
                  <a:extLst>
                    <a:ext uri="{FF2B5EF4-FFF2-40B4-BE49-F238E27FC236}">
                      <a16:creationId xmlns:a16="http://schemas.microsoft.com/office/drawing/2014/main" id="{53C9FB33-31F9-43A9-B330-C0EF68F24287}"/>
                    </a:ext>
                  </a:extLst>
                </p:cNvPr>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398330" y="1881505"/>
                  <a:ext cx="373934" cy="373934"/>
                </a:xfrm>
                <a:prstGeom prst="rect">
                  <a:avLst/>
                </a:prstGeom>
                <a:solidFill>
                  <a:srgbClr val="005AA1"/>
                </a:solidFill>
              </p:spPr>
            </p:pic>
            <p:pic>
              <p:nvPicPr>
                <p:cNvPr id="61" name="Picture 142">
                  <a:extLst>
                    <a:ext uri="{FF2B5EF4-FFF2-40B4-BE49-F238E27FC236}">
                      <a16:creationId xmlns:a16="http://schemas.microsoft.com/office/drawing/2014/main" id="{A5517994-B438-43AB-8544-754EFD14ED45}"/>
                    </a:ext>
                  </a:extLst>
                </p:cNvPr>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372122" y="1482016"/>
                  <a:ext cx="393021" cy="358628"/>
                </a:xfrm>
                <a:prstGeom prst="rect">
                  <a:avLst/>
                </a:prstGeom>
                <a:solidFill>
                  <a:srgbClr val="005AA1"/>
                </a:solidFill>
              </p:spPr>
            </p:pic>
            <p:pic>
              <p:nvPicPr>
                <p:cNvPr id="62" name="Picture 143">
                  <a:extLst>
                    <a:ext uri="{FF2B5EF4-FFF2-40B4-BE49-F238E27FC236}">
                      <a16:creationId xmlns:a16="http://schemas.microsoft.com/office/drawing/2014/main" id="{2A1659E3-3611-4C77-B634-4ACE2EA61423}"/>
                    </a:ext>
                  </a:extLst>
                </p:cNvPr>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2969480" y="2318229"/>
                  <a:ext cx="372037" cy="372038"/>
                </a:xfrm>
                <a:prstGeom prst="rect">
                  <a:avLst/>
                </a:prstGeom>
                <a:solidFill>
                  <a:srgbClr val="005AA1"/>
                </a:solidFill>
              </p:spPr>
            </p:pic>
            <p:pic>
              <p:nvPicPr>
                <p:cNvPr id="63" name="Picture 144" descr="Storage table.png">
                  <a:extLst>
                    <a:ext uri="{FF2B5EF4-FFF2-40B4-BE49-F238E27FC236}">
                      <a16:creationId xmlns:a16="http://schemas.microsoft.com/office/drawing/2014/main" id="{221E458F-0D12-4371-963D-639A58FC2A04}"/>
                    </a:ext>
                  </a:extLst>
                </p:cNvPr>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3406406" y="2311700"/>
                  <a:ext cx="331908" cy="378567"/>
                </a:xfrm>
                <a:prstGeom prst="rect">
                  <a:avLst/>
                </a:prstGeom>
                <a:solidFill>
                  <a:srgbClr val="005AA1"/>
                </a:solidFill>
              </p:spPr>
            </p:pic>
          </p:grpSp>
        </p:grpSp>
        <p:grpSp>
          <p:nvGrpSpPr>
            <p:cNvPr id="33" name="Group 114">
              <a:extLst>
                <a:ext uri="{FF2B5EF4-FFF2-40B4-BE49-F238E27FC236}">
                  <a16:creationId xmlns:a16="http://schemas.microsoft.com/office/drawing/2014/main" id="{45B0F2A1-AFCB-4219-94B0-89ECD5CB4DF6}"/>
                </a:ext>
              </a:extLst>
            </p:cNvPr>
            <p:cNvGrpSpPr/>
            <p:nvPr/>
          </p:nvGrpSpPr>
          <p:grpSpPr>
            <a:xfrm>
              <a:off x="7651112" y="1902223"/>
              <a:ext cx="1085684" cy="1040129"/>
              <a:chOff x="9695591" y="3636099"/>
              <a:chExt cx="1085684" cy="1040129"/>
            </a:xfrm>
          </p:grpSpPr>
          <p:grpSp>
            <p:nvGrpSpPr>
              <p:cNvPr id="46" name="Group 127">
                <a:extLst>
                  <a:ext uri="{FF2B5EF4-FFF2-40B4-BE49-F238E27FC236}">
                    <a16:creationId xmlns:a16="http://schemas.microsoft.com/office/drawing/2014/main" id="{D17DC07B-F246-48BD-AF9C-85ABCFE37C98}"/>
                  </a:ext>
                </a:extLst>
              </p:cNvPr>
              <p:cNvGrpSpPr/>
              <p:nvPr/>
            </p:nvGrpSpPr>
            <p:grpSpPr>
              <a:xfrm>
                <a:off x="9807936" y="3636099"/>
                <a:ext cx="918421" cy="846401"/>
                <a:chOff x="827088" y="-3463925"/>
                <a:chExt cx="3833812" cy="3816350"/>
              </a:xfrm>
            </p:grpSpPr>
            <p:sp>
              <p:nvSpPr>
                <p:cNvPr id="48" name="Freeform 5">
                  <a:extLst>
                    <a:ext uri="{FF2B5EF4-FFF2-40B4-BE49-F238E27FC236}">
                      <a16:creationId xmlns:a16="http://schemas.microsoft.com/office/drawing/2014/main" id="{11DA76B0-104B-4A01-A40F-217B0163B49A}"/>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0078D7"/>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49" name="Freeform 6">
                  <a:extLst>
                    <a:ext uri="{FF2B5EF4-FFF2-40B4-BE49-F238E27FC236}">
                      <a16:creationId xmlns:a16="http://schemas.microsoft.com/office/drawing/2014/main" id="{41697A6F-77CB-4B9C-A808-FA917A0C8C84}"/>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0078D7"/>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50" name="Freeform 7">
                  <a:extLst>
                    <a:ext uri="{FF2B5EF4-FFF2-40B4-BE49-F238E27FC236}">
                      <a16:creationId xmlns:a16="http://schemas.microsoft.com/office/drawing/2014/main" id="{109E5CE3-88F1-48A4-90AF-B9439A9BBADC}"/>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0078D7"/>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51" name="Freeform 8">
                  <a:extLst>
                    <a:ext uri="{FF2B5EF4-FFF2-40B4-BE49-F238E27FC236}">
                      <a16:creationId xmlns:a16="http://schemas.microsoft.com/office/drawing/2014/main" id="{0CA4E553-A22A-42C0-9300-2A08EA74F4CA}"/>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0078D7"/>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52" name="Freeform 9">
                  <a:extLst>
                    <a:ext uri="{FF2B5EF4-FFF2-40B4-BE49-F238E27FC236}">
                      <a16:creationId xmlns:a16="http://schemas.microsoft.com/office/drawing/2014/main" id="{F5D2E15F-3F40-428A-B44B-82D441EC4726}"/>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53" name="Freeform 10">
                  <a:extLst>
                    <a:ext uri="{FF2B5EF4-FFF2-40B4-BE49-F238E27FC236}">
                      <a16:creationId xmlns:a16="http://schemas.microsoft.com/office/drawing/2014/main" id="{659FFC6E-B137-495E-B2FF-DF0C8AAECEC0}"/>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54" name="Freeform 11">
                  <a:extLst>
                    <a:ext uri="{FF2B5EF4-FFF2-40B4-BE49-F238E27FC236}">
                      <a16:creationId xmlns:a16="http://schemas.microsoft.com/office/drawing/2014/main" id="{EB5D19E0-07C4-49D1-BAD0-94B4346A64A1}"/>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sp>
              <p:nvSpPr>
                <p:cNvPr id="55" name="Freeform 12">
                  <a:extLst>
                    <a:ext uri="{FF2B5EF4-FFF2-40B4-BE49-F238E27FC236}">
                      <a16:creationId xmlns:a16="http://schemas.microsoft.com/office/drawing/2014/main" id="{04219878-3F36-4B1C-9592-78D4524F2316}"/>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u="none" strike="noStrike" kern="0" cap="none" spc="0" normalizeH="0" baseline="0" noProof="0" dirty="0">
                    <a:ln>
                      <a:noFill/>
                    </a:ln>
                    <a:solidFill>
                      <a:srgbClr val="505050"/>
                    </a:solidFill>
                    <a:effectLst/>
                    <a:uLnTx/>
                    <a:uFillTx/>
                    <a:latin typeface="Raleway Light" panose="020B0403030101060003" pitchFamily="34" charset="-18"/>
                  </a:endParaRPr>
                </a:p>
              </p:txBody>
            </p:sp>
          </p:grpSp>
          <p:sp>
            <p:nvSpPr>
              <p:cNvPr id="47" name="TextBox 128">
                <a:extLst>
                  <a:ext uri="{FF2B5EF4-FFF2-40B4-BE49-F238E27FC236}">
                    <a16:creationId xmlns:a16="http://schemas.microsoft.com/office/drawing/2014/main" id="{7F3474EE-3A4B-4A9D-9B26-ED4CC699202D}"/>
                  </a:ext>
                </a:extLst>
              </p:cNvPr>
              <p:cNvSpPr txBox="1"/>
              <p:nvPr/>
            </p:nvSpPr>
            <p:spPr>
              <a:xfrm>
                <a:off x="9695591" y="4388764"/>
                <a:ext cx="1085684" cy="287464"/>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algn="ctr" defTabSz="914367"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App Services</a:t>
                </a:r>
              </a:p>
              <a:p>
                <a:pPr marL="233318" marR="0" lvl="0" indent="-233318" algn="ctr" defTabSz="914367"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Hosting Plans</a:t>
                </a:r>
              </a:p>
            </p:txBody>
          </p:sp>
        </p:grpSp>
        <p:grpSp>
          <p:nvGrpSpPr>
            <p:cNvPr id="34" name="Group 115">
              <a:extLst>
                <a:ext uri="{FF2B5EF4-FFF2-40B4-BE49-F238E27FC236}">
                  <a16:creationId xmlns:a16="http://schemas.microsoft.com/office/drawing/2014/main" id="{01B1CAFB-6F2B-4C45-86EA-084423ACF2C5}"/>
                </a:ext>
              </a:extLst>
            </p:cNvPr>
            <p:cNvGrpSpPr/>
            <p:nvPr/>
          </p:nvGrpSpPr>
          <p:grpSpPr>
            <a:xfrm>
              <a:off x="9986778" y="1790629"/>
              <a:ext cx="1502361" cy="1448451"/>
              <a:chOff x="2950494" y="1474263"/>
              <a:chExt cx="1502361" cy="1448451"/>
            </a:xfrm>
          </p:grpSpPr>
          <p:sp>
            <p:nvSpPr>
              <p:cNvPr id="38" name="TextBox 119">
                <a:extLst>
                  <a:ext uri="{FF2B5EF4-FFF2-40B4-BE49-F238E27FC236}">
                    <a16:creationId xmlns:a16="http://schemas.microsoft.com/office/drawing/2014/main" id="{60AE7E37-69CC-44E8-89A0-D3C1DC1396FD}"/>
                  </a:ext>
                </a:extLst>
              </p:cNvPr>
              <p:cNvSpPr txBox="1"/>
              <p:nvPr/>
            </p:nvSpPr>
            <p:spPr>
              <a:xfrm>
                <a:off x="2950494" y="2627746"/>
                <a:ext cx="1502361" cy="294968"/>
              </a:xfrm>
              <a:prstGeom prst="rect">
                <a:avLst/>
              </a:prstGeom>
            </p:spPr>
            <p:txBody>
              <a:bodyPr vert="horz" wrap="square" lIns="91427" tIns="91427" rIns="91427" bIns="91427" rtlCol="0" anchor="t">
                <a:no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18" marR="0" lvl="0" indent="-233318" defTabSz="914367"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rgbClr val="505050"/>
                    </a:solidFill>
                    <a:effectLst/>
                    <a:uLnTx/>
                    <a:uFillTx/>
                    <a:latin typeface="Raleway Light" panose="020B0403030101060003" pitchFamily="34" charset="-18"/>
                    <a:ea typeface="Segoe UI" pitchFamily="34" charset="0"/>
                    <a:cs typeface="Segoe UI" pitchFamily="34" charset="0"/>
                  </a:rPr>
                  <a:t>Azure Services</a:t>
                </a:r>
              </a:p>
            </p:txBody>
          </p:sp>
          <p:grpSp>
            <p:nvGrpSpPr>
              <p:cNvPr id="39" name="Group 120">
                <a:extLst>
                  <a:ext uri="{FF2B5EF4-FFF2-40B4-BE49-F238E27FC236}">
                    <a16:creationId xmlns:a16="http://schemas.microsoft.com/office/drawing/2014/main" id="{B8ED4952-6641-4B01-9C84-6B49B294C939}"/>
                  </a:ext>
                </a:extLst>
              </p:cNvPr>
              <p:cNvGrpSpPr/>
              <p:nvPr/>
            </p:nvGrpSpPr>
            <p:grpSpPr>
              <a:xfrm>
                <a:off x="3121300" y="1474263"/>
                <a:ext cx="802784" cy="1208251"/>
                <a:chOff x="2969480" y="1482016"/>
                <a:chExt cx="802784" cy="1208251"/>
              </a:xfrm>
            </p:grpSpPr>
            <p:pic>
              <p:nvPicPr>
                <p:cNvPr id="40" name="Picture 121" descr="Storage queue.png">
                  <a:extLst>
                    <a:ext uri="{FF2B5EF4-FFF2-40B4-BE49-F238E27FC236}">
                      <a16:creationId xmlns:a16="http://schemas.microsoft.com/office/drawing/2014/main" id="{76020E98-C5F1-46CB-A755-5FE44B237180}"/>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2971248" y="1484743"/>
                  <a:ext cx="361147" cy="361148"/>
                </a:xfrm>
                <a:prstGeom prst="rect">
                  <a:avLst/>
                </a:prstGeom>
                <a:solidFill>
                  <a:srgbClr val="0078D7">
                    <a:lumMod val="75000"/>
                  </a:srgbClr>
                </a:solidFill>
              </p:spPr>
            </p:pic>
            <p:pic>
              <p:nvPicPr>
                <p:cNvPr id="41" name="Picture 122" descr="Storage blob.png">
                  <a:extLst>
                    <a:ext uri="{FF2B5EF4-FFF2-40B4-BE49-F238E27FC236}">
                      <a16:creationId xmlns:a16="http://schemas.microsoft.com/office/drawing/2014/main" id="{32BB48F4-1D39-4363-A954-262CC8E2C7CA}"/>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2971248" y="1896007"/>
                  <a:ext cx="367455" cy="367457"/>
                </a:xfrm>
                <a:prstGeom prst="rect">
                  <a:avLst/>
                </a:prstGeom>
                <a:solidFill>
                  <a:srgbClr val="005AA1"/>
                </a:solidFill>
              </p:spPr>
            </p:pic>
            <p:pic>
              <p:nvPicPr>
                <p:cNvPr id="42" name="Picture 123">
                  <a:extLst>
                    <a:ext uri="{FF2B5EF4-FFF2-40B4-BE49-F238E27FC236}">
                      <a16:creationId xmlns:a16="http://schemas.microsoft.com/office/drawing/2014/main" id="{2DE1A8E5-80B5-4DA9-B118-260BA4016F99}"/>
                    </a:ext>
                  </a:extLst>
                </p:cNvPr>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398330" y="1881505"/>
                  <a:ext cx="373934" cy="373934"/>
                </a:xfrm>
                <a:prstGeom prst="rect">
                  <a:avLst/>
                </a:prstGeom>
                <a:solidFill>
                  <a:srgbClr val="005AA1"/>
                </a:solidFill>
              </p:spPr>
            </p:pic>
            <p:pic>
              <p:nvPicPr>
                <p:cNvPr id="43" name="Picture 124">
                  <a:extLst>
                    <a:ext uri="{FF2B5EF4-FFF2-40B4-BE49-F238E27FC236}">
                      <a16:creationId xmlns:a16="http://schemas.microsoft.com/office/drawing/2014/main" id="{592EE29F-FBFA-4719-9CC5-FCBBDC98D889}"/>
                    </a:ext>
                  </a:extLst>
                </p:cNvPr>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372122" y="1482016"/>
                  <a:ext cx="393021" cy="358628"/>
                </a:xfrm>
                <a:prstGeom prst="rect">
                  <a:avLst/>
                </a:prstGeom>
                <a:solidFill>
                  <a:srgbClr val="005AA1"/>
                </a:solidFill>
              </p:spPr>
            </p:pic>
            <p:pic>
              <p:nvPicPr>
                <p:cNvPr id="44" name="Picture 125">
                  <a:extLst>
                    <a:ext uri="{FF2B5EF4-FFF2-40B4-BE49-F238E27FC236}">
                      <a16:creationId xmlns:a16="http://schemas.microsoft.com/office/drawing/2014/main" id="{1B4264F4-CEC0-4720-99AD-AD4D76E7F975}"/>
                    </a:ext>
                  </a:extLst>
                </p:cNvPr>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2969480" y="2318229"/>
                  <a:ext cx="372037" cy="372038"/>
                </a:xfrm>
                <a:prstGeom prst="rect">
                  <a:avLst/>
                </a:prstGeom>
                <a:solidFill>
                  <a:srgbClr val="005AA1"/>
                </a:solidFill>
              </p:spPr>
            </p:pic>
            <p:pic>
              <p:nvPicPr>
                <p:cNvPr id="45" name="Picture 126" descr="Storage table.png">
                  <a:extLst>
                    <a:ext uri="{FF2B5EF4-FFF2-40B4-BE49-F238E27FC236}">
                      <a16:creationId xmlns:a16="http://schemas.microsoft.com/office/drawing/2014/main" id="{6F40F4F9-B5D9-4C01-A45D-882DF88F3138}"/>
                    </a:ext>
                  </a:extLst>
                </p:cNvPr>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3406406" y="2311700"/>
                  <a:ext cx="331908" cy="378567"/>
                </a:xfrm>
                <a:prstGeom prst="rect">
                  <a:avLst/>
                </a:prstGeom>
                <a:solidFill>
                  <a:srgbClr val="005AA1"/>
                </a:solidFill>
              </p:spPr>
            </p:pic>
          </p:grpSp>
        </p:grpSp>
        <p:pic>
          <p:nvPicPr>
            <p:cNvPr id="35" name="Picture 116">
              <a:extLst>
                <a:ext uri="{FF2B5EF4-FFF2-40B4-BE49-F238E27FC236}">
                  <a16:creationId xmlns:a16="http://schemas.microsoft.com/office/drawing/2014/main" id="{3F7B5A34-67E4-4C3D-B0D1-9696DBED5AAC}"/>
                </a:ext>
              </a:extLst>
            </p:cNvPr>
            <p:cNvPicPr>
              <a:picLocks noChangeAspect="1"/>
            </p:cNvPicPr>
            <p:nvPr/>
          </p:nvPicPr>
          <p:blipFill>
            <a:blip r:embed="rId21"/>
            <a:stretch>
              <a:fillRect/>
            </a:stretch>
          </p:blipFill>
          <p:spPr>
            <a:xfrm rot="19807083">
              <a:off x="10978974" y="2243927"/>
              <a:ext cx="610838" cy="305419"/>
            </a:xfrm>
            <a:prstGeom prst="rect">
              <a:avLst/>
            </a:prstGeom>
          </p:spPr>
        </p:pic>
        <p:pic>
          <p:nvPicPr>
            <p:cNvPr id="36" name="Picture 117">
              <a:extLst>
                <a:ext uri="{FF2B5EF4-FFF2-40B4-BE49-F238E27FC236}">
                  <a16:creationId xmlns:a16="http://schemas.microsoft.com/office/drawing/2014/main" id="{E4D6DF7E-CCBD-4A7F-AED4-63D23CEC8EFF}"/>
                </a:ext>
              </a:extLst>
            </p:cNvPr>
            <p:cNvPicPr>
              <a:picLocks noChangeAspect="1"/>
            </p:cNvPicPr>
            <p:nvPr/>
          </p:nvPicPr>
          <p:blipFill>
            <a:blip r:embed="rId21"/>
            <a:stretch>
              <a:fillRect/>
            </a:stretch>
          </p:blipFill>
          <p:spPr>
            <a:xfrm rot="20391909">
              <a:off x="1471452" y="2645211"/>
              <a:ext cx="610838" cy="305419"/>
            </a:xfrm>
            <a:prstGeom prst="rect">
              <a:avLst/>
            </a:prstGeom>
          </p:spPr>
        </p:pic>
        <p:pic>
          <p:nvPicPr>
            <p:cNvPr id="37" name="Picture 118">
              <a:extLst>
                <a:ext uri="{FF2B5EF4-FFF2-40B4-BE49-F238E27FC236}">
                  <a16:creationId xmlns:a16="http://schemas.microsoft.com/office/drawing/2014/main" id="{2A5C863E-EAA5-4925-9AC5-2E7593A94A6C}"/>
                </a:ext>
              </a:extLst>
            </p:cNvPr>
            <p:cNvPicPr>
              <a:picLocks noChangeAspect="1"/>
            </p:cNvPicPr>
            <p:nvPr/>
          </p:nvPicPr>
          <p:blipFill>
            <a:blip r:embed="rId5"/>
            <a:stretch>
              <a:fillRect/>
            </a:stretch>
          </p:blipFill>
          <p:spPr>
            <a:xfrm>
              <a:off x="7523944" y="4455150"/>
              <a:ext cx="1586914" cy="1523310"/>
            </a:xfrm>
            <a:prstGeom prst="rect">
              <a:avLst/>
            </a:prstGeom>
            <a:ln>
              <a:noFill/>
            </a:ln>
          </p:spPr>
        </p:pic>
      </p:grpSp>
      <p:sp>
        <p:nvSpPr>
          <p:cNvPr id="3" name="Prostokąt 2">
            <a:extLst>
              <a:ext uri="{FF2B5EF4-FFF2-40B4-BE49-F238E27FC236}">
                <a16:creationId xmlns:a16="http://schemas.microsoft.com/office/drawing/2014/main" id="{926CCD7B-1463-4761-9069-C38DEE6593AD}"/>
              </a:ext>
            </a:extLst>
          </p:cNvPr>
          <p:cNvSpPr/>
          <p:nvPr/>
        </p:nvSpPr>
        <p:spPr>
          <a:xfrm>
            <a:off x="2907885" y="5699225"/>
            <a:ext cx="6096000" cy="276999"/>
          </a:xfrm>
          <a:prstGeom prst="rect">
            <a:avLst/>
          </a:prstGeom>
        </p:spPr>
        <p:txBody>
          <a:bodyPr>
            <a:spAutoFit/>
          </a:bodyPr>
          <a:lstStyle/>
          <a:p>
            <a:r>
              <a:rPr lang="pl-PL" sz="1200" dirty="0"/>
              <a:t>https://www.slideshare.net/kaluzaaa/serverless-w-azure-czyli-azure-functions</a:t>
            </a:r>
          </a:p>
        </p:txBody>
      </p:sp>
    </p:spTree>
    <p:extLst>
      <p:ext uri="{BB962C8B-B14F-4D97-AF65-F5344CB8AC3E}">
        <p14:creationId xmlns:p14="http://schemas.microsoft.com/office/powerpoint/2010/main" val="145129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6">
            <a:extLst>
              <a:ext uri="{FF2B5EF4-FFF2-40B4-BE49-F238E27FC236}">
                <a16:creationId xmlns:a16="http://schemas.microsoft.com/office/drawing/2014/main" id="{A37F98B1-DB72-46B2-9F02-5E65F40E7876}"/>
              </a:ext>
            </a:extLst>
          </p:cNvPr>
          <p:cNvSpPr/>
          <p:nvPr/>
        </p:nvSpPr>
        <p:spPr>
          <a:xfrm>
            <a:off x="3784083" y="1710976"/>
            <a:ext cx="4201804" cy="461665"/>
          </a:xfrm>
          <a:prstGeom prst="rect">
            <a:avLst/>
          </a:prstGeom>
        </p:spPr>
        <p:txBody>
          <a:bodyPr wrap="square">
            <a:spAutoFit/>
          </a:bodyPr>
          <a:lstStyle/>
          <a:p>
            <a:r>
              <a:rPr lang="pl-PL" sz="2400" b="1" dirty="0"/>
              <a:t>Run </a:t>
            </a:r>
            <a:r>
              <a:rPr lang="pl-PL" sz="2400" b="1" dirty="0" err="1"/>
              <a:t>Azure</a:t>
            </a:r>
            <a:r>
              <a:rPr lang="pl-PL" sz="2400" b="1" dirty="0"/>
              <a:t> </a:t>
            </a:r>
            <a:r>
              <a:rPr lang="pl-PL" sz="2400" b="1" dirty="0" err="1"/>
              <a:t>Functions</a:t>
            </a:r>
            <a:r>
              <a:rPr lang="pl-PL" sz="2400" b="1" dirty="0"/>
              <a:t> </a:t>
            </a:r>
            <a:r>
              <a:rPr lang="pl-PL" sz="2400" b="1" dirty="0" err="1"/>
              <a:t>locally</a:t>
            </a:r>
            <a:r>
              <a:rPr lang="pl-PL" sz="2400" b="1" dirty="0"/>
              <a:t>!</a:t>
            </a:r>
          </a:p>
        </p:txBody>
      </p:sp>
      <p:sp>
        <p:nvSpPr>
          <p:cNvPr id="4" name="Prostokąt 3">
            <a:extLst>
              <a:ext uri="{FF2B5EF4-FFF2-40B4-BE49-F238E27FC236}">
                <a16:creationId xmlns:a16="http://schemas.microsoft.com/office/drawing/2014/main" id="{A43EF164-1C39-4B2A-B286-EB43B21C91C6}"/>
              </a:ext>
            </a:extLst>
          </p:cNvPr>
          <p:cNvSpPr/>
          <p:nvPr/>
        </p:nvSpPr>
        <p:spPr>
          <a:xfrm>
            <a:off x="3995098" y="3036381"/>
            <a:ext cx="3614093" cy="461665"/>
          </a:xfrm>
          <a:prstGeom prst="rect">
            <a:avLst/>
          </a:prstGeom>
        </p:spPr>
        <p:txBody>
          <a:bodyPr wrap="square">
            <a:spAutoFit/>
          </a:bodyPr>
          <a:lstStyle/>
          <a:p>
            <a:r>
              <a:rPr lang="pl-PL" sz="2400" b="1" dirty="0" err="1"/>
              <a:t>Azure</a:t>
            </a:r>
            <a:r>
              <a:rPr lang="pl-PL" sz="2400" b="1" dirty="0"/>
              <a:t> </a:t>
            </a:r>
            <a:r>
              <a:rPr lang="pl-PL" sz="2400" b="1" dirty="0" err="1"/>
              <a:t>Functions</a:t>
            </a:r>
            <a:r>
              <a:rPr lang="pl-PL" sz="2400" b="1" dirty="0"/>
              <a:t> </a:t>
            </a:r>
            <a:r>
              <a:rPr lang="pl-PL" sz="2400" b="1" dirty="0" err="1"/>
              <a:t>Core</a:t>
            </a:r>
            <a:r>
              <a:rPr lang="pl-PL" sz="2400" b="1" dirty="0"/>
              <a:t> Tools</a:t>
            </a:r>
          </a:p>
        </p:txBody>
      </p:sp>
      <p:sp>
        <p:nvSpPr>
          <p:cNvPr id="6" name="Prostokąt 5">
            <a:extLst>
              <a:ext uri="{FF2B5EF4-FFF2-40B4-BE49-F238E27FC236}">
                <a16:creationId xmlns:a16="http://schemas.microsoft.com/office/drawing/2014/main" id="{F49C6CCD-5D08-4D59-BF38-4ACDBAF2000E}"/>
              </a:ext>
            </a:extLst>
          </p:cNvPr>
          <p:cNvSpPr/>
          <p:nvPr/>
        </p:nvSpPr>
        <p:spPr>
          <a:xfrm>
            <a:off x="3312037" y="3498046"/>
            <a:ext cx="5145896" cy="369332"/>
          </a:xfrm>
          <a:prstGeom prst="rect">
            <a:avLst/>
          </a:prstGeom>
        </p:spPr>
        <p:txBody>
          <a:bodyPr wrap="none">
            <a:spAutoFit/>
          </a:bodyPr>
          <a:lstStyle/>
          <a:p>
            <a:r>
              <a:rPr lang="pl-PL" dirty="0"/>
              <a:t>https://github.com/Azure/azure-functions-core-tools</a:t>
            </a:r>
          </a:p>
        </p:txBody>
      </p:sp>
    </p:spTree>
    <p:extLst>
      <p:ext uri="{BB962C8B-B14F-4D97-AF65-F5344CB8AC3E}">
        <p14:creationId xmlns:p14="http://schemas.microsoft.com/office/powerpoint/2010/main" val="118336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r>
              <a:rPr lang="pl-PL" dirty="0"/>
              <a:t> -&gt; </a:t>
            </a:r>
            <a:r>
              <a:rPr lang="pl-PL" dirty="0" err="1"/>
              <a:t>Durable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4" name="Prostokąt 3">
            <a:extLst>
              <a:ext uri="{FF2B5EF4-FFF2-40B4-BE49-F238E27FC236}">
                <a16:creationId xmlns:a16="http://schemas.microsoft.com/office/drawing/2014/main" id="{D817520A-DAD4-43E2-ABB8-582F39F99B90}"/>
              </a:ext>
            </a:extLst>
          </p:cNvPr>
          <p:cNvSpPr/>
          <p:nvPr/>
        </p:nvSpPr>
        <p:spPr>
          <a:xfrm>
            <a:off x="1921642" y="1688962"/>
            <a:ext cx="8336783" cy="923330"/>
          </a:xfrm>
          <a:prstGeom prst="rect">
            <a:avLst/>
          </a:prstGeom>
        </p:spPr>
        <p:txBody>
          <a:bodyPr wrap="square">
            <a:spAutoFit/>
          </a:bodyPr>
          <a:lstStyle/>
          <a:p>
            <a:r>
              <a:rPr lang="pl-PL" b="1" dirty="0" err="1"/>
              <a:t>Durable</a:t>
            </a:r>
            <a:r>
              <a:rPr lang="pl-PL" b="1" dirty="0"/>
              <a:t> </a:t>
            </a:r>
            <a:r>
              <a:rPr lang="pl-PL" b="1" dirty="0" err="1"/>
              <a:t>Functions</a:t>
            </a:r>
            <a:r>
              <a:rPr lang="pl-PL" b="1" dirty="0"/>
              <a:t> </a:t>
            </a:r>
            <a:r>
              <a:rPr lang="pl-PL" dirty="0" err="1"/>
              <a:t>are</a:t>
            </a:r>
            <a:r>
              <a:rPr lang="pl-PL" dirty="0"/>
              <a:t> </a:t>
            </a:r>
            <a:r>
              <a:rPr lang="pl-PL" dirty="0" err="1"/>
              <a:t>an</a:t>
            </a:r>
            <a:r>
              <a:rPr lang="pl-PL" dirty="0"/>
              <a:t> </a:t>
            </a:r>
            <a:r>
              <a:rPr lang="pl-PL" b="1" dirty="0" err="1"/>
              <a:t>extension</a:t>
            </a:r>
            <a:r>
              <a:rPr lang="pl-PL" dirty="0"/>
              <a:t> of </a:t>
            </a:r>
            <a:r>
              <a:rPr lang="pl-PL" dirty="0" err="1"/>
              <a:t>Azure</a:t>
            </a:r>
            <a:r>
              <a:rPr lang="pl-PL" dirty="0"/>
              <a:t> </a:t>
            </a:r>
            <a:r>
              <a:rPr lang="pl-PL" dirty="0" err="1"/>
              <a:t>Functions</a:t>
            </a:r>
            <a:r>
              <a:rPr lang="pl-PL" dirty="0"/>
              <a:t> </a:t>
            </a:r>
            <a:r>
              <a:rPr lang="pl-PL" dirty="0" err="1"/>
              <a:t>that</a:t>
            </a:r>
            <a:r>
              <a:rPr lang="pl-PL" dirty="0"/>
              <a:t> </a:t>
            </a:r>
            <a:r>
              <a:rPr lang="pl-PL" dirty="0" err="1"/>
              <a:t>lets</a:t>
            </a:r>
            <a:r>
              <a:rPr lang="pl-PL" dirty="0"/>
              <a:t> </a:t>
            </a:r>
            <a:r>
              <a:rPr lang="pl-PL" dirty="0" err="1"/>
              <a:t>you</a:t>
            </a:r>
            <a:r>
              <a:rPr lang="pl-PL" dirty="0"/>
              <a:t> </a:t>
            </a:r>
            <a:r>
              <a:rPr lang="pl-PL" dirty="0" err="1"/>
              <a:t>write</a:t>
            </a:r>
            <a:r>
              <a:rPr lang="pl-PL" dirty="0"/>
              <a:t> </a:t>
            </a:r>
            <a:r>
              <a:rPr lang="pl-PL" b="1" dirty="0" err="1"/>
              <a:t>stateful</a:t>
            </a:r>
            <a:r>
              <a:rPr lang="pl-PL" dirty="0"/>
              <a:t> </a:t>
            </a:r>
            <a:r>
              <a:rPr lang="pl-PL" dirty="0" err="1"/>
              <a:t>functions</a:t>
            </a:r>
            <a:r>
              <a:rPr lang="pl-PL" dirty="0"/>
              <a:t> in a </a:t>
            </a:r>
            <a:r>
              <a:rPr lang="pl-PL" dirty="0" err="1"/>
              <a:t>serverless</a:t>
            </a:r>
            <a:r>
              <a:rPr lang="pl-PL" dirty="0"/>
              <a:t> environment. The </a:t>
            </a:r>
            <a:r>
              <a:rPr lang="pl-PL" dirty="0" err="1"/>
              <a:t>extension</a:t>
            </a:r>
            <a:r>
              <a:rPr lang="pl-PL" dirty="0"/>
              <a:t> </a:t>
            </a:r>
            <a:r>
              <a:rPr lang="pl-PL" dirty="0" err="1"/>
              <a:t>manages</a:t>
            </a:r>
            <a:r>
              <a:rPr lang="pl-PL" dirty="0"/>
              <a:t> </a:t>
            </a:r>
            <a:r>
              <a:rPr lang="pl-PL" dirty="0" err="1"/>
              <a:t>state</a:t>
            </a:r>
            <a:r>
              <a:rPr lang="pl-PL" dirty="0"/>
              <a:t>, </a:t>
            </a:r>
            <a:r>
              <a:rPr lang="pl-PL" dirty="0" err="1"/>
              <a:t>checkpoints</a:t>
            </a:r>
            <a:r>
              <a:rPr lang="pl-PL" dirty="0"/>
              <a:t>, and </a:t>
            </a:r>
            <a:r>
              <a:rPr lang="pl-PL" dirty="0" err="1"/>
              <a:t>restarts</a:t>
            </a:r>
            <a:r>
              <a:rPr lang="pl-PL" dirty="0"/>
              <a:t> for </a:t>
            </a:r>
            <a:r>
              <a:rPr lang="pl-PL" dirty="0" err="1"/>
              <a:t>you</a:t>
            </a:r>
            <a:r>
              <a:rPr lang="pl-PL" dirty="0"/>
              <a:t>.</a:t>
            </a:r>
          </a:p>
        </p:txBody>
      </p:sp>
      <p:pic>
        <p:nvPicPr>
          <p:cNvPr id="6" name="Obraz 5">
            <a:extLst>
              <a:ext uri="{FF2B5EF4-FFF2-40B4-BE49-F238E27FC236}">
                <a16:creationId xmlns:a16="http://schemas.microsoft.com/office/drawing/2014/main" id="{4AF031F9-826C-46B0-BF5B-09C2391448BD}"/>
              </a:ext>
            </a:extLst>
          </p:cNvPr>
          <p:cNvPicPr>
            <a:picLocks noChangeAspect="1"/>
          </p:cNvPicPr>
          <p:nvPr/>
        </p:nvPicPr>
        <p:blipFill>
          <a:blip r:embed="rId5"/>
          <a:stretch>
            <a:fillRect/>
          </a:stretch>
        </p:blipFill>
        <p:spPr>
          <a:xfrm>
            <a:off x="1460361" y="2951241"/>
            <a:ext cx="4642337" cy="2217797"/>
          </a:xfrm>
          <a:prstGeom prst="rect">
            <a:avLst/>
          </a:prstGeom>
        </p:spPr>
      </p:pic>
      <p:pic>
        <p:nvPicPr>
          <p:cNvPr id="7" name="Obraz 6">
            <a:extLst>
              <a:ext uri="{FF2B5EF4-FFF2-40B4-BE49-F238E27FC236}">
                <a16:creationId xmlns:a16="http://schemas.microsoft.com/office/drawing/2014/main" id="{E70D5E5F-6A30-45EF-A7FE-03C49649C0F7}"/>
              </a:ext>
            </a:extLst>
          </p:cNvPr>
          <p:cNvPicPr>
            <a:picLocks noChangeAspect="1"/>
          </p:cNvPicPr>
          <p:nvPr/>
        </p:nvPicPr>
        <p:blipFill>
          <a:blip r:embed="rId6"/>
          <a:stretch>
            <a:fillRect/>
          </a:stretch>
        </p:blipFill>
        <p:spPr>
          <a:xfrm>
            <a:off x="6850937" y="2941559"/>
            <a:ext cx="3880702" cy="2214560"/>
          </a:xfrm>
          <a:prstGeom prst="rect">
            <a:avLst/>
          </a:prstGeom>
        </p:spPr>
      </p:pic>
      <p:sp>
        <p:nvSpPr>
          <p:cNvPr id="8" name="Prostokąt 7">
            <a:extLst>
              <a:ext uri="{FF2B5EF4-FFF2-40B4-BE49-F238E27FC236}">
                <a16:creationId xmlns:a16="http://schemas.microsoft.com/office/drawing/2014/main" id="{14B2A93E-F400-44FF-85A3-66C0C8AC20AD}"/>
              </a:ext>
            </a:extLst>
          </p:cNvPr>
          <p:cNvSpPr/>
          <p:nvPr/>
        </p:nvSpPr>
        <p:spPr>
          <a:xfrm>
            <a:off x="2925119" y="5507987"/>
            <a:ext cx="6329828" cy="276999"/>
          </a:xfrm>
          <a:prstGeom prst="rect">
            <a:avLst/>
          </a:prstGeom>
        </p:spPr>
        <p:txBody>
          <a:bodyPr wrap="square">
            <a:spAutoFit/>
          </a:bodyPr>
          <a:lstStyle/>
          <a:p>
            <a:r>
              <a:rPr lang="pl-PL" sz="1200" dirty="0"/>
              <a:t>https://docs.microsoft.com/en-us/azure/azure-functions/durable/durable-functions-overview</a:t>
            </a:r>
          </a:p>
        </p:txBody>
      </p:sp>
    </p:spTree>
    <p:extLst>
      <p:ext uri="{BB962C8B-B14F-4D97-AF65-F5344CB8AC3E}">
        <p14:creationId xmlns:p14="http://schemas.microsoft.com/office/powerpoint/2010/main" val="10717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r>
              <a:rPr lang="pl-PL" dirty="0"/>
              <a:t> – </a:t>
            </a:r>
            <a:r>
              <a:rPr lang="pl-PL" dirty="0" err="1"/>
              <a:t>what</a:t>
            </a:r>
            <a:r>
              <a:rPr lang="pl-PL" dirty="0"/>
              <a:t> </a:t>
            </a:r>
            <a:r>
              <a:rPr lang="pl-PL" dirty="0" err="1"/>
              <a:t>next</a:t>
            </a:r>
            <a:r>
              <a:rPr lang="pl-PL" dirty="0"/>
              <a:t>?</a:t>
            </a:r>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2">
            <a:extLst>
              <a:ext uri="{FF2B5EF4-FFF2-40B4-BE49-F238E27FC236}">
                <a16:creationId xmlns:a16="http://schemas.microsoft.com/office/drawing/2014/main" id="{7457F56D-CF8F-42DA-9250-CEF09B4CC6E2}"/>
              </a:ext>
            </a:extLst>
          </p:cNvPr>
          <p:cNvSpPr/>
          <p:nvPr/>
        </p:nvSpPr>
        <p:spPr>
          <a:xfrm>
            <a:off x="1219200" y="1900032"/>
            <a:ext cx="7532914" cy="369332"/>
          </a:xfrm>
          <a:prstGeom prst="rect">
            <a:avLst/>
          </a:prstGeom>
        </p:spPr>
        <p:txBody>
          <a:bodyPr wrap="square">
            <a:spAutoFit/>
          </a:bodyPr>
          <a:lstStyle/>
          <a:p>
            <a:r>
              <a:rPr lang="pl-PL" dirty="0"/>
              <a:t>https://docs.microsoft.com/en-us/learn/paths/create-serverless-applications/</a:t>
            </a:r>
          </a:p>
        </p:txBody>
      </p:sp>
      <p:sp>
        <p:nvSpPr>
          <p:cNvPr id="7" name="Prostokąt 6">
            <a:extLst>
              <a:ext uri="{FF2B5EF4-FFF2-40B4-BE49-F238E27FC236}">
                <a16:creationId xmlns:a16="http://schemas.microsoft.com/office/drawing/2014/main" id="{C7D4F2C0-453C-42A0-AA28-CC74BC4C7F76}"/>
              </a:ext>
            </a:extLst>
          </p:cNvPr>
          <p:cNvSpPr/>
          <p:nvPr/>
        </p:nvSpPr>
        <p:spPr>
          <a:xfrm>
            <a:off x="1219200" y="1359695"/>
            <a:ext cx="2354663" cy="461665"/>
          </a:xfrm>
          <a:prstGeom prst="rect">
            <a:avLst/>
          </a:prstGeom>
        </p:spPr>
        <p:txBody>
          <a:bodyPr wrap="square">
            <a:spAutoFit/>
          </a:bodyPr>
          <a:lstStyle/>
          <a:p>
            <a:r>
              <a:rPr lang="pl-PL" sz="2400" b="1" dirty="0"/>
              <a:t>Microsoft </a:t>
            </a:r>
            <a:r>
              <a:rPr lang="pl-PL" sz="2400" b="1" dirty="0" err="1"/>
              <a:t>Learn</a:t>
            </a:r>
            <a:endParaRPr lang="pl-PL" sz="2400" b="1" dirty="0"/>
          </a:p>
        </p:txBody>
      </p:sp>
      <p:sp>
        <p:nvSpPr>
          <p:cNvPr id="8" name="Prostokąt 7">
            <a:extLst>
              <a:ext uri="{FF2B5EF4-FFF2-40B4-BE49-F238E27FC236}">
                <a16:creationId xmlns:a16="http://schemas.microsoft.com/office/drawing/2014/main" id="{456F85DB-8592-4053-9802-5A8D29CBE6C2}"/>
              </a:ext>
            </a:extLst>
          </p:cNvPr>
          <p:cNvSpPr/>
          <p:nvPr/>
        </p:nvSpPr>
        <p:spPr>
          <a:xfrm>
            <a:off x="1219200" y="2348036"/>
            <a:ext cx="2354663" cy="461665"/>
          </a:xfrm>
          <a:prstGeom prst="rect">
            <a:avLst/>
          </a:prstGeom>
        </p:spPr>
        <p:txBody>
          <a:bodyPr wrap="square">
            <a:spAutoFit/>
          </a:bodyPr>
          <a:lstStyle/>
          <a:p>
            <a:r>
              <a:rPr lang="pl-PL" sz="2400" b="1" dirty="0" err="1"/>
              <a:t>Pluralsight</a:t>
            </a:r>
            <a:endParaRPr lang="pl-PL" sz="2400" b="1" dirty="0"/>
          </a:p>
        </p:txBody>
      </p:sp>
      <p:sp>
        <p:nvSpPr>
          <p:cNvPr id="10" name="Prostokąt 9">
            <a:extLst>
              <a:ext uri="{FF2B5EF4-FFF2-40B4-BE49-F238E27FC236}">
                <a16:creationId xmlns:a16="http://schemas.microsoft.com/office/drawing/2014/main" id="{9B930B20-1D9E-42F1-82A6-F443DED2B774}"/>
              </a:ext>
            </a:extLst>
          </p:cNvPr>
          <p:cNvSpPr/>
          <p:nvPr/>
        </p:nvSpPr>
        <p:spPr>
          <a:xfrm>
            <a:off x="1219200" y="2888373"/>
            <a:ext cx="7532914" cy="369332"/>
          </a:xfrm>
          <a:prstGeom prst="rect">
            <a:avLst/>
          </a:prstGeom>
        </p:spPr>
        <p:txBody>
          <a:bodyPr wrap="square">
            <a:spAutoFit/>
          </a:bodyPr>
          <a:lstStyle/>
          <a:p>
            <a:r>
              <a:rPr lang="pl-PL" dirty="0"/>
              <a:t>https://app.pluralsight.com/library/courses/azure-functions-fundamentals</a:t>
            </a:r>
          </a:p>
        </p:txBody>
      </p:sp>
      <p:sp>
        <p:nvSpPr>
          <p:cNvPr id="11" name="Prostokąt 10">
            <a:extLst>
              <a:ext uri="{FF2B5EF4-FFF2-40B4-BE49-F238E27FC236}">
                <a16:creationId xmlns:a16="http://schemas.microsoft.com/office/drawing/2014/main" id="{348A5EE2-ED76-458B-8353-B6E01A8B0AED}"/>
              </a:ext>
            </a:extLst>
          </p:cNvPr>
          <p:cNvSpPr/>
          <p:nvPr/>
        </p:nvSpPr>
        <p:spPr>
          <a:xfrm>
            <a:off x="1219200" y="3336377"/>
            <a:ext cx="2354663" cy="461665"/>
          </a:xfrm>
          <a:prstGeom prst="rect">
            <a:avLst/>
          </a:prstGeom>
        </p:spPr>
        <p:txBody>
          <a:bodyPr wrap="square">
            <a:spAutoFit/>
          </a:bodyPr>
          <a:lstStyle/>
          <a:p>
            <a:r>
              <a:rPr lang="pl-PL" sz="2400" b="1" dirty="0" err="1"/>
              <a:t>Docs</a:t>
            </a:r>
            <a:endParaRPr lang="pl-PL" sz="2400" b="1" dirty="0"/>
          </a:p>
        </p:txBody>
      </p:sp>
      <p:sp>
        <p:nvSpPr>
          <p:cNvPr id="4" name="Prostokąt 3">
            <a:extLst>
              <a:ext uri="{FF2B5EF4-FFF2-40B4-BE49-F238E27FC236}">
                <a16:creationId xmlns:a16="http://schemas.microsoft.com/office/drawing/2014/main" id="{09D944E5-4DF6-426A-870E-BF495ED83C9C}"/>
              </a:ext>
            </a:extLst>
          </p:cNvPr>
          <p:cNvSpPr/>
          <p:nvPr/>
        </p:nvSpPr>
        <p:spPr>
          <a:xfrm>
            <a:off x="1219200" y="3876714"/>
            <a:ext cx="5590633" cy="369332"/>
          </a:xfrm>
          <a:prstGeom prst="rect">
            <a:avLst/>
          </a:prstGeom>
        </p:spPr>
        <p:txBody>
          <a:bodyPr wrap="none">
            <a:spAutoFit/>
          </a:bodyPr>
          <a:lstStyle/>
          <a:p>
            <a:r>
              <a:rPr lang="pl-PL" dirty="0"/>
              <a:t>https://docs.microsoft.com/en-us/azure/azure-functions/</a:t>
            </a:r>
          </a:p>
        </p:txBody>
      </p:sp>
    </p:spTree>
    <p:extLst>
      <p:ext uri="{BB962C8B-B14F-4D97-AF65-F5344CB8AC3E}">
        <p14:creationId xmlns:p14="http://schemas.microsoft.com/office/powerpoint/2010/main" val="163025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sp>
        <p:nvSpPr>
          <p:cNvPr id="6" name="Prostokąt 5">
            <a:extLst>
              <a:ext uri="{FF2B5EF4-FFF2-40B4-BE49-F238E27FC236}">
                <a16:creationId xmlns:a16="http://schemas.microsoft.com/office/drawing/2014/main" id="{439AA903-FE61-4878-B613-15798D98215A}"/>
              </a:ext>
            </a:extLst>
          </p:cNvPr>
          <p:cNvSpPr/>
          <p:nvPr/>
        </p:nvSpPr>
        <p:spPr>
          <a:xfrm>
            <a:off x="757645" y="1431068"/>
            <a:ext cx="7724504" cy="1815882"/>
          </a:xfrm>
          <a:prstGeom prst="rect">
            <a:avLst/>
          </a:prstGeom>
        </p:spPr>
        <p:txBody>
          <a:bodyPr wrap="square">
            <a:spAutoFit/>
          </a:bodyPr>
          <a:lstStyle/>
          <a:p>
            <a:pPr marL="457200" indent="-457200">
              <a:buFont typeface="Arial" panose="020B0604020202020204" pitchFamily="34" charset="0"/>
              <a:buChar char="•"/>
            </a:pPr>
            <a:r>
              <a:rPr lang="pl-PL" sz="2800" dirty="0"/>
              <a:t>2+ lat doświadczenia jako programista .NET</a:t>
            </a:r>
          </a:p>
          <a:p>
            <a:pPr marL="457200" indent="-457200">
              <a:buFont typeface="Arial" panose="020B0604020202020204" pitchFamily="34" charset="0"/>
              <a:buChar char="•"/>
            </a:pPr>
            <a:r>
              <a:rPr lang="pl-PL" sz="2800" dirty="0"/>
              <a:t>Entuzjasta </a:t>
            </a:r>
            <a:r>
              <a:rPr lang="pl-PL" sz="2800" dirty="0" err="1"/>
              <a:t>SCRUMa</a:t>
            </a:r>
            <a:r>
              <a:rPr lang="pl-PL" sz="2800" dirty="0"/>
              <a:t>, zwinności i </a:t>
            </a:r>
            <a:r>
              <a:rPr lang="pl-PL" sz="2800" dirty="0" err="1"/>
              <a:t>Ejżura</a:t>
            </a:r>
            <a:endParaRPr lang="pl-PL" sz="2800" dirty="0"/>
          </a:p>
          <a:p>
            <a:pPr marL="457200" indent="-457200">
              <a:buFont typeface="Arial" panose="020B0604020202020204" pitchFamily="34" charset="0"/>
              <a:buChar char="•"/>
            </a:pPr>
            <a:r>
              <a:rPr lang="pl-PL" sz="2800" dirty="0"/>
              <a:t>Trener w Software Development </a:t>
            </a:r>
            <a:r>
              <a:rPr lang="pl-PL" sz="2800" dirty="0" err="1"/>
              <a:t>Academy</a:t>
            </a:r>
            <a:endParaRPr lang="pl-PL" sz="2800" dirty="0"/>
          </a:p>
          <a:p>
            <a:pPr marL="457200" indent="-457200">
              <a:buFont typeface="Arial" panose="020B0604020202020204" pitchFamily="34" charset="0"/>
              <a:buChar char="•"/>
            </a:pPr>
            <a:r>
              <a:rPr lang="pl-PL" sz="2800" dirty="0"/>
              <a:t>Po pracy: wspinaczka, bieganie, góry</a:t>
            </a:r>
          </a:p>
        </p:txBody>
      </p:sp>
      <p:pic>
        <p:nvPicPr>
          <p:cNvPr id="7" name="Picture 2" descr="Image result for twitter logo png">
            <a:extLst>
              <a:ext uri="{FF2B5EF4-FFF2-40B4-BE49-F238E27FC236}">
                <a16:creationId xmlns:a16="http://schemas.microsoft.com/office/drawing/2014/main" id="{B7F2B2D1-D08D-420E-830B-516C371E5F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590" y="4447806"/>
            <a:ext cx="535252" cy="534370"/>
          </a:xfrm>
          <a:prstGeom prst="rect">
            <a:avLst/>
          </a:prstGeom>
          <a:noFill/>
          <a:extLst>
            <a:ext uri="{909E8E84-426E-40DD-AFC4-6F175D3DCCD1}">
              <a14:hiddenFill xmlns:a14="http://schemas.microsoft.com/office/drawing/2010/main">
                <a:solidFill>
                  <a:srgbClr val="FFFFFF"/>
                </a:solidFill>
              </a14:hiddenFill>
            </a:ext>
          </a:extLst>
        </p:spPr>
      </p:pic>
      <p:sp>
        <p:nvSpPr>
          <p:cNvPr id="8" name="Prostokąt 7">
            <a:extLst>
              <a:ext uri="{FF2B5EF4-FFF2-40B4-BE49-F238E27FC236}">
                <a16:creationId xmlns:a16="http://schemas.microsoft.com/office/drawing/2014/main" id="{DC07A0A9-7482-4CAC-9D6B-07776BF3B58B}"/>
              </a:ext>
            </a:extLst>
          </p:cNvPr>
          <p:cNvSpPr/>
          <p:nvPr/>
        </p:nvSpPr>
        <p:spPr>
          <a:xfrm>
            <a:off x="1747516" y="4453381"/>
            <a:ext cx="2726215" cy="523220"/>
          </a:xfrm>
          <a:prstGeom prst="rect">
            <a:avLst/>
          </a:prstGeom>
        </p:spPr>
        <p:txBody>
          <a:bodyPr wrap="square">
            <a:spAutoFit/>
          </a:bodyPr>
          <a:lstStyle/>
          <a:p>
            <a:r>
              <a:rPr lang="pl-PL" sz="2800" dirty="0">
                <a:latin typeface="Rockwell" panose="02060603020205020403" pitchFamily="18" charset="0"/>
              </a:rPr>
              <a:t>@</a:t>
            </a:r>
            <a:r>
              <a:rPr lang="pl-PL" sz="2800" dirty="0" err="1">
                <a:latin typeface="Rockwell" panose="02060603020205020403" pitchFamily="18" charset="0"/>
              </a:rPr>
              <a:t>devgrzegorz</a:t>
            </a:r>
            <a:endParaRPr lang="pl-PL" sz="2800" dirty="0">
              <a:latin typeface="Rockwell" panose="02060603020205020403" pitchFamily="18" charset="0"/>
            </a:endParaRPr>
          </a:p>
        </p:txBody>
      </p:sp>
      <p:sp>
        <p:nvSpPr>
          <p:cNvPr id="9" name="Prostokąt 8">
            <a:extLst>
              <a:ext uri="{FF2B5EF4-FFF2-40B4-BE49-F238E27FC236}">
                <a16:creationId xmlns:a16="http://schemas.microsoft.com/office/drawing/2014/main" id="{09F43306-8149-430B-8271-D277F71C8024}"/>
              </a:ext>
            </a:extLst>
          </p:cNvPr>
          <p:cNvSpPr/>
          <p:nvPr/>
        </p:nvSpPr>
        <p:spPr>
          <a:xfrm>
            <a:off x="1825398" y="5083027"/>
            <a:ext cx="4144379" cy="523220"/>
          </a:xfrm>
          <a:prstGeom prst="rect">
            <a:avLst/>
          </a:prstGeom>
        </p:spPr>
        <p:txBody>
          <a:bodyPr wrap="square">
            <a:spAutoFit/>
          </a:bodyPr>
          <a:lstStyle/>
          <a:p>
            <a:r>
              <a:rPr lang="pl-PL" sz="2800" dirty="0">
                <a:latin typeface="Rockwell" panose="02060603020205020403" pitchFamily="18" charset="0"/>
              </a:rPr>
              <a:t>greg.jonca@gmail.com</a:t>
            </a:r>
          </a:p>
        </p:txBody>
      </p:sp>
      <p:pic>
        <p:nvPicPr>
          <p:cNvPr id="10" name="Obraz 9">
            <a:extLst>
              <a:ext uri="{FF2B5EF4-FFF2-40B4-BE49-F238E27FC236}">
                <a16:creationId xmlns:a16="http://schemas.microsoft.com/office/drawing/2014/main" id="{4921BF59-78E5-4527-92F8-342163DA0E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508" y="5083027"/>
            <a:ext cx="635416" cy="635416"/>
          </a:xfrm>
          <a:prstGeom prst="rect">
            <a:avLst/>
          </a:prstGeom>
        </p:spPr>
      </p:pic>
      <p:pic>
        <p:nvPicPr>
          <p:cNvPr id="11" name="Obraz 10">
            <a:extLst>
              <a:ext uri="{FF2B5EF4-FFF2-40B4-BE49-F238E27FC236}">
                <a16:creationId xmlns:a16="http://schemas.microsoft.com/office/drawing/2014/main" id="{9F39D344-F004-4572-91A8-2D64895F3EC4}"/>
              </a:ext>
            </a:extLst>
          </p:cNvPr>
          <p:cNvPicPr>
            <a:picLocks noChangeAspect="1"/>
          </p:cNvPicPr>
          <p:nvPr/>
        </p:nvPicPr>
        <p:blipFill>
          <a:blip r:embed="rId5"/>
          <a:stretch>
            <a:fillRect/>
          </a:stretch>
        </p:blipFill>
        <p:spPr>
          <a:xfrm>
            <a:off x="8960847" y="1431068"/>
            <a:ext cx="2726215" cy="2564745"/>
          </a:xfrm>
          <a:prstGeom prst="rect">
            <a:avLst/>
          </a:prstGeom>
        </p:spPr>
      </p:pic>
      <p:sp>
        <p:nvSpPr>
          <p:cNvPr id="12" name="Prostokąt 11">
            <a:extLst>
              <a:ext uri="{FF2B5EF4-FFF2-40B4-BE49-F238E27FC236}">
                <a16:creationId xmlns:a16="http://schemas.microsoft.com/office/drawing/2014/main" id="{01EE2042-88CC-44B3-BF6E-1F2384A026C6}"/>
              </a:ext>
            </a:extLst>
          </p:cNvPr>
          <p:cNvSpPr/>
          <p:nvPr/>
        </p:nvSpPr>
        <p:spPr>
          <a:xfrm>
            <a:off x="1825398" y="3686147"/>
            <a:ext cx="1945413" cy="523220"/>
          </a:xfrm>
          <a:prstGeom prst="rect">
            <a:avLst/>
          </a:prstGeom>
        </p:spPr>
        <p:txBody>
          <a:bodyPr wrap="square">
            <a:spAutoFit/>
          </a:bodyPr>
          <a:lstStyle/>
          <a:p>
            <a:r>
              <a:rPr lang="pl-PL" sz="2800" dirty="0" err="1">
                <a:latin typeface="Rockwell" panose="02060603020205020403" pitchFamily="18" charset="0"/>
              </a:rPr>
              <a:t>devmonte</a:t>
            </a:r>
            <a:endParaRPr lang="pl-PL" sz="2800" dirty="0">
              <a:latin typeface="Rockwell" panose="02060603020205020403" pitchFamily="18" charset="0"/>
            </a:endParaRPr>
          </a:p>
        </p:txBody>
      </p:sp>
      <p:pic>
        <p:nvPicPr>
          <p:cNvPr id="13" name="Picture 4" descr="Image result for github logo">
            <a:extLst>
              <a:ext uri="{FF2B5EF4-FFF2-40B4-BE49-F238E27FC236}">
                <a16:creationId xmlns:a16="http://schemas.microsoft.com/office/drawing/2014/main" id="{618E8EAF-DCFA-4DE7-9305-786FF69E2F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920" y="3309708"/>
            <a:ext cx="2428591" cy="12142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global azure bootcamp 2019 logo">
            <a:extLst>
              <a:ext uri="{FF2B5EF4-FFF2-40B4-BE49-F238E27FC236}">
                <a16:creationId xmlns:a16="http://schemas.microsoft.com/office/drawing/2014/main" id="{AA92C68B-4102-4102-95C5-EF3731663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79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9" name="Prostokąt 8">
            <a:extLst>
              <a:ext uri="{FF2B5EF4-FFF2-40B4-BE49-F238E27FC236}">
                <a16:creationId xmlns:a16="http://schemas.microsoft.com/office/drawing/2014/main" id="{50FBC98B-FBEC-4DFA-8E36-99CE127A5D6F}"/>
              </a:ext>
            </a:extLst>
          </p:cNvPr>
          <p:cNvSpPr/>
          <p:nvPr/>
        </p:nvSpPr>
        <p:spPr>
          <a:xfrm>
            <a:off x="5414022" y="996884"/>
            <a:ext cx="1363955" cy="461665"/>
          </a:xfrm>
          <a:prstGeom prst="rect">
            <a:avLst/>
          </a:prstGeom>
        </p:spPr>
        <p:txBody>
          <a:bodyPr wrap="square">
            <a:spAutoFit/>
          </a:bodyPr>
          <a:lstStyle/>
          <a:p>
            <a:r>
              <a:rPr lang="pl-PL" sz="2400" dirty="0"/>
              <a:t>Agenda</a:t>
            </a:r>
          </a:p>
        </p:txBody>
      </p:sp>
      <p:sp>
        <p:nvSpPr>
          <p:cNvPr id="10" name="Prostokąt 9">
            <a:extLst>
              <a:ext uri="{FF2B5EF4-FFF2-40B4-BE49-F238E27FC236}">
                <a16:creationId xmlns:a16="http://schemas.microsoft.com/office/drawing/2014/main" id="{D5FA378D-F59B-4984-845B-C0D3830E3FC9}"/>
              </a:ext>
            </a:extLst>
          </p:cNvPr>
          <p:cNvSpPr/>
          <p:nvPr/>
        </p:nvSpPr>
        <p:spPr>
          <a:xfrm>
            <a:off x="3690982" y="1731532"/>
            <a:ext cx="4810036" cy="2308324"/>
          </a:xfrm>
          <a:prstGeom prst="rect">
            <a:avLst/>
          </a:prstGeom>
        </p:spPr>
        <p:txBody>
          <a:bodyPr wrap="square">
            <a:spAutoFit/>
          </a:bodyPr>
          <a:lstStyle/>
          <a:p>
            <a:pPr marL="342900" indent="-342900">
              <a:buFont typeface="Arial" panose="020B0604020202020204" pitchFamily="34" charset="0"/>
              <a:buChar char="•"/>
            </a:pPr>
            <a:r>
              <a:rPr lang="pl-PL" sz="2400" dirty="0" err="1"/>
              <a:t>Let’s</a:t>
            </a:r>
            <a:r>
              <a:rPr lang="pl-PL" sz="2400" dirty="0"/>
              <a:t> start with </a:t>
            </a:r>
            <a:r>
              <a:rPr lang="pl-PL" sz="2400" dirty="0" err="1"/>
              <a:t>practice</a:t>
            </a:r>
            <a:r>
              <a:rPr lang="pl-PL" sz="2400" dirty="0"/>
              <a:t>!</a:t>
            </a:r>
          </a:p>
          <a:p>
            <a:pPr marL="342900" indent="-342900">
              <a:buFont typeface="Arial" panose="020B0604020202020204" pitchFamily="34" charset="0"/>
              <a:buChar char="•"/>
            </a:pPr>
            <a:r>
              <a:rPr lang="pl-PL" sz="2400" dirty="0" err="1"/>
              <a:t>What</a:t>
            </a:r>
            <a:r>
              <a:rPr lang="pl-PL" sz="2400" dirty="0"/>
              <a:t> </a:t>
            </a:r>
            <a:r>
              <a:rPr lang="pl-PL" sz="2400" dirty="0" err="1"/>
              <a:t>is</a:t>
            </a:r>
            <a:r>
              <a:rPr lang="pl-PL" sz="2400" dirty="0"/>
              <a:t> </a:t>
            </a:r>
            <a:r>
              <a:rPr lang="pl-PL" sz="2400" dirty="0" err="1"/>
              <a:t>Serverless</a:t>
            </a:r>
            <a:r>
              <a:rPr lang="pl-PL" sz="2400" dirty="0"/>
              <a:t>?</a:t>
            </a:r>
          </a:p>
          <a:p>
            <a:pPr marL="342900" indent="-342900">
              <a:buFont typeface="Arial" panose="020B0604020202020204" pitchFamily="34" charset="0"/>
              <a:buChar char="•"/>
            </a:pPr>
            <a:r>
              <a:rPr lang="pl-PL" sz="2400" dirty="0" err="1"/>
              <a:t>Azure</a:t>
            </a:r>
            <a:r>
              <a:rPr lang="pl-PL" sz="2400" dirty="0"/>
              <a:t> </a:t>
            </a:r>
            <a:r>
              <a:rPr lang="pl-PL" sz="2400" dirty="0" err="1"/>
              <a:t>Functions</a:t>
            </a:r>
            <a:r>
              <a:rPr lang="pl-PL" sz="2400" dirty="0"/>
              <a:t> – a bit of </a:t>
            </a:r>
            <a:r>
              <a:rPr lang="pl-PL" sz="2400" dirty="0" err="1"/>
              <a:t>theory</a:t>
            </a:r>
            <a:r>
              <a:rPr lang="pl-PL" sz="2400" dirty="0"/>
              <a:t>!</a:t>
            </a:r>
          </a:p>
          <a:p>
            <a:pPr marL="342900" indent="-342900">
              <a:buFont typeface="Arial" panose="020B0604020202020204" pitchFamily="34" charset="0"/>
              <a:buChar char="•"/>
            </a:pPr>
            <a:r>
              <a:rPr lang="pl-PL" sz="2400" dirty="0" err="1"/>
              <a:t>Let’s</a:t>
            </a:r>
            <a:r>
              <a:rPr lang="pl-PL" sz="2400" dirty="0"/>
              <a:t> </a:t>
            </a:r>
            <a:r>
              <a:rPr lang="pl-PL" sz="2400" dirty="0" err="1"/>
              <a:t>make</a:t>
            </a:r>
            <a:r>
              <a:rPr lang="pl-PL" sz="2400" dirty="0"/>
              <a:t> </a:t>
            </a:r>
            <a:r>
              <a:rPr lang="pl-PL" sz="2400" dirty="0" err="1"/>
              <a:t>more</a:t>
            </a:r>
            <a:r>
              <a:rPr lang="pl-PL" sz="2400" dirty="0"/>
              <a:t> </a:t>
            </a:r>
            <a:r>
              <a:rPr lang="pl-PL" sz="2400" dirty="0" err="1"/>
              <a:t>functions</a:t>
            </a:r>
            <a:r>
              <a:rPr lang="pl-PL" sz="2400" dirty="0"/>
              <a:t>!</a:t>
            </a:r>
          </a:p>
          <a:p>
            <a:pPr marL="342900" indent="-342900">
              <a:buFont typeface="Arial" panose="020B0604020202020204" pitchFamily="34" charset="0"/>
              <a:buChar char="•"/>
            </a:pPr>
            <a:r>
              <a:rPr lang="pl-PL" sz="2400" dirty="0" err="1"/>
              <a:t>What</a:t>
            </a:r>
            <a:r>
              <a:rPr lang="pl-PL" sz="2400" dirty="0"/>
              <a:t> </a:t>
            </a:r>
            <a:r>
              <a:rPr lang="pl-PL" sz="2400" dirty="0" err="1"/>
              <a:t>next</a:t>
            </a:r>
            <a:r>
              <a:rPr lang="pl-PL" sz="2400" dirty="0"/>
              <a:t>?</a:t>
            </a:r>
          </a:p>
          <a:p>
            <a:endParaRPr lang="pl-PL" sz="2400" dirty="0"/>
          </a:p>
        </p:txBody>
      </p:sp>
    </p:spTree>
    <p:extLst>
      <p:ext uri="{BB962C8B-B14F-4D97-AF65-F5344CB8AC3E}">
        <p14:creationId xmlns:p14="http://schemas.microsoft.com/office/powerpoint/2010/main" val="60781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2">
            <a:extLst>
              <a:ext uri="{FF2B5EF4-FFF2-40B4-BE49-F238E27FC236}">
                <a16:creationId xmlns:a16="http://schemas.microsoft.com/office/drawing/2014/main" id="{36D98BB8-A896-419D-A91B-42B23AEEB4B5}"/>
              </a:ext>
            </a:extLst>
          </p:cNvPr>
          <p:cNvSpPr/>
          <p:nvPr/>
        </p:nvSpPr>
        <p:spPr>
          <a:xfrm>
            <a:off x="4379376" y="3244334"/>
            <a:ext cx="2566472" cy="369332"/>
          </a:xfrm>
          <a:prstGeom prst="rect">
            <a:avLst/>
          </a:prstGeom>
        </p:spPr>
        <p:txBody>
          <a:bodyPr wrap="none">
            <a:spAutoFit/>
          </a:bodyPr>
          <a:lstStyle/>
          <a:p>
            <a:r>
              <a:rPr lang="pl-PL" b="1" dirty="0"/>
              <a:t>https://portal.azure.com</a:t>
            </a:r>
          </a:p>
        </p:txBody>
      </p:sp>
      <p:sp>
        <p:nvSpPr>
          <p:cNvPr id="6" name="Prostokąt 5">
            <a:extLst>
              <a:ext uri="{FF2B5EF4-FFF2-40B4-BE49-F238E27FC236}">
                <a16:creationId xmlns:a16="http://schemas.microsoft.com/office/drawing/2014/main" id="{691F1869-8743-4FDD-BED6-DF61337B6FB4}"/>
              </a:ext>
            </a:extLst>
          </p:cNvPr>
          <p:cNvSpPr/>
          <p:nvPr/>
        </p:nvSpPr>
        <p:spPr>
          <a:xfrm>
            <a:off x="2485291" y="2422547"/>
            <a:ext cx="7221415" cy="369332"/>
          </a:xfrm>
          <a:prstGeom prst="rect">
            <a:avLst/>
          </a:prstGeom>
        </p:spPr>
        <p:txBody>
          <a:bodyPr wrap="square">
            <a:spAutoFit/>
          </a:bodyPr>
          <a:lstStyle/>
          <a:p>
            <a:r>
              <a:rPr lang="pl-PL" b="1" dirty="0"/>
              <a:t>https://docs.microsoft.com/learn/paths/create-serverless-applications/</a:t>
            </a:r>
          </a:p>
        </p:txBody>
      </p:sp>
      <p:sp>
        <p:nvSpPr>
          <p:cNvPr id="8" name="Prostokąt 7">
            <a:extLst>
              <a:ext uri="{FF2B5EF4-FFF2-40B4-BE49-F238E27FC236}">
                <a16:creationId xmlns:a16="http://schemas.microsoft.com/office/drawing/2014/main" id="{64C1DF53-24F9-4886-87A6-5B519F7A1FBC}"/>
              </a:ext>
            </a:extLst>
          </p:cNvPr>
          <p:cNvSpPr/>
          <p:nvPr/>
        </p:nvSpPr>
        <p:spPr>
          <a:xfrm>
            <a:off x="4033961" y="945523"/>
            <a:ext cx="3257302" cy="461665"/>
          </a:xfrm>
          <a:prstGeom prst="rect">
            <a:avLst/>
          </a:prstGeom>
        </p:spPr>
        <p:txBody>
          <a:bodyPr wrap="none">
            <a:spAutoFit/>
          </a:bodyPr>
          <a:lstStyle/>
          <a:p>
            <a:r>
              <a:rPr lang="pl-PL" sz="2400" b="1" dirty="0" err="1"/>
              <a:t>Let’s</a:t>
            </a:r>
            <a:r>
              <a:rPr lang="pl-PL" sz="2400" b="1" dirty="0"/>
              <a:t> start with </a:t>
            </a:r>
            <a:r>
              <a:rPr lang="pl-PL" sz="2400" b="1" dirty="0" err="1"/>
              <a:t>practice</a:t>
            </a:r>
            <a:r>
              <a:rPr lang="pl-PL" sz="2400" b="1" dirty="0"/>
              <a:t>!</a:t>
            </a:r>
          </a:p>
        </p:txBody>
      </p:sp>
    </p:spTree>
    <p:extLst>
      <p:ext uri="{BB962C8B-B14F-4D97-AF65-F5344CB8AC3E}">
        <p14:creationId xmlns:p14="http://schemas.microsoft.com/office/powerpoint/2010/main" val="361607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Related image">
            <a:extLst>
              <a:ext uri="{FF2B5EF4-FFF2-40B4-BE49-F238E27FC236}">
                <a16:creationId xmlns:a16="http://schemas.microsoft.com/office/drawing/2014/main" id="{D5E1BA55-5BA5-4E4A-946B-84E27D455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465" y="879131"/>
            <a:ext cx="5635069" cy="509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8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6">
            <a:extLst>
              <a:ext uri="{FF2B5EF4-FFF2-40B4-BE49-F238E27FC236}">
                <a16:creationId xmlns:a16="http://schemas.microsoft.com/office/drawing/2014/main" id="{A37F98B1-DB72-46B2-9F02-5E65F40E7876}"/>
              </a:ext>
            </a:extLst>
          </p:cNvPr>
          <p:cNvSpPr/>
          <p:nvPr/>
        </p:nvSpPr>
        <p:spPr>
          <a:xfrm>
            <a:off x="4824842" y="1239185"/>
            <a:ext cx="1675539" cy="461665"/>
          </a:xfrm>
          <a:prstGeom prst="rect">
            <a:avLst/>
          </a:prstGeom>
        </p:spPr>
        <p:txBody>
          <a:bodyPr wrap="square">
            <a:spAutoFit/>
          </a:bodyPr>
          <a:lstStyle/>
          <a:p>
            <a:r>
              <a:rPr lang="pl-PL" sz="2400" b="1" dirty="0" err="1"/>
              <a:t>Serverless</a:t>
            </a:r>
            <a:endParaRPr lang="pl-PL" sz="2400" b="1" dirty="0"/>
          </a:p>
        </p:txBody>
      </p:sp>
      <p:sp>
        <p:nvSpPr>
          <p:cNvPr id="3" name="Prostokąt 2">
            <a:extLst>
              <a:ext uri="{FF2B5EF4-FFF2-40B4-BE49-F238E27FC236}">
                <a16:creationId xmlns:a16="http://schemas.microsoft.com/office/drawing/2014/main" id="{77EA7875-A73C-44FF-ABA6-C52961095E65}"/>
              </a:ext>
            </a:extLst>
          </p:cNvPr>
          <p:cNvSpPr/>
          <p:nvPr/>
        </p:nvSpPr>
        <p:spPr>
          <a:xfrm>
            <a:off x="823784" y="2114797"/>
            <a:ext cx="10544432" cy="1200329"/>
          </a:xfrm>
          <a:prstGeom prst="rect">
            <a:avLst/>
          </a:prstGeom>
        </p:spPr>
        <p:txBody>
          <a:bodyPr wrap="square">
            <a:spAutoFit/>
          </a:bodyPr>
          <a:lstStyle/>
          <a:p>
            <a:r>
              <a:rPr lang="en-US" dirty="0">
                <a:solidFill>
                  <a:srgbClr val="000000"/>
                </a:solidFill>
                <a:latin typeface="Segoe UI" panose="020B0502040204020203" pitchFamily="34" charset="0"/>
              </a:rPr>
              <a:t>Serverless compute can be thought of as a function as a service (</a:t>
            </a:r>
            <a:r>
              <a:rPr lang="en-US" dirty="0" err="1">
                <a:solidFill>
                  <a:srgbClr val="000000"/>
                </a:solidFill>
                <a:latin typeface="Segoe UI" panose="020B0502040204020203" pitchFamily="34" charset="0"/>
              </a:rPr>
              <a:t>FaaS</a:t>
            </a:r>
            <a:r>
              <a:rPr lang="en-US" dirty="0">
                <a:solidFill>
                  <a:srgbClr val="000000"/>
                </a:solidFill>
                <a:latin typeface="Segoe UI" panose="020B0502040204020203" pitchFamily="34" charset="0"/>
              </a:rPr>
              <a:t>), or a microservice that is hosted on a cloud platform. Your business logic runs as functions and you don't have to manually provision or scale infrastructure. The cloud provider manages infrastructure. Your app is automatically scaled out or down depending on load.</a:t>
            </a:r>
            <a:endParaRPr lang="pl-PL" dirty="0"/>
          </a:p>
        </p:txBody>
      </p:sp>
      <p:sp>
        <p:nvSpPr>
          <p:cNvPr id="6" name="Prostokąt 5">
            <a:extLst>
              <a:ext uri="{FF2B5EF4-FFF2-40B4-BE49-F238E27FC236}">
                <a16:creationId xmlns:a16="http://schemas.microsoft.com/office/drawing/2014/main" id="{215EC0C7-3C7E-4292-8C7F-B25CE180425D}"/>
              </a:ext>
            </a:extLst>
          </p:cNvPr>
          <p:cNvSpPr/>
          <p:nvPr/>
        </p:nvSpPr>
        <p:spPr>
          <a:xfrm>
            <a:off x="823784" y="5341816"/>
            <a:ext cx="11485266" cy="276999"/>
          </a:xfrm>
          <a:prstGeom prst="rect">
            <a:avLst/>
          </a:prstGeom>
        </p:spPr>
        <p:txBody>
          <a:bodyPr wrap="square">
            <a:spAutoFit/>
          </a:bodyPr>
          <a:lstStyle/>
          <a:p>
            <a:r>
              <a:rPr lang="pl-PL" sz="1200" dirty="0"/>
              <a:t>https://docs.microsoft.com/en-us/learn/modules/create-serverless-logic-with-azure-functions/2-decide-if-serverless-computing-is-right-for-your-business-need</a:t>
            </a:r>
          </a:p>
        </p:txBody>
      </p:sp>
    </p:spTree>
    <p:extLst>
      <p:ext uri="{BB962C8B-B14F-4D97-AF65-F5344CB8AC3E}">
        <p14:creationId xmlns:p14="http://schemas.microsoft.com/office/powerpoint/2010/main" val="219350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extLst>
              <a:ext uri="{FF2B5EF4-FFF2-40B4-BE49-F238E27FC236}">
                <a16:creationId xmlns:a16="http://schemas.microsoft.com/office/drawing/2014/main" id="{7EAB8B6E-3D43-45B3-94B6-5847244705AB}"/>
              </a:ext>
            </a:extLst>
          </p:cNvPr>
          <p:cNvPicPr>
            <a:picLocks noChangeAspect="1"/>
          </p:cNvPicPr>
          <p:nvPr/>
        </p:nvPicPr>
        <p:blipFill>
          <a:blip r:embed="rId4"/>
          <a:stretch>
            <a:fillRect/>
          </a:stretch>
        </p:blipFill>
        <p:spPr>
          <a:xfrm>
            <a:off x="253063" y="1359695"/>
            <a:ext cx="11685873" cy="4028551"/>
          </a:xfrm>
          <a:prstGeom prst="rect">
            <a:avLst/>
          </a:prstGeom>
        </p:spPr>
      </p:pic>
      <p:sp>
        <p:nvSpPr>
          <p:cNvPr id="9" name="Prostokąt 8">
            <a:extLst>
              <a:ext uri="{FF2B5EF4-FFF2-40B4-BE49-F238E27FC236}">
                <a16:creationId xmlns:a16="http://schemas.microsoft.com/office/drawing/2014/main" id="{3B0BAE58-06B1-4E1E-9853-203BE2F7E933}"/>
              </a:ext>
            </a:extLst>
          </p:cNvPr>
          <p:cNvSpPr/>
          <p:nvPr/>
        </p:nvSpPr>
        <p:spPr>
          <a:xfrm>
            <a:off x="3081810" y="5530225"/>
            <a:ext cx="6028377" cy="276999"/>
          </a:xfrm>
          <a:prstGeom prst="rect">
            <a:avLst/>
          </a:prstGeom>
        </p:spPr>
        <p:txBody>
          <a:bodyPr wrap="square">
            <a:spAutoFit/>
          </a:bodyPr>
          <a:lstStyle/>
          <a:p>
            <a:r>
              <a:rPr lang="pl-PL" sz="1200" dirty="0"/>
              <a:t>https://www.hanselman.com/blog/WhatIsServerlessComputingExploringAzureFunctions.aspx</a:t>
            </a:r>
          </a:p>
        </p:txBody>
      </p:sp>
    </p:spTree>
    <p:extLst>
      <p:ext uri="{BB962C8B-B14F-4D97-AF65-F5344CB8AC3E}">
        <p14:creationId xmlns:p14="http://schemas.microsoft.com/office/powerpoint/2010/main" val="11342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3F76C21C-18A1-46DA-A651-5530EB981B28}"/>
              </a:ext>
            </a:extLst>
          </p:cNvPr>
          <p:cNvPicPr>
            <a:picLocks noChangeAspect="1"/>
          </p:cNvPicPr>
          <p:nvPr/>
        </p:nvPicPr>
        <p:blipFill>
          <a:blip r:embed="rId2"/>
          <a:stretch>
            <a:fillRect/>
          </a:stretch>
        </p:blipFill>
        <p:spPr>
          <a:xfrm>
            <a:off x="1502277" y="812007"/>
            <a:ext cx="8320669" cy="4864282"/>
          </a:xfrm>
          <a:prstGeom prst="rect">
            <a:avLst/>
          </a:prstGeom>
        </p:spPr>
      </p:pic>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9" name="Prostokąt 8">
            <a:extLst>
              <a:ext uri="{FF2B5EF4-FFF2-40B4-BE49-F238E27FC236}">
                <a16:creationId xmlns:a16="http://schemas.microsoft.com/office/drawing/2014/main" id="{2EECFEEF-4BBB-4955-851A-8E1A0FB99C0F}"/>
              </a:ext>
            </a:extLst>
          </p:cNvPr>
          <p:cNvSpPr/>
          <p:nvPr/>
        </p:nvSpPr>
        <p:spPr>
          <a:xfrm>
            <a:off x="4333562" y="5671128"/>
            <a:ext cx="2658100" cy="276999"/>
          </a:xfrm>
          <a:prstGeom prst="rect">
            <a:avLst/>
          </a:prstGeom>
        </p:spPr>
        <p:txBody>
          <a:bodyPr wrap="none">
            <a:spAutoFit/>
          </a:bodyPr>
          <a:lstStyle/>
          <a:p>
            <a:r>
              <a:rPr lang="pl-PL" sz="1200" dirty="0"/>
              <a:t>https://serverless.com/learn/overview/</a:t>
            </a:r>
          </a:p>
        </p:txBody>
      </p:sp>
    </p:spTree>
    <p:extLst>
      <p:ext uri="{BB962C8B-B14F-4D97-AF65-F5344CB8AC3E}">
        <p14:creationId xmlns:p14="http://schemas.microsoft.com/office/powerpoint/2010/main" val="246968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1C40C1-68D7-4219-A991-25D23ADA0F18}"/>
              </a:ext>
            </a:extLst>
          </p:cNvPr>
          <p:cNvSpPr>
            <a:spLocks noGrp="1"/>
          </p:cNvSpPr>
          <p:nvPr>
            <p:ph type="ctrTitle"/>
          </p:nvPr>
        </p:nvSpPr>
        <p:spPr/>
        <p:txBody>
          <a:bodyPr/>
          <a:lstStyle/>
          <a:p>
            <a:r>
              <a:rPr lang="pl-PL" dirty="0" err="1"/>
              <a:t>Azure</a:t>
            </a:r>
            <a:r>
              <a:rPr lang="pl-PL" dirty="0"/>
              <a:t> </a:t>
            </a:r>
            <a:r>
              <a:rPr lang="pl-PL" dirty="0" err="1"/>
              <a:t>Functions</a:t>
            </a:r>
            <a:endParaRPr lang="pl-PL" dirty="0"/>
          </a:p>
        </p:txBody>
      </p:sp>
      <p:pic>
        <p:nvPicPr>
          <p:cNvPr id="5" name="Obraz 4">
            <a:extLst>
              <a:ext uri="{FF2B5EF4-FFF2-40B4-BE49-F238E27FC236}">
                <a16:creationId xmlns:a16="http://schemas.microsoft.com/office/drawing/2014/main" id="{812756CD-175C-4068-B58A-B7F80D8A8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226204"/>
            <a:ext cx="469557" cy="417384"/>
          </a:xfrm>
          <a:prstGeom prst="rect">
            <a:avLst/>
          </a:prstGeom>
        </p:spPr>
      </p:pic>
      <p:pic>
        <p:nvPicPr>
          <p:cNvPr id="1026" name="Picture 2" descr="Image result for global azure bootcamp 2019 logo">
            <a:extLst>
              <a:ext uri="{FF2B5EF4-FFF2-40B4-BE49-F238E27FC236}">
                <a16:creationId xmlns:a16="http://schemas.microsoft.com/office/drawing/2014/main" id="{6D35D07F-BA86-4D74-B748-219C4EB09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4050" y="88107"/>
            <a:ext cx="1428750" cy="1271588"/>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6">
            <a:extLst>
              <a:ext uri="{FF2B5EF4-FFF2-40B4-BE49-F238E27FC236}">
                <a16:creationId xmlns:a16="http://schemas.microsoft.com/office/drawing/2014/main" id="{A37F98B1-DB72-46B2-9F02-5E65F40E7876}"/>
              </a:ext>
            </a:extLst>
          </p:cNvPr>
          <p:cNvSpPr/>
          <p:nvPr/>
        </p:nvSpPr>
        <p:spPr>
          <a:xfrm>
            <a:off x="4475098" y="898030"/>
            <a:ext cx="2375028" cy="461665"/>
          </a:xfrm>
          <a:prstGeom prst="rect">
            <a:avLst/>
          </a:prstGeom>
        </p:spPr>
        <p:txBody>
          <a:bodyPr wrap="square">
            <a:spAutoFit/>
          </a:bodyPr>
          <a:lstStyle/>
          <a:p>
            <a:r>
              <a:rPr lang="pl-PL" sz="2400" b="1" dirty="0" err="1"/>
              <a:t>Azure</a:t>
            </a:r>
            <a:r>
              <a:rPr lang="pl-PL" sz="2400" b="1" dirty="0"/>
              <a:t> </a:t>
            </a:r>
            <a:r>
              <a:rPr lang="pl-PL" sz="2400" b="1" dirty="0" err="1"/>
              <a:t>Functions</a:t>
            </a:r>
            <a:endParaRPr lang="pl-PL" sz="2400" b="1" dirty="0"/>
          </a:p>
        </p:txBody>
      </p:sp>
      <p:sp>
        <p:nvSpPr>
          <p:cNvPr id="8" name="Prostokąt 7">
            <a:extLst>
              <a:ext uri="{FF2B5EF4-FFF2-40B4-BE49-F238E27FC236}">
                <a16:creationId xmlns:a16="http://schemas.microsoft.com/office/drawing/2014/main" id="{D728E235-45FB-4F81-B8C9-DD127615AC06}"/>
              </a:ext>
            </a:extLst>
          </p:cNvPr>
          <p:cNvSpPr/>
          <p:nvPr/>
        </p:nvSpPr>
        <p:spPr>
          <a:xfrm>
            <a:off x="3062235" y="1533824"/>
            <a:ext cx="6067530" cy="3139321"/>
          </a:xfrm>
          <a:prstGeom prst="rect">
            <a:avLst/>
          </a:prstGeom>
        </p:spPr>
        <p:txBody>
          <a:bodyPr wrap="square">
            <a:spAutoFit/>
          </a:bodyPr>
          <a:lstStyle/>
          <a:p>
            <a:pPr marL="285750" indent="-285750">
              <a:buFont typeface="Arial" panose="020B0604020202020204" pitchFamily="34" charset="0"/>
              <a:buChar char="•"/>
            </a:pPr>
            <a:r>
              <a:rPr lang="pl-PL" b="1" dirty="0" err="1">
                <a:solidFill>
                  <a:srgbClr val="000000"/>
                </a:solidFill>
                <a:latin typeface="Segoe UI" panose="020B0502040204020203" pitchFamily="34" charset="0"/>
              </a:rPr>
              <a:t>Benefits</a:t>
            </a:r>
            <a:r>
              <a:rPr lang="pl-PL" b="1" dirty="0">
                <a:solidFill>
                  <a:srgbClr val="000000"/>
                </a:solidFill>
                <a:latin typeface="Segoe UI" panose="020B0502040204020203" pitchFamily="34" charset="0"/>
              </a:rPr>
              <a:t>:</a:t>
            </a: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Avoids</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over-allocation</a:t>
            </a:r>
            <a:r>
              <a:rPr lang="pl-PL" dirty="0">
                <a:solidFill>
                  <a:srgbClr val="000000"/>
                </a:solidFill>
                <a:latin typeface="Segoe UI" panose="020B0502040204020203" pitchFamily="34" charset="0"/>
              </a:rPr>
              <a:t> of </a:t>
            </a:r>
            <a:r>
              <a:rPr lang="pl-PL" dirty="0" err="1">
                <a:solidFill>
                  <a:srgbClr val="000000"/>
                </a:solidFill>
                <a:latin typeface="Segoe UI" panose="020B0502040204020203" pitchFamily="34" charset="0"/>
              </a:rPr>
              <a:t>infrastructure</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a:solidFill>
                  <a:srgbClr val="000000"/>
                </a:solidFill>
                <a:latin typeface="Segoe UI" panose="020B0502040204020203" pitchFamily="34" charset="0"/>
              </a:rPr>
              <a:t>C</a:t>
            </a:r>
            <a:r>
              <a:rPr lang="en-US" dirty="0">
                <a:solidFill>
                  <a:srgbClr val="000000"/>
                </a:solidFill>
                <a:latin typeface="Segoe UI" panose="020B0502040204020203" pitchFamily="34" charset="0"/>
              </a:rPr>
              <a:t>an be used in traditional compute environments</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Pay</a:t>
            </a:r>
            <a:r>
              <a:rPr lang="pl-PL" dirty="0">
                <a:solidFill>
                  <a:srgbClr val="000000"/>
                </a:solidFill>
                <a:latin typeface="Segoe UI" panose="020B0502040204020203" pitchFamily="34" charset="0"/>
              </a:rPr>
              <a:t>-per-</a:t>
            </a:r>
            <a:r>
              <a:rPr lang="pl-PL" dirty="0" err="1">
                <a:solidFill>
                  <a:srgbClr val="000000"/>
                </a:solidFill>
                <a:latin typeface="Segoe UI" panose="020B0502040204020203" pitchFamily="34" charset="0"/>
              </a:rPr>
              <a:t>use</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pricing</a:t>
            </a:r>
            <a:r>
              <a:rPr lang="pl-PL" dirty="0">
                <a:solidFill>
                  <a:srgbClr val="000000"/>
                </a:solidFill>
                <a:latin typeface="Segoe UI" panose="020B0502040204020203" pitchFamily="34" charset="0"/>
              </a:rPr>
              <a:t> model</a:t>
            </a: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Integrated</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security</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err="1">
                <a:solidFill>
                  <a:srgbClr val="000000"/>
                </a:solidFill>
                <a:latin typeface="Segoe UI" panose="020B0502040204020203" pitchFamily="34" charset="0"/>
              </a:rPr>
              <a:t>Simplified</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integration</a:t>
            </a:r>
            <a:endParaRPr lang="pl-PL" dirty="0">
              <a:solidFill>
                <a:srgbClr val="000000"/>
              </a:solidFill>
              <a:latin typeface="Segoe UI" panose="020B0502040204020203" pitchFamily="34" charset="0"/>
            </a:endParaRPr>
          </a:p>
          <a:p>
            <a:pPr marL="742950" lvl="1" indent="-285750">
              <a:buFont typeface="Arial" panose="020B0604020202020204" pitchFamily="34" charset="0"/>
              <a:buChar char="•"/>
            </a:pPr>
            <a:r>
              <a:rPr lang="pl-PL" dirty="0">
                <a:solidFill>
                  <a:srgbClr val="000000"/>
                </a:solidFill>
                <a:latin typeface="Segoe UI" panose="020B0502040204020203" pitchFamily="34" charset="0"/>
              </a:rPr>
              <a:t>Open-</a:t>
            </a:r>
            <a:r>
              <a:rPr lang="pl-PL" dirty="0" err="1">
                <a:solidFill>
                  <a:srgbClr val="000000"/>
                </a:solidFill>
                <a:latin typeface="Segoe UI" panose="020B0502040204020203" pitchFamily="34" charset="0"/>
              </a:rPr>
              <a:t>source</a:t>
            </a:r>
            <a:r>
              <a:rPr lang="pl-PL" dirty="0">
                <a:solidFill>
                  <a:srgbClr val="000000"/>
                </a:solidFill>
                <a:latin typeface="Segoe UI" panose="020B0502040204020203" pitchFamily="34" charset="0"/>
              </a:rPr>
              <a:t> </a:t>
            </a:r>
          </a:p>
          <a:p>
            <a:pPr marL="285750" indent="-285750">
              <a:buFont typeface="Arial" panose="020B0604020202020204" pitchFamily="34" charset="0"/>
              <a:buChar char="•"/>
            </a:pPr>
            <a:r>
              <a:rPr lang="pl-PL" b="1" dirty="0" err="1">
                <a:solidFill>
                  <a:srgbClr val="000000"/>
                </a:solidFill>
                <a:latin typeface="Segoe UI" panose="020B0502040204020203" pitchFamily="34" charset="0"/>
              </a:rPr>
              <a:t>Drawbacks</a:t>
            </a:r>
            <a:r>
              <a:rPr lang="pl-PL" b="1" dirty="0">
                <a:solidFill>
                  <a:srgbClr val="000000"/>
                </a:solidFill>
                <a:latin typeface="Segoe UI" panose="020B0502040204020203" pitchFamily="34" charset="0"/>
              </a:rPr>
              <a:t>:</a:t>
            </a:r>
          </a:p>
          <a:p>
            <a:pPr marL="742950" lvl="1" indent="-285750">
              <a:buFont typeface="Arial" panose="020B0604020202020204" pitchFamily="34" charset="0"/>
              <a:buChar char="•"/>
            </a:pPr>
            <a:r>
              <a:rPr lang="pl-PL" dirty="0">
                <a:solidFill>
                  <a:srgbClr val="000000"/>
                </a:solidFill>
                <a:latin typeface="Segoe UI" panose="020B0502040204020203" pitchFamily="34" charset="0"/>
              </a:rPr>
              <a:t>Limited </a:t>
            </a:r>
            <a:r>
              <a:rPr lang="pl-PL" dirty="0" err="1">
                <a:solidFill>
                  <a:srgbClr val="000000"/>
                </a:solidFill>
                <a:latin typeface="Segoe UI" panose="020B0502040204020203" pitchFamily="34" charset="0"/>
              </a:rPr>
              <a:t>execution</a:t>
            </a:r>
            <a:r>
              <a:rPr lang="pl-PL" dirty="0">
                <a:solidFill>
                  <a:srgbClr val="000000"/>
                </a:solidFill>
                <a:latin typeface="Segoe UI" panose="020B0502040204020203" pitchFamily="34" charset="0"/>
              </a:rPr>
              <a:t> </a:t>
            </a:r>
            <a:r>
              <a:rPr lang="pl-PL" dirty="0" err="1">
                <a:solidFill>
                  <a:srgbClr val="000000"/>
                </a:solidFill>
                <a:latin typeface="Segoe UI" panose="020B0502040204020203" pitchFamily="34" charset="0"/>
              </a:rPr>
              <a:t>time</a:t>
            </a:r>
            <a:r>
              <a:rPr lang="pl-PL" dirty="0">
                <a:solidFill>
                  <a:srgbClr val="000000"/>
                </a:solidFill>
                <a:latin typeface="Segoe UI" panose="020B0502040204020203" pitchFamily="34" charset="0"/>
              </a:rPr>
              <a:t> (5-10, 2.5 for HTTP)</a:t>
            </a:r>
          </a:p>
          <a:p>
            <a:pPr marL="742950" lvl="1" indent="-285750">
              <a:buFont typeface="Arial" panose="020B0604020202020204" pitchFamily="34" charset="0"/>
              <a:buChar char="•"/>
            </a:pPr>
            <a:r>
              <a:rPr lang="pl-PL" dirty="0" err="1"/>
              <a:t>Execution</a:t>
            </a:r>
            <a:r>
              <a:rPr lang="pl-PL" dirty="0"/>
              <a:t> </a:t>
            </a:r>
            <a:r>
              <a:rPr lang="pl-PL" dirty="0" err="1"/>
              <a:t>frequency</a:t>
            </a:r>
            <a:endParaRPr lang="pl-PL" dirty="0"/>
          </a:p>
          <a:p>
            <a:endParaRPr lang="pl-PL" dirty="0"/>
          </a:p>
        </p:txBody>
      </p:sp>
    </p:spTree>
    <p:extLst>
      <p:ext uri="{BB962C8B-B14F-4D97-AF65-F5344CB8AC3E}">
        <p14:creationId xmlns:p14="http://schemas.microsoft.com/office/powerpoint/2010/main" val="394362492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593</Words>
  <Application>Microsoft Office PowerPoint</Application>
  <PresentationFormat>Panoramiczny</PresentationFormat>
  <Paragraphs>111</Paragraphs>
  <Slides>17</Slides>
  <Notes>3</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17</vt:i4>
      </vt:variant>
    </vt:vector>
  </HeadingPairs>
  <TitlesOfParts>
    <vt:vector size="24" baseType="lpstr">
      <vt:lpstr>Arial</vt:lpstr>
      <vt:lpstr>Calibri</vt:lpstr>
      <vt:lpstr>Calibri Light</vt:lpstr>
      <vt:lpstr>Raleway Light</vt:lpstr>
      <vt:lpstr>Rockwell</vt:lpstr>
      <vt:lpstr>Segoe UI</vt:lpstr>
      <vt:lpstr>Motyw pakietu Office</vt:lpstr>
      <vt:lpstr>Azure Functions</vt:lpstr>
      <vt:lpstr>Azure Functions</vt:lpstr>
      <vt:lpstr>Azure Functions</vt:lpstr>
      <vt:lpstr>Azure Functions</vt:lpstr>
      <vt:lpstr>Azure Functions</vt:lpstr>
      <vt:lpstr>Azure Functions</vt:lpstr>
      <vt:lpstr>Azure Functions</vt:lpstr>
      <vt:lpstr>Azure Functions</vt:lpstr>
      <vt:lpstr>Azure Functions</vt:lpstr>
      <vt:lpstr>Azure Functions – supported languages</vt:lpstr>
      <vt:lpstr>Azure Functions</vt:lpstr>
      <vt:lpstr>Azure Functions</vt:lpstr>
      <vt:lpstr>Azure Functions</vt:lpstr>
      <vt:lpstr>Azure Functions</vt:lpstr>
      <vt:lpstr>Azure Functions</vt:lpstr>
      <vt:lpstr>Azure Functions -&gt; Durable Functions</vt:lpstr>
      <vt:lpstr>Azure Functions – 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Jerzy</dc:creator>
  <cp:lastModifiedBy>Grzegorz Jońca</cp:lastModifiedBy>
  <cp:revision>55</cp:revision>
  <dcterms:created xsi:type="dcterms:W3CDTF">2018-10-05T11:31:14Z</dcterms:created>
  <dcterms:modified xsi:type="dcterms:W3CDTF">2019-04-26T19:24:38Z</dcterms:modified>
</cp:coreProperties>
</file>