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366" r:id="rId3"/>
    <p:sldId id="367" r:id="rId4"/>
    <p:sldId id="368" r:id="rId5"/>
    <p:sldId id="369" r:id="rId6"/>
    <p:sldId id="370" r:id="rId7"/>
    <p:sldId id="371" r:id="rId8"/>
    <p:sldId id="372" r:id="rId9"/>
    <p:sldId id="375" r:id="rId10"/>
    <p:sldId id="259" r:id="rId11"/>
    <p:sldId id="365" r:id="rId12"/>
    <p:sldId id="337" r:id="rId13"/>
    <p:sldId id="338" r:id="rId14"/>
    <p:sldId id="340" r:id="rId15"/>
    <p:sldId id="341" r:id="rId16"/>
    <p:sldId id="342" r:id="rId17"/>
    <p:sldId id="343" r:id="rId18"/>
    <p:sldId id="344" r:id="rId19"/>
    <p:sldId id="345" r:id="rId20"/>
    <p:sldId id="346" r:id="rId21"/>
    <p:sldId id="376" r:id="rId22"/>
    <p:sldId id="377" r:id="rId23"/>
    <p:sldId id="378" r:id="rId24"/>
    <p:sldId id="379" r:id="rId25"/>
    <p:sldId id="380" r:id="rId26"/>
    <p:sldId id="381" r:id="rId27"/>
    <p:sldId id="382" r:id="rId28"/>
    <p:sldId id="383" r:id="rId29"/>
    <p:sldId id="347" r:id="rId30"/>
    <p:sldId id="348" r:id="rId31"/>
    <p:sldId id="349" r:id="rId32"/>
    <p:sldId id="350" r:id="rId33"/>
    <p:sldId id="351" r:id="rId34"/>
    <p:sldId id="352" r:id="rId35"/>
    <p:sldId id="353" r:id="rId36"/>
    <p:sldId id="354" r:id="rId37"/>
    <p:sldId id="355" r:id="rId38"/>
    <p:sldId id="356" r:id="rId39"/>
    <p:sldId id="357" r:id="rId40"/>
    <p:sldId id="364" r:id="rId41"/>
    <p:sldId id="263" r:id="rId42"/>
    <p:sldId id="265" r:id="rId43"/>
    <p:sldId id="271" r:id="rId44"/>
    <p:sldId id="272" r:id="rId45"/>
    <p:sldId id="273" r:id="rId46"/>
    <p:sldId id="274" r:id="rId47"/>
    <p:sldId id="275" r:id="rId48"/>
    <p:sldId id="276" r:id="rId49"/>
    <p:sldId id="277" r:id="rId50"/>
    <p:sldId id="278" r:id="rId51"/>
    <p:sldId id="293" r:id="rId52"/>
    <p:sldId id="294" r:id="rId53"/>
    <p:sldId id="295" r:id="rId54"/>
    <p:sldId id="296" r:id="rId55"/>
    <p:sldId id="297" r:id="rId56"/>
    <p:sldId id="298" r:id="rId57"/>
    <p:sldId id="299" r:id="rId58"/>
    <p:sldId id="300" r:id="rId59"/>
    <p:sldId id="301" r:id="rId60"/>
    <p:sldId id="302" r:id="rId61"/>
    <p:sldId id="303" r:id="rId62"/>
    <p:sldId id="304" r:id="rId63"/>
    <p:sldId id="305" r:id="rId64"/>
    <p:sldId id="306" r:id="rId65"/>
    <p:sldId id="384" r:id="rId66"/>
    <p:sldId id="385" r:id="rId67"/>
    <p:sldId id="386" r:id="rId68"/>
    <p:sldId id="387" r:id="rId69"/>
    <p:sldId id="388" r:id="rId70"/>
    <p:sldId id="389" r:id="rId71"/>
    <p:sldId id="390" r:id="rId72"/>
    <p:sldId id="391" r:id="rId73"/>
    <p:sldId id="392" r:id="rId74"/>
    <p:sldId id="393"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0" d="100"/>
          <a:sy n="50" d="100"/>
        </p:scale>
        <p:origin x="-108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418773-9C8F-4915-BE4A-9D4AD0E778EF}" type="datetimeFigureOut">
              <a:rPr lang="en-IN" smtClean="0"/>
              <a:t>16-09-2014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70B80-36CF-4AFD-9B9A-5D4F4F4F844D}" type="slidenum">
              <a:rPr lang="en-IN" smtClean="0"/>
              <a:t>‹#›</a:t>
            </a:fld>
            <a:endParaRPr lang="en-IN"/>
          </a:p>
        </p:txBody>
      </p:sp>
    </p:spTree>
    <p:extLst>
      <p:ext uri="{BB962C8B-B14F-4D97-AF65-F5344CB8AC3E}">
        <p14:creationId xmlns:p14="http://schemas.microsoft.com/office/powerpoint/2010/main" val="251104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charset="0"/>
              </a:defRPr>
            </a:lvl1pPr>
            <a:lvl2pPr marL="729057" indent="-280406" eaLnBrk="0" hangingPunct="0">
              <a:defRPr sz="1400">
                <a:solidFill>
                  <a:schemeClr val="tx1"/>
                </a:solidFill>
                <a:latin typeface="Arial" charset="0"/>
              </a:defRPr>
            </a:lvl2pPr>
            <a:lvl3pPr marL="1121626" indent="-224325" eaLnBrk="0" hangingPunct="0">
              <a:defRPr sz="1400">
                <a:solidFill>
                  <a:schemeClr val="tx1"/>
                </a:solidFill>
                <a:latin typeface="Arial" charset="0"/>
              </a:defRPr>
            </a:lvl3pPr>
            <a:lvl4pPr marL="1570276" indent="-224325" eaLnBrk="0" hangingPunct="0">
              <a:defRPr sz="1400">
                <a:solidFill>
                  <a:schemeClr val="tx1"/>
                </a:solidFill>
                <a:latin typeface="Arial" charset="0"/>
              </a:defRPr>
            </a:lvl4pPr>
            <a:lvl5pPr marL="2018927" indent="-224325" eaLnBrk="0" hangingPunct="0">
              <a:defRPr sz="1400">
                <a:solidFill>
                  <a:schemeClr val="tx1"/>
                </a:solidFill>
                <a:latin typeface="Arial" charset="0"/>
              </a:defRPr>
            </a:lvl5pPr>
            <a:lvl6pPr marL="2467577" indent="-224325" eaLnBrk="0" fontAlgn="base" hangingPunct="0">
              <a:spcBef>
                <a:spcPct val="0"/>
              </a:spcBef>
              <a:spcAft>
                <a:spcPct val="0"/>
              </a:spcAft>
              <a:defRPr sz="1400">
                <a:solidFill>
                  <a:schemeClr val="tx1"/>
                </a:solidFill>
                <a:latin typeface="Arial" charset="0"/>
              </a:defRPr>
            </a:lvl6pPr>
            <a:lvl7pPr marL="2916227" indent="-224325" eaLnBrk="0" fontAlgn="base" hangingPunct="0">
              <a:spcBef>
                <a:spcPct val="0"/>
              </a:spcBef>
              <a:spcAft>
                <a:spcPct val="0"/>
              </a:spcAft>
              <a:defRPr sz="1400">
                <a:solidFill>
                  <a:schemeClr val="tx1"/>
                </a:solidFill>
                <a:latin typeface="Arial" charset="0"/>
              </a:defRPr>
            </a:lvl7pPr>
            <a:lvl8pPr marL="3364878" indent="-224325" eaLnBrk="0" fontAlgn="base" hangingPunct="0">
              <a:spcBef>
                <a:spcPct val="0"/>
              </a:spcBef>
              <a:spcAft>
                <a:spcPct val="0"/>
              </a:spcAft>
              <a:defRPr sz="1400">
                <a:solidFill>
                  <a:schemeClr val="tx1"/>
                </a:solidFill>
                <a:latin typeface="Arial" charset="0"/>
              </a:defRPr>
            </a:lvl8pPr>
            <a:lvl9pPr marL="3813528" indent="-224325" eaLnBrk="0" fontAlgn="base" hangingPunct="0">
              <a:spcBef>
                <a:spcPct val="0"/>
              </a:spcBef>
              <a:spcAft>
                <a:spcPct val="0"/>
              </a:spcAft>
              <a:defRPr sz="1400">
                <a:solidFill>
                  <a:schemeClr val="tx1"/>
                </a:solidFill>
                <a:latin typeface="Arial" charset="0"/>
              </a:defRPr>
            </a:lvl9pPr>
          </a:lstStyle>
          <a:p>
            <a:pPr eaLnBrk="1" hangingPunct="1"/>
            <a:fld id="{754D876A-BDD8-4482-A1BD-86980B933398}" type="slidenum">
              <a:rPr lang="en-US" sz="1200"/>
              <a:pPr eaLnBrk="1" hangingPunct="1"/>
              <a:t>11</a:t>
            </a:fld>
            <a:endParaRPr 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C3FE67-0108-4F80-813D-38CE21C5F886}" type="slidenum">
              <a:rPr lang="en-US"/>
              <a:pPr/>
              <a:t>16</a:t>
            </a:fld>
            <a:endParaRPr lang="en-US"/>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a:xfrm>
            <a:off x="914400" y="4343400"/>
            <a:ext cx="5029200" cy="4114800"/>
          </a:xfrm>
        </p:spPr>
        <p:txBody>
          <a:bodyPr/>
          <a:lstStyle/>
          <a:p>
            <a:pPr>
              <a:buFontTx/>
              <a:buChar char="•"/>
            </a:pPr>
            <a:r>
              <a:rPr lang="en-US"/>
              <a:t>Data redundancy – the same piece of data may be repeated in many places</a:t>
            </a:r>
          </a:p>
          <a:p>
            <a:pPr>
              <a:buFontTx/>
              <a:buChar char="•"/>
            </a:pPr>
            <a:r>
              <a:rPr lang="en-US"/>
              <a:t>Data inconsistency – the various copies of the data may have different values</a:t>
            </a:r>
          </a:p>
          <a:p>
            <a:pPr>
              <a:buFontTx/>
              <a:buChar char="•"/>
            </a:pPr>
            <a:r>
              <a:rPr lang="en-US"/>
              <a:t>Data isolation – hard to access data from different applications</a:t>
            </a:r>
          </a:p>
          <a:p>
            <a:pPr>
              <a:buFontTx/>
              <a:buChar char="•"/>
            </a:pPr>
            <a:r>
              <a:rPr lang="en-US"/>
              <a:t>Security – protect the data so that only authorized users have access – harder in a file environment with so many applications</a:t>
            </a:r>
          </a:p>
          <a:p>
            <a:pPr>
              <a:buFontTx/>
              <a:buChar char="•"/>
            </a:pPr>
            <a:r>
              <a:rPr lang="en-US"/>
              <a:t>Data integrity – making sure the data is accurate and in the correct form</a:t>
            </a:r>
          </a:p>
          <a:p>
            <a:pPr>
              <a:buFontTx/>
              <a:buChar char="•"/>
            </a:pPr>
            <a:r>
              <a:rPr lang="en-US"/>
              <a:t>Application / data independence – desirable not to have to develop applications based on the way the data is stored.  Need to have the two independent of each other.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A870B80-36CF-4AFD-9B9A-5D4F4F4F844D}" type="slidenum">
              <a:rPr lang="en-IN" smtClean="0"/>
              <a:t>69</a:t>
            </a:fld>
            <a:endParaRPr lang="en-IN"/>
          </a:p>
        </p:txBody>
      </p:sp>
    </p:spTree>
    <p:extLst>
      <p:ext uri="{BB962C8B-B14F-4D97-AF65-F5344CB8AC3E}">
        <p14:creationId xmlns:p14="http://schemas.microsoft.com/office/powerpoint/2010/main" val="508892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914639F-F6A7-4F27-A841-7496C33BCD51}" type="datetimeFigureOut">
              <a:rPr lang="en-IN" smtClean="0"/>
              <a:t>16-09-2014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6277BB-9214-4A0F-93DE-775AE4C14193}" type="slidenum">
              <a:rPr lang="en-IN" smtClean="0"/>
              <a:t>‹#›</a:t>
            </a:fld>
            <a:endParaRPr lang="en-IN"/>
          </a:p>
        </p:txBody>
      </p:sp>
    </p:spTree>
    <p:extLst>
      <p:ext uri="{BB962C8B-B14F-4D97-AF65-F5344CB8AC3E}">
        <p14:creationId xmlns:p14="http://schemas.microsoft.com/office/powerpoint/2010/main" val="2443496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14639F-F6A7-4F27-A841-7496C33BCD51}" type="datetimeFigureOut">
              <a:rPr lang="en-IN" smtClean="0"/>
              <a:t>16-09-2014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6277BB-9214-4A0F-93DE-775AE4C14193}" type="slidenum">
              <a:rPr lang="en-IN" smtClean="0"/>
              <a:t>‹#›</a:t>
            </a:fld>
            <a:endParaRPr lang="en-IN"/>
          </a:p>
        </p:txBody>
      </p:sp>
    </p:spTree>
    <p:extLst>
      <p:ext uri="{BB962C8B-B14F-4D97-AF65-F5344CB8AC3E}">
        <p14:creationId xmlns:p14="http://schemas.microsoft.com/office/powerpoint/2010/main" val="290476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14639F-F6A7-4F27-A841-7496C33BCD51}" type="datetimeFigureOut">
              <a:rPr lang="en-IN" smtClean="0"/>
              <a:t>16-09-2014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6277BB-9214-4A0F-93DE-775AE4C14193}" type="slidenum">
              <a:rPr lang="en-IN" smtClean="0"/>
              <a:t>‹#›</a:t>
            </a:fld>
            <a:endParaRPr lang="en-IN"/>
          </a:p>
        </p:txBody>
      </p:sp>
    </p:spTree>
    <p:extLst>
      <p:ext uri="{BB962C8B-B14F-4D97-AF65-F5344CB8AC3E}">
        <p14:creationId xmlns:p14="http://schemas.microsoft.com/office/powerpoint/2010/main" val="2813437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848600" cy="762000"/>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600200"/>
            <a:ext cx="38100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648200" y="1600200"/>
            <a:ext cx="38100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434250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5F90560-4A20-46F9-B965-E3F7211A6B90}" type="slidenum">
              <a:rPr lang="en-US"/>
              <a:pPr>
                <a:defRPr/>
              </a:pPr>
              <a:t>‹#›</a:t>
            </a:fld>
            <a:endParaRPr lang="en-US"/>
          </a:p>
        </p:txBody>
      </p:sp>
    </p:spTree>
    <p:extLst>
      <p:ext uri="{BB962C8B-B14F-4D97-AF65-F5344CB8AC3E}">
        <p14:creationId xmlns:p14="http://schemas.microsoft.com/office/powerpoint/2010/main" val="2542925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14639F-F6A7-4F27-A841-7496C33BCD51}" type="datetimeFigureOut">
              <a:rPr lang="en-IN" smtClean="0"/>
              <a:t>16-09-2014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6277BB-9214-4A0F-93DE-775AE4C14193}" type="slidenum">
              <a:rPr lang="en-IN" smtClean="0"/>
              <a:t>‹#›</a:t>
            </a:fld>
            <a:endParaRPr lang="en-IN"/>
          </a:p>
        </p:txBody>
      </p:sp>
    </p:spTree>
    <p:extLst>
      <p:ext uri="{BB962C8B-B14F-4D97-AF65-F5344CB8AC3E}">
        <p14:creationId xmlns:p14="http://schemas.microsoft.com/office/powerpoint/2010/main" val="988603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14639F-F6A7-4F27-A841-7496C33BCD51}" type="datetimeFigureOut">
              <a:rPr lang="en-IN" smtClean="0"/>
              <a:t>16-09-2014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6277BB-9214-4A0F-93DE-775AE4C14193}" type="slidenum">
              <a:rPr lang="en-IN" smtClean="0"/>
              <a:t>‹#›</a:t>
            </a:fld>
            <a:endParaRPr lang="en-IN"/>
          </a:p>
        </p:txBody>
      </p:sp>
    </p:spTree>
    <p:extLst>
      <p:ext uri="{BB962C8B-B14F-4D97-AF65-F5344CB8AC3E}">
        <p14:creationId xmlns:p14="http://schemas.microsoft.com/office/powerpoint/2010/main" val="3196805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914639F-F6A7-4F27-A841-7496C33BCD51}" type="datetimeFigureOut">
              <a:rPr lang="en-IN" smtClean="0"/>
              <a:t>16-09-2014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6277BB-9214-4A0F-93DE-775AE4C14193}" type="slidenum">
              <a:rPr lang="en-IN" smtClean="0"/>
              <a:t>‹#›</a:t>
            </a:fld>
            <a:endParaRPr lang="en-IN"/>
          </a:p>
        </p:txBody>
      </p:sp>
    </p:spTree>
    <p:extLst>
      <p:ext uri="{BB962C8B-B14F-4D97-AF65-F5344CB8AC3E}">
        <p14:creationId xmlns:p14="http://schemas.microsoft.com/office/powerpoint/2010/main" val="766793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914639F-F6A7-4F27-A841-7496C33BCD51}" type="datetimeFigureOut">
              <a:rPr lang="en-IN" smtClean="0"/>
              <a:t>16-09-2014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6277BB-9214-4A0F-93DE-775AE4C14193}" type="slidenum">
              <a:rPr lang="en-IN" smtClean="0"/>
              <a:t>‹#›</a:t>
            </a:fld>
            <a:endParaRPr lang="en-IN"/>
          </a:p>
        </p:txBody>
      </p:sp>
    </p:spTree>
    <p:extLst>
      <p:ext uri="{BB962C8B-B14F-4D97-AF65-F5344CB8AC3E}">
        <p14:creationId xmlns:p14="http://schemas.microsoft.com/office/powerpoint/2010/main" val="3251055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914639F-F6A7-4F27-A841-7496C33BCD51}" type="datetimeFigureOut">
              <a:rPr lang="en-IN" smtClean="0"/>
              <a:t>16-09-2014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6277BB-9214-4A0F-93DE-775AE4C14193}" type="slidenum">
              <a:rPr lang="en-IN" smtClean="0"/>
              <a:t>‹#›</a:t>
            </a:fld>
            <a:endParaRPr lang="en-IN"/>
          </a:p>
        </p:txBody>
      </p:sp>
    </p:spTree>
    <p:extLst>
      <p:ext uri="{BB962C8B-B14F-4D97-AF65-F5344CB8AC3E}">
        <p14:creationId xmlns:p14="http://schemas.microsoft.com/office/powerpoint/2010/main" val="45683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14639F-F6A7-4F27-A841-7496C33BCD51}" type="datetimeFigureOut">
              <a:rPr lang="en-IN" smtClean="0"/>
              <a:t>16-09-2014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6277BB-9214-4A0F-93DE-775AE4C14193}" type="slidenum">
              <a:rPr lang="en-IN" smtClean="0"/>
              <a:t>‹#›</a:t>
            </a:fld>
            <a:endParaRPr lang="en-IN"/>
          </a:p>
        </p:txBody>
      </p:sp>
    </p:spTree>
    <p:extLst>
      <p:ext uri="{BB962C8B-B14F-4D97-AF65-F5344CB8AC3E}">
        <p14:creationId xmlns:p14="http://schemas.microsoft.com/office/powerpoint/2010/main" val="807604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14639F-F6A7-4F27-A841-7496C33BCD51}" type="datetimeFigureOut">
              <a:rPr lang="en-IN" smtClean="0"/>
              <a:t>16-09-2014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6277BB-9214-4A0F-93DE-775AE4C14193}" type="slidenum">
              <a:rPr lang="en-IN" smtClean="0"/>
              <a:t>‹#›</a:t>
            </a:fld>
            <a:endParaRPr lang="en-IN"/>
          </a:p>
        </p:txBody>
      </p:sp>
    </p:spTree>
    <p:extLst>
      <p:ext uri="{BB962C8B-B14F-4D97-AF65-F5344CB8AC3E}">
        <p14:creationId xmlns:p14="http://schemas.microsoft.com/office/powerpoint/2010/main" val="4878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14639F-F6A7-4F27-A841-7496C33BCD51}" type="datetimeFigureOut">
              <a:rPr lang="en-IN" smtClean="0"/>
              <a:t>16-09-2014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6277BB-9214-4A0F-93DE-775AE4C14193}" type="slidenum">
              <a:rPr lang="en-IN" smtClean="0"/>
              <a:t>‹#›</a:t>
            </a:fld>
            <a:endParaRPr lang="en-IN"/>
          </a:p>
        </p:txBody>
      </p:sp>
    </p:spTree>
    <p:extLst>
      <p:ext uri="{BB962C8B-B14F-4D97-AF65-F5344CB8AC3E}">
        <p14:creationId xmlns:p14="http://schemas.microsoft.com/office/powerpoint/2010/main" val="1861451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4639F-F6A7-4F27-A841-7496C33BCD51}" type="datetimeFigureOut">
              <a:rPr lang="en-IN" smtClean="0"/>
              <a:t>16-09-2014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6277BB-9214-4A0F-93DE-775AE4C14193}" type="slidenum">
              <a:rPr lang="en-IN" smtClean="0"/>
              <a:t>‹#›</a:t>
            </a:fld>
            <a:endParaRPr lang="en-IN"/>
          </a:p>
        </p:txBody>
      </p:sp>
    </p:spTree>
    <p:extLst>
      <p:ext uri="{BB962C8B-B14F-4D97-AF65-F5344CB8AC3E}">
        <p14:creationId xmlns:p14="http://schemas.microsoft.com/office/powerpoint/2010/main" val="2147811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hyperlink" Target="http://www.postgresql.org/" TargetMode="External"/><Relationship Id="rId3" Type="http://schemas.openxmlformats.org/officeDocument/2006/relationships/hyperlink" Target="http://www.microsoft.com/sql/default.mspx" TargetMode="External"/><Relationship Id="rId7" Type="http://schemas.openxmlformats.org/officeDocument/2006/relationships/hyperlink" Target="http://www.mysql.com/" TargetMode="External"/><Relationship Id="rId2" Type="http://schemas.openxmlformats.org/officeDocument/2006/relationships/hyperlink" Target="http://office.microsoft.com/en-us/FX010857911033.aspx" TargetMode="External"/><Relationship Id="rId1" Type="http://schemas.openxmlformats.org/officeDocument/2006/relationships/slideLayout" Target="../slideLayouts/slideLayout2.xml"/><Relationship Id="rId6" Type="http://schemas.openxmlformats.org/officeDocument/2006/relationships/hyperlink" Target="http://www.sybase.com/home" TargetMode="External"/><Relationship Id="rId5" Type="http://schemas.openxmlformats.org/officeDocument/2006/relationships/hyperlink" Target="http://www.oracle.com/index.html" TargetMode="External"/><Relationship Id="rId4" Type="http://schemas.openxmlformats.org/officeDocument/2006/relationships/hyperlink" Target="http://www-306.ibm.com/software/data/db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Database</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882968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Database Examples	</a:t>
            </a:r>
          </a:p>
        </p:txBody>
      </p:sp>
      <p:sp>
        <p:nvSpPr>
          <p:cNvPr id="4099" name="Rectangle 3"/>
          <p:cNvSpPr>
            <a:spLocks noGrp="1" noChangeArrowheads="1"/>
          </p:cNvSpPr>
          <p:nvPr>
            <p:ph type="body" idx="1"/>
          </p:nvPr>
        </p:nvSpPr>
        <p:spPr>
          <a:xfrm>
            <a:off x="457200" y="1905000"/>
            <a:ext cx="8229600" cy="4221163"/>
          </a:xfrm>
        </p:spPr>
        <p:txBody>
          <a:bodyPr/>
          <a:lstStyle/>
          <a:p>
            <a:pPr eaLnBrk="1" hangingPunct="1">
              <a:lnSpc>
                <a:spcPct val="90000"/>
              </a:lnSpc>
            </a:pPr>
            <a:r>
              <a:rPr lang="en-US" dirty="0" smtClean="0"/>
              <a:t>Class roster</a:t>
            </a:r>
          </a:p>
          <a:p>
            <a:pPr eaLnBrk="1" hangingPunct="1">
              <a:lnSpc>
                <a:spcPct val="90000"/>
              </a:lnSpc>
            </a:pPr>
            <a:r>
              <a:rPr lang="en-US" dirty="0" smtClean="0"/>
              <a:t>Hospital patients</a:t>
            </a:r>
          </a:p>
          <a:p>
            <a:pPr eaLnBrk="1" hangingPunct="1">
              <a:lnSpc>
                <a:spcPct val="90000"/>
              </a:lnSpc>
            </a:pPr>
            <a:r>
              <a:rPr lang="en-US" dirty="0" smtClean="0"/>
              <a:t>Literature (published articles in a certain field)</a:t>
            </a:r>
          </a:p>
          <a:p>
            <a:pPr eaLnBrk="1" hangingPunct="1">
              <a:lnSpc>
                <a:spcPct val="90000"/>
              </a:lnSpc>
            </a:pPr>
            <a:r>
              <a:rPr lang="en-US" dirty="0" smtClean="0"/>
              <a:t>Genomic information</a:t>
            </a:r>
          </a:p>
          <a:p>
            <a:pPr eaLnBrk="1" hangingPunct="1">
              <a:lnSpc>
                <a:spcPct val="90000"/>
              </a:lnSpc>
            </a:pPr>
            <a:r>
              <a:rPr lang="en-US" dirty="0" smtClean="0"/>
              <a:t>Protein structure</a:t>
            </a:r>
          </a:p>
          <a:p>
            <a:pPr eaLnBrk="1" hangingPunct="1">
              <a:lnSpc>
                <a:spcPct val="90000"/>
              </a:lnSpc>
            </a:pPr>
            <a:r>
              <a:rPr lang="en-US" dirty="0" smtClean="0"/>
              <a:t>Taxonomy</a:t>
            </a:r>
          </a:p>
        </p:txBody>
      </p:sp>
    </p:spTree>
    <p:extLst>
      <p:ext uri="{BB962C8B-B14F-4D97-AF65-F5344CB8AC3E}">
        <p14:creationId xmlns:p14="http://schemas.microsoft.com/office/powerpoint/2010/main" val="39482775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Database Types (cont.)</a:t>
            </a:r>
          </a:p>
        </p:txBody>
      </p:sp>
      <p:graphicFrame>
        <p:nvGraphicFramePr>
          <p:cNvPr id="8255" name="Group 63"/>
          <p:cNvGraphicFramePr>
            <a:graphicFrameLocks noGrp="1"/>
          </p:cNvGraphicFramePr>
          <p:nvPr>
            <p:ph idx="1"/>
          </p:nvPr>
        </p:nvGraphicFramePr>
        <p:xfrm>
          <a:off x="457200" y="1600200"/>
          <a:ext cx="8229600" cy="4684713"/>
        </p:xfrm>
        <a:graphic>
          <a:graphicData uri="http://schemas.openxmlformats.org/drawingml/2006/table">
            <a:tbl>
              <a:tblPr/>
              <a:tblGrid>
                <a:gridCol w="2057400"/>
                <a:gridCol w="2057400"/>
                <a:gridCol w="2057400"/>
                <a:gridCol w="2057400"/>
              </a:tblGrid>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Typical number of users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Typical architecture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Typical size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Personal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Desktop/Laptop/</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PDA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MB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Workgroup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5-25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Client/server:2 tier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MB-GB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Department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25-100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Client/server:3 tier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GB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Enterprise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&gt;100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Client/server: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distributed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GB-TB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Internet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&gt;1000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Web sever &amp; application servers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MB-GB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5459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2"/>
          <p:cNvSpPr>
            <a:spLocks noChangeArrowheads="1"/>
          </p:cNvSpPr>
          <p:nvPr/>
        </p:nvSpPr>
        <p:spPr bwMode="auto">
          <a:xfrm>
            <a:off x="685800" y="533400"/>
            <a:ext cx="7848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3600">
                <a:solidFill>
                  <a:srgbClr val="0000CC"/>
                </a:solidFill>
                <a:latin typeface="Berlin Sans FB Demi" pitchFamily="34" charset="0"/>
              </a:rPr>
              <a:t>Data Management Terminology</a:t>
            </a:r>
          </a:p>
        </p:txBody>
      </p:sp>
      <p:sp>
        <p:nvSpPr>
          <p:cNvPr id="192515" name="Rectangle 3"/>
          <p:cNvSpPr>
            <a:spLocks noGrp="1" noChangeArrowheads="1"/>
          </p:cNvSpPr>
          <p:nvPr>
            <p:ph type="body" idx="1"/>
          </p:nvPr>
        </p:nvSpPr>
        <p:spPr>
          <a:xfrm>
            <a:off x="609600" y="1371600"/>
            <a:ext cx="7924800" cy="4800600"/>
          </a:xfrm>
          <a:noFill/>
          <a:ln/>
        </p:spPr>
        <p:txBody>
          <a:bodyPr/>
          <a:lstStyle/>
          <a:p>
            <a:pPr>
              <a:lnSpc>
                <a:spcPct val="95000"/>
              </a:lnSpc>
              <a:spcBef>
                <a:spcPct val="15000"/>
              </a:spcBef>
            </a:pPr>
            <a:r>
              <a:rPr lang="en-GB" sz="2800" b="1"/>
              <a:t>Entity</a:t>
            </a:r>
            <a:r>
              <a:rPr lang="en-GB" sz="2800"/>
              <a:t> -  a person, place, thing, or event about which information is maintained</a:t>
            </a:r>
          </a:p>
          <a:p>
            <a:pPr lvl="1">
              <a:lnSpc>
                <a:spcPct val="95000"/>
              </a:lnSpc>
              <a:spcBef>
                <a:spcPct val="15000"/>
              </a:spcBef>
            </a:pPr>
            <a:r>
              <a:rPr lang="en-GB" sz="2400" b="1"/>
              <a:t>Records</a:t>
            </a:r>
            <a:r>
              <a:rPr lang="en-GB" sz="2400"/>
              <a:t> describe entities</a:t>
            </a:r>
          </a:p>
          <a:p>
            <a:pPr>
              <a:lnSpc>
                <a:spcPct val="95000"/>
              </a:lnSpc>
              <a:spcBef>
                <a:spcPct val="15000"/>
              </a:spcBef>
            </a:pPr>
            <a:r>
              <a:rPr lang="en-GB" sz="2800" b="1"/>
              <a:t>Attribute</a:t>
            </a:r>
            <a:r>
              <a:rPr lang="en-GB" sz="2800"/>
              <a:t> - each characteristic or quality describing a particular entity</a:t>
            </a:r>
          </a:p>
          <a:p>
            <a:pPr lvl="1">
              <a:lnSpc>
                <a:spcPct val="95000"/>
              </a:lnSpc>
              <a:spcBef>
                <a:spcPct val="15000"/>
              </a:spcBef>
            </a:pPr>
            <a:r>
              <a:rPr lang="en-GB" sz="2400" b="1"/>
              <a:t>Fields</a:t>
            </a:r>
            <a:r>
              <a:rPr lang="en-GB" sz="2400"/>
              <a:t> describe attributes</a:t>
            </a:r>
          </a:p>
          <a:p>
            <a:pPr>
              <a:lnSpc>
                <a:spcPct val="95000"/>
              </a:lnSpc>
              <a:spcBef>
                <a:spcPct val="15000"/>
              </a:spcBef>
            </a:pPr>
            <a:r>
              <a:rPr lang="en-GB" sz="2800" b="1"/>
              <a:t>Primary</a:t>
            </a:r>
            <a:r>
              <a:rPr lang="en-GB" sz="2800"/>
              <a:t> </a:t>
            </a:r>
            <a:r>
              <a:rPr lang="en-GB" sz="2800" b="1"/>
              <a:t>Key</a:t>
            </a:r>
            <a:r>
              <a:rPr lang="en-GB" sz="2800"/>
              <a:t> - field that uniquely identifies the record</a:t>
            </a:r>
          </a:p>
          <a:p>
            <a:pPr>
              <a:lnSpc>
                <a:spcPct val="95000"/>
              </a:lnSpc>
              <a:spcBef>
                <a:spcPct val="15000"/>
              </a:spcBef>
            </a:pPr>
            <a:r>
              <a:rPr lang="en-GB" sz="2800" b="1"/>
              <a:t>Secondary</a:t>
            </a:r>
            <a:r>
              <a:rPr lang="en-GB" sz="2800"/>
              <a:t> </a:t>
            </a:r>
            <a:r>
              <a:rPr lang="en-GB" sz="2800" b="1"/>
              <a:t>Key</a:t>
            </a:r>
            <a:r>
              <a:rPr lang="en-GB" sz="2800"/>
              <a:t> - field does not identify the records uniquely, but can be used to form logical groups of records</a:t>
            </a:r>
          </a:p>
        </p:txBody>
      </p:sp>
    </p:spTree>
    <p:extLst>
      <p:ext uri="{BB962C8B-B14F-4D97-AF65-F5344CB8AC3E}">
        <p14:creationId xmlns:p14="http://schemas.microsoft.com/office/powerpoint/2010/main" val="26464184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2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2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25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25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25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25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1490" name="Rectangle 2"/>
          <p:cNvSpPr>
            <a:spLocks noChangeArrowheads="1"/>
          </p:cNvSpPr>
          <p:nvPr/>
        </p:nvSpPr>
        <p:spPr bwMode="auto">
          <a:xfrm>
            <a:off x="685800" y="609600"/>
            <a:ext cx="7848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3400">
                <a:solidFill>
                  <a:srgbClr val="0000CC"/>
                </a:solidFill>
                <a:latin typeface="Berlin Sans FB Demi" pitchFamily="34" charset="0"/>
              </a:rPr>
              <a:t>Basics of Data Arrangement</a:t>
            </a:r>
            <a:br>
              <a:rPr lang="en-GB" sz="3400">
                <a:solidFill>
                  <a:srgbClr val="0000CC"/>
                </a:solidFill>
                <a:latin typeface="Berlin Sans FB Demi" pitchFamily="34" charset="0"/>
              </a:rPr>
            </a:br>
            <a:r>
              <a:rPr lang="en-GB" sz="3400">
                <a:solidFill>
                  <a:srgbClr val="0000CC"/>
                </a:solidFill>
                <a:latin typeface="Berlin Sans FB Demi" pitchFamily="34" charset="0"/>
              </a:rPr>
              <a:t>and Access</a:t>
            </a:r>
          </a:p>
        </p:txBody>
      </p:sp>
      <p:sp>
        <p:nvSpPr>
          <p:cNvPr id="191491" name="Rectangle 3"/>
          <p:cNvSpPr>
            <a:spLocks noGrp="1" noChangeArrowheads="1"/>
          </p:cNvSpPr>
          <p:nvPr>
            <p:ph type="body" idx="1"/>
          </p:nvPr>
        </p:nvSpPr>
        <p:spPr>
          <a:xfrm>
            <a:off x="609600" y="1676400"/>
            <a:ext cx="7924800" cy="4495800"/>
          </a:xfrm>
          <a:noFill/>
          <a:ln/>
        </p:spPr>
        <p:txBody>
          <a:bodyPr/>
          <a:lstStyle/>
          <a:p>
            <a:pPr>
              <a:lnSpc>
                <a:spcPct val="95000"/>
              </a:lnSpc>
              <a:spcBef>
                <a:spcPct val="15000"/>
              </a:spcBef>
            </a:pPr>
            <a:r>
              <a:rPr lang="en-GB" sz="2800"/>
              <a:t>The Data Hierarchy</a:t>
            </a:r>
          </a:p>
          <a:p>
            <a:pPr lvl="1">
              <a:lnSpc>
                <a:spcPct val="95000"/>
              </a:lnSpc>
              <a:spcBef>
                <a:spcPct val="15000"/>
              </a:spcBef>
            </a:pPr>
            <a:r>
              <a:rPr lang="en-GB"/>
              <a:t>Recall…8 bits =&gt; 1 byte =&gt; 1 character</a:t>
            </a:r>
          </a:p>
          <a:p>
            <a:pPr lvl="1">
              <a:lnSpc>
                <a:spcPct val="95000"/>
              </a:lnSpc>
              <a:spcBef>
                <a:spcPct val="15000"/>
              </a:spcBef>
            </a:pPr>
            <a:r>
              <a:rPr lang="en-GB" b="1"/>
              <a:t>Field</a:t>
            </a:r>
            <a:r>
              <a:rPr lang="en-GB"/>
              <a:t> - a logical grouping of characters into a word, a small group of words, or a complete number</a:t>
            </a:r>
          </a:p>
          <a:p>
            <a:pPr lvl="1">
              <a:lnSpc>
                <a:spcPct val="95000"/>
              </a:lnSpc>
              <a:spcBef>
                <a:spcPct val="15000"/>
              </a:spcBef>
            </a:pPr>
            <a:r>
              <a:rPr lang="en-GB" b="1"/>
              <a:t>Record</a:t>
            </a:r>
            <a:r>
              <a:rPr lang="en-GB"/>
              <a:t>  - a logical grouping of related fields</a:t>
            </a:r>
          </a:p>
          <a:p>
            <a:pPr lvl="1">
              <a:lnSpc>
                <a:spcPct val="95000"/>
              </a:lnSpc>
              <a:spcBef>
                <a:spcPct val="15000"/>
              </a:spcBef>
            </a:pPr>
            <a:r>
              <a:rPr lang="en-GB" b="1"/>
              <a:t>File</a:t>
            </a:r>
            <a:r>
              <a:rPr lang="en-GB"/>
              <a:t> - a logical grouping of related records</a:t>
            </a:r>
          </a:p>
          <a:p>
            <a:pPr lvl="1">
              <a:lnSpc>
                <a:spcPct val="95000"/>
              </a:lnSpc>
              <a:spcBef>
                <a:spcPct val="15000"/>
              </a:spcBef>
            </a:pPr>
            <a:r>
              <a:rPr lang="en-GB" b="1"/>
              <a:t>Database</a:t>
            </a:r>
            <a:r>
              <a:rPr lang="en-GB"/>
              <a:t> - a logical grouping of related files</a:t>
            </a:r>
          </a:p>
        </p:txBody>
      </p:sp>
    </p:spTree>
    <p:extLst>
      <p:ext uri="{BB962C8B-B14F-4D97-AF65-F5344CB8AC3E}">
        <p14:creationId xmlns:p14="http://schemas.microsoft.com/office/powerpoint/2010/main" val="2863190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1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14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14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14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149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14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609600" y="609600"/>
            <a:ext cx="7924800" cy="762000"/>
          </a:xfrm>
        </p:spPr>
        <p:txBody>
          <a:bodyPr/>
          <a:lstStyle/>
          <a:p>
            <a:r>
              <a:rPr lang="en-US"/>
              <a:t>Traditional File Environment</a:t>
            </a:r>
            <a:endParaRPr lang="en-US" sz="2800" i="1"/>
          </a:p>
        </p:txBody>
      </p:sp>
      <p:sp>
        <p:nvSpPr>
          <p:cNvPr id="194563" name="Rectangle 3"/>
          <p:cNvSpPr>
            <a:spLocks noGrp="1" noChangeArrowheads="1"/>
          </p:cNvSpPr>
          <p:nvPr>
            <p:ph type="body" idx="1"/>
          </p:nvPr>
        </p:nvSpPr>
        <p:spPr>
          <a:xfrm>
            <a:off x="609600" y="1524000"/>
            <a:ext cx="7924800" cy="819150"/>
          </a:xfrm>
        </p:spPr>
        <p:txBody>
          <a:bodyPr/>
          <a:lstStyle/>
          <a:p>
            <a:pPr>
              <a:lnSpc>
                <a:spcPct val="85000"/>
              </a:lnSpc>
              <a:spcBef>
                <a:spcPct val="10000"/>
              </a:spcBef>
            </a:pPr>
            <a:r>
              <a:rPr lang="en-US" sz="2800"/>
              <a:t>The organization has multiple applications with related data files</a:t>
            </a:r>
          </a:p>
        </p:txBody>
      </p:sp>
      <p:sp>
        <p:nvSpPr>
          <p:cNvPr id="194565" name="Text Box 5"/>
          <p:cNvSpPr txBox="1">
            <a:spLocks noChangeArrowheads="1"/>
          </p:cNvSpPr>
          <p:nvPr/>
        </p:nvSpPr>
        <p:spPr bwMode="auto">
          <a:xfrm>
            <a:off x="685800" y="2362200"/>
            <a:ext cx="4876800" cy="202247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90000"/>
              </a:lnSpc>
            </a:pPr>
            <a:r>
              <a:rPr lang="en-US" sz="2800">
                <a:latin typeface="Tahoma" charset="0"/>
              </a:rPr>
              <a:t>Each application has a specific data file related to it, containing all the data records needed by the application</a:t>
            </a:r>
            <a:endParaRPr lang="en-GB" sz="2800">
              <a:latin typeface="Tahoma" charset="0"/>
            </a:endParaRPr>
          </a:p>
        </p:txBody>
      </p:sp>
      <p:sp>
        <p:nvSpPr>
          <p:cNvPr id="194567" name="Text Box 7"/>
          <p:cNvSpPr txBox="1">
            <a:spLocks noChangeArrowheads="1"/>
          </p:cNvSpPr>
          <p:nvPr/>
        </p:nvSpPr>
        <p:spPr bwMode="auto">
          <a:xfrm>
            <a:off x="3657600" y="4724400"/>
            <a:ext cx="4724400" cy="119221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85000"/>
              </a:lnSpc>
              <a:spcBef>
                <a:spcPct val="10000"/>
              </a:spcBef>
            </a:pPr>
            <a:r>
              <a:rPr lang="en-US" sz="2800">
                <a:latin typeface="Tahoma" charset="0"/>
              </a:rPr>
              <a:t>Each application comes with an associated application-specific data file</a:t>
            </a:r>
            <a:endParaRPr lang="en-GB" sz="2800" b="1">
              <a:latin typeface="Tahoma" charset="0"/>
            </a:endParaRPr>
          </a:p>
        </p:txBody>
      </p:sp>
      <p:sp>
        <p:nvSpPr>
          <p:cNvPr id="194568" name="Freeform 8"/>
          <p:cNvSpPr>
            <a:spLocks/>
          </p:cNvSpPr>
          <p:nvPr/>
        </p:nvSpPr>
        <p:spPr bwMode="auto">
          <a:xfrm>
            <a:off x="5573713" y="3200400"/>
            <a:ext cx="1512887" cy="1524000"/>
          </a:xfrm>
          <a:custGeom>
            <a:avLst/>
            <a:gdLst>
              <a:gd name="T0" fmla="*/ 0 w 960"/>
              <a:gd name="T1" fmla="*/ 0 h 864"/>
              <a:gd name="T2" fmla="*/ 960 w 960"/>
              <a:gd name="T3" fmla="*/ 0 h 864"/>
              <a:gd name="T4" fmla="*/ 960 w 960"/>
              <a:gd name="T5" fmla="*/ 864 h 864"/>
            </a:gdLst>
            <a:ahLst/>
            <a:cxnLst>
              <a:cxn ang="0">
                <a:pos x="T0" y="T1"/>
              </a:cxn>
              <a:cxn ang="0">
                <a:pos x="T2" y="T3"/>
              </a:cxn>
              <a:cxn ang="0">
                <a:pos x="T4" y="T5"/>
              </a:cxn>
            </a:cxnLst>
            <a:rect l="0" t="0" r="r" b="b"/>
            <a:pathLst>
              <a:path w="960" h="864">
                <a:moveTo>
                  <a:pt x="0" y="0"/>
                </a:moveTo>
                <a:lnTo>
                  <a:pt x="960" y="0"/>
                </a:lnTo>
                <a:lnTo>
                  <a:pt x="960" y="864"/>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Tree>
    <p:extLst>
      <p:ext uri="{BB962C8B-B14F-4D97-AF65-F5344CB8AC3E}">
        <p14:creationId xmlns:p14="http://schemas.microsoft.com/office/powerpoint/2010/main" val="40280835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94565"/>
                                        </p:tgtEl>
                                        <p:attrNameLst>
                                          <p:attrName>style.visibility</p:attrName>
                                        </p:attrNameLst>
                                      </p:cBhvr>
                                      <p:to>
                                        <p:strVal val="visible"/>
                                      </p:to>
                                    </p:set>
                                    <p:animEffect transition="in" filter="dissolve">
                                      <p:cBhvr>
                                        <p:cTn id="11" dur="500"/>
                                        <p:tgtEl>
                                          <p:spTgt spid="19456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94568"/>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94567"/>
                                        </p:tgtEl>
                                        <p:attrNameLst>
                                          <p:attrName>style.visibility</p:attrName>
                                        </p:attrNameLst>
                                      </p:cBhvr>
                                      <p:to>
                                        <p:strVal val="visible"/>
                                      </p:to>
                                    </p:set>
                                    <p:animEffect transition="in" filter="dissolve">
                                      <p:cBhvr>
                                        <p:cTn id="20" dur="500"/>
                                        <p:tgtEl>
                                          <p:spTgt spid="194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autoUpdateAnimBg="0"/>
      <p:bldP spid="194565" grpId="0" animBg="1" autoUpdateAnimBg="0"/>
      <p:bldP spid="194567" grpId="0" animBg="1" autoUpdateAnimBg="0"/>
      <p:bldP spid="19456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8" name="Rectangle 4"/>
          <p:cNvSpPr>
            <a:spLocks noGrp="1" noChangeArrowheads="1"/>
          </p:cNvSpPr>
          <p:nvPr>
            <p:ph type="title"/>
          </p:nvPr>
        </p:nvSpPr>
        <p:spPr/>
        <p:txBody>
          <a:bodyPr/>
          <a:lstStyle/>
          <a:p>
            <a:r>
              <a:rPr lang="en-US" sz="3200"/>
              <a:t>Traditional File Environment </a:t>
            </a:r>
            <a:r>
              <a:rPr lang="en-US" sz="2800" i="1"/>
              <a:t>(continued)</a:t>
            </a:r>
          </a:p>
        </p:txBody>
      </p:sp>
      <p:pic>
        <p:nvPicPr>
          <p:cNvPr id="195592" name="Picture 8" descr="D:\ch05\w0067-n.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762000" y="1447800"/>
            <a:ext cx="7553325" cy="4525963"/>
          </a:xfrm>
        </p:spPr>
      </p:pic>
    </p:spTree>
    <p:extLst>
      <p:ext uri="{BB962C8B-B14F-4D97-AF65-F5344CB8AC3E}">
        <p14:creationId xmlns:p14="http://schemas.microsoft.com/office/powerpoint/2010/main" val="885080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58" name="Rectangle 2"/>
          <p:cNvSpPr>
            <a:spLocks noGrp="1" noChangeArrowheads="1"/>
          </p:cNvSpPr>
          <p:nvPr>
            <p:ph type="body" idx="1"/>
          </p:nvPr>
        </p:nvSpPr>
        <p:spPr>
          <a:xfrm>
            <a:off x="685800" y="1371600"/>
            <a:ext cx="7848600" cy="4797425"/>
          </a:xfrm>
        </p:spPr>
        <p:txBody>
          <a:bodyPr>
            <a:spAutoFit/>
          </a:bodyPr>
          <a:lstStyle/>
          <a:p>
            <a:pPr>
              <a:spcBef>
                <a:spcPct val="15000"/>
              </a:spcBef>
            </a:pPr>
            <a:r>
              <a:rPr lang="en-US" sz="2800"/>
              <a:t>Data redundancy – </a:t>
            </a:r>
            <a:r>
              <a:rPr lang="en-US" sz="2400"/>
              <a:t>same piece of data found in several places.</a:t>
            </a:r>
          </a:p>
          <a:p>
            <a:pPr>
              <a:spcBef>
                <a:spcPct val="15000"/>
              </a:spcBef>
            </a:pPr>
            <a:r>
              <a:rPr lang="en-US" sz="2800"/>
              <a:t>Data inconsistency – </a:t>
            </a:r>
            <a:r>
              <a:rPr lang="en-US" sz="2400"/>
              <a:t>various copies of data no longer agree.</a:t>
            </a:r>
          </a:p>
          <a:p>
            <a:pPr>
              <a:spcBef>
                <a:spcPct val="15000"/>
              </a:spcBef>
            </a:pPr>
            <a:r>
              <a:rPr lang="en-US" sz="2800"/>
              <a:t>Data isolation – </a:t>
            </a:r>
            <a:r>
              <a:rPr lang="en-US" sz="2400"/>
              <a:t>data in several application data files is hard to access and integrate.</a:t>
            </a:r>
          </a:p>
          <a:p>
            <a:pPr>
              <a:spcBef>
                <a:spcPct val="15000"/>
              </a:spcBef>
            </a:pPr>
            <a:r>
              <a:rPr lang="en-US" sz="2800"/>
              <a:t>Security – </a:t>
            </a:r>
            <a:r>
              <a:rPr lang="en-US" sz="2400"/>
              <a:t>may be difficult to limit access to various data items in applications.</a:t>
            </a:r>
          </a:p>
          <a:p>
            <a:pPr>
              <a:spcBef>
                <a:spcPct val="15000"/>
              </a:spcBef>
            </a:pPr>
            <a:r>
              <a:rPr lang="en-US" sz="2800"/>
              <a:t>Data integrity – </a:t>
            </a:r>
            <a:r>
              <a:rPr lang="en-US" sz="2400"/>
              <a:t>data must be accurate and correct.</a:t>
            </a:r>
          </a:p>
          <a:p>
            <a:pPr>
              <a:spcBef>
                <a:spcPct val="15000"/>
              </a:spcBef>
            </a:pPr>
            <a:r>
              <a:rPr lang="en-US" sz="2800"/>
              <a:t>Application/data </a:t>
            </a:r>
            <a:r>
              <a:rPr lang="en-US" sz="2800" u="sng"/>
              <a:t>de</a:t>
            </a:r>
            <a:r>
              <a:rPr lang="en-US" sz="2800"/>
              <a:t>pendence – </a:t>
            </a:r>
            <a:r>
              <a:rPr lang="en-US" sz="2400"/>
              <a:t>applications are developed based on the way data is stored.</a:t>
            </a:r>
          </a:p>
        </p:txBody>
      </p:sp>
      <p:sp>
        <p:nvSpPr>
          <p:cNvPr id="198659" name="Rectangle 3"/>
          <p:cNvSpPr>
            <a:spLocks noGrp="1" noChangeArrowheads="1"/>
          </p:cNvSpPr>
          <p:nvPr>
            <p:ph type="title"/>
          </p:nvPr>
        </p:nvSpPr>
        <p:spPr>
          <a:xfrm>
            <a:off x="685800" y="609600"/>
            <a:ext cx="7848600" cy="762000"/>
          </a:xfrm>
          <a:noFill/>
          <a:ln/>
        </p:spPr>
        <p:txBody>
          <a:bodyPr/>
          <a:lstStyle/>
          <a:p>
            <a:r>
              <a:rPr lang="en-US" sz="3200"/>
              <a:t>Problems: Traditional File Environment</a:t>
            </a:r>
            <a:endParaRPr lang="en-US" sz="3200" i="1"/>
          </a:p>
        </p:txBody>
      </p:sp>
    </p:spTree>
    <p:extLst>
      <p:ext uri="{BB962C8B-B14F-4D97-AF65-F5344CB8AC3E}">
        <p14:creationId xmlns:p14="http://schemas.microsoft.com/office/powerpoint/2010/main" val="1018441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86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865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865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865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865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865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609600" y="5791200"/>
            <a:ext cx="7924800" cy="396875"/>
          </a:xfrm>
        </p:spPr>
        <p:txBody>
          <a:bodyPr/>
          <a:lstStyle/>
          <a:p>
            <a:r>
              <a:rPr lang="en-US" sz="1600" i="1"/>
              <a:t>Database Management System (DBMS)</a:t>
            </a:r>
            <a:endParaRPr lang="en-US" altLang="en-US" i="1"/>
          </a:p>
        </p:txBody>
      </p:sp>
      <p:sp>
        <p:nvSpPr>
          <p:cNvPr id="201732" name="Rectangle 4"/>
          <p:cNvSpPr>
            <a:spLocks noChangeArrowheads="1"/>
          </p:cNvSpPr>
          <p:nvPr/>
        </p:nvSpPr>
        <p:spPr bwMode="auto">
          <a:xfrm>
            <a:off x="609600" y="669925"/>
            <a:ext cx="784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3600">
                <a:solidFill>
                  <a:srgbClr val="0000CC"/>
                </a:solidFill>
                <a:latin typeface="Berlin Sans FB Demi" pitchFamily="34" charset="0"/>
              </a:rPr>
              <a:t>Database : The Modern Approach</a:t>
            </a:r>
          </a:p>
        </p:txBody>
      </p:sp>
      <p:sp>
        <p:nvSpPr>
          <p:cNvPr id="201733" name="Text Box 5"/>
          <p:cNvSpPr txBox="1">
            <a:spLocks noChangeArrowheads="1"/>
          </p:cNvSpPr>
          <p:nvPr/>
        </p:nvSpPr>
        <p:spPr bwMode="auto">
          <a:xfrm>
            <a:off x="609600" y="1447800"/>
            <a:ext cx="7924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400">
                <a:latin typeface="Tahoma" charset="0"/>
              </a:rPr>
              <a:t>The database management system provides access to the data</a:t>
            </a:r>
          </a:p>
        </p:txBody>
      </p:sp>
      <p:pic>
        <p:nvPicPr>
          <p:cNvPr id="201735" name="Picture 7" descr="D:\ch05\w0068-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590800"/>
            <a:ext cx="7559675" cy="2824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353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2754" name="Rectangle 2"/>
          <p:cNvSpPr>
            <a:spLocks noGrp="1" noChangeArrowheads="1"/>
          </p:cNvSpPr>
          <p:nvPr>
            <p:ph type="body" idx="1"/>
          </p:nvPr>
        </p:nvSpPr>
        <p:spPr>
          <a:xfrm>
            <a:off x="609600" y="1524000"/>
            <a:ext cx="7924800" cy="3671774"/>
          </a:xfrm>
        </p:spPr>
        <p:txBody>
          <a:bodyPr>
            <a:spAutoFit/>
          </a:bodyPr>
          <a:lstStyle/>
          <a:p>
            <a:pPr>
              <a:spcBef>
                <a:spcPct val="15000"/>
              </a:spcBef>
            </a:pPr>
            <a:r>
              <a:rPr lang="en-US" sz="2400" dirty="0"/>
              <a:t>Two choices: Centralized or Distributed</a:t>
            </a:r>
          </a:p>
          <a:p>
            <a:pPr>
              <a:spcBef>
                <a:spcPct val="15000"/>
              </a:spcBef>
            </a:pPr>
            <a:r>
              <a:rPr lang="en-US" sz="2400" b="1" dirty="0" smtClean="0"/>
              <a:t>Option </a:t>
            </a:r>
            <a:r>
              <a:rPr lang="en-US" sz="2400" b="1" dirty="0"/>
              <a:t>1: Centralized database</a:t>
            </a:r>
          </a:p>
          <a:p>
            <a:pPr lvl="1">
              <a:spcBef>
                <a:spcPct val="15000"/>
              </a:spcBef>
            </a:pPr>
            <a:r>
              <a:rPr lang="en-US" sz="2000" dirty="0"/>
              <a:t>All the related files are in one physical location</a:t>
            </a:r>
          </a:p>
          <a:p>
            <a:pPr lvl="1">
              <a:spcBef>
                <a:spcPct val="15000"/>
              </a:spcBef>
            </a:pPr>
            <a:r>
              <a:rPr lang="en-US" sz="2000" dirty="0"/>
              <a:t>Provides database administrators with the ability to work on a database as a whole at one location</a:t>
            </a:r>
          </a:p>
          <a:p>
            <a:pPr lvl="1">
              <a:spcBef>
                <a:spcPct val="15000"/>
              </a:spcBef>
            </a:pPr>
            <a:r>
              <a:rPr lang="en-US" sz="2000" dirty="0"/>
              <a:t>Data consistency is improved and security is easier</a:t>
            </a:r>
          </a:p>
          <a:p>
            <a:pPr lvl="1">
              <a:spcBef>
                <a:spcPct val="15000"/>
              </a:spcBef>
            </a:pPr>
            <a:r>
              <a:rPr lang="en-US" sz="2000" dirty="0"/>
              <a:t>Files are only accessible via the centralized host computer</a:t>
            </a:r>
          </a:p>
          <a:p>
            <a:pPr lvl="1">
              <a:spcBef>
                <a:spcPct val="15000"/>
              </a:spcBef>
            </a:pPr>
            <a:r>
              <a:rPr lang="en-US" sz="2000" dirty="0"/>
              <a:t>Recovery from disasters is easier</a:t>
            </a:r>
          </a:p>
          <a:p>
            <a:pPr lvl="1">
              <a:spcBef>
                <a:spcPct val="15000"/>
              </a:spcBef>
            </a:pPr>
            <a:r>
              <a:rPr lang="en-US" sz="2000" dirty="0"/>
              <a:t>Vulnerable to a single point of failure</a:t>
            </a:r>
          </a:p>
          <a:p>
            <a:pPr lvl="1">
              <a:spcBef>
                <a:spcPct val="15000"/>
              </a:spcBef>
            </a:pPr>
            <a:r>
              <a:rPr lang="en-US" sz="2000" dirty="0"/>
              <a:t>Speed problem due to transmission delays</a:t>
            </a:r>
          </a:p>
        </p:txBody>
      </p:sp>
      <p:sp>
        <p:nvSpPr>
          <p:cNvPr id="202755" name="Rectangle 3"/>
          <p:cNvSpPr>
            <a:spLocks noGrp="1" noChangeArrowheads="1"/>
          </p:cNvSpPr>
          <p:nvPr>
            <p:ph type="title"/>
          </p:nvPr>
        </p:nvSpPr>
        <p:spPr>
          <a:xfrm>
            <a:off x="609600" y="609600"/>
            <a:ext cx="7924800" cy="685800"/>
          </a:xfrm>
          <a:noFill/>
          <a:ln/>
        </p:spPr>
        <p:txBody>
          <a:bodyPr>
            <a:normAutofit fontScale="90000"/>
          </a:bodyPr>
          <a:lstStyle/>
          <a:p>
            <a:r>
              <a:rPr lang="en-US"/>
              <a:t>Locating Data in Databases</a:t>
            </a:r>
          </a:p>
        </p:txBody>
      </p:sp>
    </p:spTree>
    <p:extLst>
      <p:ext uri="{BB962C8B-B14F-4D97-AF65-F5344CB8AC3E}">
        <p14:creationId xmlns:p14="http://schemas.microsoft.com/office/powerpoint/2010/main" val="11306206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275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275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275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275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275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275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2754">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2754">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0275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4"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02" name="Rectangle 2"/>
          <p:cNvSpPr>
            <a:spLocks noGrp="1" noChangeArrowheads="1"/>
          </p:cNvSpPr>
          <p:nvPr>
            <p:ph type="body" idx="1"/>
          </p:nvPr>
        </p:nvSpPr>
        <p:spPr>
          <a:xfrm>
            <a:off x="685800" y="1600200"/>
            <a:ext cx="8001000" cy="5162550"/>
          </a:xfrm>
        </p:spPr>
        <p:txBody>
          <a:bodyPr/>
          <a:lstStyle/>
          <a:p>
            <a:r>
              <a:rPr lang="en-US" sz="2800" b="1" dirty="0"/>
              <a:t>Option 2: Distributed database</a:t>
            </a:r>
          </a:p>
          <a:p>
            <a:pPr lvl="1"/>
            <a:r>
              <a:rPr lang="en-US" sz="2400" dirty="0"/>
              <a:t>Complete copies of a database, or portions of a database, are in more than one location, close to the user</a:t>
            </a:r>
          </a:p>
          <a:p>
            <a:pPr lvl="1"/>
            <a:r>
              <a:rPr lang="en-US" sz="2400" dirty="0"/>
              <a:t>Type 1: Replicated database</a:t>
            </a:r>
          </a:p>
          <a:p>
            <a:pPr lvl="2"/>
            <a:r>
              <a:rPr lang="en-US" sz="2000" dirty="0"/>
              <a:t>Copies of database in many locations</a:t>
            </a:r>
          </a:p>
          <a:p>
            <a:pPr lvl="2"/>
            <a:r>
              <a:rPr lang="en-US" sz="2000" dirty="0"/>
              <a:t>Reduced single-point-of-failure problems </a:t>
            </a:r>
          </a:p>
          <a:p>
            <a:pPr lvl="2"/>
            <a:r>
              <a:rPr lang="en-US" sz="2000" dirty="0"/>
              <a:t>Increased user access responsiveness</a:t>
            </a:r>
          </a:p>
          <a:p>
            <a:pPr lvl="1"/>
            <a:r>
              <a:rPr lang="en-US" sz="2400" dirty="0"/>
              <a:t>Type 2: Partitioned databases </a:t>
            </a:r>
          </a:p>
          <a:p>
            <a:pPr lvl="2"/>
            <a:r>
              <a:rPr lang="en-US" sz="2000" dirty="0"/>
              <a:t>A portion of the database in each location</a:t>
            </a:r>
          </a:p>
          <a:p>
            <a:pPr lvl="2"/>
            <a:r>
              <a:rPr lang="en-US" sz="2000" dirty="0"/>
              <a:t>Each location responsible for its own data</a:t>
            </a:r>
          </a:p>
        </p:txBody>
      </p:sp>
      <p:sp>
        <p:nvSpPr>
          <p:cNvPr id="204803" name="Rectangle 3"/>
          <p:cNvSpPr>
            <a:spLocks noGrp="1" noChangeArrowheads="1"/>
          </p:cNvSpPr>
          <p:nvPr>
            <p:ph type="title"/>
          </p:nvPr>
        </p:nvSpPr>
        <p:spPr>
          <a:xfrm>
            <a:off x="609600" y="738188"/>
            <a:ext cx="7924800" cy="579437"/>
          </a:xfrm>
          <a:noFill/>
          <a:ln/>
        </p:spPr>
        <p:txBody>
          <a:bodyPr>
            <a:spAutoFit/>
          </a:bodyPr>
          <a:lstStyle/>
          <a:p>
            <a:r>
              <a:rPr lang="en-US" sz="3200"/>
              <a:t>Locating Data in Databases </a:t>
            </a:r>
            <a:r>
              <a:rPr lang="en-US" sz="2800" i="1"/>
              <a:t>(continued)</a:t>
            </a:r>
            <a:endParaRPr lang="en-US" sz="2000" i="1"/>
          </a:p>
        </p:txBody>
      </p:sp>
    </p:spTree>
    <p:extLst>
      <p:ext uri="{BB962C8B-B14F-4D97-AF65-F5344CB8AC3E}">
        <p14:creationId xmlns:p14="http://schemas.microsoft.com/office/powerpoint/2010/main" val="1806855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0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0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480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480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480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480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480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4802">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0480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build="p" bldLvl="3"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152400"/>
            <a:ext cx="8229600" cy="898525"/>
          </a:xfrm>
        </p:spPr>
        <p:txBody>
          <a:bodyPr/>
          <a:lstStyle/>
          <a:p>
            <a:r>
              <a:rPr lang="en-US"/>
              <a:t>Basic Definitions</a:t>
            </a:r>
          </a:p>
        </p:txBody>
      </p:sp>
      <p:sp>
        <p:nvSpPr>
          <p:cNvPr id="3075" name="Rectangle 3"/>
          <p:cNvSpPr>
            <a:spLocks noGrp="1" noChangeArrowheads="1"/>
          </p:cNvSpPr>
          <p:nvPr>
            <p:ph type="body" idx="1"/>
          </p:nvPr>
        </p:nvSpPr>
        <p:spPr>
          <a:xfrm>
            <a:off x="152400" y="685800"/>
            <a:ext cx="8452048" cy="6172200"/>
          </a:xfrm>
        </p:spPr>
        <p:txBody>
          <a:bodyPr/>
          <a:lstStyle/>
          <a:p>
            <a:pPr algn="just">
              <a:lnSpc>
                <a:spcPct val="90000"/>
              </a:lnSpc>
            </a:pPr>
            <a:r>
              <a:rPr lang="en-US" sz="2800" b="1" dirty="0"/>
              <a:t>Data </a:t>
            </a:r>
            <a:r>
              <a:rPr lang="en-US" sz="2800" dirty="0"/>
              <a:t>is a</a:t>
            </a:r>
            <a:r>
              <a:rPr lang="en-US" sz="2800" b="1" dirty="0"/>
              <a:t> </a:t>
            </a:r>
            <a:r>
              <a:rPr lang="en-US" sz="2800" dirty="0"/>
              <a:t>known facts that can be recorded and that have implicit meaning</a:t>
            </a:r>
          </a:p>
          <a:p>
            <a:pPr algn="just">
              <a:lnSpc>
                <a:spcPct val="70000"/>
              </a:lnSpc>
            </a:pPr>
            <a:endParaRPr lang="en-US" sz="2800" b="1" dirty="0"/>
          </a:p>
          <a:p>
            <a:pPr algn="just">
              <a:lnSpc>
                <a:spcPct val="70000"/>
              </a:lnSpc>
            </a:pPr>
            <a:r>
              <a:rPr lang="en-US" sz="2800" b="1" dirty="0"/>
              <a:t>Database </a:t>
            </a:r>
            <a:r>
              <a:rPr lang="en-US" sz="2800" dirty="0"/>
              <a:t>is a collection of related data or facts </a:t>
            </a:r>
          </a:p>
          <a:p>
            <a:pPr algn="just">
              <a:lnSpc>
                <a:spcPct val="70000"/>
              </a:lnSpc>
              <a:buFont typeface="Wingdings" pitchFamily="2" charset="2"/>
              <a:buNone/>
            </a:pPr>
            <a:r>
              <a:rPr lang="en-US" sz="2800" dirty="0"/>
              <a:t>    arranged in a specific structure..</a:t>
            </a:r>
          </a:p>
          <a:p>
            <a:pPr lvl="1" algn="just">
              <a:lnSpc>
                <a:spcPct val="90000"/>
              </a:lnSpc>
              <a:spcBef>
                <a:spcPct val="30000"/>
              </a:spcBef>
            </a:pPr>
            <a:r>
              <a:rPr lang="en-US" dirty="0"/>
              <a:t>Ex: telephone directory, address book</a:t>
            </a:r>
            <a:r>
              <a:rPr lang="en-US" dirty="0" smtClean="0"/>
              <a:t>, </a:t>
            </a:r>
            <a:r>
              <a:rPr lang="en-US" dirty="0" err="1" smtClean="0"/>
              <a:t>T.V.Guide</a:t>
            </a:r>
            <a:r>
              <a:rPr lang="en-US" dirty="0"/>
              <a:t>, airline reservation system, motor vehicle registration records ,papers in your filing cabinet, files on your computer hard drive.  </a:t>
            </a:r>
          </a:p>
          <a:p>
            <a:pPr algn="just">
              <a:lnSpc>
                <a:spcPct val="90000"/>
              </a:lnSpc>
              <a:spcBef>
                <a:spcPct val="30000"/>
              </a:spcBef>
            </a:pPr>
            <a:r>
              <a:rPr lang="en-US" sz="2800" b="1" dirty="0" smtClean="0"/>
              <a:t>Database </a:t>
            </a:r>
            <a:r>
              <a:rPr lang="en-US" sz="2800" b="1" dirty="0"/>
              <a:t>Management System(DBMS) </a:t>
            </a:r>
            <a:r>
              <a:rPr lang="en-US" sz="2800" dirty="0"/>
              <a:t>is a software tool that allows people to </a:t>
            </a:r>
            <a:r>
              <a:rPr lang="en-US" sz="2800" dirty="0" err="1"/>
              <a:t>store,access,and</a:t>
            </a:r>
            <a:r>
              <a:rPr lang="en-US" sz="2800" dirty="0"/>
              <a:t> process data into useful information.</a:t>
            </a:r>
          </a:p>
          <a:p>
            <a:pPr algn="just">
              <a:lnSpc>
                <a:spcPct val="90000"/>
              </a:lnSpc>
              <a:spcBef>
                <a:spcPct val="30000"/>
              </a:spcBef>
            </a:pPr>
            <a:r>
              <a:rPr lang="en-US" sz="2800" b="1" dirty="0"/>
              <a:t>DBMS</a:t>
            </a:r>
            <a:r>
              <a:rPr lang="en-US" sz="2800" dirty="0"/>
              <a:t> is a computerized record-keeping system</a:t>
            </a:r>
          </a:p>
          <a:p>
            <a:pPr algn="just">
              <a:lnSpc>
                <a:spcPct val="90000"/>
              </a:lnSpc>
            </a:pPr>
            <a:endParaRPr lang="en-US" sz="2800" dirty="0"/>
          </a:p>
          <a:p>
            <a:pPr algn="just">
              <a:lnSpc>
                <a:spcPct val="90000"/>
              </a:lnSpc>
            </a:pPr>
            <a:endParaRPr lang="en-US" sz="2800" dirty="0"/>
          </a:p>
        </p:txBody>
      </p:sp>
    </p:spTree>
    <p:extLst>
      <p:ext uri="{BB962C8B-B14F-4D97-AF65-F5344CB8AC3E}">
        <p14:creationId xmlns:p14="http://schemas.microsoft.com/office/powerpoint/2010/main" val="4689421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sz="3200"/>
              <a:t>Locating Data in Databases </a:t>
            </a:r>
            <a:r>
              <a:rPr lang="en-US" sz="2800" i="1"/>
              <a:t>(continued)</a:t>
            </a:r>
          </a:p>
        </p:txBody>
      </p:sp>
      <p:pic>
        <p:nvPicPr>
          <p:cNvPr id="206856" name="Picture 8" descr="D:\ch05\w0069-n.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76400" y="1295400"/>
            <a:ext cx="5562600" cy="4856163"/>
          </a:xfrm>
        </p:spPr>
      </p:pic>
    </p:spTree>
    <p:extLst>
      <p:ext uri="{BB962C8B-B14F-4D97-AF65-F5344CB8AC3E}">
        <p14:creationId xmlns:p14="http://schemas.microsoft.com/office/powerpoint/2010/main" val="3284028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ctr"/>
            <a:r>
              <a:rPr lang="en-US" b="1">
                <a:latin typeface="Times New Roman" pitchFamily="18" charset="0"/>
              </a:rPr>
              <a:t>TWO MAIN TYPES</a:t>
            </a:r>
          </a:p>
        </p:txBody>
      </p:sp>
      <p:sp>
        <p:nvSpPr>
          <p:cNvPr id="22539" name="Rectangle 11"/>
          <p:cNvSpPr>
            <a:spLocks noGrp="1" noChangeArrowheads="1"/>
          </p:cNvSpPr>
          <p:nvPr>
            <p:ph type="body" idx="1"/>
          </p:nvPr>
        </p:nvSpPr>
        <p:spPr/>
        <p:txBody>
          <a:bodyPr/>
          <a:lstStyle/>
          <a:p>
            <a:r>
              <a:rPr lang="en-US">
                <a:latin typeface="Times New Roman" pitchFamily="18" charset="0"/>
              </a:rPr>
              <a:t>Centralized Database</a:t>
            </a:r>
          </a:p>
          <a:p>
            <a:r>
              <a:rPr lang="en-US">
                <a:latin typeface="Times New Roman" pitchFamily="18" charset="0"/>
              </a:rPr>
              <a:t>Distributed Database</a:t>
            </a:r>
          </a:p>
          <a:p>
            <a:endParaRPr lang="en-US">
              <a:latin typeface="Times New Roman" pitchFamily="18" charset="0"/>
            </a:endParaRPr>
          </a:p>
          <a:p>
            <a:endParaRPr lang="en-US">
              <a:latin typeface="Times New Roman" pitchFamily="18" charset="0"/>
            </a:endParaRPr>
          </a:p>
        </p:txBody>
      </p:sp>
    </p:spTree>
    <p:extLst>
      <p:ext uri="{BB962C8B-B14F-4D97-AF65-F5344CB8AC3E}">
        <p14:creationId xmlns:p14="http://schemas.microsoft.com/office/powerpoint/2010/main" val="18183241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endParaRPr lang="en-US"/>
          </a:p>
        </p:txBody>
      </p:sp>
      <p:sp>
        <p:nvSpPr>
          <p:cNvPr id="23555" name="Rectangle 3"/>
          <p:cNvSpPr>
            <a:spLocks noGrp="1" noChangeArrowheads="1"/>
          </p:cNvSpPr>
          <p:nvPr>
            <p:ph type="body" idx="1"/>
          </p:nvPr>
        </p:nvSpPr>
        <p:spPr/>
        <p:txBody>
          <a:bodyPr/>
          <a:lstStyle/>
          <a:p>
            <a:endParaRPr lang="en-US"/>
          </a:p>
        </p:txBody>
      </p:sp>
      <p:sp>
        <p:nvSpPr>
          <p:cNvPr id="23557" name="Rectangle 5"/>
          <p:cNvSpPr>
            <a:spLocks noChangeArrowheads="1"/>
          </p:cNvSpPr>
          <p:nvPr/>
        </p:nvSpPr>
        <p:spPr bwMode="auto">
          <a:xfrm>
            <a:off x="1524000" y="5791200"/>
            <a:ext cx="6400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2356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09600"/>
            <a:ext cx="975360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43988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28600"/>
            <a:ext cx="8229600" cy="1143000"/>
          </a:xfrm>
        </p:spPr>
        <p:txBody>
          <a:bodyPr/>
          <a:lstStyle/>
          <a:p>
            <a:pPr algn="ctr"/>
            <a:r>
              <a:rPr lang="en-US" b="1">
                <a:latin typeface="Times New Roman" pitchFamily="18" charset="0"/>
              </a:rPr>
              <a:t>Centralized Database</a:t>
            </a:r>
          </a:p>
        </p:txBody>
      </p:sp>
      <p:sp>
        <p:nvSpPr>
          <p:cNvPr id="24579" name="Rectangle 3"/>
          <p:cNvSpPr>
            <a:spLocks noGrp="1" noChangeArrowheads="1"/>
          </p:cNvSpPr>
          <p:nvPr>
            <p:ph type="body" idx="1"/>
          </p:nvPr>
        </p:nvSpPr>
        <p:spPr/>
        <p:txBody>
          <a:bodyPr/>
          <a:lstStyle/>
          <a:p>
            <a:pPr>
              <a:buFont typeface="Wingdings" pitchFamily="2" charset="2"/>
              <a:buNone/>
            </a:pPr>
            <a:r>
              <a:rPr lang="en-US">
                <a:latin typeface="Times New Roman" pitchFamily="18" charset="0"/>
              </a:rPr>
              <a:t>• All </a:t>
            </a:r>
            <a:r>
              <a:rPr lang="en-US">
                <a:solidFill>
                  <a:schemeClr val="accent2"/>
                </a:solidFill>
                <a:latin typeface="Times New Roman" pitchFamily="18" charset="0"/>
              </a:rPr>
              <a:t>data is located at a single site</a:t>
            </a:r>
          </a:p>
          <a:p>
            <a:pPr>
              <a:buFont typeface="Wingdings" pitchFamily="2" charset="2"/>
              <a:buNone/>
            </a:pPr>
            <a:r>
              <a:rPr lang="en-US">
                <a:latin typeface="Times New Roman" pitchFamily="18" charset="0"/>
              </a:rPr>
              <a:t>• Allows for greater control over accessing</a:t>
            </a:r>
          </a:p>
          <a:p>
            <a:pPr>
              <a:buFont typeface="Wingdings" pitchFamily="2" charset="2"/>
              <a:buNone/>
            </a:pPr>
            <a:r>
              <a:rPr lang="en-US">
                <a:latin typeface="Times New Roman" pitchFamily="18" charset="0"/>
              </a:rPr>
              <a:t>  and updating data</a:t>
            </a:r>
          </a:p>
          <a:p>
            <a:pPr>
              <a:buFont typeface="Wingdings" pitchFamily="2" charset="2"/>
              <a:buNone/>
            </a:pPr>
            <a:r>
              <a:rPr lang="en-US" u="sng">
                <a:latin typeface="Times New Roman" pitchFamily="18" charset="0"/>
              </a:rPr>
              <a:t>Main Drawback</a:t>
            </a:r>
          </a:p>
          <a:p>
            <a:pPr>
              <a:buFont typeface="Wingdings" pitchFamily="2" charset="2"/>
              <a:buNone/>
            </a:pPr>
            <a:r>
              <a:rPr lang="en-US" b="1">
                <a:latin typeface="Times New Roman" pitchFamily="18" charset="0"/>
              </a:rPr>
              <a:t> Single point failure</a:t>
            </a:r>
          </a:p>
          <a:p>
            <a:pPr>
              <a:buFont typeface="Wingdings" pitchFamily="2" charset="2"/>
              <a:buNone/>
            </a:pPr>
            <a:r>
              <a:rPr lang="en-US">
                <a:latin typeface="Times New Roman" pitchFamily="18" charset="0"/>
              </a:rPr>
              <a:t>• </a:t>
            </a:r>
            <a:r>
              <a:rPr lang="en-US">
                <a:solidFill>
                  <a:schemeClr val="accent2"/>
                </a:solidFill>
                <a:latin typeface="Times New Roman" pitchFamily="18" charset="0"/>
              </a:rPr>
              <a:t>Vulnerable to failure</a:t>
            </a:r>
            <a:r>
              <a:rPr lang="en-US">
                <a:latin typeface="Times New Roman" pitchFamily="18" charset="0"/>
              </a:rPr>
              <a:t> as they depend on the</a:t>
            </a:r>
          </a:p>
          <a:p>
            <a:pPr>
              <a:buFont typeface="Wingdings" pitchFamily="2" charset="2"/>
              <a:buNone/>
            </a:pPr>
            <a:r>
              <a:rPr lang="en-US">
                <a:latin typeface="Times New Roman" pitchFamily="18" charset="0"/>
              </a:rPr>
              <a:t>  availability of resources at the central site</a:t>
            </a:r>
          </a:p>
        </p:txBody>
      </p:sp>
    </p:spTree>
    <p:extLst>
      <p:ext uri="{BB962C8B-B14F-4D97-AF65-F5344CB8AC3E}">
        <p14:creationId xmlns:p14="http://schemas.microsoft.com/office/powerpoint/2010/main" val="8181469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b="1" i="1">
                <a:latin typeface="Times New Roman" pitchFamily="18" charset="0"/>
              </a:rPr>
              <a:t>Example</a:t>
            </a:r>
          </a:p>
        </p:txBody>
      </p:sp>
      <p:sp>
        <p:nvSpPr>
          <p:cNvPr id="31747" name="Rectangle 3"/>
          <p:cNvSpPr>
            <a:spLocks noGrp="1" noChangeArrowheads="1"/>
          </p:cNvSpPr>
          <p:nvPr>
            <p:ph type="body" idx="1"/>
          </p:nvPr>
        </p:nvSpPr>
        <p:spPr>
          <a:xfrm>
            <a:off x="457200" y="1143000"/>
            <a:ext cx="8229600" cy="4987925"/>
          </a:xfrm>
        </p:spPr>
        <p:txBody>
          <a:bodyPr>
            <a:normAutofit lnSpcReduction="10000"/>
          </a:bodyPr>
          <a:lstStyle/>
          <a:p>
            <a:pPr algn="just"/>
            <a:r>
              <a:rPr lang="en-US">
                <a:latin typeface="Times New Roman" pitchFamily="18" charset="0"/>
              </a:rPr>
              <a:t>The account information of customers is stored in a particular branch office of a bank. This information must be shared across all Automated Teller Machines (ATM), so that customers can withdraw money from their accounts. </a:t>
            </a:r>
          </a:p>
          <a:p>
            <a:pPr algn="just"/>
            <a:r>
              <a:rPr lang="en-US">
                <a:latin typeface="Times New Roman" pitchFamily="18" charset="0"/>
              </a:rPr>
              <a:t>Instead of storing the customer information in every ATM machine it can be stored at a common place (the branch office of the bank) and shared over a network.</a:t>
            </a:r>
          </a:p>
          <a:p>
            <a:pPr algn="just"/>
            <a:endParaRPr lang="en-US">
              <a:latin typeface="Times New Roman" pitchFamily="18" charset="0"/>
            </a:endParaRPr>
          </a:p>
        </p:txBody>
      </p:sp>
    </p:spTree>
    <p:extLst>
      <p:ext uri="{BB962C8B-B14F-4D97-AF65-F5344CB8AC3E}">
        <p14:creationId xmlns:p14="http://schemas.microsoft.com/office/powerpoint/2010/main" val="24191059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7813"/>
            <a:ext cx="8229600" cy="865187"/>
          </a:xfrm>
        </p:spPr>
        <p:txBody>
          <a:bodyPr/>
          <a:lstStyle/>
          <a:p>
            <a:pPr algn="ctr"/>
            <a:r>
              <a:rPr lang="en-US" b="1">
                <a:latin typeface="Times New Roman" pitchFamily="18" charset="0"/>
              </a:rPr>
              <a:t>Distributed Database</a:t>
            </a:r>
          </a:p>
        </p:txBody>
      </p:sp>
      <p:sp>
        <p:nvSpPr>
          <p:cNvPr id="29699" name="Rectangle 3"/>
          <p:cNvSpPr>
            <a:spLocks noGrp="1" noChangeArrowheads="1"/>
          </p:cNvSpPr>
          <p:nvPr>
            <p:ph type="body" idx="1"/>
          </p:nvPr>
        </p:nvSpPr>
        <p:spPr>
          <a:xfrm>
            <a:off x="457200" y="1219200"/>
            <a:ext cx="8229600" cy="4906963"/>
          </a:xfrm>
        </p:spPr>
        <p:txBody>
          <a:bodyPr/>
          <a:lstStyle/>
          <a:p>
            <a:pPr>
              <a:lnSpc>
                <a:spcPct val="90000"/>
              </a:lnSpc>
            </a:pPr>
            <a:r>
              <a:rPr lang="en-US" sz="2900">
                <a:latin typeface="Times New Roman" pitchFamily="18" charset="0"/>
              </a:rPr>
              <a:t>The database is </a:t>
            </a:r>
            <a:r>
              <a:rPr lang="en-US" sz="2900">
                <a:solidFill>
                  <a:schemeClr val="accent2"/>
                </a:solidFill>
                <a:latin typeface="Times New Roman" pitchFamily="18" charset="0"/>
              </a:rPr>
              <a:t>stored on several computers</a:t>
            </a:r>
            <a:r>
              <a:rPr lang="en-US" sz="2900">
                <a:latin typeface="Times New Roman" pitchFamily="18" charset="0"/>
              </a:rPr>
              <a:t> - from personal computers up to mainframe systems</a:t>
            </a:r>
          </a:p>
          <a:p>
            <a:pPr>
              <a:lnSpc>
                <a:spcPct val="90000"/>
              </a:lnSpc>
            </a:pPr>
            <a:r>
              <a:rPr lang="en-US" sz="2900">
                <a:latin typeface="Times New Roman" pitchFamily="18" charset="0"/>
              </a:rPr>
              <a:t>Computers in a distributed system communicate with one another through </a:t>
            </a:r>
            <a:r>
              <a:rPr lang="en-US" sz="2900">
                <a:solidFill>
                  <a:schemeClr val="accent2"/>
                </a:solidFill>
                <a:latin typeface="Times New Roman" pitchFamily="18" charset="0"/>
              </a:rPr>
              <a:t>various communication media</a:t>
            </a:r>
            <a:r>
              <a:rPr lang="en-US" sz="2900">
                <a:latin typeface="Times New Roman" pitchFamily="18" charset="0"/>
              </a:rPr>
              <a:t>, such as high speed networks or telephone lines</a:t>
            </a:r>
          </a:p>
          <a:p>
            <a:pPr>
              <a:lnSpc>
                <a:spcPct val="90000"/>
              </a:lnSpc>
            </a:pPr>
            <a:r>
              <a:rPr lang="en-US" sz="2900">
                <a:latin typeface="Times New Roman" pitchFamily="18" charset="0"/>
              </a:rPr>
              <a:t>Distributed databases are geographically separated and managed.</a:t>
            </a:r>
          </a:p>
          <a:p>
            <a:pPr>
              <a:lnSpc>
                <a:spcPct val="90000"/>
              </a:lnSpc>
            </a:pPr>
            <a:r>
              <a:rPr lang="en-US" sz="2900">
                <a:latin typeface="Times New Roman" pitchFamily="18" charset="0"/>
              </a:rPr>
              <a:t>Distributed databases are </a:t>
            </a:r>
            <a:r>
              <a:rPr lang="en-US" sz="2900">
                <a:solidFill>
                  <a:schemeClr val="accent2"/>
                </a:solidFill>
                <a:latin typeface="Times New Roman" pitchFamily="18" charset="0"/>
              </a:rPr>
              <a:t>separately administered.</a:t>
            </a:r>
          </a:p>
          <a:p>
            <a:pPr>
              <a:lnSpc>
                <a:spcPct val="90000"/>
              </a:lnSpc>
            </a:pPr>
            <a:r>
              <a:rPr lang="en-US" sz="2900">
                <a:latin typeface="Times New Roman" pitchFamily="18" charset="0"/>
              </a:rPr>
              <a:t>Distributed databases have a </a:t>
            </a:r>
            <a:r>
              <a:rPr lang="en-US" sz="2900">
                <a:solidFill>
                  <a:schemeClr val="accent2"/>
                </a:solidFill>
                <a:latin typeface="Times New Roman" pitchFamily="18" charset="0"/>
              </a:rPr>
              <a:t>slower interconnection</a:t>
            </a:r>
          </a:p>
        </p:txBody>
      </p:sp>
    </p:spTree>
    <p:extLst>
      <p:ext uri="{BB962C8B-B14F-4D97-AF65-F5344CB8AC3E}">
        <p14:creationId xmlns:p14="http://schemas.microsoft.com/office/powerpoint/2010/main" val="17381941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b="1">
                <a:latin typeface="Times New Roman" pitchFamily="18" charset="0"/>
              </a:rPr>
              <a:t>Example</a:t>
            </a:r>
          </a:p>
        </p:txBody>
      </p:sp>
      <p:sp>
        <p:nvSpPr>
          <p:cNvPr id="30723" name="Rectangle 3"/>
          <p:cNvSpPr>
            <a:spLocks noGrp="1" noChangeArrowheads="1"/>
          </p:cNvSpPr>
          <p:nvPr>
            <p:ph type="body" idx="1"/>
          </p:nvPr>
        </p:nvSpPr>
        <p:spPr/>
        <p:txBody>
          <a:bodyPr/>
          <a:lstStyle/>
          <a:p>
            <a:r>
              <a:rPr lang="en-US">
                <a:latin typeface="Times New Roman" pitchFamily="18" charset="0"/>
              </a:rPr>
              <a:t>Consider the bank system. The bank’s head office is located at Chennai and the branch offices are at Vellore and Kanchipuram . </a:t>
            </a:r>
          </a:p>
          <a:p>
            <a:r>
              <a:rPr lang="en-US">
                <a:latin typeface="Times New Roman" pitchFamily="18" charset="0"/>
              </a:rPr>
              <a:t>The bank database is distributed   across the branch offices. The branch offices are connected through a network</a:t>
            </a:r>
          </a:p>
        </p:txBody>
      </p:sp>
    </p:spTree>
    <p:extLst>
      <p:ext uri="{BB962C8B-B14F-4D97-AF65-F5344CB8AC3E}">
        <p14:creationId xmlns:p14="http://schemas.microsoft.com/office/powerpoint/2010/main" val="7658042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en-US" b="1">
                <a:latin typeface="Times New Roman" pitchFamily="18" charset="0"/>
              </a:rPr>
              <a:t>Distributed Database</a:t>
            </a:r>
          </a:p>
        </p:txBody>
      </p:sp>
      <p:sp>
        <p:nvSpPr>
          <p:cNvPr id="32771" name="Rectangle 3"/>
          <p:cNvSpPr>
            <a:spLocks noGrp="1" noChangeArrowheads="1"/>
          </p:cNvSpPr>
          <p:nvPr>
            <p:ph type="body" idx="1"/>
          </p:nvPr>
        </p:nvSpPr>
        <p:spPr/>
        <p:txBody>
          <a:bodyPr/>
          <a:lstStyle/>
          <a:p>
            <a:pPr>
              <a:buFont typeface="Wingdings" pitchFamily="2" charset="2"/>
              <a:buNone/>
            </a:pPr>
            <a:r>
              <a:rPr lang="en-US" u="sng">
                <a:latin typeface="Times New Roman" pitchFamily="18" charset="0"/>
              </a:rPr>
              <a:t>Approaches in Data Storage</a:t>
            </a:r>
          </a:p>
          <a:p>
            <a:r>
              <a:rPr lang="en-US">
                <a:latin typeface="Times New Roman" pitchFamily="18" charset="0"/>
              </a:rPr>
              <a:t>Replication – The system maintains </a:t>
            </a:r>
            <a:r>
              <a:rPr lang="en-US">
                <a:solidFill>
                  <a:schemeClr val="accent2"/>
                </a:solidFill>
                <a:latin typeface="Times New Roman" pitchFamily="18" charset="0"/>
              </a:rPr>
              <a:t>several identical copies</a:t>
            </a:r>
            <a:r>
              <a:rPr lang="en-US">
                <a:latin typeface="Times New Roman" pitchFamily="18" charset="0"/>
              </a:rPr>
              <a:t> of the relation and stores each replicas </a:t>
            </a:r>
            <a:r>
              <a:rPr lang="en-US">
                <a:solidFill>
                  <a:schemeClr val="accent2"/>
                </a:solidFill>
                <a:latin typeface="Times New Roman" pitchFamily="18" charset="0"/>
              </a:rPr>
              <a:t>at different site</a:t>
            </a:r>
          </a:p>
          <a:p>
            <a:r>
              <a:rPr lang="en-US">
                <a:latin typeface="Times New Roman" pitchFamily="18" charset="0"/>
              </a:rPr>
              <a:t>Fragmentation – </a:t>
            </a:r>
            <a:r>
              <a:rPr lang="en-US">
                <a:solidFill>
                  <a:schemeClr val="accent2"/>
                </a:solidFill>
                <a:latin typeface="Times New Roman" pitchFamily="18" charset="0"/>
              </a:rPr>
              <a:t>The system partitions the relation into several fragments and stores each fragment at a different site</a:t>
            </a:r>
            <a:r>
              <a:rPr lang="en-US">
                <a:latin typeface="Times New Roman" pitchFamily="18" charset="0"/>
              </a:rPr>
              <a:t>.</a:t>
            </a:r>
          </a:p>
          <a:p>
            <a:endParaRPr lang="en-US">
              <a:latin typeface="Times New Roman" pitchFamily="18" charset="0"/>
            </a:endParaRPr>
          </a:p>
        </p:txBody>
      </p:sp>
    </p:spTree>
    <p:extLst>
      <p:ext uri="{BB962C8B-B14F-4D97-AF65-F5344CB8AC3E}">
        <p14:creationId xmlns:p14="http://schemas.microsoft.com/office/powerpoint/2010/main" val="38740443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457200" y="609600"/>
            <a:ext cx="8229600" cy="5516563"/>
          </a:xfrm>
        </p:spPr>
        <p:txBody>
          <a:bodyPr/>
          <a:lstStyle/>
          <a:p>
            <a:pPr>
              <a:lnSpc>
                <a:spcPct val="90000"/>
              </a:lnSpc>
              <a:buFont typeface="Wingdings" pitchFamily="2" charset="2"/>
              <a:buNone/>
            </a:pPr>
            <a:r>
              <a:rPr lang="en-US" b="1">
                <a:latin typeface="Times New Roman" pitchFamily="18" charset="0"/>
              </a:rPr>
              <a:t>Advantages of Replication </a:t>
            </a:r>
            <a:br>
              <a:rPr lang="en-US" b="1">
                <a:latin typeface="Times New Roman" pitchFamily="18" charset="0"/>
              </a:rPr>
            </a:br>
            <a:endParaRPr lang="en-US" u="sng">
              <a:latin typeface="Times New Roman" pitchFamily="18" charset="0"/>
            </a:endParaRPr>
          </a:p>
          <a:p>
            <a:pPr>
              <a:lnSpc>
                <a:spcPct val="90000"/>
              </a:lnSpc>
            </a:pPr>
            <a:r>
              <a:rPr lang="en-US" u="sng">
                <a:latin typeface="Times New Roman" pitchFamily="18" charset="0"/>
              </a:rPr>
              <a:t>Availability</a:t>
            </a:r>
            <a:r>
              <a:rPr lang="en-US">
                <a:latin typeface="Times New Roman" pitchFamily="18" charset="0"/>
              </a:rPr>
              <a:t>- </a:t>
            </a:r>
            <a:r>
              <a:rPr lang="en-US">
                <a:solidFill>
                  <a:schemeClr val="accent2"/>
                </a:solidFill>
                <a:latin typeface="Times New Roman" pitchFamily="18" charset="0"/>
              </a:rPr>
              <a:t>if one of the sites fails, then the relation can be found in another site.</a:t>
            </a:r>
          </a:p>
          <a:p>
            <a:pPr>
              <a:lnSpc>
                <a:spcPct val="90000"/>
              </a:lnSpc>
            </a:pPr>
            <a:r>
              <a:rPr lang="en-US" u="sng">
                <a:latin typeface="Times New Roman" pitchFamily="18" charset="0"/>
              </a:rPr>
              <a:t>Increased Parallelism </a:t>
            </a:r>
            <a:r>
              <a:rPr lang="en-US">
                <a:latin typeface="Times New Roman" pitchFamily="18" charset="0"/>
              </a:rPr>
              <a:t> - </a:t>
            </a:r>
            <a:r>
              <a:rPr lang="en-US">
                <a:solidFill>
                  <a:schemeClr val="accent2"/>
                </a:solidFill>
                <a:latin typeface="Times New Roman" pitchFamily="18" charset="0"/>
              </a:rPr>
              <a:t>allowing several accesses to database results only reading</a:t>
            </a:r>
            <a:r>
              <a:rPr lang="en-US">
                <a:latin typeface="Times New Roman" pitchFamily="18" charset="0"/>
              </a:rPr>
              <a:t>.</a:t>
            </a:r>
          </a:p>
          <a:p>
            <a:pPr>
              <a:lnSpc>
                <a:spcPct val="90000"/>
              </a:lnSpc>
              <a:buFont typeface="Wingdings" pitchFamily="2" charset="2"/>
              <a:buNone/>
            </a:pPr>
            <a:endParaRPr lang="en-US">
              <a:latin typeface="Times New Roman" pitchFamily="18" charset="0"/>
            </a:endParaRPr>
          </a:p>
          <a:p>
            <a:pPr>
              <a:lnSpc>
                <a:spcPct val="90000"/>
              </a:lnSpc>
              <a:buFont typeface="Wingdings" pitchFamily="2" charset="2"/>
              <a:buNone/>
            </a:pPr>
            <a:r>
              <a:rPr lang="en-US" b="1">
                <a:latin typeface="Times New Roman" pitchFamily="18" charset="0"/>
              </a:rPr>
              <a:t>Disadvantage of Replication</a:t>
            </a:r>
          </a:p>
          <a:p>
            <a:pPr>
              <a:lnSpc>
                <a:spcPct val="90000"/>
              </a:lnSpc>
            </a:pPr>
            <a:r>
              <a:rPr lang="en-US" u="sng">
                <a:latin typeface="Times New Roman" pitchFamily="18" charset="0"/>
              </a:rPr>
              <a:t>Increased overhead on update</a:t>
            </a:r>
            <a:r>
              <a:rPr lang="en-US">
                <a:latin typeface="Times New Roman" pitchFamily="18" charset="0"/>
              </a:rPr>
              <a:t> – The system </a:t>
            </a:r>
            <a:r>
              <a:rPr lang="en-US">
                <a:solidFill>
                  <a:schemeClr val="accent2"/>
                </a:solidFill>
                <a:latin typeface="Times New Roman" pitchFamily="18" charset="0"/>
              </a:rPr>
              <a:t>must ensure all the replicas are consistent</a:t>
            </a:r>
            <a:r>
              <a:rPr lang="en-US">
                <a:latin typeface="Times New Roman" pitchFamily="18" charset="0"/>
              </a:rPr>
              <a:t> (correct) results in erroneous computation.</a:t>
            </a:r>
          </a:p>
        </p:txBody>
      </p:sp>
    </p:spTree>
    <p:extLst>
      <p:ext uri="{BB962C8B-B14F-4D97-AF65-F5344CB8AC3E}">
        <p14:creationId xmlns:p14="http://schemas.microsoft.com/office/powerpoint/2010/main" val="20259476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7874" name="Rectangle 2"/>
          <p:cNvSpPr>
            <a:spLocks noGrp="1" noChangeArrowheads="1"/>
          </p:cNvSpPr>
          <p:nvPr>
            <p:ph type="body" idx="1"/>
          </p:nvPr>
        </p:nvSpPr>
        <p:spPr>
          <a:xfrm>
            <a:off x="609600" y="1219200"/>
            <a:ext cx="7924800" cy="3190875"/>
          </a:xfrm>
        </p:spPr>
        <p:txBody>
          <a:bodyPr/>
          <a:lstStyle/>
          <a:p>
            <a:pPr>
              <a:lnSpc>
                <a:spcPct val="85000"/>
              </a:lnSpc>
              <a:spcBef>
                <a:spcPct val="15000"/>
              </a:spcBef>
            </a:pPr>
            <a:r>
              <a:rPr lang="en-US" sz="2800"/>
              <a:t>First, develop a Conceptual design - an abstract model of the database from the user or business perspective</a:t>
            </a:r>
          </a:p>
          <a:p>
            <a:pPr>
              <a:lnSpc>
                <a:spcPct val="85000"/>
              </a:lnSpc>
              <a:spcBef>
                <a:spcPct val="15000"/>
              </a:spcBef>
            </a:pPr>
            <a:r>
              <a:rPr lang="en-US" sz="2800"/>
              <a:t>Second, organize with Entity-Relationship (ER) modeling</a:t>
            </a:r>
          </a:p>
          <a:p>
            <a:pPr lvl="1">
              <a:lnSpc>
                <a:spcPct val="85000"/>
              </a:lnSpc>
              <a:spcBef>
                <a:spcPct val="15000"/>
              </a:spcBef>
            </a:pPr>
            <a:r>
              <a:rPr lang="en-US"/>
              <a:t>process of planning the database design</a:t>
            </a:r>
          </a:p>
          <a:p>
            <a:pPr lvl="1">
              <a:lnSpc>
                <a:spcPct val="85000"/>
              </a:lnSpc>
              <a:spcBef>
                <a:spcPct val="15000"/>
              </a:spcBef>
            </a:pPr>
            <a:r>
              <a:rPr lang="en-US"/>
              <a:t>Entity classes </a:t>
            </a:r>
            <a:r>
              <a:rPr lang="en-US">
                <a:sym typeface="Wingdings" pitchFamily="2" charset="2"/>
              </a:rPr>
              <a:t>  </a:t>
            </a:r>
            <a:r>
              <a:rPr lang="en-US"/>
              <a:t>Instance </a:t>
            </a:r>
            <a:r>
              <a:rPr lang="en-US">
                <a:sym typeface="Wingdings" pitchFamily="2" charset="2"/>
              </a:rPr>
              <a:t>  </a:t>
            </a:r>
            <a:r>
              <a:rPr lang="en-US"/>
              <a:t>Identifiers </a:t>
            </a:r>
            <a:r>
              <a:rPr lang="en-US">
                <a:sym typeface="Wingdings" pitchFamily="2" charset="2"/>
              </a:rPr>
              <a:t>  </a:t>
            </a:r>
            <a:r>
              <a:rPr lang="en-US"/>
              <a:t>Relationships </a:t>
            </a:r>
          </a:p>
        </p:txBody>
      </p:sp>
      <p:sp>
        <p:nvSpPr>
          <p:cNvPr id="207875" name="Rectangle 3"/>
          <p:cNvSpPr>
            <a:spLocks noGrp="1" noChangeArrowheads="1"/>
          </p:cNvSpPr>
          <p:nvPr>
            <p:ph type="title"/>
          </p:nvPr>
        </p:nvSpPr>
        <p:spPr>
          <a:xfrm>
            <a:off x="609600" y="654050"/>
            <a:ext cx="7848600" cy="504825"/>
          </a:xfrm>
          <a:noFill/>
          <a:ln/>
        </p:spPr>
        <p:txBody>
          <a:bodyPr>
            <a:spAutoFit/>
          </a:bodyPr>
          <a:lstStyle/>
          <a:p>
            <a:pPr>
              <a:lnSpc>
                <a:spcPct val="75000"/>
              </a:lnSpc>
            </a:pPr>
            <a:r>
              <a:rPr lang="en-US"/>
              <a:t>Database Development</a:t>
            </a:r>
            <a:endParaRPr lang="en-US" sz="2800" i="1"/>
          </a:p>
        </p:txBody>
      </p:sp>
      <p:grpSp>
        <p:nvGrpSpPr>
          <p:cNvPr id="207884" name="Group 12"/>
          <p:cNvGrpSpPr>
            <a:grpSpLocks/>
          </p:cNvGrpSpPr>
          <p:nvPr/>
        </p:nvGrpSpPr>
        <p:grpSpPr bwMode="auto">
          <a:xfrm>
            <a:off x="1295400" y="4495800"/>
            <a:ext cx="6248400" cy="1600200"/>
            <a:chOff x="816" y="2832"/>
            <a:chExt cx="3936" cy="1008"/>
          </a:xfrm>
        </p:grpSpPr>
        <p:sp>
          <p:nvSpPr>
            <p:cNvPr id="207877" name="Rectangle 5"/>
            <p:cNvSpPr>
              <a:spLocks noChangeArrowheads="1"/>
            </p:cNvSpPr>
            <p:nvPr/>
          </p:nvSpPr>
          <p:spPr bwMode="auto">
            <a:xfrm>
              <a:off x="816" y="2928"/>
              <a:ext cx="1200" cy="912"/>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b="1">
                  <a:latin typeface="Tahoma" charset="0"/>
                </a:rPr>
                <a:t>Course</a:t>
              </a:r>
            </a:p>
            <a:p>
              <a:pPr eaLnBrk="0" hangingPunct="0"/>
              <a:r>
                <a:rPr lang="en-US" u="sng">
                  <a:solidFill>
                    <a:srgbClr val="FF0000"/>
                  </a:solidFill>
                  <a:latin typeface="Tahoma" charset="0"/>
                </a:rPr>
                <a:t>Course Number</a:t>
              </a:r>
            </a:p>
            <a:p>
              <a:pPr eaLnBrk="0" hangingPunct="0"/>
              <a:r>
                <a:rPr lang="en-US">
                  <a:latin typeface="Tahoma" charset="0"/>
                </a:rPr>
                <a:t>Course Name</a:t>
              </a:r>
            </a:p>
            <a:p>
              <a:pPr eaLnBrk="0" hangingPunct="0"/>
              <a:r>
                <a:rPr lang="en-US">
                  <a:latin typeface="Tahoma" charset="0"/>
                </a:rPr>
                <a:t>Course Time</a:t>
              </a:r>
            </a:p>
            <a:p>
              <a:pPr eaLnBrk="0" hangingPunct="0"/>
              <a:r>
                <a:rPr lang="en-US">
                  <a:latin typeface="Tahoma" charset="0"/>
                </a:rPr>
                <a:t>Course Place</a:t>
              </a:r>
            </a:p>
          </p:txBody>
        </p:sp>
        <p:sp>
          <p:nvSpPr>
            <p:cNvPr id="207878" name="Rectangle 6"/>
            <p:cNvSpPr>
              <a:spLocks noChangeArrowheads="1"/>
            </p:cNvSpPr>
            <p:nvPr/>
          </p:nvSpPr>
          <p:spPr bwMode="auto">
            <a:xfrm>
              <a:off x="3840" y="2832"/>
              <a:ext cx="912" cy="816"/>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b="1">
                  <a:latin typeface="Tahoma" charset="0"/>
                </a:rPr>
                <a:t>Professor</a:t>
              </a:r>
            </a:p>
            <a:p>
              <a:pPr eaLnBrk="0" hangingPunct="0"/>
              <a:r>
                <a:rPr lang="en-US" u="sng">
                  <a:solidFill>
                    <a:srgbClr val="FF0000"/>
                  </a:solidFill>
                  <a:latin typeface="Tahoma" charset="0"/>
                </a:rPr>
                <a:t>ID Number</a:t>
              </a:r>
            </a:p>
            <a:p>
              <a:pPr eaLnBrk="0" hangingPunct="0"/>
              <a:r>
                <a:rPr lang="en-US">
                  <a:latin typeface="Tahoma" charset="0"/>
                </a:rPr>
                <a:t>Name</a:t>
              </a:r>
            </a:p>
            <a:p>
              <a:pPr eaLnBrk="0" hangingPunct="0"/>
              <a:r>
                <a:rPr lang="en-US">
                  <a:latin typeface="Tahoma" charset="0"/>
                </a:rPr>
                <a:t>Department</a:t>
              </a:r>
            </a:p>
          </p:txBody>
        </p:sp>
        <p:sp>
          <p:nvSpPr>
            <p:cNvPr id="207879" name="AutoShape 7"/>
            <p:cNvSpPr>
              <a:spLocks noChangeArrowheads="1"/>
            </p:cNvSpPr>
            <p:nvPr/>
          </p:nvSpPr>
          <p:spPr bwMode="auto">
            <a:xfrm>
              <a:off x="2496" y="3072"/>
              <a:ext cx="864" cy="624"/>
            </a:xfrm>
            <a:prstGeom prst="diamond">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atin typeface="Tahoma" charset="0"/>
                </a:rPr>
                <a:t>can have</a:t>
              </a:r>
            </a:p>
          </p:txBody>
        </p:sp>
        <p:sp>
          <p:nvSpPr>
            <p:cNvPr id="207880" name="Line 8"/>
            <p:cNvSpPr>
              <a:spLocks noChangeShapeType="1"/>
            </p:cNvSpPr>
            <p:nvPr/>
          </p:nvSpPr>
          <p:spPr bwMode="auto">
            <a:xfrm>
              <a:off x="2016" y="340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7881" name="Line 9"/>
            <p:cNvSpPr>
              <a:spLocks noChangeShapeType="1"/>
            </p:cNvSpPr>
            <p:nvPr/>
          </p:nvSpPr>
          <p:spPr bwMode="auto">
            <a:xfrm>
              <a:off x="3360" y="340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7882" name="Text Box 10"/>
            <p:cNvSpPr txBox="1">
              <a:spLocks noChangeArrowheads="1"/>
            </p:cNvSpPr>
            <p:nvPr/>
          </p:nvSpPr>
          <p:spPr bwMode="auto">
            <a:xfrm>
              <a:off x="2016" y="3168"/>
              <a:ext cx="3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000">
                  <a:latin typeface="Times New Roman" pitchFamily="18" charset="0"/>
                </a:rPr>
                <a:t>1:M</a:t>
              </a:r>
            </a:p>
          </p:txBody>
        </p:sp>
        <p:sp>
          <p:nvSpPr>
            <p:cNvPr id="207883" name="Text Box 11"/>
            <p:cNvSpPr txBox="1">
              <a:spLocks noChangeArrowheads="1"/>
            </p:cNvSpPr>
            <p:nvPr/>
          </p:nvSpPr>
          <p:spPr bwMode="auto">
            <a:xfrm>
              <a:off x="3504" y="3168"/>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000">
                  <a:latin typeface="Times New Roman" pitchFamily="18" charset="0"/>
                </a:rPr>
                <a:t>1:1</a:t>
              </a:r>
            </a:p>
          </p:txBody>
        </p:sp>
      </p:grpSp>
    </p:spTree>
    <p:extLst>
      <p:ext uri="{BB962C8B-B14F-4D97-AF65-F5344CB8AC3E}">
        <p14:creationId xmlns:p14="http://schemas.microsoft.com/office/powerpoint/2010/main" val="5106221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787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787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787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787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078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0"/>
            <a:ext cx="9144000" cy="865188"/>
          </a:xfrm>
        </p:spPr>
        <p:txBody>
          <a:bodyPr/>
          <a:lstStyle/>
          <a:p>
            <a:r>
              <a:rPr lang="en-US" sz="4000" b="1" dirty="0"/>
              <a:t>Why Database Or Benefits of Database</a:t>
            </a:r>
          </a:p>
        </p:txBody>
      </p:sp>
      <p:sp>
        <p:nvSpPr>
          <p:cNvPr id="4099" name="Rectangle 3"/>
          <p:cNvSpPr>
            <a:spLocks noGrp="1" noChangeArrowheads="1"/>
          </p:cNvSpPr>
          <p:nvPr>
            <p:ph type="body" idx="1"/>
          </p:nvPr>
        </p:nvSpPr>
        <p:spPr>
          <a:xfrm>
            <a:off x="228600" y="838200"/>
            <a:ext cx="8915400" cy="6172200"/>
          </a:xfrm>
        </p:spPr>
        <p:txBody>
          <a:bodyPr/>
          <a:lstStyle/>
          <a:p>
            <a:r>
              <a:rPr lang="en-US" sz="2800" dirty="0"/>
              <a:t>Manages very large amounts of data.</a:t>
            </a:r>
          </a:p>
          <a:p>
            <a:r>
              <a:rPr lang="en-US" sz="2800" dirty="0"/>
              <a:t>Supports efficient access to very large amounts of data.</a:t>
            </a:r>
          </a:p>
          <a:p>
            <a:r>
              <a:rPr lang="en-US" sz="2800" dirty="0"/>
              <a:t>Supports concurrent access to very large amounts of data.</a:t>
            </a:r>
          </a:p>
          <a:p>
            <a:r>
              <a:rPr lang="en-US" sz="2800" dirty="0"/>
              <a:t>Redundancy can be reduced.</a:t>
            </a:r>
          </a:p>
          <a:p>
            <a:r>
              <a:rPr lang="en-US" sz="2800" dirty="0" smtClean="0"/>
              <a:t>Contradiction </a:t>
            </a:r>
            <a:r>
              <a:rPr lang="en-US" sz="2800" dirty="0"/>
              <a:t>can be avoided. </a:t>
            </a:r>
          </a:p>
          <a:p>
            <a:r>
              <a:rPr lang="en-US" sz="2800" dirty="0"/>
              <a:t>Synchronization can be achieved.</a:t>
            </a:r>
          </a:p>
          <a:p>
            <a:r>
              <a:rPr lang="en-US" sz="2800" dirty="0"/>
              <a:t>Security restrictions can be applied.</a:t>
            </a:r>
          </a:p>
          <a:p>
            <a:r>
              <a:rPr lang="en-US" sz="2800" dirty="0"/>
              <a:t>Backup and Recovery.</a:t>
            </a:r>
          </a:p>
          <a:p>
            <a:endParaRPr lang="en-US" dirty="0"/>
          </a:p>
          <a:p>
            <a:pPr>
              <a:buFont typeface="Wingdings" pitchFamily="2" charset="2"/>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6849485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a:t>Entity-relationship model</a:t>
            </a:r>
          </a:p>
        </p:txBody>
      </p:sp>
      <p:sp>
        <p:nvSpPr>
          <p:cNvPr id="209924" name="Rectangle 4"/>
          <p:cNvSpPr>
            <a:spLocks noGrp="1" noChangeArrowheads="1"/>
          </p:cNvSpPr>
          <p:nvPr>
            <p:ph type="body" sz="half" idx="2"/>
          </p:nvPr>
        </p:nvSpPr>
        <p:spPr/>
        <p:txBody>
          <a:bodyPr/>
          <a:lstStyle/>
          <a:p>
            <a:r>
              <a:rPr lang="en-US" sz="2400"/>
              <a:t>Types of relationships:</a:t>
            </a:r>
          </a:p>
          <a:p>
            <a:pPr lvl="1"/>
            <a:r>
              <a:rPr lang="en-US" sz="2000">
                <a:solidFill>
                  <a:srgbClr val="FF0000"/>
                </a:solidFill>
              </a:rPr>
              <a:t>One-to-one</a:t>
            </a:r>
            <a:r>
              <a:rPr lang="en-US" sz="2000"/>
              <a:t>: </a:t>
            </a:r>
            <a:r>
              <a:rPr lang="en-US" sz="1800"/>
              <a:t>a student has one schedule; a schedule belongs to one student</a:t>
            </a:r>
          </a:p>
          <a:p>
            <a:pPr lvl="1"/>
            <a:r>
              <a:rPr lang="en-US" sz="2000">
                <a:solidFill>
                  <a:srgbClr val="FF0000"/>
                </a:solidFill>
              </a:rPr>
              <a:t>One-to-many</a:t>
            </a:r>
            <a:r>
              <a:rPr lang="en-US" sz="2000"/>
              <a:t>: </a:t>
            </a:r>
            <a:r>
              <a:rPr lang="en-US" sz="1800"/>
              <a:t>a</a:t>
            </a:r>
            <a:r>
              <a:rPr lang="en-US" sz="2000"/>
              <a:t> </a:t>
            </a:r>
            <a:r>
              <a:rPr lang="en-US" sz="1800"/>
              <a:t>course has one professor; a professor has one or more courses</a:t>
            </a:r>
          </a:p>
          <a:p>
            <a:pPr lvl="1"/>
            <a:r>
              <a:rPr lang="en-US" sz="2000">
                <a:solidFill>
                  <a:srgbClr val="FF0000"/>
                </a:solidFill>
              </a:rPr>
              <a:t>Many-to-many</a:t>
            </a:r>
            <a:r>
              <a:rPr lang="en-US" sz="1800"/>
              <a:t>: a student has one or more courses; a course has one or more students</a:t>
            </a:r>
          </a:p>
        </p:txBody>
      </p:sp>
      <p:pic>
        <p:nvPicPr>
          <p:cNvPr id="209927" name="Picture 7" descr="D:\ch05\w0070-n.jpg"/>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a:xfrm>
            <a:off x="179512" y="1340768"/>
            <a:ext cx="4534272" cy="5350441"/>
          </a:xfrm>
        </p:spPr>
      </p:pic>
    </p:spTree>
    <p:extLst>
      <p:ext uri="{BB962C8B-B14F-4D97-AF65-F5344CB8AC3E}">
        <p14:creationId xmlns:p14="http://schemas.microsoft.com/office/powerpoint/2010/main" val="3158827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992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992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992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99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4" grpId="0" build="p" bldLvl="2"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0946" name="Rectangle 2"/>
          <p:cNvSpPr>
            <a:spLocks noGrp="1" noChangeArrowheads="1"/>
          </p:cNvSpPr>
          <p:nvPr>
            <p:ph type="body" idx="1"/>
          </p:nvPr>
        </p:nvSpPr>
        <p:spPr>
          <a:xfrm>
            <a:off x="609600" y="1524000"/>
            <a:ext cx="7924800" cy="3238500"/>
          </a:xfrm>
        </p:spPr>
        <p:txBody>
          <a:bodyPr/>
          <a:lstStyle/>
          <a:p>
            <a:pPr>
              <a:lnSpc>
                <a:spcPct val="85000"/>
              </a:lnSpc>
              <a:spcBef>
                <a:spcPct val="15000"/>
              </a:spcBef>
            </a:pPr>
            <a:r>
              <a:rPr lang="en-US"/>
              <a:t>Third, analyze the data structure by applying the Normalization process</a:t>
            </a:r>
          </a:p>
          <a:p>
            <a:pPr lvl="1">
              <a:lnSpc>
                <a:spcPct val="85000"/>
              </a:lnSpc>
              <a:spcBef>
                <a:spcPct val="15000"/>
              </a:spcBef>
            </a:pPr>
            <a:r>
              <a:rPr lang="en-US"/>
              <a:t>method that reduces a relational database to its most streamlined form</a:t>
            </a:r>
          </a:p>
          <a:p>
            <a:pPr lvl="1">
              <a:lnSpc>
                <a:spcPct val="85000"/>
              </a:lnSpc>
              <a:spcBef>
                <a:spcPct val="15000"/>
              </a:spcBef>
            </a:pPr>
            <a:r>
              <a:rPr lang="en-US"/>
              <a:t>Helps achieve</a:t>
            </a:r>
          </a:p>
          <a:p>
            <a:pPr lvl="2">
              <a:lnSpc>
                <a:spcPct val="85000"/>
              </a:lnSpc>
              <a:spcBef>
                <a:spcPct val="15000"/>
              </a:spcBef>
            </a:pPr>
            <a:r>
              <a:rPr lang="en-US"/>
              <a:t>minimum redundancy</a:t>
            </a:r>
          </a:p>
          <a:p>
            <a:pPr lvl="2">
              <a:lnSpc>
                <a:spcPct val="85000"/>
              </a:lnSpc>
              <a:spcBef>
                <a:spcPct val="15000"/>
              </a:spcBef>
            </a:pPr>
            <a:r>
              <a:rPr lang="en-US"/>
              <a:t>maximum data integrity</a:t>
            </a:r>
          </a:p>
          <a:p>
            <a:pPr lvl="2">
              <a:lnSpc>
                <a:spcPct val="85000"/>
              </a:lnSpc>
              <a:spcBef>
                <a:spcPct val="15000"/>
              </a:spcBef>
            </a:pPr>
            <a:r>
              <a:rPr lang="en-US"/>
              <a:t>best processing performance</a:t>
            </a:r>
          </a:p>
        </p:txBody>
      </p:sp>
      <p:sp>
        <p:nvSpPr>
          <p:cNvPr id="210947" name="Rectangle 3"/>
          <p:cNvSpPr>
            <a:spLocks noGrp="1" noChangeArrowheads="1"/>
          </p:cNvSpPr>
          <p:nvPr>
            <p:ph type="title"/>
          </p:nvPr>
        </p:nvSpPr>
        <p:spPr>
          <a:xfrm>
            <a:off x="609600" y="654050"/>
            <a:ext cx="7848600" cy="504825"/>
          </a:xfrm>
          <a:noFill/>
          <a:ln/>
        </p:spPr>
        <p:txBody>
          <a:bodyPr>
            <a:spAutoFit/>
          </a:bodyPr>
          <a:lstStyle/>
          <a:p>
            <a:pPr>
              <a:lnSpc>
                <a:spcPct val="75000"/>
              </a:lnSpc>
            </a:pPr>
            <a:r>
              <a:rPr lang="en-US"/>
              <a:t>Database Development</a:t>
            </a:r>
            <a:endParaRPr lang="en-US" sz="2800" i="1"/>
          </a:p>
        </p:txBody>
      </p:sp>
    </p:spTree>
    <p:extLst>
      <p:ext uri="{BB962C8B-B14F-4D97-AF65-F5344CB8AC3E}">
        <p14:creationId xmlns:p14="http://schemas.microsoft.com/office/powerpoint/2010/main" val="1429479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094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094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094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094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094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09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build="p" bldLvl="3"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609600" y="685800"/>
            <a:ext cx="7924800" cy="519113"/>
          </a:xfrm>
        </p:spPr>
        <p:txBody>
          <a:bodyPr>
            <a:normAutofit fontScale="90000"/>
          </a:bodyPr>
          <a:lstStyle/>
          <a:p>
            <a:r>
              <a:rPr lang="en-US" sz="3200"/>
              <a:t>Non-normalized table and its problems</a:t>
            </a:r>
            <a:endParaRPr lang="en-US" altLang="en-US" sz="3200"/>
          </a:p>
        </p:txBody>
      </p:sp>
      <p:sp>
        <p:nvSpPr>
          <p:cNvPr id="211972" name="Text Box 4"/>
          <p:cNvSpPr txBox="1">
            <a:spLocks noChangeArrowheads="1"/>
          </p:cNvSpPr>
          <p:nvPr/>
        </p:nvSpPr>
        <p:spPr bwMode="auto">
          <a:xfrm>
            <a:off x="609600" y="3505200"/>
            <a:ext cx="7837488"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000">
                <a:latin typeface="Tahoma" charset="0"/>
              </a:rPr>
              <a:t>* If an order contains many parts, you will have many repeating groups of part information.  How will you know how much space to set aside for all the groups of part information?</a:t>
            </a:r>
          </a:p>
          <a:p>
            <a:pPr eaLnBrk="0" hangingPunct="0"/>
            <a:endParaRPr lang="en-US" sz="2000">
              <a:latin typeface="Tahoma" charset="0"/>
            </a:endParaRPr>
          </a:p>
          <a:p>
            <a:pPr eaLnBrk="0" hangingPunct="0"/>
            <a:r>
              <a:rPr lang="en-US" sz="2000">
                <a:latin typeface="Tahoma" charset="0"/>
              </a:rPr>
              <a:t>* The customer number, name, address, etc. must be repeated in every order.  If the customer moves, how will you make sure that all occurrences of the address get updated correctly in all the order </a:t>
            </a:r>
          </a:p>
          <a:p>
            <a:pPr eaLnBrk="0" hangingPunct="0"/>
            <a:r>
              <a:rPr lang="en-US" sz="2000">
                <a:latin typeface="Tahoma" charset="0"/>
              </a:rPr>
              <a:t>records?</a:t>
            </a:r>
          </a:p>
        </p:txBody>
      </p:sp>
      <p:pic>
        <p:nvPicPr>
          <p:cNvPr id="211974" name="Picture 6" descr="D:\ch05\w0071-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057400"/>
            <a:ext cx="7778750" cy="50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2462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609600" y="609600"/>
            <a:ext cx="7924800" cy="519113"/>
          </a:xfrm>
        </p:spPr>
        <p:txBody>
          <a:bodyPr>
            <a:normAutofit fontScale="90000"/>
          </a:bodyPr>
          <a:lstStyle/>
          <a:p>
            <a:r>
              <a:rPr lang="en-US" sz="3200"/>
              <a:t>Normalized Relation</a:t>
            </a:r>
            <a:endParaRPr lang="en-US" altLang="en-US" sz="3200"/>
          </a:p>
        </p:txBody>
      </p:sp>
      <p:pic>
        <p:nvPicPr>
          <p:cNvPr id="212997" name="Picture 5" descr="D:\ch05\w0072-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600200"/>
            <a:ext cx="7413625" cy="4075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5387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018" name="Rectangle 2"/>
          <p:cNvSpPr>
            <a:spLocks noGrp="1" noChangeArrowheads="1"/>
          </p:cNvSpPr>
          <p:nvPr>
            <p:ph type="body" idx="1"/>
          </p:nvPr>
        </p:nvSpPr>
        <p:spPr>
          <a:xfrm>
            <a:off x="685800" y="1295400"/>
            <a:ext cx="7848600" cy="3470275"/>
          </a:xfrm>
        </p:spPr>
        <p:txBody>
          <a:bodyPr/>
          <a:lstStyle/>
          <a:p>
            <a:pPr>
              <a:lnSpc>
                <a:spcPct val="85000"/>
              </a:lnSpc>
              <a:spcBef>
                <a:spcPct val="15000"/>
              </a:spcBef>
            </a:pPr>
            <a:r>
              <a:rPr lang="en-US"/>
              <a:t>Fourth, physically implement the data structure in the database management system software</a:t>
            </a:r>
          </a:p>
          <a:p>
            <a:pPr lvl="1">
              <a:lnSpc>
                <a:spcPct val="85000"/>
              </a:lnSpc>
              <a:spcBef>
                <a:spcPct val="15000"/>
              </a:spcBef>
            </a:pPr>
            <a:r>
              <a:rPr lang="en-US"/>
              <a:t>Create tables</a:t>
            </a:r>
          </a:p>
          <a:p>
            <a:pPr lvl="1">
              <a:lnSpc>
                <a:spcPct val="85000"/>
              </a:lnSpc>
              <a:spcBef>
                <a:spcPct val="15000"/>
              </a:spcBef>
            </a:pPr>
            <a:r>
              <a:rPr lang="en-US"/>
              <a:t>Define fields and field properties</a:t>
            </a:r>
          </a:p>
          <a:p>
            <a:pPr lvl="1">
              <a:lnSpc>
                <a:spcPct val="85000"/>
              </a:lnSpc>
              <a:spcBef>
                <a:spcPct val="15000"/>
              </a:spcBef>
            </a:pPr>
            <a:r>
              <a:rPr lang="en-US"/>
              <a:t>Establish primary keys</a:t>
            </a:r>
          </a:p>
          <a:p>
            <a:pPr lvl="1">
              <a:lnSpc>
                <a:spcPct val="85000"/>
              </a:lnSpc>
              <a:spcBef>
                <a:spcPct val="15000"/>
              </a:spcBef>
            </a:pPr>
            <a:r>
              <a:rPr lang="en-US"/>
              <a:t>Define table relationships </a:t>
            </a:r>
          </a:p>
          <a:p>
            <a:pPr lvl="1">
              <a:lnSpc>
                <a:spcPct val="85000"/>
              </a:lnSpc>
              <a:spcBef>
                <a:spcPct val="15000"/>
              </a:spcBef>
            </a:pPr>
            <a:r>
              <a:rPr lang="en-US"/>
              <a:t>Add actual data (records) to tables</a:t>
            </a:r>
          </a:p>
        </p:txBody>
      </p:sp>
      <p:sp>
        <p:nvSpPr>
          <p:cNvPr id="214019" name="Rectangle 3"/>
          <p:cNvSpPr>
            <a:spLocks noGrp="1" noChangeArrowheads="1"/>
          </p:cNvSpPr>
          <p:nvPr>
            <p:ph type="title"/>
          </p:nvPr>
        </p:nvSpPr>
        <p:spPr>
          <a:xfrm>
            <a:off x="609600" y="654050"/>
            <a:ext cx="7848600" cy="504825"/>
          </a:xfrm>
          <a:noFill/>
          <a:ln/>
        </p:spPr>
        <p:txBody>
          <a:bodyPr>
            <a:spAutoFit/>
          </a:bodyPr>
          <a:lstStyle/>
          <a:p>
            <a:pPr>
              <a:lnSpc>
                <a:spcPct val="75000"/>
              </a:lnSpc>
            </a:pPr>
            <a:r>
              <a:rPr lang="en-US"/>
              <a:t>Database Development</a:t>
            </a:r>
            <a:endParaRPr lang="en-US" sz="2800" i="1"/>
          </a:p>
        </p:txBody>
      </p:sp>
    </p:spTree>
    <p:extLst>
      <p:ext uri="{BB962C8B-B14F-4D97-AF65-F5344CB8AC3E}">
        <p14:creationId xmlns:p14="http://schemas.microsoft.com/office/powerpoint/2010/main" val="19021317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40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401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401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401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401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40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build="p" bldLvl="2"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09600" y="609600"/>
            <a:ext cx="7924800" cy="701675"/>
          </a:xfrm>
        </p:spPr>
        <p:txBody>
          <a:bodyPr>
            <a:normAutofit fontScale="90000"/>
          </a:bodyPr>
          <a:lstStyle/>
          <a:p>
            <a:r>
              <a:rPr lang="en-US"/>
              <a:t>Database Management Systems</a:t>
            </a:r>
          </a:p>
        </p:txBody>
      </p:sp>
      <p:sp>
        <p:nvSpPr>
          <p:cNvPr id="215043" name="Rectangle 3"/>
          <p:cNvSpPr>
            <a:spLocks noGrp="1" noChangeArrowheads="1"/>
          </p:cNvSpPr>
          <p:nvPr>
            <p:ph type="body" idx="1"/>
          </p:nvPr>
        </p:nvSpPr>
        <p:spPr>
          <a:xfrm>
            <a:off x="609600" y="1371600"/>
            <a:ext cx="7924800" cy="4732338"/>
          </a:xfrm>
        </p:spPr>
        <p:txBody>
          <a:bodyPr/>
          <a:lstStyle/>
          <a:p>
            <a:pPr>
              <a:lnSpc>
                <a:spcPct val="95000"/>
              </a:lnSpc>
            </a:pPr>
            <a:r>
              <a:rPr lang="en-US" sz="2800"/>
              <a:t>A set of software programs that provide access to a database</a:t>
            </a:r>
          </a:p>
          <a:p>
            <a:pPr>
              <a:lnSpc>
                <a:spcPct val="95000"/>
              </a:lnSpc>
            </a:pPr>
            <a:r>
              <a:rPr lang="en-US" sz="2800"/>
              <a:t>Data is stored in one location, from which it can be updated and retrieved</a:t>
            </a:r>
          </a:p>
          <a:p>
            <a:pPr>
              <a:lnSpc>
                <a:spcPct val="95000"/>
              </a:lnSpc>
            </a:pPr>
            <a:r>
              <a:rPr lang="en-US" sz="2800"/>
              <a:t>Application programs are given access to the stored data by various mechanisms</a:t>
            </a:r>
          </a:p>
          <a:p>
            <a:pPr lvl="1">
              <a:lnSpc>
                <a:spcPct val="95000"/>
              </a:lnSpc>
            </a:pPr>
            <a:r>
              <a:rPr lang="en-US" sz="2400"/>
              <a:t>Maintaining the integrity of stored information</a:t>
            </a:r>
          </a:p>
          <a:p>
            <a:pPr lvl="1">
              <a:lnSpc>
                <a:spcPct val="95000"/>
              </a:lnSpc>
            </a:pPr>
            <a:r>
              <a:rPr lang="en-US" sz="2400"/>
              <a:t>Managing security and user access</a:t>
            </a:r>
          </a:p>
          <a:p>
            <a:pPr lvl="1">
              <a:lnSpc>
                <a:spcPct val="95000"/>
              </a:lnSpc>
            </a:pPr>
            <a:r>
              <a:rPr lang="en-US" sz="2400"/>
              <a:t>Recovering information when the system fails</a:t>
            </a:r>
          </a:p>
          <a:p>
            <a:pPr lvl="1">
              <a:lnSpc>
                <a:spcPct val="95000"/>
              </a:lnSpc>
            </a:pPr>
            <a:r>
              <a:rPr lang="en-US" sz="2400"/>
              <a:t>Accessing various database functions from within an application</a:t>
            </a:r>
          </a:p>
        </p:txBody>
      </p:sp>
    </p:spTree>
    <p:extLst>
      <p:ext uri="{BB962C8B-B14F-4D97-AF65-F5344CB8AC3E}">
        <p14:creationId xmlns:p14="http://schemas.microsoft.com/office/powerpoint/2010/main" val="2499744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0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0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50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50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50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150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bldLvl="3"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6066" name="Rectangle 2"/>
          <p:cNvSpPr>
            <a:spLocks noGrp="1" noChangeArrowheads="1"/>
          </p:cNvSpPr>
          <p:nvPr>
            <p:ph type="body" idx="1"/>
          </p:nvPr>
        </p:nvSpPr>
        <p:spPr>
          <a:xfrm>
            <a:off x="609600" y="1295400"/>
            <a:ext cx="7543800" cy="4876800"/>
          </a:xfrm>
        </p:spPr>
        <p:txBody>
          <a:bodyPr/>
          <a:lstStyle/>
          <a:p>
            <a:pPr marL="609600" indent="-609600">
              <a:lnSpc>
                <a:spcPct val="90000"/>
              </a:lnSpc>
            </a:pPr>
            <a:r>
              <a:rPr lang="en-US"/>
              <a:t>Logical view - </a:t>
            </a:r>
            <a:r>
              <a:rPr lang="en-US" sz="2800"/>
              <a:t>represents data in a format that is meaningful to a user (e.g., tables with fields and records)</a:t>
            </a:r>
          </a:p>
          <a:p>
            <a:pPr marL="609600" indent="-609600">
              <a:lnSpc>
                <a:spcPct val="90000"/>
              </a:lnSpc>
            </a:pPr>
            <a:r>
              <a:rPr lang="en-US"/>
              <a:t>Physical view - </a:t>
            </a:r>
            <a:r>
              <a:rPr lang="en-US" sz="2800"/>
              <a:t>deals with the actual, physical arrangement and location of data in the direct access storage devices (DASD)</a:t>
            </a:r>
          </a:p>
          <a:p>
            <a:pPr marL="609600" indent="-609600">
              <a:lnSpc>
                <a:spcPct val="90000"/>
              </a:lnSpc>
            </a:pPr>
            <a:r>
              <a:rPr lang="en-US"/>
              <a:t>DBMSs shield the user from having to know about the physical location of the data; user only has to know the logical way it’s organized</a:t>
            </a:r>
          </a:p>
        </p:txBody>
      </p:sp>
      <p:sp>
        <p:nvSpPr>
          <p:cNvPr id="216067" name="Rectangle 3"/>
          <p:cNvSpPr>
            <a:spLocks noGrp="1" noChangeArrowheads="1"/>
          </p:cNvSpPr>
          <p:nvPr>
            <p:ph type="title"/>
          </p:nvPr>
        </p:nvSpPr>
        <p:spPr>
          <a:xfrm>
            <a:off x="609600" y="609600"/>
            <a:ext cx="7924800" cy="762000"/>
          </a:xfrm>
          <a:noFill/>
          <a:ln/>
        </p:spPr>
        <p:txBody>
          <a:bodyPr>
            <a:normAutofit fontScale="90000"/>
          </a:bodyPr>
          <a:lstStyle/>
          <a:p>
            <a:r>
              <a:rPr lang="en-US"/>
              <a:t>DBMS: Logical versus Physical View</a:t>
            </a:r>
          </a:p>
        </p:txBody>
      </p:sp>
    </p:spTree>
    <p:extLst>
      <p:ext uri="{BB962C8B-B14F-4D97-AF65-F5344CB8AC3E}">
        <p14:creationId xmlns:p14="http://schemas.microsoft.com/office/powerpoint/2010/main" val="27727962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606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606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606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6"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body" idx="1"/>
          </p:nvPr>
        </p:nvSpPr>
        <p:spPr>
          <a:xfrm>
            <a:off x="609600" y="1676400"/>
            <a:ext cx="7924800" cy="4391025"/>
          </a:xfrm>
        </p:spPr>
        <p:txBody>
          <a:bodyPr/>
          <a:lstStyle/>
          <a:p>
            <a:pPr>
              <a:lnSpc>
                <a:spcPct val="90000"/>
              </a:lnSpc>
            </a:pPr>
            <a:r>
              <a:rPr lang="en-US" sz="2800"/>
              <a:t>Data Model</a:t>
            </a:r>
          </a:p>
          <a:p>
            <a:pPr lvl="1">
              <a:lnSpc>
                <a:spcPct val="90000"/>
              </a:lnSpc>
            </a:pPr>
            <a:r>
              <a:rPr lang="en-US" sz="2400"/>
              <a:t>Defines the way data are conceptually structured</a:t>
            </a:r>
          </a:p>
          <a:p>
            <a:pPr>
              <a:lnSpc>
                <a:spcPct val="90000"/>
              </a:lnSpc>
            </a:pPr>
            <a:r>
              <a:rPr lang="en-US" sz="2800"/>
              <a:t>Data Definition Language (DDL)</a:t>
            </a:r>
          </a:p>
          <a:p>
            <a:pPr lvl="1">
              <a:lnSpc>
                <a:spcPct val="90000"/>
              </a:lnSpc>
            </a:pPr>
            <a:r>
              <a:rPr lang="en-US" sz="2400"/>
              <a:t>Used to define the content and structure of the data base</a:t>
            </a:r>
          </a:p>
          <a:p>
            <a:pPr lvl="1">
              <a:lnSpc>
                <a:spcPct val="90000"/>
              </a:lnSpc>
            </a:pPr>
            <a:r>
              <a:rPr lang="en-US" sz="2400"/>
              <a:t>Users define their logical view (</a:t>
            </a:r>
            <a:r>
              <a:rPr lang="en-US" sz="2400">
                <a:solidFill>
                  <a:srgbClr val="FF0000"/>
                </a:solidFill>
              </a:rPr>
              <a:t>schema</a:t>
            </a:r>
            <a:r>
              <a:rPr lang="en-US" sz="2400"/>
              <a:t>) of the database using the DDL</a:t>
            </a:r>
          </a:p>
          <a:p>
            <a:pPr lvl="1">
              <a:lnSpc>
                <a:spcPct val="90000"/>
              </a:lnSpc>
            </a:pPr>
            <a:r>
              <a:rPr lang="en-US" sz="2400"/>
              <a:t>Physical characteristics of records and fields are defined</a:t>
            </a:r>
          </a:p>
          <a:p>
            <a:pPr lvl="1">
              <a:lnSpc>
                <a:spcPct val="90000"/>
              </a:lnSpc>
            </a:pPr>
            <a:r>
              <a:rPr lang="en-US" sz="2400"/>
              <a:t>Relationships, primary keys, and security can be established</a:t>
            </a:r>
          </a:p>
        </p:txBody>
      </p:sp>
      <p:sp>
        <p:nvSpPr>
          <p:cNvPr id="217091" name="Rectangle 3"/>
          <p:cNvSpPr>
            <a:spLocks noGrp="1" noChangeArrowheads="1"/>
          </p:cNvSpPr>
          <p:nvPr>
            <p:ph type="title"/>
          </p:nvPr>
        </p:nvSpPr>
        <p:spPr>
          <a:noFill/>
          <a:ln/>
        </p:spPr>
        <p:txBody>
          <a:bodyPr/>
          <a:lstStyle/>
          <a:p>
            <a:r>
              <a:rPr lang="en-US"/>
              <a:t>DBMS Components</a:t>
            </a:r>
          </a:p>
        </p:txBody>
      </p:sp>
    </p:spTree>
    <p:extLst>
      <p:ext uri="{BB962C8B-B14F-4D97-AF65-F5344CB8AC3E}">
        <p14:creationId xmlns:p14="http://schemas.microsoft.com/office/powerpoint/2010/main" val="1799640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709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709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709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709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709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709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1709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0" grpId="0" build="p" bldLvl="3"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4" name="Rectangle 2"/>
          <p:cNvSpPr>
            <a:spLocks noGrp="1" noChangeArrowheads="1"/>
          </p:cNvSpPr>
          <p:nvPr>
            <p:ph type="body" idx="1"/>
          </p:nvPr>
        </p:nvSpPr>
        <p:spPr>
          <a:xfrm>
            <a:off x="609600" y="1371600"/>
            <a:ext cx="7924800" cy="4837113"/>
          </a:xfrm>
        </p:spPr>
        <p:txBody>
          <a:bodyPr/>
          <a:lstStyle/>
          <a:p>
            <a:r>
              <a:rPr lang="en-US" dirty="0"/>
              <a:t>Data Manipulation Language (DML)</a:t>
            </a:r>
          </a:p>
          <a:p>
            <a:pPr lvl="1"/>
            <a:r>
              <a:rPr lang="en-US" sz="2400" dirty="0"/>
              <a:t>Used to query the contents of the database, store or update information in the database, and develop database applications</a:t>
            </a:r>
          </a:p>
          <a:p>
            <a:pPr lvl="1"/>
            <a:r>
              <a:rPr lang="en-US" sz="2400" dirty="0"/>
              <a:t>Structured query language (SQL) - most popular relational database language</a:t>
            </a:r>
          </a:p>
          <a:p>
            <a:r>
              <a:rPr lang="en-US" dirty="0"/>
              <a:t>Data Dictionary</a:t>
            </a:r>
          </a:p>
          <a:p>
            <a:pPr lvl="1"/>
            <a:r>
              <a:rPr lang="en-US" sz="2400" dirty="0"/>
              <a:t>stores definitions of data elements and data characteristics</a:t>
            </a:r>
          </a:p>
        </p:txBody>
      </p:sp>
      <p:sp>
        <p:nvSpPr>
          <p:cNvPr id="218115" name="Rectangle 3"/>
          <p:cNvSpPr>
            <a:spLocks noGrp="1" noChangeArrowheads="1"/>
          </p:cNvSpPr>
          <p:nvPr>
            <p:ph type="title"/>
          </p:nvPr>
        </p:nvSpPr>
        <p:spPr>
          <a:xfrm>
            <a:off x="990600" y="609600"/>
            <a:ext cx="7543800" cy="685800"/>
          </a:xfrm>
          <a:noFill/>
          <a:ln/>
        </p:spPr>
        <p:txBody>
          <a:bodyPr>
            <a:normAutofit fontScale="90000"/>
          </a:bodyPr>
          <a:lstStyle/>
          <a:p>
            <a:r>
              <a:rPr lang="en-US"/>
              <a:t>More DBMS Components</a:t>
            </a:r>
          </a:p>
        </p:txBody>
      </p:sp>
    </p:spTree>
    <p:extLst>
      <p:ext uri="{BB962C8B-B14F-4D97-AF65-F5344CB8AC3E}">
        <p14:creationId xmlns:p14="http://schemas.microsoft.com/office/powerpoint/2010/main" val="394441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811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811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811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811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81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4" grpId="0" build="p" bldLvl="3"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6" name="Rectangle 2"/>
          <p:cNvSpPr>
            <a:spLocks noGrp="1" noChangeArrowheads="1"/>
          </p:cNvSpPr>
          <p:nvPr>
            <p:ph type="body" idx="1"/>
          </p:nvPr>
        </p:nvSpPr>
        <p:spPr>
          <a:xfrm>
            <a:off x="609600" y="1371600"/>
            <a:ext cx="7924800" cy="4837113"/>
          </a:xfrm>
        </p:spPr>
        <p:txBody>
          <a:bodyPr/>
          <a:lstStyle/>
          <a:p>
            <a:r>
              <a:rPr lang="en-US" sz="2800" dirty="0"/>
              <a:t>Improved strategic use of corporate data</a:t>
            </a:r>
          </a:p>
          <a:p>
            <a:r>
              <a:rPr lang="en-US" sz="2800" dirty="0"/>
              <a:t>Reduced complexity of IS environment</a:t>
            </a:r>
          </a:p>
          <a:p>
            <a:r>
              <a:rPr lang="en-US" sz="2800" dirty="0"/>
              <a:t>Reduced data redundancy and inconsistency</a:t>
            </a:r>
          </a:p>
          <a:p>
            <a:r>
              <a:rPr lang="en-US" sz="2800" dirty="0"/>
              <a:t>Enhanced data integrity</a:t>
            </a:r>
          </a:p>
          <a:p>
            <a:r>
              <a:rPr lang="en-US" sz="2800" dirty="0"/>
              <a:t>Application/data </a:t>
            </a:r>
            <a:r>
              <a:rPr lang="en-US" sz="2800" u="sng" dirty="0"/>
              <a:t>in</a:t>
            </a:r>
            <a:r>
              <a:rPr lang="en-US" sz="2800" dirty="0"/>
              <a:t>dependence</a:t>
            </a:r>
          </a:p>
          <a:p>
            <a:r>
              <a:rPr lang="en-US" sz="2800" dirty="0"/>
              <a:t>Improved security</a:t>
            </a:r>
          </a:p>
          <a:p>
            <a:r>
              <a:rPr lang="en-US" sz="2800" dirty="0"/>
              <a:t>Reduced development and maintenance costs</a:t>
            </a:r>
          </a:p>
          <a:p>
            <a:r>
              <a:rPr lang="en-US" sz="2800" dirty="0" smtClean="0"/>
              <a:t>Increased </a:t>
            </a:r>
            <a:r>
              <a:rPr lang="en-US" sz="2800" dirty="0"/>
              <a:t>data access</a:t>
            </a:r>
          </a:p>
        </p:txBody>
      </p:sp>
      <p:sp>
        <p:nvSpPr>
          <p:cNvPr id="221187" name="Rectangle 3"/>
          <p:cNvSpPr>
            <a:spLocks noGrp="1" noChangeArrowheads="1"/>
          </p:cNvSpPr>
          <p:nvPr>
            <p:ph type="title"/>
          </p:nvPr>
        </p:nvSpPr>
        <p:spPr>
          <a:xfrm>
            <a:off x="990600" y="609600"/>
            <a:ext cx="7543800" cy="685800"/>
          </a:xfrm>
          <a:noFill/>
          <a:ln/>
        </p:spPr>
        <p:txBody>
          <a:bodyPr>
            <a:normAutofit fontScale="90000"/>
          </a:bodyPr>
          <a:lstStyle/>
          <a:p>
            <a:r>
              <a:rPr lang="en-US"/>
              <a:t>DBMS Benefits</a:t>
            </a:r>
          </a:p>
        </p:txBody>
      </p:sp>
    </p:spTree>
    <p:extLst>
      <p:ext uri="{BB962C8B-B14F-4D97-AF65-F5344CB8AC3E}">
        <p14:creationId xmlns:p14="http://schemas.microsoft.com/office/powerpoint/2010/main" val="9006100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11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11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11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11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118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2118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21186">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211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6"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0"/>
            <a:ext cx="8229600" cy="914400"/>
          </a:xfrm>
        </p:spPr>
        <p:txBody>
          <a:bodyPr/>
          <a:lstStyle/>
          <a:p>
            <a:r>
              <a:rPr lang="en-US"/>
              <a:t>Database </a:t>
            </a:r>
          </a:p>
        </p:txBody>
      </p:sp>
      <p:sp>
        <p:nvSpPr>
          <p:cNvPr id="5123" name="Rectangle 3"/>
          <p:cNvSpPr>
            <a:spLocks noGrp="1" noChangeArrowheads="1"/>
          </p:cNvSpPr>
          <p:nvPr>
            <p:ph type="body" idx="1"/>
          </p:nvPr>
        </p:nvSpPr>
        <p:spPr>
          <a:xfrm>
            <a:off x="152400" y="990600"/>
            <a:ext cx="8991600" cy="5867400"/>
          </a:xfrm>
        </p:spPr>
        <p:txBody>
          <a:bodyPr/>
          <a:lstStyle/>
          <a:p>
            <a:pPr>
              <a:buFont typeface="Wingdings" pitchFamily="2" charset="2"/>
              <a:buNone/>
            </a:pPr>
            <a:r>
              <a:rPr lang="en-US" b="1" dirty="0"/>
              <a:t>Three important terms to know about database</a:t>
            </a:r>
          </a:p>
          <a:p>
            <a:r>
              <a:rPr lang="en-US" sz="2800" b="1" dirty="0"/>
              <a:t>Fields or Columns</a:t>
            </a:r>
            <a:r>
              <a:rPr lang="en-US" sz="2800" dirty="0"/>
              <a:t> – each unique item or attributes of the object described by the table.</a:t>
            </a:r>
          </a:p>
          <a:p>
            <a:r>
              <a:rPr lang="en-US" sz="2800" b="1" dirty="0"/>
              <a:t>Records or Rows</a:t>
            </a:r>
            <a:r>
              <a:rPr lang="en-US" sz="2800" dirty="0"/>
              <a:t> – each complete set of fields or all the related data about one object .</a:t>
            </a:r>
          </a:p>
          <a:p>
            <a:r>
              <a:rPr lang="en-US" sz="2800" b="1" dirty="0"/>
              <a:t>Table</a:t>
            </a:r>
            <a:r>
              <a:rPr lang="en-US" sz="2800" dirty="0"/>
              <a:t> – a complete collection of records</a:t>
            </a:r>
            <a:r>
              <a:rPr lang="en-US" dirty="0"/>
              <a:t>.</a:t>
            </a:r>
          </a:p>
        </p:txBody>
      </p:sp>
      <p:sp>
        <p:nvSpPr>
          <p:cNvPr id="5137" name="Rectangle 17"/>
          <p:cNvSpPr>
            <a:spLocks noRot="1" noChangeArrowheads="1"/>
          </p:cNvSpPr>
          <p:nvPr/>
        </p:nvSpPr>
        <p:spPr bwMode="auto">
          <a:xfrm>
            <a:off x="603250" y="4343400"/>
            <a:ext cx="8540750" cy="465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eaLnBrk="1" hangingPunct="1">
              <a:spcBef>
                <a:spcPct val="20000"/>
              </a:spcBef>
              <a:buClr>
                <a:schemeClr val="hlink"/>
              </a:buClr>
              <a:buSzPct val="60000"/>
              <a:buFont typeface="Wingdings" pitchFamily="2" charset="2"/>
              <a:buNone/>
            </a:pPr>
            <a:r>
              <a:rPr lang="en-US" sz="3200" b="1">
                <a:effectLst>
                  <a:outerShdw blurRad="38100" dist="38100" dir="2700000" algn="tl">
                    <a:srgbClr val="000000"/>
                  </a:outerShdw>
                </a:effectLst>
              </a:rPr>
              <a:t>  Reg.No 	   Name	       Sem	   Branch</a:t>
            </a:r>
          </a:p>
          <a:p>
            <a:pPr marL="609600" indent="-609600" eaLnBrk="1" hangingPunct="1">
              <a:spcBef>
                <a:spcPct val="20000"/>
              </a:spcBef>
              <a:buClr>
                <a:schemeClr val="hlink"/>
              </a:buClr>
              <a:buSzPct val="60000"/>
              <a:buFont typeface="Wingdings" pitchFamily="2" charset="2"/>
              <a:buNone/>
            </a:pPr>
            <a:r>
              <a:rPr lang="en-US" sz="3200">
                <a:effectLst>
                  <a:outerShdw blurRad="38100" dist="38100" dir="2700000" algn="tl">
                    <a:srgbClr val="000000"/>
                  </a:outerShdw>
                </a:effectLst>
              </a:rPr>
              <a:t>  0016	N. Deepak	         3          CSE</a:t>
            </a:r>
          </a:p>
          <a:p>
            <a:pPr marL="609600" indent="-609600" eaLnBrk="1" hangingPunct="1">
              <a:spcBef>
                <a:spcPct val="20000"/>
              </a:spcBef>
              <a:buClr>
                <a:schemeClr val="hlink"/>
              </a:buClr>
              <a:buSzPct val="60000"/>
              <a:buFont typeface="Wingdings" pitchFamily="2" charset="2"/>
              <a:buNone/>
            </a:pPr>
            <a:r>
              <a:rPr lang="en-US" sz="3200">
                <a:effectLst>
                  <a:outerShdw blurRad="38100" dist="38100" dir="2700000" algn="tl">
                    <a:srgbClr val="000000"/>
                  </a:outerShdw>
                </a:effectLst>
              </a:rPr>
              <a:t> 0674	K. Gopal		5	   MECH</a:t>
            </a:r>
          </a:p>
          <a:p>
            <a:pPr marL="609600" indent="-609600" eaLnBrk="1" hangingPunct="1">
              <a:spcBef>
                <a:spcPct val="20000"/>
              </a:spcBef>
              <a:buClr>
                <a:schemeClr val="hlink"/>
              </a:buClr>
              <a:buSzPct val="60000"/>
              <a:buFont typeface="Wingdings" pitchFamily="2" charset="2"/>
              <a:buNone/>
            </a:pPr>
            <a:r>
              <a:rPr lang="en-US" sz="3200">
                <a:effectLst>
                  <a:outerShdw blurRad="38100" dist="38100" dir="2700000" algn="tl">
                    <a:srgbClr val="000000"/>
                  </a:outerShdw>
                </a:effectLst>
              </a:rPr>
              <a:t> 2901	Kanchana		2	   CSE</a:t>
            </a:r>
          </a:p>
        </p:txBody>
      </p:sp>
      <p:sp>
        <p:nvSpPr>
          <p:cNvPr id="5138" name="Line 18"/>
          <p:cNvSpPr>
            <a:spLocks noChangeShapeType="1"/>
          </p:cNvSpPr>
          <p:nvPr/>
        </p:nvSpPr>
        <p:spPr bwMode="auto">
          <a:xfrm>
            <a:off x="838200" y="4953000"/>
            <a:ext cx="7772400" cy="158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39" name="Line 19"/>
          <p:cNvSpPr>
            <a:spLocks noChangeShapeType="1"/>
          </p:cNvSpPr>
          <p:nvPr/>
        </p:nvSpPr>
        <p:spPr bwMode="auto">
          <a:xfrm>
            <a:off x="762000" y="4343400"/>
            <a:ext cx="7772400" cy="158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40" name="Line 20"/>
          <p:cNvSpPr>
            <a:spLocks noChangeShapeType="1"/>
          </p:cNvSpPr>
          <p:nvPr/>
        </p:nvSpPr>
        <p:spPr bwMode="auto">
          <a:xfrm>
            <a:off x="762000" y="6705600"/>
            <a:ext cx="7772400" cy="158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41" name="Line 21"/>
          <p:cNvSpPr>
            <a:spLocks noChangeShapeType="1"/>
          </p:cNvSpPr>
          <p:nvPr/>
        </p:nvSpPr>
        <p:spPr bwMode="auto">
          <a:xfrm>
            <a:off x="762000" y="4343400"/>
            <a:ext cx="1588" cy="2362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42" name="Line 22"/>
          <p:cNvSpPr>
            <a:spLocks noChangeShapeType="1"/>
          </p:cNvSpPr>
          <p:nvPr/>
        </p:nvSpPr>
        <p:spPr bwMode="auto">
          <a:xfrm>
            <a:off x="8607425" y="4343400"/>
            <a:ext cx="1588" cy="2362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43" name="Line 23"/>
          <p:cNvSpPr>
            <a:spLocks noChangeShapeType="1"/>
          </p:cNvSpPr>
          <p:nvPr/>
        </p:nvSpPr>
        <p:spPr bwMode="auto">
          <a:xfrm>
            <a:off x="4797425" y="4343400"/>
            <a:ext cx="1588" cy="2362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44" name="Line 24"/>
          <p:cNvSpPr>
            <a:spLocks noChangeShapeType="1"/>
          </p:cNvSpPr>
          <p:nvPr/>
        </p:nvSpPr>
        <p:spPr bwMode="auto">
          <a:xfrm>
            <a:off x="2286000" y="4343400"/>
            <a:ext cx="1588" cy="2362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45" name="Line 25"/>
          <p:cNvSpPr>
            <a:spLocks noChangeShapeType="1"/>
          </p:cNvSpPr>
          <p:nvPr/>
        </p:nvSpPr>
        <p:spPr bwMode="auto">
          <a:xfrm>
            <a:off x="838200" y="6096000"/>
            <a:ext cx="7772400" cy="158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46" name="Line 26"/>
          <p:cNvSpPr>
            <a:spLocks noChangeShapeType="1"/>
          </p:cNvSpPr>
          <p:nvPr/>
        </p:nvSpPr>
        <p:spPr bwMode="auto">
          <a:xfrm>
            <a:off x="838200" y="5562600"/>
            <a:ext cx="7772400" cy="158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47" name="Line 27"/>
          <p:cNvSpPr>
            <a:spLocks noChangeShapeType="1"/>
          </p:cNvSpPr>
          <p:nvPr/>
        </p:nvSpPr>
        <p:spPr bwMode="auto">
          <a:xfrm>
            <a:off x="6245225" y="4343400"/>
            <a:ext cx="1588" cy="2362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9876232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8354" name="Rectangle 2"/>
          <p:cNvSpPr>
            <a:spLocks noGrp="1" noChangeArrowheads="1"/>
          </p:cNvSpPr>
          <p:nvPr>
            <p:ph type="title" idx="4294967295"/>
          </p:nvPr>
        </p:nvSpPr>
        <p:spPr>
          <a:xfrm>
            <a:off x="609600" y="609600"/>
            <a:ext cx="7848600" cy="762000"/>
          </a:xfrm>
        </p:spPr>
        <p:txBody>
          <a:bodyPr/>
          <a:lstStyle/>
          <a:p>
            <a:endParaRPr lang="en-US" dirty="0"/>
          </a:p>
        </p:txBody>
      </p:sp>
      <p:sp>
        <p:nvSpPr>
          <p:cNvPr id="228355" name="Rectangle 3"/>
          <p:cNvSpPr>
            <a:spLocks noGrp="1" noChangeArrowheads="1"/>
          </p:cNvSpPr>
          <p:nvPr>
            <p:ph type="body" idx="4294967295"/>
          </p:nvPr>
        </p:nvSpPr>
        <p:spPr>
          <a:xfrm>
            <a:off x="609600" y="1447800"/>
            <a:ext cx="7924800" cy="4648200"/>
          </a:xfrm>
        </p:spPr>
        <p:txBody>
          <a:bodyPr/>
          <a:lstStyle/>
          <a:p>
            <a:r>
              <a:rPr lang="en-US" sz="2800"/>
              <a:t>Traditional file structures lead to numerous data management problems</a:t>
            </a:r>
          </a:p>
          <a:p>
            <a:r>
              <a:rPr lang="en-US" sz="2800"/>
              <a:t>DBMS help resolve many of those problems</a:t>
            </a:r>
          </a:p>
          <a:p>
            <a:r>
              <a:rPr lang="en-US" sz="2800"/>
              <a:t>Users are concerned with the logical view of data.</a:t>
            </a:r>
          </a:p>
          <a:p>
            <a:r>
              <a:rPr lang="en-US" sz="2800"/>
              <a:t>When organizations have created well structured databases, decision making and insight will improve through data warehouses and the use of data mining tools.</a:t>
            </a:r>
          </a:p>
        </p:txBody>
      </p:sp>
    </p:spTree>
    <p:extLst>
      <p:ext uri="{BB962C8B-B14F-4D97-AF65-F5344CB8AC3E}">
        <p14:creationId xmlns:p14="http://schemas.microsoft.com/office/powerpoint/2010/main" val="2871486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83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83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83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83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Flat Files</a:t>
            </a:r>
          </a:p>
        </p:txBody>
      </p:sp>
      <p:sp>
        <p:nvSpPr>
          <p:cNvPr id="8195" name="Rectangle 3"/>
          <p:cNvSpPr>
            <a:spLocks noGrp="1" noChangeArrowheads="1"/>
          </p:cNvSpPr>
          <p:nvPr>
            <p:ph type="body" idx="1"/>
          </p:nvPr>
        </p:nvSpPr>
        <p:spPr>
          <a:xfrm>
            <a:off x="457200" y="1600200"/>
            <a:ext cx="8534400" cy="4525963"/>
          </a:xfrm>
        </p:spPr>
        <p:txBody>
          <a:bodyPr/>
          <a:lstStyle/>
          <a:p>
            <a:pPr eaLnBrk="1" hangingPunct="1">
              <a:buFontTx/>
              <a:buNone/>
            </a:pPr>
            <a:r>
              <a:rPr lang="en-US" sz="2800" smtClean="0"/>
              <a:t>Characteristics:</a:t>
            </a:r>
          </a:p>
          <a:p>
            <a:pPr eaLnBrk="1" hangingPunct="1"/>
            <a:r>
              <a:rPr lang="en-US" sz="2800" smtClean="0"/>
              <a:t>Data is stored as records in regular files</a:t>
            </a:r>
          </a:p>
          <a:p>
            <a:pPr eaLnBrk="1" hangingPunct="1"/>
            <a:r>
              <a:rPr lang="en-US" sz="2800" smtClean="0"/>
              <a:t>Records usually have a simple structure and fixed number of fields</a:t>
            </a:r>
          </a:p>
          <a:p>
            <a:pPr eaLnBrk="1" hangingPunct="1"/>
            <a:r>
              <a:rPr lang="en-US" sz="2800" smtClean="0"/>
              <a:t>For fast access may support indexing of fields in the records</a:t>
            </a:r>
          </a:p>
          <a:p>
            <a:pPr eaLnBrk="1" hangingPunct="1"/>
            <a:r>
              <a:rPr lang="en-US" sz="2800" smtClean="0"/>
              <a:t>No mechanisms for relating data between files</a:t>
            </a:r>
          </a:p>
          <a:p>
            <a:pPr eaLnBrk="1" hangingPunct="1"/>
            <a:r>
              <a:rPr lang="en-US" sz="2800" smtClean="0"/>
              <a:t>One needs special programs in order to access and manipulate the data</a:t>
            </a:r>
          </a:p>
          <a:p>
            <a:pPr lvl="1" eaLnBrk="1" hangingPunct="1"/>
            <a:endParaRPr lang="en-US" sz="2400" smtClean="0"/>
          </a:p>
        </p:txBody>
      </p:sp>
    </p:spTree>
    <p:extLst>
      <p:ext uri="{BB962C8B-B14F-4D97-AF65-F5344CB8AC3E}">
        <p14:creationId xmlns:p14="http://schemas.microsoft.com/office/powerpoint/2010/main" val="12932897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Relational Database</a:t>
            </a:r>
          </a:p>
        </p:txBody>
      </p:sp>
      <p:sp>
        <p:nvSpPr>
          <p:cNvPr id="10243" name="Rectangle 3"/>
          <p:cNvSpPr>
            <a:spLocks noGrp="1" noChangeArrowheads="1"/>
          </p:cNvSpPr>
          <p:nvPr>
            <p:ph type="body" idx="1"/>
          </p:nvPr>
        </p:nvSpPr>
        <p:spPr/>
        <p:txBody>
          <a:bodyPr/>
          <a:lstStyle/>
          <a:p>
            <a:pPr eaLnBrk="1" hangingPunct="1">
              <a:lnSpc>
                <a:spcPct val="90000"/>
              </a:lnSpc>
              <a:buFontTx/>
              <a:buNone/>
            </a:pPr>
            <a:r>
              <a:rPr lang="en-US" sz="2800" smtClean="0"/>
              <a:t>Characteristics:</a:t>
            </a:r>
          </a:p>
          <a:p>
            <a:pPr eaLnBrk="1" hangingPunct="1">
              <a:lnSpc>
                <a:spcPct val="90000"/>
              </a:lnSpc>
            </a:pPr>
            <a:r>
              <a:rPr lang="en-US" sz="2800" smtClean="0"/>
              <a:t>Data is organized into tables: rows &amp; columns</a:t>
            </a:r>
          </a:p>
          <a:p>
            <a:pPr eaLnBrk="1" hangingPunct="1">
              <a:lnSpc>
                <a:spcPct val="90000"/>
              </a:lnSpc>
            </a:pPr>
            <a:r>
              <a:rPr lang="en-US" sz="2800" smtClean="0"/>
              <a:t>Each row represents an instance of an entity</a:t>
            </a:r>
          </a:p>
          <a:p>
            <a:pPr eaLnBrk="1" hangingPunct="1">
              <a:lnSpc>
                <a:spcPct val="90000"/>
              </a:lnSpc>
            </a:pPr>
            <a:r>
              <a:rPr lang="en-US" sz="2800" smtClean="0"/>
              <a:t>Each column represents an attribute of an entity</a:t>
            </a:r>
          </a:p>
          <a:p>
            <a:pPr eaLnBrk="1" hangingPunct="1">
              <a:lnSpc>
                <a:spcPct val="90000"/>
              </a:lnSpc>
            </a:pPr>
            <a:r>
              <a:rPr lang="en-US" sz="2800" smtClean="0"/>
              <a:t>Metadata describes each table column</a:t>
            </a:r>
          </a:p>
          <a:p>
            <a:pPr eaLnBrk="1" hangingPunct="1">
              <a:lnSpc>
                <a:spcPct val="90000"/>
              </a:lnSpc>
            </a:pPr>
            <a:r>
              <a:rPr lang="en-US" sz="2800" smtClean="0"/>
              <a:t>Relationships between entities are represented by values stored in the columns of the corresponding tables (keys)</a:t>
            </a:r>
          </a:p>
          <a:p>
            <a:pPr eaLnBrk="1" hangingPunct="1">
              <a:lnSpc>
                <a:spcPct val="90000"/>
              </a:lnSpc>
            </a:pPr>
            <a:r>
              <a:rPr lang="en-US" sz="2800" smtClean="0"/>
              <a:t>Accessible through Standard Query Language (SQL)</a:t>
            </a:r>
          </a:p>
        </p:txBody>
      </p:sp>
    </p:spTree>
    <p:extLst>
      <p:ext uri="{BB962C8B-B14F-4D97-AF65-F5344CB8AC3E}">
        <p14:creationId xmlns:p14="http://schemas.microsoft.com/office/powerpoint/2010/main" val="16133895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SQL</a:t>
            </a:r>
          </a:p>
        </p:txBody>
      </p:sp>
      <p:sp>
        <p:nvSpPr>
          <p:cNvPr id="16387" name="Rectangle 3"/>
          <p:cNvSpPr>
            <a:spLocks noGrp="1" noChangeArrowheads="1"/>
          </p:cNvSpPr>
          <p:nvPr>
            <p:ph type="body" idx="1"/>
          </p:nvPr>
        </p:nvSpPr>
        <p:spPr/>
        <p:txBody>
          <a:bodyPr/>
          <a:lstStyle/>
          <a:p>
            <a:pPr eaLnBrk="1" hangingPunct="1">
              <a:lnSpc>
                <a:spcPct val="90000"/>
              </a:lnSpc>
            </a:pPr>
            <a:r>
              <a:rPr lang="en-US" smtClean="0"/>
              <a:t>ANSI (American National Standards Institute) standard computer language for accessing and manipulating database systems. </a:t>
            </a:r>
          </a:p>
          <a:p>
            <a:pPr eaLnBrk="1" hangingPunct="1">
              <a:lnSpc>
                <a:spcPct val="90000"/>
              </a:lnSpc>
            </a:pPr>
            <a:r>
              <a:rPr lang="en-US" smtClean="0"/>
              <a:t>SQL statements are used to retrieve and update data in a database.</a:t>
            </a:r>
          </a:p>
          <a:p>
            <a:pPr eaLnBrk="1" hangingPunct="1">
              <a:lnSpc>
                <a:spcPct val="90000"/>
              </a:lnSpc>
            </a:pPr>
            <a:r>
              <a:rPr lang="en-US" smtClean="0"/>
              <a:t>Includes:</a:t>
            </a:r>
          </a:p>
          <a:p>
            <a:pPr lvl="1" eaLnBrk="1" hangingPunct="1">
              <a:lnSpc>
                <a:spcPct val="90000"/>
              </a:lnSpc>
            </a:pPr>
            <a:r>
              <a:rPr lang="en-US" smtClean="0"/>
              <a:t>Data Manipulation Language (DML)</a:t>
            </a:r>
          </a:p>
          <a:p>
            <a:pPr lvl="1" eaLnBrk="1" hangingPunct="1">
              <a:lnSpc>
                <a:spcPct val="90000"/>
              </a:lnSpc>
            </a:pPr>
            <a:r>
              <a:rPr lang="en-US" smtClean="0"/>
              <a:t>Data Definition Language (DDL)</a:t>
            </a:r>
          </a:p>
        </p:txBody>
      </p:sp>
    </p:spTree>
    <p:extLst>
      <p:ext uri="{BB962C8B-B14F-4D97-AF65-F5344CB8AC3E}">
        <p14:creationId xmlns:p14="http://schemas.microsoft.com/office/powerpoint/2010/main" val="41841564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Data Manipulation Language</a:t>
            </a:r>
          </a:p>
        </p:txBody>
      </p:sp>
      <p:sp>
        <p:nvSpPr>
          <p:cNvPr id="17411" name="Rectangle 3"/>
          <p:cNvSpPr>
            <a:spLocks noGrp="1" noChangeArrowheads="1"/>
          </p:cNvSpPr>
          <p:nvPr>
            <p:ph type="body" idx="1"/>
          </p:nvPr>
        </p:nvSpPr>
        <p:spPr/>
        <p:txBody>
          <a:bodyPr/>
          <a:lstStyle/>
          <a:p>
            <a:pPr eaLnBrk="1" hangingPunct="1">
              <a:lnSpc>
                <a:spcPct val="90000"/>
              </a:lnSpc>
              <a:buFontTx/>
              <a:buNone/>
            </a:pPr>
            <a:r>
              <a:rPr lang="en-US" smtClean="0"/>
              <a:t>Syntax for executing queries, updating, inserting, and deleting records.</a:t>
            </a:r>
          </a:p>
          <a:p>
            <a:pPr eaLnBrk="1" hangingPunct="1">
              <a:lnSpc>
                <a:spcPct val="90000"/>
              </a:lnSpc>
              <a:buFontTx/>
              <a:buNone/>
            </a:pPr>
            <a:endParaRPr lang="en-US" smtClean="0"/>
          </a:p>
          <a:p>
            <a:pPr eaLnBrk="1" hangingPunct="1">
              <a:lnSpc>
                <a:spcPct val="90000"/>
              </a:lnSpc>
            </a:pPr>
            <a:r>
              <a:rPr lang="en-US" sz="2800" smtClean="0"/>
              <a:t>SELECT - extracts data from one or more table</a:t>
            </a:r>
          </a:p>
          <a:p>
            <a:pPr eaLnBrk="1" hangingPunct="1">
              <a:lnSpc>
                <a:spcPct val="90000"/>
              </a:lnSpc>
            </a:pPr>
            <a:r>
              <a:rPr lang="en-US" sz="2800" smtClean="0"/>
              <a:t>INSERT INTO - inserts new data into a table</a:t>
            </a:r>
          </a:p>
          <a:p>
            <a:pPr eaLnBrk="1" hangingPunct="1">
              <a:lnSpc>
                <a:spcPct val="90000"/>
              </a:lnSpc>
            </a:pPr>
            <a:r>
              <a:rPr lang="en-US" sz="2800" smtClean="0"/>
              <a:t>UPDATE - updates data in a table</a:t>
            </a:r>
          </a:p>
          <a:p>
            <a:pPr eaLnBrk="1" hangingPunct="1">
              <a:lnSpc>
                <a:spcPct val="90000"/>
              </a:lnSpc>
            </a:pPr>
            <a:r>
              <a:rPr lang="en-US" sz="2800" smtClean="0"/>
              <a:t>DELETE FROM - deletes data from a table</a:t>
            </a:r>
          </a:p>
          <a:p>
            <a:pPr lvl="1" eaLnBrk="1" hangingPunct="1">
              <a:lnSpc>
                <a:spcPct val="90000"/>
              </a:lnSpc>
              <a:buFontTx/>
              <a:buNone/>
            </a:pPr>
            <a:endParaRPr lang="en-US" smtClean="0"/>
          </a:p>
          <a:p>
            <a:pPr lvl="1" eaLnBrk="1" hangingPunct="1">
              <a:lnSpc>
                <a:spcPct val="90000"/>
              </a:lnSpc>
            </a:pPr>
            <a:endParaRPr lang="en-US" smtClean="0"/>
          </a:p>
        </p:txBody>
      </p:sp>
    </p:spTree>
    <p:extLst>
      <p:ext uri="{BB962C8B-B14F-4D97-AF65-F5344CB8AC3E}">
        <p14:creationId xmlns:p14="http://schemas.microsoft.com/office/powerpoint/2010/main" val="2010031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DML Example</a:t>
            </a:r>
          </a:p>
        </p:txBody>
      </p:sp>
      <p:sp>
        <p:nvSpPr>
          <p:cNvPr id="18435" name="Rectangle 3"/>
          <p:cNvSpPr>
            <a:spLocks noGrp="1" noChangeArrowheads="1"/>
          </p:cNvSpPr>
          <p:nvPr>
            <p:ph type="body" idx="1"/>
          </p:nvPr>
        </p:nvSpPr>
        <p:spPr/>
        <p:txBody>
          <a:bodyPr/>
          <a:lstStyle/>
          <a:p>
            <a:pPr eaLnBrk="1" hangingPunct="1">
              <a:buFontTx/>
              <a:buNone/>
            </a:pPr>
            <a:r>
              <a:rPr lang="en-US" sz="2400" smtClean="0"/>
              <a:t>Select all Escherichia coli K12 genes which are in the 1MB-2MB region of the chromosome:</a:t>
            </a:r>
          </a:p>
          <a:p>
            <a:pPr eaLnBrk="1" hangingPunct="1">
              <a:buFontTx/>
              <a:buNone/>
            </a:pPr>
            <a:endParaRPr lang="en-US" sz="2400" smtClean="0"/>
          </a:p>
          <a:p>
            <a:pPr eaLnBrk="1" hangingPunct="1">
              <a:buFontTx/>
              <a:buNone/>
            </a:pPr>
            <a:r>
              <a:rPr lang="en-US" sz="2400" smtClean="0"/>
              <a:t>	SELECT * </a:t>
            </a:r>
          </a:p>
          <a:p>
            <a:pPr eaLnBrk="1" hangingPunct="1">
              <a:buFontTx/>
              <a:buNone/>
            </a:pPr>
            <a:r>
              <a:rPr lang="en-US" sz="2400" smtClean="0"/>
              <a:t>	FROM Organism, Gene</a:t>
            </a:r>
          </a:p>
          <a:p>
            <a:pPr eaLnBrk="1" hangingPunct="1">
              <a:buFontTx/>
              <a:buNone/>
            </a:pPr>
            <a:r>
              <a:rPr lang="en-US" sz="2400" smtClean="0"/>
              <a:t>	WHERE </a:t>
            </a:r>
          </a:p>
          <a:p>
            <a:pPr eaLnBrk="1" hangingPunct="1">
              <a:buFontTx/>
              <a:buNone/>
            </a:pPr>
            <a:r>
              <a:rPr lang="en-US" sz="2400" smtClean="0"/>
              <a:t>		Organism.Name=“Escherichia coli K12” AND 	Organism.Accession=Gene.OAccession AND 	Gene.Start&gt;=1,000,000 AND </a:t>
            </a:r>
          </a:p>
          <a:p>
            <a:pPr eaLnBrk="1" hangingPunct="1">
              <a:buFontTx/>
              <a:buNone/>
            </a:pPr>
            <a:r>
              <a:rPr lang="en-US" sz="2400" smtClean="0"/>
              <a:t>		Gene.End&lt;=2,000,000</a:t>
            </a:r>
          </a:p>
          <a:p>
            <a:pPr eaLnBrk="1" hangingPunct="1"/>
            <a:endParaRPr lang="en-US" sz="2400" smtClean="0"/>
          </a:p>
        </p:txBody>
      </p:sp>
    </p:spTree>
    <p:extLst>
      <p:ext uri="{BB962C8B-B14F-4D97-AF65-F5344CB8AC3E}">
        <p14:creationId xmlns:p14="http://schemas.microsoft.com/office/powerpoint/2010/main" val="7269276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DML Example (cont.)</a:t>
            </a:r>
          </a:p>
        </p:txBody>
      </p:sp>
      <p:sp>
        <p:nvSpPr>
          <p:cNvPr id="19459" name="Rectangle 3"/>
          <p:cNvSpPr>
            <a:spLocks noGrp="1" noChangeArrowheads="1"/>
          </p:cNvSpPr>
          <p:nvPr>
            <p:ph type="body" idx="1"/>
          </p:nvPr>
        </p:nvSpPr>
        <p:spPr/>
        <p:txBody>
          <a:bodyPr/>
          <a:lstStyle/>
          <a:p>
            <a:pPr eaLnBrk="1" hangingPunct="1">
              <a:buFontTx/>
              <a:buNone/>
            </a:pPr>
            <a:r>
              <a:rPr lang="en-US" sz="2100" smtClean="0"/>
              <a:t>INSERT INTO Gene </a:t>
            </a:r>
          </a:p>
          <a:p>
            <a:pPr eaLnBrk="1" hangingPunct="1">
              <a:buFontTx/>
              <a:buNone/>
            </a:pPr>
            <a:r>
              <a:rPr lang="en-US" sz="2100" smtClean="0"/>
              <a:t>(Name, Accession, OAccession, Start, End, Strand, Sequence) </a:t>
            </a:r>
          </a:p>
          <a:p>
            <a:pPr eaLnBrk="1" hangingPunct="1">
              <a:buFontTx/>
              <a:buNone/>
            </a:pPr>
            <a:r>
              <a:rPr lang="en-US" sz="2100" smtClean="0"/>
              <a:t>VALUES</a:t>
            </a:r>
          </a:p>
          <a:p>
            <a:pPr eaLnBrk="1" hangingPunct="1">
              <a:buFontTx/>
              <a:buNone/>
            </a:pPr>
            <a:r>
              <a:rPr lang="en-US" sz="2100" smtClean="0"/>
              <a:t>(“thrL”, 16127995,”NC_000913”,190,255,’+’,”thr operon leader peptide”, “MKRI…”)</a:t>
            </a:r>
          </a:p>
          <a:p>
            <a:pPr eaLnBrk="1" hangingPunct="1">
              <a:buFontTx/>
              <a:buNone/>
            </a:pPr>
            <a:endParaRPr lang="en-US" sz="2100" smtClean="0"/>
          </a:p>
          <a:p>
            <a:pPr eaLnBrk="1" hangingPunct="1">
              <a:buFontTx/>
              <a:buNone/>
            </a:pPr>
            <a:r>
              <a:rPr lang="en-US" sz="2100" smtClean="0"/>
              <a:t>UPDATE Gene SET Start=160 WHERE Accession= ”NC_000913”</a:t>
            </a:r>
          </a:p>
          <a:p>
            <a:pPr eaLnBrk="1" hangingPunct="1">
              <a:buFontTx/>
              <a:buNone/>
            </a:pPr>
            <a:endParaRPr lang="en-US" sz="2100" smtClean="0"/>
          </a:p>
          <a:p>
            <a:pPr eaLnBrk="1" hangingPunct="1">
              <a:buFontTx/>
              <a:buNone/>
            </a:pPr>
            <a:r>
              <a:rPr lang="en-US" sz="2100" smtClean="0"/>
              <a:t>DELETE FROM Gene WHERE  Accession= ”NC_000913”</a:t>
            </a:r>
          </a:p>
          <a:p>
            <a:pPr eaLnBrk="1" hangingPunct="1">
              <a:buFontTx/>
              <a:buNone/>
            </a:pPr>
            <a:endParaRPr lang="en-US" sz="2100" smtClean="0"/>
          </a:p>
        </p:txBody>
      </p:sp>
    </p:spTree>
    <p:extLst>
      <p:ext uri="{BB962C8B-B14F-4D97-AF65-F5344CB8AC3E}">
        <p14:creationId xmlns:p14="http://schemas.microsoft.com/office/powerpoint/2010/main" val="8115726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Data Definition Language</a:t>
            </a:r>
          </a:p>
        </p:txBody>
      </p:sp>
      <p:sp>
        <p:nvSpPr>
          <p:cNvPr id="20483" name="Rectangle 3"/>
          <p:cNvSpPr>
            <a:spLocks noGrp="1" noChangeArrowheads="1"/>
          </p:cNvSpPr>
          <p:nvPr>
            <p:ph type="body" idx="1"/>
          </p:nvPr>
        </p:nvSpPr>
        <p:spPr/>
        <p:txBody>
          <a:bodyPr/>
          <a:lstStyle/>
          <a:p>
            <a:pPr eaLnBrk="1" hangingPunct="1">
              <a:lnSpc>
                <a:spcPct val="90000"/>
              </a:lnSpc>
              <a:buFontTx/>
              <a:buNone/>
            </a:pPr>
            <a:r>
              <a:rPr lang="en-US" smtClean="0"/>
              <a:t>Syntax for creating ,editing, deleting:</a:t>
            </a:r>
          </a:p>
          <a:p>
            <a:pPr eaLnBrk="1" hangingPunct="1">
              <a:lnSpc>
                <a:spcPct val="90000"/>
              </a:lnSpc>
            </a:pPr>
            <a:r>
              <a:rPr lang="en-US" smtClean="0"/>
              <a:t>Databases</a:t>
            </a:r>
          </a:p>
          <a:p>
            <a:pPr eaLnBrk="1" hangingPunct="1">
              <a:lnSpc>
                <a:spcPct val="90000"/>
              </a:lnSpc>
            </a:pPr>
            <a:r>
              <a:rPr lang="en-US" smtClean="0"/>
              <a:t>Tables</a:t>
            </a:r>
          </a:p>
          <a:p>
            <a:pPr eaLnBrk="1" hangingPunct="1">
              <a:lnSpc>
                <a:spcPct val="90000"/>
              </a:lnSpc>
            </a:pPr>
            <a:r>
              <a:rPr lang="en-US" smtClean="0"/>
              <a:t>Views</a:t>
            </a:r>
          </a:p>
          <a:p>
            <a:pPr eaLnBrk="1" hangingPunct="1">
              <a:lnSpc>
                <a:spcPct val="90000"/>
              </a:lnSpc>
            </a:pPr>
            <a:r>
              <a:rPr lang="en-US" smtClean="0"/>
              <a:t>Indexes</a:t>
            </a:r>
          </a:p>
          <a:p>
            <a:pPr eaLnBrk="1" hangingPunct="1">
              <a:lnSpc>
                <a:spcPct val="90000"/>
              </a:lnSpc>
            </a:pPr>
            <a:r>
              <a:rPr lang="en-US" smtClean="0"/>
              <a:t>Constraints</a:t>
            </a:r>
          </a:p>
          <a:p>
            <a:pPr eaLnBrk="1" hangingPunct="1">
              <a:lnSpc>
                <a:spcPct val="90000"/>
              </a:lnSpc>
            </a:pPr>
            <a:r>
              <a:rPr lang="en-US" smtClean="0"/>
              <a:t>Users</a:t>
            </a:r>
          </a:p>
          <a:p>
            <a:pPr eaLnBrk="1" hangingPunct="1">
              <a:lnSpc>
                <a:spcPct val="90000"/>
              </a:lnSpc>
            </a:pPr>
            <a:r>
              <a:rPr lang="en-US" smtClean="0"/>
              <a:t>Privileges</a:t>
            </a:r>
          </a:p>
          <a:p>
            <a:pPr lvl="1" eaLnBrk="1" hangingPunct="1">
              <a:lnSpc>
                <a:spcPct val="90000"/>
              </a:lnSpc>
              <a:buFontTx/>
              <a:buNone/>
            </a:pPr>
            <a:endParaRPr lang="en-US" smtClean="0"/>
          </a:p>
        </p:txBody>
      </p:sp>
    </p:spTree>
    <p:extLst>
      <p:ext uri="{BB962C8B-B14F-4D97-AF65-F5344CB8AC3E}">
        <p14:creationId xmlns:p14="http://schemas.microsoft.com/office/powerpoint/2010/main" val="804678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DDL Examples</a:t>
            </a:r>
          </a:p>
        </p:txBody>
      </p:sp>
      <p:sp>
        <p:nvSpPr>
          <p:cNvPr id="21507" name="Rectangle 3"/>
          <p:cNvSpPr>
            <a:spLocks noGrp="1" noChangeArrowheads="1"/>
          </p:cNvSpPr>
          <p:nvPr>
            <p:ph type="body" idx="1"/>
          </p:nvPr>
        </p:nvSpPr>
        <p:spPr/>
        <p:txBody>
          <a:bodyPr/>
          <a:lstStyle/>
          <a:p>
            <a:pPr eaLnBrk="1" hangingPunct="1">
              <a:lnSpc>
                <a:spcPct val="90000"/>
              </a:lnSpc>
              <a:buFontTx/>
              <a:buNone/>
            </a:pPr>
            <a:r>
              <a:rPr lang="en-US" sz="2200" smtClean="0"/>
              <a:t>CREATE DATABASE Microbial;</a:t>
            </a:r>
          </a:p>
          <a:p>
            <a:pPr eaLnBrk="1" hangingPunct="1">
              <a:lnSpc>
                <a:spcPct val="90000"/>
              </a:lnSpc>
              <a:buFontTx/>
              <a:buNone/>
            </a:pPr>
            <a:endParaRPr lang="en-US" sz="2200" smtClean="0"/>
          </a:p>
          <a:p>
            <a:pPr eaLnBrk="1" hangingPunct="1">
              <a:lnSpc>
                <a:spcPct val="90000"/>
              </a:lnSpc>
              <a:buFontTx/>
              <a:buNone/>
            </a:pPr>
            <a:r>
              <a:rPr lang="en-US" sz="2200" smtClean="0"/>
              <a:t>CREATE TABLE Organism (</a:t>
            </a:r>
          </a:p>
          <a:p>
            <a:pPr eaLnBrk="1" hangingPunct="1">
              <a:lnSpc>
                <a:spcPct val="90000"/>
              </a:lnSpc>
              <a:buFontTx/>
              <a:buNone/>
            </a:pPr>
            <a:r>
              <a:rPr lang="en-US" sz="2200" smtClean="0"/>
              <a:t>	Name varchar(100)</a:t>
            </a:r>
          </a:p>
          <a:p>
            <a:pPr eaLnBrk="1" hangingPunct="1">
              <a:lnSpc>
                <a:spcPct val="90000"/>
              </a:lnSpc>
              <a:buFontTx/>
              <a:buNone/>
            </a:pPr>
            <a:r>
              <a:rPr lang="en-US" sz="2200" smtClean="0"/>
              <a:t>	Size int(10)	</a:t>
            </a:r>
          </a:p>
          <a:p>
            <a:pPr eaLnBrk="1" hangingPunct="1">
              <a:lnSpc>
                <a:spcPct val="90000"/>
              </a:lnSpc>
              <a:buFontTx/>
              <a:buNone/>
            </a:pPr>
            <a:r>
              <a:rPr lang="en-US" sz="2200" smtClean="0"/>
              <a:t>	Gc	decimal(5)</a:t>
            </a:r>
          </a:p>
          <a:p>
            <a:pPr eaLnBrk="1" hangingPunct="1">
              <a:lnSpc>
                <a:spcPct val="90000"/>
              </a:lnSpc>
              <a:buFontTx/>
              <a:buNone/>
            </a:pPr>
            <a:r>
              <a:rPr lang="en-US" sz="2200" smtClean="0"/>
              <a:t>	Accession varchar(10)</a:t>
            </a:r>
          </a:p>
          <a:p>
            <a:pPr eaLnBrk="1" hangingPunct="1">
              <a:lnSpc>
                <a:spcPct val="90000"/>
              </a:lnSpc>
              <a:buFontTx/>
              <a:buNone/>
            </a:pPr>
            <a:r>
              <a:rPr lang="en-US" sz="2200" smtClean="0"/>
              <a:t>	Release date(8)</a:t>
            </a:r>
          </a:p>
          <a:p>
            <a:pPr eaLnBrk="1" hangingPunct="1">
              <a:lnSpc>
                <a:spcPct val="90000"/>
              </a:lnSpc>
              <a:buFontTx/>
              <a:buNone/>
            </a:pPr>
            <a:r>
              <a:rPr lang="en-US" sz="2200" smtClean="0"/>
              <a:t>	Center varchar(100));</a:t>
            </a:r>
          </a:p>
          <a:p>
            <a:pPr eaLnBrk="1" hangingPunct="1">
              <a:lnSpc>
                <a:spcPct val="90000"/>
              </a:lnSpc>
              <a:buFontTx/>
              <a:buNone/>
            </a:pPr>
            <a:endParaRPr lang="en-US" sz="2200" smtClean="0"/>
          </a:p>
          <a:p>
            <a:pPr eaLnBrk="1" hangingPunct="1">
              <a:lnSpc>
                <a:spcPct val="90000"/>
              </a:lnSpc>
              <a:buFontTx/>
              <a:buNone/>
            </a:pPr>
            <a:r>
              <a:rPr lang="en-US" sz="2200" smtClean="0"/>
              <a:t>ALTER TABLE Organism ADD Sequence varchar;</a:t>
            </a:r>
          </a:p>
          <a:p>
            <a:pPr eaLnBrk="1" hangingPunct="1">
              <a:lnSpc>
                <a:spcPct val="90000"/>
              </a:lnSpc>
              <a:buFontTx/>
              <a:buNone/>
            </a:pPr>
            <a:r>
              <a:rPr lang="en-US" sz="2200" smtClean="0"/>
              <a:t>DROP TABLE Organism;</a:t>
            </a:r>
          </a:p>
          <a:p>
            <a:pPr lvl="1" eaLnBrk="1" hangingPunct="1">
              <a:lnSpc>
                <a:spcPct val="90000"/>
              </a:lnSpc>
            </a:pPr>
            <a:endParaRPr lang="en-US" sz="2200" smtClean="0"/>
          </a:p>
        </p:txBody>
      </p:sp>
    </p:spTree>
    <p:extLst>
      <p:ext uri="{BB962C8B-B14F-4D97-AF65-F5344CB8AC3E}">
        <p14:creationId xmlns:p14="http://schemas.microsoft.com/office/powerpoint/2010/main" val="20631893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a:xfrm>
            <a:off x="457200" y="381000"/>
            <a:ext cx="8229600" cy="1143000"/>
          </a:xfrm>
        </p:spPr>
        <p:txBody>
          <a:bodyPr/>
          <a:lstStyle/>
          <a:p>
            <a:pPr eaLnBrk="1" hangingPunct="1"/>
            <a:r>
              <a:rPr lang="en-US" smtClean="0"/>
              <a:t>DBMS</a:t>
            </a:r>
          </a:p>
        </p:txBody>
      </p:sp>
      <p:sp>
        <p:nvSpPr>
          <p:cNvPr id="22531" name="Rectangle 1027"/>
          <p:cNvSpPr>
            <a:spLocks noGrp="1" noChangeArrowheads="1"/>
          </p:cNvSpPr>
          <p:nvPr>
            <p:ph type="body" idx="1"/>
          </p:nvPr>
        </p:nvSpPr>
        <p:spPr/>
        <p:txBody>
          <a:bodyPr/>
          <a:lstStyle/>
          <a:p>
            <a:pPr eaLnBrk="1" hangingPunct="1"/>
            <a:r>
              <a:rPr lang="en-US" smtClean="0"/>
              <a:t>Software package for defining and managing a database. </a:t>
            </a:r>
          </a:p>
          <a:p>
            <a:pPr eaLnBrk="1" hangingPunct="1"/>
            <a:r>
              <a:rPr lang="en-US" smtClean="0"/>
              <a:t>Examples:</a:t>
            </a:r>
          </a:p>
          <a:p>
            <a:pPr lvl="1" eaLnBrk="1" hangingPunct="1"/>
            <a:r>
              <a:rPr lang="en-US" smtClean="0"/>
              <a:t>Proprietary: </a:t>
            </a:r>
            <a:r>
              <a:rPr lang="en-US" smtClean="0">
                <a:hlinkClick r:id="rId2"/>
              </a:rPr>
              <a:t>MS Access</a:t>
            </a:r>
            <a:r>
              <a:rPr lang="en-US" smtClean="0"/>
              <a:t>, </a:t>
            </a:r>
            <a:r>
              <a:rPr lang="en-US" smtClean="0">
                <a:hlinkClick r:id="rId3"/>
              </a:rPr>
              <a:t>MS SQL Server</a:t>
            </a:r>
            <a:r>
              <a:rPr lang="en-US" smtClean="0"/>
              <a:t>, </a:t>
            </a:r>
            <a:r>
              <a:rPr lang="en-US" smtClean="0">
                <a:hlinkClick r:id="rId4"/>
              </a:rPr>
              <a:t>DB2</a:t>
            </a:r>
            <a:r>
              <a:rPr lang="en-US" smtClean="0"/>
              <a:t>, </a:t>
            </a:r>
            <a:r>
              <a:rPr lang="en-US" smtClean="0">
                <a:hlinkClick r:id="rId5"/>
              </a:rPr>
              <a:t>Oracle</a:t>
            </a:r>
            <a:r>
              <a:rPr lang="en-US" smtClean="0"/>
              <a:t>, </a:t>
            </a:r>
            <a:r>
              <a:rPr lang="en-US" smtClean="0">
                <a:hlinkClick r:id="rId6"/>
              </a:rPr>
              <a:t>Sybase</a:t>
            </a:r>
            <a:endParaRPr lang="en-US" smtClean="0"/>
          </a:p>
          <a:p>
            <a:pPr lvl="1" eaLnBrk="1" hangingPunct="1"/>
            <a:r>
              <a:rPr lang="en-US" smtClean="0"/>
              <a:t>Open source: </a:t>
            </a:r>
            <a:r>
              <a:rPr lang="en-US" smtClean="0">
                <a:hlinkClick r:id="rId7"/>
              </a:rPr>
              <a:t>MySql</a:t>
            </a:r>
            <a:r>
              <a:rPr lang="en-US" smtClean="0"/>
              <a:t>, </a:t>
            </a:r>
            <a:r>
              <a:rPr lang="en-US" smtClean="0">
                <a:hlinkClick r:id="rId8"/>
              </a:rPr>
              <a:t>PostgreSQL</a:t>
            </a:r>
            <a:endParaRPr lang="en-US" smtClean="0"/>
          </a:p>
        </p:txBody>
      </p:sp>
    </p:spTree>
    <p:extLst>
      <p:ext uri="{BB962C8B-B14F-4D97-AF65-F5344CB8AC3E}">
        <p14:creationId xmlns:p14="http://schemas.microsoft.com/office/powerpoint/2010/main" val="3531209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b="1" dirty="0"/>
              <a:t>Elements of Database</a:t>
            </a:r>
          </a:p>
        </p:txBody>
      </p:sp>
      <p:sp>
        <p:nvSpPr>
          <p:cNvPr id="7171" name="Rectangle 3"/>
          <p:cNvSpPr>
            <a:spLocks noGrp="1" noChangeArrowheads="1"/>
          </p:cNvSpPr>
          <p:nvPr>
            <p:ph type="body" idx="1"/>
          </p:nvPr>
        </p:nvSpPr>
        <p:spPr/>
        <p:txBody>
          <a:bodyPr/>
          <a:lstStyle/>
          <a:p>
            <a:pPr>
              <a:lnSpc>
                <a:spcPct val="90000"/>
              </a:lnSpc>
            </a:pPr>
            <a:r>
              <a:rPr lang="en-US" b="1" dirty="0"/>
              <a:t>Forms</a:t>
            </a:r>
            <a:r>
              <a:rPr lang="en-US" dirty="0"/>
              <a:t> are documents that are filled in to create records.</a:t>
            </a:r>
          </a:p>
          <a:p>
            <a:pPr>
              <a:lnSpc>
                <a:spcPct val="90000"/>
              </a:lnSpc>
              <a:buFont typeface="Wingdings" pitchFamily="2" charset="2"/>
              <a:buNone/>
            </a:pPr>
            <a:r>
              <a:rPr lang="en-US" dirty="0"/>
              <a:t>    </a:t>
            </a:r>
            <a:r>
              <a:rPr lang="en-US" sz="2400" dirty="0"/>
              <a:t>A form is nothing more than a custom view of the table that typically shows one record at a time and includes special controls and labels that make data entry less confusing.</a:t>
            </a:r>
          </a:p>
          <a:p>
            <a:pPr>
              <a:lnSpc>
                <a:spcPct val="90000"/>
              </a:lnSpc>
            </a:pPr>
            <a:r>
              <a:rPr lang="en-US" b="1" dirty="0"/>
              <a:t>Reports</a:t>
            </a:r>
            <a:r>
              <a:rPr lang="en-US" dirty="0"/>
              <a:t> are documents that display a selected portion of a database’s information in an easily read format. </a:t>
            </a:r>
          </a:p>
        </p:txBody>
      </p:sp>
    </p:spTree>
    <p:extLst>
      <p:ext uri="{BB962C8B-B14F-4D97-AF65-F5344CB8AC3E}">
        <p14:creationId xmlns:p14="http://schemas.microsoft.com/office/powerpoint/2010/main" val="23389410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DBMS Advantages	</a:t>
            </a:r>
          </a:p>
        </p:txBody>
      </p:sp>
      <p:sp>
        <p:nvSpPr>
          <p:cNvPr id="23555" name="Rectangle 3"/>
          <p:cNvSpPr>
            <a:spLocks noGrp="1" noChangeArrowheads="1"/>
          </p:cNvSpPr>
          <p:nvPr>
            <p:ph type="body" idx="1"/>
          </p:nvPr>
        </p:nvSpPr>
        <p:spPr/>
        <p:txBody>
          <a:bodyPr/>
          <a:lstStyle/>
          <a:p>
            <a:pPr eaLnBrk="1" hangingPunct="1"/>
            <a:r>
              <a:rPr lang="en-US" sz="2800" smtClean="0"/>
              <a:t>Program-data independence</a:t>
            </a:r>
          </a:p>
          <a:p>
            <a:pPr eaLnBrk="1" hangingPunct="1"/>
            <a:r>
              <a:rPr lang="en-US" sz="2800" smtClean="0"/>
              <a:t>Minimal data redundancy</a:t>
            </a:r>
          </a:p>
          <a:p>
            <a:pPr eaLnBrk="1" hangingPunct="1"/>
            <a:r>
              <a:rPr lang="en-US" sz="2800" smtClean="0"/>
              <a:t>Improved data consistency &amp; quality</a:t>
            </a:r>
          </a:p>
          <a:p>
            <a:pPr lvl="1" eaLnBrk="1" hangingPunct="1"/>
            <a:r>
              <a:rPr lang="en-US" sz="2400" smtClean="0"/>
              <a:t>Access control</a:t>
            </a:r>
          </a:p>
          <a:p>
            <a:pPr lvl="1" eaLnBrk="1" hangingPunct="1"/>
            <a:r>
              <a:rPr lang="en-US" sz="2400" smtClean="0"/>
              <a:t>Transaction control</a:t>
            </a:r>
          </a:p>
          <a:p>
            <a:pPr eaLnBrk="1" hangingPunct="1"/>
            <a:r>
              <a:rPr lang="en-US" sz="2800" smtClean="0"/>
              <a:t>Improved accessibility &amp; data sharing</a:t>
            </a:r>
          </a:p>
          <a:p>
            <a:pPr eaLnBrk="1" hangingPunct="1"/>
            <a:r>
              <a:rPr lang="en-US" sz="2800" smtClean="0"/>
              <a:t>Increased productivity of application development</a:t>
            </a:r>
          </a:p>
          <a:p>
            <a:pPr eaLnBrk="1" hangingPunct="1"/>
            <a:r>
              <a:rPr lang="en-US" sz="2800" smtClean="0"/>
              <a:t>Enforced standards</a:t>
            </a:r>
          </a:p>
        </p:txBody>
      </p:sp>
    </p:spTree>
    <p:extLst>
      <p:ext uri="{BB962C8B-B14F-4D97-AF65-F5344CB8AC3E}">
        <p14:creationId xmlns:p14="http://schemas.microsoft.com/office/powerpoint/2010/main" val="14166878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43000" y="2590800"/>
            <a:ext cx="7696200" cy="936625"/>
          </a:xfrm>
        </p:spPr>
        <p:txBody>
          <a:bodyPr>
            <a:normAutofit fontScale="90000"/>
          </a:bodyPr>
          <a:lstStyle/>
          <a:p>
            <a:r>
              <a:rPr lang="en-US" sz="6000" b="1" dirty="0">
                <a:latin typeface="Times New Roman" pitchFamily="18" charset="0"/>
              </a:rPr>
              <a:t/>
            </a:r>
            <a:br>
              <a:rPr lang="en-US" sz="6000" b="1" dirty="0">
                <a:latin typeface="Times New Roman" pitchFamily="18" charset="0"/>
              </a:rPr>
            </a:br>
            <a:r>
              <a:rPr lang="en-US" sz="6000" b="1" dirty="0">
                <a:latin typeface="Times New Roman" pitchFamily="18" charset="0"/>
              </a:rPr>
              <a:t/>
            </a:r>
            <a:br>
              <a:rPr lang="en-US" sz="6000" b="1" dirty="0">
                <a:latin typeface="Times New Roman" pitchFamily="18" charset="0"/>
              </a:rPr>
            </a:br>
            <a:r>
              <a:rPr lang="en-US" sz="6000" b="1" dirty="0">
                <a:latin typeface="Times New Roman" pitchFamily="18" charset="0"/>
              </a:rPr>
              <a:t/>
            </a:r>
            <a:br>
              <a:rPr lang="en-US" sz="6000" b="1" dirty="0">
                <a:latin typeface="Times New Roman" pitchFamily="18" charset="0"/>
              </a:rPr>
            </a:br>
            <a:r>
              <a:rPr lang="en-US" sz="6000" b="1" dirty="0">
                <a:latin typeface="Times New Roman" pitchFamily="18" charset="0"/>
              </a:rPr>
              <a:t/>
            </a:r>
            <a:br>
              <a:rPr lang="en-US" sz="6000" b="1" dirty="0">
                <a:latin typeface="Times New Roman" pitchFamily="18" charset="0"/>
              </a:rPr>
            </a:br>
            <a:r>
              <a:rPr lang="en-US" sz="4800" b="1" dirty="0">
                <a:latin typeface="Times New Roman" pitchFamily="18" charset="0"/>
              </a:rPr>
              <a:t/>
            </a:r>
            <a:br>
              <a:rPr lang="en-US" sz="4800" b="1" dirty="0">
                <a:latin typeface="Times New Roman" pitchFamily="18" charset="0"/>
              </a:rPr>
            </a:br>
            <a:endParaRPr lang="en-US" sz="4800" b="1" dirty="0">
              <a:latin typeface="Times New Roman" pitchFamily="18" charset="0"/>
            </a:endParaRPr>
          </a:p>
        </p:txBody>
      </p:sp>
      <p:sp>
        <p:nvSpPr>
          <p:cNvPr id="2051" name="Rectangle 3"/>
          <p:cNvSpPr>
            <a:spLocks noGrp="1" noChangeArrowheads="1"/>
          </p:cNvSpPr>
          <p:nvPr>
            <p:ph type="subTitle" idx="1"/>
          </p:nvPr>
        </p:nvSpPr>
        <p:spPr>
          <a:xfrm>
            <a:off x="1259632" y="2276872"/>
            <a:ext cx="6400800" cy="1524000"/>
          </a:xfrm>
        </p:spPr>
        <p:txBody>
          <a:bodyPr/>
          <a:lstStyle/>
          <a:p>
            <a:r>
              <a:rPr lang="en-US" sz="4800" b="1" dirty="0">
                <a:latin typeface="Times New Roman" pitchFamily="18" charset="0"/>
              </a:rPr>
              <a:t>Data Models</a:t>
            </a:r>
          </a:p>
        </p:txBody>
      </p:sp>
    </p:spTree>
    <p:extLst>
      <p:ext uri="{BB962C8B-B14F-4D97-AF65-F5344CB8AC3E}">
        <p14:creationId xmlns:p14="http://schemas.microsoft.com/office/powerpoint/2010/main" val="20497156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152400" y="152400"/>
            <a:ext cx="8991600" cy="6553200"/>
          </a:xfrm>
        </p:spPr>
        <p:txBody>
          <a:bodyPr/>
          <a:lstStyle/>
          <a:p>
            <a:pPr>
              <a:buFont typeface="Wingdings" pitchFamily="2" charset="2"/>
              <a:buNone/>
            </a:pPr>
            <a:r>
              <a:rPr lang="en-US" sz="2800">
                <a:latin typeface="Times New Roman" pitchFamily="18" charset="0"/>
              </a:rPr>
              <a:t>  A </a:t>
            </a:r>
            <a:r>
              <a:rPr lang="en-US" sz="2800" b="1" u="sng">
                <a:latin typeface="Times New Roman" pitchFamily="18" charset="0"/>
              </a:rPr>
              <a:t>data model</a:t>
            </a:r>
            <a:r>
              <a:rPr lang="en-US" sz="2800" i="1">
                <a:latin typeface="Times New Roman" pitchFamily="18" charset="0"/>
              </a:rPr>
              <a:t> </a:t>
            </a:r>
            <a:r>
              <a:rPr lang="en-US" sz="2800">
                <a:latin typeface="Times New Roman" pitchFamily="18" charset="0"/>
              </a:rPr>
              <a:t> is a collection of concepts for describing data.</a:t>
            </a:r>
          </a:p>
          <a:p>
            <a:pPr>
              <a:buFont typeface="Wingdings" pitchFamily="2" charset="2"/>
              <a:buNone/>
            </a:pPr>
            <a:r>
              <a:rPr lang="en-US" sz="2800" b="1">
                <a:latin typeface="Times New Roman" pitchFamily="18" charset="0"/>
              </a:rPr>
              <a:t>Types of Data Model</a:t>
            </a:r>
          </a:p>
          <a:p>
            <a:pPr>
              <a:buFont typeface="Wingdings" pitchFamily="2" charset="2"/>
              <a:buNone/>
            </a:pPr>
            <a:r>
              <a:rPr lang="en-US" sz="2800" b="1">
                <a:latin typeface="Times New Roman" pitchFamily="18" charset="0"/>
              </a:rPr>
              <a:t>1.Conceptual or Semantic Data Model</a:t>
            </a:r>
          </a:p>
          <a:p>
            <a:r>
              <a:rPr lang="en-US" sz="2800">
                <a:latin typeface="Times New Roman" pitchFamily="18" charset="0"/>
              </a:rPr>
              <a:t>The Conceptual or Semantic Data Model provides an environment to the user for interacting with the data base.</a:t>
            </a:r>
          </a:p>
          <a:p>
            <a:r>
              <a:rPr lang="en-US" sz="2800">
                <a:latin typeface="Times New Roman" pitchFamily="18" charset="0"/>
              </a:rPr>
              <a:t>The user can formulate his queries pertinent to the data base within the frame of the conceptual model.</a:t>
            </a:r>
          </a:p>
          <a:p>
            <a:pPr>
              <a:buFont typeface="Wingdings" pitchFamily="2" charset="2"/>
              <a:buNone/>
            </a:pPr>
            <a:r>
              <a:rPr lang="en-US" sz="2800" b="1">
                <a:latin typeface="Times New Roman" pitchFamily="18" charset="0"/>
              </a:rPr>
              <a:t>2.Physical Data Model</a:t>
            </a:r>
          </a:p>
          <a:p>
            <a:r>
              <a:rPr lang="en-US" sz="2800">
                <a:latin typeface="Times New Roman" pitchFamily="18" charset="0"/>
              </a:rPr>
              <a:t>The Physical Data Model helps the data base administrator to organize the data and store them in the computer so that subsets of the data relevant to the user’s request can be processed efficiently. </a:t>
            </a:r>
          </a:p>
          <a:p>
            <a:pPr>
              <a:buFont typeface="Wingdings" pitchFamily="2" charset="2"/>
              <a:buNone/>
            </a:pPr>
            <a:endParaRPr lang="en-US" sz="2800">
              <a:latin typeface="Times New Roman" pitchFamily="18" charset="0"/>
            </a:endParaRPr>
          </a:p>
        </p:txBody>
      </p:sp>
    </p:spTree>
    <p:extLst>
      <p:ext uri="{BB962C8B-B14F-4D97-AF65-F5344CB8AC3E}">
        <p14:creationId xmlns:p14="http://schemas.microsoft.com/office/powerpoint/2010/main" val="17546585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atin typeface="Times New Roman" pitchFamily="18" charset="0"/>
              </a:rPr>
              <a:t>Types of Conceptual Data Model</a:t>
            </a:r>
          </a:p>
        </p:txBody>
      </p:sp>
      <p:sp>
        <p:nvSpPr>
          <p:cNvPr id="4099" name="Rectangle 3"/>
          <p:cNvSpPr>
            <a:spLocks noGrp="1" noChangeArrowheads="1"/>
          </p:cNvSpPr>
          <p:nvPr>
            <p:ph type="body" idx="1"/>
          </p:nvPr>
        </p:nvSpPr>
        <p:spPr/>
        <p:txBody>
          <a:bodyPr/>
          <a:lstStyle/>
          <a:p>
            <a:r>
              <a:rPr lang="en-US">
                <a:latin typeface="Times New Roman" pitchFamily="18" charset="0"/>
              </a:rPr>
              <a:t>Relational Data Model</a:t>
            </a:r>
          </a:p>
          <a:p>
            <a:r>
              <a:rPr lang="en-US">
                <a:latin typeface="Times New Roman" pitchFamily="18" charset="0"/>
              </a:rPr>
              <a:t>Hierarchical Data Model</a:t>
            </a:r>
          </a:p>
          <a:p>
            <a:r>
              <a:rPr lang="en-US">
                <a:latin typeface="Times New Roman" pitchFamily="18" charset="0"/>
              </a:rPr>
              <a:t>Network Data Model</a:t>
            </a:r>
          </a:p>
          <a:p>
            <a:endParaRPr lang="en-US">
              <a:latin typeface="Times New Roman" pitchFamily="18" charset="0"/>
            </a:endParaRPr>
          </a:p>
        </p:txBody>
      </p:sp>
    </p:spTree>
    <p:extLst>
      <p:ext uri="{BB962C8B-B14F-4D97-AF65-F5344CB8AC3E}">
        <p14:creationId xmlns:p14="http://schemas.microsoft.com/office/powerpoint/2010/main" val="170255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0"/>
            <a:ext cx="8229600" cy="715963"/>
          </a:xfrm>
        </p:spPr>
        <p:txBody>
          <a:bodyPr/>
          <a:lstStyle/>
          <a:p>
            <a:r>
              <a:rPr lang="en-US" sz="4000" b="1">
                <a:latin typeface="Times New Roman" pitchFamily="18" charset="0"/>
              </a:rPr>
              <a:t>Relational Data Model</a:t>
            </a:r>
          </a:p>
        </p:txBody>
      </p:sp>
      <p:sp>
        <p:nvSpPr>
          <p:cNvPr id="5123" name="Rectangle 3"/>
          <p:cNvSpPr>
            <a:spLocks noGrp="1" noChangeArrowheads="1"/>
          </p:cNvSpPr>
          <p:nvPr>
            <p:ph type="body" idx="1"/>
          </p:nvPr>
        </p:nvSpPr>
        <p:spPr>
          <a:xfrm>
            <a:off x="457200" y="914400"/>
            <a:ext cx="8229600" cy="5715000"/>
          </a:xfrm>
        </p:spPr>
        <p:txBody>
          <a:bodyPr/>
          <a:lstStyle/>
          <a:p>
            <a:pPr>
              <a:lnSpc>
                <a:spcPct val="90000"/>
              </a:lnSpc>
            </a:pPr>
            <a:r>
              <a:rPr lang="en-US" sz="2800">
                <a:latin typeface="Times New Roman" pitchFamily="18" charset="0"/>
              </a:rPr>
              <a:t>The </a:t>
            </a:r>
            <a:r>
              <a:rPr lang="en-US" sz="2800" b="1" u="sng">
                <a:latin typeface="Times New Roman" pitchFamily="18" charset="0"/>
              </a:rPr>
              <a:t>relational model of data</a:t>
            </a:r>
            <a:r>
              <a:rPr lang="en-US" sz="2800" i="1">
                <a:latin typeface="Times New Roman" pitchFamily="18" charset="0"/>
              </a:rPr>
              <a:t> </a:t>
            </a:r>
            <a:r>
              <a:rPr lang="en-US" sz="2800">
                <a:latin typeface="Times New Roman" pitchFamily="18" charset="0"/>
              </a:rPr>
              <a:t>is the most widely used model today.</a:t>
            </a:r>
          </a:p>
          <a:p>
            <a:pPr lvl="1">
              <a:lnSpc>
                <a:spcPct val="90000"/>
              </a:lnSpc>
            </a:pPr>
            <a:r>
              <a:rPr lang="en-US" sz="2400">
                <a:latin typeface="Times New Roman" pitchFamily="18" charset="0"/>
              </a:rPr>
              <a:t>Main concept: </a:t>
            </a:r>
            <a:r>
              <a:rPr lang="en-US" sz="2400" i="1">
                <a:latin typeface="Times New Roman" pitchFamily="18" charset="0"/>
              </a:rPr>
              <a:t> </a:t>
            </a:r>
            <a:r>
              <a:rPr lang="en-US" sz="2400" b="1" u="sng">
                <a:latin typeface="Times New Roman" pitchFamily="18" charset="0"/>
              </a:rPr>
              <a:t>relation</a:t>
            </a:r>
            <a:r>
              <a:rPr lang="en-US" sz="2400">
                <a:latin typeface="Times New Roman" pitchFamily="18" charset="0"/>
              </a:rPr>
              <a:t>, basically a table with rows and columns.</a:t>
            </a:r>
          </a:p>
          <a:p>
            <a:pPr>
              <a:lnSpc>
                <a:spcPct val="90000"/>
              </a:lnSpc>
            </a:pPr>
            <a:r>
              <a:rPr lang="en-US" sz="2800">
                <a:latin typeface="Times New Roman" pitchFamily="18" charset="0"/>
              </a:rPr>
              <a:t>A relational data base is composed of one or more relations.</a:t>
            </a:r>
          </a:p>
          <a:p>
            <a:pPr>
              <a:lnSpc>
                <a:spcPct val="90000"/>
              </a:lnSpc>
            </a:pPr>
            <a:r>
              <a:rPr lang="en-US" sz="2800">
                <a:latin typeface="Times New Roman" pitchFamily="18" charset="0"/>
              </a:rPr>
              <a:t>Each can be visualized as a table of data or file.</a:t>
            </a:r>
          </a:p>
          <a:p>
            <a:pPr>
              <a:lnSpc>
                <a:spcPct val="90000"/>
              </a:lnSpc>
            </a:pPr>
            <a:r>
              <a:rPr lang="en-US" sz="2800">
                <a:latin typeface="Times New Roman" pitchFamily="18" charset="0"/>
              </a:rPr>
              <a:t>In any relation no two rows can be identical, and the ordering of the rows should not be significant.</a:t>
            </a:r>
          </a:p>
          <a:p>
            <a:pPr>
              <a:lnSpc>
                <a:spcPct val="90000"/>
              </a:lnSpc>
            </a:pPr>
            <a:r>
              <a:rPr lang="en-US" sz="2800">
                <a:latin typeface="Times New Roman" pitchFamily="18" charset="0"/>
              </a:rPr>
              <a:t>An attribute or set of attributes whose values uniquely identify a row of relations is called key.</a:t>
            </a:r>
          </a:p>
          <a:p>
            <a:pPr>
              <a:lnSpc>
                <a:spcPct val="90000"/>
              </a:lnSpc>
            </a:pPr>
            <a:r>
              <a:rPr lang="en-US" sz="2800">
                <a:latin typeface="Times New Roman" pitchFamily="18" charset="0"/>
              </a:rPr>
              <a:t>If a relation has more than one key, it is preferred to designate one of them as the primary key.</a:t>
            </a:r>
          </a:p>
        </p:txBody>
      </p:sp>
    </p:spTree>
    <p:extLst>
      <p:ext uri="{BB962C8B-B14F-4D97-AF65-F5344CB8AC3E}">
        <p14:creationId xmlns:p14="http://schemas.microsoft.com/office/powerpoint/2010/main" val="3502196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8229600" cy="792162"/>
          </a:xfrm>
        </p:spPr>
        <p:txBody>
          <a:bodyPr>
            <a:normAutofit fontScale="90000"/>
          </a:bodyPr>
          <a:lstStyle/>
          <a:p>
            <a:r>
              <a:rPr lang="en-US" sz="4800" b="1">
                <a:latin typeface="Times New Roman" pitchFamily="18" charset="0"/>
              </a:rPr>
              <a:t>Education Database</a:t>
            </a:r>
          </a:p>
        </p:txBody>
      </p:sp>
      <p:sp>
        <p:nvSpPr>
          <p:cNvPr id="6147" name="Rectangle 3"/>
          <p:cNvSpPr>
            <a:spLocks noGrp="1" noChangeArrowheads="1"/>
          </p:cNvSpPr>
          <p:nvPr>
            <p:ph type="body" idx="1"/>
          </p:nvPr>
        </p:nvSpPr>
        <p:spPr>
          <a:xfrm>
            <a:off x="457200" y="1219200"/>
            <a:ext cx="8229600" cy="5181600"/>
          </a:xfrm>
        </p:spPr>
        <p:txBody>
          <a:bodyPr/>
          <a:lstStyle/>
          <a:p>
            <a:pPr>
              <a:lnSpc>
                <a:spcPct val="90000"/>
              </a:lnSpc>
            </a:pPr>
            <a:r>
              <a:rPr lang="en-US" sz="2800">
                <a:latin typeface="Times New Roman" pitchFamily="18" charset="0"/>
              </a:rPr>
              <a:t>For each course; Course number, course title, course description, details of prerequisites course and details of all offerings.</a:t>
            </a:r>
          </a:p>
          <a:p>
            <a:pPr>
              <a:lnSpc>
                <a:spcPct val="90000"/>
              </a:lnSpc>
            </a:pPr>
            <a:r>
              <a:rPr lang="en-US" sz="2800">
                <a:latin typeface="Times New Roman" pitchFamily="18" charset="0"/>
              </a:rPr>
              <a:t>For each prerequisites course; course number and title.</a:t>
            </a:r>
          </a:p>
          <a:p>
            <a:pPr>
              <a:lnSpc>
                <a:spcPct val="90000"/>
              </a:lnSpc>
            </a:pPr>
            <a:r>
              <a:rPr lang="en-US" sz="2800">
                <a:latin typeface="Times New Roman" pitchFamily="18" charset="0"/>
              </a:rPr>
              <a:t>For each offering of a given course; Date, location, format, details about teacher and student.</a:t>
            </a:r>
          </a:p>
          <a:p>
            <a:pPr>
              <a:lnSpc>
                <a:spcPct val="90000"/>
              </a:lnSpc>
            </a:pPr>
            <a:r>
              <a:rPr lang="en-US" sz="2800">
                <a:latin typeface="Times New Roman" pitchFamily="18" charset="0"/>
              </a:rPr>
              <a:t>For each teacher of a given offering; Employee number and name.</a:t>
            </a:r>
          </a:p>
          <a:p>
            <a:pPr>
              <a:lnSpc>
                <a:spcPct val="90000"/>
              </a:lnSpc>
            </a:pPr>
            <a:r>
              <a:rPr lang="en-US" sz="2800">
                <a:latin typeface="Times New Roman" pitchFamily="18" charset="0"/>
              </a:rPr>
              <a:t>For each student of a given offering ; Employee number, name and grade.</a:t>
            </a:r>
          </a:p>
        </p:txBody>
      </p:sp>
    </p:spTree>
    <p:extLst>
      <p:ext uri="{BB962C8B-B14F-4D97-AF65-F5344CB8AC3E}">
        <p14:creationId xmlns:p14="http://schemas.microsoft.com/office/powerpoint/2010/main" val="45106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29600" cy="792162"/>
          </a:xfrm>
        </p:spPr>
        <p:txBody>
          <a:bodyPr/>
          <a:lstStyle/>
          <a:p>
            <a:r>
              <a:rPr lang="en-US" b="1">
                <a:latin typeface="Times New Roman" pitchFamily="18" charset="0"/>
              </a:rPr>
              <a:t>Example of Relational Data Base</a:t>
            </a:r>
          </a:p>
        </p:txBody>
      </p:sp>
      <p:sp>
        <p:nvSpPr>
          <p:cNvPr id="13315" name="Rectangle 3"/>
          <p:cNvSpPr>
            <a:spLocks noGrp="1" noChangeArrowheads="1"/>
          </p:cNvSpPr>
          <p:nvPr>
            <p:ph type="body" idx="1"/>
          </p:nvPr>
        </p:nvSpPr>
        <p:spPr/>
        <p:txBody>
          <a:bodyPr/>
          <a:lstStyle/>
          <a:p>
            <a:endParaRPr lang="en-US">
              <a:latin typeface="Times New Roman" pitchFamily="18" charset="0"/>
            </a:endParaRPr>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1076325"/>
            <a:ext cx="8202612" cy="470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9089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b="1">
                <a:latin typeface="Times New Roman" pitchFamily="18" charset="0"/>
              </a:rPr>
              <a:t>Example of Relational Data Base</a:t>
            </a:r>
          </a:p>
        </p:txBody>
      </p:sp>
      <p:pic>
        <p:nvPicPr>
          <p:cNvPr id="31748" name="Picture 12"/>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579438" y="1600200"/>
            <a:ext cx="7985125" cy="4495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474313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52400"/>
            <a:ext cx="8229600" cy="944563"/>
          </a:xfrm>
        </p:spPr>
        <p:txBody>
          <a:bodyPr/>
          <a:lstStyle/>
          <a:p>
            <a:r>
              <a:rPr lang="en-US" b="1">
                <a:latin typeface="Times New Roman" pitchFamily="18" charset="0"/>
              </a:rPr>
              <a:t>Hierarchical Data Model</a:t>
            </a:r>
          </a:p>
        </p:txBody>
      </p:sp>
      <p:sp>
        <p:nvSpPr>
          <p:cNvPr id="7171" name="Rectangle 3"/>
          <p:cNvSpPr>
            <a:spLocks noGrp="1" noChangeArrowheads="1"/>
          </p:cNvSpPr>
          <p:nvPr>
            <p:ph type="body" idx="1"/>
          </p:nvPr>
        </p:nvSpPr>
        <p:spPr>
          <a:xfrm>
            <a:off x="457200" y="1143000"/>
            <a:ext cx="8534400" cy="5334000"/>
          </a:xfrm>
        </p:spPr>
        <p:txBody>
          <a:bodyPr/>
          <a:lstStyle/>
          <a:p>
            <a:pPr>
              <a:lnSpc>
                <a:spcPct val="90000"/>
              </a:lnSpc>
            </a:pPr>
            <a:r>
              <a:rPr lang="en-US" sz="2800">
                <a:latin typeface="Times New Roman" pitchFamily="18" charset="0"/>
              </a:rPr>
              <a:t>Data is represented by a tree-structure type of organization.</a:t>
            </a:r>
          </a:p>
          <a:p>
            <a:pPr>
              <a:lnSpc>
                <a:spcPct val="90000"/>
              </a:lnSpc>
            </a:pPr>
            <a:r>
              <a:rPr lang="en-US" sz="2800">
                <a:latin typeface="Times New Roman" pitchFamily="18" charset="0"/>
              </a:rPr>
              <a:t>The hierarchical tree specifies what record types are</a:t>
            </a:r>
          </a:p>
          <a:p>
            <a:pPr>
              <a:lnSpc>
                <a:spcPct val="90000"/>
              </a:lnSpc>
              <a:buFont typeface="Wingdings" pitchFamily="2" charset="2"/>
              <a:buNone/>
            </a:pPr>
            <a:r>
              <a:rPr lang="en-US" sz="2800">
                <a:latin typeface="Times New Roman" pitchFamily="18" charset="0"/>
              </a:rPr>
              <a:t>    allowed to be included in the data base and the </a:t>
            </a:r>
          </a:p>
          <a:p>
            <a:pPr>
              <a:lnSpc>
                <a:spcPct val="90000"/>
              </a:lnSpc>
              <a:buFont typeface="Wingdings" pitchFamily="2" charset="2"/>
              <a:buNone/>
            </a:pPr>
            <a:r>
              <a:rPr lang="en-US" sz="2800">
                <a:latin typeface="Times New Roman" pitchFamily="18" charset="0"/>
              </a:rPr>
              <a:t>    permissible relations between record types.</a:t>
            </a:r>
          </a:p>
          <a:p>
            <a:pPr>
              <a:lnSpc>
                <a:spcPct val="90000"/>
              </a:lnSpc>
            </a:pPr>
            <a:r>
              <a:rPr lang="en-US" sz="2800">
                <a:latin typeface="Times New Roman" pitchFamily="18" charset="0"/>
              </a:rPr>
              <a:t>Any record other than the root of the tree must be </a:t>
            </a:r>
          </a:p>
          <a:p>
            <a:pPr>
              <a:lnSpc>
                <a:spcPct val="90000"/>
              </a:lnSpc>
              <a:buFont typeface="Wingdings" pitchFamily="2" charset="2"/>
              <a:buNone/>
            </a:pPr>
            <a:r>
              <a:rPr lang="en-US" sz="2800">
                <a:latin typeface="Times New Roman" pitchFamily="18" charset="0"/>
              </a:rPr>
              <a:t>    connected with a superior record (parent).</a:t>
            </a:r>
          </a:p>
          <a:p>
            <a:pPr>
              <a:lnSpc>
                <a:spcPct val="90000"/>
              </a:lnSpc>
            </a:pPr>
            <a:r>
              <a:rPr lang="en-US" sz="2800">
                <a:latin typeface="Times New Roman" pitchFamily="18" charset="0"/>
              </a:rPr>
              <a:t>To insert a record, the user must select the parent record </a:t>
            </a:r>
          </a:p>
          <a:p>
            <a:pPr>
              <a:lnSpc>
                <a:spcPct val="90000"/>
              </a:lnSpc>
              <a:buFont typeface="Wingdings" pitchFamily="2" charset="2"/>
              <a:buNone/>
            </a:pPr>
            <a:r>
              <a:rPr lang="en-US" sz="2800">
                <a:latin typeface="Times New Roman" pitchFamily="18" charset="0"/>
              </a:rPr>
              <a:t>    first </a:t>
            </a:r>
          </a:p>
          <a:p>
            <a:pPr>
              <a:lnSpc>
                <a:spcPct val="90000"/>
              </a:lnSpc>
            </a:pPr>
            <a:r>
              <a:rPr lang="en-US" sz="2800">
                <a:latin typeface="Times New Roman" pitchFamily="18" charset="0"/>
              </a:rPr>
              <a:t>When a record is deleted, all the descendents of the rec </a:t>
            </a:r>
          </a:p>
        </p:txBody>
      </p:sp>
    </p:spTree>
    <p:extLst>
      <p:ext uri="{BB962C8B-B14F-4D97-AF65-F5344CB8AC3E}">
        <p14:creationId xmlns:p14="http://schemas.microsoft.com/office/powerpoint/2010/main" val="1898104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0"/>
            <a:ext cx="8229600" cy="868363"/>
          </a:xfrm>
        </p:spPr>
        <p:txBody>
          <a:bodyPr/>
          <a:lstStyle/>
          <a:p>
            <a:r>
              <a:rPr lang="en-US" sz="4000" b="1">
                <a:latin typeface="Times New Roman" pitchFamily="18" charset="0"/>
              </a:rPr>
              <a:t>Example of Hierarchical Data Base</a:t>
            </a: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628800"/>
            <a:ext cx="6980238"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037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3400" y="0"/>
            <a:ext cx="8229600" cy="609600"/>
          </a:xfrm>
        </p:spPr>
        <p:txBody>
          <a:bodyPr>
            <a:normAutofit fontScale="90000"/>
          </a:bodyPr>
          <a:lstStyle/>
          <a:p>
            <a:r>
              <a:rPr lang="en-US" sz="4000"/>
              <a:t>Users of Database</a:t>
            </a:r>
          </a:p>
        </p:txBody>
      </p:sp>
      <p:sp>
        <p:nvSpPr>
          <p:cNvPr id="8195" name="Rectangle 3"/>
          <p:cNvSpPr>
            <a:spLocks noGrp="1" noChangeArrowheads="1"/>
          </p:cNvSpPr>
          <p:nvPr>
            <p:ph type="body" idx="1"/>
          </p:nvPr>
        </p:nvSpPr>
        <p:spPr>
          <a:xfrm>
            <a:off x="152400" y="838200"/>
            <a:ext cx="8839200" cy="6019800"/>
          </a:xfrm>
        </p:spPr>
        <p:txBody>
          <a:bodyPr/>
          <a:lstStyle/>
          <a:p>
            <a:pPr>
              <a:lnSpc>
                <a:spcPct val="80000"/>
              </a:lnSpc>
            </a:pPr>
            <a:r>
              <a:rPr lang="en-US" sz="2800" b="1" dirty="0"/>
              <a:t>Application Programmer</a:t>
            </a:r>
            <a:r>
              <a:rPr lang="en-US" sz="2800" dirty="0"/>
              <a:t> is responsible for writing</a:t>
            </a:r>
          </a:p>
          <a:p>
            <a:pPr>
              <a:lnSpc>
                <a:spcPct val="80000"/>
              </a:lnSpc>
              <a:buFont typeface="Wingdings" pitchFamily="2" charset="2"/>
              <a:buNone/>
            </a:pPr>
            <a:r>
              <a:rPr lang="en-US" sz="2800" dirty="0"/>
              <a:t>    programs that use the database.</a:t>
            </a:r>
          </a:p>
          <a:p>
            <a:pPr>
              <a:lnSpc>
                <a:spcPct val="80000"/>
              </a:lnSpc>
            </a:pPr>
            <a:r>
              <a:rPr lang="en-US" sz="2800" b="1" dirty="0"/>
              <a:t>End-User</a:t>
            </a:r>
            <a:r>
              <a:rPr lang="en-US" sz="2800" dirty="0"/>
              <a:t> accesses the database from a terminal</a:t>
            </a:r>
            <a:r>
              <a:rPr lang="en-US" sz="2800" dirty="0" smtClean="0"/>
              <a:t>.</a:t>
            </a:r>
          </a:p>
          <a:p>
            <a:pPr>
              <a:lnSpc>
                <a:spcPct val="80000"/>
              </a:lnSpc>
            </a:pPr>
            <a:r>
              <a:rPr lang="en-US" sz="2800" dirty="0" smtClean="0"/>
              <a:t>User can perform </a:t>
            </a:r>
            <a:r>
              <a:rPr lang="en-US" sz="2800" dirty="0"/>
              <a:t>the following functions </a:t>
            </a:r>
          </a:p>
          <a:p>
            <a:pPr>
              <a:lnSpc>
                <a:spcPct val="80000"/>
              </a:lnSpc>
              <a:buFont typeface="Wingdings" pitchFamily="2" charset="2"/>
              <a:buNone/>
            </a:pPr>
            <a:r>
              <a:rPr lang="en-US" sz="2800" dirty="0"/>
              <a:t>         Creation, </a:t>
            </a:r>
            <a:r>
              <a:rPr lang="en-US" sz="2800" dirty="0" smtClean="0"/>
              <a:t>Deletion, Retrieval </a:t>
            </a:r>
            <a:r>
              <a:rPr lang="en-US" sz="2800" dirty="0"/>
              <a:t>,Modification </a:t>
            </a:r>
          </a:p>
          <a:p>
            <a:pPr>
              <a:lnSpc>
                <a:spcPct val="80000"/>
              </a:lnSpc>
            </a:pPr>
            <a:r>
              <a:rPr lang="en-US" sz="2800" b="1" dirty="0"/>
              <a:t>Database Administrator</a:t>
            </a:r>
            <a:r>
              <a:rPr lang="en-US" sz="2800" dirty="0"/>
              <a:t> is responsible for overall</a:t>
            </a:r>
          </a:p>
          <a:p>
            <a:pPr>
              <a:lnSpc>
                <a:spcPct val="80000"/>
              </a:lnSpc>
              <a:buFont typeface="Wingdings" pitchFamily="2" charset="2"/>
              <a:buNone/>
            </a:pPr>
            <a:r>
              <a:rPr lang="en-US" sz="2800" dirty="0"/>
              <a:t>    control of the database system.    </a:t>
            </a:r>
          </a:p>
          <a:p>
            <a:pPr marL="514350" indent="-514350">
              <a:lnSpc>
                <a:spcPct val="80000"/>
              </a:lnSpc>
              <a:spcAft>
                <a:spcPct val="40000"/>
              </a:spcAft>
              <a:buFont typeface="+mj-lt"/>
              <a:buAutoNum type="arabicPeriod"/>
            </a:pPr>
            <a:r>
              <a:rPr lang="en-US" sz="2400" dirty="0" smtClean="0"/>
              <a:t>Managing </a:t>
            </a:r>
            <a:r>
              <a:rPr lang="en-US" sz="2400" dirty="0"/>
              <a:t>resources ,Creation of user accounts</a:t>
            </a:r>
          </a:p>
          <a:p>
            <a:pPr marL="514350" indent="-514350">
              <a:lnSpc>
                <a:spcPct val="80000"/>
              </a:lnSpc>
              <a:spcAft>
                <a:spcPct val="40000"/>
              </a:spcAft>
              <a:buFont typeface="+mj-lt"/>
              <a:buAutoNum type="arabicPeriod"/>
            </a:pPr>
            <a:r>
              <a:rPr lang="en-US" sz="2400" dirty="0" smtClean="0"/>
              <a:t>Providing </a:t>
            </a:r>
            <a:r>
              <a:rPr lang="en-US" sz="2400" dirty="0"/>
              <a:t>security and authorization</a:t>
            </a:r>
          </a:p>
          <a:p>
            <a:pPr marL="514350" indent="-514350">
              <a:lnSpc>
                <a:spcPct val="80000"/>
              </a:lnSpc>
              <a:spcAft>
                <a:spcPct val="40000"/>
              </a:spcAft>
              <a:buFont typeface="+mj-lt"/>
              <a:buAutoNum type="arabicPeriod"/>
            </a:pPr>
            <a:r>
              <a:rPr lang="en-US" sz="2400" dirty="0" smtClean="0"/>
              <a:t>Managing </a:t>
            </a:r>
            <a:r>
              <a:rPr lang="en-US" sz="2400" dirty="0"/>
              <a:t>poor system response time</a:t>
            </a:r>
          </a:p>
          <a:p>
            <a:pPr marL="514350" indent="-514350">
              <a:lnSpc>
                <a:spcPct val="80000"/>
              </a:lnSpc>
              <a:spcAft>
                <a:spcPct val="40000"/>
              </a:spcAft>
              <a:buFont typeface="+mj-lt"/>
              <a:buAutoNum type="arabicPeriod"/>
            </a:pPr>
            <a:r>
              <a:rPr lang="en-US" sz="2400" dirty="0" smtClean="0"/>
              <a:t>System </a:t>
            </a:r>
            <a:r>
              <a:rPr lang="en-US" sz="2400" dirty="0"/>
              <a:t>Recovery ,Updating the Database</a:t>
            </a:r>
          </a:p>
          <a:p>
            <a:pPr>
              <a:lnSpc>
                <a:spcPct val="80000"/>
              </a:lnSpc>
            </a:pPr>
            <a:endParaRPr lang="en-US" sz="2400" dirty="0"/>
          </a:p>
        </p:txBody>
      </p:sp>
    </p:spTree>
    <p:extLst>
      <p:ext uri="{BB962C8B-B14F-4D97-AF65-F5344CB8AC3E}">
        <p14:creationId xmlns:p14="http://schemas.microsoft.com/office/powerpoint/2010/main" val="167812973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z="4000" b="1">
                <a:latin typeface="Times New Roman" pitchFamily="18" charset="0"/>
              </a:rPr>
              <a:t>Example of Hierarchical Data Base</a:t>
            </a:r>
          </a:p>
        </p:txBody>
      </p:sp>
      <p:pic>
        <p:nvPicPr>
          <p:cNvPr id="30724" name="Picture 15"/>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57200" y="1933575"/>
            <a:ext cx="8229600" cy="3827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887473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152400"/>
            <a:ext cx="8229600" cy="685800"/>
          </a:xfrm>
        </p:spPr>
        <p:txBody>
          <a:bodyPr>
            <a:normAutofit fontScale="90000"/>
          </a:bodyPr>
          <a:lstStyle/>
          <a:p>
            <a:r>
              <a:rPr lang="en-US" sz="4000" b="1">
                <a:latin typeface="Times New Roman" pitchFamily="18" charset="0"/>
              </a:rPr>
              <a:t>Network Data Model</a:t>
            </a:r>
          </a:p>
        </p:txBody>
      </p:sp>
      <p:sp>
        <p:nvSpPr>
          <p:cNvPr id="9219" name="Rectangle 3"/>
          <p:cNvSpPr>
            <a:spLocks noGrp="1" noChangeArrowheads="1"/>
          </p:cNvSpPr>
          <p:nvPr>
            <p:ph type="body" idx="1"/>
          </p:nvPr>
        </p:nvSpPr>
        <p:spPr>
          <a:xfrm>
            <a:off x="457200" y="1143000"/>
            <a:ext cx="8229600" cy="4983163"/>
          </a:xfrm>
        </p:spPr>
        <p:txBody>
          <a:bodyPr/>
          <a:lstStyle/>
          <a:p>
            <a:pPr>
              <a:lnSpc>
                <a:spcPct val="90000"/>
              </a:lnSpc>
            </a:pPr>
            <a:r>
              <a:rPr lang="en-US">
                <a:latin typeface="Times New Roman" pitchFamily="18" charset="0"/>
              </a:rPr>
              <a:t>Network data model is the generalization of the hierarchical data model.</a:t>
            </a:r>
          </a:p>
          <a:p>
            <a:pPr>
              <a:lnSpc>
                <a:spcPct val="90000"/>
              </a:lnSpc>
            </a:pPr>
            <a:r>
              <a:rPr lang="en-US">
                <a:latin typeface="Times New Roman" pitchFamily="18" charset="0"/>
              </a:rPr>
              <a:t>In the network model,a segment can have multiple parent segments.</a:t>
            </a:r>
          </a:p>
          <a:p>
            <a:pPr>
              <a:lnSpc>
                <a:spcPct val="90000"/>
              </a:lnSpc>
            </a:pPr>
            <a:r>
              <a:rPr lang="en-US">
                <a:latin typeface="Times New Roman" pitchFamily="18" charset="0"/>
              </a:rPr>
              <a:t>In general, the segments are grouped as levels but logical associations can exist between segments belonging to any level.</a:t>
            </a:r>
          </a:p>
          <a:p>
            <a:pPr>
              <a:lnSpc>
                <a:spcPct val="90000"/>
              </a:lnSpc>
            </a:pPr>
            <a:r>
              <a:rPr lang="en-US">
                <a:latin typeface="Times New Roman" pitchFamily="18" charset="0"/>
              </a:rPr>
              <a:t>Difference child can have multiple parents</a:t>
            </a:r>
          </a:p>
          <a:p>
            <a:pPr>
              <a:lnSpc>
                <a:spcPct val="90000"/>
              </a:lnSpc>
            </a:pPr>
            <a:r>
              <a:rPr lang="en-US">
                <a:latin typeface="Times New Roman" pitchFamily="18" charset="0"/>
              </a:rPr>
              <a:t>The data structure is many-to-many instead of one-to-many.</a:t>
            </a:r>
          </a:p>
          <a:p>
            <a:pPr>
              <a:lnSpc>
                <a:spcPct val="90000"/>
              </a:lnSpc>
            </a:pPr>
            <a:endParaRPr lang="en-US">
              <a:latin typeface="Times New Roman" pitchFamily="18" charset="0"/>
            </a:endParaRPr>
          </a:p>
        </p:txBody>
      </p:sp>
    </p:spTree>
    <p:extLst>
      <p:ext uri="{BB962C8B-B14F-4D97-AF65-F5344CB8AC3E}">
        <p14:creationId xmlns:p14="http://schemas.microsoft.com/office/powerpoint/2010/main" val="103212961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8229600" cy="715962"/>
          </a:xfrm>
        </p:spPr>
        <p:txBody>
          <a:bodyPr/>
          <a:lstStyle/>
          <a:p>
            <a:r>
              <a:rPr lang="en-US" sz="4000" b="1">
                <a:latin typeface="Times New Roman" pitchFamily="18" charset="0"/>
              </a:rPr>
              <a:t>Example of Network Data Base</a:t>
            </a:r>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588" y="1600200"/>
            <a:ext cx="6856412"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0156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b="1">
                <a:latin typeface="Times New Roman" pitchFamily="18" charset="0"/>
              </a:rPr>
              <a:t>Example of Network Data Base</a:t>
            </a:r>
          </a:p>
        </p:txBody>
      </p:sp>
      <p:pic>
        <p:nvPicPr>
          <p:cNvPr id="29700" name="Picture 1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57200" y="1828800"/>
            <a:ext cx="8229600" cy="40370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467598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4000" b="1">
                <a:latin typeface="Times New Roman" pitchFamily="18" charset="0"/>
              </a:rPr>
              <a:t>Comparison of the Models</a:t>
            </a:r>
          </a:p>
        </p:txBody>
      </p:sp>
      <p:sp>
        <p:nvSpPr>
          <p:cNvPr id="11267" name="Rectangle 3"/>
          <p:cNvSpPr>
            <a:spLocks noGrp="1" noChangeArrowheads="1"/>
          </p:cNvSpPr>
          <p:nvPr>
            <p:ph type="body" idx="1"/>
          </p:nvPr>
        </p:nvSpPr>
        <p:spPr/>
        <p:txBody>
          <a:bodyPr/>
          <a:lstStyle/>
          <a:p>
            <a:r>
              <a:rPr lang="en-US">
                <a:latin typeface="Times New Roman" pitchFamily="18" charset="0"/>
              </a:rPr>
              <a:t>Ease of use</a:t>
            </a:r>
          </a:p>
          <a:p>
            <a:r>
              <a:rPr lang="en-US">
                <a:latin typeface="Times New Roman" pitchFamily="18" charset="0"/>
              </a:rPr>
              <a:t>Efficient of implementation.</a:t>
            </a:r>
          </a:p>
          <a:p>
            <a:pPr>
              <a:buFont typeface="Wingdings" pitchFamily="2" charset="2"/>
              <a:buNone/>
            </a:pPr>
            <a:endParaRPr lang="en-US">
              <a:latin typeface="Times New Roman" pitchFamily="18" charset="0"/>
            </a:endParaRPr>
          </a:p>
        </p:txBody>
      </p:sp>
    </p:spTree>
    <p:extLst>
      <p:ext uri="{BB962C8B-B14F-4D97-AF65-F5344CB8AC3E}">
        <p14:creationId xmlns:p14="http://schemas.microsoft.com/office/powerpoint/2010/main" val="230263324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E-R Diagram</a:t>
            </a:r>
            <a:endParaRPr lang="en-IN" dirty="0"/>
          </a:p>
        </p:txBody>
      </p:sp>
    </p:spTree>
    <p:extLst>
      <p:ext uri="{BB962C8B-B14F-4D97-AF65-F5344CB8AC3E}">
        <p14:creationId xmlns:p14="http://schemas.microsoft.com/office/powerpoint/2010/main" val="34853277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LIBRARY MANAGEMENT SYSTEM</a:t>
            </a:r>
            <a:br>
              <a:rPr lang="en-IN" dirty="0" smtClean="0"/>
            </a:br>
            <a:endParaRPr lang="en-IN" dirty="0"/>
          </a:p>
        </p:txBody>
      </p:sp>
      <p:sp>
        <p:nvSpPr>
          <p:cNvPr id="3" name="Content Placeholder 2"/>
          <p:cNvSpPr>
            <a:spLocks noGrp="1"/>
          </p:cNvSpPr>
          <p:nvPr>
            <p:ph idx="1"/>
          </p:nvPr>
        </p:nvSpPr>
        <p:spPr/>
        <p:txBody>
          <a:bodyPr>
            <a:normAutofit fontScale="85000" lnSpcReduction="20000"/>
          </a:bodyPr>
          <a:lstStyle/>
          <a:p>
            <a:pPr algn="just"/>
            <a:r>
              <a:rPr lang="en-IN" dirty="0" smtClean="0"/>
              <a:t>A </a:t>
            </a:r>
            <a:r>
              <a:rPr lang="en-IN" dirty="0">
                <a:solidFill>
                  <a:schemeClr val="accent6">
                    <a:lumMod val="75000"/>
                  </a:schemeClr>
                </a:solidFill>
              </a:rPr>
              <a:t>library</a:t>
            </a:r>
            <a:r>
              <a:rPr lang="en-IN" dirty="0"/>
              <a:t> consists of </a:t>
            </a:r>
            <a:endParaRPr lang="en-IN" dirty="0" smtClean="0"/>
          </a:p>
          <a:p>
            <a:pPr marL="0" indent="0" algn="just">
              <a:buNone/>
            </a:pPr>
            <a:r>
              <a:rPr lang="en-IN" dirty="0"/>
              <a:t>	</a:t>
            </a:r>
            <a:r>
              <a:rPr lang="en-IN" dirty="0" smtClean="0"/>
              <a:t>a </a:t>
            </a:r>
            <a:r>
              <a:rPr lang="en-IN" dirty="0">
                <a:solidFill>
                  <a:srgbClr val="7030A0"/>
                </a:solidFill>
              </a:rPr>
              <a:t>section</a:t>
            </a:r>
            <a:r>
              <a:rPr lang="en-IN" dirty="0"/>
              <a:t>, a </a:t>
            </a:r>
            <a:r>
              <a:rPr lang="en-IN" dirty="0">
                <a:solidFill>
                  <a:srgbClr val="7030A0"/>
                </a:solidFill>
              </a:rPr>
              <a:t>member</a:t>
            </a:r>
            <a:r>
              <a:rPr lang="en-IN" dirty="0"/>
              <a:t>, a </a:t>
            </a:r>
            <a:r>
              <a:rPr lang="en-IN" dirty="0">
                <a:solidFill>
                  <a:srgbClr val="7030A0"/>
                </a:solidFill>
              </a:rPr>
              <a:t>book</a:t>
            </a:r>
            <a:r>
              <a:rPr lang="en-IN" dirty="0"/>
              <a:t>, a </a:t>
            </a:r>
            <a:r>
              <a:rPr lang="en-IN" dirty="0">
                <a:solidFill>
                  <a:srgbClr val="7030A0"/>
                </a:solidFill>
              </a:rPr>
              <a:t>granter</a:t>
            </a:r>
            <a:r>
              <a:rPr lang="en-IN" dirty="0"/>
              <a:t>, a </a:t>
            </a:r>
            <a:r>
              <a:rPr lang="en-IN" dirty="0">
                <a:solidFill>
                  <a:srgbClr val="7030A0"/>
                </a:solidFill>
              </a:rPr>
              <a:t>publisher</a:t>
            </a:r>
            <a:r>
              <a:rPr lang="en-IN" dirty="0"/>
              <a:t>.</a:t>
            </a:r>
          </a:p>
          <a:p>
            <a:pPr algn="just"/>
            <a:endParaRPr lang="en-IN" dirty="0" smtClean="0"/>
          </a:p>
          <a:p>
            <a:pPr algn="just"/>
            <a:r>
              <a:rPr lang="en-IN" dirty="0" smtClean="0">
                <a:solidFill>
                  <a:srgbClr val="7030A0"/>
                </a:solidFill>
              </a:rPr>
              <a:t>Section</a:t>
            </a:r>
            <a:r>
              <a:rPr lang="en-IN" dirty="0" smtClean="0"/>
              <a:t> </a:t>
            </a:r>
            <a:r>
              <a:rPr lang="en-IN" dirty="0"/>
              <a:t>has section id, name and phone number</a:t>
            </a:r>
          </a:p>
          <a:p>
            <a:pPr algn="just"/>
            <a:r>
              <a:rPr lang="en-IN" dirty="0">
                <a:solidFill>
                  <a:srgbClr val="7030A0"/>
                </a:solidFill>
              </a:rPr>
              <a:t>Member</a:t>
            </a:r>
            <a:r>
              <a:rPr lang="en-IN" dirty="0"/>
              <a:t> has member id, address, telephone, occupation, member name.</a:t>
            </a:r>
          </a:p>
          <a:p>
            <a:pPr algn="just"/>
            <a:r>
              <a:rPr lang="en-IN" dirty="0">
                <a:solidFill>
                  <a:srgbClr val="7030A0"/>
                </a:solidFill>
              </a:rPr>
              <a:t>Book</a:t>
            </a:r>
            <a:r>
              <a:rPr lang="en-IN" dirty="0"/>
              <a:t> has call number, title, author, price.</a:t>
            </a:r>
          </a:p>
          <a:p>
            <a:pPr algn="just"/>
            <a:r>
              <a:rPr lang="en-IN" dirty="0">
                <a:solidFill>
                  <a:srgbClr val="7030A0"/>
                </a:solidFill>
              </a:rPr>
              <a:t>Publisher</a:t>
            </a:r>
            <a:r>
              <a:rPr lang="en-IN" dirty="0"/>
              <a:t> has publisher id, name, address, phone number.</a:t>
            </a:r>
          </a:p>
          <a:p>
            <a:pPr algn="just"/>
            <a:r>
              <a:rPr lang="en-IN" dirty="0">
                <a:solidFill>
                  <a:srgbClr val="7030A0"/>
                </a:solidFill>
              </a:rPr>
              <a:t>Granter</a:t>
            </a:r>
            <a:r>
              <a:rPr lang="en-IN" dirty="0"/>
              <a:t> has national identify card number, name, address, phone.</a:t>
            </a:r>
          </a:p>
          <a:p>
            <a:pPr algn="just"/>
            <a:endParaRPr lang="en-IN" dirty="0"/>
          </a:p>
        </p:txBody>
      </p:sp>
    </p:spTree>
    <p:extLst>
      <p:ext uri="{BB962C8B-B14F-4D97-AF65-F5344CB8AC3E}">
        <p14:creationId xmlns:p14="http://schemas.microsoft.com/office/powerpoint/2010/main" val="40248644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endParaRPr lang="en-IN" dirty="0"/>
          </a:p>
        </p:txBody>
      </p:sp>
      <p:sp>
        <p:nvSpPr>
          <p:cNvPr id="3" name="Content Placeholder 2"/>
          <p:cNvSpPr>
            <a:spLocks noGrp="1"/>
          </p:cNvSpPr>
          <p:nvPr>
            <p:ph idx="1"/>
          </p:nvPr>
        </p:nvSpPr>
        <p:spPr>
          <a:xfrm>
            <a:off x="457200" y="1196752"/>
            <a:ext cx="8229600" cy="4929411"/>
          </a:xfrm>
        </p:spPr>
        <p:txBody>
          <a:bodyPr>
            <a:normAutofit fontScale="85000" lnSpcReduction="20000"/>
          </a:bodyPr>
          <a:lstStyle/>
          <a:p>
            <a:pPr algn="just"/>
            <a:r>
              <a:rPr lang="en-IN" dirty="0" smtClean="0"/>
              <a:t>Member name can be divided into first name, middle name, last name.</a:t>
            </a:r>
          </a:p>
          <a:p>
            <a:pPr marL="0" indent="0" algn="just">
              <a:buNone/>
            </a:pPr>
            <a:r>
              <a:rPr lang="en-IN" dirty="0" smtClean="0"/>
              <a:t>                                         </a:t>
            </a:r>
            <a:r>
              <a:rPr lang="en-IN" b="1" dirty="0" smtClean="0">
                <a:solidFill>
                  <a:srgbClr val="FF0000"/>
                </a:solidFill>
              </a:rPr>
              <a:t>K</a:t>
            </a:r>
            <a:r>
              <a:rPr lang="en-IN" b="1" dirty="0" smtClean="0">
                <a:solidFill>
                  <a:srgbClr val="FF0000"/>
                </a:solidFill>
              </a:rPr>
              <a:t>ey</a:t>
            </a:r>
            <a:endParaRPr lang="en-IN" b="1" dirty="0" smtClean="0">
              <a:solidFill>
                <a:srgbClr val="FF0000"/>
              </a:solidFill>
            </a:endParaRPr>
          </a:p>
          <a:p>
            <a:pPr algn="just"/>
            <a:r>
              <a:rPr lang="en-IN" dirty="0" smtClean="0"/>
              <a:t>The section, member, book, granter, publisher are uniquely identified by section id, member id, call number, publisher id, national id card number respectively.</a:t>
            </a:r>
          </a:p>
          <a:p>
            <a:pPr marL="0" indent="0" algn="ctr">
              <a:buNone/>
            </a:pPr>
            <a:r>
              <a:rPr lang="en-IN" b="1" dirty="0" smtClean="0">
                <a:solidFill>
                  <a:srgbClr val="FF0000"/>
                </a:solidFill>
              </a:rPr>
              <a:t>Relationship</a:t>
            </a:r>
          </a:p>
          <a:p>
            <a:pPr algn="just"/>
            <a:r>
              <a:rPr lang="en-IN" dirty="0" smtClean="0"/>
              <a:t>One section has many books but one book should keep in one section.</a:t>
            </a:r>
          </a:p>
          <a:p>
            <a:pPr algn="just"/>
            <a:r>
              <a:rPr lang="en-IN" dirty="0" smtClean="0"/>
              <a:t>One member can borrow many books.</a:t>
            </a:r>
          </a:p>
          <a:p>
            <a:pPr algn="just"/>
            <a:r>
              <a:rPr lang="en-IN" dirty="0" smtClean="0"/>
              <a:t>Many books may publish by one publisher otherwise one publisher may be published many books.</a:t>
            </a:r>
          </a:p>
          <a:p>
            <a:pPr algn="just"/>
            <a:endParaRPr lang="en-IN" dirty="0"/>
          </a:p>
        </p:txBody>
      </p:sp>
    </p:spTree>
    <p:extLst>
      <p:ext uri="{BB962C8B-B14F-4D97-AF65-F5344CB8AC3E}">
        <p14:creationId xmlns:p14="http://schemas.microsoft.com/office/powerpoint/2010/main" val="40412555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accent6">
                    <a:lumMod val="75000"/>
                  </a:schemeClr>
                </a:solidFill>
              </a:rPr>
              <a:t>STEP-1</a:t>
            </a:r>
            <a:r>
              <a:rPr lang="en-IN" dirty="0" smtClean="0"/>
              <a:t>: -&gt;IDENTIFYING THE ENTITIES</a:t>
            </a:r>
            <a:br>
              <a:rPr lang="en-IN" dirty="0" smtClean="0"/>
            </a:br>
            <a:endParaRPr lang="en-IN" dirty="0"/>
          </a:p>
        </p:txBody>
      </p:sp>
      <p:sp>
        <p:nvSpPr>
          <p:cNvPr id="3" name="Content Placeholder 2"/>
          <p:cNvSpPr>
            <a:spLocks noGrp="1"/>
          </p:cNvSpPr>
          <p:nvPr>
            <p:ph idx="1"/>
          </p:nvPr>
        </p:nvSpPr>
        <p:spPr/>
        <p:txBody>
          <a:bodyPr/>
          <a:lstStyle/>
          <a:p>
            <a:pPr marL="457200" lvl="1" indent="0">
              <a:buNone/>
            </a:pPr>
            <a:r>
              <a:rPr lang="en-IN" dirty="0" smtClean="0"/>
              <a:t>The </a:t>
            </a:r>
            <a:r>
              <a:rPr lang="en-IN" dirty="0"/>
              <a:t>entities are</a:t>
            </a:r>
          </a:p>
          <a:p>
            <a:pPr lvl="1"/>
            <a:r>
              <a:rPr lang="en-IN" dirty="0"/>
              <a:t>SECTION</a:t>
            </a:r>
          </a:p>
          <a:p>
            <a:pPr lvl="1"/>
            <a:r>
              <a:rPr lang="en-IN" dirty="0"/>
              <a:t>MEMBER</a:t>
            </a:r>
          </a:p>
          <a:p>
            <a:pPr lvl="1"/>
            <a:r>
              <a:rPr lang="en-IN" dirty="0"/>
              <a:t>BOOK</a:t>
            </a:r>
          </a:p>
          <a:p>
            <a:pPr lvl="1"/>
            <a:r>
              <a:rPr lang="en-IN" dirty="0"/>
              <a:t>PUBLISHER</a:t>
            </a:r>
          </a:p>
          <a:p>
            <a:pPr lvl="1"/>
            <a:r>
              <a:rPr lang="en-IN" dirty="0"/>
              <a:t>GRANTER</a:t>
            </a:r>
          </a:p>
          <a:p>
            <a:endParaRPr lang="en-IN" dirty="0"/>
          </a:p>
        </p:txBody>
      </p:sp>
    </p:spTree>
    <p:extLst>
      <p:ext uri="{BB962C8B-B14F-4D97-AF65-F5344CB8AC3E}">
        <p14:creationId xmlns:p14="http://schemas.microsoft.com/office/powerpoint/2010/main" val="11309955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54162"/>
          </a:xfrm>
        </p:spPr>
        <p:txBody>
          <a:bodyPr>
            <a:normAutofit fontScale="90000"/>
          </a:bodyPr>
          <a:lstStyle/>
          <a:p>
            <a:r>
              <a:rPr lang="en-IN" dirty="0" smtClean="0">
                <a:solidFill>
                  <a:schemeClr val="accent6">
                    <a:lumMod val="75000"/>
                  </a:schemeClr>
                </a:solidFill>
              </a:rPr>
              <a:t>STEP-2</a:t>
            </a:r>
            <a:r>
              <a:rPr lang="en-IN" dirty="0" smtClean="0"/>
              <a:t>:-&gt; IDENTIFYING THE RELATIONSHIPS</a:t>
            </a:r>
            <a:br>
              <a:rPr lang="en-IN" dirty="0" smtClean="0"/>
            </a:br>
            <a:endParaRPr lang="en-IN" dirty="0"/>
          </a:p>
        </p:txBody>
      </p:sp>
      <p:sp>
        <p:nvSpPr>
          <p:cNvPr id="3" name="Content Placeholder 2"/>
          <p:cNvSpPr>
            <a:spLocks noGrp="1"/>
          </p:cNvSpPr>
          <p:nvPr>
            <p:ph idx="1"/>
          </p:nvPr>
        </p:nvSpPr>
        <p:spPr>
          <a:xfrm>
            <a:off x="457200" y="1600200"/>
            <a:ext cx="8229600" cy="4925144"/>
          </a:xfrm>
        </p:spPr>
        <p:txBody>
          <a:bodyPr>
            <a:normAutofit fontScale="70000" lnSpcReduction="20000"/>
          </a:bodyPr>
          <a:lstStyle/>
          <a:p>
            <a:r>
              <a:rPr lang="en-IN" sz="4400" dirty="0" smtClean="0"/>
              <a:t>One </a:t>
            </a:r>
            <a:r>
              <a:rPr lang="en-IN" sz="4400" dirty="0"/>
              <a:t>section has many books but one book should keep in one section. It is 1: N Relationship</a:t>
            </a:r>
            <a:r>
              <a:rPr lang="en-IN" sz="4400" dirty="0" smtClean="0"/>
              <a:t>.</a:t>
            </a:r>
            <a:r>
              <a:rPr lang="en-IN" sz="4400" dirty="0"/>
              <a:t> </a:t>
            </a:r>
          </a:p>
          <a:p>
            <a:r>
              <a:rPr lang="en-IN" sz="4400" dirty="0"/>
              <a:t>One member can borrow many books. It is 1 : N Relationship</a:t>
            </a:r>
            <a:r>
              <a:rPr lang="en-IN" sz="4400" dirty="0" smtClean="0"/>
              <a:t>.</a:t>
            </a:r>
            <a:endParaRPr lang="en-IN" sz="4400" dirty="0"/>
          </a:p>
          <a:p>
            <a:r>
              <a:rPr lang="en-IN" sz="4400" dirty="0"/>
              <a:t>Many books may publish by one publisher otherwise one publisher may be published many books. It is N : 1 Relationship</a:t>
            </a:r>
            <a:r>
              <a:rPr lang="en-IN" sz="4400" dirty="0" smtClean="0"/>
              <a:t>.</a:t>
            </a:r>
            <a:endParaRPr lang="en-IN" sz="4400" dirty="0"/>
          </a:p>
          <a:p>
            <a:r>
              <a:rPr lang="en-IN" sz="4400" dirty="0"/>
              <a:t>Many member may have one Granter otherwise one Granter grants for many members. It is N: 1 Relationship.</a:t>
            </a:r>
          </a:p>
          <a:p>
            <a:endParaRPr lang="en-IN" dirty="0"/>
          </a:p>
        </p:txBody>
      </p:sp>
    </p:spTree>
    <p:extLst>
      <p:ext uri="{BB962C8B-B14F-4D97-AF65-F5344CB8AC3E}">
        <p14:creationId xmlns:p14="http://schemas.microsoft.com/office/powerpoint/2010/main" val="3045634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Working with a Database</a:t>
            </a:r>
          </a:p>
        </p:txBody>
      </p:sp>
      <p:sp>
        <p:nvSpPr>
          <p:cNvPr id="9219" name="Rectangle 3"/>
          <p:cNvSpPr>
            <a:spLocks noGrp="1" noChangeArrowheads="1"/>
          </p:cNvSpPr>
          <p:nvPr>
            <p:ph type="body" idx="1"/>
          </p:nvPr>
        </p:nvSpPr>
        <p:spPr>
          <a:xfrm>
            <a:off x="457200" y="1600200"/>
            <a:ext cx="8534400" cy="4530725"/>
          </a:xfrm>
        </p:spPr>
        <p:txBody>
          <a:bodyPr/>
          <a:lstStyle/>
          <a:p>
            <a:pPr>
              <a:buFont typeface="Wingdings" pitchFamily="2" charset="2"/>
              <a:buNone/>
            </a:pPr>
            <a:r>
              <a:rPr lang="en-US" sz="2400" dirty="0"/>
              <a:t>User can perform the following data management functions</a:t>
            </a:r>
          </a:p>
          <a:p>
            <a:r>
              <a:rPr lang="en-US" dirty="0"/>
              <a:t>Creating Tables</a:t>
            </a:r>
          </a:p>
          <a:p>
            <a:r>
              <a:rPr lang="en-US" dirty="0"/>
              <a:t>Viewing Tables</a:t>
            </a:r>
          </a:p>
          <a:p>
            <a:r>
              <a:rPr lang="en-US" dirty="0"/>
              <a:t>Sorting Tables</a:t>
            </a:r>
          </a:p>
          <a:p>
            <a:r>
              <a:rPr lang="en-US" dirty="0"/>
              <a:t>Creating Queries</a:t>
            </a:r>
          </a:p>
          <a:p>
            <a:r>
              <a:rPr lang="en-US" dirty="0"/>
              <a:t>Generating Reports</a:t>
            </a:r>
          </a:p>
        </p:txBody>
      </p:sp>
    </p:spTree>
    <p:extLst>
      <p:ext uri="{BB962C8B-B14F-4D97-AF65-F5344CB8AC3E}">
        <p14:creationId xmlns:p14="http://schemas.microsoft.com/office/powerpoint/2010/main" val="182531866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chemeClr val="accent6">
                    <a:lumMod val="75000"/>
                  </a:schemeClr>
                </a:solidFill>
              </a:rPr>
              <a:t>STEP-3</a:t>
            </a:r>
            <a:r>
              <a:rPr lang="en-IN" dirty="0"/>
              <a:t>: -&gt;IDENTIFYING KEY ATTRIBUTES</a:t>
            </a:r>
          </a:p>
        </p:txBody>
      </p:sp>
      <p:sp>
        <p:nvSpPr>
          <p:cNvPr id="3" name="Content Placeholder 2"/>
          <p:cNvSpPr>
            <a:spLocks noGrp="1"/>
          </p:cNvSpPr>
          <p:nvPr>
            <p:ph idx="1"/>
          </p:nvPr>
        </p:nvSpPr>
        <p:spPr/>
        <p:txBody>
          <a:bodyPr/>
          <a:lstStyle/>
          <a:p>
            <a:r>
              <a:rPr lang="en-IN" dirty="0" smtClean="0"/>
              <a:t>SECTION, </a:t>
            </a:r>
            <a:r>
              <a:rPr lang="en-IN" dirty="0"/>
              <a:t>SECTION ID</a:t>
            </a:r>
          </a:p>
          <a:p>
            <a:r>
              <a:rPr lang="en-IN" dirty="0" smtClean="0"/>
              <a:t>MEMBER, </a:t>
            </a:r>
            <a:r>
              <a:rPr lang="en-IN" dirty="0"/>
              <a:t>MEMBER ID</a:t>
            </a:r>
          </a:p>
          <a:p>
            <a:r>
              <a:rPr lang="en-IN" dirty="0" smtClean="0"/>
              <a:t>BOOK, </a:t>
            </a:r>
            <a:r>
              <a:rPr lang="en-IN" dirty="0"/>
              <a:t>CALL NUMBER</a:t>
            </a:r>
          </a:p>
          <a:p>
            <a:r>
              <a:rPr lang="en-IN" dirty="0"/>
              <a:t>PUBLISHER </a:t>
            </a:r>
            <a:r>
              <a:rPr lang="en-IN" dirty="0" err="1"/>
              <a:t>PUBLISHER</a:t>
            </a:r>
            <a:r>
              <a:rPr lang="en-IN" dirty="0"/>
              <a:t> ID</a:t>
            </a:r>
          </a:p>
          <a:p>
            <a:r>
              <a:rPr lang="en-IN" dirty="0"/>
              <a:t>GRANTER NATIONAL IDENTIFY CARD NUMBER</a:t>
            </a:r>
          </a:p>
          <a:p>
            <a:pPr marL="0" indent="0">
              <a:buNone/>
            </a:pPr>
            <a:endParaRPr lang="en-IN" dirty="0"/>
          </a:p>
        </p:txBody>
      </p:sp>
    </p:spTree>
    <p:extLst>
      <p:ext uri="{BB962C8B-B14F-4D97-AF65-F5344CB8AC3E}">
        <p14:creationId xmlns:p14="http://schemas.microsoft.com/office/powerpoint/2010/main" val="27926619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940966"/>
          </a:xfrm>
        </p:spPr>
        <p:txBody>
          <a:bodyPr>
            <a:normAutofit fontScale="90000"/>
          </a:bodyPr>
          <a:lstStyle/>
          <a:p>
            <a:r>
              <a:rPr lang="en-IN" dirty="0" smtClean="0">
                <a:solidFill>
                  <a:schemeClr val="accent6">
                    <a:lumMod val="75000"/>
                  </a:schemeClr>
                </a:solidFill>
              </a:rPr>
              <a:t>STEP-4</a:t>
            </a:r>
            <a:r>
              <a:rPr lang="en-IN" dirty="0" smtClean="0"/>
              <a:t>:-&gt; OTHER RELEVANT ATTRIBUTES</a:t>
            </a:r>
            <a:br>
              <a:rPr lang="en-IN" dirty="0" smtClean="0"/>
            </a:br>
            <a:endParaRPr lang="en-IN" dirty="0"/>
          </a:p>
        </p:txBody>
      </p:sp>
      <p:sp>
        <p:nvSpPr>
          <p:cNvPr id="3" name="Content Placeholder 2"/>
          <p:cNvSpPr>
            <a:spLocks noGrp="1"/>
          </p:cNvSpPr>
          <p:nvPr>
            <p:ph idx="1"/>
          </p:nvPr>
        </p:nvSpPr>
        <p:spPr/>
        <p:txBody>
          <a:bodyPr/>
          <a:lstStyle/>
          <a:p>
            <a:r>
              <a:rPr lang="en-IN" dirty="0" smtClean="0"/>
              <a:t>SECTION </a:t>
            </a:r>
            <a:r>
              <a:rPr lang="en-IN" dirty="0"/>
              <a:t>NAME, PH NO</a:t>
            </a:r>
          </a:p>
          <a:p>
            <a:r>
              <a:rPr lang="en-IN" dirty="0"/>
              <a:t>MEMBER ADDRESS, TELEPHONE, OCCUPATION, MEMBER NAME</a:t>
            </a:r>
          </a:p>
          <a:p>
            <a:r>
              <a:rPr lang="en-IN" dirty="0"/>
              <a:t>PUBLISHER NAME, ADDRESS, PHONE NUMBER</a:t>
            </a:r>
          </a:p>
          <a:p>
            <a:r>
              <a:rPr lang="en-IN" dirty="0"/>
              <a:t>BOOK TITLE, AUTHOR, PRICE</a:t>
            </a:r>
          </a:p>
          <a:p>
            <a:r>
              <a:rPr lang="en-IN" dirty="0"/>
              <a:t>GRANTER NAME, ADDRESS, PHONE NUMBER, POS</a:t>
            </a:r>
          </a:p>
          <a:p>
            <a:endParaRPr lang="en-IN" dirty="0"/>
          </a:p>
        </p:txBody>
      </p:sp>
    </p:spTree>
    <p:extLst>
      <p:ext uri="{BB962C8B-B14F-4D97-AF65-F5344CB8AC3E}">
        <p14:creationId xmlns:p14="http://schemas.microsoft.com/office/powerpoint/2010/main" val="13590237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Hospital Management System</a:t>
            </a:r>
            <a:endParaRPr lang="en-IN" dirty="0"/>
          </a:p>
        </p:txBody>
      </p:sp>
      <p:sp>
        <p:nvSpPr>
          <p:cNvPr id="3" name="Content Placeholder 2"/>
          <p:cNvSpPr>
            <a:spLocks noGrp="1"/>
          </p:cNvSpPr>
          <p:nvPr>
            <p:ph idx="1"/>
          </p:nvPr>
        </p:nvSpPr>
        <p:spPr/>
        <p:txBody>
          <a:bodyPr/>
          <a:lstStyle/>
          <a:p>
            <a:r>
              <a:rPr lang="en-IN" dirty="0" smtClean="0"/>
              <a:t>A hospital consists of</a:t>
            </a:r>
          </a:p>
          <a:p>
            <a:pPr marL="857250" lvl="1" indent="-457200">
              <a:buFont typeface="Wingdings" pitchFamily="2" charset="2"/>
              <a:buChar char="Ø"/>
            </a:pPr>
            <a:r>
              <a:rPr lang="en-IN" dirty="0" smtClean="0"/>
              <a:t>Patient</a:t>
            </a:r>
          </a:p>
          <a:p>
            <a:pPr marL="857250" lvl="1" indent="-457200">
              <a:buFont typeface="Wingdings" pitchFamily="2" charset="2"/>
              <a:buChar char="Ø"/>
            </a:pPr>
            <a:r>
              <a:rPr lang="en-IN" dirty="0" smtClean="0"/>
              <a:t>Doctor</a:t>
            </a:r>
          </a:p>
          <a:p>
            <a:pPr marL="857250" lvl="1" indent="-457200">
              <a:buFont typeface="Wingdings" pitchFamily="2" charset="2"/>
              <a:buChar char="Ø"/>
            </a:pPr>
            <a:r>
              <a:rPr lang="en-IN" dirty="0" smtClean="0"/>
              <a:t>Lab reports</a:t>
            </a:r>
          </a:p>
          <a:p>
            <a:pPr marL="857250" lvl="1" indent="-457200">
              <a:buFont typeface="Wingdings" pitchFamily="2" charset="2"/>
              <a:buChar char="Ø"/>
            </a:pPr>
            <a:r>
              <a:rPr lang="en-IN" dirty="0" smtClean="0"/>
              <a:t>Rooms</a:t>
            </a:r>
          </a:p>
          <a:p>
            <a:pPr marL="857250" lvl="1" indent="-457200">
              <a:buFont typeface="Wingdings" pitchFamily="2" charset="2"/>
              <a:buChar char="Ø"/>
            </a:pPr>
            <a:r>
              <a:rPr lang="en-IN" dirty="0" smtClean="0"/>
              <a:t>Bill Details</a:t>
            </a:r>
          </a:p>
          <a:p>
            <a:pPr marL="0" indent="0">
              <a:buNone/>
            </a:pPr>
            <a:r>
              <a:rPr lang="en-IN" dirty="0" smtClean="0"/>
              <a:t> </a:t>
            </a:r>
          </a:p>
          <a:p>
            <a:endParaRPr lang="en-IN" dirty="0"/>
          </a:p>
        </p:txBody>
      </p:sp>
    </p:spTree>
    <p:extLst>
      <p:ext uri="{BB962C8B-B14F-4D97-AF65-F5344CB8AC3E}">
        <p14:creationId xmlns:p14="http://schemas.microsoft.com/office/powerpoint/2010/main" val="33823864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IDENTIFYING KEY ATTRIBUTES</a:t>
            </a:r>
            <a:endParaRPr lang="en-IN" dirty="0"/>
          </a:p>
        </p:txBody>
      </p:sp>
      <p:sp>
        <p:nvSpPr>
          <p:cNvPr id="3" name="Content Placeholder 2"/>
          <p:cNvSpPr>
            <a:spLocks noGrp="1"/>
          </p:cNvSpPr>
          <p:nvPr>
            <p:ph idx="1"/>
          </p:nvPr>
        </p:nvSpPr>
        <p:spPr/>
        <p:txBody>
          <a:bodyPr/>
          <a:lstStyle/>
          <a:p>
            <a:r>
              <a:rPr lang="en-IN" dirty="0" smtClean="0"/>
              <a:t>Patient id</a:t>
            </a:r>
          </a:p>
          <a:p>
            <a:r>
              <a:rPr lang="en-IN" dirty="0" smtClean="0"/>
              <a:t>Doctor id</a:t>
            </a:r>
          </a:p>
          <a:p>
            <a:r>
              <a:rPr lang="en-IN" dirty="0" smtClean="0"/>
              <a:t>Lab no.</a:t>
            </a:r>
          </a:p>
          <a:p>
            <a:r>
              <a:rPr lang="en-IN" dirty="0" smtClean="0"/>
              <a:t>Room no.</a:t>
            </a:r>
          </a:p>
          <a:p>
            <a:r>
              <a:rPr lang="en-IN" dirty="0" smtClean="0"/>
              <a:t>Bill no.</a:t>
            </a:r>
            <a:endParaRPr lang="en-IN" dirty="0"/>
          </a:p>
        </p:txBody>
      </p:sp>
    </p:spTree>
    <p:extLst>
      <p:ext uri="{BB962C8B-B14F-4D97-AF65-F5344CB8AC3E}">
        <p14:creationId xmlns:p14="http://schemas.microsoft.com/office/powerpoint/2010/main" val="30895969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OTHER RELEVANT ATTRIBUTES</a:t>
            </a:r>
            <a:br>
              <a:rPr lang="en-IN" dirty="0" smtClean="0"/>
            </a:br>
            <a:endParaRPr lang="en-IN" dirty="0"/>
          </a:p>
        </p:txBody>
      </p:sp>
      <p:sp>
        <p:nvSpPr>
          <p:cNvPr id="3" name="Content Placeholder 2"/>
          <p:cNvSpPr>
            <a:spLocks noGrp="1"/>
          </p:cNvSpPr>
          <p:nvPr>
            <p:ph idx="1"/>
          </p:nvPr>
        </p:nvSpPr>
        <p:spPr/>
        <p:txBody>
          <a:bodyPr>
            <a:normAutofit lnSpcReduction="10000"/>
          </a:bodyPr>
          <a:lstStyle/>
          <a:p>
            <a:r>
              <a:rPr lang="en-IN" dirty="0" smtClean="0"/>
              <a:t>Patient- </a:t>
            </a:r>
            <a:r>
              <a:rPr lang="en-IN" dirty="0" err="1" smtClean="0"/>
              <a:t>Pid</a:t>
            </a:r>
            <a:r>
              <a:rPr lang="en-IN" dirty="0" smtClean="0"/>
              <a:t>, age, address, gender, name, phone, weight, </a:t>
            </a:r>
            <a:r>
              <a:rPr lang="en-IN" dirty="0" err="1" smtClean="0"/>
              <a:t>doctorid</a:t>
            </a:r>
            <a:r>
              <a:rPr lang="en-IN" dirty="0" smtClean="0"/>
              <a:t>, disease</a:t>
            </a:r>
          </a:p>
          <a:p>
            <a:r>
              <a:rPr lang="en-IN" dirty="0" smtClean="0"/>
              <a:t>Doctor- </a:t>
            </a:r>
            <a:r>
              <a:rPr lang="en-IN" dirty="0" err="1" smtClean="0"/>
              <a:t>Doctorid</a:t>
            </a:r>
            <a:r>
              <a:rPr lang="en-IN" dirty="0" smtClean="0"/>
              <a:t>, </a:t>
            </a:r>
            <a:r>
              <a:rPr lang="en-IN" dirty="0" err="1" smtClean="0"/>
              <a:t>dept</a:t>
            </a:r>
            <a:r>
              <a:rPr lang="en-IN" dirty="0" smtClean="0"/>
              <a:t>, Doctor name, phone</a:t>
            </a:r>
          </a:p>
          <a:p>
            <a:r>
              <a:rPr lang="en-IN" dirty="0" smtClean="0"/>
              <a:t>Lab report- lab no, amount, </a:t>
            </a:r>
            <a:r>
              <a:rPr lang="en-IN" dirty="0" err="1" smtClean="0"/>
              <a:t>pid</a:t>
            </a:r>
            <a:r>
              <a:rPr lang="en-IN" dirty="0" smtClean="0"/>
              <a:t>, date, category, </a:t>
            </a:r>
            <a:r>
              <a:rPr lang="en-IN" dirty="0" err="1" smtClean="0"/>
              <a:t>doctorid</a:t>
            </a:r>
            <a:endParaRPr lang="en-IN" dirty="0" smtClean="0"/>
          </a:p>
          <a:p>
            <a:r>
              <a:rPr lang="en-IN" dirty="0" smtClean="0"/>
              <a:t>Room- room no, room type, status</a:t>
            </a:r>
          </a:p>
          <a:p>
            <a:r>
              <a:rPr lang="en-IN" dirty="0" smtClean="0"/>
              <a:t>Bill- bill no, </a:t>
            </a:r>
            <a:r>
              <a:rPr lang="en-IN" dirty="0" err="1" smtClean="0"/>
              <a:t>pid</a:t>
            </a:r>
            <a:r>
              <a:rPr lang="en-IN" dirty="0" smtClean="0"/>
              <a:t>, </a:t>
            </a:r>
            <a:r>
              <a:rPr lang="en-IN" dirty="0" err="1" smtClean="0"/>
              <a:t>doctorid</a:t>
            </a:r>
            <a:r>
              <a:rPr lang="en-IN" dirty="0" smtClean="0"/>
              <a:t>, room charge, doctor fee, advance, no of days, operation charge, etc. </a:t>
            </a:r>
            <a:endParaRPr lang="en-IN" dirty="0"/>
          </a:p>
        </p:txBody>
      </p:sp>
    </p:spTree>
    <p:extLst>
      <p:ext uri="{BB962C8B-B14F-4D97-AF65-F5344CB8AC3E}">
        <p14:creationId xmlns:p14="http://schemas.microsoft.com/office/powerpoint/2010/main" val="3640641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3400" y="-152400"/>
            <a:ext cx="8229600" cy="685800"/>
          </a:xfrm>
        </p:spPr>
        <p:txBody>
          <a:bodyPr>
            <a:normAutofit fontScale="90000"/>
          </a:bodyPr>
          <a:lstStyle/>
          <a:p>
            <a:r>
              <a:rPr lang="en-US" sz="4000" dirty="0"/>
              <a:t>Creating Tables</a:t>
            </a:r>
          </a:p>
        </p:txBody>
      </p:sp>
      <p:sp>
        <p:nvSpPr>
          <p:cNvPr id="10243" name="Rectangle 3"/>
          <p:cNvSpPr>
            <a:spLocks noGrp="1" noChangeArrowheads="1"/>
          </p:cNvSpPr>
          <p:nvPr>
            <p:ph type="body" idx="1"/>
          </p:nvPr>
        </p:nvSpPr>
        <p:spPr>
          <a:xfrm>
            <a:off x="0" y="533400"/>
            <a:ext cx="9144000" cy="6553200"/>
          </a:xfrm>
        </p:spPr>
        <p:txBody>
          <a:bodyPr/>
          <a:lstStyle/>
          <a:p>
            <a:pPr>
              <a:lnSpc>
                <a:spcPct val="80000"/>
              </a:lnSpc>
              <a:buFont typeface="Wingdings" pitchFamily="2" charset="2"/>
              <a:buNone/>
            </a:pPr>
            <a:endParaRPr lang="en-US" sz="2800" dirty="0" smtClean="0"/>
          </a:p>
          <a:p>
            <a:pPr>
              <a:lnSpc>
                <a:spcPct val="80000"/>
              </a:lnSpc>
              <a:buFont typeface="Wingdings" pitchFamily="2" charset="2"/>
              <a:buNone/>
            </a:pPr>
            <a:r>
              <a:rPr lang="en-US" sz="2800" dirty="0"/>
              <a:t> </a:t>
            </a:r>
            <a:r>
              <a:rPr lang="en-US" sz="2800" dirty="0" smtClean="0"/>
              <a:t>  1.Define </a:t>
            </a:r>
            <a:r>
              <a:rPr lang="en-US" sz="2800" dirty="0"/>
              <a:t>each field in the table by following a three step process.</a:t>
            </a:r>
          </a:p>
          <a:p>
            <a:pPr>
              <a:lnSpc>
                <a:spcPct val="80000"/>
              </a:lnSpc>
              <a:buFont typeface="Wingdings" pitchFamily="2" charset="2"/>
              <a:buNone/>
            </a:pPr>
            <a:r>
              <a:rPr lang="en-US" sz="2800" dirty="0"/>
              <a:t>     </a:t>
            </a:r>
            <a:r>
              <a:rPr lang="en-US" sz="2800" i="1" dirty="0"/>
              <a:t>a. Name the field.</a:t>
            </a:r>
          </a:p>
          <a:p>
            <a:pPr>
              <a:lnSpc>
                <a:spcPct val="80000"/>
              </a:lnSpc>
              <a:buFont typeface="Wingdings" pitchFamily="2" charset="2"/>
              <a:buNone/>
            </a:pPr>
            <a:r>
              <a:rPr lang="en-US" sz="2800" i="1" dirty="0"/>
              <a:t>     b. Specify the field type</a:t>
            </a:r>
            <a:r>
              <a:rPr lang="en-US" i="1" dirty="0"/>
              <a:t>.</a:t>
            </a:r>
          </a:p>
          <a:p>
            <a:pPr>
              <a:lnSpc>
                <a:spcPct val="80000"/>
              </a:lnSpc>
              <a:buFont typeface="Wingdings" pitchFamily="2" charset="2"/>
              <a:buNone/>
            </a:pPr>
            <a:r>
              <a:rPr lang="en-US" sz="2800" dirty="0"/>
              <a:t>       i. </a:t>
            </a:r>
            <a:r>
              <a:rPr lang="en-US" sz="2400" dirty="0"/>
              <a:t>Text Field (character or string or alphanumeric)-stores strings &amp;</a:t>
            </a:r>
          </a:p>
          <a:p>
            <a:pPr>
              <a:lnSpc>
                <a:spcPct val="80000"/>
              </a:lnSpc>
              <a:buFont typeface="Wingdings" pitchFamily="2" charset="2"/>
              <a:buNone/>
            </a:pPr>
            <a:r>
              <a:rPr lang="en-US" sz="2400" dirty="0"/>
              <a:t>              letters that are not used for calculations.</a:t>
            </a:r>
          </a:p>
          <a:p>
            <a:pPr>
              <a:lnSpc>
                <a:spcPct val="80000"/>
              </a:lnSpc>
              <a:buFont typeface="Wingdings" pitchFamily="2" charset="2"/>
              <a:buNone/>
            </a:pPr>
            <a:r>
              <a:rPr lang="en-US" sz="2400" dirty="0"/>
              <a:t>        ii. Numeric Field – stores numbers</a:t>
            </a:r>
          </a:p>
          <a:p>
            <a:pPr>
              <a:lnSpc>
                <a:spcPct val="80000"/>
              </a:lnSpc>
              <a:buFont typeface="Wingdings" pitchFamily="2" charset="2"/>
              <a:buNone/>
            </a:pPr>
            <a:r>
              <a:rPr lang="en-US" sz="2400" dirty="0"/>
              <a:t>        iii</a:t>
            </a:r>
            <a:r>
              <a:rPr lang="en-US" sz="2400" dirty="0" smtClean="0"/>
              <a:t>. Date </a:t>
            </a:r>
            <a:r>
              <a:rPr lang="en-US" sz="2400" dirty="0"/>
              <a:t>or Time Field – stores Date &amp; Time</a:t>
            </a:r>
          </a:p>
          <a:p>
            <a:pPr>
              <a:lnSpc>
                <a:spcPct val="80000"/>
              </a:lnSpc>
              <a:buFont typeface="Wingdings" pitchFamily="2" charset="2"/>
              <a:buNone/>
            </a:pPr>
            <a:r>
              <a:rPr lang="en-US" sz="2800" dirty="0" smtClean="0"/>
              <a:t>     </a:t>
            </a:r>
            <a:r>
              <a:rPr lang="en-US" sz="2800" i="1" dirty="0" smtClean="0"/>
              <a:t>c</a:t>
            </a:r>
            <a:r>
              <a:rPr lang="en-US" sz="2800" i="1" dirty="0"/>
              <a:t>. Specify the field size.</a:t>
            </a:r>
          </a:p>
          <a:p>
            <a:pPr>
              <a:lnSpc>
                <a:spcPct val="80000"/>
              </a:lnSpc>
              <a:buFont typeface="Wingdings" pitchFamily="2" charset="2"/>
              <a:buNone/>
            </a:pPr>
            <a:r>
              <a:rPr lang="en-US" sz="2800" dirty="0" smtClean="0"/>
              <a:t>  2.Entering </a:t>
            </a:r>
            <a:r>
              <a:rPr lang="en-US" sz="2800" dirty="0"/>
              <a:t>data in a table</a:t>
            </a:r>
          </a:p>
        </p:txBody>
      </p:sp>
    </p:spTree>
    <p:extLst>
      <p:ext uri="{BB962C8B-B14F-4D97-AF65-F5344CB8AC3E}">
        <p14:creationId xmlns:p14="http://schemas.microsoft.com/office/powerpoint/2010/main" val="677418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7813"/>
            <a:ext cx="8229600" cy="941387"/>
          </a:xfrm>
        </p:spPr>
        <p:txBody>
          <a:bodyPr/>
          <a:lstStyle/>
          <a:p>
            <a:r>
              <a:rPr lang="en-US"/>
              <a:t>Querying Database</a:t>
            </a:r>
          </a:p>
        </p:txBody>
      </p:sp>
      <p:sp>
        <p:nvSpPr>
          <p:cNvPr id="13315" name="Rectangle 3"/>
          <p:cNvSpPr>
            <a:spLocks noGrp="1" noChangeArrowheads="1"/>
          </p:cNvSpPr>
          <p:nvPr>
            <p:ph type="body" idx="1"/>
          </p:nvPr>
        </p:nvSpPr>
        <p:spPr>
          <a:xfrm>
            <a:off x="457200" y="1371600"/>
            <a:ext cx="8229600" cy="5486400"/>
          </a:xfrm>
        </p:spPr>
        <p:txBody>
          <a:bodyPr/>
          <a:lstStyle/>
          <a:p>
            <a:r>
              <a:rPr lang="en-US" sz="2800" dirty="0"/>
              <a:t>Query :A user-constructed statement that describes data and criteria so that the DBMS can gather the desired data and construct specific information.</a:t>
            </a:r>
          </a:p>
          <a:p>
            <a:r>
              <a:rPr lang="en-US" sz="2800" dirty="0"/>
              <a:t>Allows DBMS to locate records.</a:t>
            </a:r>
          </a:p>
          <a:p>
            <a:r>
              <a:rPr lang="en-US" sz="2800" dirty="0"/>
              <a:t>Establish relationships or links between tables to update records.</a:t>
            </a:r>
          </a:p>
          <a:p>
            <a:r>
              <a:rPr lang="en-US" sz="2800" dirty="0"/>
              <a:t>List a subset of records.</a:t>
            </a:r>
          </a:p>
          <a:p>
            <a:r>
              <a:rPr lang="en-US" sz="2800" dirty="0"/>
              <a:t>Perform calculations</a:t>
            </a:r>
          </a:p>
          <a:p>
            <a:r>
              <a:rPr lang="en-US" sz="2800" dirty="0"/>
              <a:t>Delete </a:t>
            </a:r>
            <a:r>
              <a:rPr lang="en-US" sz="2800" dirty="0" smtClean="0"/>
              <a:t>outdated </a:t>
            </a:r>
            <a:r>
              <a:rPr lang="en-US" sz="2800" dirty="0"/>
              <a:t>records</a:t>
            </a:r>
          </a:p>
          <a:p>
            <a:r>
              <a:rPr lang="en-US" sz="2800" dirty="0"/>
              <a:t>Perform other management tasks.</a:t>
            </a:r>
          </a:p>
        </p:txBody>
      </p:sp>
    </p:spTree>
    <p:extLst>
      <p:ext uri="{BB962C8B-B14F-4D97-AF65-F5344CB8AC3E}">
        <p14:creationId xmlns:p14="http://schemas.microsoft.com/office/powerpoint/2010/main" val="2261620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3152</Words>
  <Application>Microsoft Office PowerPoint</Application>
  <PresentationFormat>On-screen Show (4:3)</PresentationFormat>
  <Paragraphs>473</Paragraphs>
  <Slides>74</Slides>
  <Notes>3</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Office Theme</vt:lpstr>
      <vt:lpstr>Database</vt:lpstr>
      <vt:lpstr>Basic Definitions</vt:lpstr>
      <vt:lpstr>Why Database Or Benefits of Database</vt:lpstr>
      <vt:lpstr>Database </vt:lpstr>
      <vt:lpstr>Elements of Database</vt:lpstr>
      <vt:lpstr>Users of Database</vt:lpstr>
      <vt:lpstr>Working with a Database</vt:lpstr>
      <vt:lpstr>Creating Tables</vt:lpstr>
      <vt:lpstr>Querying Database</vt:lpstr>
      <vt:lpstr>Database Examples </vt:lpstr>
      <vt:lpstr>Database Types (cont.)</vt:lpstr>
      <vt:lpstr>PowerPoint Presentation</vt:lpstr>
      <vt:lpstr>PowerPoint Presentation</vt:lpstr>
      <vt:lpstr>Traditional File Environment</vt:lpstr>
      <vt:lpstr>Traditional File Environment (continued)</vt:lpstr>
      <vt:lpstr>Problems: Traditional File Environment</vt:lpstr>
      <vt:lpstr>Database Management System (DBMS)</vt:lpstr>
      <vt:lpstr>Locating Data in Databases</vt:lpstr>
      <vt:lpstr>Locating Data in Databases (continued)</vt:lpstr>
      <vt:lpstr>Locating Data in Databases (continued)</vt:lpstr>
      <vt:lpstr>TWO MAIN TYPES</vt:lpstr>
      <vt:lpstr>PowerPoint Presentation</vt:lpstr>
      <vt:lpstr>Centralized Database</vt:lpstr>
      <vt:lpstr>Example</vt:lpstr>
      <vt:lpstr>Distributed Database</vt:lpstr>
      <vt:lpstr>Example</vt:lpstr>
      <vt:lpstr>Distributed Database</vt:lpstr>
      <vt:lpstr>PowerPoint Presentation</vt:lpstr>
      <vt:lpstr>Database Development</vt:lpstr>
      <vt:lpstr>Entity-relationship model</vt:lpstr>
      <vt:lpstr>Database Development</vt:lpstr>
      <vt:lpstr>Non-normalized table and its problems</vt:lpstr>
      <vt:lpstr>Normalized Relation</vt:lpstr>
      <vt:lpstr>Database Development</vt:lpstr>
      <vt:lpstr>Database Management Systems</vt:lpstr>
      <vt:lpstr>DBMS: Logical versus Physical View</vt:lpstr>
      <vt:lpstr>DBMS Components</vt:lpstr>
      <vt:lpstr>More DBMS Components</vt:lpstr>
      <vt:lpstr>DBMS Benefits</vt:lpstr>
      <vt:lpstr>PowerPoint Presentation</vt:lpstr>
      <vt:lpstr>Flat Files</vt:lpstr>
      <vt:lpstr>Relational Database</vt:lpstr>
      <vt:lpstr>SQL</vt:lpstr>
      <vt:lpstr>Data Manipulation Language</vt:lpstr>
      <vt:lpstr>DML Example</vt:lpstr>
      <vt:lpstr>DML Example (cont.)</vt:lpstr>
      <vt:lpstr>Data Definition Language</vt:lpstr>
      <vt:lpstr>DDL Examples</vt:lpstr>
      <vt:lpstr>DBMS</vt:lpstr>
      <vt:lpstr>DBMS Advantages </vt:lpstr>
      <vt:lpstr>     </vt:lpstr>
      <vt:lpstr>PowerPoint Presentation</vt:lpstr>
      <vt:lpstr>Types of Conceptual Data Model</vt:lpstr>
      <vt:lpstr>Relational Data Model</vt:lpstr>
      <vt:lpstr>Education Database</vt:lpstr>
      <vt:lpstr>Example of Relational Data Base</vt:lpstr>
      <vt:lpstr>Example of Relational Data Base</vt:lpstr>
      <vt:lpstr>Hierarchical Data Model</vt:lpstr>
      <vt:lpstr>Example of Hierarchical Data Base</vt:lpstr>
      <vt:lpstr>Example of Hierarchical Data Base</vt:lpstr>
      <vt:lpstr>Network Data Model</vt:lpstr>
      <vt:lpstr>Example of Network Data Base</vt:lpstr>
      <vt:lpstr>Example of Network Data Base</vt:lpstr>
      <vt:lpstr>Comparison of the Models</vt:lpstr>
      <vt:lpstr>E-R Diagram</vt:lpstr>
      <vt:lpstr>LIBRARY MANAGEMENT SYSTEM </vt:lpstr>
      <vt:lpstr>PowerPoint Presentation</vt:lpstr>
      <vt:lpstr>STEP-1: -&gt;IDENTIFYING THE ENTITIES </vt:lpstr>
      <vt:lpstr>STEP-2:-&gt; IDENTIFYING THE RELATIONSHIPS </vt:lpstr>
      <vt:lpstr>STEP-3: -&gt;IDENTIFYING KEY ATTRIBUTES</vt:lpstr>
      <vt:lpstr>STEP-4:-&gt; OTHER RELEVANT ATTRIBUTES </vt:lpstr>
      <vt:lpstr>Hospital Management System</vt:lpstr>
      <vt:lpstr>IDENTIFYING KEY ATTRIBUTES</vt:lpstr>
      <vt:lpstr>OTHER RELEVANT ATTRIBUTES </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dc:title>
  <dc:creator>admin</dc:creator>
  <cp:lastModifiedBy>admin</cp:lastModifiedBy>
  <cp:revision>11</cp:revision>
  <dcterms:created xsi:type="dcterms:W3CDTF">2014-09-10T02:15:31Z</dcterms:created>
  <dcterms:modified xsi:type="dcterms:W3CDTF">2014-09-16T12:36:01Z</dcterms:modified>
</cp:coreProperties>
</file>