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5" r:id="rId1"/>
  </p:sldMasterIdLst>
  <p:notesMasterIdLst>
    <p:notesMasterId r:id="rId31"/>
  </p:notesMasterIdLst>
  <p:handoutMasterIdLst>
    <p:handoutMasterId r:id="rId32"/>
  </p:handoutMasterIdLst>
  <p:sldIdLst>
    <p:sldId id="320" r:id="rId2"/>
    <p:sldId id="461" r:id="rId3"/>
    <p:sldId id="462" r:id="rId4"/>
    <p:sldId id="463" r:id="rId5"/>
    <p:sldId id="464" r:id="rId6"/>
    <p:sldId id="465" r:id="rId7"/>
    <p:sldId id="354" r:id="rId8"/>
    <p:sldId id="375" r:id="rId9"/>
    <p:sldId id="486" r:id="rId10"/>
    <p:sldId id="355" r:id="rId11"/>
    <p:sldId id="357" r:id="rId12"/>
    <p:sldId id="358" r:id="rId13"/>
    <p:sldId id="421" r:id="rId14"/>
    <p:sldId id="361" r:id="rId15"/>
    <p:sldId id="362" r:id="rId16"/>
    <p:sldId id="422" r:id="rId17"/>
    <p:sldId id="365" r:id="rId18"/>
    <p:sldId id="366" r:id="rId19"/>
    <p:sldId id="367" r:id="rId20"/>
    <p:sldId id="423" r:id="rId21"/>
    <p:sldId id="409" r:id="rId22"/>
    <p:sldId id="492" r:id="rId23"/>
    <p:sldId id="493" r:id="rId24"/>
    <p:sldId id="494" r:id="rId25"/>
    <p:sldId id="495" r:id="rId26"/>
    <p:sldId id="497" r:id="rId27"/>
    <p:sldId id="498" r:id="rId28"/>
    <p:sldId id="499" r:id="rId29"/>
    <p:sldId id="500" r:id="rId3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>
        <p:scale>
          <a:sx n="60" d="100"/>
          <a:sy n="60" d="100"/>
        </p:scale>
        <p:origin x="-888" y="3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6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12" Type="http://schemas.openxmlformats.org/officeDocument/2006/relationships/slide" Target="slides/slide23.xml"/><Relationship Id="rId2" Type="http://schemas.openxmlformats.org/officeDocument/2006/relationships/slide" Target="slides/slide3.xml"/><Relationship Id="rId16" Type="http://schemas.openxmlformats.org/officeDocument/2006/relationships/slide" Target="slides/slide29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22.xml"/><Relationship Id="rId5" Type="http://schemas.openxmlformats.org/officeDocument/2006/relationships/slide" Target="slides/slide6.xml"/><Relationship Id="rId15" Type="http://schemas.openxmlformats.org/officeDocument/2006/relationships/slide" Target="slides/slide28.xml"/><Relationship Id="rId10" Type="http://schemas.openxmlformats.org/officeDocument/2006/relationships/slide" Target="slides/slide18.xml"/><Relationship Id="rId4" Type="http://schemas.openxmlformats.org/officeDocument/2006/relationships/slide" Target="slides/slide5.xml"/><Relationship Id="rId9" Type="http://schemas.openxmlformats.org/officeDocument/2006/relationships/slide" Target="slides/slide17.xml"/><Relationship Id="rId14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30D42-14E7-4D51-A28E-19F625F23506}" type="slidenum">
              <a:rPr lang="en-US" smtClean="0"/>
              <a:pPr/>
              <a:t>4</a:t>
            </a:fld>
            <a:r>
              <a:rPr lang="en-US" dirty="0" smtClean="0"/>
              <a:t>##</a:t>
            </a: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14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15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16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18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5</a:t>
            </a:fld>
            <a:r>
              <a:rPr lang="en-US" dirty="0" smtClean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6</a:t>
            </a:fld>
            <a:r>
              <a:rPr lang="en-US" dirty="0" smtClean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8</a:t>
            </a:fld>
            <a:r>
              <a:rPr lang="en-US" dirty="0" smtClean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9</a:t>
            </a:fld>
            <a:r>
              <a:rPr lang="en-US" dirty="0" smtClean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9888D-0E8B-4B3D-B6EC-ABDF79EACAD2}" type="slidenum">
              <a:rPr lang="en-US" smtClean="0"/>
              <a:pPr/>
              <a:t>10</a:t>
            </a:fld>
            <a:r>
              <a:rPr lang="en-US" dirty="0" smtClean="0"/>
              <a:t>##</a:t>
            </a: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E8D3F-F49B-4293-B265-1CCF079F5190}" type="slidenum">
              <a:rPr lang="en-US" smtClean="0"/>
              <a:pPr/>
              <a:t>11</a:t>
            </a:fld>
            <a:r>
              <a:rPr lang="en-US" dirty="0" smtClean="0"/>
              <a:t>##</a:t>
            </a: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12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13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0C4986D-6BE9-4264-908F-02DB36FD8D6C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 descr="telerik_logo_new-(white).png"/>
          <p:cNvPicPr>
            <a:picLocks noChangeAspect="1"/>
          </p:cNvPicPr>
          <p:nvPr userDrawn="1"/>
        </p:nvPicPr>
        <p:blipFill>
          <a:blip r:embed="rId18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  <p:sldLayoutId id="2147484257" r:id="rId12"/>
    <p:sldLayoutId id="2147483701" r:id="rId13"/>
    <p:sldLayoutId id="2147483703" r:id="rId14"/>
    <p:sldLayoutId id="2147483702" r:id="rId1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2207048"/>
            <a:ext cx="4191000" cy="993352"/>
          </a:xfrm>
        </p:spPr>
        <p:txBody>
          <a:bodyPr>
            <a:normAutofit/>
          </a:bodyPr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240880"/>
            <a:ext cx="59436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HTML, Text, Images, Tables</a:t>
            </a:r>
            <a:endParaRPr lang="en-US" noProof="1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95801"/>
            <a:ext cx="4114800" cy="1910443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24932" name="Picture 4" descr="http://www.optimiced.com/wp-uploads/2009/07/html-icons-veer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6" y="1295400"/>
            <a:ext cx="2422524" cy="2422524"/>
          </a:xfrm>
          <a:prstGeom prst="roundRect">
            <a:avLst>
              <a:gd name="adj" fmla="val 33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24934" name="Picture 6" descr="http://www.russellheimlich.com/blog/wp-content/uploads/2007/11/html-source-code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086">
            <a:off x="5772896" y="387891"/>
            <a:ext cx="3098386" cy="1660126"/>
          </a:xfrm>
          <a:prstGeom prst="roundRect">
            <a:avLst>
              <a:gd name="adj" fmla="val 3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2" name="Picture 2" descr="http://www.iconarchive.com/icons/mayosoft/aero-vista/128/Oficina-HTML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3201">
            <a:off x="3269472" y="479855"/>
            <a:ext cx="1758366" cy="1758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74638"/>
            <a:ext cx="6248400" cy="639762"/>
          </a:xfrm>
        </p:spPr>
        <p:txBody>
          <a:bodyPr/>
          <a:lstStyle/>
          <a:p>
            <a:pPr>
              <a:defRPr/>
            </a:pPr>
            <a:r>
              <a:rPr lang="en-ZA" dirty="0" smtClean="0"/>
              <a:t>First HTML Page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41338" y="1628775"/>
            <a:ext cx="7991475" cy="28992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45" name="Picture 8" descr="My-First-HTML-Page-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4221163"/>
            <a:ext cx="555625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28638" y="914400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539750" y="1676400"/>
            <a:ext cx="8207375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Tags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133600" y="19050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72200" y="3663196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562600"/>
            <a:ext cx="822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HTML element consists of an opening tag, a closing tag and the content inside.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703082"/>
            <a:ext cx="7994649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2514600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ZA" dirty="0" smtClean="0"/>
              <a:t>First HTML Page: Header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33800" y="15240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3657600"/>
            <a:ext cx="7354346" cy="12652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Body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148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74638"/>
            <a:ext cx="5867400" cy="563562"/>
          </a:xfrm>
        </p:spPr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219200"/>
            <a:ext cx="79248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r>
              <a:rPr lang="en-ZA" dirty="0" smtClean="0"/>
              <a:t>Text </a:t>
            </a:r>
            <a:r>
              <a:rPr lang="en-ZA" dirty="0"/>
              <a:t>formatting tags</a:t>
            </a:r>
            <a:endParaRPr lang="en-US" dirty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2774" y="15240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Web site&lt;/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585787" y="3408301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50134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400800" cy="639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Some Simple Tags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93738" y="941459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64008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800" dirty="0" smtClean="0"/>
              <a:t>Some Simple Tags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93738" y="979559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403" y="609600"/>
            <a:ext cx="313508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6200"/>
            <a:ext cx="6477000" cy="7159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Tags Attributes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28600" y="9144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Tags can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Attributes specify properties and behavior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Few attributes can apply to every element: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 is unique in the document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Content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attribute is displayed as hint when the element is hovered with the mouse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Some elements have obligatory attributes</a:t>
            </a:r>
            <a:endParaRPr lang="bg-BG" dirty="0" smtClean="0"/>
          </a:p>
        </p:txBody>
      </p:sp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1282700" y="5045232"/>
            <a:ext cx="709612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578224" y="4191000"/>
            <a:ext cx="4800600" cy="527804"/>
          </a:xfrm>
          <a:prstGeom prst="wedgeRoundRectCallout">
            <a:avLst>
              <a:gd name="adj1" fmla="val -38490"/>
              <a:gd name="adj2" fmla="val 929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with value "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74638"/>
            <a:ext cx="67056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20676" y="920750"/>
            <a:ext cx="8496300" cy="53292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ZA" dirty="0" smtClean="0"/>
              <a:t>Heading Tags (h1 – h6)</a:t>
            </a:r>
          </a:p>
          <a:p>
            <a:pPr>
              <a:lnSpc>
                <a:spcPct val="10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 marL="0" indent="0">
              <a:lnSpc>
                <a:spcPct val="100000"/>
              </a:lnSpc>
              <a:spcBef>
                <a:spcPts val="3600"/>
              </a:spcBef>
              <a:buNone/>
              <a:defRPr/>
            </a:pPr>
            <a:endParaRPr lang="en-ZA" dirty="0"/>
          </a:p>
          <a:p>
            <a:pPr marL="0" indent="0">
              <a:lnSpc>
                <a:spcPct val="100000"/>
              </a:lnSpc>
              <a:spcBef>
                <a:spcPts val="3600"/>
              </a:spcBef>
              <a:buNone/>
              <a:defRPr/>
            </a:pPr>
            <a:r>
              <a:rPr lang="en-ZA" dirty="0" smtClean="0"/>
              <a:t>Paragraph Tags</a:t>
            </a:r>
            <a:endParaRPr lang="en-ZA" dirty="0"/>
          </a:p>
          <a:p>
            <a:pPr>
              <a:lnSpc>
                <a:spcPct val="100000"/>
              </a:lnSpc>
              <a:spcBef>
                <a:spcPts val="3600"/>
              </a:spcBef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/>
              <a:t> and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533400" y="403860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609600" y="1371600"/>
            <a:ext cx="762635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492857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800" dirty="0" smtClean="0"/>
              <a:t>Headings and Paragraphs – Example </a:t>
            </a:r>
            <a:endParaRPr lang="bg-BG" sz="3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paragraphs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dirty="0" smtClean="0"/>
              <a:t>Introduction to HTML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 smtClean="0"/>
              <a:t>How the Web Works?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 smtClean="0"/>
              <a:t>What is a Web Page?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 smtClean="0"/>
              <a:t>My First HTML Page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 smtClean="0"/>
              <a:t>Basic Tags: Hyperlinks, Images, Formatting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 smtClean="0"/>
              <a:t>Headings and Paragraphs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dirty="0"/>
              <a:t>HTML in Details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&lt;!DOCTYPE&gt;</a:t>
            </a:r>
            <a:r>
              <a:rPr lang="en-US" dirty="0"/>
              <a:t> Declaration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Section: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" y="1433286"/>
            <a:ext cx="792003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800" dirty="0" smtClean="0"/>
              <a:t>Headings and Paragraphs – Example (2)</a:t>
            </a:r>
            <a:endParaRPr lang="bg-BG" sz="3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127" y="3495675"/>
            <a:ext cx="3373473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989" y="152400"/>
            <a:ext cx="6553200" cy="4873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Lists – Example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64612" name="Rectangle 4"/>
          <p:cNvSpPr>
            <a:spLocks noChangeArrowheads="1"/>
          </p:cNvSpPr>
          <p:nvPr/>
        </p:nvSpPr>
        <p:spPr bwMode="auto">
          <a:xfrm>
            <a:off x="535102" y="1514406"/>
            <a:ext cx="8066087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&lt;dt&gt;HTML&lt;/dt&gt;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&lt;dd&gt;A markup lang…&lt;/dd&gt;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5102" y="838200"/>
            <a:ext cx="2238489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lists.html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69" y="2066925"/>
            <a:ext cx="3333750" cy="4791075"/>
          </a:xfrm>
          <a:prstGeom prst="roundRect">
            <a:avLst>
              <a:gd name="adj" fmla="val 14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5400"/>
            <a:ext cx="65532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295400"/>
            <a:ext cx="7924800" cy="41148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defRPr/>
            </a:pPr>
            <a:r>
              <a:rPr lang="en-US" sz="1800" dirty="0" smtClean="0"/>
              <a:t>Tables represent tabular data</a:t>
            </a:r>
          </a:p>
          <a:p>
            <a:pPr lvl="1">
              <a:lnSpc>
                <a:spcPts val="4000"/>
              </a:lnSpc>
              <a:defRPr/>
            </a:pPr>
            <a:r>
              <a:rPr lang="en-US" sz="1800" dirty="0" smtClean="0"/>
              <a:t>A table consists of one or several rows</a:t>
            </a:r>
          </a:p>
          <a:p>
            <a:pPr lvl="1">
              <a:lnSpc>
                <a:spcPts val="4000"/>
              </a:lnSpc>
              <a:defRPr/>
            </a:pPr>
            <a:r>
              <a:rPr lang="en-US" sz="1800" dirty="0" smtClean="0"/>
              <a:t>Each row has one or more columns</a:t>
            </a:r>
          </a:p>
          <a:p>
            <a:pPr>
              <a:lnSpc>
                <a:spcPts val="4000"/>
              </a:lnSpc>
              <a:defRPr/>
            </a:pPr>
            <a:r>
              <a:rPr lang="en-US" sz="1800" dirty="0" smtClean="0"/>
              <a:t>Tables comprised of several core tags: </a:t>
            </a: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sz="1800" dirty="0" smtClean="0"/>
              <a:t>: begin / end the table</a:t>
            </a:r>
            <a:br>
              <a:rPr lang="en-US" sz="1800" dirty="0" smtClean="0"/>
            </a:br>
            <a:r>
              <a:rPr lang="en-US" sz="1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sz="1800" noProof="1" smtClean="0"/>
              <a:t>: </a:t>
            </a:r>
            <a:r>
              <a:rPr lang="en-US" sz="1800" dirty="0" smtClean="0"/>
              <a:t>create a table row</a:t>
            </a:r>
            <a:br>
              <a:rPr lang="en-US" sz="1800" dirty="0" smtClean="0"/>
            </a:br>
            <a:r>
              <a:rPr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sz="1800" dirty="0" smtClean="0"/>
              <a:t>: create tabular data (cell)</a:t>
            </a:r>
          </a:p>
        </p:txBody>
      </p:sp>
    </p:spTree>
    <p:extLst>
      <p:ext uri="{BB962C8B-B14F-4D97-AF65-F5344CB8AC3E}">
        <p14:creationId xmlns:p14="http://schemas.microsoft.com/office/powerpoint/2010/main" val="34148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629400" cy="6397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Tables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1069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table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row</a:t>
            </a:r>
            <a:endParaRPr lang="en-ZA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cell in a row</a:t>
            </a:r>
          </a:p>
        </p:txBody>
      </p:sp>
      <p:sp>
        <p:nvSpPr>
          <p:cNvPr id="1010692" name="Rectangle 4"/>
          <p:cNvSpPr>
            <a:spLocks noChangeArrowheads="1"/>
          </p:cNvSpPr>
          <p:nvPr/>
        </p:nvSpPr>
        <p:spPr bwMode="auto">
          <a:xfrm>
            <a:off x="755651" y="1905000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 ... &lt;/table&gt;</a:t>
            </a:r>
          </a:p>
        </p:txBody>
      </p:sp>
      <p:sp>
        <p:nvSpPr>
          <p:cNvPr id="1010693" name="Rectangle 5"/>
          <p:cNvSpPr>
            <a:spLocks noChangeArrowheads="1"/>
          </p:cNvSpPr>
          <p:nvPr/>
        </p:nvSpPr>
        <p:spPr bwMode="auto">
          <a:xfrm>
            <a:off x="742951" y="3046711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... &lt;/tr&gt;</a:t>
            </a:r>
          </a:p>
        </p:txBody>
      </p:sp>
      <p:sp>
        <p:nvSpPr>
          <p:cNvPr id="1010694" name="Rectangle 6"/>
          <p:cNvSpPr>
            <a:spLocks noChangeArrowheads="1"/>
          </p:cNvSpPr>
          <p:nvPr/>
        </p:nvSpPr>
        <p:spPr bwMode="auto">
          <a:xfrm>
            <a:off x="768351" y="4191000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 ... &lt;/td&gt;</a:t>
            </a:r>
          </a:p>
        </p:txBody>
      </p:sp>
    </p:spTree>
    <p:extLst>
      <p:ext uri="{BB962C8B-B14F-4D97-AF65-F5344CB8AC3E}">
        <p14:creationId xmlns:p14="http://schemas.microsoft.com/office/powerpoint/2010/main" val="3907040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700" y="304800"/>
            <a:ext cx="6477000" cy="8080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582117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Simple HTML Tables – Example (2)</a:t>
            </a:r>
            <a:endParaRPr lang="bg-BG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914775"/>
            <a:ext cx="28003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738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Table rows split into three semantic sections: header, body and footer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table header and contains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 smtClean="0"/>
              <a:t> elements,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 smtClean="0"/>
              <a:t> elements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 smtClean="0"/>
              <a:t> denotes table footer but comes BEFORE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 smtClean="0"/>
              <a:t> define columns (most often used to set column widths)</a:t>
            </a:r>
          </a:p>
        </p:txBody>
      </p:sp>
    </p:spTree>
    <p:extLst>
      <p:ext uri="{BB962C8B-B14F-4D97-AF65-F5344CB8AC3E}">
        <p14:creationId xmlns:p14="http://schemas.microsoft.com/office/powerpoint/2010/main" val="2330954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74638"/>
            <a:ext cx="60198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800" dirty="0" smtClean="0"/>
              <a:t>Complete HTML Table: Example</a:t>
            </a:r>
            <a:endParaRPr lang="bg-BG" sz="38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th&gt;Column 1&lt;/th&gt;&lt;th&gt;Column 2&lt;/th&gt;&lt;/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2.2&lt;/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8194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5146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581400" y="4425196"/>
            <a:ext cx="4419600" cy="527804"/>
          </a:xfrm>
          <a:prstGeom prst="wedgeRoundRectCallout">
            <a:avLst>
              <a:gd name="adj1" fmla="val -90128"/>
              <a:gd name="adj2" fmla="val 554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9342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3528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797141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2192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74638"/>
            <a:ext cx="5410200" cy="85597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800" dirty="0" smtClean="0"/>
              <a:t>Complete HTML Table:</a:t>
            </a:r>
            <a:br>
              <a:rPr lang="en-US" sz="3800" dirty="0" smtClean="0"/>
            </a:br>
            <a:endParaRPr lang="bg-BG" sz="38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514600" y="5029200"/>
            <a:ext cx="4038600" cy="1379101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752600"/>
            <a:ext cx="53054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752600" y="685800"/>
            <a:ext cx="4038600" cy="953453"/>
          </a:xfrm>
          <a:prstGeom prst="wedgeRoundRectCallout">
            <a:avLst>
              <a:gd name="adj1" fmla="val 72723"/>
              <a:gd name="adj2" fmla="val 1655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By default, header text is bold and centered.</a:t>
            </a:r>
          </a:p>
        </p:txBody>
      </p:sp>
    </p:spTree>
    <p:extLst>
      <p:ext uri="{BB962C8B-B14F-4D97-AF65-F5344CB8AC3E}">
        <p14:creationId xmlns:p14="http://schemas.microsoft.com/office/powerpoint/2010/main" val="1478725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74638"/>
            <a:ext cx="6477000" cy="715962"/>
          </a:xfrm>
        </p:spPr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88131" y="1240631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data “cells”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nested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0175" y="3905250"/>
            <a:ext cx="30956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99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612775" indent="-514350">
              <a:lnSpc>
                <a:spcPct val="100000"/>
              </a:lnSpc>
              <a:buFont typeface="+mj-lt"/>
              <a:buAutoNum type="arabicPeriod" startAt="2"/>
              <a:defRPr/>
            </a:pPr>
            <a:r>
              <a:rPr lang="en-US" dirty="0"/>
              <a:t>HTML in </a:t>
            </a:r>
            <a:r>
              <a:rPr lang="en-US" dirty="0" smtClean="0"/>
              <a:t>Details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Text Styling and Formatting Tags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Hyperlinks: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/>
              <a:t>Hyperlinks </a:t>
            </a:r>
            <a:r>
              <a:rPr lang="en-US" dirty="0"/>
              <a:t>and Sections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Images: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Lists: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/>
              <a:t> </a:t>
            </a:r>
            <a:r>
              <a:rPr lang="en-US" dirty="0" smtClean="0"/>
              <a:t>elements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dirty="0" smtClean="0"/>
              <a:t>HTML Tables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dirty="0" smtClean="0"/>
              <a:t>HTML Forms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3227" y="152400"/>
            <a:ext cx="7924800" cy="7921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the Web Works?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449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23850" y="1066800"/>
            <a:ext cx="8496300" cy="1371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WWW use classical client / server architecture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HTTP is text-based </a:t>
            </a:r>
            <a:r>
              <a:rPr lang="en-US" dirty="0"/>
              <a:t>request-response </a:t>
            </a:r>
            <a:r>
              <a:rPr lang="en-US" dirty="0" smtClean="0"/>
              <a:t>protocol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971800" y="3174562"/>
            <a:ext cx="3352800" cy="676629"/>
            <a:chOff x="1776" y="1680"/>
            <a:chExt cx="1728" cy="352"/>
          </a:xfrm>
          <a:solidFill>
            <a:schemeClr val="accent5">
              <a:lumMod val="60000"/>
              <a:lumOff val="40000"/>
              <a:alpha val="30000"/>
            </a:schemeClr>
          </a:solidFill>
        </p:grpSpPr>
        <p:sp>
          <p:nvSpPr>
            <p:cNvPr id="874525" name="AutoShape 29"/>
            <p:cNvSpPr>
              <a:spLocks noChangeArrowheads="1"/>
            </p:cNvSpPr>
            <p:nvPr/>
          </p:nvSpPr>
          <p:spPr bwMode="auto">
            <a:xfrm>
              <a:off x="1776" y="1680"/>
              <a:ext cx="1728" cy="35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26" name="Text Box 30"/>
            <p:cNvSpPr txBox="1">
              <a:spLocks noChangeArrowheads="1"/>
            </p:cNvSpPr>
            <p:nvPr/>
          </p:nvSpPr>
          <p:spPr bwMode="auto">
            <a:xfrm>
              <a:off x="2044" y="1751"/>
              <a:ext cx="1008" cy="2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 request</a:t>
              </a:r>
            </a:p>
          </p:txBody>
        </p:sp>
      </p:grpSp>
      <p:sp>
        <p:nvSpPr>
          <p:cNvPr id="874527" name="Text Box 31"/>
          <p:cNvSpPr txBox="1">
            <a:spLocks noChangeArrowheads="1"/>
          </p:cNvSpPr>
          <p:nvPr/>
        </p:nvSpPr>
        <p:spPr bwMode="auto">
          <a:xfrm>
            <a:off x="304800" y="5279648"/>
            <a:ext cx="285115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</a:t>
            </a:r>
            <a:r>
              <a:rPr kumimoji="0"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a 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</a:t>
            </a:r>
          </a:p>
        </p:txBody>
      </p:sp>
      <p:sp>
        <p:nvSpPr>
          <p:cNvPr id="874528" name="Text Box 32"/>
          <p:cNvSpPr txBox="1">
            <a:spLocks noChangeArrowheads="1"/>
          </p:cNvSpPr>
          <p:nvPr/>
        </p:nvSpPr>
        <p:spPr bwMode="auto">
          <a:xfrm>
            <a:off x="5838824" y="5108138"/>
            <a:ext cx="3000376" cy="1292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running Web Server </a:t>
            </a:r>
            <a:r>
              <a:rPr kumimoji="0"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 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(IIS, Apache, 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71800" y="4211200"/>
            <a:ext cx="3352800" cy="698748"/>
            <a:chOff x="3200400" y="3962400"/>
            <a:chExt cx="2895600" cy="485775"/>
          </a:xfrm>
        </p:grpSpPr>
        <p:sp>
          <p:nvSpPr>
            <p:cNvPr id="874530" name="AutoShape 34"/>
            <p:cNvSpPr>
              <a:spLocks noChangeArrowheads="1"/>
            </p:cNvSpPr>
            <p:nvPr/>
          </p:nvSpPr>
          <p:spPr bwMode="auto">
            <a:xfrm flipH="1">
              <a:off x="3200400" y="3962400"/>
              <a:ext cx="2895600" cy="4857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0000"/>
              </a:schemeClr>
            </a:solidFill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31" name="Text Box 35"/>
            <p:cNvSpPr txBox="1">
              <a:spLocks noChangeArrowheads="1"/>
            </p:cNvSpPr>
            <p:nvPr/>
          </p:nvSpPr>
          <p:spPr bwMode="auto">
            <a:xfrm>
              <a:off x="3810001" y="4071918"/>
              <a:ext cx="1950068" cy="2781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 </a:t>
              </a:r>
              <a:r>
                <a:rPr kumimoji="0"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response</a:t>
              </a:r>
              <a:endParaRPr kumimoji="0"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74533" name="Text Box 37"/>
          <p:cNvSpPr txBox="1">
            <a:spLocks noChangeArrowheads="1"/>
          </p:cNvSpPr>
          <p:nvPr/>
        </p:nvSpPr>
        <p:spPr bwMode="auto">
          <a:xfrm>
            <a:off x="3875088" y="2819400"/>
            <a:ext cx="129381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sp>
        <p:nvSpPr>
          <p:cNvPr id="874534" name="Text Box 38"/>
          <p:cNvSpPr txBox="1">
            <a:spLocks noChangeArrowheads="1"/>
          </p:cNvSpPr>
          <p:nvPr/>
        </p:nvSpPr>
        <p:spPr bwMode="auto">
          <a:xfrm>
            <a:off x="4310062" y="3971488"/>
            <a:ext cx="94773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803" y="2638165"/>
            <a:ext cx="2438400" cy="2438400"/>
            <a:chOff x="228600" y="224864"/>
            <a:chExt cx="2438400" cy="2438400"/>
          </a:xfrm>
        </p:grpSpPr>
        <p:pic>
          <p:nvPicPr>
            <p:cNvPr id="1026" name="Picture 2" descr="http://askyourpc.com/media/blogs/a/images_2/Computer-256x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8600" y="22486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website-wind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75723">
              <a:off x="602640" y="904992"/>
              <a:ext cx="1280241" cy="1065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 fov="300000">
                <a:rot lat="21510460" lon="300467" rev="21477836"/>
              </a:camera>
              <a:lightRig rig="threePt" dir="t"/>
            </a:scene3d>
          </p:spPr>
        </p:pic>
      </p:grpSp>
      <p:pic>
        <p:nvPicPr>
          <p:cNvPr id="1028" name="Picture 4" descr="http://www.iconarchive.com/icons/visualpharm/hardware/256/serv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20134"/>
            <a:ext cx="2011804" cy="201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a Web Page?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7654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pages</a:t>
            </a:r>
            <a:r>
              <a:rPr lang="en-US" dirty="0" smtClean="0"/>
              <a:t> are text files containing HTML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 smtClean="0"/>
              <a:t>yper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ext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arkup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/>
              <a:t>anguage</a:t>
            </a:r>
          </a:p>
          <a:p>
            <a:pPr lvl="1">
              <a:defRPr/>
            </a:pPr>
            <a:r>
              <a:rPr lang="en-US" dirty="0" smtClean="0"/>
              <a:t>A notation for describing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structure</a:t>
            </a:r>
            <a:r>
              <a:rPr lang="en-US" dirty="0" smtClean="0"/>
              <a:t> (semantic markup)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  <a:r>
              <a:rPr lang="en-US" dirty="0" smtClean="0"/>
              <a:t> (presentation markup)</a:t>
            </a:r>
          </a:p>
          <a:p>
            <a:pPr lvl="1">
              <a:defRPr/>
            </a:pPr>
            <a:r>
              <a:rPr lang="en-US" dirty="0" smtClean="0"/>
              <a:t>Looks (looked?) like:</a:t>
            </a:r>
          </a:p>
          <a:p>
            <a:pPr lvl="2">
              <a:defRPr/>
            </a:pPr>
            <a:r>
              <a:rPr lang="en-US" dirty="0" smtClean="0"/>
              <a:t>A Microsoft Word document</a:t>
            </a:r>
          </a:p>
          <a:p>
            <a:pPr>
              <a:defRPr/>
            </a:pPr>
            <a:r>
              <a:rPr lang="en-US" dirty="0" smtClean="0"/>
              <a:t>The markup tags provide information about the page content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HTML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785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28600" y="1828800"/>
            <a:ext cx="8686800" cy="48006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An HTML file must have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 smtClean="0"/>
              <a:t> file extension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HTML files can be created with text editors:</a:t>
            </a:r>
          </a:p>
          <a:p>
            <a:pPr lvl="1">
              <a:lnSpc>
                <a:spcPct val="95000"/>
              </a:lnSpc>
              <a:defRPr/>
            </a:pPr>
            <a:r>
              <a:rPr lang="en-US" noProof="1" smtClean="0"/>
              <a:t>NotePad, NotePad ++, PSPad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Or HTML editors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Microsoft FrontPage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Macromedia Dreamweaver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Netscape Composer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Microsoft Word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Visual Studio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57400" y="3774280"/>
            <a:ext cx="50292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Text, Images, Tables, Forms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57400" y="3048000"/>
            <a:ext cx="50292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pic>
        <p:nvPicPr>
          <p:cNvPr id="4" name="Picture 3" descr="C:\downloads\NASA Space Wallpapers\NASA Space Wallpaper 00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597">
            <a:off x="3201386" y="4561481"/>
            <a:ext cx="2970900" cy="2111749"/>
          </a:xfrm>
          <a:prstGeom prst="roundRect">
            <a:avLst>
              <a:gd name="adj" fmla="val 50000"/>
            </a:avLst>
          </a:prstGeom>
          <a:noFill/>
          <a:effectLst>
            <a:softEdge rad="635000"/>
          </a:effectLst>
        </p:spPr>
      </p:pic>
      <p:pic>
        <p:nvPicPr>
          <p:cNvPr id="7" name="Picture 8" descr="http://www.transcode.org/images/greenHTM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85800"/>
            <a:ext cx="3962400" cy="2057400"/>
          </a:xfrm>
          <a:prstGeom prst="roundRect">
            <a:avLst>
              <a:gd name="adj" fmla="val 33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23908" name="Picture 4" descr="http://www.artistsvalley.com/images/freeIco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50772"/>
            <a:ext cx="4000500" cy="1816228"/>
          </a:xfrm>
          <a:prstGeom prst="roundRect">
            <a:avLst>
              <a:gd name="adj" fmla="val 43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123910" name="Picture 6" descr="http://media02.hongkiat.com/table_design/html-table-desig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1"/>
          <a:stretch>
            <a:fillRect/>
          </a:stretch>
        </p:blipFill>
        <p:spPr bwMode="auto">
          <a:xfrm rot="13352195">
            <a:off x="440769" y="4634677"/>
            <a:ext cx="2576488" cy="1381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3912" name="Picture 8" descr="http://www.ladybirdcms.com/Sites/1/userFiles/1261/image/icon_UnderConstruction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18" y="4267200"/>
            <a:ext cx="1661582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74638"/>
            <a:ext cx="6324600" cy="7159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Structure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8269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28600" y="1600200"/>
            <a:ext cx="86868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HTML is comprised of “elements” and “tags”</a:t>
            </a:r>
            <a:endParaRPr lang="en-US" sz="30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Begins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2800" dirty="0" smtClean="0"/>
              <a:t> and ends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Elements (tags)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HTML describes structure using two main sections: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615952" y="3156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&lt;head&gt;&lt;/head&gt; &lt;body&gt;&lt;/body&gt; 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auto">
          <a:xfrm>
            <a:off x="615952" y="4299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74638"/>
            <a:ext cx="6705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HTML Code Formatting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8269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The HTML source code should be formatted to increase readability and facilitate debugging.</a:t>
            </a:r>
            <a:endParaRPr lang="en-US" sz="30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Every block element should start on a new line.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Every nested (block) element should be indented.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Browsers ignore multiple whitespaces in the page source, so formatting is harmless.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8509</TotalTime>
  <Words>2446</Words>
  <Application>Microsoft Office PowerPoint</Application>
  <PresentationFormat>On-screen Show (4:3)</PresentationFormat>
  <Paragraphs>430</Paragraphs>
  <Slides>29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Horizon</vt:lpstr>
      <vt:lpstr>HTML Basics</vt:lpstr>
      <vt:lpstr>PowerPoint Presentation</vt:lpstr>
      <vt:lpstr>PowerPoint Presentation</vt:lpstr>
      <vt:lpstr>How the Web Works?</vt:lpstr>
      <vt:lpstr>What is a Web Page?</vt:lpstr>
      <vt:lpstr>Creating HTML Pages</vt:lpstr>
      <vt:lpstr>HTML Basics</vt:lpstr>
      <vt:lpstr>HTML Structure</vt:lpstr>
      <vt:lpstr>HTML Code Formatting</vt:lpstr>
      <vt:lpstr>First HTML Page</vt:lpstr>
      <vt:lpstr>First HTML Page: Tags</vt:lpstr>
      <vt:lpstr>First HTML Page: Header</vt:lpstr>
      <vt:lpstr>First HTML Page: Body</vt:lpstr>
      <vt:lpstr>Some Simple Tags</vt:lpstr>
      <vt:lpstr>Some Simple Tags – Example</vt:lpstr>
      <vt:lpstr>Some Simple Tags </vt:lpstr>
      <vt:lpstr>Tags Attributes</vt:lpstr>
      <vt:lpstr>Headings and Paragraphs</vt:lpstr>
      <vt:lpstr>Headings and Paragraphs – Example </vt:lpstr>
      <vt:lpstr>Headings and Paragraphs – Example (2)</vt:lpstr>
      <vt:lpstr>Lists – Example</vt:lpstr>
      <vt:lpstr>HTML Tables</vt:lpstr>
      <vt:lpstr>HTML Tables</vt:lpstr>
      <vt:lpstr>Simple HTML Tables – Example</vt:lpstr>
      <vt:lpstr>Simple HTML Tables – Example (2)</vt:lpstr>
      <vt:lpstr>Complete HTML Tables</vt:lpstr>
      <vt:lpstr>Complete HTML Table: Example</vt:lpstr>
      <vt:lpstr>Complete HTML Table: </vt:lpstr>
      <vt:lpstr>Nested Tables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admin</cp:lastModifiedBy>
  <cp:revision>754</cp:revision>
  <dcterms:created xsi:type="dcterms:W3CDTF">2007-12-08T16:03:35Z</dcterms:created>
  <dcterms:modified xsi:type="dcterms:W3CDTF">2014-11-10T09:36:48Z</dcterms:modified>
</cp:coreProperties>
</file>