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276" r:id="rId3"/>
    <p:sldId id="257" r:id="rId4"/>
    <p:sldId id="263" r:id="rId5"/>
    <p:sldId id="282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77E38-4C52-4A8A-9F64-FA18F788BF52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C87F9-EF9B-4112-86F4-37329D3DA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08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C87F9-EF9B-4112-86F4-37329D3DAA1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8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E2CA-6381-454A-A393-B6DBBF8DD451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3298-154B-4416-BCF5-CB07BFC8168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E2CA-6381-454A-A393-B6DBBF8DD451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3298-154B-4416-BCF5-CB07BFC816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E2CA-6381-454A-A393-B6DBBF8DD451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3298-154B-4416-BCF5-CB07BFC816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E2CA-6381-454A-A393-B6DBBF8DD451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3298-154B-4416-BCF5-CB07BFC816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E2CA-6381-454A-A393-B6DBBF8DD451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3298-154B-4416-BCF5-CB07BFC8168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E2CA-6381-454A-A393-B6DBBF8DD451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3298-154B-4416-BCF5-CB07BFC816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E2CA-6381-454A-A393-B6DBBF8DD451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3298-154B-4416-BCF5-CB07BFC81684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E2CA-6381-454A-A393-B6DBBF8DD451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3298-154B-4416-BCF5-CB07BFC816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E2CA-6381-454A-A393-B6DBBF8DD451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3298-154B-4416-BCF5-CB07BFC816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E2CA-6381-454A-A393-B6DBBF8DD451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3298-154B-4416-BCF5-CB07BFC8168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E2CA-6381-454A-A393-B6DBBF8DD451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3298-154B-4416-BCF5-CB07BFC816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9DE2CA-6381-454A-A393-B6DBBF8DD451}" type="datetimeFigureOut">
              <a:rPr lang="en-IN" smtClean="0"/>
              <a:t>03-11-2014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3973298-154B-4416-BCF5-CB07BFC8168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Web Application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7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 Page </a:t>
            </a:r>
            <a:r>
              <a:rPr lang="en-IN" dirty="0" smtClean="0"/>
              <a:t>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&lt;html&gt;</a:t>
            </a:r>
          </a:p>
          <a:p>
            <a:pPr marL="0" indent="0">
              <a:buNone/>
            </a:pPr>
            <a:r>
              <a:rPr lang="en-IN" dirty="0" smtClean="0"/>
              <a:t>     &lt;body&gt;</a:t>
            </a:r>
          </a:p>
          <a:p>
            <a:pPr marL="0" indent="0">
              <a:buNone/>
            </a:pPr>
            <a:r>
              <a:rPr lang="en-IN" dirty="0" smtClean="0"/>
              <a:t>           &lt;h1&gt;This is a heading&lt;/h1&gt;</a:t>
            </a:r>
          </a:p>
          <a:p>
            <a:pPr marL="0" indent="0">
              <a:buNone/>
            </a:pPr>
            <a:r>
              <a:rPr lang="en-IN" dirty="0" smtClean="0"/>
              <a:t>	 &lt;p&gt;This is a paragraph.&lt;/p&gt;</a:t>
            </a:r>
          </a:p>
          <a:p>
            <a:pPr marL="0" indent="0">
              <a:buNone/>
            </a:pPr>
            <a:r>
              <a:rPr lang="en-IN" dirty="0" smtClean="0"/>
              <a:t>	 &lt;p&gt;This is another paragraph.&lt;/p&gt;</a:t>
            </a:r>
          </a:p>
          <a:p>
            <a:pPr marL="0" indent="0">
              <a:buNone/>
            </a:pPr>
            <a:r>
              <a:rPr lang="en-IN" dirty="0" smtClean="0"/>
              <a:t>    &lt;/body&gt;</a:t>
            </a:r>
          </a:p>
          <a:p>
            <a:pPr marL="0" indent="0">
              <a:buNone/>
            </a:pPr>
            <a:r>
              <a:rPr lang="en-IN" dirty="0" smtClean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9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 </a:t>
            </a:r>
            <a:r>
              <a:rPr lang="en-IN" dirty="0" smtClean="0"/>
              <a:t>Editors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Write HTML Using Notepad or </a:t>
            </a:r>
            <a:r>
              <a:rPr lang="en-IN" dirty="0" err="1"/>
              <a:t>TextEdit</a:t>
            </a:r>
            <a:endParaRPr lang="en-IN" dirty="0"/>
          </a:p>
          <a:p>
            <a:r>
              <a:rPr lang="en-IN" dirty="0"/>
              <a:t>HTML can be edited by using a professional HTML editor like:</a:t>
            </a:r>
          </a:p>
          <a:p>
            <a:pPr lvl="2"/>
            <a:r>
              <a:rPr lang="en-IN" dirty="0"/>
              <a:t>Adobe Dreamweaver</a:t>
            </a:r>
          </a:p>
          <a:p>
            <a:pPr lvl="2"/>
            <a:r>
              <a:rPr lang="en-IN" dirty="0"/>
              <a:t>Microsoft Expression Web</a:t>
            </a:r>
          </a:p>
          <a:p>
            <a:pPr lvl="2"/>
            <a:r>
              <a:rPr lang="en-IN" dirty="0" err="1"/>
              <a:t>CoffeeCup</a:t>
            </a:r>
            <a:r>
              <a:rPr lang="en-IN" dirty="0"/>
              <a:t> HTML Editor</a:t>
            </a:r>
          </a:p>
          <a:p>
            <a:r>
              <a:rPr lang="en-IN" dirty="0"/>
              <a:t>However, for learning HTML we recommend a text editor like Notepad (PC) or </a:t>
            </a:r>
            <a:r>
              <a:rPr lang="en-IN" dirty="0" err="1"/>
              <a:t>TextEdit</a:t>
            </a:r>
            <a:r>
              <a:rPr lang="en-IN" dirty="0"/>
              <a:t> (Mac).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8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Follow the 4 steps below to create your first web page with Notepad.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205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Step 1: Open Notepad</a:t>
            </a:r>
          </a:p>
          <a:p>
            <a:pPr marL="400050" lvl="1" indent="0">
              <a:buNone/>
            </a:pPr>
            <a:r>
              <a:rPr lang="en-IN" sz="2400" dirty="0"/>
              <a:t>To open Notepad in Windows 7 or earlier:</a:t>
            </a:r>
          </a:p>
          <a:p>
            <a:pPr marL="400050" lvl="1" indent="0">
              <a:buNone/>
            </a:pPr>
            <a:r>
              <a:rPr lang="en-IN" sz="2400" dirty="0"/>
              <a:t>Click </a:t>
            </a:r>
            <a:r>
              <a:rPr lang="en-IN" sz="2400" b="1" dirty="0"/>
              <a:t>Start</a:t>
            </a:r>
            <a:r>
              <a:rPr lang="en-IN" sz="2400" dirty="0"/>
              <a:t> (bottom left on your screen). Click </a:t>
            </a:r>
            <a:r>
              <a:rPr lang="en-IN" sz="2400" b="1" dirty="0"/>
              <a:t>All Programs</a:t>
            </a:r>
            <a:r>
              <a:rPr lang="en-IN" sz="2400" dirty="0"/>
              <a:t>. Click </a:t>
            </a:r>
            <a:r>
              <a:rPr lang="en-IN" sz="2400" b="1" dirty="0"/>
              <a:t>Accessories</a:t>
            </a:r>
            <a:r>
              <a:rPr lang="en-IN" sz="2400" dirty="0"/>
              <a:t>. Click </a:t>
            </a:r>
            <a:r>
              <a:rPr lang="en-IN" sz="2400" b="1" dirty="0"/>
              <a:t>Notepad</a:t>
            </a:r>
            <a:r>
              <a:rPr lang="en-IN" sz="2400" dirty="0"/>
              <a:t>.</a:t>
            </a:r>
          </a:p>
          <a:p>
            <a:pPr marL="400050" lvl="1" indent="0">
              <a:buNone/>
            </a:pPr>
            <a:endParaRPr lang="en-IN" sz="2400" dirty="0" smtClean="0"/>
          </a:p>
          <a:p>
            <a:pPr marL="400050" lvl="1" indent="0">
              <a:buNone/>
            </a:pPr>
            <a:r>
              <a:rPr lang="en-IN" sz="2400" dirty="0" smtClean="0"/>
              <a:t>To </a:t>
            </a:r>
            <a:r>
              <a:rPr lang="en-IN" sz="2400" dirty="0"/>
              <a:t>open Notepad in Windows 8 or later:</a:t>
            </a:r>
          </a:p>
          <a:p>
            <a:pPr marL="400050" lvl="1" indent="0">
              <a:buNone/>
            </a:pPr>
            <a:r>
              <a:rPr lang="en-IN" sz="2400" dirty="0"/>
              <a:t>Open the </a:t>
            </a:r>
            <a:r>
              <a:rPr lang="en-IN" sz="2400" b="1" dirty="0"/>
              <a:t>Start Screen</a:t>
            </a:r>
            <a:r>
              <a:rPr lang="en-IN" sz="2400" dirty="0"/>
              <a:t> (the window symbol at the bottom left on your screen). Type </a:t>
            </a:r>
            <a:r>
              <a:rPr lang="en-IN" sz="2400" b="1" dirty="0"/>
              <a:t>Notepad</a:t>
            </a:r>
            <a:r>
              <a:rPr lang="en-IN" sz="2400" dirty="0"/>
              <a:t>.</a:t>
            </a:r>
          </a:p>
          <a:p>
            <a:pPr marL="400050" lvl="1" indent="0"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5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229600" cy="506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Step 2: Write Some HTML</a:t>
            </a:r>
          </a:p>
          <a:p>
            <a:pPr marL="0" indent="0">
              <a:buNone/>
            </a:pPr>
            <a:r>
              <a:rPr lang="en-IN" dirty="0"/>
              <a:t>Write or copy some HTML into Notepad.</a:t>
            </a:r>
          </a:p>
          <a:p>
            <a:r>
              <a:rPr lang="en-IN" dirty="0"/>
              <a:t>Example</a:t>
            </a:r>
          </a:p>
          <a:p>
            <a:pPr marL="400050" lvl="1" indent="0">
              <a:buNone/>
            </a:pPr>
            <a:r>
              <a:rPr lang="en-IN" dirty="0" smtClean="0"/>
              <a:t>&lt;!DOCTYPE html&gt;</a:t>
            </a:r>
            <a:br>
              <a:rPr lang="en-IN" dirty="0" smtClean="0"/>
            </a:br>
            <a:r>
              <a:rPr lang="en-IN" dirty="0" smtClean="0"/>
              <a:t>&lt;html&gt;</a:t>
            </a:r>
            <a:br>
              <a:rPr lang="en-IN" dirty="0" smtClean="0"/>
            </a:br>
            <a:r>
              <a:rPr lang="en-IN" dirty="0" smtClean="0"/>
              <a:t>&lt;body&gt;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&lt;h1&gt;My First Heading&lt;/h1&gt;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&lt;p&gt;My first paragraph.&lt;/p&gt;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&lt;/body&gt;</a:t>
            </a:r>
            <a:br>
              <a:rPr lang="en-IN" dirty="0" smtClean="0"/>
            </a:br>
            <a:r>
              <a:rPr lang="en-IN" dirty="0" smtClean="0"/>
              <a:t>&lt;/html&gt;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45024"/>
            <a:ext cx="4824536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1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 3: Save the HTML Page</a:t>
            </a:r>
          </a:p>
          <a:p>
            <a:r>
              <a:rPr lang="en-IN" dirty="0"/>
              <a:t>Save the file on your computer.</a:t>
            </a:r>
          </a:p>
          <a:p>
            <a:r>
              <a:rPr lang="en-IN" dirty="0"/>
              <a:t>Select </a:t>
            </a:r>
            <a:r>
              <a:rPr lang="en-IN" b="1" dirty="0"/>
              <a:t>File -&gt; Save as</a:t>
            </a:r>
            <a:r>
              <a:rPr lang="en-IN" dirty="0"/>
              <a:t> in the Notepad menu.</a:t>
            </a:r>
          </a:p>
          <a:p>
            <a:r>
              <a:rPr lang="en-IN" dirty="0"/>
              <a:t>When saving an HTML file, use either the .</a:t>
            </a:r>
            <a:r>
              <a:rPr lang="en-IN" dirty="0" err="1"/>
              <a:t>htm</a:t>
            </a:r>
            <a:r>
              <a:rPr lang="en-IN" dirty="0"/>
              <a:t> or the .html file extension. There is no difference, it is entirely up to you.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74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4: View HTML Page in Your Browser</a:t>
            </a:r>
          </a:p>
          <a:p>
            <a:r>
              <a:rPr lang="en-IN" dirty="0"/>
              <a:t>Double-click your saved HTML file, and the result will look much like this: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55963"/>
            <a:ext cx="6264696" cy="334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0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dirty="0"/>
              <a:t>HTML </a:t>
            </a:r>
            <a:r>
              <a:rPr lang="en-IN" dirty="0" smtClean="0"/>
              <a:t>Headings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HTML headings are defined with the </a:t>
            </a:r>
            <a:r>
              <a:rPr lang="en-IN" b="1" dirty="0"/>
              <a:t>&lt;h1&gt;</a:t>
            </a:r>
            <a:r>
              <a:rPr lang="en-IN" dirty="0"/>
              <a:t> to </a:t>
            </a:r>
            <a:r>
              <a:rPr lang="en-IN" b="1" dirty="0"/>
              <a:t>&lt;h6&gt;</a:t>
            </a:r>
            <a:r>
              <a:rPr lang="en-IN" dirty="0"/>
              <a:t> tags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&lt;!DOCTYPE html&gt;</a:t>
            </a:r>
          </a:p>
          <a:p>
            <a:pPr marL="0" indent="0">
              <a:buNone/>
            </a:pPr>
            <a:r>
              <a:rPr lang="en-IN" dirty="0" smtClean="0"/>
              <a:t>&lt;html&gt;</a:t>
            </a:r>
          </a:p>
          <a:p>
            <a:pPr marL="0" indent="0">
              <a:buNone/>
            </a:pPr>
            <a:r>
              <a:rPr lang="en-IN" dirty="0" smtClean="0"/>
              <a:t>&lt;body&gt;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&lt;h1&gt;This is heading 1&lt;/h1&gt;</a:t>
            </a:r>
          </a:p>
          <a:p>
            <a:pPr marL="0" indent="0">
              <a:buNone/>
            </a:pPr>
            <a:r>
              <a:rPr lang="en-IN" dirty="0" smtClean="0"/>
              <a:t>&lt;h2&gt;This is heading 2&lt;/h2&gt;</a:t>
            </a:r>
          </a:p>
          <a:p>
            <a:pPr marL="0" indent="0">
              <a:buNone/>
            </a:pPr>
            <a:r>
              <a:rPr lang="en-IN" dirty="0" smtClean="0"/>
              <a:t>&lt;h3&gt;This is heading 3&lt;/h3&gt;</a:t>
            </a:r>
          </a:p>
          <a:p>
            <a:pPr marL="0" indent="0">
              <a:buNone/>
            </a:pPr>
            <a:r>
              <a:rPr lang="en-IN" dirty="0" smtClean="0"/>
              <a:t>&lt;h4&gt;This is heading 4&lt;/h4&gt;</a:t>
            </a:r>
          </a:p>
          <a:p>
            <a:pPr marL="0" indent="0">
              <a:buNone/>
            </a:pPr>
            <a:r>
              <a:rPr lang="en-IN" dirty="0" smtClean="0"/>
              <a:t>&lt;h5&gt;This is heading 5&lt;/h5&gt;</a:t>
            </a:r>
          </a:p>
          <a:p>
            <a:pPr marL="0" indent="0">
              <a:buNone/>
            </a:pPr>
            <a:r>
              <a:rPr lang="en-IN" dirty="0" smtClean="0"/>
              <a:t>&lt;h6&gt;This is heading 6&lt;/h6&gt;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&lt;/body&gt;</a:t>
            </a:r>
          </a:p>
          <a:p>
            <a:pPr marL="0" indent="0">
              <a:buNone/>
            </a:pPr>
            <a:r>
              <a:rPr lang="en-IN" dirty="0" smtClean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54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txBody>
          <a:bodyPr>
            <a:normAutofit/>
          </a:bodyPr>
          <a:lstStyle/>
          <a:p>
            <a:r>
              <a:rPr lang="en-IN" dirty="0"/>
              <a:t>HTML </a:t>
            </a:r>
            <a:r>
              <a:rPr lang="en-IN" dirty="0" smtClean="0"/>
              <a:t>Links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32859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HTML links are defined with the </a:t>
            </a:r>
            <a:r>
              <a:rPr lang="en-IN" b="1" dirty="0"/>
              <a:t>&lt;a&gt;</a:t>
            </a:r>
            <a:r>
              <a:rPr lang="en-IN" dirty="0"/>
              <a:t> tag:</a:t>
            </a:r>
          </a:p>
          <a:p>
            <a:pPr marL="0" indent="0">
              <a:buNone/>
            </a:pPr>
            <a:r>
              <a:rPr lang="en-IN" dirty="0"/>
              <a:t>Example</a:t>
            </a:r>
          </a:p>
          <a:p>
            <a:r>
              <a:rPr lang="en-IN" sz="2800" dirty="0"/>
              <a:t>&lt;a </a:t>
            </a:r>
            <a:r>
              <a:rPr lang="en-IN" sz="2800" dirty="0" err="1"/>
              <a:t>href</a:t>
            </a:r>
            <a:r>
              <a:rPr lang="en-IN" sz="2800" dirty="0"/>
              <a:t>="http://</a:t>
            </a:r>
            <a:r>
              <a:rPr lang="en-IN" sz="2800" dirty="0" smtClean="0"/>
              <a:t>www.google.com</a:t>
            </a:r>
            <a:r>
              <a:rPr lang="en-IN" sz="2800" dirty="0"/>
              <a:t>"&gt;This is a link&lt;/a&gt;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20433"/>
              </p:ext>
            </p:extLst>
          </p:nvPr>
        </p:nvGraphicFramePr>
        <p:xfrm>
          <a:off x="1115616" y="3212976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&lt;!DOCTYPE html&gt;</a:t>
                      </a:r>
                    </a:p>
                    <a:p>
                      <a:r>
                        <a:rPr lang="en-IN" dirty="0" smtClean="0"/>
                        <a:t>&lt;html&gt;</a:t>
                      </a:r>
                    </a:p>
                    <a:p>
                      <a:r>
                        <a:rPr lang="en-IN" dirty="0" smtClean="0"/>
                        <a:t>&lt;body&gt;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&lt;a </a:t>
                      </a:r>
                      <a:r>
                        <a:rPr lang="en-IN" dirty="0" err="1" smtClean="0"/>
                        <a:t>href</a:t>
                      </a:r>
                      <a:r>
                        <a:rPr lang="en-IN" dirty="0" smtClean="0"/>
                        <a:t>="http://</a:t>
                      </a:r>
                      <a:r>
                        <a:rPr lang="en-IN" dirty="0" smtClean="0"/>
                        <a:t>www.google.com</a:t>
                      </a:r>
                      <a:r>
                        <a:rPr lang="en-IN" dirty="0" smtClean="0"/>
                        <a:t>"&gt;This is a link&lt;/a&gt;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&lt;/body&gt;</a:t>
                      </a:r>
                    </a:p>
                    <a:p>
                      <a:r>
                        <a:rPr lang="en-IN" dirty="0" smtClean="0"/>
                        <a:t>&lt;/html&gt;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9592" y="5805264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The link address is specified in the </a:t>
            </a:r>
            <a:r>
              <a:rPr lang="en-IN" sz="2400" dirty="0" err="1" smtClean="0"/>
              <a:t>href</a:t>
            </a:r>
            <a:r>
              <a:rPr lang="en-IN" sz="2400" dirty="0" smtClean="0"/>
              <a:t> attribute.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859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dirty="0"/>
              <a:t>HTML </a:t>
            </a:r>
            <a:r>
              <a:rPr lang="en-IN" dirty="0" smtClean="0"/>
              <a:t>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478539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HTML images are defined with the </a:t>
            </a:r>
            <a:r>
              <a:rPr lang="en-IN" b="1" dirty="0"/>
              <a:t>&lt;</a:t>
            </a:r>
            <a:r>
              <a:rPr lang="en-IN" b="1" dirty="0" err="1"/>
              <a:t>img</a:t>
            </a:r>
            <a:r>
              <a:rPr lang="en-IN" b="1" dirty="0"/>
              <a:t>&gt;</a:t>
            </a:r>
            <a:r>
              <a:rPr lang="en-IN" dirty="0"/>
              <a:t> tag.</a:t>
            </a:r>
          </a:p>
          <a:p>
            <a:pPr marL="0" indent="0">
              <a:buNone/>
            </a:pPr>
            <a:r>
              <a:rPr lang="en-IN" dirty="0"/>
              <a:t>The source file (</a:t>
            </a:r>
            <a:r>
              <a:rPr lang="en-IN" b="1" dirty="0" err="1"/>
              <a:t>src</a:t>
            </a:r>
            <a:r>
              <a:rPr lang="en-IN" dirty="0"/>
              <a:t>), alternative text (</a:t>
            </a:r>
            <a:r>
              <a:rPr lang="en-IN" b="1" dirty="0"/>
              <a:t>alt</a:t>
            </a:r>
            <a:r>
              <a:rPr lang="en-IN" dirty="0"/>
              <a:t>), and size (</a:t>
            </a:r>
            <a:r>
              <a:rPr lang="en-IN" b="1" dirty="0"/>
              <a:t>width</a:t>
            </a:r>
            <a:r>
              <a:rPr lang="en-IN" dirty="0"/>
              <a:t> and </a:t>
            </a:r>
            <a:r>
              <a:rPr lang="en-IN" b="1" dirty="0"/>
              <a:t>height</a:t>
            </a:r>
            <a:r>
              <a:rPr lang="en-IN" dirty="0"/>
              <a:t>) are </a:t>
            </a:r>
            <a:r>
              <a:rPr lang="en-IN" dirty="0" smtClean="0"/>
              <a:t>provided as</a:t>
            </a:r>
            <a:r>
              <a:rPr lang="en-IN" dirty="0"/>
              <a:t> </a:t>
            </a:r>
            <a:r>
              <a:rPr lang="en-IN" b="1" dirty="0"/>
              <a:t>attributes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Example</a:t>
            </a:r>
          </a:p>
          <a:p>
            <a:pPr marL="0" indent="0">
              <a:buNone/>
            </a:pPr>
            <a:r>
              <a:rPr lang="en-IN" sz="2000" dirty="0"/>
              <a:t>&lt;</a:t>
            </a:r>
            <a:r>
              <a:rPr lang="en-IN" sz="2000" dirty="0" err="1"/>
              <a:t>img</a:t>
            </a:r>
            <a:r>
              <a:rPr lang="en-IN" sz="2000" dirty="0"/>
              <a:t> </a:t>
            </a:r>
            <a:r>
              <a:rPr lang="en-IN" sz="2000" dirty="0" err="1"/>
              <a:t>src</a:t>
            </a:r>
            <a:r>
              <a:rPr lang="en-IN" sz="2000" dirty="0" smtClean="0"/>
              <a:t>=“image.jpg</a:t>
            </a:r>
            <a:r>
              <a:rPr lang="en-IN" sz="2000" dirty="0"/>
              <a:t>" alt</a:t>
            </a:r>
            <a:r>
              <a:rPr lang="en-IN" sz="2000" dirty="0" smtClean="0"/>
              <a:t>=“google.com</a:t>
            </a:r>
            <a:r>
              <a:rPr lang="en-IN" sz="2000" dirty="0"/>
              <a:t>" width="104" height="142"&gt;</a:t>
            </a:r>
          </a:p>
          <a:p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048802"/>
              </p:ext>
            </p:extLst>
          </p:nvPr>
        </p:nvGraphicFramePr>
        <p:xfrm>
          <a:off x="1403648" y="4005064"/>
          <a:ext cx="6096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&lt;!DOCTYPE html&gt;</a:t>
                      </a:r>
                    </a:p>
                    <a:p>
                      <a:r>
                        <a:rPr lang="en-IN" dirty="0" smtClean="0"/>
                        <a:t>&lt;html&gt;</a:t>
                      </a:r>
                    </a:p>
                    <a:p>
                      <a:r>
                        <a:rPr lang="en-IN" dirty="0" smtClean="0"/>
                        <a:t>&lt;body&gt;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&lt;</a:t>
                      </a:r>
                      <a:r>
                        <a:rPr lang="en-IN" dirty="0" err="1" smtClean="0"/>
                        <a:t>img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src</a:t>
                      </a:r>
                      <a:r>
                        <a:rPr lang="en-IN" dirty="0" smtClean="0"/>
                        <a:t>=“image.jpg</a:t>
                      </a:r>
                      <a:r>
                        <a:rPr lang="en-IN" dirty="0" smtClean="0"/>
                        <a:t>" alt</a:t>
                      </a:r>
                      <a:r>
                        <a:rPr lang="en-IN" dirty="0" smtClean="0"/>
                        <a:t>=“google.com</a:t>
                      </a:r>
                      <a:r>
                        <a:rPr lang="en-IN" dirty="0" smtClean="0"/>
                        <a:t>" width="104" height="142"&gt;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&lt;/body&gt;</a:t>
                      </a:r>
                    </a:p>
                    <a:p>
                      <a:r>
                        <a:rPr lang="en-IN" dirty="0" smtClean="0"/>
                        <a:t>&lt;/html&gt;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6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HTML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  <a:r>
              <a:rPr lang="en-IN" dirty="0"/>
              <a:t>elements can have </a:t>
            </a:r>
            <a:r>
              <a:rPr lang="en-IN" b="1" dirty="0"/>
              <a:t>attributes</a:t>
            </a:r>
            <a:endParaRPr lang="en-IN" dirty="0"/>
          </a:p>
          <a:p>
            <a:r>
              <a:rPr lang="en-IN" dirty="0"/>
              <a:t>Attributes provide </a:t>
            </a:r>
            <a:r>
              <a:rPr lang="en-IN" b="1" dirty="0"/>
              <a:t>additional information</a:t>
            </a:r>
            <a:r>
              <a:rPr lang="en-IN" dirty="0"/>
              <a:t> about an element</a:t>
            </a:r>
          </a:p>
          <a:p>
            <a:r>
              <a:rPr lang="en-IN" dirty="0"/>
              <a:t>Attributes are always specified in </a:t>
            </a:r>
            <a:r>
              <a:rPr lang="en-IN" b="1" dirty="0"/>
              <a:t>the start tag</a:t>
            </a:r>
            <a:endParaRPr lang="en-IN" dirty="0"/>
          </a:p>
          <a:p>
            <a:r>
              <a:rPr lang="en-IN" dirty="0"/>
              <a:t>Attributes come in name/value pairs like: </a:t>
            </a:r>
            <a:r>
              <a:rPr lang="en-IN" b="1" dirty="0"/>
              <a:t>name="value"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3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Application 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A </a:t>
            </a:r>
            <a:r>
              <a:rPr lang="en-IN" b="1" dirty="0"/>
              <a:t>web application</a:t>
            </a:r>
            <a:r>
              <a:rPr lang="en-IN" dirty="0"/>
              <a:t> or </a:t>
            </a:r>
            <a:r>
              <a:rPr lang="en-IN" b="1" dirty="0"/>
              <a:t>web app</a:t>
            </a:r>
            <a:r>
              <a:rPr lang="en-IN" dirty="0"/>
              <a:t> is any software that runs in a web browser. 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is created in a </a:t>
            </a:r>
            <a:r>
              <a:rPr lang="en-IN" dirty="0" smtClean="0"/>
              <a:t>browser supported</a:t>
            </a:r>
            <a:r>
              <a:rPr lang="en-IN" dirty="0"/>
              <a:t> programming language(such as the </a:t>
            </a:r>
            <a:r>
              <a:rPr lang="en-IN" dirty="0" smtClean="0"/>
              <a:t>combination of</a:t>
            </a:r>
            <a:r>
              <a:rPr lang="en-IN" dirty="0"/>
              <a:t> </a:t>
            </a:r>
            <a:r>
              <a:rPr lang="en-IN" dirty="0" smtClean="0"/>
              <a:t>JavaScript</a:t>
            </a:r>
            <a:r>
              <a:rPr lang="en-IN" dirty="0"/>
              <a:t>, HTML and CSS) and relies on a web browser to render the application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smtClean="0"/>
              <a:t>Web </a:t>
            </a:r>
            <a:r>
              <a:rPr lang="en-IN" b="1" dirty="0"/>
              <a:t>application development</a:t>
            </a:r>
            <a:r>
              <a:rPr lang="en-IN" dirty="0"/>
              <a:t> is the process and practice of </a:t>
            </a:r>
            <a:r>
              <a:rPr lang="en-IN" dirty="0" smtClean="0"/>
              <a:t>developing</a:t>
            </a:r>
            <a:r>
              <a:rPr lang="en-IN" dirty="0"/>
              <a:t> </a:t>
            </a:r>
            <a:r>
              <a:rPr lang="en-IN" dirty="0" smtClean="0"/>
              <a:t>web </a:t>
            </a:r>
            <a:r>
              <a:rPr lang="en-IN" dirty="0"/>
              <a:t>applications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Technologies</a:t>
            </a:r>
            <a:endParaRPr lang="en-IN" dirty="0"/>
          </a:p>
          <a:p>
            <a:pPr lvl="1"/>
            <a:r>
              <a:rPr lang="en-IN" dirty="0" smtClean="0"/>
              <a:t>HTML</a:t>
            </a:r>
          </a:p>
          <a:p>
            <a:pPr lvl="1"/>
            <a:r>
              <a:rPr lang="en-IN" dirty="0" smtClean="0"/>
              <a:t>ASP.NET</a:t>
            </a:r>
          </a:p>
          <a:p>
            <a:pPr lvl="1"/>
            <a:r>
              <a:rPr lang="en-IN" dirty="0" smtClean="0"/>
              <a:t>PHP</a:t>
            </a:r>
          </a:p>
          <a:p>
            <a:pPr lvl="1"/>
            <a:r>
              <a:rPr lang="en-IN" dirty="0" smtClean="0"/>
              <a:t>JavaScript</a:t>
            </a:r>
          </a:p>
          <a:p>
            <a:pPr lvl="1"/>
            <a:r>
              <a:rPr lang="en-IN" dirty="0" smtClean="0"/>
              <a:t>Ajax etc……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33056"/>
            <a:ext cx="3663702" cy="271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0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 </a:t>
            </a:r>
            <a:r>
              <a:rPr lang="en-IN" dirty="0" err="1" smtClean="0"/>
              <a:t>lang</a:t>
            </a:r>
            <a:r>
              <a:rPr lang="en-IN" dirty="0" smtClean="0"/>
              <a:t> Attribute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8964488" cy="576064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</a:t>
            </a:r>
            <a:r>
              <a:rPr lang="en-IN" dirty="0"/>
              <a:t>document language can be declared in the </a:t>
            </a:r>
            <a:r>
              <a:rPr lang="en-IN" b="1" dirty="0"/>
              <a:t>&lt;html&gt;</a:t>
            </a:r>
            <a:r>
              <a:rPr lang="en-IN" dirty="0"/>
              <a:t> tag.</a:t>
            </a:r>
          </a:p>
          <a:p>
            <a:r>
              <a:rPr lang="en-IN" dirty="0"/>
              <a:t>The language is declared in the </a:t>
            </a:r>
            <a:r>
              <a:rPr lang="en-IN" b="1" dirty="0" err="1"/>
              <a:t>lang</a:t>
            </a:r>
            <a:r>
              <a:rPr lang="en-IN" dirty="0"/>
              <a:t> attribute.</a:t>
            </a:r>
          </a:p>
          <a:p>
            <a:r>
              <a:rPr lang="en-IN" dirty="0"/>
              <a:t>Declaring a language is important for accessibility applications (screen readers) and search engines:</a:t>
            </a:r>
          </a:p>
          <a:p>
            <a:r>
              <a:rPr lang="en-IN" dirty="0"/>
              <a:t>Example</a:t>
            </a:r>
          </a:p>
          <a:p>
            <a:pPr lvl="1"/>
            <a:r>
              <a:rPr lang="en-IN" dirty="0"/>
              <a:t>&lt;!DOCTYPE html&gt;</a:t>
            </a:r>
            <a:br>
              <a:rPr lang="en-IN" dirty="0"/>
            </a:br>
            <a:r>
              <a:rPr lang="en-IN" dirty="0"/>
              <a:t>&lt;html </a:t>
            </a:r>
            <a:r>
              <a:rPr lang="en-IN" dirty="0" err="1"/>
              <a:t>lang</a:t>
            </a:r>
            <a:r>
              <a:rPr lang="en-IN" dirty="0"/>
              <a:t>="en-US"&gt;</a:t>
            </a:r>
            <a:br>
              <a:rPr lang="en-IN" dirty="0"/>
            </a:br>
            <a:r>
              <a:rPr lang="en-IN" dirty="0"/>
              <a:t>&lt;body&gt;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&lt;h1&gt;My First Heading&lt;/h1&gt;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&lt;p&gt;My first paragraph.&lt;/p&gt;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&lt;/body&gt;</a:t>
            </a:r>
            <a:br>
              <a:rPr lang="en-IN" dirty="0"/>
            </a:br>
            <a:r>
              <a:rPr lang="en-IN" dirty="0"/>
              <a:t>&lt;/html&gt;</a:t>
            </a:r>
          </a:p>
          <a:p>
            <a:r>
              <a:rPr lang="en-IN" dirty="0"/>
              <a:t>The first two letters specify the language (en). If there is a dialect, use two more letters (US).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4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title </a:t>
            </a:r>
            <a:r>
              <a:rPr lang="en-IN" dirty="0" smtClean="0"/>
              <a:t>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 paragraphs are defined with the </a:t>
            </a:r>
            <a:r>
              <a:rPr lang="en-IN" b="1" dirty="0"/>
              <a:t>&lt;p&gt;</a:t>
            </a:r>
            <a:r>
              <a:rPr lang="en-IN" dirty="0"/>
              <a:t> tag.</a:t>
            </a:r>
          </a:p>
          <a:p>
            <a:r>
              <a:rPr lang="en-IN" dirty="0"/>
              <a:t>In this example, the </a:t>
            </a:r>
            <a:r>
              <a:rPr lang="en-IN" b="1" dirty="0"/>
              <a:t>&lt;p&gt;</a:t>
            </a:r>
            <a:r>
              <a:rPr lang="en-IN" dirty="0"/>
              <a:t> element has a </a:t>
            </a:r>
            <a:r>
              <a:rPr lang="en-IN" b="1" dirty="0"/>
              <a:t>title</a:t>
            </a:r>
            <a:r>
              <a:rPr lang="en-IN" dirty="0"/>
              <a:t> attribute. The value of the attribute is "</a:t>
            </a:r>
            <a:r>
              <a:rPr lang="en-IN" b="1" dirty="0"/>
              <a:t>About W3Schools</a:t>
            </a:r>
            <a:r>
              <a:rPr lang="en-IN" dirty="0"/>
              <a:t>":</a:t>
            </a:r>
          </a:p>
          <a:p>
            <a:r>
              <a:rPr lang="en-IN" dirty="0"/>
              <a:t>Example</a:t>
            </a:r>
          </a:p>
          <a:p>
            <a:pPr marL="274320" lvl="1" indent="0">
              <a:buNone/>
            </a:pPr>
            <a:r>
              <a:rPr lang="en-IN" dirty="0"/>
              <a:t>&lt;p title="About W3Schools"&gt;</a:t>
            </a:r>
            <a:br>
              <a:rPr lang="en-IN" dirty="0"/>
            </a:br>
            <a:r>
              <a:rPr lang="en-IN" dirty="0"/>
              <a:t>W3Schools is a web developer's site.</a:t>
            </a:r>
            <a:br>
              <a:rPr lang="en-IN" dirty="0"/>
            </a:br>
            <a:r>
              <a:rPr lang="en-IN" dirty="0"/>
              <a:t>It provides tutorials and references covering</a:t>
            </a:r>
            <a:br>
              <a:rPr lang="en-IN" dirty="0"/>
            </a:br>
            <a:r>
              <a:rPr lang="en-IN" dirty="0"/>
              <a:t>many aspects of web programming,</a:t>
            </a:r>
            <a:br>
              <a:rPr lang="en-IN" dirty="0"/>
            </a:br>
            <a:r>
              <a:rPr lang="en-IN" dirty="0"/>
              <a:t>including HTML, CSS, JavaScript, XML, SQL, PHP, ASP, etc.</a:t>
            </a:r>
            <a:br>
              <a:rPr lang="en-IN" dirty="0"/>
            </a:br>
            <a:r>
              <a:rPr lang="en-IN" dirty="0"/>
              <a:t>&lt;/p&gt;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5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href</a:t>
            </a:r>
            <a:r>
              <a:rPr lang="en-IN" dirty="0"/>
              <a:t> </a:t>
            </a:r>
            <a:r>
              <a:rPr lang="en-IN" dirty="0" smtClean="0"/>
              <a:t>Attribute</a:t>
            </a:r>
          </a:p>
          <a:p>
            <a:pPr lvl="1"/>
            <a:r>
              <a:rPr lang="en-IN" dirty="0"/>
              <a:t>&lt;a </a:t>
            </a:r>
            <a:r>
              <a:rPr lang="en-IN" dirty="0" err="1"/>
              <a:t>href</a:t>
            </a:r>
            <a:r>
              <a:rPr lang="en-IN" dirty="0"/>
              <a:t>="http://www.w3schools.com"&gt;This is a link&lt;/a&gt;</a:t>
            </a:r>
          </a:p>
          <a:p>
            <a:r>
              <a:rPr lang="en-IN" dirty="0"/>
              <a:t>Size Attributes</a:t>
            </a:r>
          </a:p>
          <a:p>
            <a:pPr lvl="1"/>
            <a:r>
              <a:rPr lang="en-IN" dirty="0"/>
              <a:t>HTML images are defined with the </a:t>
            </a:r>
            <a:r>
              <a:rPr lang="en-IN" b="1" dirty="0"/>
              <a:t>&lt;</a:t>
            </a:r>
            <a:r>
              <a:rPr lang="en-IN" b="1" dirty="0" err="1"/>
              <a:t>img</a:t>
            </a:r>
            <a:r>
              <a:rPr lang="en-IN" b="1" dirty="0"/>
              <a:t>&gt;</a:t>
            </a:r>
            <a:r>
              <a:rPr lang="en-IN" dirty="0"/>
              <a:t> tag.</a:t>
            </a:r>
          </a:p>
          <a:p>
            <a:pPr lvl="1"/>
            <a:r>
              <a:rPr lang="en-IN" dirty="0"/>
              <a:t>The filename of the source (</a:t>
            </a:r>
            <a:r>
              <a:rPr lang="en-IN" b="1" dirty="0" err="1"/>
              <a:t>src</a:t>
            </a:r>
            <a:r>
              <a:rPr lang="en-IN" dirty="0"/>
              <a:t>), and the size of the image (</a:t>
            </a:r>
            <a:r>
              <a:rPr lang="en-IN" b="1" dirty="0"/>
              <a:t>width</a:t>
            </a:r>
            <a:r>
              <a:rPr lang="en-IN" dirty="0"/>
              <a:t> and </a:t>
            </a:r>
            <a:r>
              <a:rPr lang="en-IN" b="1" dirty="0"/>
              <a:t>height</a:t>
            </a:r>
            <a:r>
              <a:rPr lang="en-IN" dirty="0"/>
              <a:t>) are all provided as </a:t>
            </a:r>
            <a:r>
              <a:rPr lang="en-IN" b="1" dirty="0"/>
              <a:t>attributes</a:t>
            </a:r>
            <a:r>
              <a:rPr lang="en-IN" dirty="0"/>
              <a:t>:</a:t>
            </a:r>
          </a:p>
          <a:p>
            <a:pPr lvl="2"/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 </a:t>
            </a:r>
            <a:r>
              <a:rPr lang="en-IN" dirty="0" err="1"/>
              <a:t>src</a:t>
            </a:r>
            <a:r>
              <a:rPr lang="en-IN" dirty="0"/>
              <a:t>="w3schools.jpg" width="104" height="142"&gt;</a:t>
            </a:r>
          </a:p>
        </p:txBody>
      </p:sp>
    </p:spTree>
    <p:extLst>
      <p:ext uri="{BB962C8B-B14F-4D97-AF65-F5344CB8AC3E}">
        <p14:creationId xmlns:p14="http://schemas.microsoft.com/office/powerpoint/2010/main" val="25850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HTML tables allow web authors to arrange data like text, images, links, other tables, etc. into rows and columns of cells.</a:t>
            </a:r>
          </a:p>
          <a:p>
            <a:r>
              <a:rPr lang="en-IN" dirty="0"/>
              <a:t>The HTML tables are created using the </a:t>
            </a:r>
            <a:r>
              <a:rPr lang="en-IN" b="1" dirty="0"/>
              <a:t>&lt;table&gt;</a:t>
            </a:r>
            <a:r>
              <a:rPr lang="en-IN" dirty="0"/>
              <a:t> tag in which the </a:t>
            </a:r>
            <a:r>
              <a:rPr lang="en-IN" b="1" dirty="0"/>
              <a:t>&lt;</a:t>
            </a:r>
            <a:r>
              <a:rPr lang="en-IN" b="1" dirty="0" err="1"/>
              <a:t>tr</a:t>
            </a:r>
            <a:r>
              <a:rPr lang="en-IN" b="1" dirty="0"/>
              <a:t>&gt;</a:t>
            </a:r>
            <a:r>
              <a:rPr lang="en-IN" dirty="0"/>
              <a:t> tag is used to create table rows and </a:t>
            </a:r>
            <a:r>
              <a:rPr lang="en-IN" b="1" dirty="0"/>
              <a:t>&lt;td&gt;</a:t>
            </a:r>
            <a:r>
              <a:rPr lang="en-IN" dirty="0"/>
              <a:t> tag is used to create data cells.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6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3732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&lt;</a:t>
            </a:r>
            <a:r>
              <a:rPr lang="en-IN" dirty="0"/>
              <a:t>head&gt;</a:t>
            </a:r>
          </a:p>
          <a:p>
            <a:pPr marL="0" indent="0">
              <a:buNone/>
            </a:pPr>
            <a:r>
              <a:rPr lang="en-IN" dirty="0" smtClean="0"/>
              <a:t>	&lt;</a:t>
            </a:r>
            <a:r>
              <a:rPr lang="en-IN" dirty="0"/>
              <a:t>title&gt;HTML Tables&lt;/title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    &lt;/</a:t>
            </a:r>
            <a:r>
              <a:rPr lang="en-IN" dirty="0"/>
              <a:t>head&gt;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&lt;</a:t>
            </a:r>
            <a:r>
              <a:rPr lang="en-IN" dirty="0"/>
              <a:t>body&gt;</a:t>
            </a:r>
          </a:p>
          <a:p>
            <a:pPr marL="0" indent="0">
              <a:buNone/>
            </a:pPr>
            <a:r>
              <a:rPr lang="en-IN" dirty="0" smtClean="0"/>
              <a:t>	&lt;</a:t>
            </a:r>
            <a:r>
              <a:rPr lang="en-IN" dirty="0"/>
              <a:t>table border="1"&gt;</a:t>
            </a:r>
          </a:p>
          <a:p>
            <a:pPr marL="0" indent="0">
              <a:buNone/>
            </a:pPr>
            <a:r>
              <a:rPr lang="en-IN" dirty="0" smtClean="0"/>
              <a:t>       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smtClean="0"/>
              <a:t>	&lt;</a:t>
            </a:r>
            <a:r>
              <a:rPr lang="en-IN" dirty="0"/>
              <a:t>td&gt;Row 1, Column 1&lt;/td&gt;</a:t>
            </a:r>
          </a:p>
          <a:p>
            <a:pPr marL="0" indent="0">
              <a:buNone/>
            </a:pPr>
            <a:r>
              <a:rPr lang="en-IN" dirty="0" smtClean="0"/>
              <a:t>	&lt;</a:t>
            </a:r>
            <a:r>
              <a:rPr lang="en-IN" dirty="0"/>
              <a:t>td&gt;Row 1, Column 2&lt;/td&gt;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&lt;/</a:t>
            </a:r>
            <a:r>
              <a:rPr lang="en-IN" dirty="0" err="1"/>
              <a:t>tr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smtClean="0"/>
              <a:t>	&lt;</a:t>
            </a:r>
            <a:r>
              <a:rPr lang="en-IN" dirty="0"/>
              <a:t>td&gt;Row 2, Column 1&lt;/td&gt;</a:t>
            </a:r>
          </a:p>
          <a:p>
            <a:pPr marL="0" indent="0">
              <a:buNone/>
            </a:pPr>
            <a:r>
              <a:rPr lang="en-IN" dirty="0" smtClean="0"/>
              <a:t>	&lt;</a:t>
            </a:r>
            <a:r>
              <a:rPr lang="en-IN" dirty="0"/>
              <a:t>td&gt;Row 2, Column 2&lt;/td&gt;</a:t>
            </a:r>
          </a:p>
          <a:p>
            <a:pPr marL="0" indent="0">
              <a:buNone/>
            </a:pPr>
            <a:r>
              <a:rPr lang="en-IN" dirty="0" smtClean="0"/>
              <a:t>      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smtClean="0"/>
              <a:t>	&lt;/</a:t>
            </a:r>
            <a:r>
              <a:rPr lang="en-IN" dirty="0"/>
              <a:t>table&gt;</a:t>
            </a:r>
          </a:p>
          <a:p>
            <a:pPr marL="0" indent="0">
              <a:buNone/>
            </a:pPr>
            <a:r>
              <a:rPr lang="en-IN" dirty="0" smtClean="0"/>
              <a:t>      &lt;/</a:t>
            </a:r>
            <a:r>
              <a:rPr lang="en-IN" dirty="0"/>
              <a:t>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469814"/>
              </p:ext>
            </p:extLst>
          </p:nvPr>
        </p:nvGraphicFramePr>
        <p:xfrm>
          <a:off x="4139952" y="5877272"/>
          <a:ext cx="4752528" cy="731520"/>
        </p:xfrm>
        <a:graphic>
          <a:graphicData uri="http://schemas.openxmlformats.org/drawingml/2006/table">
            <a:tbl>
              <a:tblPr/>
              <a:tblGrid>
                <a:gridCol w="2376264"/>
                <a:gridCol w="2376264"/>
              </a:tblGrid>
              <a:tr h="36004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Row 1, Column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9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Row 1, Column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98000"/>
                      </a:srgb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Row 2, Column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9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Row 2, Column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98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6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Here </a:t>
            </a:r>
            <a:r>
              <a:rPr lang="en-IN" b="1" dirty="0"/>
              <a:t>border</a:t>
            </a:r>
            <a:r>
              <a:rPr lang="en-IN" dirty="0"/>
              <a:t> is an attribute of &lt;table&gt; tag and it is used to put a border across all the cells. If you do not need a border then you can </a:t>
            </a:r>
            <a:r>
              <a:rPr lang="en-IN" dirty="0" smtClean="0"/>
              <a:t>use </a:t>
            </a:r>
            <a:r>
              <a:rPr lang="en-IN" dirty="0"/>
              <a:t>border="0</a:t>
            </a:r>
            <a:r>
              <a:rPr lang="en-IN" dirty="0" smtClean="0"/>
              <a:t>".</a:t>
            </a:r>
          </a:p>
          <a:p>
            <a:endParaRPr lang="en-IN" dirty="0"/>
          </a:p>
          <a:p>
            <a:r>
              <a:rPr lang="en-IN" dirty="0">
                <a:solidFill>
                  <a:srgbClr val="00B050"/>
                </a:solidFill>
              </a:rPr>
              <a:t>Table Heading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1800" dirty="0" smtClean="0"/>
              <a:t>Table </a:t>
            </a:r>
            <a:r>
              <a:rPr lang="en-IN" sz="1800" dirty="0"/>
              <a:t>heading can be defined using </a:t>
            </a:r>
            <a:r>
              <a:rPr lang="en-IN" sz="1800" b="1" dirty="0"/>
              <a:t>&lt;</a:t>
            </a:r>
            <a:r>
              <a:rPr lang="en-IN" sz="1800" b="1" dirty="0" err="1"/>
              <a:t>th</a:t>
            </a:r>
            <a:r>
              <a:rPr lang="en-IN" sz="1800" b="1" dirty="0"/>
              <a:t>&gt;</a:t>
            </a:r>
            <a:r>
              <a:rPr lang="en-IN" sz="1800" dirty="0"/>
              <a:t> tag. </a:t>
            </a:r>
            <a:endParaRPr lang="en-IN" sz="1800" dirty="0" smtClean="0"/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dirty="0" err="1">
                <a:solidFill>
                  <a:srgbClr val="00B050"/>
                </a:solidFill>
              </a:rPr>
              <a:t>Cellpadding</a:t>
            </a:r>
            <a:r>
              <a:rPr lang="en-IN" dirty="0">
                <a:solidFill>
                  <a:srgbClr val="00B050"/>
                </a:solidFill>
              </a:rPr>
              <a:t> and </a:t>
            </a:r>
            <a:r>
              <a:rPr lang="en-IN" dirty="0" err="1">
                <a:solidFill>
                  <a:srgbClr val="00B050"/>
                </a:solidFill>
              </a:rPr>
              <a:t>Cellspacing</a:t>
            </a:r>
            <a:r>
              <a:rPr lang="en-IN" dirty="0">
                <a:solidFill>
                  <a:srgbClr val="00B050"/>
                </a:solidFill>
              </a:rPr>
              <a:t> Attributes</a:t>
            </a:r>
          </a:p>
          <a:p>
            <a:pPr marL="274320" lvl="1" indent="0">
              <a:buNone/>
            </a:pPr>
            <a:r>
              <a:rPr lang="en-IN" sz="1800" dirty="0" smtClean="0"/>
              <a:t>There </a:t>
            </a:r>
            <a:r>
              <a:rPr lang="en-IN" sz="1800" dirty="0"/>
              <a:t>are two </a:t>
            </a:r>
            <a:r>
              <a:rPr lang="en-IN" sz="1800" dirty="0" err="1"/>
              <a:t>attribiutes</a:t>
            </a:r>
            <a:r>
              <a:rPr lang="en-IN" sz="1800" dirty="0"/>
              <a:t> called </a:t>
            </a:r>
            <a:r>
              <a:rPr lang="en-IN" sz="1800" i="1" dirty="0" err="1"/>
              <a:t>cellpadding</a:t>
            </a:r>
            <a:r>
              <a:rPr lang="en-IN" sz="1800" dirty="0"/>
              <a:t> and </a:t>
            </a:r>
            <a:r>
              <a:rPr lang="en-IN" sz="1800" i="1" dirty="0" err="1"/>
              <a:t>cellspacing</a:t>
            </a:r>
            <a:r>
              <a:rPr lang="en-IN" sz="1800" dirty="0"/>
              <a:t> which you will use to adjust the white space in your table cells. The </a:t>
            </a:r>
            <a:r>
              <a:rPr lang="en-IN" sz="1800" dirty="0" err="1"/>
              <a:t>cellspacing</a:t>
            </a:r>
            <a:r>
              <a:rPr lang="en-IN" sz="1800" dirty="0"/>
              <a:t> attribute defines the width of the border, while </a:t>
            </a:r>
            <a:r>
              <a:rPr lang="en-IN" sz="1800" dirty="0" err="1"/>
              <a:t>cellpadding</a:t>
            </a:r>
            <a:r>
              <a:rPr lang="en-IN" sz="1800" dirty="0"/>
              <a:t> represents the distance between cell borders and the content within a cell.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72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Tables Backgrounds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876800"/>
          </a:xfrm>
        </p:spPr>
        <p:txBody>
          <a:bodyPr/>
          <a:lstStyle/>
          <a:p>
            <a:r>
              <a:rPr lang="en-IN" dirty="0"/>
              <a:t>You can set table background using one of the following two ways:</a:t>
            </a:r>
          </a:p>
          <a:p>
            <a:pPr lvl="1"/>
            <a:r>
              <a:rPr lang="en-IN" b="1" dirty="0" err="1"/>
              <a:t>bgcolor</a:t>
            </a:r>
            <a:r>
              <a:rPr lang="en-IN" dirty="0"/>
              <a:t> attribute - You can set background </a:t>
            </a:r>
            <a:r>
              <a:rPr lang="en-IN" dirty="0" err="1"/>
              <a:t>color</a:t>
            </a:r>
            <a:r>
              <a:rPr lang="en-IN" dirty="0"/>
              <a:t> for whole table or just for one cell.</a:t>
            </a:r>
          </a:p>
          <a:p>
            <a:pPr lvl="1"/>
            <a:r>
              <a:rPr lang="en-IN" b="1" dirty="0"/>
              <a:t>background</a:t>
            </a:r>
            <a:r>
              <a:rPr lang="en-IN" dirty="0"/>
              <a:t> attribute - You can set background image for whole table or just for one cell.</a:t>
            </a:r>
          </a:p>
          <a:p>
            <a:pPr algn="just"/>
            <a:r>
              <a:rPr lang="en-IN" dirty="0"/>
              <a:t>You can also set border </a:t>
            </a:r>
            <a:r>
              <a:rPr lang="en-IN" dirty="0" err="1"/>
              <a:t>color</a:t>
            </a:r>
            <a:r>
              <a:rPr lang="en-IN" dirty="0"/>
              <a:t> </a:t>
            </a:r>
            <a:r>
              <a:rPr lang="en-IN" dirty="0" smtClean="0"/>
              <a:t>also using</a:t>
            </a:r>
            <a:r>
              <a:rPr lang="en-IN" dirty="0"/>
              <a:t> </a:t>
            </a:r>
            <a:r>
              <a:rPr lang="en-IN" b="1" dirty="0" err="1"/>
              <a:t>bordercolor</a:t>
            </a:r>
            <a:r>
              <a:rPr lang="en-IN" dirty="0"/>
              <a:t> attribute.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8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en-IN" dirty="0"/>
              <a:t>Table </a:t>
            </a:r>
            <a:r>
              <a:rPr lang="en-IN" dirty="0" smtClean="0"/>
              <a:t>Caption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The</a:t>
            </a:r>
            <a:r>
              <a:rPr lang="en-IN" dirty="0"/>
              <a:t> </a:t>
            </a:r>
            <a:r>
              <a:rPr lang="en-IN" b="1" dirty="0"/>
              <a:t>caption</a:t>
            </a:r>
            <a:r>
              <a:rPr lang="en-IN" dirty="0"/>
              <a:t> tag will serve as a title or explanation for the table and it shows up at the top of the table. This tag is </a:t>
            </a:r>
            <a:r>
              <a:rPr lang="en-IN" dirty="0" smtClean="0"/>
              <a:t>deprecated </a:t>
            </a:r>
            <a:r>
              <a:rPr lang="en-IN" dirty="0"/>
              <a:t>in newer version of HTML/XHTML.</a:t>
            </a:r>
          </a:p>
          <a:p>
            <a:pPr marL="548640" lvl="2" indent="0">
              <a:buNone/>
            </a:pPr>
            <a:r>
              <a:rPr lang="en-IN" sz="1700" dirty="0"/>
              <a:t>&lt;!DOCTYPE html&gt;</a:t>
            </a:r>
          </a:p>
          <a:p>
            <a:pPr marL="548640" lvl="2" indent="0">
              <a:buNone/>
            </a:pPr>
            <a:r>
              <a:rPr lang="en-IN" sz="1700" dirty="0"/>
              <a:t>&lt;html&gt;</a:t>
            </a:r>
          </a:p>
          <a:p>
            <a:pPr marL="548640" lvl="2" indent="0">
              <a:buNone/>
            </a:pPr>
            <a:r>
              <a:rPr lang="en-IN" sz="1700" dirty="0"/>
              <a:t>&lt;head&gt;</a:t>
            </a:r>
          </a:p>
          <a:p>
            <a:pPr marL="548640" lvl="2" indent="0">
              <a:buNone/>
            </a:pPr>
            <a:r>
              <a:rPr lang="en-IN" sz="1700" dirty="0"/>
              <a:t>&lt;title&gt;HTML Table Caption&lt;/title&gt;</a:t>
            </a:r>
          </a:p>
          <a:p>
            <a:pPr marL="548640" lvl="2" indent="0">
              <a:buNone/>
            </a:pPr>
            <a:r>
              <a:rPr lang="en-IN" sz="1700" dirty="0"/>
              <a:t>&lt;/head&gt;</a:t>
            </a:r>
          </a:p>
          <a:p>
            <a:pPr marL="548640" lvl="2" indent="0">
              <a:buNone/>
            </a:pPr>
            <a:r>
              <a:rPr lang="en-IN" sz="1700" dirty="0"/>
              <a:t>&lt;body&gt;</a:t>
            </a:r>
          </a:p>
          <a:p>
            <a:pPr marL="548640" lvl="2" indent="0">
              <a:buNone/>
            </a:pPr>
            <a:r>
              <a:rPr lang="en-IN" sz="1700" dirty="0"/>
              <a:t>&lt;table border="1" width="100%"&gt;</a:t>
            </a:r>
          </a:p>
          <a:p>
            <a:pPr marL="548640" lvl="2" indent="0">
              <a:buNone/>
            </a:pPr>
            <a:r>
              <a:rPr lang="en-IN" sz="1700" dirty="0"/>
              <a:t>&lt;caption&gt;This is the caption&lt;/caption&gt;</a:t>
            </a:r>
          </a:p>
          <a:p>
            <a:pPr marL="548640" lvl="2" indent="0">
              <a:buNone/>
            </a:pPr>
            <a:r>
              <a:rPr lang="en-IN" sz="1700" dirty="0"/>
              <a:t>&lt;</a:t>
            </a:r>
            <a:r>
              <a:rPr lang="en-IN" sz="1700" dirty="0" err="1"/>
              <a:t>tr</a:t>
            </a:r>
            <a:r>
              <a:rPr lang="en-IN" sz="1700" dirty="0"/>
              <a:t>&gt;</a:t>
            </a:r>
          </a:p>
          <a:p>
            <a:pPr marL="548640" lvl="2" indent="0">
              <a:buNone/>
            </a:pPr>
            <a:r>
              <a:rPr lang="en-IN" sz="1700" dirty="0"/>
              <a:t>&lt;td&gt;row 1, column 1&lt;/td&gt;&lt;td&gt;row 1, </a:t>
            </a:r>
            <a:r>
              <a:rPr lang="en-IN" sz="1700" dirty="0" smtClean="0"/>
              <a:t>column </a:t>
            </a:r>
            <a:r>
              <a:rPr lang="en-IN" sz="1700" dirty="0"/>
              <a:t>2&lt;/td&gt;</a:t>
            </a:r>
          </a:p>
          <a:p>
            <a:pPr marL="548640" lvl="2" indent="0">
              <a:buNone/>
            </a:pPr>
            <a:r>
              <a:rPr lang="en-IN" sz="1700" dirty="0"/>
              <a:t>&lt;/</a:t>
            </a:r>
            <a:r>
              <a:rPr lang="en-IN" sz="1700" dirty="0" err="1"/>
              <a:t>tr</a:t>
            </a:r>
            <a:r>
              <a:rPr lang="en-IN" sz="1700" dirty="0"/>
              <a:t>&gt;</a:t>
            </a:r>
          </a:p>
          <a:p>
            <a:pPr marL="548640" lvl="2" indent="0">
              <a:buNone/>
            </a:pPr>
            <a:r>
              <a:rPr lang="en-IN" sz="1700" dirty="0"/>
              <a:t>&lt;</a:t>
            </a:r>
            <a:r>
              <a:rPr lang="en-IN" sz="1700" dirty="0" err="1"/>
              <a:t>tr</a:t>
            </a:r>
            <a:r>
              <a:rPr lang="en-IN" sz="1700" dirty="0"/>
              <a:t>&gt;</a:t>
            </a:r>
          </a:p>
          <a:p>
            <a:pPr marL="548640" lvl="2" indent="0">
              <a:buNone/>
            </a:pPr>
            <a:r>
              <a:rPr lang="en-IN" sz="1700" dirty="0"/>
              <a:t>&lt;td&gt;row 2, column 1&lt;/td&gt;&lt;td&gt;row 2, </a:t>
            </a:r>
            <a:r>
              <a:rPr lang="en-IN" sz="1700" dirty="0" smtClean="0"/>
              <a:t>column </a:t>
            </a:r>
            <a:r>
              <a:rPr lang="en-IN" sz="1700" dirty="0"/>
              <a:t>2&lt;/td&gt;</a:t>
            </a:r>
          </a:p>
          <a:p>
            <a:pPr marL="548640" lvl="2" indent="0">
              <a:buNone/>
            </a:pPr>
            <a:r>
              <a:rPr lang="en-IN" sz="1700" dirty="0"/>
              <a:t>&lt;/</a:t>
            </a:r>
            <a:r>
              <a:rPr lang="en-IN" sz="1700" dirty="0" err="1"/>
              <a:t>tr</a:t>
            </a:r>
            <a:r>
              <a:rPr lang="en-IN" sz="1700" dirty="0"/>
              <a:t>&gt;</a:t>
            </a:r>
          </a:p>
          <a:p>
            <a:pPr marL="548640" lvl="2" indent="0">
              <a:buNone/>
            </a:pPr>
            <a:r>
              <a:rPr lang="en-IN" sz="1700" dirty="0"/>
              <a:t>&lt;/table&gt;</a:t>
            </a:r>
          </a:p>
          <a:p>
            <a:pPr marL="548640" lvl="2" indent="0">
              <a:buNone/>
            </a:pPr>
            <a:r>
              <a:rPr lang="en-IN" sz="1700" dirty="0"/>
              <a:t>&lt;/body&gt;</a:t>
            </a:r>
          </a:p>
          <a:p>
            <a:pPr marL="548640" lvl="2" indent="0">
              <a:buNone/>
            </a:pPr>
            <a:r>
              <a:rPr lang="en-IN" sz="17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257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HTML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 is a </a:t>
            </a:r>
            <a:r>
              <a:rPr lang="en-IN" b="1" dirty="0" err="1"/>
              <a:t>markup</a:t>
            </a:r>
            <a:r>
              <a:rPr lang="en-IN" dirty="0"/>
              <a:t> language for </a:t>
            </a:r>
            <a:r>
              <a:rPr lang="en-IN" b="1" dirty="0"/>
              <a:t>describing</a:t>
            </a:r>
            <a:r>
              <a:rPr lang="en-IN" dirty="0"/>
              <a:t> web documents (web pages</a:t>
            </a:r>
            <a:r>
              <a:rPr lang="en-IN" dirty="0" smtClean="0"/>
              <a:t>).</a:t>
            </a:r>
          </a:p>
          <a:p>
            <a:endParaRPr lang="en-IN" dirty="0"/>
          </a:p>
          <a:p>
            <a:r>
              <a:rPr lang="en-IN" dirty="0"/>
              <a:t>HTML stands for </a:t>
            </a:r>
            <a:r>
              <a:rPr lang="en-IN" b="1" dirty="0"/>
              <a:t>H</a:t>
            </a:r>
            <a:r>
              <a:rPr lang="en-IN" dirty="0"/>
              <a:t>yper </a:t>
            </a:r>
            <a:r>
              <a:rPr lang="en-IN" b="1" dirty="0"/>
              <a:t>T</a:t>
            </a:r>
            <a:r>
              <a:rPr lang="en-IN" dirty="0"/>
              <a:t>ext </a:t>
            </a:r>
            <a:r>
              <a:rPr lang="en-IN" b="1" dirty="0" err="1"/>
              <a:t>M</a:t>
            </a:r>
            <a:r>
              <a:rPr lang="en-IN" dirty="0" err="1"/>
              <a:t>arkup</a:t>
            </a:r>
            <a:r>
              <a:rPr lang="en-IN" dirty="0"/>
              <a:t> </a:t>
            </a:r>
            <a:r>
              <a:rPr lang="en-IN" b="1" dirty="0" smtClean="0"/>
              <a:t>L</a:t>
            </a:r>
            <a:r>
              <a:rPr lang="en-IN" dirty="0" smtClean="0"/>
              <a:t>anguage</a:t>
            </a:r>
          </a:p>
          <a:p>
            <a:endParaRPr lang="en-IN" dirty="0"/>
          </a:p>
          <a:p>
            <a:r>
              <a:rPr lang="en-IN" dirty="0"/>
              <a:t>A </a:t>
            </a:r>
            <a:r>
              <a:rPr lang="en-IN" dirty="0" err="1"/>
              <a:t>markup</a:t>
            </a:r>
            <a:r>
              <a:rPr lang="en-IN" dirty="0"/>
              <a:t> language is a set of </a:t>
            </a:r>
            <a:r>
              <a:rPr lang="en-IN" b="1" dirty="0" err="1"/>
              <a:t>markup</a:t>
            </a:r>
            <a:r>
              <a:rPr lang="en-IN" b="1" dirty="0"/>
              <a:t> </a:t>
            </a:r>
            <a:r>
              <a:rPr lang="en-IN" b="1" dirty="0" smtClean="0"/>
              <a:t>tags</a:t>
            </a:r>
            <a:r>
              <a:rPr lang="en-IN" dirty="0" smtClean="0"/>
              <a:t>  HTML </a:t>
            </a:r>
            <a:r>
              <a:rPr lang="en-IN" dirty="0"/>
              <a:t>documents are described by </a:t>
            </a:r>
            <a:r>
              <a:rPr lang="en-IN" b="1" dirty="0"/>
              <a:t>HTML </a:t>
            </a:r>
            <a:r>
              <a:rPr lang="en-IN" b="1" dirty="0" smtClean="0"/>
              <a:t>tags</a:t>
            </a:r>
          </a:p>
          <a:p>
            <a:endParaRPr lang="en-IN" dirty="0"/>
          </a:p>
          <a:p>
            <a:r>
              <a:rPr lang="en-IN" dirty="0"/>
              <a:t>Each HTML tag </a:t>
            </a:r>
            <a:r>
              <a:rPr lang="en-IN" b="1" dirty="0"/>
              <a:t>describes</a:t>
            </a:r>
            <a:r>
              <a:rPr lang="en-IN" dirty="0"/>
              <a:t> different document content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6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 </a:t>
            </a:r>
            <a:r>
              <a:rPr lang="en-IN" dirty="0" smtClean="0"/>
              <a:t>Versions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575831"/>
              </p:ext>
            </p:extLst>
          </p:nvPr>
        </p:nvGraphicFramePr>
        <p:xfrm>
          <a:off x="467544" y="1484784"/>
          <a:ext cx="7920880" cy="4392485"/>
        </p:xfrm>
        <a:graphic>
          <a:graphicData uri="http://schemas.openxmlformats.org/drawingml/2006/table">
            <a:tbl>
              <a:tblPr/>
              <a:tblGrid>
                <a:gridCol w="3960440"/>
                <a:gridCol w="3960440"/>
              </a:tblGrid>
              <a:tr h="45711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Version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Year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562196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verdana"/>
                        </a:rPr>
                        <a:t>HTML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verdana"/>
                        </a:rPr>
                        <a:t>1991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2196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verdana"/>
                        </a:rPr>
                        <a:t>HTML+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verdana"/>
                        </a:rPr>
                        <a:t>1993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62196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verdana"/>
                        </a:rPr>
                        <a:t>HTML 2.0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verdana"/>
                        </a:rPr>
                        <a:t>1995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2196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verdana"/>
                        </a:rPr>
                        <a:t>HTML 3.2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verdana"/>
                        </a:rPr>
                        <a:t>1997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62196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verdana"/>
                        </a:rPr>
                        <a:t>HTML 4.01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verdana"/>
                        </a:rPr>
                        <a:t>1999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2196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verdana"/>
                        </a:rPr>
                        <a:t>XHTML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verdana"/>
                        </a:rPr>
                        <a:t>2000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62196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  <a:latin typeface="verdana"/>
                        </a:rPr>
                        <a:t>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  <a:latin typeface="verdana"/>
                        </a:rPr>
                        <a:t>2012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61988" y="2270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4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32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&lt;!DOCTYPE html&gt;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&lt;html&gt;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&lt;body&gt;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&lt;h1&gt;My First Heading&lt;/h1&gt;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&lt;p&gt;My first paragraph.&lt;/p&gt;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&lt;/body&gt;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319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Description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435280" cy="6165304"/>
          </a:xfrm>
        </p:spPr>
        <p:txBody>
          <a:bodyPr>
            <a:noAutofit/>
          </a:bodyPr>
          <a:lstStyle/>
          <a:p>
            <a:r>
              <a:rPr lang="en-IN" sz="2000" dirty="0"/>
              <a:t>The </a:t>
            </a:r>
            <a:r>
              <a:rPr lang="en-IN" sz="2000" b="1" dirty="0"/>
              <a:t>DOCTYPE</a:t>
            </a:r>
            <a:r>
              <a:rPr lang="en-IN" sz="2000" dirty="0"/>
              <a:t> declaration defines the document </a:t>
            </a:r>
            <a:r>
              <a:rPr lang="en-IN" sz="2000" dirty="0" smtClean="0"/>
              <a:t>type</a:t>
            </a:r>
          </a:p>
          <a:p>
            <a:pPr lvl="1"/>
            <a:r>
              <a:rPr lang="en-IN" sz="2000" dirty="0"/>
              <a:t>The &lt;!DOCTYPE&gt; declaration helps the browser to display a web page correctly.</a:t>
            </a:r>
          </a:p>
          <a:p>
            <a:pPr lvl="1"/>
            <a:r>
              <a:rPr lang="en-IN" sz="2000" dirty="0"/>
              <a:t>There are many different documents on the web, and a browser can only display an HTML page correctly if it knows the HTML version and type.</a:t>
            </a:r>
          </a:p>
          <a:p>
            <a:pPr lvl="1"/>
            <a:r>
              <a:rPr lang="en-IN" sz="2000" dirty="0"/>
              <a:t>The </a:t>
            </a:r>
            <a:r>
              <a:rPr lang="en-IN" sz="2000" dirty="0" err="1"/>
              <a:t>doctype</a:t>
            </a:r>
            <a:r>
              <a:rPr lang="en-IN" sz="2000" dirty="0"/>
              <a:t> declaration is not case sensitive. All these are acceptable:</a:t>
            </a:r>
          </a:p>
          <a:p>
            <a:pPr marL="914400" lvl="2" indent="0">
              <a:buNone/>
            </a:pPr>
            <a:r>
              <a:rPr lang="en-IN" sz="1600" dirty="0" smtClean="0"/>
              <a:t>&lt;!</a:t>
            </a:r>
            <a:r>
              <a:rPr lang="en-IN" sz="1600" dirty="0"/>
              <a:t>DOCTYPE html&gt;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/>
              <a:t>&lt;!DOCTYPE HTML&gt;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/>
              <a:t>&lt;!</a:t>
            </a:r>
            <a:r>
              <a:rPr lang="en-IN" sz="1600" dirty="0" err="1"/>
              <a:t>doctype</a:t>
            </a:r>
            <a:r>
              <a:rPr lang="en-IN" sz="1600" dirty="0"/>
              <a:t> html&gt;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/>
              <a:t>&lt;!</a:t>
            </a:r>
            <a:r>
              <a:rPr lang="en-IN" sz="1600" dirty="0" err="1"/>
              <a:t>doctype</a:t>
            </a:r>
            <a:r>
              <a:rPr lang="en-IN" sz="1600" dirty="0"/>
              <a:t> HTML&gt;</a:t>
            </a:r>
          </a:p>
          <a:p>
            <a:r>
              <a:rPr lang="en-IN" sz="2000" dirty="0"/>
              <a:t>The text between </a:t>
            </a:r>
            <a:r>
              <a:rPr lang="en-IN" sz="2000" b="1" dirty="0"/>
              <a:t>&lt;html&gt;</a:t>
            </a:r>
            <a:r>
              <a:rPr lang="en-IN" sz="2000" dirty="0"/>
              <a:t> and </a:t>
            </a:r>
            <a:r>
              <a:rPr lang="en-IN" sz="2000" b="1" dirty="0"/>
              <a:t>&lt;/html&gt;</a:t>
            </a:r>
            <a:r>
              <a:rPr lang="en-IN" sz="2000" dirty="0"/>
              <a:t> describes the web document</a:t>
            </a:r>
          </a:p>
          <a:p>
            <a:r>
              <a:rPr lang="en-IN" sz="2000" dirty="0"/>
              <a:t>The text between </a:t>
            </a:r>
            <a:r>
              <a:rPr lang="en-IN" sz="2000" b="1" dirty="0"/>
              <a:t>&lt;body&gt;</a:t>
            </a:r>
            <a:r>
              <a:rPr lang="en-IN" sz="2000" dirty="0"/>
              <a:t> and </a:t>
            </a:r>
            <a:r>
              <a:rPr lang="en-IN" sz="2000" b="1" dirty="0"/>
              <a:t>&lt;/body&gt;</a:t>
            </a:r>
            <a:r>
              <a:rPr lang="en-IN" sz="2000" dirty="0"/>
              <a:t> describes the visible page content</a:t>
            </a:r>
          </a:p>
          <a:p>
            <a:r>
              <a:rPr lang="en-IN" sz="2000" dirty="0"/>
              <a:t>The text between </a:t>
            </a:r>
            <a:r>
              <a:rPr lang="en-IN" sz="2000" b="1" dirty="0"/>
              <a:t>&lt;h1&gt;</a:t>
            </a:r>
            <a:r>
              <a:rPr lang="en-IN" sz="2000" dirty="0"/>
              <a:t> and </a:t>
            </a:r>
            <a:r>
              <a:rPr lang="en-IN" sz="2000" b="1" dirty="0"/>
              <a:t>&lt;/h1&gt;</a:t>
            </a:r>
            <a:r>
              <a:rPr lang="en-IN" sz="2000" dirty="0"/>
              <a:t> describes a heading</a:t>
            </a:r>
          </a:p>
          <a:p>
            <a:r>
              <a:rPr lang="en-IN" sz="2000" dirty="0"/>
              <a:t>The text between </a:t>
            </a:r>
            <a:r>
              <a:rPr lang="en-IN" sz="2000" b="1" dirty="0"/>
              <a:t>&lt;p&gt;</a:t>
            </a:r>
            <a:r>
              <a:rPr lang="en-IN" sz="2000" dirty="0"/>
              <a:t> and </a:t>
            </a:r>
            <a:r>
              <a:rPr lang="en-IN" sz="2000" b="1" dirty="0"/>
              <a:t>&lt;/p&gt;</a:t>
            </a:r>
            <a:r>
              <a:rPr lang="en-IN" sz="2000" dirty="0"/>
              <a:t> describes paragraph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006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HTML Tags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HTML </a:t>
            </a:r>
            <a:r>
              <a:rPr lang="en-IN" dirty="0"/>
              <a:t>tags are </a:t>
            </a:r>
            <a:r>
              <a:rPr lang="en-IN" b="1" dirty="0"/>
              <a:t>keywords</a:t>
            </a:r>
            <a:r>
              <a:rPr lang="en-IN" dirty="0"/>
              <a:t> (tag names) surrounded by </a:t>
            </a:r>
            <a:r>
              <a:rPr lang="en-IN" b="1" dirty="0"/>
              <a:t>angle brackets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 smtClean="0"/>
              <a:t>		&lt;</a:t>
            </a:r>
            <a:r>
              <a:rPr lang="en-IN" dirty="0" err="1"/>
              <a:t>tagname</a:t>
            </a:r>
            <a:r>
              <a:rPr lang="en-IN" dirty="0"/>
              <a:t>&gt;content&lt;/</a:t>
            </a:r>
            <a:r>
              <a:rPr lang="en-IN" dirty="0" err="1"/>
              <a:t>tagname</a:t>
            </a:r>
            <a:r>
              <a:rPr lang="en-IN" dirty="0"/>
              <a:t>&gt;</a:t>
            </a:r>
          </a:p>
          <a:p>
            <a:r>
              <a:rPr lang="en-IN" dirty="0"/>
              <a:t>HTML tags normally come </a:t>
            </a:r>
            <a:r>
              <a:rPr lang="en-IN" b="1" dirty="0"/>
              <a:t>in pairs</a:t>
            </a:r>
            <a:r>
              <a:rPr lang="en-IN" dirty="0"/>
              <a:t> like &lt;p&gt; and &lt;/p&gt;</a:t>
            </a:r>
          </a:p>
          <a:p>
            <a:r>
              <a:rPr lang="en-IN" dirty="0"/>
              <a:t>The first tag in a pair is the </a:t>
            </a:r>
            <a:r>
              <a:rPr lang="en-IN" b="1" dirty="0"/>
              <a:t>start tag,</a:t>
            </a:r>
            <a:r>
              <a:rPr lang="en-IN" dirty="0"/>
              <a:t> the second tag is the </a:t>
            </a:r>
            <a:r>
              <a:rPr lang="en-IN" b="1" dirty="0"/>
              <a:t>end tag</a:t>
            </a:r>
            <a:endParaRPr lang="en-IN" dirty="0"/>
          </a:p>
          <a:p>
            <a:r>
              <a:rPr lang="en-IN" dirty="0"/>
              <a:t>The end tag is written like the start tag, but with a </a:t>
            </a:r>
            <a:r>
              <a:rPr lang="en-IN" b="1" dirty="0"/>
              <a:t>slash</a:t>
            </a:r>
            <a:r>
              <a:rPr lang="en-IN" dirty="0"/>
              <a:t> before the tag name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7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Web Browsers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purpose of a web browser (Chrome, IE, Firefox, Safari) is to read HTML documents and display them.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browser does not display the HTML tags, but uses them to determine how to display the document</a:t>
            </a:r>
            <a:r>
              <a:rPr lang="en-IN" sz="2800" dirty="0"/>
              <a:t>: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71268"/>
            <a:ext cx="6120680" cy="32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2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304</TotalTime>
  <Words>466</Words>
  <Application>Microsoft Office PowerPoint</Application>
  <PresentationFormat>On-screen Show (4:3)</PresentationFormat>
  <Paragraphs>221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Clarity</vt:lpstr>
      <vt:lpstr>Web Application  </vt:lpstr>
      <vt:lpstr>Web Application Development</vt:lpstr>
      <vt:lpstr>What is HTML?</vt:lpstr>
      <vt:lpstr>HTML Versions</vt:lpstr>
      <vt:lpstr>PowerPoint Presentation</vt:lpstr>
      <vt:lpstr>Simple Example</vt:lpstr>
      <vt:lpstr>Description </vt:lpstr>
      <vt:lpstr>HTML Tags </vt:lpstr>
      <vt:lpstr>Web Browsers </vt:lpstr>
      <vt:lpstr>HTML Page Structure</vt:lpstr>
      <vt:lpstr>HTML Editors</vt:lpstr>
      <vt:lpstr>Follow the 4 steps below to create your first web page with Notepad.</vt:lpstr>
      <vt:lpstr>PowerPoint Presentation</vt:lpstr>
      <vt:lpstr>PowerPoint Presentation</vt:lpstr>
      <vt:lpstr>PowerPoint Presentation</vt:lpstr>
      <vt:lpstr>HTML Headings</vt:lpstr>
      <vt:lpstr>HTML Links</vt:lpstr>
      <vt:lpstr>HTML Images</vt:lpstr>
      <vt:lpstr>HTML Attributes</vt:lpstr>
      <vt:lpstr>The lang Attribute </vt:lpstr>
      <vt:lpstr>The title Attribute</vt:lpstr>
      <vt:lpstr>Others</vt:lpstr>
      <vt:lpstr>HTML Table</vt:lpstr>
      <vt:lpstr>Example </vt:lpstr>
      <vt:lpstr>Continue..</vt:lpstr>
      <vt:lpstr>Tables Backgrounds </vt:lpstr>
      <vt:lpstr>Table Caption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2014-11-02T09:30:28Z</dcterms:created>
  <dcterms:modified xsi:type="dcterms:W3CDTF">2014-11-03T09:10:46Z</dcterms:modified>
</cp:coreProperties>
</file>