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7" r:id="rId3"/>
    <p:sldId id="258" r:id="rId4"/>
    <p:sldId id="259" r:id="rId5"/>
    <p:sldId id="260" r:id="rId6"/>
    <p:sldId id="261" r:id="rId7"/>
    <p:sldId id="262" r:id="rId8"/>
    <p:sldId id="263" r:id="rId9"/>
    <p:sldId id="264" r:id="rId10"/>
    <p:sldId id="331" r:id="rId11"/>
    <p:sldId id="332" r:id="rId12"/>
    <p:sldId id="328" r:id="rId13"/>
    <p:sldId id="329" r:id="rId14"/>
    <p:sldId id="333" r:id="rId15"/>
    <p:sldId id="334" r:id="rId16"/>
    <p:sldId id="330" r:id="rId17"/>
    <p:sldId id="265" r:id="rId18"/>
    <p:sldId id="326"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335" r:id="rId43"/>
    <p:sldId id="336" r:id="rId44"/>
    <p:sldId id="337" r:id="rId45"/>
    <p:sldId id="338" r:id="rId46"/>
    <p:sldId id="339" r:id="rId47"/>
    <p:sldId id="340" r:id="rId48"/>
    <p:sldId id="341" r:id="rId49"/>
    <p:sldId id="289" r:id="rId50"/>
    <p:sldId id="290" r:id="rId51"/>
    <p:sldId id="342" r:id="rId52"/>
    <p:sldId id="343" r:id="rId53"/>
    <p:sldId id="344" r:id="rId54"/>
    <p:sldId id="291" r:id="rId55"/>
    <p:sldId id="292" r:id="rId56"/>
    <p:sldId id="345" r:id="rId57"/>
    <p:sldId id="347" r:id="rId58"/>
    <p:sldId id="346" r:id="rId59"/>
    <p:sldId id="293" r:id="rId60"/>
    <p:sldId id="294" r:id="rId61"/>
    <p:sldId id="295" r:id="rId62"/>
    <p:sldId id="296" r:id="rId63"/>
    <p:sldId id="297" r:id="rId64"/>
    <p:sldId id="298" r:id="rId65"/>
    <p:sldId id="299" r:id="rId66"/>
    <p:sldId id="300" r:id="rId67"/>
    <p:sldId id="301" r:id="rId68"/>
    <p:sldId id="302" r:id="rId69"/>
    <p:sldId id="303" r:id="rId70"/>
    <p:sldId id="304" r:id="rId71"/>
    <p:sldId id="305" r:id="rId72"/>
    <p:sldId id="306" r:id="rId73"/>
    <p:sldId id="307" r:id="rId74"/>
    <p:sldId id="308" r:id="rId75"/>
    <p:sldId id="310" r:id="rId76"/>
    <p:sldId id="309" r:id="rId77"/>
    <p:sldId id="311" r:id="rId78"/>
    <p:sldId id="312" r:id="rId79"/>
    <p:sldId id="313" r:id="rId80"/>
    <p:sldId id="314" r:id="rId81"/>
    <p:sldId id="315" r:id="rId82"/>
    <p:sldId id="316" r:id="rId83"/>
    <p:sldId id="317" r:id="rId84"/>
    <p:sldId id="318" r:id="rId85"/>
    <p:sldId id="319" r:id="rId86"/>
    <p:sldId id="320" r:id="rId87"/>
    <p:sldId id="321" r:id="rId88"/>
    <p:sldId id="322" r:id="rId89"/>
    <p:sldId id="324" r:id="rId90"/>
    <p:sldId id="325" r:id="rId9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70"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3B2E0E-76DC-4511-B215-E9A62884D9C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F27B8F-1716-4EF0-A47D-BC2122E9B97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586DB3-E177-45A7-AAA2-032CBA1F1C2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2ED172-B428-4640-A0AD-B802DC1774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B30D9C-9A81-4B2A-A1E4-B8E600F76EF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1046D4-B193-4F73-ACA3-DB4B0CF37D3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F8BC2ED-D83E-4F62-ADE8-EC64A35D8E9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B9BB8D7-62D4-41FB-AC2A-A0E53AA83FD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7B0765C-336E-4CEC-B983-424F72CB02A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263106-D817-4A4B-BDA7-B69729A2277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F99E55-C38B-4C27-8269-2A83595142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82C361A-750C-40B9-8F10-E9D6F9725C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Lossless_compression" TargetMode="External"/><Relationship Id="rId7" Type="http://schemas.openxmlformats.org/officeDocument/2006/relationships/hyperlink" Target="http://en.wikipedia.org/wiki/FLAC" TargetMode="External"/><Relationship Id="rId2" Type="http://schemas.openxmlformats.org/officeDocument/2006/relationships/hyperlink" Target="http://en.wikipedia.org/wiki/Audio_coding_format" TargetMode="External"/><Relationship Id="rId1" Type="http://schemas.openxmlformats.org/officeDocument/2006/relationships/slideLayout" Target="../slideLayouts/slideLayout2.xml"/><Relationship Id="rId6" Type="http://schemas.openxmlformats.org/officeDocument/2006/relationships/hyperlink" Target="http://en.wikipedia.org/wiki/Algorithm" TargetMode="External"/><Relationship Id="rId5" Type="http://schemas.openxmlformats.org/officeDocument/2006/relationships/hyperlink" Target="http://en.wikipedia.org/wiki/Codec" TargetMode="External"/><Relationship Id="rId4" Type="http://schemas.openxmlformats.org/officeDocument/2006/relationships/hyperlink" Target="http://en.wikipedia.org/wiki/Digital_audio"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MP3" TargetMode="External"/><Relationship Id="rId3" Type="http://schemas.openxmlformats.org/officeDocument/2006/relationships/hyperlink" Target="http://en.wikipedia.org/wiki/Royalty-free" TargetMode="External"/><Relationship Id="rId7" Type="http://schemas.openxmlformats.org/officeDocument/2006/relationships/hyperlink" Target="http://en.wikipedia.org/wiki/Album_cover" TargetMode="External"/><Relationship Id="rId2" Type="http://schemas.openxmlformats.org/officeDocument/2006/relationships/hyperlink" Target="http://en.wikipedia.org/wiki/Open_format" TargetMode="External"/><Relationship Id="rId1" Type="http://schemas.openxmlformats.org/officeDocument/2006/relationships/slideLayout" Target="../slideLayouts/slideLayout2.xml"/><Relationship Id="rId6" Type="http://schemas.openxmlformats.org/officeDocument/2006/relationships/hyperlink" Target="http://en.wikipedia.org/wiki/Metadata" TargetMode="External"/><Relationship Id="rId5" Type="http://schemas.openxmlformats.org/officeDocument/2006/relationships/hyperlink" Target="http://en.wikipedia.org/wiki/Free_software" TargetMode="External"/><Relationship Id="rId10" Type="http://schemas.openxmlformats.org/officeDocument/2006/relationships/hyperlink" Target="http://en.wikipedia.org/wiki/WavPack" TargetMode="External"/><Relationship Id="rId4" Type="http://schemas.openxmlformats.org/officeDocument/2006/relationships/hyperlink" Target="http://en.wikipedia.org/wiki/Reference_implementation" TargetMode="External"/><Relationship Id="rId9" Type="http://schemas.openxmlformats.org/officeDocument/2006/relationships/hyperlink" Target="http://en.wikipedia.org/wiki/Pulse-code_modul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GSM" TargetMode="External"/><Relationship Id="rId2" Type="http://schemas.openxmlformats.org/officeDocument/2006/relationships/hyperlink" Target="http://en.wikipedia.org/wiki/Speech_cod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Adaptive_Multi-Rate" TargetMode="External"/><Relationship Id="rId2" Type="http://schemas.openxmlformats.org/officeDocument/2006/relationships/hyperlink" Target="http://en.wikipedia.org/wiki/Enhanced_Full_Rate" TargetMode="External"/><Relationship Id="rId1" Type="http://schemas.openxmlformats.org/officeDocument/2006/relationships/slideLayout" Target="../slideLayouts/slideLayout2.xml"/><Relationship Id="rId6" Type="http://schemas.openxmlformats.org/officeDocument/2006/relationships/hyperlink" Target="http://en.wikipedia.org/wiki/Wideband" TargetMode="External"/><Relationship Id="rId5" Type="http://schemas.openxmlformats.org/officeDocument/2006/relationships/hyperlink" Target="http://en.wikipedia.org/wiki/Narrowband" TargetMode="External"/><Relationship Id="rId4" Type="http://schemas.openxmlformats.org/officeDocument/2006/relationships/hyperlink" Target="http://en.wikipedia.org/wiki/Linear_predictio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en.wikipedia.org/wiki/Amiga" TargetMode="External"/><Relationship Id="rId3" Type="http://schemas.openxmlformats.org/officeDocument/2006/relationships/hyperlink" Target="http://en.wikipedia.org/wiki/Sound" TargetMode="External"/><Relationship Id="rId7" Type="http://schemas.openxmlformats.org/officeDocument/2006/relationships/hyperlink" Target="http://en.wikipedia.org/wiki/Interchange_File_Format" TargetMode="External"/><Relationship Id="rId2" Type="http://schemas.openxmlformats.org/officeDocument/2006/relationships/hyperlink" Target="http://en.wikipedia.org/wiki/Audio_file_format" TargetMode="External"/><Relationship Id="rId1" Type="http://schemas.openxmlformats.org/officeDocument/2006/relationships/slideLayout" Target="../slideLayouts/slideLayout2.xml"/><Relationship Id="rId6" Type="http://schemas.openxmlformats.org/officeDocument/2006/relationships/hyperlink" Target="http://en.wikipedia.org/wiki/Electronic_Arts" TargetMode="External"/><Relationship Id="rId5" Type="http://schemas.openxmlformats.org/officeDocument/2006/relationships/hyperlink" Target="http://en.wikipedia.org/wiki/Apple_Inc." TargetMode="External"/><Relationship Id="rId4" Type="http://schemas.openxmlformats.org/officeDocument/2006/relationships/hyperlink" Target="http://en.wikipedia.org/wiki/Personal_computers" TargetMode="External"/><Relationship Id="rId9" Type="http://schemas.openxmlformats.org/officeDocument/2006/relationships/hyperlink" Target="http://en.wikipedia.org/wiki/Apple_Macintos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Lossy" TargetMode="External"/><Relationship Id="rId2" Type="http://schemas.openxmlformats.org/officeDocument/2006/relationships/hyperlink" Target="http://en.wikipedia.org/wiki/Pulse-code_modulation" TargetMode="External"/><Relationship Id="rId1" Type="http://schemas.openxmlformats.org/officeDocument/2006/relationships/slideLayout" Target="../slideLayouts/slideLayout2.xml"/><Relationship Id="rId5" Type="http://schemas.openxmlformats.org/officeDocument/2006/relationships/hyperlink" Target="http://en.wikipedia.org/wiki/Lossless" TargetMode="External"/><Relationship Id="rId4" Type="http://schemas.openxmlformats.org/officeDocument/2006/relationships/hyperlink" Target="http://en.wikipedia.org/wiki/MP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Lempel-Ziv-Welch" TargetMode="External"/><Relationship Id="rId2" Type="http://schemas.openxmlformats.org/officeDocument/2006/relationships/hyperlink" Target="http://en.wikipedia.org/wiki/Run-length_encoding" TargetMode="External"/><Relationship Id="rId1" Type="http://schemas.openxmlformats.org/officeDocument/2006/relationships/slideLayout" Target="../slideLayouts/slideLayout2.xml"/><Relationship Id="rId4" Type="http://schemas.openxmlformats.org/officeDocument/2006/relationships/hyperlink" Target="http://en.wikipedia.org/wiki/Lossless_data_compression"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en.wikipedia.org/wiki/Mode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en.wikipedia.org/wiki/Bitmap" TargetMode="External"/><Relationship Id="rId2" Type="http://schemas.openxmlformats.org/officeDocument/2006/relationships/hyperlink" Target="http://en.wikipedia.org/wiki/Computer_animatio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Lossy_compression" TargetMode="External"/><Relationship Id="rId2" Type="http://schemas.openxmlformats.org/officeDocument/2006/relationships/hyperlink" Target="http://en.wikipedia.org/wiki/Discrete_cosine_transform" TargetMode="External"/><Relationship Id="rId1" Type="http://schemas.openxmlformats.org/officeDocument/2006/relationships/slideLayout" Target="../slideLayouts/slideLayout2.xml"/><Relationship Id="rId4" Type="http://schemas.openxmlformats.org/officeDocument/2006/relationships/hyperlink" Target="http://en.wikipedia.org/wiki/Lossless_JPEG"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en.wikipedia.org/wiki/Interlace_(bitmap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wikipedia.org/wiki/Continuous_tone" TargetMode="External"/><Relationship Id="rId7" Type="http://schemas.openxmlformats.org/officeDocument/2006/relationships/hyperlink" Target="http://en.wikipedia.org/wiki/Photograph" TargetMode="External"/><Relationship Id="rId2" Type="http://schemas.openxmlformats.org/officeDocument/2006/relationships/hyperlink" Target="http://en.wikipedia.org/wiki/Image_compression" TargetMode="External"/><Relationship Id="rId1" Type="http://schemas.openxmlformats.org/officeDocument/2006/relationships/slideLayout" Target="../slideLayouts/slideLayout2.xml"/><Relationship Id="rId6" Type="http://schemas.openxmlformats.org/officeDocument/2006/relationships/hyperlink" Target="http://en.wikipedia.org/wiki/Lossless_compression" TargetMode="External"/><Relationship Id="rId5" Type="http://schemas.openxmlformats.org/officeDocument/2006/relationships/hyperlink" Target="http://en.wikipedia.org/wiki/Lossy_compression" TargetMode="External"/><Relationship Id="rId4" Type="http://schemas.openxmlformats.org/officeDocument/2006/relationships/hyperlink" Target="http://en.wikipedia.org/wiki/Microsof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en.wikipedia.org/wiki/Phonolog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Bitstream_format"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Resource_Interchange_File_Format" TargetMode="External"/><Relationship Id="rId2" Type="http://schemas.openxmlformats.org/officeDocument/2006/relationships/hyperlink" Target="http://en.wikipedia.org/wiki/Wav" TargetMode="External"/><Relationship Id="rId1" Type="http://schemas.openxmlformats.org/officeDocument/2006/relationships/slideLayout" Target="../slideLayouts/slideLayout2.xml"/><Relationship Id="rId6" Type="http://schemas.openxmlformats.org/officeDocument/2006/relationships/hyperlink" Target="http://en.wikipedia.org/wiki/Personal_computer" TargetMode="External"/><Relationship Id="rId5" Type="http://schemas.openxmlformats.org/officeDocument/2006/relationships/hyperlink" Target="http://en.wikipedia.org/wiki/Audio_file_format" TargetMode="External"/><Relationship Id="rId4" Type="http://schemas.openxmlformats.org/officeDocument/2006/relationships/hyperlink" Target="http://en.wikipedia.org/wiki/International_Business_Machines" TargetMode="Externa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8"/>
          <p:cNvSpPr>
            <a:spLocks noChangeArrowheads="1"/>
          </p:cNvSpPr>
          <p:nvPr/>
        </p:nvSpPr>
        <p:spPr bwMode="auto">
          <a:xfrm>
            <a:off x="762000" y="1371600"/>
            <a:ext cx="7772400" cy="4114800"/>
          </a:xfrm>
          <a:prstGeom prst="rect">
            <a:avLst/>
          </a:prstGeom>
          <a:noFill/>
          <a:ln w="9525">
            <a:noFill/>
            <a:miter lim="800000"/>
            <a:headEnd/>
            <a:tailEnd/>
          </a:ln>
        </p:spPr>
        <p:txBody>
          <a:bodyPr/>
          <a:lstStyle/>
          <a:p>
            <a:pPr marL="342900" indent="-342900" algn="just">
              <a:spcBef>
                <a:spcPct val="20000"/>
              </a:spcBef>
              <a:buFontTx/>
              <a:buChar char="•"/>
            </a:pPr>
            <a:r>
              <a:rPr lang="en-US" sz="2000"/>
              <a:t>All computer processing requires </a:t>
            </a:r>
            <a:r>
              <a:rPr lang="en-US" sz="2000" b="1"/>
              <a:t>data</a:t>
            </a:r>
            <a:r>
              <a:rPr lang="en-US" sz="2000"/>
              <a:t>, which is a collection of raw facts, figures and symbols, such as numbers, words, images, video and sound, given to the computer during the input phase. </a:t>
            </a:r>
          </a:p>
          <a:p>
            <a:pPr marL="342900" indent="-342900" algn="just">
              <a:spcBef>
                <a:spcPct val="20000"/>
              </a:spcBef>
              <a:buFontTx/>
              <a:buChar char="•"/>
            </a:pPr>
            <a:r>
              <a:rPr lang="en-US" sz="2000"/>
              <a:t>Computers manipulate data to create information. </a:t>
            </a:r>
            <a:r>
              <a:rPr lang="en-US" sz="2000" b="1"/>
              <a:t>Information</a:t>
            </a:r>
            <a:r>
              <a:rPr lang="en-US" sz="2000"/>
              <a:t> is data that is organized, meaningful, and useful. </a:t>
            </a:r>
          </a:p>
          <a:p>
            <a:pPr marL="342900" indent="-342900" algn="just">
              <a:spcBef>
                <a:spcPct val="20000"/>
              </a:spcBef>
              <a:buFontTx/>
              <a:buChar char="•"/>
            </a:pPr>
            <a:r>
              <a:rPr lang="en-US" sz="2000"/>
              <a:t>During the output Phase, the information that has been created is put into some form, such as a printed report. </a:t>
            </a:r>
          </a:p>
          <a:p>
            <a:pPr marL="342900" indent="-342900" algn="just">
              <a:spcBef>
                <a:spcPct val="20000"/>
              </a:spcBef>
              <a:buFontTx/>
              <a:buChar char="•"/>
            </a:pPr>
            <a:r>
              <a:rPr lang="en-US" sz="2000"/>
              <a:t>The information can also be put in computer storage for future use.</a:t>
            </a:r>
          </a:p>
        </p:txBody>
      </p:sp>
      <p:sp>
        <p:nvSpPr>
          <p:cNvPr id="2051" name="Rectangle 9"/>
          <p:cNvSpPr>
            <a:spLocks noGrp="1" noChangeArrowheads="1"/>
          </p:cNvSpPr>
          <p:nvPr>
            <p:ph type="title"/>
          </p:nvPr>
        </p:nvSpPr>
        <p:spPr/>
        <p:txBody>
          <a:bodyPr/>
          <a:lstStyle/>
          <a:p>
            <a:pPr eaLnBrk="1" hangingPunct="1"/>
            <a:r>
              <a:rPr lang="en-US" smtClean="0"/>
              <a:t>Data and Information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304800"/>
            <a:ext cx="8229600" cy="5821363"/>
          </a:xfrm>
        </p:spPr>
        <p:txBody>
          <a:bodyPr/>
          <a:lstStyle/>
          <a:p>
            <a:r>
              <a:rPr lang="en-US" b="1" smtClean="0"/>
              <a:t>FLAC</a:t>
            </a:r>
            <a:r>
              <a:rPr lang="en-US" smtClean="0"/>
              <a:t> ( </a:t>
            </a:r>
            <a:r>
              <a:rPr lang="en-US" b="1" smtClean="0"/>
              <a:t>Free Lossless Audio Codec</a:t>
            </a:r>
            <a:r>
              <a:rPr lang="en-US" smtClean="0"/>
              <a:t>) is an </a:t>
            </a:r>
            <a:r>
              <a:rPr lang="en-US" smtClean="0">
                <a:hlinkClick r:id="rId2" tooltip="Audio coding format"/>
              </a:rPr>
              <a:t>audio coding format</a:t>
            </a:r>
            <a:r>
              <a:rPr lang="en-US" smtClean="0"/>
              <a:t> for </a:t>
            </a:r>
            <a:r>
              <a:rPr lang="en-US" smtClean="0">
                <a:hlinkClick r:id="rId3" tooltip="Lossless compression"/>
              </a:rPr>
              <a:t>lossless compression</a:t>
            </a:r>
            <a:r>
              <a:rPr lang="en-US" smtClean="0"/>
              <a:t> of </a:t>
            </a:r>
            <a:r>
              <a:rPr lang="en-US" smtClean="0">
                <a:hlinkClick r:id="rId4" tooltip="Digital audio"/>
              </a:rPr>
              <a:t>digital audio</a:t>
            </a:r>
            <a:r>
              <a:rPr lang="en-US" smtClean="0"/>
              <a:t>, and is also the name of the reference </a:t>
            </a:r>
            <a:r>
              <a:rPr lang="en-US" smtClean="0">
                <a:hlinkClick r:id="rId5" tooltip="Codec"/>
              </a:rPr>
              <a:t>codec</a:t>
            </a:r>
            <a:r>
              <a:rPr lang="en-US" smtClean="0"/>
              <a:t> implementation. Digital audio compressed by FLAC's </a:t>
            </a:r>
            <a:r>
              <a:rPr lang="en-US" smtClean="0">
                <a:hlinkClick r:id="rId6" tooltip="Algorithm"/>
              </a:rPr>
              <a:t>algorithm</a:t>
            </a:r>
            <a:r>
              <a:rPr lang="en-US" smtClean="0"/>
              <a:t> can typically be reduced to 50–60% of its original size</a:t>
            </a:r>
            <a:r>
              <a:rPr lang="en-US" baseline="30000" smtClean="0">
                <a:hlinkClick r:id="rId7"/>
              </a:rPr>
              <a:t>[4]</a:t>
            </a:r>
            <a:r>
              <a:rPr lang="en-US" smtClean="0"/>
              <a:t> and decompressed to an identical copy of the original audio 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0"/>
            <a:ext cx="8229600" cy="6126163"/>
          </a:xfrm>
        </p:spPr>
        <p:txBody>
          <a:bodyPr/>
          <a:lstStyle/>
          <a:p>
            <a:r>
              <a:rPr lang="en-US" sz="2800" smtClean="0"/>
              <a:t>FLAC is an </a:t>
            </a:r>
            <a:r>
              <a:rPr lang="en-US" sz="2800" smtClean="0">
                <a:hlinkClick r:id="rId2" tooltip="Open format"/>
              </a:rPr>
              <a:t>open format</a:t>
            </a:r>
            <a:r>
              <a:rPr lang="en-US" sz="2800" smtClean="0"/>
              <a:t> with </a:t>
            </a:r>
            <a:r>
              <a:rPr lang="en-US" sz="2800" smtClean="0">
                <a:hlinkClick r:id="rId3" tooltip="Royalty-free"/>
              </a:rPr>
              <a:t>royalty-free</a:t>
            </a:r>
            <a:r>
              <a:rPr lang="en-US" sz="2800" smtClean="0"/>
              <a:t> licensing and a </a:t>
            </a:r>
            <a:r>
              <a:rPr lang="en-US" sz="2800" smtClean="0">
                <a:hlinkClick r:id="rId4" tooltip="Reference implementation"/>
              </a:rPr>
              <a:t>reference implementation</a:t>
            </a:r>
            <a:r>
              <a:rPr lang="en-US" sz="2800" smtClean="0"/>
              <a:t> which is </a:t>
            </a:r>
            <a:r>
              <a:rPr lang="en-US" sz="2800" smtClean="0">
                <a:hlinkClick r:id="rId5" tooltip="Free software"/>
              </a:rPr>
              <a:t>free software</a:t>
            </a:r>
            <a:r>
              <a:rPr lang="en-US" sz="2800" smtClean="0"/>
              <a:t>. FLAC has support for </a:t>
            </a:r>
            <a:r>
              <a:rPr lang="en-US" sz="2800" smtClean="0">
                <a:hlinkClick r:id="rId6" tooltip="Metadata"/>
              </a:rPr>
              <a:t>metadata</a:t>
            </a:r>
            <a:r>
              <a:rPr lang="en-US" sz="2800" smtClean="0"/>
              <a:t> tagging, </a:t>
            </a:r>
            <a:r>
              <a:rPr lang="en-US" sz="2800" smtClean="0">
                <a:hlinkClick r:id="rId7" tooltip="Album cover"/>
              </a:rPr>
              <a:t>album cover</a:t>
            </a:r>
            <a:r>
              <a:rPr lang="en-US" sz="2800" smtClean="0"/>
              <a:t> art, and fast seeking.</a:t>
            </a:r>
          </a:p>
          <a:p>
            <a:r>
              <a:rPr lang="en-US" sz="2800" smtClean="0"/>
              <a:t>Though FLAC cannot store floating-point data, and playback support in portable audio devices and dedicated audio systems is limited compared to lossy formats such as </a:t>
            </a:r>
            <a:r>
              <a:rPr lang="en-US" sz="2800" smtClean="0">
                <a:hlinkClick r:id="rId8" tooltip="MP3"/>
              </a:rPr>
              <a:t>MP3</a:t>
            </a:r>
            <a:r>
              <a:rPr lang="en-US" sz="2800" smtClean="0"/>
              <a:t> or uncompressed </a:t>
            </a:r>
            <a:r>
              <a:rPr lang="en-US" sz="2800" smtClean="0">
                <a:hlinkClick r:id="rId9" tooltip="Pulse-code modulation"/>
              </a:rPr>
              <a:t>PCM</a:t>
            </a:r>
            <a:r>
              <a:rPr lang="en-US" sz="2800" smtClean="0"/>
              <a:t>, FLAC is supported by more hardware devices than competing lossless compressed formats such as </a:t>
            </a:r>
            <a:r>
              <a:rPr lang="en-US" sz="2800" smtClean="0">
                <a:hlinkClick r:id="rId10" tooltip="WavPack"/>
              </a:rPr>
              <a:t>WavPack</a:t>
            </a:r>
            <a:r>
              <a:rPr lang="en-US" sz="2800" smtClean="0"/>
              <a:t>. .</a:t>
            </a:r>
          </a:p>
          <a:p>
            <a:r>
              <a:rPr lang="en-US" sz="2800" smtClean="0"/>
              <a:t>But we recommend flac for archiving PCM files where quality is important (eg. broadcast or music 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228600"/>
            <a:ext cx="8229600" cy="6324600"/>
          </a:xfrm>
        </p:spPr>
        <p:txBody>
          <a:bodyPr/>
          <a:lstStyle/>
          <a:p>
            <a:pPr eaLnBrk="1" hangingPunct="1">
              <a:lnSpc>
                <a:spcPct val="80000"/>
              </a:lnSpc>
            </a:pPr>
            <a:r>
              <a:rPr lang="en-US" i="1" smtClean="0"/>
              <a:t>gsm</a:t>
            </a:r>
            <a:r>
              <a:rPr lang="en-US" smtClean="0"/>
              <a:t> - designed for telephony use in Europe, gsm is a very practical format for telephone quality voice </a:t>
            </a:r>
          </a:p>
          <a:p>
            <a:pPr eaLnBrk="1" hangingPunct="1">
              <a:lnSpc>
                <a:spcPct val="80000"/>
              </a:lnSpc>
            </a:pPr>
            <a:r>
              <a:rPr lang="en-US" b="1" smtClean="0"/>
              <a:t>GSM</a:t>
            </a:r>
            <a:r>
              <a:rPr lang="en-US" smtClean="0"/>
              <a:t> </a:t>
            </a:r>
            <a:r>
              <a:rPr lang="en-US" b="1" smtClean="0"/>
              <a:t>Global System for Mobile Communications</a:t>
            </a:r>
          </a:p>
          <a:p>
            <a:pPr eaLnBrk="1" hangingPunct="1">
              <a:lnSpc>
                <a:spcPct val="80000"/>
              </a:lnSpc>
            </a:pPr>
            <a:r>
              <a:rPr lang="en-US" b="1" smtClean="0"/>
              <a:t>Full Rate</a:t>
            </a:r>
            <a:r>
              <a:rPr lang="en-US" smtClean="0"/>
              <a:t> (</a:t>
            </a:r>
            <a:r>
              <a:rPr lang="en-US" b="1" smtClean="0"/>
              <a:t>FR</a:t>
            </a:r>
            <a:r>
              <a:rPr lang="en-US" smtClean="0"/>
              <a:t> or </a:t>
            </a:r>
            <a:r>
              <a:rPr lang="en-US" b="1" smtClean="0"/>
              <a:t>GSM-FR</a:t>
            </a:r>
            <a:r>
              <a:rPr lang="en-US" smtClean="0"/>
              <a:t> or </a:t>
            </a:r>
            <a:r>
              <a:rPr lang="en-US" b="1" smtClean="0"/>
              <a:t>GSM 06.10</a:t>
            </a:r>
            <a:r>
              <a:rPr lang="en-US" smtClean="0"/>
              <a:t> or sometimes simply </a:t>
            </a:r>
            <a:r>
              <a:rPr lang="en-US" b="1" smtClean="0"/>
              <a:t>GSM</a:t>
            </a:r>
            <a:r>
              <a:rPr lang="en-US" smtClean="0"/>
              <a:t>) was the first digital </a:t>
            </a:r>
            <a:r>
              <a:rPr lang="en-US" smtClean="0">
                <a:hlinkClick r:id="rId2" tooltip="Speech coding"/>
              </a:rPr>
              <a:t>speech coding</a:t>
            </a:r>
            <a:r>
              <a:rPr lang="en-US" smtClean="0"/>
              <a:t> standard used in the </a:t>
            </a:r>
            <a:r>
              <a:rPr lang="en-US" smtClean="0">
                <a:hlinkClick r:id="rId3" tooltip="GSM"/>
              </a:rPr>
              <a:t>GSM</a:t>
            </a:r>
            <a:r>
              <a:rPr lang="en-US" smtClean="0"/>
              <a:t> digital mobile phone system.</a:t>
            </a:r>
          </a:p>
          <a:p>
            <a:pPr eaLnBrk="1" hangingPunct="1">
              <a:lnSpc>
                <a:spcPct val="80000"/>
              </a:lnSpc>
            </a:pPr>
            <a:r>
              <a:rPr lang="en-US" smtClean="0"/>
              <a:t>The bit rate of the codec is 13 kbit/s</a:t>
            </a:r>
          </a:p>
          <a:p>
            <a:pPr eaLnBrk="1" hangingPunct="1">
              <a:lnSpc>
                <a:spcPct val="80000"/>
              </a:lnSpc>
            </a:pPr>
            <a:r>
              <a:rPr lang="en-US" smtClean="0"/>
              <a:t>The quality of the coded speech is quite poor by modern standards, but at the time of development (early 1990s) it was a good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228600"/>
            <a:ext cx="8229600" cy="5897563"/>
          </a:xfrm>
        </p:spPr>
        <p:txBody>
          <a:bodyPr/>
          <a:lstStyle/>
          <a:p>
            <a:r>
              <a:rPr lang="en-US" smtClean="0"/>
              <a:t>Gradually Full Rate - GSM will be replaced by </a:t>
            </a:r>
            <a:r>
              <a:rPr lang="en-US" smtClean="0">
                <a:hlinkClick r:id="rId2" tooltip="Enhanced Full Rate"/>
              </a:rPr>
              <a:t>Enhanced Full Rate</a:t>
            </a:r>
            <a:r>
              <a:rPr lang="en-US" smtClean="0"/>
              <a:t> (EFR) and </a:t>
            </a:r>
            <a:r>
              <a:rPr lang="en-US" smtClean="0">
                <a:hlinkClick r:id="rId3" tooltip="Adaptive Multi-Rate"/>
              </a:rPr>
              <a:t>Adaptive Multi-Rate</a:t>
            </a:r>
            <a:r>
              <a:rPr lang="en-US" smtClean="0"/>
              <a:t> (AMR) standards, which provide much higher speech quality with lower bit rate.</a:t>
            </a:r>
          </a:p>
          <a:p>
            <a:r>
              <a:rPr lang="en-US" smtClean="0"/>
              <a:t>Like many other speech codecs, </a:t>
            </a:r>
            <a:r>
              <a:rPr lang="en-US" smtClean="0">
                <a:hlinkClick r:id="rId4" tooltip="Linear prediction"/>
              </a:rPr>
              <a:t>linear prediction</a:t>
            </a:r>
            <a:r>
              <a:rPr lang="en-US" smtClean="0"/>
              <a:t> is used in the synthesis filter. However, unlike most modern speech codecs, the order of the linear prediction is only 8. In modern </a:t>
            </a:r>
            <a:r>
              <a:rPr lang="en-US" smtClean="0">
                <a:hlinkClick r:id="rId5" tooltip="Narrowband"/>
              </a:rPr>
              <a:t>narrowband</a:t>
            </a:r>
            <a:r>
              <a:rPr lang="en-US" smtClean="0"/>
              <a:t> speech codecs the order is usually 10 and in </a:t>
            </a:r>
            <a:r>
              <a:rPr lang="en-US" smtClean="0">
                <a:hlinkClick r:id="rId6" tooltip="Wideband"/>
              </a:rPr>
              <a:t>wideband</a:t>
            </a:r>
            <a:r>
              <a:rPr lang="en-US" smtClean="0"/>
              <a:t> speech codecs the order is usually 16.</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228600"/>
            <a:ext cx="8229600" cy="6324600"/>
          </a:xfrm>
        </p:spPr>
        <p:txBody>
          <a:bodyPr/>
          <a:lstStyle/>
          <a:p>
            <a:r>
              <a:rPr lang="en-US" b="1" smtClean="0"/>
              <a:t>Audio Interchange File Format</a:t>
            </a:r>
            <a:r>
              <a:rPr lang="en-US" smtClean="0"/>
              <a:t> (</a:t>
            </a:r>
            <a:r>
              <a:rPr lang="en-US" b="1" smtClean="0"/>
              <a:t>AIFF</a:t>
            </a:r>
            <a:r>
              <a:rPr lang="en-US" smtClean="0"/>
              <a:t>) is an </a:t>
            </a:r>
            <a:r>
              <a:rPr lang="en-US" smtClean="0">
                <a:hlinkClick r:id="rId2" tooltip="Audio file format"/>
              </a:rPr>
              <a:t>audio file format</a:t>
            </a:r>
            <a:r>
              <a:rPr lang="en-US" smtClean="0"/>
              <a:t> standard used for storing </a:t>
            </a:r>
            <a:r>
              <a:rPr lang="en-US" smtClean="0">
                <a:hlinkClick r:id="rId3" tooltip="Sound"/>
              </a:rPr>
              <a:t>sound</a:t>
            </a:r>
            <a:r>
              <a:rPr lang="en-US" smtClean="0"/>
              <a:t> data for </a:t>
            </a:r>
            <a:r>
              <a:rPr lang="en-US" smtClean="0">
                <a:hlinkClick r:id="rId4" tooltip="Personal computers"/>
              </a:rPr>
              <a:t>personal computers</a:t>
            </a:r>
            <a:r>
              <a:rPr lang="en-US" smtClean="0"/>
              <a:t> and other electronic audio devices. The format was developed by </a:t>
            </a:r>
            <a:r>
              <a:rPr lang="en-US" smtClean="0">
                <a:hlinkClick r:id="rId5" tooltip="Apple Inc."/>
              </a:rPr>
              <a:t>Apple Inc</a:t>
            </a:r>
            <a:r>
              <a:rPr lang="en-US" smtClean="0"/>
              <a:t>. in 1988 based on </a:t>
            </a:r>
            <a:r>
              <a:rPr lang="en-US" smtClean="0">
                <a:hlinkClick r:id="rId6" tooltip="Electronic Arts"/>
              </a:rPr>
              <a:t>Electronic Arts</a:t>
            </a:r>
            <a:r>
              <a:rPr lang="en-US" smtClean="0"/>
              <a:t>' </a:t>
            </a:r>
            <a:r>
              <a:rPr lang="en-US" smtClean="0">
                <a:hlinkClick r:id="rId7" tooltip="Interchange File Format"/>
              </a:rPr>
              <a:t>Interchange File Format</a:t>
            </a:r>
            <a:r>
              <a:rPr lang="en-US" smtClean="0"/>
              <a:t> (IFF, widely used on </a:t>
            </a:r>
            <a:r>
              <a:rPr lang="en-US" smtClean="0">
                <a:hlinkClick r:id="rId8" tooltip="Amiga"/>
              </a:rPr>
              <a:t>Amiga</a:t>
            </a:r>
            <a:r>
              <a:rPr lang="en-US" smtClean="0"/>
              <a:t> systems) and is most commonly used on </a:t>
            </a:r>
            <a:r>
              <a:rPr lang="en-US" smtClean="0">
                <a:hlinkClick r:id="rId9" tooltip="Apple Macintosh"/>
              </a:rPr>
              <a:t>Apple Macintosh</a:t>
            </a:r>
            <a:r>
              <a:rPr lang="en-US" smtClean="0"/>
              <a:t> computer systems.</a:t>
            </a:r>
          </a:p>
          <a:p>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0"/>
            <a:ext cx="8229600" cy="5973763"/>
          </a:xfrm>
        </p:spPr>
        <p:txBody>
          <a:bodyPr/>
          <a:lstStyle/>
          <a:p>
            <a:r>
              <a:rPr lang="en-US" sz="2800" smtClean="0"/>
              <a:t>The audio data in a standard AIFF file is uncompressed </a:t>
            </a:r>
            <a:r>
              <a:rPr lang="en-US" sz="2800" smtClean="0">
                <a:hlinkClick r:id="rId2" tooltip="Pulse-code modulation"/>
              </a:rPr>
              <a:t>pulse-code modulation</a:t>
            </a:r>
            <a:r>
              <a:rPr lang="en-US" sz="2800" smtClean="0"/>
              <a:t> (PCM). There is also a compressed variant of AIFF known as </a:t>
            </a:r>
            <a:r>
              <a:rPr lang="en-US" sz="2800" b="1" smtClean="0"/>
              <a:t>AIFF-C</a:t>
            </a:r>
            <a:r>
              <a:rPr lang="en-US" sz="2800" smtClean="0"/>
              <a:t> or </a:t>
            </a:r>
            <a:r>
              <a:rPr lang="en-US" sz="2800" b="1" smtClean="0"/>
              <a:t>AIFC</a:t>
            </a:r>
            <a:r>
              <a:rPr lang="en-US" sz="2800" smtClean="0"/>
              <a:t>, with various defined compression codecs. </a:t>
            </a:r>
          </a:p>
          <a:p>
            <a:r>
              <a:rPr lang="en-US" sz="2800" smtClean="0"/>
              <a:t>Unlike the better-known </a:t>
            </a:r>
            <a:r>
              <a:rPr lang="en-US" sz="2800" smtClean="0">
                <a:hlinkClick r:id="rId3" tooltip="Lossy"/>
              </a:rPr>
              <a:t>lossy</a:t>
            </a:r>
            <a:r>
              <a:rPr lang="en-US" sz="2800" smtClean="0"/>
              <a:t> </a:t>
            </a:r>
            <a:r>
              <a:rPr lang="en-US" sz="2800" smtClean="0">
                <a:hlinkClick r:id="rId4" tooltip="MP3"/>
              </a:rPr>
              <a:t>MP3</a:t>
            </a:r>
            <a:r>
              <a:rPr lang="en-US" sz="2800" smtClean="0"/>
              <a:t> format, AIFF is uncompressed (which aids rapid streaming of multiple audio files from disk to the application), and is </a:t>
            </a:r>
            <a:r>
              <a:rPr lang="en-US" sz="2800" smtClean="0">
                <a:hlinkClick r:id="rId5" tooltip="Lossless"/>
              </a:rPr>
              <a:t>lossless</a:t>
            </a:r>
            <a:r>
              <a:rPr lang="en-US" sz="2800" smtClean="0"/>
              <a:t>. Like any uncompressed, lossless format, it uses much more disk space than MP3—about 10MB for one minute of stereo audio at a sample rate of 44.1 kHz</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304800"/>
            <a:ext cx="8229600" cy="5821363"/>
          </a:xfrm>
        </p:spPr>
        <p:txBody>
          <a:bodyPr/>
          <a:lstStyle/>
          <a:p>
            <a:pPr eaLnBrk="1" hangingPunct="1">
              <a:lnSpc>
                <a:spcPct val="80000"/>
              </a:lnSpc>
            </a:pPr>
            <a:r>
              <a:rPr lang="en-US" i="1" smtClean="0"/>
              <a:t>au</a:t>
            </a:r>
            <a:r>
              <a:rPr lang="en-US" smtClean="0"/>
              <a:t> - the standard audio file format used by Sun, Unix and Java. </a:t>
            </a:r>
          </a:p>
          <a:p>
            <a:pPr eaLnBrk="1" hangingPunct="1">
              <a:lnSpc>
                <a:spcPct val="80000"/>
              </a:lnSpc>
            </a:pPr>
            <a:endParaRPr lang="en-US" smtClean="0"/>
          </a:p>
          <a:p>
            <a:pPr eaLnBrk="1" hangingPunct="1">
              <a:lnSpc>
                <a:spcPct val="80000"/>
              </a:lnSpc>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57200" y="228600"/>
            <a:ext cx="8229600" cy="6172200"/>
          </a:xfrm>
        </p:spPr>
        <p:txBody>
          <a:bodyPr/>
          <a:lstStyle/>
          <a:p>
            <a:pPr eaLnBrk="1" hangingPunct="1">
              <a:lnSpc>
                <a:spcPct val="80000"/>
              </a:lnSpc>
            </a:pPr>
            <a:r>
              <a:rPr lang="en-US" sz="2400" i="1" smtClean="0"/>
              <a:t>raw</a:t>
            </a:r>
            <a:r>
              <a:rPr lang="en-US" sz="2400" smtClean="0"/>
              <a:t> - a raw file can contain audio in any codec but is usually used with PCM audio data. It is rarely used except for technical tests.</a:t>
            </a:r>
          </a:p>
          <a:p>
            <a:pPr eaLnBrk="1" hangingPunct="1">
              <a:lnSpc>
                <a:spcPct val="80000"/>
              </a:lnSpc>
              <a:buFontTx/>
              <a:buNone/>
            </a:pPr>
            <a:endParaRPr lang="en-US" sz="2400" smtClean="0"/>
          </a:p>
          <a:p>
            <a:pPr eaLnBrk="1" hangingPunct="1">
              <a:lnSpc>
                <a:spcPct val="80000"/>
              </a:lnSpc>
              <a:buFontTx/>
              <a:buNone/>
            </a:pPr>
            <a:r>
              <a:rPr lang="en-US" sz="2800" b="1" u="sng" smtClean="0"/>
              <a:t>4. Video Data Representation</a:t>
            </a:r>
          </a:p>
          <a:p>
            <a:pPr lvl="1" eaLnBrk="1" hangingPunct="1">
              <a:lnSpc>
                <a:spcPct val="80000"/>
              </a:lnSpc>
            </a:pPr>
            <a:r>
              <a:rPr lang="en-US" sz="2400" smtClean="0"/>
              <a:t>Video formats are confusing because most video files have at least two different types: the container, and the codec(s) used inside that container.</a:t>
            </a:r>
            <a:br>
              <a:rPr lang="en-US" sz="2400" smtClean="0"/>
            </a:br>
            <a:endParaRPr lang="en-US" sz="2400" smtClean="0"/>
          </a:p>
          <a:p>
            <a:pPr lvl="1" eaLnBrk="1" hangingPunct="1">
              <a:lnSpc>
                <a:spcPct val="80000"/>
              </a:lnSpc>
            </a:pPr>
            <a:r>
              <a:rPr lang="en-US" sz="2400" smtClean="0"/>
              <a:t>The </a:t>
            </a:r>
            <a:r>
              <a:rPr lang="en-US" sz="2400" i="1" smtClean="0"/>
              <a:t>container</a:t>
            </a:r>
            <a:r>
              <a:rPr lang="en-US" sz="2400" smtClean="0"/>
              <a:t> describes the structure of the file: where the various pieces are stored, how they are interleaved, and which codecs are used by which pieces.  It may specify an audio codec as well as video.</a:t>
            </a:r>
            <a:br>
              <a:rPr lang="en-US" sz="2400" smtClean="0"/>
            </a:br>
            <a:r>
              <a:rPr lang="en-US" sz="2400" smtClean="0"/>
              <a:t/>
            </a:r>
            <a:br>
              <a:rPr lang="en-US" sz="2400" smtClean="0"/>
            </a:br>
            <a:endParaRPr 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smtClean="0"/>
          </a:p>
        </p:txBody>
      </p:sp>
      <p:sp>
        <p:nvSpPr>
          <p:cNvPr id="19459" name="Content Placeholder 2"/>
          <p:cNvSpPr>
            <a:spLocks noGrp="1"/>
          </p:cNvSpPr>
          <p:nvPr>
            <p:ph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304800"/>
            <a:ext cx="8229600" cy="5821363"/>
          </a:xfrm>
        </p:spPr>
        <p:txBody>
          <a:bodyPr/>
          <a:lstStyle/>
          <a:p>
            <a:pPr lvl="1" eaLnBrk="1" hangingPunct="1">
              <a:lnSpc>
                <a:spcPct val="90000"/>
              </a:lnSpc>
            </a:pPr>
            <a:r>
              <a:rPr lang="en-US" smtClean="0"/>
              <a:t>A </a:t>
            </a:r>
            <a:r>
              <a:rPr lang="en-US" i="1" smtClean="0"/>
              <a:t>codec</a:t>
            </a:r>
            <a:r>
              <a:rPr lang="en-US" smtClean="0"/>
              <a:t> ("coder/decoder") is a way of encoding audio or video into a stream of bytes.</a:t>
            </a:r>
            <a:br>
              <a:rPr lang="en-US" smtClean="0"/>
            </a:br>
            <a:r>
              <a:rPr lang="en-US" b="1" u="sng" smtClean="0"/>
              <a:t>Common Container Formats:</a:t>
            </a:r>
          </a:p>
          <a:p>
            <a:pPr lvl="1" eaLnBrk="1" hangingPunct="1">
              <a:lnSpc>
                <a:spcPct val="90000"/>
              </a:lnSpc>
            </a:pPr>
            <a:r>
              <a:rPr lang="en-US" smtClean="0"/>
              <a:t>AVI (.avi): Most commonly contains M-JPEG (especially from digital cameras?) or DivX (for whole movies)</a:t>
            </a:r>
          </a:p>
          <a:p>
            <a:pPr lvl="1" eaLnBrk="1" hangingPunct="1">
              <a:lnSpc>
                <a:spcPct val="90000"/>
              </a:lnSpc>
            </a:pPr>
            <a:r>
              <a:rPr lang="en-US" smtClean="0"/>
              <a:t>WMV (.wmv): More or less MPEG4; can contain nearly any codec</a:t>
            </a:r>
          </a:p>
          <a:p>
            <a:pPr lvl="1" eaLnBrk="1" hangingPunct="1">
              <a:lnSpc>
                <a:spcPct val="90000"/>
              </a:lnSpc>
            </a:pPr>
            <a:r>
              <a:rPr lang="en-US" smtClean="0"/>
              <a:t>ASF ("Advanced Streaming Format", .asf): a subset of wmv, intended primarily for streaming: an early Microsoft implementation of an MPEG4 codec.</a:t>
            </a:r>
          </a:p>
          <a:p>
            <a:pPr lvl="1" eaLnBrk="1" hangingPunct="1">
              <a:lnSpc>
                <a:spcPct val="90000"/>
              </a:lnSpc>
            </a:pPr>
            <a:endParaRPr lang="en-US"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1143000"/>
          </a:xfrm>
        </p:spPr>
        <p:txBody>
          <a:bodyPr/>
          <a:lstStyle/>
          <a:p>
            <a:pPr eaLnBrk="1" hangingPunct="1"/>
            <a:r>
              <a:rPr lang="en-US" smtClean="0"/>
              <a:t>Types of Data</a:t>
            </a:r>
          </a:p>
        </p:txBody>
      </p:sp>
      <p:sp>
        <p:nvSpPr>
          <p:cNvPr id="3075" name="Rectangle 3"/>
          <p:cNvSpPr>
            <a:spLocks noGrp="1" noChangeArrowheads="1"/>
          </p:cNvSpPr>
          <p:nvPr>
            <p:ph type="body" idx="1"/>
          </p:nvPr>
        </p:nvSpPr>
        <p:spPr>
          <a:xfrm>
            <a:off x="381000" y="1066800"/>
            <a:ext cx="8229600" cy="4525963"/>
          </a:xfrm>
        </p:spPr>
        <p:txBody>
          <a:bodyPr/>
          <a:lstStyle/>
          <a:p>
            <a:pPr eaLnBrk="1" hangingPunct="1">
              <a:lnSpc>
                <a:spcPct val="90000"/>
              </a:lnSpc>
              <a:buFontTx/>
              <a:buNone/>
            </a:pPr>
            <a:r>
              <a:rPr lang="en-US" smtClean="0"/>
              <a:t>1. Text</a:t>
            </a:r>
          </a:p>
          <a:p>
            <a:pPr lvl="1" eaLnBrk="1" hangingPunct="1">
              <a:lnSpc>
                <a:spcPct val="90000"/>
              </a:lnSpc>
            </a:pPr>
            <a:r>
              <a:rPr lang="en-US" smtClean="0"/>
              <a:t>Examples</a:t>
            </a:r>
          </a:p>
          <a:p>
            <a:pPr lvl="2" eaLnBrk="1" hangingPunct="1">
              <a:lnSpc>
                <a:spcPct val="90000"/>
              </a:lnSpc>
            </a:pPr>
            <a:r>
              <a:rPr lang="en-US" b="1" smtClean="0"/>
              <a:t>Word processing (Formatted)</a:t>
            </a:r>
          </a:p>
          <a:p>
            <a:pPr lvl="2" eaLnBrk="1" hangingPunct="1">
              <a:lnSpc>
                <a:spcPct val="90000"/>
              </a:lnSpc>
            </a:pPr>
            <a:r>
              <a:rPr lang="en-US" b="1" smtClean="0"/>
              <a:t>Dictionary</a:t>
            </a:r>
          </a:p>
          <a:p>
            <a:pPr lvl="2" eaLnBrk="1" hangingPunct="1">
              <a:lnSpc>
                <a:spcPct val="90000"/>
              </a:lnSpc>
              <a:buFontTx/>
              <a:buNone/>
            </a:pPr>
            <a:endParaRPr lang="en-US" b="1" smtClean="0"/>
          </a:p>
          <a:p>
            <a:pPr eaLnBrk="1" hangingPunct="1">
              <a:lnSpc>
                <a:spcPct val="90000"/>
              </a:lnSpc>
              <a:buFontTx/>
              <a:buNone/>
            </a:pPr>
            <a:r>
              <a:rPr lang="en-US" smtClean="0"/>
              <a:t>2.Picture or Image</a:t>
            </a:r>
          </a:p>
          <a:p>
            <a:pPr lvl="1" eaLnBrk="1" hangingPunct="1">
              <a:lnSpc>
                <a:spcPct val="90000"/>
              </a:lnSpc>
            </a:pPr>
            <a:r>
              <a:rPr lang="en-US" smtClean="0"/>
              <a:t>Examples</a:t>
            </a:r>
          </a:p>
          <a:p>
            <a:pPr lvl="2" eaLnBrk="1" hangingPunct="1">
              <a:lnSpc>
                <a:spcPct val="90000"/>
              </a:lnSpc>
            </a:pPr>
            <a:r>
              <a:rPr lang="en-US" b="1" smtClean="0"/>
              <a:t>Finger print Recognition</a:t>
            </a:r>
          </a:p>
          <a:p>
            <a:pPr lvl="2" eaLnBrk="1" hangingPunct="1">
              <a:lnSpc>
                <a:spcPct val="90000"/>
              </a:lnSpc>
            </a:pPr>
            <a:r>
              <a:rPr lang="en-US" b="1" smtClean="0"/>
              <a:t>House plan</a:t>
            </a:r>
          </a:p>
          <a:p>
            <a:pPr lvl="2" eaLnBrk="1" hangingPunct="1">
              <a:lnSpc>
                <a:spcPct val="90000"/>
              </a:lnSpc>
            </a:pPr>
            <a:r>
              <a:rPr lang="en-US" b="1" smtClean="0"/>
              <a:t>Photo albums</a:t>
            </a:r>
          </a:p>
          <a:p>
            <a:pPr lvl="2" eaLnBrk="1" hangingPunct="1">
              <a:lnSpc>
                <a:spcPct val="90000"/>
              </a:lnSpc>
            </a:pPr>
            <a:endParaRPr lang="en-US" smtClean="0"/>
          </a:p>
          <a:p>
            <a:pPr lvl="2" eaLnBrk="1" hangingPunct="1">
              <a:lnSpc>
                <a:spcPct val="90000"/>
              </a:lnSpc>
            </a:pPr>
            <a:endParaRPr lang="en-US" smtClean="0"/>
          </a:p>
          <a:p>
            <a:pPr lvl="2" eaLnBrk="1" hangingPunct="1">
              <a:lnSpc>
                <a:spcPct val="90000"/>
              </a:lnSpc>
            </a:pPr>
            <a:endParaRPr lang="en-US" smtClean="0"/>
          </a:p>
          <a:p>
            <a:pPr lvl="2" eaLnBrk="1" hangingPunct="1">
              <a:lnSpc>
                <a:spcPct val="90000"/>
              </a:lnSpc>
            </a:pPr>
            <a:endParaRPr lang="en-US"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457200" y="304800"/>
            <a:ext cx="8229600" cy="5821363"/>
          </a:xfrm>
        </p:spPr>
        <p:txBody>
          <a:bodyPr/>
          <a:lstStyle/>
          <a:p>
            <a:pPr eaLnBrk="1" hangingPunct="1">
              <a:lnSpc>
                <a:spcPct val="80000"/>
              </a:lnSpc>
            </a:pPr>
            <a:r>
              <a:rPr lang="en-US" sz="3600" b="1" u="sng" smtClean="0"/>
              <a:t>Common Codecs: </a:t>
            </a:r>
            <a:endParaRPr lang="en-US" b="1" u="sng" smtClean="0"/>
          </a:p>
          <a:p>
            <a:pPr eaLnBrk="1" hangingPunct="1">
              <a:lnSpc>
                <a:spcPct val="80000"/>
              </a:lnSpc>
            </a:pPr>
            <a:r>
              <a:rPr lang="en-US" sz="2400" smtClean="0"/>
              <a:t>MPEG ("Moving Pictures Expert Group"): three video formats, MPEG 1, 2, and 4.</a:t>
            </a:r>
            <a:br>
              <a:rPr lang="en-US" sz="2400" smtClean="0"/>
            </a:br>
            <a:endParaRPr lang="en-US" sz="2400" smtClean="0"/>
          </a:p>
          <a:p>
            <a:pPr eaLnBrk="1" hangingPunct="1">
              <a:lnSpc>
                <a:spcPct val="80000"/>
              </a:lnSpc>
            </a:pPr>
            <a:r>
              <a:rPr lang="en-US" sz="2400" smtClean="0"/>
              <a:t>MPEG-1: Old, supported by everything (at least up to 352x240), reasonably efficient.  A good format for the web.</a:t>
            </a:r>
            <a:br>
              <a:rPr lang="en-US" sz="2400" smtClean="0"/>
            </a:br>
            <a:endParaRPr lang="en-US" sz="2400" smtClean="0"/>
          </a:p>
          <a:p>
            <a:pPr eaLnBrk="1" hangingPunct="1">
              <a:lnSpc>
                <a:spcPct val="80000"/>
              </a:lnSpc>
            </a:pPr>
            <a:r>
              <a:rPr lang="en-US" sz="2400" smtClean="0"/>
              <a:t>MPEG-2: A souped-up version of MPEG-1, with better compression.  720x480.  Used in HDTV, DVD.</a:t>
            </a:r>
            <a:br>
              <a:rPr lang="en-US" sz="2400" smtClean="0"/>
            </a:br>
            <a:endParaRPr lang="en-US" sz="2400" smtClean="0"/>
          </a:p>
          <a:p>
            <a:pPr eaLnBrk="1" hangingPunct="1">
              <a:lnSpc>
                <a:spcPct val="80000"/>
              </a:lnSpc>
            </a:pPr>
            <a:r>
              <a:rPr lang="en-US" sz="2400" smtClean="0"/>
              <a:t>MPEG-4: A family of codecs, some of which are open, others Microsoft proprietary.</a:t>
            </a:r>
            <a:br>
              <a:rPr lang="en-US" sz="2400" smtClean="0"/>
            </a:br>
            <a:endParaRPr lang="en-US" sz="2400" smtClean="0"/>
          </a:p>
          <a:p>
            <a:pPr eaLnBrk="1" hangingPunct="1">
              <a:lnSpc>
                <a:spcPct val="80000"/>
              </a:lnSpc>
            </a:pPr>
            <a:r>
              <a:rPr lang="en-US" sz="2400" smtClean="0"/>
              <a:t>Sorenson 3: Apple's proprietary codec, commonly used for distributing movie trailers (inside a quicktime container).</a:t>
            </a:r>
            <a:br>
              <a:rPr lang="en-US" sz="2400" smtClean="0"/>
            </a:br>
            <a:endParaRPr lang="en-US" sz="2400" smtClean="0"/>
          </a:p>
          <a:p>
            <a:pPr eaLnBrk="1" hangingPunct="1">
              <a:lnSpc>
                <a:spcPct val="80000"/>
              </a:lnSpc>
            </a:pPr>
            <a:r>
              <a:rPr lang="en-US" sz="2400" smtClean="0"/>
              <a:t>Quicktime 6: Apple's implementation of an MPEG4 codec.</a:t>
            </a:r>
            <a:br>
              <a:rPr lang="en-US" sz="2400" smtClean="0"/>
            </a:br>
            <a:endParaRPr 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457200" y="304800"/>
            <a:ext cx="8229600" cy="5821363"/>
          </a:xfrm>
        </p:spPr>
        <p:txBody>
          <a:bodyPr/>
          <a:lstStyle/>
          <a:p>
            <a:pPr algn="ctr" eaLnBrk="1" hangingPunct="1">
              <a:buFontTx/>
              <a:buNone/>
            </a:pPr>
            <a:r>
              <a:rPr lang="en-US" b="1" u="sng" smtClean="0"/>
              <a:t>Data Acquisition and Processing</a:t>
            </a:r>
            <a:r>
              <a:rPr lang="en-US" smtClean="0"/>
              <a:t> </a:t>
            </a:r>
            <a:endParaRPr lang="en-US" sz="2800" u="sng" smtClean="0"/>
          </a:p>
          <a:p>
            <a:pPr eaLnBrk="1" hangingPunct="1">
              <a:buFontTx/>
              <a:buNone/>
            </a:pPr>
            <a:r>
              <a:rPr lang="en-US" sz="2800" b="1" u="sng" smtClean="0"/>
              <a:t>Information Technology is concerned with </a:t>
            </a:r>
          </a:p>
          <a:p>
            <a:pPr eaLnBrk="1" hangingPunct="1"/>
            <a:r>
              <a:rPr lang="en-US" sz="2400" smtClean="0"/>
              <a:t>Acquisition of data</a:t>
            </a:r>
          </a:p>
          <a:p>
            <a:pPr eaLnBrk="1" hangingPunct="1"/>
            <a:r>
              <a:rPr lang="en-US" sz="2400" smtClean="0"/>
              <a:t>Storage of data</a:t>
            </a:r>
          </a:p>
          <a:p>
            <a:pPr eaLnBrk="1" hangingPunct="1"/>
            <a:r>
              <a:rPr lang="en-US" sz="2400" smtClean="0"/>
              <a:t>Organization of data</a:t>
            </a:r>
          </a:p>
          <a:p>
            <a:pPr eaLnBrk="1" hangingPunct="1"/>
            <a:r>
              <a:rPr lang="en-US" sz="2400" smtClean="0"/>
              <a:t>Processing of data</a:t>
            </a:r>
          </a:p>
          <a:p>
            <a:pPr eaLnBrk="1" hangingPunct="1"/>
            <a:r>
              <a:rPr lang="en-US" sz="2400" smtClean="0"/>
              <a:t>Output of processed data</a:t>
            </a:r>
          </a:p>
          <a:p>
            <a:pPr eaLnBrk="1" hangingPunct="1"/>
            <a:r>
              <a:rPr lang="en-US" sz="2400" smtClean="0"/>
              <a:t>Dissemination or distribution of information</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pic>
        <p:nvPicPr>
          <p:cNvPr id="22531" name="Picture 4"/>
          <p:cNvPicPr>
            <a:picLocks noChangeAspect="1" noChangeArrowheads="1"/>
          </p:cNvPicPr>
          <p:nvPr/>
        </p:nvPicPr>
        <p:blipFill>
          <a:blip r:embed="rId2"/>
          <a:srcRect/>
          <a:stretch>
            <a:fillRect/>
          </a:stretch>
        </p:blipFill>
        <p:spPr bwMode="auto">
          <a:xfrm>
            <a:off x="273050" y="4152900"/>
            <a:ext cx="870585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57200" y="228600"/>
            <a:ext cx="8229600" cy="5897563"/>
          </a:xfrm>
        </p:spPr>
        <p:txBody>
          <a:bodyPr/>
          <a:lstStyle/>
          <a:p>
            <a:pPr algn="ctr" eaLnBrk="1" hangingPunct="1">
              <a:buFontTx/>
              <a:buNone/>
            </a:pPr>
            <a:r>
              <a:rPr lang="en-US" b="1" u="sng" smtClean="0"/>
              <a:t>Numeric Data Representation  </a:t>
            </a:r>
          </a:p>
          <a:p>
            <a:pPr eaLnBrk="1" hangingPunct="1">
              <a:buFontTx/>
              <a:buNone/>
            </a:pPr>
            <a:r>
              <a:rPr lang="en-US" b="1" u="sng" smtClean="0"/>
              <a:t>Decimal number system</a:t>
            </a:r>
            <a:r>
              <a:rPr lang="en-US" smtClean="0"/>
              <a:t> </a:t>
            </a:r>
          </a:p>
          <a:p>
            <a:pPr eaLnBrk="1" hangingPunct="1">
              <a:buFontTx/>
              <a:buNone/>
            </a:pPr>
            <a:r>
              <a:rPr lang="en-US" smtClean="0"/>
              <a:t>     - </a:t>
            </a:r>
            <a:r>
              <a:rPr lang="en-US" sz="2400" smtClean="0"/>
              <a:t>digits (or symbols) allowed: 0-9 </a:t>
            </a:r>
          </a:p>
          <a:p>
            <a:pPr eaLnBrk="1" hangingPunct="1">
              <a:buFontTx/>
              <a:buNone/>
            </a:pPr>
            <a:r>
              <a:rPr lang="en-US" sz="2400" smtClean="0"/>
              <a:t>          base (or radix): 10 </a:t>
            </a:r>
          </a:p>
          <a:p>
            <a:pPr eaLnBrk="1" hangingPunct="1">
              <a:buFontTx/>
              <a:buNone/>
            </a:pPr>
            <a:r>
              <a:rPr lang="en-US" sz="2400" smtClean="0"/>
              <a:t>	   - the order of the digits is significant 345 is really</a:t>
            </a:r>
          </a:p>
          <a:p>
            <a:pPr eaLnBrk="1" hangingPunct="1">
              <a:buFontTx/>
              <a:buNone/>
            </a:pPr>
            <a:r>
              <a:rPr lang="en-US" sz="2400" smtClean="0"/>
              <a:t>         3 x 10**2 + 4 x 10**1 + 5 x 10**0</a:t>
            </a:r>
          </a:p>
          <a:p>
            <a:pPr eaLnBrk="1" hangingPunct="1">
              <a:buFontTx/>
              <a:buNone/>
            </a:pPr>
            <a:r>
              <a:rPr lang="en-US" sz="2400" smtClean="0"/>
              <a:t>         	 3 x 100 + 4 x 10 + 5 x 1 </a:t>
            </a:r>
          </a:p>
          <a:p>
            <a:pPr eaLnBrk="1" hangingPunct="1">
              <a:buFontTx/>
              <a:buNone/>
            </a:pPr>
            <a:r>
              <a:rPr lang="en-US" sz="2400" smtClean="0"/>
              <a:t>   Here 3 is the most significant symbol (it carries the most weight)</a:t>
            </a:r>
          </a:p>
          <a:p>
            <a:pPr eaLnBrk="1" hangingPunct="1">
              <a:buFontTx/>
              <a:buNone/>
            </a:pPr>
            <a:r>
              <a:rPr lang="en-US" sz="2400" smtClean="0"/>
              <a:t>   Here 5 is the least significant symbol (it carries the least weight) </a:t>
            </a:r>
          </a:p>
          <a:p>
            <a:pPr eaLnBrk="1" hangingPunct="1">
              <a:buFontTx/>
              <a:buNone/>
            </a:pPr>
            <a:endParaRPr lang="en-US" sz="2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228600"/>
            <a:ext cx="8229600" cy="5897563"/>
          </a:xfrm>
        </p:spPr>
        <p:txBody>
          <a:bodyPr/>
          <a:lstStyle/>
          <a:p>
            <a:pPr eaLnBrk="1" hangingPunct="1">
              <a:lnSpc>
                <a:spcPct val="80000"/>
              </a:lnSpc>
            </a:pPr>
            <a:r>
              <a:rPr lang="en-US" sz="2800" b="1" u="sng" smtClean="0"/>
              <a:t>Binary number system:</a:t>
            </a:r>
            <a:r>
              <a:rPr lang="en-US" sz="2800" smtClean="0"/>
              <a:t> </a:t>
            </a:r>
          </a:p>
          <a:p>
            <a:pPr eaLnBrk="1" hangingPunct="1">
              <a:lnSpc>
                <a:spcPct val="80000"/>
              </a:lnSpc>
              <a:buFontTx/>
              <a:buNone/>
            </a:pPr>
            <a:r>
              <a:rPr lang="en-US" sz="2800" smtClean="0"/>
              <a:t>   digits (symbols) allowed: 0, 1 </a:t>
            </a:r>
          </a:p>
          <a:p>
            <a:pPr eaLnBrk="1" hangingPunct="1">
              <a:lnSpc>
                <a:spcPct val="80000"/>
              </a:lnSpc>
              <a:buFontTx/>
              <a:buNone/>
            </a:pPr>
            <a:r>
              <a:rPr lang="en-US" sz="2800" smtClean="0"/>
              <a:t>   base (radix): 2 </a:t>
            </a:r>
          </a:p>
          <a:p>
            <a:pPr eaLnBrk="1" hangingPunct="1">
              <a:lnSpc>
                <a:spcPct val="80000"/>
              </a:lnSpc>
              <a:buFontTx/>
              <a:buNone/>
            </a:pPr>
            <a:r>
              <a:rPr lang="en-US" sz="2800" smtClean="0"/>
              <a:t>  each binary digit is called a BIT </a:t>
            </a:r>
          </a:p>
          <a:p>
            <a:pPr eaLnBrk="1" hangingPunct="1">
              <a:lnSpc>
                <a:spcPct val="80000"/>
              </a:lnSpc>
              <a:buFontTx/>
              <a:buNone/>
            </a:pPr>
            <a:r>
              <a:rPr lang="en-US" sz="2800" smtClean="0"/>
              <a:t>  the order of the digits is significant numbering of the digits</a:t>
            </a:r>
          </a:p>
          <a:p>
            <a:pPr eaLnBrk="1" hangingPunct="1">
              <a:lnSpc>
                <a:spcPct val="80000"/>
              </a:lnSpc>
              <a:buFontTx/>
              <a:buNone/>
            </a:pPr>
            <a:r>
              <a:rPr lang="en-US" sz="2800" smtClean="0"/>
              <a:t>   msb  lsb </a:t>
            </a:r>
          </a:p>
          <a:p>
            <a:pPr eaLnBrk="1" hangingPunct="1">
              <a:lnSpc>
                <a:spcPct val="80000"/>
              </a:lnSpc>
              <a:buFontTx/>
              <a:buNone/>
            </a:pPr>
            <a:r>
              <a:rPr lang="en-US" sz="2800" smtClean="0"/>
              <a:t>   n-1     0 </a:t>
            </a:r>
          </a:p>
          <a:p>
            <a:pPr eaLnBrk="1" hangingPunct="1">
              <a:lnSpc>
                <a:spcPct val="80000"/>
              </a:lnSpc>
              <a:buFontTx/>
              <a:buNone/>
            </a:pPr>
            <a:r>
              <a:rPr lang="en-US" sz="2800" smtClean="0"/>
              <a:t>   where n is the number of digits in the number</a:t>
            </a:r>
          </a:p>
          <a:p>
            <a:pPr eaLnBrk="1" hangingPunct="1">
              <a:lnSpc>
                <a:spcPct val="80000"/>
              </a:lnSpc>
              <a:buFontTx/>
              <a:buNone/>
            </a:pPr>
            <a:r>
              <a:rPr lang="en-US" sz="2800" smtClean="0"/>
              <a:t>   </a:t>
            </a:r>
            <a:r>
              <a:rPr lang="en-US" sz="2800" b="1" u="sng" smtClean="0"/>
              <a:t>Binary to Decimal</a:t>
            </a:r>
            <a:r>
              <a:rPr lang="en-US" sz="2800" smtClean="0"/>
              <a:t>  </a:t>
            </a:r>
          </a:p>
          <a:p>
            <a:pPr eaLnBrk="1" hangingPunct="1">
              <a:lnSpc>
                <a:spcPct val="80000"/>
              </a:lnSpc>
              <a:buFontTx/>
              <a:buNone/>
            </a:pPr>
            <a:r>
              <a:rPr lang="en-US" sz="2800" smtClean="0"/>
              <a:t>   1001 (base 2) is really</a:t>
            </a:r>
          </a:p>
          <a:p>
            <a:pPr eaLnBrk="1" hangingPunct="1">
              <a:lnSpc>
                <a:spcPct val="80000"/>
              </a:lnSpc>
              <a:buFontTx/>
              <a:buNone/>
            </a:pPr>
            <a:r>
              <a:rPr lang="en-US" sz="2800" smtClean="0"/>
              <a:t>   = 1 x 2**3 + 0 x 2**2 + 0 x 2**1 + 1 x 2**0 </a:t>
            </a:r>
          </a:p>
          <a:p>
            <a:pPr eaLnBrk="1" hangingPunct="1">
              <a:lnSpc>
                <a:spcPct val="80000"/>
              </a:lnSpc>
              <a:buFontTx/>
              <a:buNone/>
            </a:pPr>
            <a:r>
              <a:rPr lang="en-US" sz="2800" smtClean="0"/>
              <a:t>   =    9 (base 10)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57200" y="304800"/>
            <a:ext cx="8229600" cy="5821363"/>
          </a:xfrm>
        </p:spPr>
        <p:txBody>
          <a:bodyPr/>
          <a:lstStyle/>
          <a:p>
            <a:pPr eaLnBrk="1" hangingPunct="1"/>
            <a:r>
              <a:rPr lang="en-US" b="1" u="sng" smtClean="0"/>
              <a:t>octal number system:</a:t>
            </a:r>
            <a:r>
              <a:rPr lang="en-US" smtClean="0"/>
              <a:t> </a:t>
            </a:r>
          </a:p>
          <a:p>
            <a:pPr eaLnBrk="1" hangingPunct="1">
              <a:buFontTx/>
              <a:buNone/>
            </a:pPr>
            <a:r>
              <a:rPr lang="en-US" smtClean="0"/>
              <a:t>   digits (symbols) allowed: 0-7 </a:t>
            </a:r>
          </a:p>
          <a:p>
            <a:pPr eaLnBrk="1" hangingPunct="1">
              <a:buFontTx/>
              <a:buNone/>
            </a:pPr>
            <a:r>
              <a:rPr lang="en-US" smtClean="0"/>
              <a:t>   base (radix): 8 </a:t>
            </a:r>
          </a:p>
          <a:p>
            <a:pPr eaLnBrk="1" hangingPunct="1">
              <a:buFontTx/>
              <a:buNone/>
            </a:pPr>
            <a:r>
              <a:rPr lang="en-US" smtClean="0"/>
              <a:t>   the order of the digits is significant</a:t>
            </a:r>
          </a:p>
          <a:p>
            <a:pPr eaLnBrk="1" hangingPunct="1">
              <a:buFontTx/>
              <a:buNone/>
            </a:pPr>
            <a:r>
              <a:rPr lang="en-US" smtClean="0"/>
              <a:t>    </a:t>
            </a:r>
            <a:r>
              <a:rPr lang="en-US" b="1" u="sng" smtClean="0"/>
              <a:t>Octal to Decimal</a:t>
            </a:r>
          </a:p>
          <a:p>
            <a:pPr eaLnBrk="1" hangingPunct="1">
              <a:buFontTx/>
              <a:buNone/>
            </a:pPr>
            <a:r>
              <a:rPr lang="en-US" smtClean="0"/>
              <a:t>    345 (base 8) is really </a:t>
            </a:r>
          </a:p>
          <a:p>
            <a:pPr eaLnBrk="1" hangingPunct="1">
              <a:buFontTx/>
              <a:buNone/>
            </a:pPr>
            <a:r>
              <a:rPr lang="en-US" smtClean="0"/>
              <a:t>   = 3 x 8**2 + 4 x 8**1 + 5 x 8**0 </a:t>
            </a:r>
          </a:p>
          <a:p>
            <a:pPr eaLnBrk="1" hangingPunct="1">
              <a:buFontTx/>
              <a:buNone/>
            </a:pPr>
            <a:r>
              <a:rPr lang="en-US" smtClean="0"/>
              <a:t>   = 192 + 32 + 5 </a:t>
            </a:r>
          </a:p>
          <a:p>
            <a:pPr eaLnBrk="1" hangingPunct="1">
              <a:buFontTx/>
              <a:buNone/>
            </a:pPr>
            <a:r>
              <a:rPr lang="en-US" smtClean="0"/>
              <a:t>   =  229 (base 10)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57200" y="228600"/>
            <a:ext cx="8229600" cy="5897563"/>
          </a:xfrm>
        </p:spPr>
        <p:txBody>
          <a:bodyPr/>
          <a:lstStyle/>
          <a:p>
            <a:pPr eaLnBrk="1" hangingPunct="1">
              <a:lnSpc>
                <a:spcPct val="80000"/>
              </a:lnSpc>
              <a:buFontTx/>
              <a:buNone/>
            </a:pPr>
            <a:r>
              <a:rPr lang="en-US" sz="2800" smtClean="0"/>
              <a:t> </a:t>
            </a:r>
            <a:r>
              <a:rPr lang="en-US" sz="2800" b="1" u="sng" smtClean="0"/>
              <a:t>hexadecimal number system:</a:t>
            </a:r>
          </a:p>
          <a:p>
            <a:pPr eaLnBrk="1" hangingPunct="1">
              <a:lnSpc>
                <a:spcPct val="80000"/>
              </a:lnSpc>
              <a:buFontTx/>
              <a:buNone/>
            </a:pPr>
            <a:r>
              <a:rPr lang="en-US" sz="2800" smtClean="0"/>
              <a:t> digits (symbols) allowed: 0-9, a-f </a:t>
            </a:r>
          </a:p>
          <a:p>
            <a:pPr eaLnBrk="1" hangingPunct="1">
              <a:lnSpc>
                <a:spcPct val="80000"/>
              </a:lnSpc>
              <a:buFontTx/>
              <a:buNone/>
            </a:pPr>
            <a:r>
              <a:rPr lang="en-US" sz="2800" smtClean="0"/>
              <a:t>  base (radix): 16 </a:t>
            </a:r>
          </a:p>
          <a:p>
            <a:pPr eaLnBrk="1" hangingPunct="1">
              <a:lnSpc>
                <a:spcPct val="80000"/>
              </a:lnSpc>
              <a:buFontTx/>
              <a:buNone/>
            </a:pPr>
            <a:r>
              <a:rPr lang="en-US" sz="2800" smtClean="0"/>
              <a:t>  the order of the digits is significant  </a:t>
            </a:r>
          </a:p>
          <a:p>
            <a:pPr eaLnBrk="1" hangingPunct="1">
              <a:lnSpc>
                <a:spcPct val="80000"/>
              </a:lnSpc>
              <a:buFontTx/>
              <a:buNone/>
            </a:pPr>
            <a:r>
              <a:rPr lang="en-US" sz="2800" smtClean="0"/>
              <a:t>    Decimal                0 .. 9</a:t>
            </a:r>
          </a:p>
          <a:p>
            <a:pPr eaLnBrk="1" hangingPunct="1">
              <a:lnSpc>
                <a:spcPct val="80000"/>
              </a:lnSpc>
              <a:buFontTx/>
              <a:buNone/>
            </a:pPr>
            <a:r>
              <a:rPr lang="en-US" sz="2800" smtClean="0"/>
              <a:t>    Hexa Decimal       0 .. 9</a:t>
            </a:r>
          </a:p>
          <a:p>
            <a:pPr eaLnBrk="1" hangingPunct="1">
              <a:lnSpc>
                <a:spcPct val="80000"/>
              </a:lnSpc>
              <a:buFontTx/>
              <a:buNone/>
            </a:pPr>
            <a:r>
              <a:rPr lang="en-US" sz="2800" smtClean="0"/>
              <a:t>    Decimal              10 .. 15</a:t>
            </a:r>
          </a:p>
          <a:p>
            <a:pPr eaLnBrk="1" hangingPunct="1">
              <a:lnSpc>
                <a:spcPct val="80000"/>
              </a:lnSpc>
              <a:buFontTx/>
              <a:buNone/>
            </a:pPr>
            <a:r>
              <a:rPr lang="en-US" sz="2800" smtClean="0"/>
              <a:t>    Hexa Decimal       a .. f</a:t>
            </a:r>
          </a:p>
          <a:p>
            <a:pPr eaLnBrk="1" hangingPunct="1">
              <a:lnSpc>
                <a:spcPct val="80000"/>
              </a:lnSpc>
              <a:buFontTx/>
              <a:buNone/>
            </a:pPr>
            <a:r>
              <a:rPr lang="en-US" sz="2800" b="1" u="sng" smtClean="0"/>
              <a:t>Hexa Decimal to Decimal</a:t>
            </a:r>
          </a:p>
          <a:p>
            <a:pPr eaLnBrk="1" hangingPunct="1">
              <a:lnSpc>
                <a:spcPct val="80000"/>
              </a:lnSpc>
              <a:buFontTx/>
              <a:buNone/>
            </a:pPr>
            <a:r>
              <a:rPr lang="en-US" sz="2800" smtClean="0"/>
              <a:t>   a3 (base 16) is really </a:t>
            </a:r>
          </a:p>
          <a:p>
            <a:pPr eaLnBrk="1" hangingPunct="1">
              <a:lnSpc>
                <a:spcPct val="80000"/>
              </a:lnSpc>
              <a:buFontTx/>
              <a:buNone/>
            </a:pPr>
            <a:r>
              <a:rPr lang="en-US" sz="2800" smtClean="0"/>
              <a:t>=   a x 16**1 + 3 x 16**0 </a:t>
            </a:r>
          </a:p>
          <a:p>
            <a:pPr eaLnBrk="1" hangingPunct="1">
              <a:lnSpc>
                <a:spcPct val="80000"/>
              </a:lnSpc>
              <a:buFontTx/>
              <a:buNone/>
            </a:pPr>
            <a:r>
              <a:rPr lang="en-US" sz="2800" smtClean="0"/>
              <a:t>=   160 + 3 </a:t>
            </a:r>
          </a:p>
          <a:p>
            <a:pPr eaLnBrk="1" hangingPunct="1">
              <a:lnSpc>
                <a:spcPct val="80000"/>
              </a:lnSpc>
              <a:buFontTx/>
              <a:buNone/>
            </a:pPr>
            <a:r>
              <a:rPr lang="en-US" sz="2800" smtClean="0"/>
              <a:t>=   163 (base 10)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57200" y="228600"/>
            <a:ext cx="8229600" cy="6248400"/>
          </a:xfrm>
        </p:spPr>
        <p:txBody>
          <a:bodyPr/>
          <a:lstStyle/>
          <a:p>
            <a:pPr eaLnBrk="1" hangingPunct="1">
              <a:lnSpc>
                <a:spcPct val="90000"/>
              </a:lnSpc>
            </a:pPr>
            <a:r>
              <a:rPr lang="en-US" b="1" u="sng" smtClean="0"/>
              <a:t>decimal --&gt; binary</a:t>
            </a:r>
            <a:r>
              <a:rPr lang="en-US" smtClean="0"/>
              <a:t> </a:t>
            </a:r>
          </a:p>
          <a:p>
            <a:pPr eaLnBrk="1" hangingPunct="1">
              <a:lnSpc>
                <a:spcPct val="90000"/>
              </a:lnSpc>
              <a:buFontTx/>
              <a:buNone/>
            </a:pPr>
            <a:r>
              <a:rPr lang="en-US" smtClean="0"/>
              <a:t>	divide decimal value by 2 (the base) until the value is 0 </a:t>
            </a:r>
          </a:p>
          <a:p>
            <a:pPr eaLnBrk="1" hangingPunct="1">
              <a:lnSpc>
                <a:spcPct val="90000"/>
              </a:lnSpc>
              <a:buFontTx/>
              <a:buNone/>
            </a:pPr>
            <a:r>
              <a:rPr lang="en-US" smtClean="0"/>
              <a:t>   example: </a:t>
            </a:r>
          </a:p>
          <a:p>
            <a:pPr eaLnBrk="1" hangingPunct="1">
              <a:lnSpc>
                <a:spcPct val="90000"/>
              </a:lnSpc>
              <a:buFontTx/>
              <a:buNone/>
            </a:pPr>
            <a:r>
              <a:rPr lang="en-US" smtClean="0"/>
              <a:t>   36/2 = 18 r=0 &lt;-- lsb </a:t>
            </a:r>
          </a:p>
          <a:p>
            <a:pPr eaLnBrk="1" hangingPunct="1">
              <a:lnSpc>
                <a:spcPct val="90000"/>
              </a:lnSpc>
              <a:buFontTx/>
              <a:buNone/>
            </a:pPr>
            <a:r>
              <a:rPr lang="en-US" smtClean="0"/>
              <a:t>   18/2 = 9   r=0 </a:t>
            </a:r>
          </a:p>
          <a:p>
            <a:pPr eaLnBrk="1" hangingPunct="1">
              <a:lnSpc>
                <a:spcPct val="90000"/>
              </a:lnSpc>
              <a:buFontTx/>
              <a:buNone/>
            </a:pPr>
            <a:r>
              <a:rPr lang="en-US" smtClean="0"/>
              <a:t>    9/2 = 4    r=1 </a:t>
            </a:r>
          </a:p>
          <a:p>
            <a:pPr eaLnBrk="1" hangingPunct="1">
              <a:lnSpc>
                <a:spcPct val="90000"/>
              </a:lnSpc>
              <a:buFontTx/>
              <a:buNone/>
            </a:pPr>
            <a:r>
              <a:rPr lang="en-US" smtClean="0"/>
              <a:t>   4/2 = 2     r=0 </a:t>
            </a:r>
          </a:p>
          <a:p>
            <a:pPr eaLnBrk="1" hangingPunct="1">
              <a:lnSpc>
                <a:spcPct val="90000"/>
              </a:lnSpc>
              <a:buFontTx/>
              <a:buNone/>
            </a:pPr>
            <a:r>
              <a:rPr lang="en-US" smtClean="0"/>
              <a:t>   2/2 = 1     r=0  </a:t>
            </a:r>
          </a:p>
          <a:p>
            <a:pPr eaLnBrk="1" hangingPunct="1">
              <a:lnSpc>
                <a:spcPct val="90000"/>
              </a:lnSpc>
              <a:buFontTx/>
              <a:buNone/>
            </a:pPr>
            <a:r>
              <a:rPr lang="en-US" smtClean="0"/>
              <a:t>   1/2 = 0     r=1 &lt;-- msb </a:t>
            </a:r>
          </a:p>
          <a:p>
            <a:pPr eaLnBrk="1" hangingPunct="1">
              <a:lnSpc>
                <a:spcPct val="90000"/>
              </a:lnSpc>
              <a:buFontTx/>
              <a:buNone/>
            </a:pPr>
            <a:r>
              <a:rPr lang="en-US" smtClean="0"/>
              <a:t>   36 (base 10) == 100100 (base 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57200" y="228600"/>
            <a:ext cx="8229600" cy="5897563"/>
          </a:xfrm>
        </p:spPr>
        <p:txBody>
          <a:bodyPr/>
          <a:lstStyle/>
          <a:p>
            <a:pPr eaLnBrk="1" hangingPunct="1"/>
            <a:r>
              <a:rPr lang="en-US" sz="2800" b="1" u="sng" smtClean="0"/>
              <a:t>binary --&gt; octal</a:t>
            </a:r>
            <a:r>
              <a:rPr lang="en-US" sz="2800" smtClean="0"/>
              <a:t> </a:t>
            </a:r>
          </a:p>
          <a:p>
            <a:pPr eaLnBrk="1" hangingPunct="1">
              <a:buFontTx/>
              <a:buNone/>
            </a:pPr>
            <a:r>
              <a:rPr lang="en-US" sz="2800" smtClean="0"/>
              <a:t>	1. group into 3's starting at least significant symbol (if the number of bits is not evenly grouped by 3, then add 0's at the most significant end) </a:t>
            </a:r>
          </a:p>
          <a:p>
            <a:pPr eaLnBrk="1" hangingPunct="1">
              <a:buFontTx/>
              <a:buNone/>
            </a:pPr>
            <a:r>
              <a:rPr lang="en-US" sz="2800" smtClean="0"/>
              <a:t>   2. write one octal digit for each group</a:t>
            </a:r>
          </a:p>
          <a:p>
            <a:pPr eaLnBrk="1" hangingPunct="1">
              <a:buFontTx/>
              <a:buNone/>
            </a:pPr>
            <a:r>
              <a:rPr lang="en-US" sz="2800" smtClean="0"/>
              <a:t>    example1: 100 010 111  (binary)</a:t>
            </a:r>
          </a:p>
          <a:p>
            <a:pPr eaLnBrk="1" hangingPunct="1">
              <a:buFontTx/>
              <a:buNone/>
            </a:pPr>
            <a:r>
              <a:rPr lang="en-US" sz="2800" smtClean="0"/>
              <a:t>                        4     2     7  (octal) </a:t>
            </a:r>
          </a:p>
          <a:p>
            <a:pPr eaLnBrk="1" hangingPunct="1">
              <a:buFontTx/>
              <a:buNone/>
            </a:pPr>
            <a:r>
              <a:rPr lang="en-US" sz="2800" smtClean="0"/>
              <a:t>    example 2:  10 101 110     (binary)</a:t>
            </a:r>
          </a:p>
          <a:p>
            <a:pPr eaLnBrk="1" hangingPunct="1">
              <a:buFontTx/>
              <a:buNone/>
            </a:pPr>
            <a:r>
              <a:rPr lang="en-US" sz="2800" smtClean="0"/>
              <a:t>			    010 101 110 (added 0 in MSB)	</a:t>
            </a:r>
          </a:p>
          <a:p>
            <a:pPr eaLnBrk="1" hangingPunct="1">
              <a:buFontTx/>
              <a:buNone/>
            </a:pPr>
            <a:r>
              <a:rPr lang="en-US" sz="2800" smtClean="0"/>
              <a:t>                         2    5     6        (octal)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152400"/>
            <a:ext cx="8229600" cy="5973763"/>
          </a:xfrm>
        </p:spPr>
        <p:txBody>
          <a:bodyPr/>
          <a:lstStyle/>
          <a:p>
            <a:pPr eaLnBrk="1" hangingPunct="1">
              <a:lnSpc>
                <a:spcPct val="80000"/>
              </a:lnSpc>
            </a:pPr>
            <a:r>
              <a:rPr lang="en-US" sz="2800" b="1" u="sng" smtClean="0"/>
              <a:t>binary --&gt; hex </a:t>
            </a:r>
          </a:p>
          <a:p>
            <a:pPr eaLnBrk="1" hangingPunct="1">
              <a:lnSpc>
                <a:spcPct val="80000"/>
              </a:lnSpc>
              <a:buFontTx/>
              <a:buNone/>
            </a:pPr>
            <a:r>
              <a:rPr lang="en-US" sz="2800" smtClean="0"/>
              <a:t>   (just like binary to octal!)</a:t>
            </a:r>
          </a:p>
          <a:p>
            <a:pPr eaLnBrk="1" hangingPunct="1">
              <a:lnSpc>
                <a:spcPct val="80000"/>
              </a:lnSpc>
              <a:buFontTx/>
              <a:buNone/>
            </a:pPr>
            <a:r>
              <a:rPr lang="en-US" sz="2800" smtClean="0"/>
              <a:t>  1. group into 4's starting at least significant symbol (if the number of bits is not evenly grouped by 4, then add 0's at the most significant end)</a:t>
            </a:r>
          </a:p>
          <a:p>
            <a:pPr eaLnBrk="1" hangingPunct="1">
              <a:lnSpc>
                <a:spcPct val="80000"/>
              </a:lnSpc>
              <a:buFontTx/>
              <a:buNone/>
            </a:pPr>
            <a:r>
              <a:rPr lang="en-US" sz="2800" smtClean="0"/>
              <a:t>   2. write 1 hex digit for each group </a:t>
            </a:r>
          </a:p>
          <a:p>
            <a:pPr eaLnBrk="1" hangingPunct="1">
              <a:lnSpc>
                <a:spcPct val="80000"/>
              </a:lnSpc>
              <a:buFontTx/>
              <a:buNone/>
            </a:pPr>
            <a:r>
              <a:rPr lang="en-US" sz="2800" smtClean="0"/>
              <a:t> example 1: </a:t>
            </a:r>
          </a:p>
          <a:p>
            <a:pPr eaLnBrk="1" hangingPunct="1">
              <a:lnSpc>
                <a:spcPct val="80000"/>
              </a:lnSpc>
              <a:buFontTx/>
              <a:buNone/>
            </a:pPr>
            <a:r>
              <a:rPr lang="en-US" sz="2800" smtClean="0"/>
              <a:t>    1001 1110 0111 0000     (Binary)</a:t>
            </a:r>
          </a:p>
          <a:p>
            <a:pPr eaLnBrk="1" hangingPunct="1">
              <a:lnSpc>
                <a:spcPct val="80000"/>
              </a:lnSpc>
              <a:buFontTx/>
              <a:buNone/>
            </a:pPr>
            <a:r>
              <a:rPr lang="en-US" sz="2800" smtClean="0"/>
              <a:t>      9     e      7       0    (Hexa)</a:t>
            </a:r>
          </a:p>
          <a:p>
            <a:pPr eaLnBrk="1" hangingPunct="1">
              <a:lnSpc>
                <a:spcPct val="80000"/>
              </a:lnSpc>
              <a:buFontTx/>
              <a:buNone/>
            </a:pPr>
            <a:r>
              <a:rPr lang="en-US" sz="2800" smtClean="0"/>
              <a:t> example 2:    </a:t>
            </a:r>
          </a:p>
          <a:p>
            <a:pPr eaLnBrk="1" hangingPunct="1">
              <a:lnSpc>
                <a:spcPct val="80000"/>
              </a:lnSpc>
              <a:buFontTx/>
              <a:buNone/>
            </a:pPr>
            <a:r>
              <a:rPr lang="en-US" sz="2800" smtClean="0"/>
              <a:t>1 1111 1010 0011     (Binary)</a:t>
            </a:r>
          </a:p>
          <a:p>
            <a:pPr eaLnBrk="1" hangingPunct="1">
              <a:lnSpc>
                <a:spcPct val="80000"/>
              </a:lnSpc>
              <a:buFontTx/>
              <a:buNone/>
            </a:pPr>
            <a:r>
              <a:rPr lang="en-US" sz="2800" smtClean="0"/>
              <a:t>0001 1111 1010 0011  (Added 0 in the MSB)</a:t>
            </a:r>
          </a:p>
          <a:p>
            <a:pPr eaLnBrk="1" hangingPunct="1">
              <a:lnSpc>
                <a:spcPct val="80000"/>
              </a:lnSpc>
              <a:buFontTx/>
              <a:buNone/>
            </a:pPr>
            <a:r>
              <a:rPr lang="en-US" sz="2800" smtClean="0"/>
              <a:t> 1 f a 3  (Hexa)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457200" y="152400"/>
            <a:ext cx="8229600" cy="5973763"/>
          </a:xfrm>
        </p:spPr>
        <p:txBody>
          <a:bodyPr/>
          <a:lstStyle/>
          <a:p>
            <a:pPr eaLnBrk="1" hangingPunct="1"/>
            <a:r>
              <a:rPr lang="en-US" b="1" u="sng" smtClean="0"/>
              <a:t>hex --&gt; binary</a:t>
            </a:r>
            <a:r>
              <a:rPr lang="en-US" smtClean="0"/>
              <a:t> </a:t>
            </a:r>
          </a:p>
          <a:p>
            <a:pPr eaLnBrk="1" hangingPunct="1">
              <a:buFontTx/>
              <a:buNone/>
            </a:pPr>
            <a:r>
              <a:rPr lang="en-US" smtClean="0"/>
              <a:t>	(trivial!) just write down the 4 bit binary code for each hexadecimal digit </a:t>
            </a:r>
          </a:p>
          <a:p>
            <a:pPr eaLnBrk="1" hangingPunct="1">
              <a:buFontTx/>
              <a:buNone/>
            </a:pPr>
            <a:r>
              <a:rPr lang="en-US" smtClean="0"/>
              <a:t>   example: </a:t>
            </a:r>
          </a:p>
          <a:p>
            <a:pPr eaLnBrk="1" hangingPunct="1">
              <a:buFontTx/>
              <a:buNone/>
            </a:pPr>
            <a:r>
              <a:rPr lang="en-US" smtClean="0"/>
              <a:t>    3 9 c 8       (Hexa)</a:t>
            </a:r>
          </a:p>
          <a:p>
            <a:pPr eaLnBrk="1" hangingPunct="1">
              <a:buFontTx/>
              <a:buNone/>
            </a:pPr>
            <a:r>
              <a:rPr lang="en-US" smtClean="0"/>
              <a:t>   0011 1001 1100 1000    (Binary)</a:t>
            </a:r>
          </a:p>
          <a:p>
            <a:pPr eaLnBrk="1" hangingPunct="1">
              <a:buFontTx/>
              <a:buNone/>
            </a:pPr>
            <a:r>
              <a:rPr lang="en-US" b="1" smtClean="0"/>
              <a:t>  </a:t>
            </a:r>
            <a:r>
              <a:rPr lang="en-US" b="1" u="sng" smtClean="0"/>
              <a:t>octal --&gt; binary </a:t>
            </a:r>
          </a:p>
          <a:p>
            <a:pPr eaLnBrk="1" hangingPunct="1">
              <a:buFontTx/>
              <a:buNone/>
            </a:pPr>
            <a:r>
              <a:rPr lang="en-US" smtClean="0"/>
              <a:t>  (just like hex to binary!) (trivial!) just write down the 3 bit binary code for each octal digit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304800"/>
            <a:ext cx="8229600" cy="5821363"/>
          </a:xfrm>
        </p:spPr>
        <p:txBody>
          <a:bodyPr/>
          <a:lstStyle/>
          <a:p>
            <a:pPr eaLnBrk="1" hangingPunct="1">
              <a:lnSpc>
                <a:spcPct val="90000"/>
              </a:lnSpc>
              <a:buFontTx/>
              <a:buNone/>
            </a:pPr>
            <a:r>
              <a:rPr lang="en-US" smtClean="0"/>
              <a:t>3. Audio Data</a:t>
            </a:r>
          </a:p>
          <a:p>
            <a:pPr eaLnBrk="1" hangingPunct="1">
              <a:lnSpc>
                <a:spcPct val="90000"/>
              </a:lnSpc>
              <a:buFontTx/>
              <a:buNone/>
            </a:pPr>
            <a:r>
              <a:rPr lang="en-US" smtClean="0"/>
              <a:t>    - Examples</a:t>
            </a:r>
          </a:p>
          <a:p>
            <a:pPr eaLnBrk="1" hangingPunct="1">
              <a:lnSpc>
                <a:spcPct val="90000"/>
              </a:lnSpc>
              <a:buFont typeface="Wingdings" pitchFamily="2" charset="2"/>
              <a:buChar char="§"/>
            </a:pPr>
            <a:r>
              <a:rPr lang="en-US" smtClean="0"/>
              <a:t>		 Flight Data Recorders</a:t>
            </a:r>
          </a:p>
          <a:p>
            <a:pPr lvl="4" eaLnBrk="1" hangingPunct="1">
              <a:lnSpc>
                <a:spcPct val="90000"/>
              </a:lnSpc>
              <a:buFont typeface="Wingdings" pitchFamily="2" charset="2"/>
              <a:buChar char="§"/>
            </a:pPr>
            <a:r>
              <a:rPr lang="en-US" smtClean="0"/>
              <a:t>Black Box</a:t>
            </a:r>
          </a:p>
          <a:p>
            <a:pPr eaLnBrk="1" hangingPunct="1">
              <a:lnSpc>
                <a:spcPct val="90000"/>
              </a:lnSpc>
              <a:buFont typeface="Wingdings" pitchFamily="2" charset="2"/>
              <a:buChar char="§"/>
            </a:pPr>
            <a:r>
              <a:rPr lang="en-US" smtClean="0"/>
              <a:t>		 Digital Audio recording</a:t>
            </a:r>
          </a:p>
          <a:p>
            <a:pPr eaLnBrk="1" hangingPunct="1">
              <a:lnSpc>
                <a:spcPct val="90000"/>
              </a:lnSpc>
              <a:buFont typeface="Wingdings" pitchFamily="2" charset="2"/>
              <a:buChar char="§"/>
            </a:pPr>
            <a:r>
              <a:rPr lang="en-US" smtClean="0"/>
              <a:t>              Music Synthesis</a:t>
            </a:r>
          </a:p>
          <a:p>
            <a:pPr lvl="4" eaLnBrk="1" hangingPunct="1">
              <a:lnSpc>
                <a:spcPct val="90000"/>
              </a:lnSpc>
              <a:buFont typeface="Wingdings" pitchFamily="2" charset="2"/>
              <a:buChar char="§"/>
            </a:pPr>
            <a:r>
              <a:rPr lang="en-US" smtClean="0"/>
              <a:t>To synthesize music using basic tunes</a:t>
            </a:r>
          </a:p>
          <a:p>
            <a:pPr lvl="4" eaLnBrk="1" hangingPunct="1">
              <a:lnSpc>
                <a:spcPct val="90000"/>
              </a:lnSpc>
              <a:buFont typeface="Wingdings" pitchFamily="2" charset="2"/>
              <a:buChar char="§"/>
            </a:pPr>
            <a:r>
              <a:rPr lang="en-US" smtClean="0"/>
              <a:t>Using innovative ideas resulting in interesting new tunes</a:t>
            </a:r>
          </a:p>
          <a:p>
            <a:pPr lvl="4" eaLnBrk="1" hangingPunct="1">
              <a:lnSpc>
                <a:spcPct val="90000"/>
              </a:lnSpc>
              <a:buFont typeface="Wingdings" pitchFamily="2" charset="2"/>
              <a:buNone/>
            </a:pPr>
            <a:endParaRPr lang="en-US" smtClean="0"/>
          </a:p>
          <a:p>
            <a:pPr eaLnBrk="1" hangingPunct="1">
              <a:lnSpc>
                <a:spcPct val="90000"/>
              </a:lnSpc>
              <a:buFont typeface="Wingdings" pitchFamily="2" charset="2"/>
              <a:buChar char="§"/>
            </a:pPr>
            <a:r>
              <a:rPr lang="en-US" smtClean="0"/>
              <a:t>		 Internet Telephone</a:t>
            </a:r>
          </a:p>
          <a:p>
            <a:pPr eaLnBrk="1" hangingPunct="1">
              <a:lnSpc>
                <a:spcPct val="90000"/>
              </a:lnSpc>
              <a:buFontTx/>
              <a:buNone/>
            </a:pPr>
            <a:r>
              <a:rPr lang="en-US" smtClean="0"/>
              <a:t>             	 - Transmitted using WAN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0" y="304800"/>
            <a:ext cx="8229600" cy="5821363"/>
          </a:xfrm>
        </p:spPr>
        <p:txBody>
          <a:bodyPr/>
          <a:lstStyle/>
          <a:p>
            <a:pPr eaLnBrk="1" hangingPunct="1"/>
            <a:r>
              <a:rPr lang="en-US" b="1" u="sng" smtClean="0"/>
              <a:t>hex --&gt; octal</a:t>
            </a:r>
            <a:r>
              <a:rPr lang="en-US" smtClean="0"/>
              <a:t> </a:t>
            </a:r>
          </a:p>
          <a:p>
            <a:pPr eaLnBrk="1" hangingPunct="1">
              <a:buFontTx/>
              <a:buNone/>
            </a:pPr>
            <a:r>
              <a:rPr lang="en-US" smtClean="0"/>
              <a:t>		do it in 2 steps, </a:t>
            </a:r>
          </a:p>
          <a:p>
            <a:pPr eaLnBrk="1" hangingPunct="1">
              <a:buFontTx/>
              <a:buNone/>
            </a:pPr>
            <a:r>
              <a:rPr lang="en-US" smtClean="0"/>
              <a:t>			hex --&gt; binary --&gt; octal </a:t>
            </a:r>
          </a:p>
          <a:p>
            <a:pPr eaLnBrk="1" hangingPunct="1">
              <a:buFontTx/>
              <a:buNone/>
            </a:pPr>
            <a:endParaRPr lang="en-US" smtClean="0"/>
          </a:p>
          <a:p>
            <a:pPr eaLnBrk="1" hangingPunct="1">
              <a:buFontTx/>
              <a:buNone/>
            </a:pPr>
            <a:r>
              <a:rPr lang="en-US" smtClean="0"/>
              <a:t>   </a:t>
            </a:r>
            <a:r>
              <a:rPr lang="en-US" b="1" u="sng" smtClean="0"/>
              <a:t>decimal --&gt; hex </a:t>
            </a:r>
          </a:p>
          <a:p>
            <a:pPr eaLnBrk="1" hangingPunct="1">
              <a:buFontTx/>
              <a:buNone/>
            </a:pPr>
            <a:r>
              <a:rPr lang="en-US" smtClean="0"/>
              <a:t>   do it in 2 steps, </a:t>
            </a:r>
          </a:p>
          <a:p>
            <a:pPr eaLnBrk="1" hangingPunct="1">
              <a:buFontTx/>
              <a:buNone/>
            </a:pPr>
            <a:r>
              <a:rPr lang="en-US" smtClean="0"/>
              <a:t>   decimal --&gt; binary --&gt; hex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457200" y="228600"/>
            <a:ext cx="8229600" cy="5897563"/>
          </a:xfrm>
        </p:spPr>
        <p:txBody>
          <a:bodyPr/>
          <a:lstStyle/>
          <a:p>
            <a:pPr algn="ctr" eaLnBrk="1" hangingPunct="1">
              <a:lnSpc>
                <a:spcPct val="90000"/>
              </a:lnSpc>
              <a:buFontTx/>
              <a:buNone/>
            </a:pPr>
            <a:r>
              <a:rPr lang="en-US" sz="3300" smtClean="0"/>
              <a:t> </a:t>
            </a:r>
            <a:r>
              <a:rPr lang="en-US" sz="3300" b="1" u="sng" smtClean="0"/>
              <a:t>Acquisition of textual data</a:t>
            </a:r>
          </a:p>
          <a:p>
            <a:pPr eaLnBrk="1" hangingPunct="1">
              <a:lnSpc>
                <a:spcPct val="90000"/>
              </a:lnSpc>
            </a:pPr>
            <a:r>
              <a:rPr lang="en-US" sz="2400" smtClean="0"/>
              <a:t>Textual data may be printed, typed or handwritten.</a:t>
            </a:r>
          </a:p>
          <a:p>
            <a:pPr eaLnBrk="1" hangingPunct="1">
              <a:lnSpc>
                <a:spcPct val="90000"/>
              </a:lnSpc>
              <a:buFontTx/>
              <a:buNone/>
            </a:pPr>
            <a:r>
              <a:rPr lang="en-US" sz="2400" smtClean="0"/>
              <a:t>•   Any type of text can be acquired by manually typing it using a keyboard attached to a computer. However it is slow, error prone and expensive.</a:t>
            </a:r>
          </a:p>
          <a:p>
            <a:pPr eaLnBrk="1" hangingPunct="1">
              <a:lnSpc>
                <a:spcPct val="90000"/>
              </a:lnSpc>
              <a:buFontTx/>
              <a:buNone/>
            </a:pPr>
            <a:r>
              <a:rPr lang="en-US" sz="2400" smtClean="0"/>
              <a:t>•  The standard method us to use a scanner to acquire a textual data.</a:t>
            </a:r>
          </a:p>
          <a:p>
            <a:pPr eaLnBrk="1" hangingPunct="1">
              <a:lnSpc>
                <a:spcPct val="90000"/>
              </a:lnSpc>
              <a:buFontTx/>
              <a:buNone/>
            </a:pPr>
            <a:r>
              <a:rPr lang="en-US" sz="2400" b="1" u="sng" smtClean="0"/>
              <a:t>Types of scanner</a:t>
            </a:r>
          </a:p>
          <a:p>
            <a:pPr eaLnBrk="1" hangingPunct="1">
              <a:lnSpc>
                <a:spcPct val="90000"/>
              </a:lnSpc>
              <a:buFontTx/>
              <a:buNone/>
            </a:pPr>
            <a:r>
              <a:rPr lang="en-US" sz="2400" smtClean="0"/>
              <a:t>–Flat-bed scanners</a:t>
            </a:r>
          </a:p>
          <a:p>
            <a:pPr eaLnBrk="1" hangingPunct="1">
              <a:lnSpc>
                <a:spcPct val="90000"/>
              </a:lnSpc>
              <a:buFontTx/>
              <a:buNone/>
            </a:pPr>
            <a:r>
              <a:rPr lang="en-US" sz="2400" smtClean="0"/>
              <a:t>		•Scanner head moves over the paper.</a:t>
            </a:r>
          </a:p>
          <a:p>
            <a:pPr eaLnBrk="1" hangingPunct="1">
              <a:lnSpc>
                <a:spcPct val="90000"/>
              </a:lnSpc>
              <a:buFontTx/>
              <a:buNone/>
            </a:pPr>
            <a:r>
              <a:rPr lang="en-US" sz="2400" smtClean="0"/>
              <a:t>		•More expensive, more accurate.</a:t>
            </a:r>
          </a:p>
          <a:p>
            <a:pPr eaLnBrk="1" hangingPunct="1">
              <a:lnSpc>
                <a:spcPct val="90000"/>
              </a:lnSpc>
              <a:buFontTx/>
              <a:buNone/>
            </a:pPr>
            <a:r>
              <a:rPr lang="en-US" sz="2400" smtClean="0"/>
              <a:t>–Sheet-fed scanners</a:t>
            </a:r>
          </a:p>
          <a:p>
            <a:pPr eaLnBrk="1" hangingPunct="1">
              <a:lnSpc>
                <a:spcPct val="90000"/>
              </a:lnSpc>
              <a:buFontTx/>
              <a:buNone/>
            </a:pPr>
            <a:r>
              <a:rPr lang="en-US" sz="2400" smtClean="0"/>
              <a:t>		•A scanner that allows only paper to be scanned rather than books or other thick objects. </a:t>
            </a:r>
          </a:p>
          <a:p>
            <a:pPr eaLnBrk="1" hangingPunct="1">
              <a:lnSpc>
                <a:spcPct val="90000"/>
              </a:lnSpc>
              <a:buFontTx/>
              <a:buNone/>
            </a:pPr>
            <a:r>
              <a:rPr lang="en-US" sz="2400" smtClean="0"/>
              <a:t>           •It moves the paper across a stationary scan head. </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buFontTx/>
              <a:buNone/>
            </a:pPr>
            <a:endParaRPr lang="en-US" sz="1800" smtClean="0"/>
          </a:p>
          <a:p>
            <a:pPr eaLnBrk="1" hangingPunct="1">
              <a:lnSpc>
                <a:spcPct val="90000"/>
              </a:lnSpc>
            </a:pPr>
            <a:endParaRPr lang="en-US" sz="2400" smtClean="0"/>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457200" y="304800"/>
            <a:ext cx="8229600" cy="5821363"/>
          </a:xfrm>
        </p:spPr>
        <p:txBody>
          <a:bodyPr/>
          <a:lstStyle/>
          <a:p>
            <a:pPr eaLnBrk="1" hangingPunct="1">
              <a:buFontTx/>
              <a:buNone/>
            </a:pPr>
            <a:r>
              <a:rPr lang="en-US" smtClean="0"/>
              <a:t>– Drum scanners</a:t>
            </a:r>
          </a:p>
          <a:p>
            <a:pPr eaLnBrk="1" hangingPunct="1">
              <a:buFontTx/>
              <a:buNone/>
            </a:pPr>
            <a:r>
              <a:rPr lang="en-US" smtClean="0"/>
              <a:t>	</a:t>
            </a:r>
            <a:r>
              <a:rPr lang="en-US" sz="2400" smtClean="0"/>
              <a:t>•Scanner is fixed and the paper moves.</a:t>
            </a:r>
          </a:p>
          <a:p>
            <a:pPr eaLnBrk="1" hangingPunct="1">
              <a:buFontTx/>
              <a:buNone/>
            </a:pPr>
            <a:r>
              <a:rPr lang="en-US" sz="2400" smtClean="0"/>
              <a:t>	•It capture image information with photomultiplier tubes (PMT), rather than the charge-coupled device (CCD) arrays</a:t>
            </a:r>
          </a:p>
          <a:p>
            <a:pPr eaLnBrk="1" hangingPunct="1">
              <a:buFontTx/>
              <a:buNone/>
            </a:pPr>
            <a:r>
              <a:rPr lang="en-US" sz="2400" smtClean="0"/>
              <a:t>	•More expensive, more accurate.</a:t>
            </a:r>
          </a:p>
          <a:p>
            <a:pPr eaLnBrk="1" hangingPunct="1">
              <a:buFontTx/>
              <a:buNone/>
            </a:pPr>
            <a:r>
              <a:rPr lang="en-US" smtClean="0"/>
              <a:t>– Hand-held scanners</a:t>
            </a:r>
          </a:p>
          <a:p>
            <a:pPr eaLnBrk="1" hangingPunct="1">
              <a:buFontTx/>
              <a:buNone/>
            </a:pPr>
            <a:r>
              <a:rPr lang="en-US" sz="2400" smtClean="0"/>
              <a:t>     •Scanner moves over the paper section by section.</a:t>
            </a:r>
          </a:p>
          <a:p>
            <a:pPr eaLnBrk="1" hangingPunct="1">
              <a:buFontTx/>
              <a:buNone/>
            </a:pPr>
            <a:r>
              <a:rPr lang="en-US" sz="2400" smtClean="0"/>
              <a:t>     •Less expensive</a:t>
            </a:r>
          </a:p>
          <a:p>
            <a:pPr eaLnBrk="1" hangingPunct="1"/>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457200" y="152400"/>
            <a:ext cx="8229600" cy="6248400"/>
          </a:xfrm>
        </p:spPr>
        <p:txBody>
          <a:bodyPr/>
          <a:lstStyle/>
          <a:p>
            <a:pPr eaLnBrk="1" hangingPunct="1">
              <a:buFontTx/>
              <a:buNone/>
            </a:pPr>
            <a:r>
              <a:rPr lang="en-US" smtClean="0"/>
              <a:t>			</a:t>
            </a:r>
            <a:r>
              <a:rPr lang="en-US" b="1" u="sng" smtClean="0"/>
              <a:t>Parts of a Scanner</a:t>
            </a:r>
          </a:p>
          <a:p>
            <a:pPr eaLnBrk="1" hangingPunct="1">
              <a:buFontTx/>
              <a:buNone/>
            </a:pPr>
            <a:r>
              <a:rPr lang="en-US" smtClean="0"/>
              <a:t>   </a:t>
            </a:r>
            <a:r>
              <a:rPr lang="en-US" sz="2400" smtClean="0"/>
              <a:t>•An </a:t>
            </a:r>
            <a:r>
              <a:rPr lang="en-US" sz="2400" b="1" smtClean="0"/>
              <a:t>optical system</a:t>
            </a:r>
            <a:r>
              <a:rPr lang="en-US" sz="2400" smtClean="0"/>
              <a:t> consists of a light beam, lens, mirror</a:t>
            </a:r>
          </a:p>
          <a:p>
            <a:pPr eaLnBrk="1" hangingPunct="1">
              <a:buFontTx/>
              <a:buNone/>
            </a:pPr>
            <a:r>
              <a:rPr lang="en-US" sz="2400" smtClean="0"/>
              <a:t>    •An array of solid state “electronic eyes” known as </a:t>
            </a:r>
            <a:r>
              <a:rPr lang="en-US" sz="2400" b="1" smtClean="0"/>
              <a:t>CCD</a:t>
            </a:r>
            <a:r>
              <a:rPr lang="en-US" sz="2400" smtClean="0"/>
              <a:t> (Charge coupled Device) array. It </a:t>
            </a:r>
            <a:r>
              <a:rPr lang="en-US" sz="2400" b="1" smtClean="0"/>
              <a:t>sense light</a:t>
            </a:r>
            <a:r>
              <a:rPr lang="en-US" sz="2400" smtClean="0"/>
              <a:t> and give as </a:t>
            </a:r>
            <a:r>
              <a:rPr lang="en-US" sz="2400" b="1" smtClean="0"/>
              <a:t>electrical output</a:t>
            </a:r>
            <a:r>
              <a:rPr lang="en-US" sz="2400" smtClean="0"/>
              <a:t>.</a:t>
            </a:r>
          </a:p>
          <a:p>
            <a:pPr eaLnBrk="1" hangingPunct="1">
              <a:buFontTx/>
              <a:buNone/>
            </a:pPr>
            <a:r>
              <a:rPr lang="en-US" sz="2400" smtClean="0"/>
              <a:t>    •An </a:t>
            </a:r>
            <a:r>
              <a:rPr lang="en-US" sz="2400" b="1" smtClean="0"/>
              <a:t>electronic circuit</a:t>
            </a:r>
            <a:r>
              <a:rPr lang="en-US" sz="2400" smtClean="0"/>
              <a:t> which converts the electrical output given by the array of “electronic eyes” to a set of </a:t>
            </a:r>
            <a:r>
              <a:rPr lang="en-US" sz="2400" b="1" smtClean="0"/>
              <a:t>bits</a:t>
            </a:r>
            <a:r>
              <a:rPr lang="en-US" sz="2400" smtClean="0"/>
              <a:t> that are stored in the computer memory.</a:t>
            </a:r>
          </a:p>
          <a:p>
            <a:pPr eaLnBrk="1" hangingPunct="1">
              <a:buFontTx/>
              <a:buNone/>
            </a:pPr>
            <a:endParaRPr lang="en-US" sz="2400" smtClean="0"/>
          </a:p>
          <a:p>
            <a:pPr eaLnBrk="1" hangingPunct="1"/>
            <a:endParaRPr lang="en-US" smtClean="0"/>
          </a:p>
          <a:p>
            <a:pPr eaLnBrk="1" hangingPunct="1">
              <a:buFontTx/>
              <a:buNone/>
            </a:pPr>
            <a:endParaRPr lang="en-US" smtClean="0"/>
          </a:p>
          <a:p>
            <a:pPr eaLnBrk="1" hangingPunct="1"/>
            <a:endParaRPr lang="en-US" smtClean="0"/>
          </a:p>
          <a:p>
            <a:pPr eaLnBrk="1" hangingPunct="1">
              <a:buFontTx/>
              <a:buNone/>
            </a:pPr>
            <a:endParaRPr lang="en-US" smtClean="0"/>
          </a:p>
        </p:txBody>
      </p:sp>
      <p:pic>
        <p:nvPicPr>
          <p:cNvPr id="34819" name="Picture 4"/>
          <p:cNvPicPr>
            <a:picLocks noChangeAspect="1" noChangeArrowheads="1"/>
          </p:cNvPicPr>
          <p:nvPr/>
        </p:nvPicPr>
        <p:blipFill>
          <a:blip r:embed="rId2"/>
          <a:srcRect/>
          <a:stretch>
            <a:fillRect/>
          </a:stretch>
        </p:blipFill>
        <p:spPr bwMode="auto">
          <a:xfrm>
            <a:off x="214313" y="3657600"/>
            <a:ext cx="8715375" cy="316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57200" y="152400"/>
            <a:ext cx="8229600" cy="5973763"/>
          </a:xfrm>
        </p:spPr>
        <p:txBody>
          <a:bodyPr/>
          <a:lstStyle/>
          <a:p>
            <a:pPr eaLnBrk="1" hangingPunct="1">
              <a:lnSpc>
                <a:spcPct val="90000"/>
              </a:lnSpc>
            </a:pPr>
            <a:endParaRPr lang="en-US" sz="2400" smtClean="0"/>
          </a:p>
          <a:p>
            <a:pPr algn="ctr" eaLnBrk="1" hangingPunct="1">
              <a:lnSpc>
                <a:spcPct val="90000"/>
              </a:lnSpc>
              <a:buFontTx/>
              <a:buNone/>
            </a:pPr>
            <a:r>
              <a:rPr lang="en-US" sz="2400" smtClean="0"/>
              <a:t>	</a:t>
            </a:r>
            <a:r>
              <a:rPr lang="en-US" sz="3300" b="1" u="sng" smtClean="0"/>
              <a:t>Working of a scanner</a:t>
            </a:r>
          </a:p>
          <a:p>
            <a:pPr eaLnBrk="1" hangingPunct="1">
              <a:lnSpc>
                <a:spcPct val="90000"/>
              </a:lnSpc>
              <a:buFontTx/>
              <a:buNone/>
            </a:pPr>
            <a:r>
              <a:rPr lang="en-US" sz="2400" smtClean="0"/>
              <a:t>• Fluorescent light moves over the page.</a:t>
            </a:r>
          </a:p>
          <a:p>
            <a:pPr eaLnBrk="1" hangingPunct="1">
              <a:lnSpc>
                <a:spcPct val="90000"/>
              </a:lnSpc>
              <a:buFontTx/>
              <a:buNone/>
            </a:pPr>
            <a:r>
              <a:rPr lang="en-US" sz="2400" smtClean="0"/>
              <a:t>• The light is reflected.</a:t>
            </a:r>
          </a:p>
          <a:p>
            <a:pPr eaLnBrk="1" hangingPunct="1">
              <a:lnSpc>
                <a:spcPct val="90000"/>
              </a:lnSpc>
              <a:buFontTx/>
              <a:buNone/>
            </a:pPr>
            <a:r>
              <a:rPr lang="en-US" sz="2400" smtClean="0"/>
              <a:t>• The reflected light beam picked up by the CCD array called as picture element (pixel).</a:t>
            </a:r>
          </a:p>
          <a:p>
            <a:pPr eaLnBrk="1" hangingPunct="1">
              <a:lnSpc>
                <a:spcPct val="90000"/>
              </a:lnSpc>
              <a:buFontTx/>
              <a:buNone/>
            </a:pPr>
            <a:r>
              <a:rPr lang="en-US" sz="2400" smtClean="0"/>
              <a:t>• CCD measures the brightness of every pixel and assigns a value.</a:t>
            </a:r>
          </a:p>
          <a:p>
            <a:pPr eaLnBrk="1" hangingPunct="1">
              <a:lnSpc>
                <a:spcPct val="90000"/>
              </a:lnSpc>
              <a:buFontTx/>
              <a:buNone/>
            </a:pPr>
            <a:r>
              <a:rPr lang="en-US" sz="2400" smtClean="0"/>
              <a:t>• These values are stored as index or palette numbers.</a:t>
            </a:r>
          </a:p>
          <a:p>
            <a:pPr eaLnBrk="1" hangingPunct="1">
              <a:lnSpc>
                <a:spcPct val="90000"/>
              </a:lnSpc>
              <a:buFontTx/>
              <a:buNone/>
            </a:pPr>
            <a:r>
              <a:rPr lang="en-US" sz="2400" smtClean="0"/>
              <a:t>• The scanner with 300 CCD elements per inch in X direction and 600 scan lines per inch in Y-direction store 300 * 600 = 180,000 pixels per square inch. The scanned version of the text called as bit maps.</a:t>
            </a:r>
          </a:p>
          <a:p>
            <a:pPr eaLnBrk="1" hangingPunct="1">
              <a:lnSpc>
                <a:spcPct val="90000"/>
              </a:lnSpc>
              <a:buFontTx/>
              <a:buNone/>
            </a:pPr>
            <a:r>
              <a:rPr lang="en-US" sz="2400" smtClean="0"/>
              <a:t>• A 7"* 9"text area with resolution of 300 * 600 bpi require (7*300*9*600) bits of  storage area.</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457200" y="228600"/>
            <a:ext cx="8229600" cy="5897563"/>
          </a:xfrm>
        </p:spPr>
        <p:txBody>
          <a:bodyPr/>
          <a:lstStyle/>
          <a:p>
            <a:pPr eaLnBrk="1" hangingPunct="1">
              <a:lnSpc>
                <a:spcPct val="90000"/>
              </a:lnSpc>
              <a:buFontTx/>
              <a:buNone/>
            </a:pPr>
            <a:r>
              <a:rPr lang="en-US" smtClean="0"/>
              <a:t>		</a:t>
            </a:r>
            <a:r>
              <a:rPr lang="en-US" sz="3600" b="1" u="sng" smtClean="0"/>
              <a:t>Drawbacks of bit map representation and an alternate</a:t>
            </a:r>
          </a:p>
          <a:p>
            <a:pPr eaLnBrk="1" hangingPunct="1">
              <a:lnSpc>
                <a:spcPct val="90000"/>
              </a:lnSpc>
              <a:buFontTx/>
              <a:buNone/>
            </a:pPr>
            <a:r>
              <a:rPr lang="en-US" sz="2800" smtClean="0"/>
              <a:t>• It requires a huge storage area.</a:t>
            </a:r>
          </a:p>
          <a:p>
            <a:pPr eaLnBrk="1" hangingPunct="1">
              <a:lnSpc>
                <a:spcPct val="90000"/>
              </a:lnSpc>
              <a:buFontTx/>
              <a:buNone/>
            </a:pPr>
            <a:r>
              <a:rPr lang="en-US" sz="2800" smtClean="0"/>
              <a:t>• As individual characters are not stored, it is impossible to search the text for character strings.</a:t>
            </a:r>
          </a:p>
          <a:p>
            <a:pPr eaLnBrk="1" hangingPunct="1">
              <a:lnSpc>
                <a:spcPct val="90000"/>
              </a:lnSpc>
              <a:buFontTx/>
              <a:buNone/>
            </a:pPr>
            <a:r>
              <a:rPr lang="en-US" sz="2800" smtClean="0"/>
              <a:t>•  A software called OCR (optical character recognition) is used to recognize bit map characters and get their ASCII equivalent.</a:t>
            </a:r>
          </a:p>
          <a:p>
            <a:pPr eaLnBrk="1" hangingPunct="1">
              <a:lnSpc>
                <a:spcPct val="90000"/>
              </a:lnSpc>
              <a:buFontTx/>
              <a:buNone/>
            </a:pPr>
            <a:r>
              <a:rPr lang="en-US" sz="2800" smtClean="0"/>
              <a:t>• OCR compare each scanned letter with a sample set stored in a computer and find a match.</a:t>
            </a:r>
          </a:p>
          <a:p>
            <a:pPr eaLnBrk="1" hangingPunct="1">
              <a:lnSpc>
                <a:spcPct val="90000"/>
              </a:lnSpc>
              <a:buFontTx/>
              <a:buNone/>
            </a:pPr>
            <a:r>
              <a:rPr lang="en-US" sz="2800" smtClean="0"/>
              <a:t> • It is used to reduce the storage space and helps to find the keywords in text.</a:t>
            </a:r>
          </a:p>
          <a:p>
            <a:pPr eaLnBrk="1" hangingPunct="1">
              <a:lnSpc>
                <a:spcPct val="90000"/>
              </a:lnSpc>
              <a:buFontTx/>
              <a:buNone/>
            </a:pPr>
            <a:endParaRPr 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457200" y="152400"/>
            <a:ext cx="8229600" cy="5973763"/>
          </a:xfrm>
        </p:spPr>
        <p:txBody>
          <a:bodyPr/>
          <a:lstStyle/>
          <a:p>
            <a:pPr eaLnBrk="1" hangingPunct="1">
              <a:lnSpc>
                <a:spcPct val="90000"/>
              </a:lnSpc>
            </a:pPr>
            <a:r>
              <a:rPr lang="en-US" sz="2400" dirty="0" smtClean="0"/>
              <a:t>  The storage needed to store 24 lines of 80 characters is 1920 bytes, that is much smaller than 1.4MB needed by a bit map representation.</a:t>
            </a:r>
          </a:p>
          <a:p>
            <a:pPr eaLnBrk="1" hangingPunct="1">
              <a:lnSpc>
                <a:spcPct val="90000"/>
              </a:lnSpc>
              <a:buFontTx/>
              <a:buNone/>
            </a:pPr>
            <a:r>
              <a:rPr lang="en-US" sz="2400" dirty="0" smtClean="0"/>
              <a:t>• OCR gives accuracy around 98% with printed and typed text</a:t>
            </a:r>
          </a:p>
          <a:p>
            <a:pPr eaLnBrk="1" hangingPunct="1">
              <a:lnSpc>
                <a:spcPct val="90000"/>
              </a:lnSpc>
              <a:buFontTx/>
              <a:buNone/>
            </a:pPr>
            <a:r>
              <a:rPr lang="en-US" sz="2400" dirty="0" smtClean="0"/>
              <a:t>.•For hand-written characters, OCR is not acceptable as error rates are high.</a:t>
            </a:r>
          </a:p>
          <a:p>
            <a:pPr eaLnBrk="1" hangingPunct="1">
              <a:lnSpc>
                <a:spcPct val="90000"/>
              </a:lnSpc>
              <a:buFontTx/>
              <a:buNone/>
            </a:pPr>
            <a:r>
              <a:rPr lang="en-US" sz="2400" dirty="0" smtClean="0">
                <a:solidFill>
                  <a:srgbClr val="FF0000"/>
                </a:solidFill>
              </a:rPr>
              <a:t> - Refer other downloaded contents (</a:t>
            </a:r>
            <a:r>
              <a:rPr lang="en-US" sz="2400" dirty="0" err="1" smtClean="0">
                <a:solidFill>
                  <a:srgbClr val="FF0000"/>
                </a:solidFill>
              </a:rPr>
              <a:t>Captricity</a:t>
            </a:r>
            <a:r>
              <a:rPr lang="en-US" sz="2400" dirty="0" smtClean="0">
                <a:solidFill>
                  <a:srgbClr val="FF0000"/>
                </a:solidFill>
              </a:rPr>
              <a:t>, others)</a:t>
            </a:r>
          </a:p>
          <a:p>
            <a:pPr algn="ctr" eaLnBrk="1" hangingPunct="1">
              <a:lnSpc>
                <a:spcPct val="90000"/>
              </a:lnSpc>
              <a:buFontTx/>
              <a:buNone/>
            </a:pPr>
            <a:r>
              <a:rPr lang="en-US" b="1" u="sng" dirty="0" smtClean="0"/>
              <a:t>Acquisition of pictures</a:t>
            </a:r>
          </a:p>
          <a:p>
            <a:pPr eaLnBrk="1" hangingPunct="1">
              <a:lnSpc>
                <a:spcPct val="90000"/>
              </a:lnSpc>
              <a:buFontTx/>
              <a:buNone/>
            </a:pPr>
            <a:r>
              <a:rPr lang="en-US" sz="2800" dirty="0" smtClean="0"/>
              <a:t>Pictures can be classified as</a:t>
            </a:r>
          </a:p>
          <a:p>
            <a:pPr eaLnBrk="1" hangingPunct="1">
              <a:lnSpc>
                <a:spcPct val="90000"/>
              </a:lnSpc>
            </a:pPr>
            <a:r>
              <a:rPr lang="en-US" sz="2800" dirty="0" smtClean="0"/>
              <a:t>Line-drawing </a:t>
            </a:r>
          </a:p>
          <a:p>
            <a:pPr eaLnBrk="1" hangingPunct="1">
              <a:lnSpc>
                <a:spcPct val="90000"/>
              </a:lnSpc>
            </a:pPr>
            <a:r>
              <a:rPr lang="en-US" sz="2800" dirty="0" smtClean="0"/>
              <a:t>Black and white two-tone pictures</a:t>
            </a:r>
          </a:p>
          <a:p>
            <a:pPr eaLnBrk="1" hangingPunct="1">
              <a:lnSpc>
                <a:spcPct val="90000"/>
              </a:lnSpc>
            </a:pPr>
            <a:r>
              <a:rPr lang="en-US" sz="2800" dirty="0" smtClean="0"/>
              <a:t>Black and white Multi-tone images with several grey levels</a:t>
            </a:r>
          </a:p>
          <a:p>
            <a:pPr eaLnBrk="1" hangingPunct="1">
              <a:lnSpc>
                <a:spcPct val="90000"/>
              </a:lnSpc>
            </a:pPr>
            <a:r>
              <a:rPr lang="en-US" sz="2800" dirty="0" err="1" smtClean="0"/>
              <a:t>Colour</a:t>
            </a:r>
            <a:r>
              <a:rPr lang="en-US" sz="2800" dirty="0" smtClean="0"/>
              <a:t> pictures</a:t>
            </a:r>
          </a:p>
          <a:p>
            <a:pPr eaLnBrk="1" hangingPunct="1">
              <a:lnSpc>
                <a:spcPct val="90000"/>
              </a:lnSpc>
            </a:pPr>
            <a:endParaRPr lang="en-US" sz="2800" b="1" u="sng" dirty="0" smtClean="0"/>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228600"/>
            <a:ext cx="8229600" cy="5897563"/>
          </a:xfrm>
        </p:spPr>
        <p:txBody>
          <a:bodyPr/>
          <a:lstStyle/>
          <a:p>
            <a:pPr eaLnBrk="1" hangingPunct="1"/>
            <a:r>
              <a:rPr lang="en-US" sz="2800" b="1" smtClean="0"/>
              <a:t>Line drawings </a:t>
            </a:r>
            <a:r>
              <a:rPr lang="en-US" sz="2800" smtClean="0"/>
              <a:t>acquired using a graphic tablet if the lines described as straight lines, arcs of circles, ellipses.</a:t>
            </a:r>
          </a:p>
          <a:p>
            <a:pPr eaLnBrk="1" hangingPunct="1"/>
            <a:r>
              <a:rPr lang="en-US" sz="2800" smtClean="0"/>
              <a:t>The coordinates of vertices along with the nature of the curve connecting the vertices are stored.</a:t>
            </a:r>
          </a:p>
          <a:p>
            <a:pPr eaLnBrk="1" hangingPunct="1"/>
            <a:r>
              <a:rPr lang="en-US" sz="2800" smtClean="0"/>
              <a:t>With this method the </a:t>
            </a:r>
            <a:r>
              <a:rPr lang="en-US" sz="2800" b="1" smtClean="0"/>
              <a:t>storage needed is small</a:t>
            </a:r>
            <a:r>
              <a:rPr lang="en-US" sz="2800" smtClean="0"/>
              <a:t> and the line drawing can be constructed for processing or printing.</a:t>
            </a:r>
          </a:p>
          <a:p>
            <a:pPr eaLnBrk="1" hangingPunct="1"/>
            <a:r>
              <a:rPr lang="en-US" sz="2800" smtClean="0"/>
              <a:t>A </a:t>
            </a:r>
            <a:r>
              <a:rPr lang="en-US" sz="2800" b="1" smtClean="0"/>
              <a:t>two-tone pictures </a:t>
            </a:r>
            <a:r>
              <a:rPr lang="en-US" sz="2800" smtClean="0"/>
              <a:t>such as handwritten text, black and white cartoons are acquired using a scanner. It is stored as a bit map with 1 bit storage per pixel.</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228600"/>
            <a:ext cx="8229600" cy="5897563"/>
          </a:xfrm>
        </p:spPr>
        <p:txBody>
          <a:bodyPr/>
          <a:lstStyle/>
          <a:p>
            <a:pPr eaLnBrk="1" hangingPunct="1"/>
            <a:r>
              <a:rPr lang="en-US" dirty="0" smtClean="0"/>
              <a:t>A </a:t>
            </a:r>
            <a:r>
              <a:rPr lang="en-US" b="1" dirty="0" smtClean="0"/>
              <a:t>multi-tone pictures </a:t>
            </a:r>
            <a:r>
              <a:rPr lang="en-US" dirty="0" smtClean="0"/>
              <a:t>also scanned with the same scanner but each pixel is stored as a byte can represent 256 levels of grey.</a:t>
            </a:r>
          </a:p>
          <a:p>
            <a:pPr eaLnBrk="1" hangingPunct="1"/>
            <a:r>
              <a:rPr lang="en-US" dirty="0" smtClean="0"/>
              <a:t>A 7 * 9 size picture need 300 * 600 * 7 * 9 * 8 bits = 90.72 Mb.</a:t>
            </a:r>
          </a:p>
          <a:p>
            <a:pPr eaLnBrk="1" hangingPunct="1"/>
            <a:r>
              <a:rPr lang="en-US" dirty="0" smtClean="0"/>
              <a:t>A </a:t>
            </a:r>
            <a:r>
              <a:rPr lang="en-US" b="1" dirty="0" smtClean="0"/>
              <a:t>multi-</a:t>
            </a:r>
            <a:r>
              <a:rPr lang="en-US" b="1" dirty="0" err="1" smtClean="0"/>
              <a:t>colour</a:t>
            </a:r>
            <a:r>
              <a:rPr lang="en-US" b="1" dirty="0" smtClean="0"/>
              <a:t> image </a:t>
            </a:r>
            <a:r>
              <a:rPr lang="en-US" dirty="0" smtClean="0"/>
              <a:t>uses three </a:t>
            </a:r>
            <a:r>
              <a:rPr lang="en-US" dirty="0" err="1" smtClean="0"/>
              <a:t>colours</a:t>
            </a:r>
            <a:r>
              <a:rPr lang="en-US" dirty="0" smtClean="0"/>
              <a:t> –Red, Green and Blue in appropriate proportions to represent each pixel.</a:t>
            </a:r>
          </a:p>
          <a:p>
            <a:pPr eaLnBrk="1" hangingPunct="1"/>
            <a:r>
              <a:rPr lang="en-US" dirty="0" smtClean="0"/>
              <a:t>A scanner codes a </a:t>
            </a:r>
            <a:r>
              <a:rPr lang="en-US" dirty="0" err="1" smtClean="0"/>
              <a:t>colour</a:t>
            </a:r>
            <a:r>
              <a:rPr lang="en-US" dirty="0" smtClean="0"/>
              <a:t> picture using a 24 bits per pixel, one byte per </a:t>
            </a:r>
            <a:r>
              <a:rPr lang="en-US" dirty="0" err="1" smtClean="0"/>
              <a:t>colour</a:t>
            </a:r>
            <a:r>
              <a:rPr lang="en-US" dirty="0" smtClean="0"/>
              <a:t>.</a:t>
            </a:r>
          </a:p>
          <a:p>
            <a:pPr eaLnBrk="1" hangingPunct="1"/>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57200" y="228600"/>
            <a:ext cx="8229600" cy="5897563"/>
          </a:xfrm>
        </p:spPr>
        <p:txBody>
          <a:bodyPr/>
          <a:lstStyle/>
          <a:p>
            <a:pPr eaLnBrk="1" hangingPunct="1"/>
            <a:r>
              <a:rPr lang="en-US" sz="2800" smtClean="0"/>
              <a:t>The value of the byte represents the intensity of the colour.</a:t>
            </a:r>
          </a:p>
          <a:p>
            <a:pPr eaLnBrk="1" hangingPunct="1"/>
            <a:r>
              <a:rPr lang="en-US" sz="2800" smtClean="0"/>
              <a:t>If 3 bytes are combined, we get 16 million colours.</a:t>
            </a:r>
          </a:p>
          <a:p>
            <a:pPr eaLnBrk="1" hangingPunct="1"/>
            <a:r>
              <a:rPr lang="en-US" sz="2800" smtClean="0"/>
              <a:t>A Digital camera also used to acquire pictures.</a:t>
            </a:r>
          </a:p>
          <a:p>
            <a:pPr eaLnBrk="1" hangingPunct="1"/>
            <a:r>
              <a:rPr lang="en-US" sz="2800" smtClean="0"/>
              <a:t>A digital camera uses the lens system of a normal film camera.</a:t>
            </a:r>
          </a:p>
          <a:p>
            <a:pPr eaLnBrk="1" hangingPunct="1"/>
            <a:r>
              <a:rPr lang="en-US" sz="2800" smtClean="0"/>
              <a:t>Instead of a film, a CCD array is used to sense the image.</a:t>
            </a:r>
          </a:p>
          <a:p>
            <a:pPr eaLnBrk="1" hangingPunct="1"/>
            <a:r>
              <a:rPr lang="en-US" sz="2800" smtClean="0"/>
              <a:t>A mosaic or mixture of colour (red,green,blue) filters are used to capture colour pictures.</a:t>
            </a:r>
          </a:p>
          <a:p>
            <a:pPr eaLnBrk="1" hangingPunct="1"/>
            <a:endParaRPr lang="en-US"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457200"/>
            <a:ext cx="8229600" cy="5668963"/>
          </a:xfrm>
        </p:spPr>
        <p:txBody>
          <a:bodyPr/>
          <a:lstStyle/>
          <a:p>
            <a:pPr marL="609600" indent="-609600" eaLnBrk="1" hangingPunct="1">
              <a:lnSpc>
                <a:spcPct val="90000"/>
              </a:lnSpc>
              <a:buFontTx/>
              <a:buNone/>
            </a:pPr>
            <a:r>
              <a:rPr lang="en-US" sz="2800" smtClean="0"/>
              <a:t>4. Video Data</a:t>
            </a:r>
          </a:p>
          <a:p>
            <a:pPr marL="609600" indent="-609600" eaLnBrk="1" hangingPunct="1">
              <a:lnSpc>
                <a:spcPct val="90000"/>
              </a:lnSpc>
              <a:buFontTx/>
              <a:buNone/>
            </a:pPr>
            <a:r>
              <a:rPr lang="en-US" sz="2800" smtClean="0"/>
              <a:t>	-  Movie Applications </a:t>
            </a:r>
          </a:p>
          <a:p>
            <a:pPr marL="609600" indent="-609600" eaLnBrk="1" hangingPunct="1">
              <a:lnSpc>
                <a:spcPct val="90000"/>
              </a:lnSpc>
              <a:buFontTx/>
              <a:buNone/>
            </a:pPr>
            <a:r>
              <a:rPr lang="en-US" sz="2800" smtClean="0"/>
              <a:t>   - Image Morphing</a:t>
            </a:r>
          </a:p>
          <a:p>
            <a:pPr marL="609600" indent="-609600" eaLnBrk="1" hangingPunct="1">
              <a:lnSpc>
                <a:spcPct val="90000"/>
              </a:lnSpc>
              <a:buFontTx/>
              <a:buNone/>
            </a:pPr>
            <a:r>
              <a:rPr lang="en-US" sz="2800" smtClean="0"/>
              <a:t>        - applying series of transformations and changing from frame to frame</a:t>
            </a:r>
          </a:p>
          <a:p>
            <a:pPr marL="609600" indent="-609600" eaLnBrk="1" hangingPunct="1">
              <a:lnSpc>
                <a:spcPct val="90000"/>
              </a:lnSpc>
              <a:buFontTx/>
              <a:buNone/>
            </a:pPr>
            <a:endParaRPr lang="en-US" sz="2800" smtClean="0"/>
          </a:p>
          <a:p>
            <a:pPr marL="609600" indent="-609600" eaLnBrk="1" hangingPunct="1">
              <a:lnSpc>
                <a:spcPct val="90000"/>
              </a:lnSpc>
              <a:buFontTx/>
              <a:buNone/>
            </a:pPr>
            <a:r>
              <a:rPr lang="en-US" u="sng" smtClean="0"/>
              <a:t>Representation of Data</a:t>
            </a:r>
          </a:p>
          <a:p>
            <a:pPr marL="609600" indent="-609600" eaLnBrk="1" hangingPunct="1">
              <a:lnSpc>
                <a:spcPct val="90000"/>
              </a:lnSpc>
              <a:buFontTx/>
              <a:buChar char="-"/>
            </a:pPr>
            <a:r>
              <a:rPr lang="en-US" sz="2800" smtClean="0"/>
              <a:t>Deals with how the stored data deals efficiently for interpretation by the hardware (internal representation)</a:t>
            </a:r>
          </a:p>
          <a:p>
            <a:pPr marL="609600" indent="-609600" eaLnBrk="1" hangingPunct="1">
              <a:lnSpc>
                <a:spcPct val="90000"/>
              </a:lnSpc>
              <a:buFontTx/>
              <a:buChar char="-"/>
            </a:pPr>
            <a:r>
              <a:rPr lang="en-US" sz="2800" smtClean="0"/>
              <a:t>External representation (Human understanding)</a:t>
            </a:r>
          </a:p>
          <a:p>
            <a:pPr marL="609600" indent="-609600" eaLnBrk="1" hangingPunct="1">
              <a:lnSpc>
                <a:spcPct val="90000"/>
              </a:lnSpc>
              <a:buFontTx/>
              <a:buNone/>
            </a:pPr>
            <a:endParaRPr lang="en-US" sz="2800" smtClean="0"/>
          </a:p>
          <a:p>
            <a:pPr marL="1371600" lvl="2" indent="-457200" eaLnBrk="1" hangingPunct="1">
              <a:lnSpc>
                <a:spcPct val="90000"/>
              </a:lnSpc>
              <a:buFontTx/>
              <a:buNone/>
            </a:pPr>
            <a:endParaRPr lang="en-US" sz="20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381000" y="152400"/>
            <a:ext cx="8534400" cy="6477000"/>
          </a:xfrm>
        </p:spPr>
        <p:txBody>
          <a:bodyPr/>
          <a:lstStyle/>
          <a:p>
            <a:pPr eaLnBrk="1" hangingPunct="1">
              <a:lnSpc>
                <a:spcPct val="90000"/>
              </a:lnSpc>
            </a:pPr>
            <a:endParaRPr lang="en-US" smtClean="0"/>
          </a:p>
          <a:p>
            <a:pPr eaLnBrk="1" hangingPunct="1">
              <a:lnSpc>
                <a:spcPct val="90000"/>
              </a:lnSpc>
              <a:buFontTx/>
              <a:buNone/>
            </a:pPr>
            <a:r>
              <a:rPr lang="en-US" smtClean="0"/>
              <a:t>	</a:t>
            </a:r>
            <a:r>
              <a:rPr lang="en-US" sz="4400" b="1" u="sng" smtClean="0"/>
              <a:t>Storage formats for pictures</a:t>
            </a:r>
          </a:p>
          <a:p>
            <a:pPr eaLnBrk="1" hangingPunct="1">
              <a:lnSpc>
                <a:spcPct val="90000"/>
              </a:lnSpc>
            </a:pPr>
            <a:r>
              <a:rPr lang="en-US" smtClean="0"/>
              <a:t>Uncompressed image is stored either bmp or tif (Tagged image file) file format.</a:t>
            </a:r>
          </a:p>
          <a:p>
            <a:pPr eaLnBrk="1" hangingPunct="1">
              <a:lnSpc>
                <a:spcPct val="90000"/>
              </a:lnSpc>
            </a:pPr>
            <a:r>
              <a:rPr lang="en-US" smtClean="0"/>
              <a:t>Uncompressed image file requires large-several megabytes.</a:t>
            </a:r>
          </a:p>
          <a:p>
            <a:pPr eaLnBrk="1" hangingPunct="1">
              <a:lnSpc>
                <a:spcPct val="90000"/>
              </a:lnSpc>
            </a:pPr>
            <a:r>
              <a:rPr lang="en-US" smtClean="0"/>
              <a:t>So image files are normally compressed before they are stored and decompressed when the image is displayed.</a:t>
            </a:r>
          </a:p>
          <a:p>
            <a:pPr eaLnBrk="1" hangingPunct="1">
              <a:lnSpc>
                <a:spcPct val="90000"/>
              </a:lnSpc>
            </a:pPr>
            <a:r>
              <a:rPr lang="en-US" smtClean="0"/>
              <a:t>Two main principles used to compress are to </a:t>
            </a:r>
            <a:r>
              <a:rPr lang="en-US" u="sng" smtClean="0"/>
              <a:t>reduce redundant pixels in images</a:t>
            </a:r>
            <a:r>
              <a:rPr lang="en-US" smtClean="0"/>
              <a:t> and </a:t>
            </a:r>
            <a:r>
              <a:rPr lang="en-US" u="sng" smtClean="0"/>
              <a:t>eliminate pixels which human can't see.</a:t>
            </a:r>
          </a:p>
          <a:p>
            <a:pPr eaLnBrk="1" hangingPunct="1">
              <a:lnSpc>
                <a:spcPct val="90000"/>
              </a:lnSpc>
            </a:pPr>
            <a:endParaRPr lang="en-US" u="sng"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57200" y="228600"/>
            <a:ext cx="8229600" cy="5897563"/>
          </a:xfrm>
        </p:spPr>
        <p:txBody>
          <a:bodyPr/>
          <a:lstStyle/>
          <a:p>
            <a:pPr eaLnBrk="1" hangingPunct="1"/>
            <a:r>
              <a:rPr lang="en-US" sz="2800" dirty="0" smtClean="0"/>
              <a:t>Two primary compression methods are GIF (Graphical Interchange Format) and JPEG (Joint Photographic Experts Group) format.</a:t>
            </a:r>
          </a:p>
          <a:p>
            <a:pPr eaLnBrk="1" hangingPunct="1"/>
            <a:r>
              <a:rPr lang="en-US" sz="2800" dirty="0" smtClean="0"/>
              <a:t>The method used to compress images in </a:t>
            </a:r>
            <a:r>
              <a:rPr lang="en-US" sz="2800" b="1" dirty="0" smtClean="0"/>
              <a:t>GIF</a:t>
            </a:r>
            <a:r>
              <a:rPr lang="en-US" sz="2800" dirty="0" smtClean="0"/>
              <a:t> is called </a:t>
            </a:r>
            <a:r>
              <a:rPr lang="en-US" sz="2800" b="1" dirty="0" smtClean="0"/>
              <a:t>statistical compression</a:t>
            </a:r>
            <a:r>
              <a:rPr lang="en-US" sz="2800" dirty="0" smtClean="0"/>
              <a:t>. It codes the most frequently occurring pixels by shorter bit strings.</a:t>
            </a:r>
          </a:p>
          <a:p>
            <a:pPr eaLnBrk="1" hangingPunct="1"/>
            <a:r>
              <a:rPr lang="en-US" sz="2800" b="1" dirty="0" smtClean="0"/>
              <a:t>JPEG compression</a:t>
            </a:r>
            <a:r>
              <a:rPr lang="en-US" sz="2800" dirty="0" smtClean="0"/>
              <a:t> transforms image to another form and remove the information that is not significantly needed for the image appearance. This is called as </a:t>
            </a:r>
            <a:r>
              <a:rPr lang="en-US" sz="2800" b="1" dirty="0" err="1" smtClean="0"/>
              <a:t>lossy</a:t>
            </a:r>
            <a:r>
              <a:rPr lang="en-US" sz="2800" b="1" dirty="0" smtClean="0"/>
              <a:t> compression</a:t>
            </a:r>
            <a:r>
              <a:rPr lang="en-US" sz="2800" dirty="0" smtClean="0"/>
              <a:t>.</a:t>
            </a:r>
          </a:p>
          <a:p>
            <a:pPr eaLnBrk="1" hangingPunct="1"/>
            <a:endParaRPr lang="en-US" sz="28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GIF</a:t>
            </a:r>
          </a:p>
          <a:p>
            <a:pPr lvl="1"/>
            <a:r>
              <a:rPr lang="en-US" dirty="0" smtClean="0"/>
              <a:t>is a Bit map image format that was introduced by </a:t>
            </a:r>
            <a:r>
              <a:rPr lang="en-US" dirty="0" err="1" smtClean="0"/>
              <a:t>Compuserve</a:t>
            </a:r>
            <a:r>
              <a:rPr lang="en-US" dirty="0" smtClean="0"/>
              <a:t> in 1987 by replacing their earlier </a:t>
            </a:r>
            <a:r>
              <a:rPr lang="en-US" dirty="0" smtClean="0">
                <a:hlinkClick r:id="rId2" tooltip="Run-length encoding"/>
              </a:rPr>
              <a:t>run-length encoding</a:t>
            </a:r>
            <a:r>
              <a:rPr lang="en-US" dirty="0" smtClean="0"/>
              <a:t> (RLE) format, which was black and white only.</a:t>
            </a:r>
            <a:endParaRPr lang="en-US" baseline="30000" dirty="0" smtClean="0"/>
          </a:p>
          <a:p>
            <a:pPr lvl="1"/>
            <a:r>
              <a:rPr lang="en-US" dirty="0" smtClean="0"/>
              <a:t>GIF images are compressed using the </a:t>
            </a:r>
            <a:r>
              <a:rPr lang="en-US" dirty="0" smtClean="0">
                <a:hlinkClick r:id="rId3" tooltip="Lempel-Ziv-Welch"/>
              </a:rPr>
              <a:t>Lempel-Ziv-Welch</a:t>
            </a:r>
            <a:r>
              <a:rPr lang="en-US" dirty="0" smtClean="0"/>
              <a:t> (LZW) </a:t>
            </a:r>
            <a:r>
              <a:rPr lang="en-US" dirty="0" smtClean="0">
                <a:hlinkClick r:id="rId4" tooltip="Lossless data compression"/>
              </a:rPr>
              <a:t>lossless data compression</a:t>
            </a:r>
            <a:r>
              <a:rPr lang="en-US" dirty="0" smtClean="0"/>
              <a:t> technique to reduce the file size without degrading the visual quality. </a:t>
            </a:r>
          </a:p>
          <a:p>
            <a:pPr lvl="1"/>
            <a:r>
              <a:rPr lang="en-US" dirty="0" smtClean="0"/>
              <a:t>This compression technique was patented in 1985</a:t>
            </a:r>
          </a:p>
          <a:p>
            <a:pPr lvl="1"/>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The advantage of LZW compression is even fairly large images can be downloaded in a reasonably short time, even with very slow </a:t>
            </a:r>
            <a:r>
              <a:rPr lang="en-US" dirty="0" smtClean="0">
                <a:hlinkClick r:id="rId2" tooltip="Modem"/>
              </a:rPr>
              <a:t>modems</a:t>
            </a:r>
            <a:r>
              <a:rPr lang="en-US" dirty="0" smtClean="0"/>
              <a:t>.</a:t>
            </a:r>
          </a:p>
          <a:p>
            <a:r>
              <a:rPr lang="en-US" dirty="0" smtClean="0"/>
              <a:t>The original version of the GIF format was called </a:t>
            </a:r>
            <a:r>
              <a:rPr lang="en-US" b="1" dirty="0" smtClean="0"/>
              <a:t>87a</a:t>
            </a:r>
            <a:r>
              <a:rPr lang="en-US" dirty="0" smtClean="0"/>
              <a:t>. In 1989, CompuServe released an enhanced version, called </a:t>
            </a:r>
            <a:r>
              <a:rPr lang="en-US" b="1" dirty="0" smtClean="0"/>
              <a:t>89a</a:t>
            </a:r>
            <a:r>
              <a:rPr lang="en-US" dirty="0" smtClean="0"/>
              <a:t>, which added support for animation delays (multiple images in a stream were already supported in 87a), transparent background colors, and storage of application-specific metadata.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The animation-delay property defines when the animation will start.</a:t>
            </a:r>
          </a:p>
          <a:p>
            <a:r>
              <a:rPr lang="en-US" dirty="0" smtClean="0"/>
              <a:t>The animation-delay value is defined in </a:t>
            </a:r>
            <a:r>
              <a:rPr lang="en-US" dirty="0" err="1" smtClean="0"/>
              <a:t>seco</a:t>
            </a:r>
            <a:endParaRPr lang="en-US" dirty="0" smtClean="0"/>
          </a:p>
          <a:p>
            <a:r>
              <a:rPr lang="en-US" dirty="0" smtClean="0"/>
              <a:t>GIF was one of the first two image formats commonly used on Web sites, the other being the black and white   </a:t>
            </a:r>
            <a:r>
              <a:rPr lang="en-US" sz="5400" dirty="0" smtClean="0"/>
              <a:t>? (</a:t>
            </a:r>
            <a:r>
              <a:rPr lang="en-US" sz="2800" dirty="0" smtClean="0"/>
              <a:t>find name and characteristics)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600" dirty="0" smtClean="0"/>
              <a:t>The feature of storing multiple images in one file, accompanied by control data, is used extensively on the Web to produce simple </a:t>
            </a:r>
            <a:r>
              <a:rPr lang="en-US" sz="2600" dirty="0" smtClean="0">
                <a:hlinkClick r:id="rId2" tooltip="Computer animation"/>
              </a:rPr>
              <a:t>animations</a:t>
            </a:r>
            <a:r>
              <a:rPr lang="en-US" sz="2600" dirty="0" smtClean="0"/>
              <a:t>.</a:t>
            </a:r>
          </a:p>
          <a:p>
            <a:endParaRPr lang="en-US" sz="2600" dirty="0" smtClean="0"/>
          </a:p>
          <a:p>
            <a:r>
              <a:rPr lang="en-US" sz="2600" dirty="0" smtClean="0"/>
              <a:t>The optional interlacing feature, which stores image scan lines out of order in such a fashion that even a partially downloaded image was somewhat recognizable, also helped GIF's popularity,</a:t>
            </a:r>
          </a:p>
          <a:p>
            <a:endParaRPr lang="en-US" sz="2600" dirty="0" smtClean="0"/>
          </a:p>
          <a:p>
            <a:r>
              <a:rPr lang="en-US" sz="2600" b="1" dirty="0" smtClean="0"/>
              <a:t>Interlacing</a:t>
            </a:r>
            <a:r>
              <a:rPr lang="en-US" sz="2600" dirty="0" smtClean="0"/>
              <a:t> (also known as </a:t>
            </a:r>
            <a:r>
              <a:rPr lang="en-US" sz="2600" b="1" dirty="0" smtClean="0"/>
              <a:t>interleaving</a:t>
            </a:r>
            <a:r>
              <a:rPr lang="en-US" sz="2600" dirty="0" smtClean="0"/>
              <a:t>) is a method of encoding a </a:t>
            </a:r>
            <a:r>
              <a:rPr lang="en-US" sz="2600" dirty="0" smtClean="0">
                <a:hlinkClick r:id="rId3" tooltip="Bitmap"/>
              </a:rPr>
              <a:t>bitmap</a:t>
            </a:r>
            <a:r>
              <a:rPr lang="en-US" sz="2600" dirty="0" smtClean="0"/>
              <a:t> image such that a person who has partially received it sees a degraded copy of the entire image.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JPEG</a:t>
            </a:r>
            <a:r>
              <a:rPr lang="en-US" dirty="0" smtClean="0"/>
              <a:t> uses a </a:t>
            </a:r>
            <a:r>
              <a:rPr lang="en-US" dirty="0" err="1" smtClean="0"/>
              <a:t>lossy</a:t>
            </a:r>
            <a:r>
              <a:rPr lang="en-US" dirty="0" smtClean="0"/>
              <a:t> form of compression based on the </a:t>
            </a:r>
            <a:r>
              <a:rPr lang="en-US" dirty="0" smtClean="0">
                <a:hlinkClick r:id="rId2" tooltip="Discrete cosine transform"/>
              </a:rPr>
              <a:t>discrete cosine transform</a:t>
            </a:r>
            <a:r>
              <a:rPr lang="en-US" dirty="0" smtClean="0"/>
              <a:t> (DCT). </a:t>
            </a:r>
          </a:p>
          <a:p>
            <a:r>
              <a:rPr lang="en-US" dirty="0" smtClean="0"/>
              <a:t>The compression method is usually </a:t>
            </a:r>
            <a:r>
              <a:rPr lang="en-US" dirty="0" err="1" smtClean="0">
                <a:hlinkClick r:id="rId3" tooltip="Lossy compression"/>
              </a:rPr>
              <a:t>lossy</a:t>
            </a:r>
            <a:r>
              <a:rPr lang="en-US" dirty="0" smtClean="0"/>
              <a:t>, meaning that some original image information is lost and cannot be restored, possibly affecting image quality. There is an optional </a:t>
            </a:r>
            <a:r>
              <a:rPr lang="en-US" dirty="0" smtClean="0">
                <a:hlinkClick r:id="rId4" tooltip="Lossless JPEG"/>
              </a:rPr>
              <a:t>lossless</a:t>
            </a:r>
            <a:r>
              <a:rPr lang="en-US" dirty="0" smtClean="0"/>
              <a:t> mode defined in the JPEG standard. However, this mode is not widely supported in products(Why?)</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There is also an </a:t>
            </a:r>
            <a:r>
              <a:rPr lang="en-US" dirty="0" smtClean="0">
                <a:hlinkClick r:id="rId2" tooltip="Interlace (bitmaps)"/>
              </a:rPr>
              <a:t>interlaced</a:t>
            </a:r>
            <a:r>
              <a:rPr lang="en-US" dirty="0" smtClean="0"/>
              <a:t> "Progressive JPEG" format, in which data is compressed in multiple passes of progressively higher detail. </a:t>
            </a:r>
          </a:p>
          <a:p>
            <a:r>
              <a:rPr lang="en-US" dirty="0" smtClean="0"/>
              <a:t>This is ideal for large images that will be displayed while downloading over a slow connection, allowing a reasonable preview after receiving only a portion of the data. However, support for progressive JPEGs is not universal.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126163"/>
          </a:xfrm>
        </p:spPr>
        <p:txBody>
          <a:bodyPr/>
          <a:lstStyle/>
          <a:p>
            <a:r>
              <a:rPr lang="en-US" b="1" dirty="0" smtClean="0"/>
              <a:t>JPEG XR</a:t>
            </a:r>
            <a:r>
              <a:rPr lang="en-US" dirty="0" smtClean="0"/>
              <a:t> (abbr. for </a:t>
            </a:r>
            <a:r>
              <a:rPr lang="en-US" b="1" dirty="0" smtClean="0"/>
              <a:t>JPEG</a:t>
            </a:r>
            <a:r>
              <a:rPr lang="en-US" dirty="0" smtClean="0"/>
              <a:t> e</a:t>
            </a:r>
            <a:r>
              <a:rPr lang="en-US" b="1" dirty="0" smtClean="0"/>
              <a:t>x</a:t>
            </a:r>
            <a:r>
              <a:rPr lang="en-US" dirty="0" smtClean="0"/>
              <a:t>tended </a:t>
            </a:r>
            <a:r>
              <a:rPr lang="en-US" b="1" dirty="0" smtClean="0"/>
              <a:t>r</a:t>
            </a:r>
            <a:r>
              <a:rPr lang="en-US" dirty="0" smtClean="0"/>
              <a:t>ange) is a </a:t>
            </a:r>
            <a:r>
              <a:rPr lang="en-US" dirty="0" smtClean="0">
                <a:hlinkClick r:id="rId2" tooltip="Image compression"/>
              </a:rPr>
              <a:t>still-image compression</a:t>
            </a:r>
            <a:r>
              <a:rPr lang="en-US" dirty="0" smtClean="0"/>
              <a:t> standard and file format for </a:t>
            </a:r>
            <a:r>
              <a:rPr lang="en-US" dirty="0" smtClean="0">
                <a:hlinkClick r:id="rId3" tooltip="Continuous tone"/>
              </a:rPr>
              <a:t>continuous tone</a:t>
            </a:r>
            <a:r>
              <a:rPr lang="en-US" dirty="0" smtClean="0"/>
              <a:t> photographic images, based on technology originally developed and patented by </a:t>
            </a:r>
            <a:r>
              <a:rPr lang="en-US" dirty="0" smtClean="0">
                <a:hlinkClick r:id="rId4" tooltip="Microsoft"/>
              </a:rPr>
              <a:t>Microsoft</a:t>
            </a:r>
            <a:r>
              <a:rPr lang="en-US" dirty="0" smtClean="0"/>
              <a:t> under the name </a:t>
            </a:r>
            <a:r>
              <a:rPr lang="en-US" b="1" dirty="0" smtClean="0"/>
              <a:t>HD Photo</a:t>
            </a:r>
            <a:r>
              <a:rPr lang="en-US" dirty="0" smtClean="0"/>
              <a:t> (formerly </a:t>
            </a:r>
            <a:r>
              <a:rPr lang="en-US" b="1" dirty="0" smtClean="0"/>
              <a:t>Windows Media Photo</a:t>
            </a:r>
            <a:r>
              <a:rPr lang="en-US" dirty="0" smtClean="0"/>
              <a:t>). It supports both </a:t>
            </a:r>
            <a:r>
              <a:rPr lang="en-US" dirty="0" err="1" smtClean="0">
                <a:hlinkClick r:id="rId5" tooltip="Lossy compression"/>
              </a:rPr>
              <a:t>lossy</a:t>
            </a:r>
            <a:r>
              <a:rPr lang="en-US" dirty="0" smtClean="0"/>
              <a:t> and </a:t>
            </a:r>
            <a:r>
              <a:rPr lang="en-US" dirty="0" smtClean="0">
                <a:hlinkClick r:id="rId6" tooltip="Lossless compression"/>
              </a:rPr>
              <a:t>lossless compression</a:t>
            </a:r>
            <a:r>
              <a:rPr lang="en-US" dirty="0" smtClean="0"/>
              <a:t>.</a:t>
            </a:r>
          </a:p>
          <a:p>
            <a:r>
              <a:rPr lang="en-US" dirty="0" smtClean="0"/>
              <a:t>The most common continuous tone images are digital </a:t>
            </a:r>
            <a:r>
              <a:rPr lang="en-US" dirty="0" smtClean="0">
                <a:hlinkClick r:id="rId7" tooltip="Photograph"/>
              </a:rPr>
              <a:t>photographs</a:t>
            </a:r>
            <a:r>
              <a:rPr lang="en-US" dirty="0" smtClean="0"/>
              <a:t>. Film is a halftone medium.</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57200" y="198438"/>
            <a:ext cx="8229600" cy="5973762"/>
          </a:xfrm>
        </p:spPr>
        <p:txBody>
          <a:bodyPr/>
          <a:lstStyle/>
          <a:p>
            <a:pPr lvl="1" algn="ctr" eaLnBrk="1" hangingPunct="1">
              <a:lnSpc>
                <a:spcPct val="90000"/>
              </a:lnSpc>
              <a:buFontTx/>
              <a:buNone/>
            </a:pPr>
            <a:r>
              <a:rPr lang="en-US" sz="3200" b="1" u="sng" dirty="0" smtClean="0"/>
              <a:t>Acquisition of Audio</a:t>
            </a:r>
          </a:p>
          <a:p>
            <a:pPr eaLnBrk="1" hangingPunct="1">
              <a:lnSpc>
                <a:spcPct val="90000"/>
              </a:lnSpc>
              <a:buFontTx/>
              <a:buNone/>
            </a:pPr>
            <a:r>
              <a:rPr lang="en-US" sz="2800" dirty="0" smtClean="0"/>
              <a:t>•  Unlike text and pictures audio signal has time as an </a:t>
            </a:r>
            <a:r>
              <a:rPr lang="en-US" sz="2800" u="sng" dirty="0" smtClean="0"/>
              <a:t>explicit variable</a:t>
            </a:r>
            <a:r>
              <a:rPr lang="en-US" sz="2800" dirty="0" smtClean="0"/>
              <a:t>. It is </a:t>
            </a:r>
            <a:r>
              <a:rPr lang="en-US" sz="2800" u="sng" dirty="0" smtClean="0"/>
              <a:t>continuous function of time. </a:t>
            </a:r>
          </a:p>
          <a:p>
            <a:pPr eaLnBrk="1" hangingPunct="1">
              <a:lnSpc>
                <a:spcPct val="90000"/>
              </a:lnSpc>
              <a:buFontTx/>
              <a:buNone/>
            </a:pPr>
            <a:r>
              <a:rPr lang="en-US" sz="2800" dirty="0" smtClean="0"/>
              <a:t>•  The </a:t>
            </a:r>
            <a:r>
              <a:rPr lang="en-US" sz="2800" u="sng" dirty="0" smtClean="0"/>
              <a:t>sound waves are converted by electrical voltage</a:t>
            </a:r>
            <a:r>
              <a:rPr lang="en-US" sz="2800" dirty="0" smtClean="0"/>
              <a:t> that continuously varies with time and it is called as analog signal </a:t>
            </a:r>
            <a:r>
              <a:rPr lang="en-US" sz="2800" u="sng" dirty="0" smtClean="0"/>
              <a:t>(continuously varying signal)</a:t>
            </a:r>
            <a:r>
              <a:rPr lang="en-US" sz="2800" dirty="0" smtClean="0"/>
              <a:t>.</a:t>
            </a:r>
          </a:p>
          <a:p>
            <a:pPr eaLnBrk="1" hangingPunct="1">
              <a:lnSpc>
                <a:spcPct val="90000"/>
              </a:lnSpc>
              <a:buFontTx/>
              <a:buNone/>
            </a:pPr>
            <a:r>
              <a:rPr lang="en-US" sz="2800" dirty="0" smtClean="0"/>
              <a:t>•An </a:t>
            </a:r>
            <a:r>
              <a:rPr lang="en-US" sz="2800" u="sng" dirty="0" smtClean="0"/>
              <a:t>analog signal is digitized by picking samples</a:t>
            </a:r>
            <a:r>
              <a:rPr lang="en-US" sz="2800" dirty="0" smtClean="0"/>
              <a:t> at regular intervals and represent these samples by their digital equivalents.</a:t>
            </a:r>
          </a:p>
          <a:p>
            <a:pPr eaLnBrk="1" hangingPunct="1">
              <a:lnSpc>
                <a:spcPct val="90000"/>
              </a:lnSpc>
              <a:buFontTx/>
              <a:buNone/>
            </a:pPr>
            <a:r>
              <a:rPr lang="en-US" sz="2800" dirty="0" smtClean="0"/>
              <a:t>•</a:t>
            </a:r>
            <a:r>
              <a:rPr lang="en-US" sz="2800" u="sng" dirty="0" smtClean="0"/>
              <a:t>For speech</a:t>
            </a:r>
            <a:r>
              <a:rPr lang="en-US" sz="2800" dirty="0" smtClean="0"/>
              <a:t>,6250 samples per second and 8 bits per sample are adequate.</a:t>
            </a:r>
          </a:p>
          <a:p>
            <a:pPr eaLnBrk="1" hangingPunct="1">
              <a:lnSpc>
                <a:spcPct val="90000"/>
              </a:lnSpc>
              <a:buFontTx/>
              <a:buNone/>
            </a:pPr>
            <a:r>
              <a:rPr lang="en-US" sz="2800" dirty="0" smtClean="0"/>
              <a:t>•</a:t>
            </a:r>
            <a:r>
              <a:rPr lang="en-US" sz="2800" u="sng" dirty="0" smtClean="0"/>
              <a:t>For music</a:t>
            </a:r>
            <a:r>
              <a:rPr lang="en-US" sz="2800" dirty="0" smtClean="0"/>
              <a:t>, 44100 samples per second and 16 bits per sample are needed.</a:t>
            </a:r>
          </a:p>
          <a:p>
            <a:pPr eaLnBrk="1" hangingPunct="1">
              <a:lnSpc>
                <a:spcPct val="90000"/>
              </a:lnSpc>
              <a:buFontTx/>
              <a:buNone/>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57200" y="457200"/>
            <a:ext cx="8229600" cy="5668963"/>
          </a:xfrm>
        </p:spPr>
        <p:txBody>
          <a:bodyPr/>
          <a:lstStyle/>
          <a:p>
            <a:pPr marL="990600" lvl="1" indent="-533400" eaLnBrk="1" hangingPunct="1">
              <a:lnSpc>
                <a:spcPct val="90000"/>
              </a:lnSpc>
              <a:buFontTx/>
              <a:buAutoNum type="arabicPeriod"/>
            </a:pPr>
            <a:r>
              <a:rPr lang="en-US" b="1" smtClean="0"/>
              <a:t>Numeric Data</a:t>
            </a:r>
          </a:p>
          <a:p>
            <a:pPr marL="1752600" lvl="3" indent="-381000" eaLnBrk="1" hangingPunct="1">
              <a:lnSpc>
                <a:spcPct val="90000"/>
              </a:lnSpc>
            </a:pPr>
            <a:r>
              <a:rPr lang="en-US" smtClean="0"/>
              <a:t> Using various number systems</a:t>
            </a:r>
          </a:p>
          <a:p>
            <a:pPr marL="2209800" lvl="4" indent="-381000" eaLnBrk="1" hangingPunct="1">
              <a:lnSpc>
                <a:spcPct val="90000"/>
              </a:lnSpc>
            </a:pPr>
            <a:r>
              <a:rPr lang="en-US" b="1" smtClean="0"/>
              <a:t>Eg. Decimal, Binary, Octal, Hexa decimal.                   </a:t>
            </a:r>
          </a:p>
          <a:p>
            <a:pPr marL="2209800" lvl="4" indent="-381000" eaLnBrk="1" hangingPunct="1">
              <a:lnSpc>
                <a:spcPct val="90000"/>
              </a:lnSpc>
              <a:buFontTx/>
              <a:buNone/>
            </a:pPr>
            <a:endParaRPr lang="en-US" b="1" smtClean="0"/>
          </a:p>
          <a:p>
            <a:pPr marL="990600" lvl="1" indent="-533400" eaLnBrk="1" hangingPunct="1">
              <a:lnSpc>
                <a:spcPct val="90000"/>
              </a:lnSpc>
              <a:buFontTx/>
              <a:buNone/>
            </a:pPr>
            <a:r>
              <a:rPr lang="en-US" b="1" smtClean="0"/>
              <a:t>2. Text Data</a:t>
            </a:r>
          </a:p>
          <a:p>
            <a:pPr marL="990600" lvl="1" indent="-533400" algn="just" eaLnBrk="1" hangingPunct="1">
              <a:lnSpc>
                <a:spcPct val="90000"/>
              </a:lnSpc>
              <a:buFontTx/>
              <a:buNone/>
            </a:pPr>
            <a:r>
              <a:rPr lang="en-US" b="1" smtClean="0"/>
              <a:t>	     </a:t>
            </a:r>
            <a:r>
              <a:rPr lang="en-US" sz="2000" b="1" smtClean="0"/>
              <a:t>-</a:t>
            </a:r>
            <a:r>
              <a:rPr lang="en-US" b="1" smtClean="0"/>
              <a:t> 	</a:t>
            </a:r>
            <a:r>
              <a:rPr lang="en-US" sz="2000" smtClean="0"/>
              <a:t>Coding of characters has been standardized</a:t>
            </a:r>
          </a:p>
          <a:p>
            <a:pPr marL="990600" lvl="1" indent="-533400" algn="just" eaLnBrk="1" hangingPunct="1">
              <a:lnSpc>
                <a:spcPct val="90000"/>
              </a:lnSpc>
              <a:buFontTx/>
              <a:buNone/>
            </a:pPr>
            <a:r>
              <a:rPr lang="en-US" sz="2000" smtClean="0"/>
              <a:t>	       -    Used to facilitate exchange of recorded data between computers</a:t>
            </a:r>
          </a:p>
          <a:p>
            <a:pPr marL="990600" lvl="1" indent="-533400" algn="just" eaLnBrk="1" hangingPunct="1">
              <a:lnSpc>
                <a:spcPct val="90000"/>
              </a:lnSpc>
              <a:buFontTx/>
              <a:buNone/>
            </a:pPr>
            <a:r>
              <a:rPr lang="en-US" sz="2000" smtClean="0"/>
              <a:t>              - One of the most popular Standard is ASCII.</a:t>
            </a:r>
          </a:p>
          <a:p>
            <a:pPr marL="990600" lvl="1" indent="-533400" algn="just" eaLnBrk="1" hangingPunct="1">
              <a:lnSpc>
                <a:spcPct val="90000"/>
              </a:lnSpc>
              <a:buFontTx/>
              <a:buNone/>
            </a:pPr>
            <a:r>
              <a:rPr lang="en-US" sz="2000" smtClean="0"/>
              <a:t>              - American Standard Code for Information Interchange</a:t>
            </a:r>
          </a:p>
          <a:p>
            <a:pPr marL="990600" lvl="1" indent="-533400" algn="just" eaLnBrk="1" hangingPunct="1">
              <a:lnSpc>
                <a:spcPct val="90000"/>
              </a:lnSpc>
              <a:buFontTx/>
              <a:buNone/>
            </a:pPr>
            <a:r>
              <a:rPr lang="en-US" sz="2000" smtClean="0"/>
              <a:t>              - Uses 7 bits to code each character</a:t>
            </a:r>
          </a:p>
          <a:p>
            <a:pPr marL="990600" lvl="1" indent="-533400" algn="just" eaLnBrk="1" hangingPunct="1">
              <a:lnSpc>
                <a:spcPct val="90000"/>
              </a:lnSpc>
              <a:buFontTx/>
              <a:buNone/>
            </a:pPr>
            <a:r>
              <a:rPr lang="en-US" sz="2000" smtClean="0"/>
              <a:t>              - ASCII code is available for both printable and non-printable characters</a:t>
            </a:r>
          </a:p>
          <a:p>
            <a:pPr marL="990600" lvl="1" indent="-533400" algn="just" eaLnBrk="1" hangingPunct="1">
              <a:lnSpc>
                <a:spcPct val="90000"/>
              </a:lnSpc>
              <a:buFontTx/>
              <a:buNone/>
            </a:pPr>
            <a:r>
              <a:rPr lang="en-US" b="1" smtClean="0"/>
              <a:t>         </a:t>
            </a:r>
            <a:r>
              <a:rPr lang="en-US" sz="2000" smtClean="0"/>
              <a:t>- Non printable characters such as End of Line, End of Page etc.,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609600" y="152400"/>
            <a:ext cx="8229600" cy="6477000"/>
          </a:xfrm>
        </p:spPr>
        <p:txBody>
          <a:bodyPr/>
          <a:lstStyle/>
          <a:p>
            <a:pPr eaLnBrk="1" hangingPunct="1">
              <a:lnSpc>
                <a:spcPct val="90000"/>
              </a:lnSpc>
            </a:pPr>
            <a:r>
              <a:rPr lang="en-US" sz="2800" dirty="0" smtClean="0"/>
              <a:t>Analog signal are converted to a sequence of bits using a device </a:t>
            </a:r>
            <a:r>
              <a:rPr lang="en-US" sz="2800" u="sng" dirty="0" smtClean="0"/>
              <a:t>called A/D converter</a:t>
            </a:r>
            <a:r>
              <a:rPr lang="en-US" sz="2800" dirty="0" smtClean="0"/>
              <a:t>. Digitized audio signals are converted back to audio signal using a device called </a:t>
            </a:r>
            <a:r>
              <a:rPr lang="en-US" sz="2800" u="sng" dirty="0" smtClean="0"/>
              <a:t>D/A converter</a:t>
            </a:r>
            <a:r>
              <a:rPr lang="en-US" sz="2800" dirty="0" smtClean="0"/>
              <a:t>.</a:t>
            </a:r>
          </a:p>
          <a:p>
            <a:pPr eaLnBrk="1" hangingPunct="1">
              <a:lnSpc>
                <a:spcPct val="90000"/>
              </a:lnSpc>
              <a:buFontTx/>
              <a:buNone/>
            </a:pPr>
            <a:r>
              <a:rPr lang="en-US" sz="2800" dirty="0" smtClean="0"/>
              <a:t>•PCs equipped with </a:t>
            </a:r>
            <a:r>
              <a:rPr lang="en-US" sz="2800" u="sng" dirty="0" smtClean="0"/>
              <a:t>sound card used to convert audio signals to digital form and stored in a .wav file extension.</a:t>
            </a:r>
          </a:p>
          <a:p>
            <a:pPr eaLnBrk="1" hangingPunct="1">
              <a:lnSpc>
                <a:spcPct val="90000"/>
              </a:lnSpc>
              <a:buFontTx/>
              <a:buNone/>
            </a:pPr>
            <a:r>
              <a:rPr lang="en-US" sz="2800" dirty="0" smtClean="0"/>
              <a:t>•Compression of </a:t>
            </a:r>
            <a:r>
              <a:rPr lang="en-US" sz="2800" u="sng" dirty="0" smtClean="0"/>
              <a:t>.wav file is done by the processor using the MP3 compression algorithm.</a:t>
            </a:r>
            <a:r>
              <a:rPr lang="en-US" sz="2800" dirty="0" smtClean="0"/>
              <a:t> It compresses the number of bits in an audio signal by a factor of 10 to 14. </a:t>
            </a:r>
          </a:p>
          <a:p>
            <a:pPr eaLnBrk="1" hangingPunct="1">
              <a:lnSpc>
                <a:spcPct val="90000"/>
              </a:lnSpc>
              <a:buFontTx/>
              <a:buNone/>
            </a:pPr>
            <a:r>
              <a:rPr lang="en-US" sz="2800" dirty="0" smtClean="0"/>
              <a:t>•MP3 audio players are available in the market to play MP3 compressed digital audio signal.</a:t>
            </a:r>
          </a:p>
          <a:p>
            <a:pPr eaLnBrk="1" hangingPunct="1">
              <a:lnSpc>
                <a:spcPct val="90000"/>
              </a:lnSpc>
            </a:pPr>
            <a:r>
              <a:rPr lang="en-US" sz="2800" dirty="0" smtClean="0"/>
              <a:t>use a microphone and a sound card to collect sound level data</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lstStyle/>
          <a:p>
            <a:r>
              <a:rPr lang="en-US" sz="2800" dirty="0" smtClean="0"/>
              <a:t>A </a:t>
            </a:r>
            <a:r>
              <a:rPr lang="en-US" sz="2800" b="1" dirty="0" smtClean="0"/>
              <a:t>sound card</a:t>
            </a:r>
            <a:r>
              <a:rPr lang="en-US" sz="2800" dirty="0" smtClean="0"/>
              <a:t> (also known as an </a:t>
            </a:r>
            <a:r>
              <a:rPr lang="en-US" sz="2800" b="1" dirty="0" smtClean="0"/>
              <a:t>audio card</a:t>
            </a:r>
            <a:r>
              <a:rPr lang="en-US" sz="2800" dirty="0" smtClean="0"/>
              <a:t>) is an internal computer expansion card that f</a:t>
            </a:r>
            <a:r>
              <a:rPr lang="en-US" sz="2800" u="sng" dirty="0" smtClean="0"/>
              <a:t>acilitates the input and output of audio signals to and from a computer</a:t>
            </a:r>
            <a:r>
              <a:rPr lang="en-US" sz="2800" dirty="0" smtClean="0"/>
              <a:t> under control of computer programs.</a:t>
            </a:r>
          </a:p>
          <a:p>
            <a:r>
              <a:rPr lang="en-US" sz="2800" dirty="0" smtClean="0"/>
              <a:t>An important sound card characteristic is </a:t>
            </a:r>
            <a:r>
              <a:rPr lang="en-US" sz="2800" u="sng" dirty="0" smtClean="0"/>
              <a:t>Polyphony</a:t>
            </a:r>
            <a:r>
              <a:rPr lang="en-US" sz="2800" dirty="0" smtClean="0"/>
              <a:t> , which refers to its ability </a:t>
            </a:r>
            <a:r>
              <a:rPr lang="en-US" sz="2800" u="sng" dirty="0" smtClean="0"/>
              <a:t>to process and output multiple </a:t>
            </a:r>
            <a:r>
              <a:rPr lang="en-US" sz="2800" i="1" u="sng" dirty="0" smtClean="0"/>
              <a:t>independent</a:t>
            </a:r>
            <a:r>
              <a:rPr lang="en-US" sz="2800" u="sng" dirty="0" smtClean="0"/>
              <a:t> voices or sounds </a:t>
            </a:r>
            <a:r>
              <a:rPr lang="en-US" sz="2800" i="1" u="sng" dirty="0" smtClean="0"/>
              <a:t>simultaneously.</a:t>
            </a:r>
          </a:p>
          <a:p>
            <a:r>
              <a:rPr lang="en-US" sz="2800" dirty="0" smtClean="0"/>
              <a:t>These </a:t>
            </a:r>
            <a:r>
              <a:rPr lang="en-US" sz="2800" u="sng" dirty="0" smtClean="0"/>
              <a:t>distinct channels</a:t>
            </a:r>
            <a:r>
              <a:rPr lang="en-US" sz="2800" dirty="0" smtClean="0"/>
              <a:t> are seen as the number of audio outputs, which may correspond to a </a:t>
            </a:r>
            <a:r>
              <a:rPr lang="en-US" sz="2800" u="sng" dirty="0" smtClean="0"/>
              <a:t>speaker configuration such as 2.0 (stereo), 2.1 (stereo and sub woofer), 5.1 (surround).</a:t>
            </a:r>
            <a:endParaRPr lang="en-US" sz="2800" u="sng"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lstStyle/>
          <a:p>
            <a:r>
              <a:rPr lang="en-US" sz="2800" dirty="0" smtClean="0"/>
              <a:t>Later cards, such as the </a:t>
            </a:r>
            <a:r>
              <a:rPr lang="en-US" sz="2800" u="sng" dirty="0" err="1" smtClean="0"/>
              <a:t>AdLib</a:t>
            </a:r>
            <a:r>
              <a:rPr lang="en-US" sz="2800" u="sng" dirty="0" smtClean="0"/>
              <a:t> sound card</a:t>
            </a:r>
            <a:r>
              <a:rPr lang="en-US" sz="2800" dirty="0" smtClean="0"/>
              <a:t>, had a 9-voice polyphony combined in 1 mono output channel.</a:t>
            </a:r>
          </a:p>
          <a:p>
            <a:r>
              <a:rPr lang="en-US" sz="2800" u="sng" dirty="0" smtClean="0"/>
              <a:t>The full capabilities of advanced cards are often not fully used;</a:t>
            </a:r>
            <a:r>
              <a:rPr lang="en-US" sz="2800" dirty="0" smtClean="0"/>
              <a:t> </a:t>
            </a:r>
            <a:r>
              <a:rPr lang="en-US" sz="2800" u="sng" dirty="0" smtClean="0"/>
              <a:t>without DOWNMIX</a:t>
            </a:r>
            <a:r>
              <a:rPr lang="en-US" sz="2800" dirty="0" smtClean="0"/>
              <a:t> only one (mono) or two Stereo voice(s) and channel(s) are usually dedicated to playback of digital sound samples, and </a:t>
            </a:r>
            <a:r>
              <a:rPr lang="en-US" sz="2800" u="sng" dirty="0" smtClean="0"/>
              <a:t>playing back more than one digital sound sample usually requires a software DOWNMIX at a fixed sampling rate.</a:t>
            </a:r>
          </a:p>
          <a:p>
            <a:r>
              <a:rPr lang="en-US" sz="2800" b="1" dirty="0" err="1" smtClean="0"/>
              <a:t>Downmixing</a:t>
            </a:r>
            <a:r>
              <a:rPr lang="en-US" sz="2800" dirty="0" smtClean="0"/>
              <a:t> is a general term used for manipulating audio where a number of distinct audio channels are mixed to produce a lower number of channels. It is also known as </a:t>
            </a:r>
            <a:r>
              <a:rPr lang="en-US" sz="2800" b="1" dirty="0" smtClean="0"/>
              <a:t>fold-down</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lstStyle/>
          <a:p>
            <a:r>
              <a:rPr lang="en-US" sz="2800" dirty="0" smtClean="0"/>
              <a:t>Modern low-cost integrated soundcards (i.e., those built into motherboards) such as audio </a:t>
            </a:r>
            <a:r>
              <a:rPr lang="en-US" sz="2800" dirty="0" err="1" smtClean="0"/>
              <a:t>codecs</a:t>
            </a:r>
            <a:r>
              <a:rPr lang="en-US" sz="2800" dirty="0" smtClean="0"/>
              <a:t> like those meeting the </a:t>
            </a:r>
          </a:p>
          <a:p>
            <a:pPr>
              <a:buNone/>
            </a:pPr>
            <a:r>
              <a:rPr lang="en-US" sz="2800" dirty="0" smtClean="0"/>
              <a:t>   AC ’97 standard.  </a:t>
            </a:r>
            <a:r>
              <a:rPr lang="en-US" sz="2800" dirty="0" smtClean="0">
                <a:solidFill>
                  <a:srgbClr val="FF0000"/>
                </a:solidFill>
              </a:rPr>
              <a:t>(? – aim and characteristics of AC 97)</a:t>
            </a:r>
          </a:p>
          <a:p>
            <a:r>
              <a:rPr lang="en-US" dirty="0" smtClean="0">
                <a:solidFill>
                  <a:srgbClr val="FF0000"/>
                </a:solidFill>
              </a:rPr>
              <a:t> </a:t>
            </a:r>
            <a:r>
              <a:rPr lang="en-US" dirty="0" smtClean="0"/>
              <a:t> Use of Sound card</a:t>
            </a:r>
            <a:endParaRPr lang="en-US" dirty="0" smtClean="0">
              <a:solidFill>
                <a:srgbClr val="FF0000"/>
              </a:solidFill>
            </a:endParaRPr>
          </a:p>
          <a:p>
            <a:pPr>
              <a:buNone/>
            </a:pPr>
            <a:r>
              <a:rPr lang="en-US" dirty="0" smtClean="0"/>
              <a:t>   </a:t>
            </a:r>
            <a:r>
              <a:rPr lang="en-US" sz="2800" dirty="0" smtClean="0"/>
              <a:t>The main function of a sound card is to play audio, usually music, with varying polyphonic formats (monophonic, stereophonic, various multiple speaker setups) and degrees of control. The source may be a CD or DVD, a file, streamed audio, or any external source connected to a sound card input.</a:t>
            </a:r>
            <a:endParaRPr lang="en-US" sz="2800" dirty="0" smtClean="0">
              <a:solidFill>
                <a:srgbClr val="FF0000"/>
              </a:solidFill>
            </a:endParaRP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457200" y="152400"/>
            <a:ext cx="8229600" cy="5973763"/>
          </a:xfrm>
        </p:spPr>
        <p:txBody>
          <a:bodyPr/>
          <a:lstStyle/>
          <a:p>
            <a:pPr algn="ctr" eaLnBrk="1" hangingPunct="1">
              <a:lnSpc>
                <a:spcPct val="90000"/>
              </a:lnSpc>
              <a:buFontTx/>
              <a:buNone/>
            </a:pPr>
            <a:r>
              <a:rPr lang="en-US" sz="2800" b="1" u="sng" dirty="0" smtClean="0"/>
              <a:t>Acquisition of video</a:t>
            </a:r>
          </a:p>
          <a:p>
            <a:pPr eaLnBrk="1" hangingPunct="1">
              <a:lnSpc>
                <a:spcPct val="90000"/>
              </a:lnSpc>
              <a:buFontTx/>
              <a:buNone/>
            </a:pPr>
            <a:r>
              <a:rPr lang="en-US" sz="2400" dirty="0" smtClean="0"/>
              <a:t>•A video camera acquire a moving picture by </a:t>
            </a:r>
            <a:r>
              <a:rPr lang="en-US" sz="2400" u="sng" dirty="0" smtClean="0"/>
              <a:t>scanning a frame</a:t>
            </a:r>
            <a:r>
              <a:rPr lang="en-US" sz="2400" dirty="0" smtClean="0"/>
              <a:t> from left to right starting </a:t>
            </a:r>
            <a:r>
              <a:rPr lang="en-US" sz="2400" u="sng" dirty="0" smtClean="0"/>
              <a:t>from the top left corner and ending at the bottom right corner.</a:t>
            </a:r>
          </a:p>
          <a:p>
            <a:pPr eaLnBrk="1" hangingPunct="1">
              <a:lnSpc>
                <a:spcPct val="90000"/>
              </a:lnSpc>
              <a:buFontTx/>
              <a:buNone/>
            </a:pPr>
            <a:r>
              <a:rPr lang="en-US" sz="2400" dirty="0" smtClean="0"/>
              <a:t>•The scanning is repeated </a:t>
            </a:r>
            <a:r>
              <a:rPr lang="en-US" sz="2400" u="sng" dirty="0" smtClean="0"/>
              <a:t>at least 30 times per second to represent motion.</a:t>
            </a:r>
          </a:p>
          <a:p>
            <a:pPr eaLnBrk="1" hangingPunct="1">
              <a:lnSpc>
                <a:spcPct val="90000"/>
              </a:lnSpc>
              <a:buFontTx/>
              <a:buNone/>
            </a:pPr>
            <a:r>
              <a:rPr lang="en-US" sz="2400" dirty="0" smtClean="0"/>
              <a:t>•  </a:t>
            </a:r>
            <a:r>
              <a:rPr lang="en-US" sz="2400" dirty="0" err="1" smtClean="0"/>
              <a:t>Colour</a:t>
            </a:r>
            <a:r>
              <a:rPr lang="en-US" sz="2400" dirty="0" smtClean="0"/>
              <a:t> and intensity of each spot scanned is acquired by CCD.</a:t>
            </a:r>
          </a:p>
          <a:p>
            <a:pPr eaLnBrk="1" hangingPunct="1">
              <a:lnSpc>
                <a:spcPct val="90000"/>
              </a:lnSpc>
              <a:buFontTx/>
              <a:buNone/>
            </a:pPr>
            <a:r>
              <a:rPr lang="en-US" sz="2400" dirty="0" smtClean="0"/>
              <a:t>•640 * 480 pixels per frame are needed for good video quality. </a:t>
            </a:r>
            <a:r>
              <a:rPr lang="en-US" sz="2400" u="sng" dirty="0" smtClean="0"/>
              <a:t>For monochrome picture 8 bits are used to represent one pixel requires 9.216 MB per second</a:t>
            </a:r>
            <a:r>
              <a:rPr lang="en-US" sz="2400" dirty="0" smtClean="0"/>
              <a:t>.</a:t>
            </a:r>
          </a:p>
          <a:p>
            <a:pPr eaLnBrk="1" hangingPunct="1">
              <a:lnSpc>
                <a:spcPct val="90000"/>
              </a:lnSpc>
              <a:buFontTx/>
              <a:buNone/>
            </a:pPr>
            <a:r>
              <a:rPr lang="en-US" sz="2400" u="sng" dirty="0" smtClean="0"/>
              <a:t>• For </a:t>
            </a:r>
            <a:r>
              <a:rPr lang="en-US" sz="2400" u="sng" dirty="0" err="1" smtClean="0"/>
              <a:t>Colour</a:t>
            </a:r>
            <a:r>
              <a:rPr lang="en-US" sz="2400" u="sng" dirty="0" smtClean="0"/>
              <a:t> picture each pixel needs 3 bytes (24 bits) to represent </a:t>
            </a:r>
            <a:r>
              <a:rPr lang="en-US" sz="2400" u="sng" dirty="0" err="1" smtClean="0"/>
              <a:t>colour</a:t>
            </a:r>
            <a:r>
              <a:rPr lang="en-US" sz="2400" dirty="0" smtClean="0"/>
              <a:t>. The total number of bytes per second generated by </a:t>
            </a:r>
            <a:r>
              <a:rPr lang="en-US" sz="2400" dirty="0" err="1" smtClean="0"/>
              <a:t>colour</a:t>
            </a:r>
            <a:r>
              <a:rPr lang="en-US" sz="2400" dirty="0" smtClean="0"/>
              <a:t> video camera is 27.648 MB.A two hour video needs 200 GB.</a:t>
            </a:r>
          </a:p>
          <a:p>
            <a:pPr eaLnBrk="1" hangingPunct="1">
              <a:lnSpc>
                <a:spcPct val="90000"/>
              </a:lnSpc>
              <a:buFontTx/>
              <a:buNone/>
            </a:pPr>
            <a:endParaRPr lang="en-US" sz="24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z="2800" dirty="0" smtClean="0"/>
              <a:t>It requires</a:t>
            </a:r>
            <a:r>
              <a:rPr lang="en-US" sz="2800" u="sng" dirty="0" smtClean="0"/>
              <a:t> enormous amount of storage to store the digitized video</a:t>
            </a:r>
            <a:r>
              <a:rPr lang="en-US" sz="2800" dirty="0" smtClean="0"/>
              <a:t>, also it leads to difficulty in transmission and display.</a:t>
            </a:r>
          </a:p>
          <a:p>
            <a:pPr eaLnBrk="1" hangingPunct="1">
              <a:lnSpc>
                <a:spcPct val="90000"/>
              </a:lnSpc>
            </a:pPr>
            <a:r>
              <a:rPr lang="en-US" sz="2800" dirty="0" smtClean="0"/>
              <a:t>It is thus essential to compress the digital video data.</a:t>
            </a:r>
          </a:p>
          <a:p>
            <a:pPr eaLnBrk="1" hangingPunct="1">
              <a:lnSpc>
                <a:spcPct val="90000"/>
              </a:lnSpc>
              <a:buFontTx/>
              <a:buNone/>
            </a:pPr>
            <a:r>
              <a:rPr lang="en-US" sz="2800" dirty="0" smtClean="0"/>
              <a:t>• </a:t>
            </a:r>
            <a:r>
              <a:rPr lang="en-US" sz="2800" u="sng" dirty="0" smtClean="0"/>
              <a:t>In video compression each image frame is first compressed using JPEG compression</a:t>
            </a:r>
            <a:r>
              <a:rPr lang="en-US" sz="2800" dirty="0" smtClean="0"/>
              <a:t>.</a:t>
            </a:r>
          </a:p>
          <a:p>
            <a:pPr eaLnBrk="1" hangingPunct="1">
              <a:lnSpc>
                <a:spcPct val="90000"/>
              </a:lnSpc>
              <a:buFontTx/>
              <a:buNone/>
            </a:pPr>
            <a:r>
              <a:rPr lang="en-US" sz="2800" dirty="0" smtClean="0"/>
              <a:t>• In most videos, a large portion of </a:t>
            </a:r>
            <a:r>
              <a:rPr lang="en-US" sz="2800" u="sng" dirty="0" smtClean="0"/>
              <a:t>the background image does not change, </a:t>
            </a:r>
            <a:r>
              <a:rPr lang="en-US" sz="2800" dirty="0" smtClean="0"/>
              <a:t>movement is limited to a small part of an image. This fact is exploited in video compression.</a:t>
            </a:r>
          </a:p>
          <a:p>
            <a:pPr eaLnBrk="1" hangingPunct="1">
              <a:lnSpc>
                <a:spcPct val="90000"/>
              </a:lnSpc>
              <a:buFontTx/>
              <a:buNone/>
            </a:pPr>
            <a:r>
              <a:rPr lang="en-US" sz="2800" dirty="0" smtClean="0"/>
              <a:t>• A group of pictures (around 20) are taken. It is known as </a:t>
            </a:r>
            <a:r>
              <a:rPr lang="en-US" sz="2800" b="1" u="sng" dirty="0" smtClean="0"/>
              <a:t>Group of pictures (GOP).</a:t>
            </a:r>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lstStyle/>
          <a:p>
            <a:r>
              <a:rPr lang="en-US" sz="2800" dirty="0" smtClean="0"/>
              <a:t>In Video coding , a </a:t>
            </a:r>
            <a:r>
              <a:rPr lang="en-US" sz="2800" b="1" dirty="0" smtClean="0"/>
              <a:t>group of pictures</a:t>
            </a:r>
            <a:r>
              <a:rPr lang="en-US" sz="2800" dirty="0" smtClean="0"/>
              <a:t>, or </a:t>
            </a:r>
            <a:r>
              <a:rPr lang="en-US" sz="2800" b="1" dirty="0" smtClean="0"/>
              <a:t>GOP structure</a:t>
            </a:r>
            <a:r>
              <a:rPr lang="en-US" sz="2800" dirty="0" smtClean="0"/>
              <a:t>, specifies the order in which intra and inter frames are arranged. </a:t>
            </a:r>
            <a:r>
              <a:rPr lang="en-US" sz="3600" dirty="0" smtClean="0"/>
              <a:t>(Find difference intra and inter frame ?)</a:t>
            </a:r>
            <a:r>
              <a:rPr lang="en-US" sz="2800" dirty="0" smtClean="0"/>
              <a:t>The </a:t>
            </a:r>
            <a:r>
              <a:rPr lang="en-US" sz="2800" u="sng" dirty="0" smtClean="0"/>
              <a:t>GOP is a group of successive pictures within a coded video stream</a:t>
            </a:r>
            <a:r>
              <a:rPr lang="en-US" sz="2800" dirty="0" smtClean="0"/>
              <a:t>. Each coded video stream consists of successive GOPs. From the pictures contained in it, </a:t>
            </a:r>
            <a:r>
              <a:rPr lang="en-US" sz="2800" u="sng" dirty="0" smtClean="0"/>
              <a:t>the visible frames are generated.</a:t>
            </a:r>
          </a:p>
          <a:p>
            <a:r>
              <a:rPr lang="en-US" sz="2800" dirty="0" smtClean="0"/>
              <a:t>The </a:t>
            </a:r>
            <a:r>
              <a:rPr lang="en-US" sz="2800" u="sng" dirty="0" smtClean="0"/>
              <a:t>I frames contain the full image and do not require any additional information to reconstruct it.</a:t>
            </a:r>
            <a:r>
              <a:rPr lang="en-US" sz="2800" dirty="0" smtClean="0"/>
              <a:t> Typically, encoders use GOP structures that cause each I frame to be a </a:t>
            </a:r>
            <a:r>
              <a:rPr lang="en-US" sz="2800" i="1" u="sng" dirty="0" smtClean="0">
                <a:solidFill>
                  <a:srgbClr val="FF0000"/>
                </a:solidFill>
              </a:rPr>
              <a:t>"clean random access point"</a:t>
            </a:r>
            <a:r>
              <a:rPr lang="en-US" sz="2800" i="1" dirty="0" smtClean="0">
                <a:solidFill>
                  <a:srgbClr val="FF0000"/>
                </a:solidFill>
              </a:rPr>
              <a:t>, </a:t>
            </a:r>
            <a:r>
              <a:rPr lang="en-US" sz="2800" dirty="0" smtClean="0"/>
              <a:t>such that </a:t>
            </a:r>
            <a:r>
              <a:rPr lang="en-US" sz="2800" u="sng" dirty="0" smtClean="0"/>
              <a:t>any errors within the GOP structure are corrected by the next I frame</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US" sz="2800" u="sng" dirty="0" smtClean="0"/>
              <a:t>P picture or P frame(predictive coded picture) – contains motion compensated difference </a:t>
            </a:r>
            <a:r>
              <a:rPr lang="en-US" sz="2800" dirty="0" smtClean="0"/>
              <a:t>information relative to previously decoded pictures. </a:t>
            </a:r>
          </a:p>
          <a:p>
            <a:r>
              <a:rPr lang="en-US" sz="2800" b="1" dirty="0" smtClean="0"/>
              <a:t>Motion compensation</a:t>
            </a:r>
            <a:r>
              <a:rPr lang="en-US" sz="2800" dirty="0" smtClean="0"/>
              <a:t> is an </a:t>
            </a:r>
            <a:r>
              <a:rPr lang="en-US" sz="2800" u="sng" dirty="0" smtClean="0"/>
              <a:t>algorithmic technique used to predict a frame in a video, based on the given accounting information</a:t>
            </a:r>
            <a:r>
              <a:rPr lang="en-US" sz="2800" dirty="0" smtClean="0"/>
              <a:t> </a:t>
            </a:r>
            <a:r>
              <a:rPr lang="en-US" sz="2800" dirty="0" err="1" smtClean="0"/>
              <a:t>i.e</a:t>
            </a:r>
            <a:r>
              <a:rPr lang="en-US" sz="2800" dirty="0" smtClean="0"/>
              <a:t> previous and/or future frames in the video. </a:t>
            </a:r>
          </a:p>
          <a:p>
            <a:r>
              <a:rPr lang="en-US" sz="2800" dirty="0" smtClean="0"/>
              <a:t>Motion compensation describes a picture in terms of the </a:t>
            </a:r>
            <a:r>
              <a:rPr lang="en-US" sz="2800" u="sng" dirty="0" smtClean="0"/>
              <a:t>transformation of a reference picture to the current picture</a:t>
            </a:r>
            <a:r>
              <a:rPr lang="en-US" sz="2800" dirty="0" smtClean="0"/>
              <a:t>. </a:t>
            </a:r>
            <a:r>
              <a:rPr lang="en-US" sz="2800" u="sng" dirty="0" smtClean="0"/>
              <a:t>The reference picture</a:t>
            </a:r>
            <a:r>
              <a:rPr lang="en-US" sz="2800" dirty="0" smtClean="0"/>
              <a:t> may be previous in time or even from the future.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lstStyle/>
          <a:p>
            <a:r>
              <a:rPr lang="en-US" sz="2800" dirty="0" smtClean="0"/>
              <a:t>When images can be accurately synthesized from previously transmitted/stored images, the compression efficiency can be improved.</a:t>
            </a:r>
          </a:p>
          <a:p>
            <a:r>
              <a:rPr lang="en-US" sz="2800" dirty="0" smtClean="0"/>
              <a:t>It is employed in the encoding of video data for video compression , for example in the generation of MPEG-2 files. </a:t>
            </a:r>
          </a:p>
          <a:p>
            <a:r>
              <a:rPr lang="en-US" sz="2800" dirty="0" smtClean="0"/>
              <a:t>The</a:t>
            </a:r>
            <a:r>
              <a:rPr lang="en-US" sz="2800" b="1" dirty="0" smtClean="0"/>
              <a:t> GOP structure </a:t>
            </a:r>
            <a:r>
              <a:rPr lang="en-US" sz="2800" dirty="0" smtClean="0"/>
              <a:t>is often referred by two numbers, for example, M=3, N=12. The first number tells the distance between two anchor frames (I or P). The second one tells the distance between two full images (I-frames)</a:t>
            </a:r>
          </a:p>
          <a:p>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457200" y="304800"/>
            <a:ext cx="8229600" cy="5821363"/>
          </a:xfrm>
        </p:spPr>
        <p:txBody>
          <a:bodyPr/>
          <a:lstStyle/>
          <a:p>
            <a:pPr eaLnBrk="1" hangingPunct="1">
              <a:lnSpc>
                <a:spcPct val="80000"/>
              </a:lnSpc>
            </a:pPr>
            <a:r>
              <a:rPr lang="en-US" sz="2800" smtClean="0"/>
              <a:t>A starting image is used as a reference for the group. The difference in pixel values of corresponding points in the GOP is much smaller than the number of bits used per pixel. </a:t>
            </a:r>
            <a:r>
              <a:rPr lang="en-US" sz="2800" b="1" smtClean="0"/>
              <a:t>This idea is used to </a:t>
            </a:r>
            <a:r>
              <a:rPr lang="en-US" sz="2800" b="1" u="sng" smtClean="0"/>
              <a:t>encode</a:t>
            </a:r>
            <a:r>
              <a:rPr lang="en-US" sz="2800" b="1" smtClean="0"/>
              <a:t> other images in group to achieve video compression.</a:t>
            </a:r>
          </a:p>
          <a:p>
            <a:pPr eaLnBrk="1" hangingPunct="1">
              <a:lnSpc>
                <a:spcPct val="80000"/>
              </a:lnSpc>
              <a:buFontTx/>
              <a:buNone/>
            </a:pPr>
            <a:r>
              <a:rPr lang="en-US" sz="2800" smtClean="0"/>
              <a:t>• </a:t>
            </a:r>
            <a:r>
              <a:rPr lang="en-US" sz="2800" b="1" i="1" smtClean="0"/>
              <a:t>MPEG -2 </a:t>
            </a:r>
            <a:r>
              <a:rPr lang="en-US" sz="2800" smtClean="0"/>
              <a:t>provides the compression ratio by a factor of 100 to 150.</a:t>
            </a:r>
          </a:p>
          <a:p>
            <a:pPr eaLnBrk="1" hangingPunct="1">
              <a:lnSpc>
                <a:spcPct val="80000"/>
              </a:lnSpc>
              <a:buFontTx/>
              <a:buNone/>
            </a:pPr>
            <a:r>
              <a:rPr lang="en-US" sz="2800" smtClean="0"/>
              <a:t>• A set of MPEG standards are used to compress video.</a:t>
            </a:r>
          </a:p>
          <a:p>
            <a:pPr eaLnBrk="1" hangingPunct="1">
              <a:lnSpc>
                <a:spcPct val="80000"/>
              </a:lnSpc>
              <a:buFontTx/>
              <a:buNone/>
            </a:pPr>
            <a:r>
              <a:rPr lang="en-US" sz="2800" smtClean="0"/>
              <a:t>   MPEG-1 used for normal TV and VDU.</a:t>
            </a:r>
          </a:p>
          <a:p>
            <a:pPr eaLnBrk="1" hangingPunct="1">
              <a:lnSpc>
                <a:spcPct val="80000"/>
              </a:lnSpc>
              <a:buFontTx/>
              <a:buNone/>
            </a:pPr>
            <a:r>
              <a:rPr lang="en-US" sz="2800" smtClean="0"/>
              <a:t>   MPEG-2 is used for High definition digital TV.</a:t>
            </a:r>
          </a:p>
          <a:p>
            <a:pPr eaLnBrk="1" hangingPunct="1">
              <a:lnSpc>
                <a:spcPct val="80000"/>
              </a:lnSpc>
              <a:buFontTx/>
              <a:buNone/>
            </a:pPr>
            <a:r>
              <a:rPr lang="en-US" sz="2800" smtClean="0"/>
              <a:t>   MPEG-4 is used in WWW applications that uses low speed data transmission paths.</a:t>
            </a:r>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457200" y="457200"/>
            <a:ext cx="8229600" cy="5668963"/>
          </a:xfrm>
        </p:spPr>
        <p:txBody>
          <a:bodyPr/>
          <a:lstStyle/>
          <a:p>
            <a:pPr lvl="1" eaLnBrk="1" hangingPunct="1">
              <a:buFontTx/>
              <a:buNone/>
            </a:pPr>
            <a:endParaRPr lang="en-US" sz="2000" smtClean="0"/>
          </a:p>
          <a:p>
            <a:pPr lvl="1" algn="just" eaLnBrk="1" hangingPunct="1">
              <a:buFontTx/>
              <a:buNone/>
            </a:pPr>
            <a:r>
              <a:rPr lang="en-US" b="1" smtClean="0"/>
              <a:t>      - </a:t>
            </a:r>
            <a:r>
              <a:rPr lang="en-US" sz="2400" b="1" smtClean="0"/>
              <a:t>Another code known as ISCII</a:t>
            </a:r>
          </a:p>
          <a:p>
            <a:pPr lvl="1" algn="just" eaLnBrk="1" hangingPunct="1">
              <a:buFontTx/>
              <a:buNone/>
            </a:pPr>
            <a:r>
              <a:rPr lang="en-US" sz="2400" b="1" smtClean="0"/>
              <a:t>      -Indian Standard Code for Information Interchange has been standardized by the Bureau of Indian Standards.</a:t>
            </a:r>
          </a:p>
          <a:p>
            <a:pPr lvl="1" algn="just" eaLnBrk="1" hangingPunct="1">
              <a:buFontTx/>
              <a:buNone/>
            </a:pPr>
            <a:r>
              <a:rPr lang="en-US" sz="2400" b="1" smtClean="0"/>
              <a:t>     - It is an 8-bit code and retains the standard ASCII code for english.</a:t>
            </a:r>
          </a:p>
          <a:p>
            <a:pPr lvl="1" algn="just" eaLnBrk="1" hangingPunct="1">
              <a:buFontTx/>
              <a:buNone/>
            </a:pPr>
            <a:r>
              <a:rPr lang="en-US" sz="2400" b="1" smtClean="0"/>
              <a:t>   - Recently a new coding scheme for characters called </a:t>
            </a:r>
            <a:r>
              <a:rPr lang="en-US" sz="2400" b="1" u="sng" smtClean="0"/>
              <a:t>Unicode.</a:t>
            </a:r>
          </a:p>
          <a:p>
            <a:pPr lvl="1" algn="just" eaLnBrk="1" hangingPunct="1">
              <a:buFontTx/>
              <a:buNone/>
            </a:pPr>
            <a:r>
              <a:rPr lang="en-US" sz="2400" b="1" smtClean="0"/>
              <a:t>  - Unicode designed to accommodate a large number of special symbols. </a:t>
            </a:r>
          </a:p>
          <a:p>
            <a:pPr lvl="1" algn="just" eaLnBrk="1" hangingPunct="1">
              <a:buFontTx/>
              <a:buNone/>
            </a:pPr>
            <a:endParaRPr lang="en-US" sz="2400" b="1" smtClean="0"/>
          </a:p>
          <a:p>
            <a:pPr lvl="1" eaLnBrk="1" hangingPunct="1">
              <a:buFontTx/>
              <a:buNone/>
            </a:pPr>
            <a:r>
              <a:rPr lang="en-US" b="1" smtClean="0"/>
              <a:t>	</a:t>
            </a:r>
          </a:p>
          <a:p>
            <a:pPr eaLnBrk="1" hangingPunct="1"/>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Grp="1" noChangeAspect="1" noChangeArrowheads="1"/>
          </p:cNvPicPr>
          <p:nvPr>
            <p:ph type="body" idx="1"/>
          </p:nvPr>
        </p:nvPicPr>
        <p:blipFill>
          <a:blip r:embed="rId2"/>
          <a:srcRect/>
          <a:stretch>
            <a:fillRect/>
          </a:stretch>
        </p:blipFill>
        <p:spPr>
          <a:xfrm>
            <a:off x="457200" y="304800"/>
            <a:ext cx="8229600" cy="6019800"/>
          </a:xfr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p:cNvPicPr>
            <a:picLocks noGrp="1" noChangeAspect="1" noChangeArrowheads="1"/>
          </p:cNvPicPr>
          <p:nvPr>
            <p:ph type="body" idx="1"/>
          </p:nvPr>
        </p:nvPicPr>
        <p:blipFill>
          <a:blip r:embed="rId2"/>
          <a:srcRect/>
          <a:stretch>
            <a:fillRect/>
          </a:stretch>
        </p:blipFill>
        <p:spPr>
          <a:xfrm>
            <a:off x="533400" y="1447800"/>
            <a:ext cx="8229600" cy="2362200"/>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457200" y="304800"/>
            <a:ext cx="8229600" cy="5821363"/>
          </a:xfrm>
        </p:spPr>
        <p:txBody>
          <a:bodyPr/>
          <a:lstStyle/>
          <a:p>
            <a:pPr algn="ctr" eaLnBrk="1" hangingPunct="1">
              <a:lnSpc>
                <a:spcPct val="90000"/>
              </a:lnSpc>
              <a:buFontTx/>
              <a:buNone/>
            </a:pPr>
            <a:r>
              <a:rPr lang="en-US" b="1" u="sng" dirty="0" smtClean="0"/>
              <a:t>Advantages of digitizing video</a:t>
            </a:r>
          </a:p>
          <a:p>
            <a:pPr eaLnBrk="1" hangingPunct="1">
              <a:lnSpc>
                <a:spcPct val="90000"/>
              </a:lnSpc>
            </a:pPr>
            <a:r>
              <a:rPr lang="en-US" dirty="0" smtClean="0"/>
              <a:t>Digitizing video provides </a:t>
            </a:r>
            <a:r>
              <a:rPr lang="en-US" u="sng" dirty="0" smtClean="0"/>
              <a:t>better image quality.</a:t>
            </a:r>
          </a:p>
          <a:p>
            <a:pPr eaLnBrk="1" hangingPunct="1">
              <a:lnSpc>
                <a:spcPct val="90000"/>
              </a:lnSpc>
            </a:pPr>
            <a:r>
              <a:rPr lang="en-US" dirty="0" smtClean="0"/>
              <a:t>It provides </a:t>
            </a:r>
            <a:r>
              <a:rPr lang="en-US" u="sng" dirty="0" smtClean="0"/>
              <a:t>random access </a:t>
            </a:r>
            <a:r>
              <a:rPr lang="en-US" dirty="0" smtClean="0"/>
              <a:t>to any specified image.</a:t>
            </a:r>
          </a:p>
          <a:p>
            <a:pPr eaLnBrk="1" hangingPunct="1">
              <a:lnSpc>
                <a:spcPct val="90000"/>
              </a:lnSpc>
            </a:pPr>
            <a:r>
              <a:rPr lang="en-US" dirty="0" smtClean="0"/>
              <a:t>It makes </a:t>
            </a:r>
            <a:r>
              <a:rPr lang="en-US" u="sng" dirty="0" smtClean="0"/>
              <a:t>editing of the information in the video disk is easy</a:t>
            </a:r>
            <a:r>
              <a:rPr lang="en-US" dirty="0" smtClean="0"/>
              <a:t>.</a:t>
            </a:r>
          </a:p>
          <a:p>
            <a:pPr eaLnBrk="1" hangingPunct="1">
              <a:lnSpc>
                <a:spcPct val="90000"/>
              </a:lnSpc>
            </a:pPr>
            <a:r>
              <a:rPr lang="en-US" dirty="0" smtClean="0"/>
              <a:t>Digital video provides major applications called as </a:t>
            </a:r>
            <a:r>
              <a:rPr lang="en-US" u="sng" dirty="0" smtClean="0"/>
              <a:t>video-on-demand systems</a:t>
            </a:r>
            <a:r>
              <a:rPr lang="en-US" dirty="0" smtClean="0"/>
              <a:t> which will deliver high quality entertainment, education and sports video from digital video stores to home TV’s</a:t>
            </a:r>
          </a:p>
          <a:p>
            <a:pPr eaLnBrk="1" hangingPunct="1">
              <a:lnSpc>
                <a:spcPct val="90000"/>
              </a:lnSpc>
              <a:buFontTx/>
              <a:buNone/>
            </a:pP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457200" y="152400"/>
            <a:ext cx="8229600" cy="5973763"/>
          </a:xfrm>
        </p:spPr>
        <p:txBody>
          <a:bodyPr/>
          <a:lstStyle/>
          <a:p>
            <a:pPr algn="ctr" eaLnBrk="1" hangingPunct="1">
              <a:lnSpc>
                <a:spcPct val="90000"/>
              </a:lnSpc>
              <a:buFontTx/>
              <a:buNone/>
            </a:pPr>
            <a:r>
              <a:rPr lang="en-US" sz="2400" b="1" u="sng" smtClean="0"/>
              <a:t>Processing numerical data</a:t>
            </a:r>
          </a:p>
          <a:p>
            <a:pPr eaLnBrk="1" hangingPunct="1">
              <a:lnSpc>
                <a:spcPct val="90000"/>
              </a:lnSpc>
              <a:buFontTx/>
              <a:buNone/>
            </a:pPr>
            <a:r>
              <a:rPr lang="en-US" sz="2400" smtClean="0"/>
              <a:t>•  The earliest use of computers was in numerical computation. It means the data to be processed are numbers and the operations performed are arithmetic operations.</a:t>
            </a:r>
          </a:p>
          <a:p>
            <a:pPr eaLnBrk="1" hangingPunct="1">
              <a:lnSpc>
                <a:spcPct val="90000"/>
              </a:lnSpc>
              <a:buFontTx/>
              <a:buNone/>
            </a:pPr>
            <a:r>
              <a:rPr lang="en-US" sz="2400" smtClean="0"/>
              <a:t>•The major applications that require numerical processing are:</a:t>
            </a:r>
          </a:p>
          <a:p>
            <a:pPr eaLnBrk="1" hangingPunct="1">
              <a:lnSpc>
                <a:spcPct val="90000"/>
              </a:lnSpc>
              <a:buFontTx/>
              <a:buNone/>
            </a:pPr>
            <a:r>
              <a:rPr lang="en-US" sz="2400" smtClean="0"/>
              <a:t> i) statistical computations –e.g. finding the average age of students in a class, the percent population in different income group, global rainfall statistics.</a:t>
            </a:r>
          </a:p>
          <a:p>
            <a:pPr eaLnBrk="1" hangingPunct="1">
              <a:lnSpc>
                <a:spcPct val="90000"/>
              </a:lnSpc>
              <a:buFontTx/>
              <a:buNone/>
            </a:pPr>
            <a:r>
              <a:rPr lang="en-US" sz="2400" smtClean="0"/>
              <a:t> ii) Solving science and engineering problems -It involves operation of calculus such as differentiation, integration, solutions to differential equations.</a:t>
            </a:r>
          </a:p>
          <a:p>
            <a:pPr eaLnBrk="1" hangingPunct="1">
              <a:lnSpc>
                <a:spcPct val="90000"/>
              </a:lnSpc>
              <a:buFontTx/>
              <a:buNone/>
            </a:pPr>
            <a:r>
              <a:rPr lang="en-US" sz="2400" smtClean="0"/>
              <a:t> iii) Solution to business and economics problem e.g. payments in installment purchase, preparing invoices, daily ledger accounts.</a:t>
            </a:r>
          </a:p>
          <a:p>
            <a:pPr eaLnBrk="1" hangingPunct="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457200" y="152400"/>
            <a:ext cx="8229600" cy="6324600"/>
          </a:xfrm>
        </p:spPr>
        <p:txBody>
          <a:bodyPr/>
          <a:lstStyle/>
          <a:p>
            <a:pPr eaLnBrk="1" hangingPunct="1"/>
            <a:r>
              <a:rPr lang="en-US" smtClean="0"/>
              <a:t>PC based program called spread sheet is used for this applications.</a:t>
            </a:r>
          </a:p>
          <a:p>
            <a:pPr eaLnBrk="1" hangingPunct="1">
              <a:buFontTx/>
              <a:buNone/>
            </a:pPr>
            <a:r>
              <a:rPr lang="en-US" smtClean="0"/>
              <a:t>• Spreadsheet is a readymade packaged program. It has rich set of built-in function and is easy to use.</a:t>
            </a:r>
          </a:p>
          <a:p>
            <a:pPr eaLnBrk="1" hangingPunct="1">
              <a:buFontTx/>
              <a:buNone/>
            </a:pPr>
            <a:r>
              <a:rPr lang="en-US" smtClean="0"/>
              <a:t>•It facilities to print graphs, bar charts, pie charts that helps to visualize results and understand their significance.</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457200" y="228600"/>
            <a:ext cx="8229600" cy="5897563"/>
          </a:xfrm>
        </p:spPr>
        <p:txBody>
          <a:bodyPr/>
          <a:lstStyle/>
          <a:p>
            <a:pPr eaLnBrk="1" hangingPunct="1">
              <a:lnSpc>
                <a:spcPct val="90000"/>
              </a:lnSpc>
              <a:buFontTx/>
              <a:buNone/>
            </a:pPr>
            <a:r>
              <a:rPr lang="en-US" sz="2400" b="1" u="sng" smtClean="0"/>
              <a:t>Processing and displaying textual data</a:t>
            </a:r>
          </a:p>
          <a:p>
            <a:pPr eaLnBrk="1" hangingPunct="1">
              <a:lnSpc>
                <a:spcPct val="90000"/>
              </a:lnSpc>
              <a:buFontTx/>
              <a:buNone/>
            </a:pPr>
            <a:r>
              <a:rPr lang="en-US" sz="2400" smtClean="0"/>
              <a:t>•Most commonly used applications to process textual data is word processor.</a:t>
            </a:r>
          </a:p>
          <a:p>
            <a:pPr eaLnBrk="1" hangingPunct="1">
              <a:lnSpc>
                <a:spcPct val="90000"/>
              </a:lnSpc>
              <a:buFontTx/>
              <a:buNone/>
            </a:pPr>
            <a:r>
              <a:rPr lang="en-US" sz="2400" smtClean="0"/>
              <a:t>•</a:t>
            </a:r>
            <a:r>
              <a:rPr lang="en-US" sz="2400" b="1" i="1" smtClean="0"/>
              <a:t>Word processor </a:t>
            </a:r>
            <a:r>
              <a:rPr lang="en-US" sz="2400" smtClean="0"/>
              <a:t>is a program which allows us to enter text using the keyboard, edit it, correct spelling errors, format it in paragraphs &amp; pages, to use different fonts, to highlight certain words in the text.</a:t>
            </a:r>
          </a:p>
          <a:p>
            <a:pPr eaLnBrk="1" hangingPunct="1">
              <a:lnSpc>
                <a:spcPct val="90000"/>
              </a:lnSpc>
              <a:buFontTx/>
              <a:buNone/>
            </a:pPr>
            <a:r>
              <a:rPr lang="en-US" sz="2400" smtClean="0"/>
              <a:t>• Word processors allow us to creation of composite documents with pictures, line drawings, tables and allow to create personalization of form letters, merge address labels. </a:t>
            </a:r>
          </a:p>
          <a:p>
            <a:pPr eaLnBrk="1" hangingPunct="1">
              <a:lnSpc>
                <a:spcPct val="90000"/>
              </a:lnSpc>
              <a:buFontTx/>
              <a:buNone/>
            </a:pPr>
            <a:r>
              <a:rPr lang="en-US" sz="2400" smtClean="0"/>
              <a:t>• Popular word processing software are MS-Word by Microsoft with different updates.</a:t>
            </a:r>
          </a:p>
          <a:p>
            <a:pPr eaLnBrk="1" hangingPunct="1">
              <a:lnSpc>
                <a:spcPct val="90000"/>
              </a:lnSpc>
              <a:buFontTx/>
              <a:buNone/>
            </a:pPr>
            <a:r>
              <a:rPr lang="en-US" sz="2400" smtClean="0"/>
              <a:t>• </a:t>
            </a:r>
            <a:r>
              <a:rPr lang="en-US" sz="2400" b="1" i="1" smtClean="0"/>
              <a:t>Desktop publishing </a:t>
            </a:r>
            <a:r>
              <a:rPr lang="en-US" sz="2400" smtClean="0"/>
              <a:t>(DTP) refers to word processing coupled with printing of the formatted document using a high resolution LaserJet printer.</a:t>
            </a:r>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smtClean="0"/>
              <a:t>DTP is now routinely used to compose books, newsletters, journals and daily newspapers. </a:t>
            </a:r>
            <a:r>
              <a:rPr lang="en-US" sz="2800" b="1" u="sng" smtClean="0"/>
              <a:t>Special feature in DTP</a:t>
            </a:r>
          </a:p>
          <a:p>
            <a:pPr eaLnBrk="1" hangingPunct="1">
              <a:lnSpc>
                <a:spcPct val="90000"/>
              </a:lnSpc>
              <a:buFontTx/>
              <a:buNone/>
            </a:pPr>
            <a:r>
              <a:rPr lang="en-US" sz="2800" smtClean="0"/>
              <a:t>•Embedding graphics in material.</a:t>
            </a:r>
          </a:p>
          <a:p>
            <a:pPr eaLnBrk="1" hangingPunct="1">
              <a:lnSpc>
                <a:spcPct val="90000"/>
              </a:lnSpc>
              <a:buFontTx/>
              <a:buNone/>
            </a:pPr>
            <a:r>
              <a:rPr lang="en-US" sz="2800" smtClean="0"/>
              <a:t>•Embedding scanned pictures</a:t>
            </a:r>
          </a:p>
          <a:p>
            <a:pPr eaLnBrk="1" hangingPunct="1">
              <a:lnSpc>
                <a:spcPct val="90000"/>
              </a:lnSpc>
              <a:buFontTx/>
              <a:buNone/>
            </a:pPr>
            <a:r>
              <a:rPr lang="en-US" sz="2800" smtClean="0"/>
              <a:t>•Printing in multiple columns</a:t>
            </a:r>
          </a:p>
          <a:p>
            <a:pPr eaLnBrk="1" hangingPunct="1">
              <a:lnSpc>
                <a:spcPct val="90000"/>
              </a:lnSpc>
              <a:buFontTx/>
              <a:buNone/>
            </a:pPr>
            <a:r>
              <a:rPr lang="en-US" sz="2800" smtClean="0"/>
              <a:t>•  The </a:t>
            </a:r>
            <a:r>
              <a:rPr lang="en-US" sz="2800" b="1" u="sng" smtClean="0"/>
              <a:t>page layout</a:t>
            </a:r>
            <a:r>
              <a:rPr lang="en-US" sz="2800" smtClean="0"/>
              <a:t> on screen gives a good indication of what the printed result will look like. This is called </a:t>
            </a:r>
            <a:r>
              <a:rPr lang="en-US" sz="2800" b="1" smtClean="0"/>
              <a:t>WYSIWYG –What You see Is What You Get.</a:t>
            </a:r>
          </a:p>
          <a:p>
            <a:pPr eaLnBrk="1" hangingPunct="1">
              <a:lnSpc>
                <a:spcPct val="90000"/>
              </a:lnSpc>
              <a:buFontTx/>
              <a:buNone/>
            </a:pPr>
            <a:r>
              <a:rPr lang="en-US" sz="2800" smtClean="0"/>
              <a:t>• Facility to print a number of different character sets and mathematical symbols.</a:t>
            </a:r>
          </a:p>
          <a:p>
            <a:pPr eaLnBrk="1" hangingPunct="1">
              <a:lnSpc>
                <a:spcPct val="90000"/>
              </a:lnSpc>
              <a:buFontTx/>
              <a:buNone/>
            </a:pPr>
            <a:r>
              <a:rPr lang="en-US" sz="2800" smtClean="0"/>
              <a:t>• Eg software –page maker, Adobe In Design</a:t>
            </a:r>
          </a:p>
          <a:p>
            <a:pPr eaLnBrk="1" hangingPunct="1">
              <a:lnSpc>
                <a:spcPct val="90000"/>
              </a:lnSpc>
              <a:buFontTx/>
              <a:buNone/>
            </a:pPr>
            <a:endParaRPr lang="en-US" sz="28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457200" y="152400"/>
            <a:ext cx="8229600" cy="5973763"/>
          </a:xfrm>
        </p:spPr>
        <p:txBody>
          <a:bodyPr/>
          <a:lstStyle/>
          <a:p>
            <a:pPr eaLnBrk="1" hangingPunct="1">
              <a:lnSpc>
                <a:spcPct val="80000"/>
              </a:lnSpc>
            </a:pPr>
            <a:endParaRPr lang="en-US" sz="1800" smtClean="0"/>
          </a:p>
          <a:p>
            <a:pPr eaLnBrk="1" hangingPunct="1">
              <a:lnSpc>
                <a:spcPct val="80000"/>
              </a:lnSpc>
            </a:pPr>
            <a:r>
              <a:rPr lang="en-US" sz="2200" smtClean="0"/>
              <a:t>Printing the output of word processor or DTP are done by the language called </a:t>
            </a:r>
            <a:r>
              <a:rPr lang="en-US" sz="2200" b="1" i="1" smtClean="0"/>
              <a:t>Page Description Languages </a:t>
            </a:r>
            <a:r>
              <a:rPr lang="en-US" sz="2200" smtClean="0"/>
              <a:t>(PDL).</a:t>
            </a:r>
          </a:p>
          <a:p>
            <a:pPr eaLnBrk="1" hangingPunct="1">
              <a:lnSpc>
                <a:spcPct val="80000"/>
              </a:lnSpc>
              <a:buFontTx/>
              <a:buNone/>
            </a:pPr>
            <a:r>
              <a:rPr lang="en-US" sz="2200" smtClean="0"/>
              <a:t>•   A popular PDL is called </a:t>
            </a:r>
            <a:r>
              <a:rPr lang="en-US" sz="2200" b="1" u="sng" smtClean="0"/>
              <a:t>post script</a:t>
            </a:r>
            <a:r>
              <a:rPr lang="en-US" sz="2200" smtClean="0"/>
              <a:t> that has been accepted by all laser printer manufactures. A word processor file with .ps extension is used to identify a PostScript file.</a:t>
            </a:r>
          </a:p>
          <a:p>
            <a:pPr eaLnBrk="1" hangingPunct="1">
              <a:lnSpc>
                <a:spcPct val="80000"/>
              </a:lnSpc>
              <a:buFontTx/>
              <a:buNone/>
            </a:pPr>
            <a:r>
              <a:rPr lang="en-US" sz="2200" smtClean="0"/>
              <a:t>•   </a:t>
            </a:r>
            <a:r>
              <a:rPr lang="en-US" sz="2200" b="1" i="1" smtClean="0"/>
              <a:t>Portable document format </a:t>
            </a:r>
            <a:r>
              <a:rPr lang="en-US" sz="2200" smtClean="0"/>
              <a:t>(PDF) is a file format designed to publish and distribute computer generated documents to diverse computers that is connected to internet.</a:t>
            </a:r>
          </a:p>
          <a:p>
            <a:pPr eaLnBrk="1" hangingPunct="1">
              <a:lnSpc>
                <a:spcPct val="80000"/>
              </a:lnSpc>
              <a:buFontTx/>
              <a:buNone/>
            </a:pPr>
            <a:r>
              <a:rPr lang="en-US" sz="2200" smtClean="0"/>
              <a:t>•  PDF was defined by a company called adobe. It can be viewed by </a:t>
            </a:r>
            <a:r>
              <a:rPr lang="en-US" sz="2200" b="1" u="sng" smtClean="0"/>
              <a:t>PDF viewer</a:t>
            </a:r>
            <a:r>
              <a:rPr lang="en-US" sz="2200" smtClean="0"/>
              <a:t>. Word documents are converted to PDF using a software called </a:t>
            </a:r>
            <a:r>
              <a:rPr lang="en-US" sz="2200" b="1" u="sng" smtClean="0"/>
              <a:t>PDF writer</a:t>
            </a:r>
            <a:r>
              <a:rPr lang="en-US" sz="2200" smtClean="0"/>
              <a:t>.</a:t>
            </a:r>
          </a:p>
          <a:p>
            <a:pPr eaLnBrk="1" hangingPunct="1">
              <a:lnSpc>
                <a:spcPct val="80000"/>
              </a:lnSpc>
              <a:buFontTx/>
              <a:buNone/>
            </a:pPr>
            <a:r>
              <a:rPr lang="en-US" sz="2200" smtClean="0"/>
              <a:t>•  </a:t>
            </a:r>
            <a:r>
              <a:rPr lang="en-US" sz="2200" b="1" i="1" smtClean="0"/>
              <a:t>Rich TextFormat </a:t>
            </a:r>
            <a:r>
              <a:rPr lang="en-US" sz="2200" smtClean="0"/>
              <a:t>(RTF) was promoted by Microsoft. Documents created using RTF are machine and operating system independent.</a:t>
            </a:r>
          </a:p>
          <a:p>
            <a:pPr eaLnBrk="1" hangingPunct="1">
              <a:lnSpc>
                <a:spcPct val="80000"/>
              </a:lnSpc>
              <a:buFontTx/>
              <a:buNone/>
            </a:pPr>
            <a:r>
              <a:rPr lang="en-US" sz="2200" smtClean="0"/>
              <a:t>•  </a:t>
            </a:r>
            <a:r>
              <a:rPr lang="en-US" sz="2200" b="1" i="1" smtClean="0"/>
              <a:t>Markup languages </a:t>
            </a:r>
            <a:r>
              <a:rPr lang="en-US" sz="2200" smtClean="0"/>
              <a:t>add tags to documents which assign special meaning to various character string used in the document.</a:t>
            </a:r>
          </a:p>
          <a:p>
            <a:pPr eaLnBrk="1" hangingPunct="1">
              <a:lnSpc>
                <a:spcPct val="80000"/>
              </a:lnSpc>
            </a:pPr>
            <a:endParaRPr lang="en-US" sz="2200" smtClean="0"/>
          </a:p>
          <a:p>
            <a:pPr eaLnBrk="1" hangingPunct="1">
              <a:lnSpc>
                <a:spcPct val="80000"/>
              </a:lnSpc>
            </a:pPr>
            <a:endParaRPr lang="en-US" sz="1800" smtClean="0"/>
          </a:p>
          <a:p>
            <a:pPr eaLnBrk="1" hangingPunct="1">
              <a:lnSpc>
                <a:spcPct val="80000"/>
              </a:lnSpc>
            </a:pPr>
            <a:endParaRPr lang="en-US" sz="18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457200" y="228600"/>
            <a:ext cx="8229600" cy="5897563"/>
          </a:xfrm>
        </p:spPr>
        <p:txBody>
          <a:bodyPr/>
          <a:lstStyle/>
          <a:p>
            <a:pPr eaLnBrk="1" hangingPunct="1">
              <a:lnSpc>
                <a:spcPct val="80000"/>
              </a:lnSpc>
            </a:pPr>
            <a:endParaRPr lang="en-US" sz="2400" smtClean="0"/>
          </a:p>
          <a:p>
            <a:pPr eaLnBrk="1" hangingPunct="1">
              <a:lnSpc>
                <a:spcPct val="80000"/>
              </a:lnSpc>
            </a:pPr>
            <a:r>
              <a:rPr lang="en-US" sz="2400" smtClean="0"/>
              <a:t>Markup Languages describe the structure and content of documents.</a:t>
            </a:r>
          </a:p>
          <a:p>
            <a:pPr eaLnBrk="1" hangingPunct="1">
              <a:lnSpc>
                <a:spcPct val="80000"/>
              </a:lnSpc>
              <a:buFontTx/>
              <a:buNone/>
            </a:pPr>
            <a:r>
              <a:rPr lang="en-US" sz="2400" smtClean="0"/>
              <a:t>•</a:t>
            </a:r>
            <a:r>
              <a:rPr lang="en-US" sz="2400" b="1" i="1" smtClean="0"/>
              <a:t>Standard Generalized Markup Languages</a:t>
            </a:r>
            <a:r>
              <a:rPr lang="en-US" sz="2400" smtClean="0"/>
              <a:t>(SGML) is an international open standard that is independent of a computer hardware and operating system.</a:t>
            </a:r>
          </a:p>
          <a:p>
            <a:pPr eaLnBrk="1" hangingPunct="1">
              <a:lnSpc>
                <a:spcPct val="80000"/>
              </a:lnSpc>
              <a:buFontTx/>
              <a:buNone/>
            </a:pPr>
            <a:r>
              <a:rPr lang="en-US" sz="2400" smtClean="0"/>
              <a:t>•Two mark up language developed from SGML called HTML and XML.</a:t>
            </a:r>
          </a:p>
          <a:p>
            <a:pPr eaLnBrk="1" hangingPunct="1">
              <a:lnSpc>
                <a:spcPct val="80000"/>
              </a:lnSpc>
              <a:buFontTx/>
              <a:buNone/>
            </a:pPr>
            <a:r>
              <a:rPr lang="en-US" sz="2400" smtClean="0"/>
              <a:t>•</a:t>
            </a:r>
            <a:r>
              <a:rPr lang="en-US" sz="2400" b="1" i="1" smtClean="0"/>
              <a:t>Hypertext Markup languages</a:t>
            </a:r>
            <a:r>
              <a:rPr lang="en-US" sz="2400" smtClean="0"/>
              <a:t>(HTML) is used to create visually appealing presentation of a document to a reader, incorporate graphics, links to other parts of the web documents and web pages stored in other sites.</a:t>
            </a:r>
          </a:p>
          <a:p>
            <a:pPr eaLnBrk="1" hangingPunct="1">
              <a:lnSpc>
                <a:spcPct val="80000"/>
              </a:lnSpc>
              <a:buFontTx/>
              <a:buNone/>
            </a:pPr>
            <a:r>
              <a:rPr lang="en-US" sz="2400" smtClean="0"/>
              <a:t>•</a:t>
            </a:r>
            <a:r>
              <a:rPr lang="en-US" sz="2400" b="1" i="1" smtClean="0"/>
              <a:t>Extensible Markup language</a:t>
            </a:r>
            <a:r>
              <a:rPr lang="en-US" sz="2400" smtClean="0"/>
              <a:t>(XML) allows users to design their own document types appropriate for the intended audience by using tags.</a:t>
            </a:r>
          </a:p>
          <a:p>
            <a:pPr eaLnBrk="1" hangingPunct="1">
              <a:lnSpc>
                <a:spcPct val="80000"/>
              </a:lnSpc>
              <a:buFontTx/>
              <a:buNone/>
            </a:pPr>
            <a:r>
              <a:rPr lang="en-US" sz="2400" smtClean="0"/>
              <a:t>   •XML is used in many applications such as on-line banking, software update distribution and e-commerce.</a:t>
            </a:r>
          </a:p>
          <a:p>
            <a:pPr eaLnBrk="1" hangingPunct="1">
              <a:lnSpc>
                <a:spcPct val="80000"/>
              </a:lnSpc>
            </a:pPr>
            <a:endParaRPr lang="en-US" sz="2400" smtClean="0"/>
          </a:p>
          <a:p>
            <a:pPr eaLnBrk="1" hangingPunct="1">
              <a:lnSpc>
                <a:spcPct val="80000"/>
              </a:lnSpc>
            </a:pPr>
            <a:endParaRPr lang="en-US" sz="2400" smtClean="0"/>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457200" y="304800"/>
            <a:ext cx="8229600" cy="5821363"/>
          </a:xfrm>
        </p:spPr>
        <p:txBody>
          <a:bodyPr/>
          <a:lstStyle/>
          <a:p>
            <a:pPr eaLnBrk="1" hangingPunct="1">
              <a:lnSpc>
                <a:spcPct val="80000"/>
              </a:lnSpc>
            </a:pPr>
            <a:endParaRPr lang="en-US" sz="2000" smtClean="0"/>
          </a:p>
          <a:p>
            <a:pPr eaLnBrk="1" hangingPunct="1">
              <a:lnSpc>
                <a:spcPct val="80000"/>
              </a:lnSpc>
              <a:buFontTx/>
              <a:buNone/>
            </a:pPr>
            <a:r>
              <a:rPr lang="en-US" sz="2400" b="1" u="sng" smtClean="0"/>
              <a:t>Processing multimedia data </a:t>
            </a:r>
          </a:p>
          <a:p>
            <a:pPr eaLnBrk="1" hangingPunct="1">
              <a:lnSpc>
                <a:spcPct val="80000"/>
              </a:lnSpc>
            </a:pPr>
            <a:endParaRPr lang="en-US" sz="2400" b="1" u="sng" smtClean="0"/>
          </a:p>
          <a:p>
            <a:pPr eaLnBrk="1" hangingPunct="1">
              <a:lnSpc>
                <a:spcPct val="80000"/>
              </a:lnSpc>
              <a:buFontTx/>
              <a:buNone/>
            </a:pPr>
            <a:r>
              <a:rPr lang="en-US" sz="2000" smtClean="0"/>
              <a:t>•Image data processing are divided into 3 broad categories.</a:t>
            </a:r>
          </a:p>
          <a:p>
            <a:pPr eaLnBrk="1" hangingPunct="1">
              <a:lnSpc>
                <a:spcPct val="80000"/>
              </a:lnSpc>
              <a:buFontTx/>
              <a:buNone/>
            </a:pPr>
            <a:r>
              <a:rPr lang="en-US" sz="2000" smtClean="0"/>
              <a:t>		•Image processing</a:t>
            </a:r>
          </a:p>
          <a:p>
            <a:pPr eaLnBrk="1" hangingPunct="1">
              <a:lnSpc>
                <a:spcPct val="80000"/>
              </a:lnSpc>
              <a:buFontTx/>
              <a:buNone/>
            </a:pPr>
            <a:r>
              <a:rPr lang="en-US" sz="2000" smtClean="0"/>
              <a:t>		•Image generation</a:t>
            </a:r>
          </a:p>
          <a:p>
            <a:pPr eaLnBrk="1" hangingPunct="1">
              <a:lnSpc>
                <a:spcPct val="80000"/>
              </a:lnSpc>
              <a:buFontTx/>
              <a:buNone/>
            </a:pPr>
            <a:r>
              <a:rPr lang="en-US" sz="2000" smtClean="0"/>
              <a:t>		•Image recognition</a:t>
            </a:r>
          </a:p>
          <a:p>
            <a:pPr eaLnBrk="1" hangingPunct="1">
              <a:lnSpc>
                <a:spcPct val="80000"/>
              </a:lnSpc>
              <a:buFontTx/>
              <a:buNone/>
            </a:pPr>
            <a:r>
              <a:rPr lang="en-US" sz="2000" smtClean="0"/>
              <a:t>•</a:t>
            </a:r>
            <a:r>
              <a:rPr lang="en-US" sz="2000" b="1" i="1" smtClean="0"/>
              <a:t>Image processing is </a:t>
            </a:r>
            <a:r>
              <a:rPr lang="en-US" sz="2000" smtClean="0"/>
              <a:t>used to edit the images. Editing consists of erasing certain parts of an image, combining two images, changing colours etc. Graphic tools like paint –Microsoft program, Adobe’s Photoshop and Corel photo-paint are available to perform this tasks on a PC.</a:t>
            </a:r>
          </a:p>
          <a:p>
            <a:pPr eaLnBrk="1" hangingPunct="1">
              <a:lnSpc>
                <a:spcPct val="80000"/>
              </a:lnSpc>
              <a:buFontTx/>
              <a:buNone/>
            </a:pPr>
            <a:r>
              <a:rPr lang="en-US" sz="2000" smtClean="0"/>
              <a:t>•</a:t>
            </a:r>
            <a:r>
              <a:rPr lang="en-US" sz="2000" b="1" i="1" smtClean="0"/>
              <a:t>Image generation </a:t>
            </a:r>
            <a:r>
              <a:rPr lang="en-US" sz="2000" smtClean="0"/>
              <a:t>consists of creating pictures using </a:t>
            </a:r>
            <a:r>
              <a:rPr lang="en-US" sz="2000" b="1" u="sng" smtClean="0"/>
              <a:t>primitive components</a:t>
            </a:r>
            <a:r>
              <a:rPr lang="en-US" sz="2000" smtClean="0"/>
              <a:t> such as straight lines, circles, ellipses, polygons. This type of generation of geometric objects called </a:t>
            </a:r>
            <a:r>
              <a:rPr lang="en-US" sz="2000" b="1" i="1" u="sng" smtClean="0"/>
              <a:t>vector graphics</a:t>
            </a:r>
            <a:r>
              <a:rPr lang="en-US" sz="2000" smtClean="0"/>
              <a:t>. It is used to create engineering design drawing called computer aided design </a:t>
            </a:r>
            <a:r>
              <a:rPr lang="en-US" sz="2000" b="1" smtClean="0"/>
              <a:t>(CAD</a:t>
            </a:r>
            <a:r>
              <a:rPr lang="en-US" sz="2000" smtClean="0"/>
              <a:t>).</a:t>
            </a:r>
          </a:p>
          <a:p>
            <a:pPr eaLnBrk="1" hangingPunct="1">
              <a:lnSpc>
                <a:spcPct val="80000"/>
              </a:lnSpc>
              <a:buFontTx/>
              <a:buNone/>
            </a:pPr>
            <a:endParaRPr lang="en-US" sz="2000" smtClean="0"/>
          </a:p>
          <a:p>
            <a:pPr eaLnBrk="1" hangingPunct="1">
              <a:lnSpc>
                <a:spcPct val="80000"/>
              </a:lnSpc>
            </a:pPr>
            <a:endParaRPr lang="en-US" sz="2000" smtClean="0"/>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381000" y="304800"/>
            <a:ext cx="8229600" cy="5821363"/>
          </a:xfrm>
        </p:spPr>
        <p:txBody>
          <a:bodyPr/>
          <a:lstStyle/>
          <a:p>
            <a:pPr eaLnBrk="1" hangingPunct="1"/>
            <a:r>
              <a:rPr lang="en-US" smtClean="0"/>
              <a:t>It uses 2 bytes to represent each character</a:t>
            </a:r>
          </a:p>
          <a:p>
            <a:pPr eaLnBrk="1" hangingPunct="1"/>
            <a:r>
              <a:rPr lang="en-US" smtClean="0"/>
              <a:t>Unicode have however defined codes from 0000 to FFFD in hexadecimal which is 65534 codes ( 2 less than 65536 = 2</a:t>
            </a:r>
            <a:r>
              <a:rPr lang="en-US" b="1" baseline="30000" smtClean="0"/>
              <a:t>16</a:t>
            </a:r>
            <a:r>
              <a:rPr lang="en-US" b="1" smtClean="0"/>
              <a:t>).</a:t>
            </a:r>
          </a:p>
          <a:p>
            <a:pPr eaLnBrk="1" hangingPunct="1"/>
            <a:r>
              <a:rPr lang="en-US" smtClean="0"/>
              <a:t>Any character of any language in the world can be represented with this large number.</a:t>
            </a:r>
          </a:p>
          <a:p>
            <a:pPr eaLnBrk="1" hangingPunct="1"/>
            <a:r>
              <a:rPr lang="en-US" smtClean="0"/>
              <a:t>First 128 characters of unicode are identical to ASCII codes.</a:t>
            </a:r>
          </a:p>
          <a:p>
            <a:pPr eaLnBrk="1" hangingPunct="1"/>
            <a:r>
              <a:rPr lang="en-US" smtClean="0"/>
              <a:t>Unicode is compatible with existing ASCII and ISCII coded data stored in computers.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609600" y="228600"/>
            <a:ext cx="8229600" cy="6172200"/>
          </a:xfrm>
        </p:spPr>
        <p:txBody>
          <a:bodyPr/>
          <a:lstStyle/>
          <a:p>
            <a:pPr eaLnBrk="1" hangingPunct="1">
              <a:lnSpc>
                <a:spcPct val="80000"/>
              </a:lnSpc>
            </a:pPr>
            <a:endParaRPr lang="en-US" sz="2800" smtClean="0"/>
          </a:p>
          <a:p>
            <a:pPr eaLnBrk="1" hangingPunct="1">
              <a:lnSpc>
                <a:spcPct val="80000"/>
              </a:lnSpc>
              <a:buFontTx/>
              <a:buNone/>
            </a:pPr>
            <a:r>
              <a:rPr lang="en-US" sz="2800" smtClean="0"/>
              <a:t>•</a:t>
            </a:r>
            <a:r>
              <a:rPr lang="en-US" sz="2800" b="1" smtClean="0"/>
              <a:t>AUTOCAD</a:t>
            </a:r>
            <a:r>
              <a:rPr lang="en-US" sz="2800" smtClean="0"/>
              <a:t> is most popular CAD tool used to view different aspects of an objects.</a:t>
            </a:r>
          </a:p>
          <a:p>
            <a:pPr eaLnBrk="1" hangingPunct="1">
              <a:lnSpc>
                <a:spcPct val="80000"/>
              </a:lnSpc>
              <a:buFontTx/>
              <a:buNone/>
            </a:pPr>
            <a:r>
              <a:rPr lang="en-US" sz="2800" smtClean="0"/>
              <a:t>•</a:t>
            </a:r>
            <a:r>
              <a:rPr lang="en-US" sz="2800" b="1" i="1" smtClean="0"/>
              <a:t>Wire frame </a:t>
            </a:r>
            <a:r>
              <a:rPr lang="en-US" sz="2800" smtClean="0"/>
              <a:t>is a 3D drawing of the outline of the object. It is the skeleton of an object.</a:t>
            </a:r>
          </a:p>
          <a:p>
            <a:pPr eaLnBrk="1" hangingPunct="1">
              <a:lnSpc>
                <a:spcPct val="80000"/>
              </a:lnSpc>
              <a:buFontTx/>
              <a:buNone/>
            </a:pPr>
            <a:r>
              <a:rPr lang="en-US" sz="2800" smtClean="0"/>
              <a:t>•</a:t>
            </a:r>
            <a:r>
              <a:rPr lang="en-US" sz="2800" b="1" i="1" smtClean="0"/>
              <a:t>Shading </a:t>
            </a:r>
            <a:r>
              <a:rPr lang="en-US" sz="2800" smtClean="0"/>
              <a:t>is the process of giving appearance of a surface by using appropriate colour.</a:t>
            </a:r>
          </a:p>
          <a:p>
            <a:pPr eaLnBrk="1" hangingPunct="1">
              <a:lnSpc>
                <a:spcPct val="80000"/>
              </a:lnSpc>
              <a:buFontTx/>
              <a:buNone/>
            </a:pPr>
            <a:r>
              <a:rPr lang="en-US" sz="2800" smtClean="0"/>
              <a:t>•</a:t>
            </a:r>
            <a:r>
              <a:rPr lang="en-US" sz="2800" b="1" i="1" smtClean="0"/>
              <a:t>Texture mapping </a:t>
            </a:r>
            <a:r>
              <a:rPr lang="en-US" sz="2800" smtClean="0"/>
              <a:t>gives a natural appearance such as fabric, rough surface, shiny surface.</a:t>
            </a:r>
          </a:p>
          <a:p>
            <a:pPr eaLnBrk="1" hangingPunct="1">
              <a:lnSpc>
                <a:spcPct val="80000"/>
              </a:lnSpc>
              <a:buFontTx/>
              <a:buNone/>
            </a:pPr>
            <a:r>
              <a:rPr lang="en-US" sz="2800" smtClean="0"/>
              <a:t>•</a:t>
            </a:r>
            <a:r>
              <a:rPr lang="en-US" sz="2800" b="1" i="1" smtClean="0"/>
              <a:t>Ray tracing </a:t>
            </a:r>
            <a:r>
              <a:rPr lang="en-US" sz="2800" smtClean="0"/>
              <a:t>is a shading method simulates illumination of objects from different angles. E.g shadow of a house or shadow of objects in lighted room.</a:t>
            </a:r>
          </a:p>
          <a:p>
            <a:pPr eaLnBrk="1" hangingPunct="1">
              <a:lnSpc>
                <a:spcPct val="80000"/>
              </a:lnSpc>
              <a:buFontTx/>
              <a:buNone/>
            </a:pPr>
            <a:r>
              <a:rPr lang="en-US" sz="2800" smtClean="0"/>
              <a:t>•</a:t>
            </a:r>
            <a:r>
              <a:rPr lang="en-US" sz="2800" b="1" i="1" smtClean="0"/>
              <a:t>Morphing </a:t>
            </a:r>
            <a:r>
              <a:rPr lang="en-US" sz="2800" smtClean="0"/>
              <a:t>is a transformation of an image gradually from a starting image to a concluding image.</a:t>
            </a:r>
          </a:p>
          <a:p>
            <a:pPr eaLnBrk="1" hangingPunct="1">
              <a:lnSpc>
                <a:spcPct val="80000"/>
              </a:lnSpc>
            </a:pPr>
            <a:endParaRPr lang="en-US" sz="2800" smtClean="0"/>
          </a:p>
          <a:p>
            <a:pPr eaLnBrk="1" hangingPunct="1">
              <a:lnSpc>
                <a:spcPct val="80000"/>
              </a:lnSpc>
            </a:pPr>
            <a:endParaRPr lang="en-US" sz="2800" smtClean="0"/>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457200" y="152400"/>
            <a:ext cx="8229600" cy="5973763"/>
          </a:xfrm>
        </p:spPr>
        <p:txBody>
          <a:bodyPr/>
          <a:lstStyle/>
          <a:p>
            <a:pPr eaLnBrk="1" hangingPunct="1">
              <a:lnSpc>
                <a:spcPct val="80000"/>
              </a:lnSpc>
            </a:pPr>
            <a:endParaRPr lang="en-US" sz="1900" b="1" i="1" smtClean="0"/>
          </a:p>
          <a:p>
            <a:pPr eaLnBrk="1" hangingPunct="1">
              <a:lnSpc>
                <a:spcPct val="80000"/>
              </a:lnSpc>
            </a:pPr>
            <a:r>
              <a:rPr lang="en-US" sz="1900" b="1" i="1" smtClean="0"/>
              <a:t>Image recognition </a:t>
            </a:r>
            <a:r>
              <a:rPr lang="en-US" sz="1900" smtClean="0"/>
              <a:t>consists of understanding the nature of an image </a:t>
            </a:r>
          </a:p>
          <a:p>
            <a:pPr eaLnBrk="1" hangingPunct="1">
              <a:lnSpc>
                <a:spcPct val="80000"/>
              </a:lnSpc>
              <a:buFontTx/>
              <a:buNone/>
            </a:pPr>
            <a:r>
              <a:rPr lang="en-US" sz="1900" smtClean="0"/>
              <a:t>and classifying it. </a:t>
            </a:r>
          </a:p>
          <a:p>
            <a:pPr eaLnBrk="1" hangingPunct="1">
              <a:lnSpc>
                <a:spcPct val="80000"/>
              </a:lnSpc>
              <a:buFontTx/>
              <a:buNone/>
            </a:pPr>
            <a:r>
              <a:rPr lang="en-US" sz="1900" smtClean="0"/>
              <a:t>   </a:t>
            </a:r>
            <a:r>
              <a:rPr lang="en-US" sz="1900" b="1" smtClean="0"/>
              <a:t> Example</a:t>
            </a:r>
            <a:r>
              <a:rPr lang="en-US" sz="1900" smtClean="0"/>
              <a:t> recognizing a face, recognizing and classifying finger-prints and identifying a specified objects from a group of objects.</a:t>
            </a:r>
          </a:p>
          <a:p>
            <a:pPr eaLnBrk="1" hangingPunct="1">
              <a:lnSpc>
                <a:spcPct val="80000"/>
              </a:lnSpc>
              <a:buFontTx/>
              <a:buNone/>
            </a:pPr>
            <a:r>
              <a:rPr lang="en-US" sz="1900" smtClean="0"/>
              <a:t>•  Image recognition can be used from criminal investigations to training robots to pick up specified objects.</a:t>
            </a:r>
          </a:p>
          <a:p>
            <a:pPr eaLnBrk="1" hangingPunct="1">
              <a:lnSpc>
                <a:spcPct val="80000"/>
              </a:lnSpc>
              <a:buFontTx/>
              <a:buNone/>
            </a:pPr>
            <a:r>
              <a:rPr lang="en-US" sz="1900" smtClean="0"/>
              <a:t>•  Time varying images constitute a video. </a:t>
            </a:r>
          </a:p>
          <a:p>
            <a:pPr eaLnBrk="1" hangingPunct="1">
              <a:lnSpc>
                <a:spcPct val="80000"/>
              </a:lnSpc>
            </a:pPr>
            <a:r>
              <a:rPr lang="en-US" sz="1900" b="1" smtClean="0"/>
              <a:t>Video </a:t>
            </a:r>
            <a:r>
              <a:rPr lang="en-US" sz="1900" b="1" i="1" smtClean="0"/>
              <a:t>processing </a:t>
            </a:r>
            <a:r>
              <a:rPr lang="en-US" sz="1900" smtClean="0"/>
              <a:t>consists of editing videos using primitives such as cutting, pasting, erasing, enhancing image. </a:t>
            </a:r>
          </a:p>
          <a:p>
            <a:pPr eaLnBrk="1" hangingPunct="1">
              <a:lnSpc>
                <a:spcPct val="80000"/>
              </a:lnSpc>
              <a:buFontTx/>
              <a:buNone/>
            </a:pPr>
            <a:r>
              <a:rPr lang="en-US" sz="1900" smtClean="0"/>
              <a:t>•   </a:t>
            </a:r>
            <a:r>
              <a:rPr lang="en-US" sz="1900" b="1" smtClean="0"/>
              <a:t>Generating videos</a:t>
            </a:r>
            <a:r>
              <a:rPr lang="en-US" sz="1900" smtClean="0"/>
              <a:t> consists of two interesting operations known as morphing and animation.</a:t>
            </a:r>
          </a:p>
          <a:p>
            <a:pPr eaLnBrk="1" hangingPunct="1">
              <a:lnSpc>
                <a:spcPct val="80000"/>
              </a:lnSpc>
              <a:buFontTx/>
              <a:buNone/>
            </a:pPr>
            <a:r>
              <a:rPr lang="en-US" sz="1900" smtClean="0"/>
              <a:t>•   </a:t>
            </a:r>
            <a:r>
              <a:rPr lang="en-US" sz="1900" b="1" i="1" smtClean="0"/>
              <a:t>Morphing </a:t>
            </a:r>
            <a:r>
              <a:rPr lang="en-US" sz="1900" smtClean="0"/>
              <a:t>is transformation of an image gradually from a starting image to a concluding image using a sequence of intermediate pictures. In order to simulate smooth change, some parts of the image are fixed and others change gradually.</a:t>
            </a:r>
          </a:p>
          <a:p>
            <a:pPr eaLnBrk="1" hangingPunct="1">
              <a:lnSpc>
                <a:spcPct val="80000"/>
              </a:lnSpc>
            </a:pPr>
            <a:r>
              <a:rPr lang="en-US" sz="1900" b="1" i="1" smtClean="0"/>
              <a:t>Animation </a:t>
            </a:r>
            <a:r>
              <a:rPr lang="en-US" sz="1900" smtClean="0"/>
              <a:t>is the process of generating a seemingly moving picture by changing a sequence of still picture at the rate of at least 30 per second.</a:t>
            </a:r>
          </a:p>
          <a:p>
            <a:pPr eaLnBrk="1" hangingPunct="1">
              <a:lnSpc>
                <a:spcPct val="80000"/>
              </a:lnSpc>
              <a:buFontTx/>
              <a:buNone/>
            </a:pPr>
            <a:r>
              <a:rPr lang="en-US" sz="1900" smtClean="0"/>
              <a:t>•     Animation sequence is created by artists drawing a number of still pictures either manually or by using a computer program.</a:t>
            </a:r>
          </a:p>
          <a:p>
            <a:pPr eaLnBrk="1" hangingPunct="1">
              <a:lnSpc>
                <a:spcPct val="80000"/>
              </a:lnSpc>
            </a:pPr>
            <a:endParaRPr lang="en-US" sz="1900" smtClean="0"/>
          </a:p>
          <a:p>
            <a:pPr eaLnBrk="1" hangingPunct="1">
              <a:lnSpc>
                <a:spcPct val="80000"/>
              </a:lnSpc>
            </a:pPr>
            <a:endParaRPr lang="en-US" sz="1900" smtClean="0"/>
          </a:p>
          <a:p>
            <a:pPr eaLnBrk="1" hangingPunct="1">
              <a:lnSpc>
                <a:spcPct val="80000"/>
              </a:lnSpc>
              <a:buFontTx/>
              <a:buNone/>
            </a:pPr>
            <a:endParaRPr lang="en-US" sz="1900" smtClean="0"/>
          </a:p>
          <a:p>
            <a:pPr eaLnBrk="1" hangingPunct="1">
              <a:lnSpc>
                <a:spcPct val="80000"/>
              </a:lnSpc>
            </a:pPr>
            <a:endParaRPr lang="en-US" sz="19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457200" y="152400"/>
            <a:ext cx="8229600" cy="5973763"/>
          </a:xfrm>
        </p:spPr>
        <p:txBody>
          <a:bodyPr/>
          <a:lstStyle/>
          <a:p>
            <a:pPr eaLnBrk="1" hangingPunct="1">
              <a:lnSpc>
                <a:spcPct val="80000"/>
              </a:lnSpc>
            </a:pPr>
            <a:r>
              <a:rPr lang="en-US" sz="2400" smtClean="0"/>
              <a:t>Major graphics application are computer games, tools for computer aided design of engineering systems, computer animation for movies and cartoons and advertisements.</a:t>
            </a:r>
          </a:p>
          <a:p>
            <a:pPr eaLnBrk="1" hangingPunct="1">
              <a:lnSpc>
                <a:spcPct val="80000"/>
              </a:lnSpc>
              <a:buFontTx/>
              <a:buNone/>
            </a:pPr>
            <a:r>
              <a:rPr lang="en-US" sz="2400" smtClean="0"/>
              <a:t>• Audio data processing consists of modifying digitized sound files to remove noise (digital re-mastering), enhance sound quality (bass enhancement), add special effects to existing sound files, editing audio files by cutting and pasting.</a:t>
            </a:r>
          </a:p>
          <a:p>
            <a:pPr eaLnBrk="1" hangingPunct="1">
              <a:lnSpc>
                <a:spcPct val="80000"/>
              </a:lnSpc>
              <a:buFontTx/>
              <a:buNone/>
            </a:pPr>
            <a:r>
              <a:rPr lang="en-US" sz="2400" smtClean="0"/>
              <a:t>• All the above types of audio processing done with a multimedia PC equipped with a sound card and loudspeaker.</a:t>
            </a:r>
          </a:p>
          <a:p>
            <a:pPr eaLnBrk="1" hangingPunct="1">
              <a:lnSpc>
                <a:spcPct val="80000"/>
              </a:lnSpc>
              <a:buFontTx/>
              <a:buNone/>
            </a:pPr>
            <a:r>
              <a:rPr lang="en-US" sz="2400" smtClean="0"/>
              <a:t>• Audio processing applications</a:t>
            </a:r>
          </a:p>
          <a:p>
            <a:pPr eaLnBrk="1" hangingPunct="1">
              <a:lnSpc>
                <a:spcPct val="80000"/>
              </a:lnSpc>
              <a:buFontTx/>
              <a:buNone/>
            </a:pPr>
            <a:r>
              <a:rPr lang="en-US" sz="2400" smtClean="0"/>
              <a:t>	–Generating or synthesizing audio file using primitive sound patterns (work on </a:t>
            </a:r>
            <a:r>
              <a:rPr lang="en-US" sz="2400" smtClean="0">
                <a:hlinkClick r:id="rId2" tooltip="Phonology"/>
              </a:rPr>
              <a:t>phonology</a:t>
            </a:r>
            <a:r>
              <a:rPr lang="en-US" sz="2400" smtClean="0"/>
              <a:t>) </a:t>
            </a:r>
          </a:p>
          <a:p>
            <a:pPr eaLnBrk="1" hangingPunct="1">
              <a:lnSpc>
                <a:spcPct val="80000"/>
              </a:lnSpc>
              <a:buFontTx/>
              <a:buNone/>
            </a:pPr>
            <a:r>
              <a:rPr lang="en-US" sz="2400" smtClean="0"/>
              <a:t>   –Speech synthesis</a:t>
            </a:r>
          </a:p>
          <a:p>
            <a:pPr eaLnBrk="1" hangingPunct="1">
              <a:lnSpc>
                <a:spcPct val="80000"/>
              </a:lnSpc>
              <a:buFontTx/>
              <a:buNone/>
            </a:pPr>
            <a:r>
              <a:rPr lang="en-US" sz="2400" smtClean="0"/>
              <a:t>   –Speech analysis and recognition</a:t>
            </a:r>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457200" y="152400"/>
            <a:ext cx="8229600" cy="5973763"/>
          </a:xfrm>
        </p:spPr>
        <p:txBody>
          <a:bodyPr/>
          <a:lstStyle/>
          <a:p>
            <a:pPr eaLnBrk="1" hangingPunct="1">
              <a:lnSpc>
                <a:spcPct val="80000"/>
              </a:lnSpc>
            </a:pPr>
            <a:endParaRPr lang="en-US" sz="2800" smtClean="0"/>
          </a:p>
          <a:p>
            <a:pPr eaLnBrk="1" hangingPunct="1">
              <a:lnSpc>
                <a:spcPct val="80000"/>
              </a:lnSpc>
              <a:buFontTx/>
              <a:buNone/>
            </a:pPr>
            <a:r>
              <a:rPr lang="en-US" sz="2800" smtClean="0"/>
              <a:t>•Generation of audio</a:t>
            </a:r>
          </a:p>
          <a:p>
            <a:pPr eaLnBrk="1" hangingPunct="1">
              <a:lnSpc>
                <a:spcPct val="80000"/>
              </a:lnSpc>
              <a:buFontTx/>
              <a:buNone/>
            </a:pPr>
            <a:r>
              <a:rPr lang="en-US" sz="2800" smtClean="0"/>
              <a:t>–To generate or synthesize audio a music synthesizer are connected to a PC using a interface known as Musical Instrument Digital Interface (MIDI).</a:t>
            </a:r>
          </a:p>
          <a:p>
            <a:pPr eaLnBrk="1" hangingPunct="1">
              <a:lnSpc>
                <a:spcPct val="80000"/>
              </a:lnSpc>
              <a:buFontTx/>
              <a:buNone/>
            </a:pPr>
            <a:r>
              <a:rPr lang="en-US" sz="2800" smtClean="0"/>
              <a:t>•Speech synthesis</a:t>
            </a:r>
          </a:p>
          <a:p>
            <a:pPr eaLnBrk="1" hangingPunct="1">
              <a:lnSpc>
                <a:spcPct val="80000"/>
              </a:lnSpc>
              <a:buFontTx/>
              <a:buNone/>
            </a:pPr>
            <a:r>
              <a:rPr lang="en-US" sz="2800" smtClean="0"/>
              <a:t>– Programs are available to </a:t>
            </a:r>
            <a:r>
              <a:rPr lang="en-US" sz="2800" b="1" u="sng" smtClean="0"/>
              <a:t>convert</a:t>
            </a:r>
            <a:r>
              <a:rPr lang="en-US" sz="2800" smtClean="0"/>
              <a:t> textual input to spoken output. It uses idea of combining letters to pronounce words. </a:t>
            </a:r>
          </a:p>
          <a:p>
            <a:pPr eaLnBrk="1" hangingPunct="1">
              <a:lnSpc>
                <a:spcPct val="80000"/>
              </a:lnSpc>
              <a:buFontTx/>
              <a:buNone/>
            </a:pPr>
            <a:r>
              <a:rPr lang="en-US" sz="2800" smtClean="0"/>
              <a:t>•Speech analysis and recognition</a:t>
            </a:r>
          </a:p>
          <a:p>
            <a:pPr eaLnBrk="1" hangingPunct="1">
              <a:lnSpc>
                <a:spcPct val="80000"/>
              </a:lnSpc>
              <a:buFontTx/>
              <a:buNone/>
            </a:pPr>
            <a:r>
              <a:rPr lang="en-US" sz="2800" smtClean="0"/>
              <a:t>–Recognizing a speaker from a sample of speech and converting a spoken sentence to ASCII text.</a:t>
            </a:r>
          </a:p>
          <a:p>
            <a:pPr eaLnBrk="1" hangingPunct="1">
              <a:lnSpc>
                <a:spcPct val="80000"/>
              </a:lnSpc>
              <a:buFontTx/>
              <a:buNone/>
            </a:pPr>
            <a:r>
              <a:rPr lang="en-US" sz="2800" smtClean="0"/>
              <a:t>–E.g. password like system to allow access to a building or to database stored in a computer.</a:t>
            </a:r>
          </a:p>
          <a:p>
            <a:pPr eaLnBrk="1" hangingPunct="1">
              <a:lnSpc>
                <a:spcPct val="80000"/>
              </a:lnSpc>
            </a:pPr>
            <a:endParaRPr lang="en-US" sz="2800" smtClean="0"/>
          </a:p>
          <a:p>
            <a:pPr eaLnBrk="1" hangingPunct="1">
              <a:lnSpc>
                <a:spcPct val="80000"/>
              </a:lnSpc>
            </a:pPr>
            <a:endParaRPr lang="en-US" sz="2800" smtClean="0"/>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p:cNvPicPr>
            <a:picLocks noGrp="1" noChangeAspect="1" noChangeArrowheads="1"/>
          </p:cNvPicPr>
          <p:nvPr>
            <p:ph type="body" idx="1"/>
          </p:nvPr>
        </p:nvPicPr>
        <p:blipFill>
          <a:blip r:embed="rId2"/>
          <a:srcRect/>
          <a:stretch>
            <a:fillRect/>
          </a:stretch>
        </p:blipFill>
        <p:spPr>
          <a:xfrm>
            <a:off x="457200" y="228600"/>
            <a:ext cx="8229600" cy="5897563"/>
          </a:xfr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457200" y="228600"/>
            <a:ext cx="8229600" cy="5897563"/>
          </a:xfrm>
        </p:spPr>
        <p:txBody>
          <a:bodyPr/>
          <a:lstStyle/>
          <a:p>
            <a:pPr eaLnBrk="1" hangingPunct="1">
              <a:lnSpc>
                <a:spcPct val="90000"/>
              </a:lnSpc>
            </a:pPr>
            <a:endParaRPr lang="en-US" sz="2800" smtClean="0"/>
          </a:p>
          <a:p>
            <a:pPr eaLnBrk="1" hangingPunct="1">
              <a:lnSpc>
                <a:spcPct val="90000"/>
              </a:lnSpc>
              <a:buFontTx/>
              <a:buNone/>
            </a:pPr>
            <a:r>
              <a:rPr lang="en-US" sz="3600" b="1" u="sng" smtClean="0"/>
              <a:t>Business information system</a:t>
            </a:r>
          </a:p>
          <a:p>
            <a:pPr eaLnBrk="1" hangingPunct="1">
              <a:lnSpc>
                <a:spcPct val="90000"/>
              </a:lnSpc>
              <a:buFontTx/>
              <a:buNone/>
            </a:pPr>
            <a:endParaRPr lang="en-US" sz="2800" smtClean="0"/>
          </a:p>
          <a:p>
            <a:pPr eaLnBrk="1" hangingPunct="1">
              <a:lnSpc>
                <a:spcPct val="90000"/>
              </a:lnSpc>
              <a:buFontTx/>
              <a:buNone/>
            </a:pPr>
            <a:r>
              <a:rPr lang="en-US" sz="2800" b="1" smtClean="0"/>
              <a:t>Introduction</a:t>
            </a:r>
          </a:p>
          <a:p>
            <a:pPr eaLnBrk="1" hangingPunct="1">
              <a:lnSpc>
                <a:spcPct val="90000"/>
              </a:lnSpc>
              <a:buFontTx/>
              <a:buNone/>
            </a:pPr>
            <a:r>
              <a:rPr lang="en-US" sz="2800" smtClean="0"/>
              <a:t>•Applications of computers</a:t>
            </a:r>
          </a:p>
          <a:p>
            <a:pPr eaLnBrk="1" hangingPunct="1">
              <a:lnSpc>
                <a:spcPct val="90000"/>
              </a:lnSpc>
              <a:buFontTx/>
              <a:buNone/>
            </a:pPr>
            <a:r>
              <a:rPr lang="en-US" sz="2800" smtClean="0"/>
              <a:t>•all organizations like –government offices , academic institutions, businesses, road transport services, railways, airlines etc., -use IT.</a:t>
            </a:r>
          </a:p>
          <a:p>
            <a:pPr eaLnBrk="1" hangingPunct="1">
              <a:lnSpc>
                <a:spcPct val="90000"/>
              </a:lnSpc>
              <a:buFontTx/>
              <a:buNone/>
            </a:pPr>
            <a:r>
              <a:rPr lang="en-US" sz="2800" smtClean="0"/>
              <a:t>–Tasks carried out by a computer –software.</a:t>
            </a:r>
          </a:p>
          <a:p>
            <a:pPr eaLnBrk="1" hangingPunct="1">
              <a:lnSpc>
                <a:spcPct val="90000"/>
              </a:lnSpc>
              <a:buFontTx/>
              <a:buNone/>
            </a:pPr>
            <a:r>
              <a:rPr lang="en-US" sz="2800" smtClean="0"/>
              <a:t>•Eg1: Commercial –Medical shop –Billing system.</a:t>
            </a:r>
          </a:p>
          <a:p>
            <a:pPr eaLnBrk="1" hangingPunct="1">
              <a:lnSpc>
                <a:spcPct val="90000"/>
              </a:lnSpc>
              <a:buFontTx/>
              <a:buNone/>
            </a:pPr>
            <a:r>
              <a:rPr lang="en-US" sz="2800" smtClean="0"/>
              <a:t>•Eg2: Computerized Railway reservation system –tickets issued per day</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457200" y="304800"/>
            <a:ext cx="8229600" cy="5821363"/>
          </a:xfrm>
        </p:spPr>
        <p:txBody>
          <a:bodyPr/>
          <a:lstStyle/>
          <a:p>
            <a:pPr eaLnBrk="1" hangingPunct="1">
              <a:lnSpc>
                <a:spcPct val="80000"/>
              </a:lnSpc>
            </a:pPr>
            <a:endParaRPr lang="en-US" sz="2000" smtClean="0"/>
          </a:p>
          <a:p>
            <a:pPr eaLnBrk="1" hangingPunct="1">
              <a:lnSpc>
                <a:spcPct val="80000"/>
              </a:lnSpc>
              <a:buFontTx/>
              <a:buNone/>
            </a:pPr>
            <a:r>
              <a:rPr lang="en-US" sz="2000" b="1" smtClean="0"/>
              <a:t>TYPES OF INFORMATION NEEDED BY</a:t>
            </a:r>
            <a:endParaRPr lang="en-US" sz="2000" smtClean="0"/>
          </a:p>
          <a:p>
            <a:pPr eaLnBrk="1" hangingPunct="1">
              <a:lnSpc>
                <a:spcPct val="80000"/>
              </a:lnSpc>
              <a:buFontTx/>
              <a:buNone/>
            </a:pPr>
            <a:r>
              <a:rPr lang="en-US" sz="2000" b="1" smtClean="0"/>
              <a:t>   ORGANIZATIONS</a:t>
            </a:r>
            <a:endParaRPr lang="en-US" sz="2000" smtClean="0"/>
          </a:p>
          <a:p>
            <a:pPr eaLnBrk="1" hangingPunct="1">
              <a:lnSpc>
                <a:spcPct val="80000"/>
              </a:lnSpc>
            </a:pPr>
            <a:endParaRPr lang="en-US" sz="2000" smtClean="0"/>
          </a:p>
          <a:p>
            <a:pPr eaLnBrk="1" hangingPunct="1">
              <a:lnSpc>
                <a:spcPct val="80000"/>
              </a:lnSpc>
              <a:buFontTx/>
              <a:buNone/>
            </a:pPr>
            <a:r>
              <a:rPr lang="en-US" sz="2000" i="1" smtClean="0"/>
              <a:t>1. OPERATIONAL INFORMATION </a:t>
            </a:r>
            <a:r>
              <a:rPr lang="en-US" sz="2000" smtClean="0"/>
              <a:t>:</a:t>
            </a:r>
          </a:p>
          <a:p>
            <a:pPr eaLnBrk="1" hangingPunct="1">
              <a:lnSpc>
                <a:spcPct val="80000"/>
              </a:lnSpc>
              <a:buFontTx/>
              <a:buNone/>
            </a:pPr>
            <a:r>
              <a:rPr lang="en-US" sz="2000" smtClean="0"/>
              <a:t>–Information needed to run business day-to –day.</a:t>
            </a:r>
          </a:p>
          <a:p>
            <a:pPr eaLnBrk="1" hangingPunct="1">
              <a:lnSpc>
                <a:spcPct val="80000"/>
              </a:lnSpc>
              <a:buFontTx/>
              <a:buNone/>
            </a:pPr>
            <a:r>
              <a:rPr lang="en-US" sz="2000" smtClean="0"/>
              <a:t>–</a:t>
            </a:r>
            <a:r>
              <a:rPr lang="en-US" sz="2000" i="1" smtClean="0"/>
              <a:t>With ref. to Eg1 :</a:t>
            </a:r>
            <a:endParaRPr lang="en-US" sz="2000" smtClean="0"/>
          </a:p>
          <a:p>
            <a:pPr eaLnBrk="1" hangingPunct="1">
              <a:lnSpc>
                <a:spcPct val="80000"/>
              </a:lnSpc>
              <a:buFontTx/>
              <a:buNone/>
            </a:pPr>
            <a:endParaRPr lang="en-US" sz="2000" smtClean="0"/>
          </a:p>
          <a:p>
            <a:pPr lvl="2" eaLnBrk="1" hangingPunct="1">
              <a:lnSpc>
                <a:spcPct val="80000"/>
              </a:lnSpc>
            </a:pPr>
            <a:r>
              <a:rPr lang="en-US" sz="1600" smtClean="0"/>
              <a:t>No. of bills produced per day</a:t>
            </a:r>
          </a:p>
          <a:p>
            <a:pPr lvl="2" eaLnBrk="1" hangingPunct="1">
              <a:lnSpc>
                <a:spcPct val="80000"/>
              </a:lnSpc>
            </a:pPr>
            <a:r>
              <a:rPr lang="en-US" sz="1600" smtClean="0"/>
              <a:t>Items whose stock is low and new order to be placed</a:t>
            </a:r>
          </a:p>
          <a:p>
            <a:pPr lvl="2" eaLnBrk="1" hangingPunct="1">
              <a:lnSpc>
                <a:spcPct val="80000"/>
              </a:lnSpc>
            </a:pPr>
            <a:r>
              <a:rPr lang="en-US" sz="1600" smtClean="0"/>
              <a:t>Information about reliability of suppliers</a:t>
            </a:r>
          </a:p>
          <a:p>
            <a:pPr lvl="2" eaLnBrk="1" hangingPunct="1">
              <a:lnSpc>
                <a:spcPct val="80000"/>
              </a:lnSpc>
            </a:pPr>
            <a:r>
              <a:rPr lang="en-US" sz="1600" smtClean="0"/>
              <a:t>Profit and loss account</a:t>
            </a:r>
          </a:p>
          <a:p>
            <a:pPr eaLnBrk="1" hangingPunct="1">
              <a:lnSpc>
                <a:spcPct val="80000"/>
              </a:lnSpc>
              <a:buFontTx/>
              <a:buNone/>
            </a:pPr>
            <a:r>
              <a:rPr lang="en-US" sz="2000" smtClean="0"/>
              <a:t>–</a:t>
            </a:r>
            <a:r>
              <a:rPr lang="en-US" sz="2000" i="1" smtClean="0"/>
              <a:t>With ref. to Eg2 :</a:t>
            </a:r>
            <a:endParaRPr lang="en-US" sz="2000" smtClean="0"/>
          </a:p>
          <a:p>
            <a:pPr eaLnBrk="1" hangingPunct="1">
              <a:lnSpc>
                <a:spcPct val="80000"/>
              </a:lnSpc>
              <a:buFontTx/>
              <a:buNone/>
            </a:pPr>
            <a:r>
              <a:rPr lang="en-US" sz="2000" smtClean="0"/>
              <a:t>	•No of tickets issued per day</a:t>
            </a:r>
          </a:p>
          <a:p>
            <a:pPr eaLnBrk="1" hangingPunct="1">
              <a:lnSpc>
                <a:spcPct val="80000"/>
              </a:lnSpc>
              <a:buFontTx/>
              <a:buNone/>
            </a:pPr>
            <a:r>
              <a:rPr lang="en-US" sz="2000" smtClean="0"/>
              <a:t>	•Amount collected at each station	</a:t>
            </a:r>
          </a:p>
          <a:p>
            <a:pPr eaLnBrk="1" hangingPunct="1">
              <a:lnSpc>
                <a:spcPct val="80000"/>
              </a:lnSpc>
              <a:buFontTx/>
              <a:buNone/>
            </a:pPr>
            <a:r>
              <a:rPr lang="en-US" sz="2000" smtClean="0"/>
              <a:t>	•Reservation chart	</a:t>
            </a:r>
          </a:p>
          <a:p>
            <a:pPr eaLnBrk="1" hangingPunct="1">
              <a:lnSpc>
                <a:spcPct val="80000"/>
              </a:lnSpc>
              <a:buFontTx/>
              <a:buNone/>
            </a:pPr>
            <a:r>
              <a:rPr lang="en-US" sz="2000" smtClean="0"/>
              <a:t>	•Cancellations of tickets	</a:t>
            </a:r>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457200" y="152400"/>
            <a:ext cx="8229600" cy="5973763"/>
          </a:xfrm>
        </p:spPr>
        <p:txBody>
          <a:bodyPr/>
          <a:lstStyle/>
          <a:p>
            <a:pPr eaLnBrk="1" hangingPunct="1"/>
            <a:r>
              <a:rPr lang="en-US" i="1" smtClean="0"/>
              <a:t>2. TACTICAL INFORMATION :</a:t>
            </a:r>
            <a:r>
              <a:rPr lang="en-US" smtClean="0"/>
              <a:t>–Information needed to take short range decision to run a business efficiently.</a:t>
            </a:r>
          </a:p>
          <a:p>
            <a:pPr eaLnBrk="1" hangingPunct="1">
              <a:buFontTx/>
              <a:buNone/>
            </a:pPr>
            <a:r>
              <a:rPr lang="en-US" smtClean="0"/>
              <a:t>–</a:t>
            </a:r>
            <a:r>
              <a:rPr lang="en-US" i="1" smtClean="0"/>
              <a:t>With ref. to Eg1 :</a:t>
            </a:r>
            <a:r>
              <a:rPr lang="en-US" smtClean="0"/>
              <a:t>•Information on reliability of suppliers –management decision how to select suppliers.</a:t>
            </a:r>
          </a:p>
          <a:p>
            <a:pPr eaLnBrk="1" hangingPunct="1">
              <a:buFontTx/>
              <a:buNone/>
            </a:pPr>
            <a:r>
              <a:rPr lang="en-US" smtClean="0"/>
              <a:t>–</a:t>
            </a:r>
            <a:r>
              <a:rPr lang="en-US" i="1" smtClean="0"/>
              <a:t>With ref. to Eg2 :</a:t>
            </a:r>
            <a:r>
              <a:rPr lang="en-US" smtClean="0"/>
              <a:t>•Examine which train have long waiting lists and add bogies to clear the rush or schedule special trains.</a:t>
            </a:r>
          </a:p>
          <a:p>
            <a:pPr eaLnBrk="1" hangingPunct="1"/>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457200" y="304800"/>
            <a:ext cx="8229600" cy="5821363"/>
          </a:xfrm>
        </p:spPr>
        <p:txBody>
          <a:bodyPr/>
          <a:lstStyle/>
          <a:p>
            <a:pPr eaLnBrk="1" hangingPunct="1">
              <a:lnSpc>
                <a:spcPct val="80000"/>
              </a:lnSpc>
            </a:pPr>
            <a:endParaRPr lang="en-US" sz="2800" smtClean="0"/>
          </a:p>
          <a:p>
            <a:pPr eaLnBrk="1" hangingPunct="1">
              <a:lnSpc>
                <a:spcPct val="80000"/>
              </a:lnSpc>
            </a:pPr>
            <a:r>
              <a:rPr lang="en-US" sz="2800" i="1" smtClean="0"/>
              <a:t>3. STRATEGIC INFORMATION :</a:t>
            </a:r>
            <a:endParaRPr lang="en-US" sz="2800" smtClean="0"/>
          </a:p>
          <a:p>
            <a:pPr eaLnBrk="1" hangingPunct="1">
              <a:lnSpc>
                <a:spcPct val="80000"/>
              </a:lnSpc>
              <a:buFontTx/>
              <a:buNone/>
            </a:pPr>
            <a:r>
              <a:rPr lang="en-US" sz="2800" smtClean="0"/>
              <a:t>–Information needed for long range planning and steering the business to increase profit.</a:t>
            </a:r>
          </a:p>
          <a:p>
            <a:pPr eaLnBrk="1" hangingPunct="1">
              <a:lnSpc>
                <a:spcPct val="80000"/>
              </a:lnSpc>
              <a:buFontTx/>
              <a:buNone/>
            </a:pPr>
            <a:r>
              <a:rPr lang="en-US" sz="2800" smtClean="0"/>
              <a:t>–</a:t>
            </a:r>
            <a:r>
              <a:rPr lang="en-US" sz="2800" b="1" i="1" smtClean="0"/>
              <a:t>With ref. to Eg1 :</a:t>
            </a:r>
            <a:endParaRPr lang="en-US" sz="2800" b="1" smtClean="0"/>
          </a:p>
          <a:p>
            <a:pPr eaLnBrk="1" hangingPunct="1">
              <a:lnSpc>
                <a:spcPct val="80000"/>
              </a:lnSpc>
              <a:buFontTx/>
              <a:buNone/>
            </a:pPr>
            <a:r>
              <a:rPr lang="en-US" sz="2800" smtClean="0"/>
              <a:t>•Expanding the business by stockings –equipments</a:t>
            </a:r>
          </a:p>
          <a:p>
            <a:pPr eaLnBrk="1" hangingPunct="1">
              <a:lnSpc>
                <a:spcPct val="80000"/>
              </a:lnSpc>
              <a:buFontTx/>
              <a:buNone/>
            </a:pPr>
            <a:r>
              <a:rPr lang="en-US" sz="2800" smtClean="0"/>
              <a:t>•Discounts on sales</a:t>
            </a:r>
          </a:p>
          <a:p>
            <a:pPr eaLnBrk="1" hangingPunct="1">
              <a:lnSpc>
                <a:spcPct val="80000"/>
              </a:lnSpc>
              <a:buFontTx/>
              <a:buNone/>
            </a:pPr>
            <a:r>
              <a:rPr lang="en-US" sz="2800" smtClean="0"/>
              <a:t>•Open a new branch</a:t>
            </a:r>
          </a:p>
          <a:p>
            <a:pPr eaLnBrk="1" hangingPunct="1">
              <a:lnSpc>
                <a:spcPct val="80000"/>
              </a:lnSpc>
              <a:buFontTx/>
              <a:buNone/>
            </a:pPr>
            <a:r>
              <a:rPr lang="en-US" sz="2800" smtClean="0"/>
              <a:t>–</a:t>
            </a:r>
            <a:r>
              <a:rPr lang="en-US" sz="2800" b="1" i="1" smtClean="0"/>
              <a:t>With ref. to Eg2 :</a:t>
            </a:r>
            <a:endParaRPr lang="en-US" sz="2800" b="1" smtClean="0"/>
          </a:p>
          <a:p>
            <a:pPr eaLnBrk="1" hangingPunct="1">
              <a:lnSpc>
                <a:spcPct val="80000"/>
              </a:lnSpc>
              <a:buFontTx/>
              <a:buNone/>
            </a:pPr>
            <a:r>
              <a:rPr lang="en-US" sz="2800" smtClean="0"/>
              <a:t>•double the tracks</a:t>
            </a:r>
          </a:p>
          <a:p>
            <a:pPr eaLnBrk="1" hangingPunct="1">
              <a:lnSpc>
                <a:spcPct val="80000"/>
              </a:lnSpc>
              <a:buFontTx/>
              <a:buNone/>
            </a:pPr>
            <a:r>
              <a:rPr lang="en-US" sz="2800" smtClean="0"/>
              <a:t>•Electrify certain routes</a:t>
            </a:r>
          </a:p>
          <a:p>
            <a:pPr eaLnBrk="1" hangingPunct="1">
              <a:lnSpc>
                <a:spcPct val="80000"/>
              </a:lnSpc>
              <a:buFontTx/>
              <a:buNone/>
            </a:pPr>
            <a:r>
              <a:rPr lang="en-US" sz="2800" smtClean="0"/>
              <a:t>•Convert meter gauge into broad gauge</a:t>
            </a:r>
          </a:p>
          <a:p>
            <a:pPr eaLnBrk="1" hangingPunct="1">
              <a:lnSpc>
                <a:spcPct val="80000"/>
              </a:lnSpc>
            </a:pPr>
            <a:endParaRPr lang="en-US" sz="2800" smtClean="0"/>
          </a:p>
          <a:p>
            <a:pPr eaLnBrk="1" hangingPunct="1">
              <a:lnSpc>
                <a:spcPct val="80000"/>
              </a:lnSpc>
            </a:pPr>
            <a:endParaRPr lang="en-US" sz="2800" smtClean="0"/>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457200" y="228600"/>
            <a:ext cx="8229600" cy="5897563"/>
          </a:xfrm>
        </p:spPr>
        <p:txBody>
          <a:bodyPr/>
          <a:lstStyle/>
          <a:p>
            <a:pPr eaLnBrk="1" hangingPunct="1"/>
            <a:endParaRPr lang="en-US" smtClean="0"/>
          </a:p>
          <a:p>
            <a:pPr eaLnBrk="1" hangingPunct="1"/>
            <a:r>
              <a:rPr lang="en-US" i="1" smtClean="0"/>
              <a:t>STATUTORY INFORMATION :</a:t>
            </a:r>
            <a:endParaRPr lang="en-US" smtClean="0"/>
          </a:p>
          <a:p>
            <a:pPr eaLnBrk="1" hangingPunct="1">
              <a:buFontTx/>
              <a:buNone/>
            </a:pPr>
            <a:r>
              <a:rPr lang="en-US" smtClean="0"/>
              <a:t>–Information and reports which are required by law to be sent to government authorities , periodical submission is important.</a:t>
            </a:r>
          </a:p>
          <a:p>
            <a:pPr eaLnBrk="1" hangingPunct="1">
              <a:buFontTx/>
              <a:buNone/>
            </a:pPr>
            <a:r>
              <a:rPr lang="en-US" i="1" u="sng" smtClean="0"/>
              <a:t>With ref. to Eg1 :</a:t>
            </a:r>
            <a:endParaRPr lang="en-US" u="sng" smtClean="0"/>
          </a:p>
          <a:p>
            <a:pPr eaLnBrk="1" hangingPunct="1">
              <a:buFontTx/>
              <a:buNone/>
            </a:pPr>
            <a:r>
              <a:rPr lang="en-US" smtClean="0"/>
              <a:t>–Filing sales tax returns , income tax returns</a:t>
            </a:r>
          </a:p>
          <a:p>
            <a:pPr eaLnBrk="1" hangingPunct="1">
              <a:buFontTx/>
              <a:buNone/>
            </a:pPr>
            <a:r>
              <a:rPr lang="en-US" i="1" u="sng" smtClean="0"/>
              <a:t>With ref. to Eg2 :</a:t>
            </a:r>
            <a:endParaRPr lang="en-US" u="sng" smtClean="0"/>
          </a:p>
          <a:p>
            <a:pPr eaLnBrk="1" hangingPunct="1">
              <a:buFontTx/>
              <a:buNone/>
            </a:pPr>
            <a:r>
              <a:rPr lang="en-US" smtClean="0"/>
              <a:t>–Submission of annual budget to Parliament</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57200" y="304800"/>
            <a:ext cx="8229600" cy="6248400"/>
          </a:xfrm>
        </p:spPr>
        <p:txBody>
          <a:bodyPr/>
          <a:lstStyle/>
          <a:p>
            <a:pPr eaLnBrk="1" hangingPunct="1">
              <a:buFontTx/>
              <a:buNone/>
            </a:pPr>
            <a:r>
              <a:rPr lang="en-US" b="1" smtClean="0"/>
              <a:t>3. Audio Data Representation</a:t>
            </a:r>
          </a:p>
          <a:p>
            <a:pPr lvl="1" eaLnBrk="1" hangingPunct="1"/>
            <a:r>
              <a:rPr lang="en-US" smtClean="0"/>
              <a:t>There are a number of different </a:t>
            </a:r>
            <a:r>
              <a:rPr lang="en-US" i="1" smtClean="0"/>
              <a:t>types</a:t>
            </a:r>
            <a:r>
              <a:rPr lang="en-US" smtClean="0"/>
              <a:t> of Audio files. The most common are Wave files (wav) and MPEG Layer-3 files (mp3). </a:t>
            </a:r>
          </a:p>
          <a:p>
            <a:pPr lvl="1" eaLnBrk="1" hangingPunct="1"/>
            <a:r>
              <a:rPr lang="en-US" smtClean="0"/>
              <a:t>There are, however, many other audio file types discussed below. For example, ".wav", ".mp3“. </a:t>
            </a:r>
          </a:p>
          <a:p>
            <a:pPr lvl="1" eaLnBrk="1" hangingPunct="1"/>
            <a:r>
              <a:rPr lang="en-US" smtClean="0"/>
              <a:t>A </a:t>
            </a:r>
            <a:r>
              <a:rPr lang="en-US" i="1" smtClean="0"/>
              <a:t>codec</a:t>
            </a:r>
            <a:r>
              <a:rPr lang="en-US" smtClean="0"/>
              <a:t> ("coder/decoder") is a way of encoding audio or video into a stream of bytes.</a:t>
            </a:r>
            <a:br>
              <a:rPr lang="en-US" smtClean="0"/>
            </a:br>
            <a:endParaRPr lang="en-US" smtClean="0"/>
          </a:p>
          <a:p>
            <a:pPr eaLnBrk="1" hangingPunct="1">
              <a:buFontTx/>
              <a:buNone/>
            </a:pPr>
            <a:r>
              <a:rPr lang="en-US" smtClean="0"/>
              <a:t>   </a:t>
            </a:r>
            <a:endParaRPr lang="en-US" sz="280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457200" y="228600"/>
            <a:ext cx="8229600" cy="5897563"/>
          </a:xfrm>
        </p:spPr>
        <p:txBody>
          <a:bodyPr/>
          <a:lstStyle/>
          <a:p>
            <a:pPr eaLnBrk="1" hangingPunct="1">
              <a:lnSpc>
                <a:spcPct val="80000"/>
              </a:lnSpc>
            </a:pPr>
            <a:endParaRPr lang="en-US" sz="2800" smtClean="0"/>
          </a:p>
          <a:p>
            <a:pPr eaLnBrk="1" hangingPunct="1">
              <a:lnSpc>
                <a:spcPct val="80000"/>
              </a:lnSpc>
              <a:buFontTx/>
              <a:buNone/>
            </a:pPr>
            <a:r>
              <a:rPr lang="en-US" sz="2800" b="1" smtClean="0"/>
              <a:t>Why should we use computers in Businesses ?</a:t>
            </a:r>
            <a:endParaRPr lang="en-US" sz="2800" smtClean="0"/>
          </a:p>
          <a:p>
            <a:pPr eaLnBrk="1" hangingPunct="1">
              <a:lnSpc>
                <a:spcPct val="80000"/>
              </a:lnSpc>
            </a:pPr>
            <a:endParaRPr lang="en-US" sz="2800" smtClean="0"/>
          </a:p>
          <a:p>
            <a:pPr eaLnBrk="1" hangingPunct="1">
              <a:lnSpc>
                <a:spcPct val="80000"/>
              </a:lnSpc>
              <a:buFontTx/>
              <a:buNone/>
            </a:pPr>
            <a:r>
              <a:rPr lang="en-US" sz="2800" smtClean="0"/>
              <a:t>•The volume of data becomes large when the organization grows. It becomes difficult to process them manually.</a:t>
            </a:r>
          </a:p>
          <a:p>
            <a:pPr eaLnBrk="1" hangingPunct="1">
              <a:lnSpc>
                <a:spcPct val="80000"/>
              </a:lnSpc>
              <a:buFontTx/>
              <a:buNone/>
            </a:pPr>
            <a:r>
              <a:rPr lang="en-US" sz="2800" smtClean="0"/>
              <a:t>•Computer based processing enables the same data to be processed in many ways based on needs.</a:t>
            </a:r>
          </a:p>
          <a:p>
            <a:pPr eaLnBrk="1" hangingPunct="1">
              <a:lnSpc>
                <a:spcPct val="80000"/>
              </a:lnSpc>
              <a:buFontTx/>
              <a:buNone/>
            </a:pPr>
            <a:r>
              <a:rPr lang="en-US" sz="2800" smtClean="0"/>
              <a:t>•Markets are becoming competitive and globalization.</a:t>
            </a:r>
          </a:p>
          <a:p>
            <a:pPr eaLnBrk="1" hangingPunct="1">
              <a:lnSpc>
                <a:spcPct val="80000"/>
              </a:lnSpc>
              <a:buFontTx/>
              <a:buNone/>
            </a:pPr>
            <a:r>
              <a:rPr lang="en-US" sz="2800" smtClean="0"/>
              <a:t>•Computers have proven to be invaluable aids in efficiently producing goods and managing organizations.</a:t>
            </a:r>
          </a:p>
          <a:p>
            <a:pPr eaLnBrk="1" hangingPunct="1">
              <a:lnSpc>
                <a:spcPct val="80000"/>
              </a:lnSpc>
            </a:pPr>
            <a:endParaRPr lang="en-US" sz="2800" smtClean="0"/>
          </a:p>
          <a:p>
            <a:pPr eaLnBrk="1" hangingPunct="1">
              <a:lnSpc>
                <a:spcPct val="80000"/>
              </a:lnSpc>
            </a:pPr>
            <a:endParaRPr lang="en-US" sz="2800" smtClean="0"/>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b="1" smtClean="0"/>
              <a:t>Why should we use computers in Businesses ?</a:t>
            </a:r>
          </a:p>
          <a:p>
            <a:pPr eaLnBrk="1" hangingPunct="1">
              <a:lnSpc>
                <a:spcPct val="90000"/>
              </a:lnSpc>
              <a:buFontTx/>
              <a:buNone/>
            </a:pPr>
            <a:r>
              <a:rPr lang="en-US" sz="2800" smtClean="0"/>
              <a:t>•The volume of data becomes large when the organization grows. It becomes difficult to process them manually.</a:t>
            </a:r>
          </a:p>
          <a:p>
            <a:pPr eaLnBrk="1" hangingPunct="1">
              <a:lnSpc>
                <a:spcPct val="90000"/>
              </a:lnSpc>
              <a:buFontTx/>
              <a:buNone/>
            </a:pPr>
            <a:r>
              <a:rPr lang="en-US" sz="2800" smtClean="0"/>
              <a:t>• Computer based processing enables the same data to be processed in many ways based on needs.</a:t>
            </a:r>
          </a:p>
          <a:p>
            <a:pPr eaLnBrk="1" hangingPunct="1">
              <a:lnSpc>
                <a:spcPct val="90000"/>
              </a:lnSpc>
              <a:buFontTx/>
              <a:buNone/>
            </a:pPr>
            <a:r>
              <a:rPr lang="en-US" sz="2800" smtClean="0"/>
              <a:t>•Markets are becoming competitive and globalization.</a:t>
            </a:r>
          </a:p>
          <a:p>
            <a:pPr eaLnBrk="1" hangingPunct="1">
              <a:lnSpc>
                <a:spcPct val="90000"/>
              </a:lnSpc>
              <a:buFontTx/>
              <a:buNone/>
            </a:pPr>
            <a:r>
              <a:rPr lang="en-US" sz="2800" smtClean="0"/>
              <a:t>•Computers have proven to be invaluable aids in efficiently producing goods and managing organizations.</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457200" y="304800"/>
            <a:ext cx="8229600" cy="5821363"/>
          </a:xfrm>
        </p:spPr>
        <p:txBody>
          <a:bodyPr/>
          <a:lstStyle/>
          <a:p>
            <a:pPr eaLnBrk="1" hangingPunct="1">
              <a:buFontTx/>
              <a:buNone/>
            </a:pPr>
            <a:endParaRPr lang="en-US" smtClean="0"/>
          </a:p>
          <a:p>
            <a:pPr eaLnBrk="1" hangingPunct="1">
              <a:buFontTx/>
              <a:buNone/>
            </a:pPr>
            <a:endParaRPr lang="en-US" smtClean="0"/>
          </a:p>
        </p:txBody>
      </p:sp>
      <p:pic>
        <p:nvPicPr>
          <p:cNvPr id="71683" name="Picture 7"/>
          <p:cNvPicPr>
            <a:picLocks noChangeAspect="1" noChangeArrowheads="1"/>
          </p:cNvPicPr>
          <p:nvPr/>
        </p:nvPicPr>
        <p:blipFill>
          <a:blip r:embed="rId2"/>
          <a:srcRect/>
          <a:stretch>
            <a:fillRect/>
          </a:stretch>
        </p:blipFill>
        <p:spPr bwMode="auto">
          <a:xfrm>
            <a:off x="1023938" y="595313"/>
            <a:ext cx="7096125" cy="566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457200" y="228600"/>
            <a:ext cx="8229600" cy="5897563"/>
          </a:xfrm>
        </p:spPr>
        <p:txBody>
          <a:bodyPr/>
          <a:lstStyle/>
          <a:p>
            <a:pPr eaLnBrk="1" hangingPunct="1"/>
            <a:endParaRPr lang="en-US" smtClean="0"/>
          </a:p>
          <a:p>
            <a:pPr eaLnBrk="1" hangingPunct="1"/>
            <a:r>
              <a:rPr lang="en-US" b="1" smtClean="0"/>
              <a:t>Management Structure and their Information needs…Cont.,</a:t>
            </a:r>
            <a:endParaRPr lang="en-US" smtClean="0"/>
          </a:p>
          <a:p>
            <a:pPr eaLnBrk="1" hangingPunct="1">
              <a:buFontTx/>
              <a:buNone/>
            </a:pPr>
            <a:r>
              <a:rPr lang="en-US" i="1" smtClean="0"/>
              <a:t>Management Information System </a:t>
            </a:r>
            <a:r>
              <a:rPr lang="en-US" smtClean="0"/>
              <a:t>(MIS) :</a:t>
            </a:r>
          </a:p>
          <a:p>
            <a:pPr eaLnBrk="1" hangingPunct="1">
              <a:buFontTx/>
              <a:buNone/>
            </a:pPr>
            <a:r>
              <a:rPr lang="en-US" smtClean="0"/>
              <a:t>–The system which uses operational data and applies a number of rules and summarizes them to obtain information relevant </a:t>
            </a:r>
            <a:r>
              <a:rPr lang="en-US" i="1" smtClean="0"/>
              <a:t>for taking tactical decisions </a:t>
            </a:r>
            <a:r>
              <a:rPr lang="en-US" smtClean="0"/>
              <a:t>is known as a </a:t>
            </a:r>
            <a:r>
              <a:rPr lang="en-US" b="1" i="1" smtClean="0"/>
              <a:t>Management Information System</a:t>
            </a:r>
            <a:r>
              <a:rPr lang="en-US" smtClean="0"/>
              <a:t>.</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p:cNvPicPr>
            <a:picLocks noGrp="1" noChangeAspect="1" noChangeArrowheads="1"/>
          </p:cNvPicPr>
          <p:nvPr>
            <p:ph type="body" idx="1"/>
          </p:nvPr>
        </p:nvPicPr>
        <p:blipFill>
          <a:blip r:embed="rId2"/>
          <a:srcRect/>
          <a:stretch>
            <a:fillRect/>
          </a:stretch>
        </p:blipFill>
        <p:spPr>
          <a:xfrm>
            <a:off x="457200" y="228600"/>
            <a:ext cx="8229600" cy="5897563"/>
          </a:xfr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457200" y="152400"/>
            <a:ext cx="8229600" cy="5973763"/>
          </a:xfrm>
        </p:spPr>
        <p:txBody>
          <a:bodyPr/>
          <a:lstStyle/>
          <a:p>
            <a:pPr eaLnBrk="1" hangingPunct="1">
              <a:lnSpc>
                <a:spcPct val="90000"/>
              </a:lnSpc>
            </a:pPr>
            <a:endParaRPr lang="en-US" sz="2400" smtClean="0"/>
          </a:p>
          <a:p>
            <a:pPr eaLnBrk="1" hangingPunct="1">
              <a:lnSpc>
                <a:spcPct val="90000"/>
              </a:lnSpc>
              <a:buFontTx/>
              <a:buNone/>
            </a:pPr>
            <a:r>
              <a:rPr lang="en-US" sz="2400" b="1" smtClean="0"/>
              <a:t>Management Structure and their Information </a:t>
            </a:r>
            <a:endParaRPr lang="en-US" sz="2400" smtClean="0"/>
          </a:p>
          <a:p>
            <a:pPr eaLnBrk="1" hangingPunct="1">
              <a:lnSpc>
                <a:spcPct val="90000"/>
              </a:lnSpc>
              <a:buFontTx/>
              <a:buNone/>
            </a:pPr>
            <a:r>
              <a:rPr lang="en-US" sz="2400" b="1" smtClean="0"/>
              <a:t>needs…Cont.,</a:t>
            </a:r>
            <a:endParaRPr lang="en-US" sz="2400" smtClean="0"/>
          </a:p>
          <a:p>
            <a:pPr eaLnBrk="1" hangingPunct="1">
              <a:lnSpc>
                <a:spcPct val="90000"/>
              </a:lnSpc>
            </a:pPr>
            <a:endParaRPr lang="en-US" sz="2400" smtClean="0"/>
          </a:p>
          <a:p>
            <a:pPr eaLnBrk="1" hangingPunct="1">
              <a:lnSpc>
                <a:spcPct val="90000"/>
              </a:lnSpc>
              <a:buFontTx/>
              <a:buNone/>
            </a:pPr>
            <a:r>
              <a:rPr lang="en-US" sz="2400" smtClean="0"/>
              <a:t>• Operational data collected over a long period is called</a:t>
            </a:r>
          </a:p>
          <a:p>
            <a:pPr eaLnBrk="1" hangingPunct="1">
              <a:lnSpc>
                <a:spcPct val="90000"/>
              </a:lnSpc>
              <a:buFontTx/>
              <a:buNone/>
            </a:pPr>
            <a:r>
              <a:rPr lang="en-US" sz="2400" i="1" smtClean="0"/>
              <a:t>data archives </a:t>
            </a:r>
            <a:r>
              <a:rPr lang="en-US" sz="2400" smtClean="0"/>
              <a:t>and the process of collecting operational data is called </a:t>
            </a:r>
            <a:r>
              <a:rPr lang="en-US" sz="2400" b="1" i="1" smtClean="0"/>
              <a:t>data archiving.</a:t>
            </a:r>
            <a:endParaRPr lang="en-US" sz="2400" b="1" smtClean="0"/>
          </a:p>
          <a:p>
            <a:pPr eaLnBrk="1" hangingPunct="1">
              <a:lnSpc>
                <a:spcPct val="90000"/>
              </a:lnSpc>
              <a:buFontTx/>
              <a:buNone/>
            </a:pPr>
            <a:r>
              <a:rPr lang="en-US" sz="2400" smtClean="0"/>
              <a:t>•Analyzing archived data to observe patterns which </a:t>
            </a:r>
          </a:p>
          <a:p>
            <a:pPr eaLnBrk="1" hangingPunct="1">
              <a:lnSpc>
                <a:spcPct val="90000"/>
              </a:lnSpc>
              <a:buFontTx/>
              <a:buNone/>
            </a:pPr>
            <a:r>
              <a:rPr lang="en-US" sz="2400" smtClean="0"/>
              <a:t>assist in management decision-making is called </a:t>
            </a:r>
            <a:r>
              <a:rPr lang="en-US" sz="2400" b="1" i="1" smtClean="0"/>
              <a:t>data</a:t>
            </a:r>
            <a:endParaRPr lang="en-US" sz="2400" b="1" smtClean="0"/>
          </a:p>
          <a:p>
            <a:pPr eaLnBrk="1" hangingPunct="1">
              <a:lnSpc>
                <a:spcPct val="90000"/>
              </a:lnSpc>
              <a:buFontTx/>
              <a:buNone/>
            </a:pPr>
            <a:r>
              <a:rPr lang="en-US" sz="2400" b="1" i="1" smtClean="0"/>
              <a:t>mining.</a:t>
            </a:r>
            <a:endParaRPr lang="en-US" sz="2400" b="1" smtClean="0"/>
          </a:p>
          <a:p>
            <a:pPr eaLnBrk="1" hangingPunct="1">
              <a:lnSpc>
                <a:spcPct val="90000"/>
              </a:lnSpc>
              <a:buFontTx/>
              <a:buNone/>
            </a:pPr>
            <a:r>
              <a:rPr lang="en-US" sz="2400" smtClean="0"/>
              <a:t>•Strategic information for decision-making by top </a:t>
            </a:r>
          </a:p>
          <a:p>
            <a:pPr eaLnBrk="1" hangingPunct="1">
              <a:lnSpc>
                <a:spcPct val="90000"/>
              </a:lnSpc>
              <a:buFontTx/>
              <a:buNone/>
            </a:pPr>
            <a:r>
              <a:rPr lang="en-US" sz="2400" smtClean="0"/>
              <a:t>management is obtained by what is known as </a:t>
            </a:r>
            <a:r>
              <a:rPr lang="en-US" sz="2400" b="1" i="1" smtClean="0"/>
              <a:t>Decision Support System.</a:t>
            </a:r>
            <a:endParaRPr lang="en-US" sz="2400" b="1" smtClean="0"/>
          </a:p>
          <a:p>
            <a:pPr eaLnBrk="1" hangingPunct="1">
              <a:lnSpc>
                <a:spcPct val="90000"/>
              </a:lnSpc>
            </a:pPr>
            <a:endParaRPr lang="en-US" sz="2400" smtClean="0"/>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52400"/>
            <a:ext cx="8229600" cy="5973763"/>
          </a:xfrm>
        </p:spPr>
        <p:txBody>
          <a:bodyPr/>
          <a:lstStyle/>
          <a:p>
            <a:pPr marL="609600" indent="-609600" eaLnBrk="1" hangingPunct="1">
              <a:lnSpc>
                <a:spcPct val="90000"/>
              </a:lnSpc>
            </a:pPr>
            <a:r>
              <a:rPr lang="en-US" b="1" smtClean="0"/>
              <a:t>Design of an Operational Information System</a:t>
            </a:r>
          </a:p>
          <a:p>
            <a:pPr marL="609600" indent="-609600" eaLnBrk="1" hangingPunct="1">
              <a:lnSpc>
                <a:spcPct val="90000"/>
              </a:lnSpc>
              <a:buFontTx/>
              <a:buNone/>
            </a:pPr>
            <a:r>
              <a:rPr lang="en-US" smtClean="0"/>
              <a:t>Example : </a:t>
            </a:r>
            <a:r>
              <a:rPr lang="en-US" i="1" smtClean="0"/>
              <a:t>medical store</a:t>
            </a:r>
            <a:r>
              <a:rPr lang="en-US" smtClean="0"/>
              <a:t>–The operations to be performed by the computer based system are:</a:t>
            </a:r>
          </a:p>
          <a:p>
            <a:pPr marL="609600" indent="-609600" eaLnBrk="1" hangingPunct="1">
              <a:lnSpc>
                <a:spcPct val="90000"/>
              </a:lnSpc>
              <a:buFontTx/>
              <a:buAutoNum type="arabicPeriod"/>
            </a:pPr>
            <a:r>
              <a:rPr lang="en-US" smtClean="0"/>
              <a:t>To print a bill</a:t>
            </a:r>
          </a:p>
          <a:p>
            <a:pPr marL="609600" indent="-609600" eaLnBrk="1" hangingPunct="1">
              <a:lnSpc>
                <a:spcPct val="90000"/>
              </a:lnSpc>
              <a:buFontTx/>
              <a:buAutoNum type="arabicPeriod" startAt="2"/>
            </a:pPr>
            <a:r>
              <a:rPr lang="en-US" smtClean="0"/>
              <a:t>To keep a database containing updated stock position</a:t>
            </a:r>
          </a:p>
          <a:p>
            <a:pPr marL="609600" indent="-609600" eaLnBrk="1" hangingPunct="1">
              <a:lnSpc>
                <a:spcPct val="90000"/>
              </a:lnSpc>
              <a:buFontTx/>
              <a:buNone/>
            </a:pPr>
            <a:r>
              <a:rPr lang="en-US" smtClean="0"/>
              <a:t>3. Initiate reorder when stock of a specified medicine goes below a certain value</a:t>
            </a:r>
          </a:p>
          <a:p>
            <a:pPr marL="609600" indent="-609600" eaLnBrk="1" hangingPunct="1">
              <a:lnSpc>
                <a:spcPct val="90000"/>
              </a:lnSpc>
              <a:buFontTx/>
              <a:buNone/>
            </a:pPr>
            <a:r>
              <a:rPr lang="en-US" smtClean="0"/>
              <a:t>4. Prepare a list of medicines in stock –expiry date</a:t>
            </a:r>
          </a:p>
          <a:p>
            <a:pPr marL="609600" indent="-609600"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457200" y="228600"/>
            <a:ext cx="8229600" cy="5897563"/>
          </a:xfrm>
        </p:spPr>
        <p:txBody>
          <a:bodyPr/>
          <a:lstStyle/>
          <a:p>
            <a:pPr eaLnBrk="1" hangingPunct="1">
              <a:buFontTx/>
              <a:buNone/>
            </a:pPr>
            <a:r>
              <a:rPr lang="en-US" b="1" smtClean="0"/>
              <a:t>Design of an Operational Information System…Cont.,</a:t>
            </a:r>
          </a:p>
          <a:p>
            <a:pPr eaLnBrk="1" hangingPunct="1">
              <a:buFontTx/>
              <a:buNone/>
            </a:pPr>
            <a:r>
              <a:rPr lang="en-US" smtClean="0"/>
              <a:t>Tasks to be done to create the system</a:t>
            </a:r>
          </a:p>
          <a:p>
            <a:pPr eaLnBrk="1" hangingPunct="1">
              <a:buFontTx/>
              <a:buNone/>
            </a:pPr>
            <a:r>
              <a:rPr lang="en-US" i="1" smtClean="0"/>
              <a:t>Step 1: </a:t>
            </a:r>
            <a:r>
              <a:rPr lang="en-US" smtClean="0"/>
              <a:t>Creating master file of inventory</a:t>
            </a:r>
          </a:p>
          <a:p>
            <a:pPr eaLnBrk="1" hangingPunct="1">
              <a:buFontTx/>
              <a:buNone/>
            </a:pPr>
            <a:r>
              <a:rPr lang="en-US" i="1" smtClean="0"/>
              <a:t>Step 2 : </a:t>
            </a:r>
            <a:r>
              <a:rPr lang="en-US" smtClean="0"/>
              <a:t>Editing and storing the database on on-line hard disk</a:t>
            </a:r>
          </a:p>
          <a:p>
            <a:pPr eaLnBrk="1" hangingPunct="1">
              <a:buFontTx/>
              <a:buNone/>
            </a:pPr>
            <a:r>
              <a:rPr lang="en-US" i="1" smtClean="0"/>
              <a:t>Step 3: </a:t>
            </a:r>
            <a:r>
              <a:rPr lang="en-US" smtClean="0"/>
              <a:t>Processing customer request</a:t>
            </a:r>
          </a:p>
          <a:p>
            <a:pPr eaLnBrk="1" hangingPunct="1"/>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3"/>
          <p:cNvPicPr>
            <a:picLocks noGrp="1" noChangeAspect="1" noChangeArrowheads="1"/>
          </p:cNvPicPr>
          <p:nvPr>
            <p:ph type="body" idx="1"/>
          </p:nvPr>
        </p:nvPicPr>
        <p:blipFill>
          <a:blip r:embed="rId2"/>
          <a:srcRect/>
          <a:stretch>
            <a:fillRect/>
          </a:stretch>
        </p:blipFill>
        <p:spPr>
          <a:xfrm>
            <a:off x="457200" y="152400"/>
            <a:ext cx="8229600" cy="6400800"/>
          </a:xfr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457200" y="152400"/>
            <a:ext cx="8229600" cy="5973763"/>
          </a:xfrm>
        </p:spPr>
        <p:txBody>
          <a:bodyPr/>
          <a:lstStyle/>
          <a:p>
            <a:pPr eaLnBrk="1" hangingPunct="1"/>
            <a:endParaRPr lang="en-US" smtClean="0"/>
          </a:p>
          <a:p>
            <a:pPr eaLnBrk="1" hangingPunct="1"/>
            <a:r>
              <a:rPr lang="en-US" b="1" smtClean="0"/>
              <a:t>SYSTEM LIFE CYCLE</a:t>
            </a:r>
            <a:endParaRPr lang="en-US" smtClean="0"/>
          </a:p>
          <a:p>
            <a:pPr eaLnBrk="1" hangingPunct="1"/>
            <a:endParaRPr lang="en-US" smtClean="0"/>
          </a:p>
          <a:p>
            <a:pPr eaLnBrk="1" hangingPunct="1">
              <a:buFontTx/>
              <a:buNone/>
            </a:pPr>
            <a:r>
              <a:rPr lang="en-US" smtClean="0"/>
              <a:t>•Development of information system for businesses is a complex job hence it can be broken in to a number of phases.</a:t>
            </a:r>
          </a:p>
          <a:p>
            <a:pPr eaLnBrk="1" hangingPunct="1">
              <a:buFontTx/>
              <a:buNone/>
            </a:pPr>
            <a:r>
              <a:rPr lang="en-US" smtClean="0"/>
              <a:t>•Each phase has a conclusion and a report is written when the phase is completed –Convenient milestone.</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57200" y="304800"/>
            <a:ext cx="8229600" cy="6019800"/>
          </a:xfrm>
        </p:spPr>
        <p:txBody>
          <a:bodyPr/>
          <a:lstStyle/>
          <a:p>
            <a:pPr eaLnBrk="1" hangingPunct="1">
              <a:lnSpc>
                <a:spcPct val="80000"/>
              </a:lnSpc>
            </a:pPr>
            <a:r>
              <a:rPr lang="en-US" sz="2400" smtClean="0"/>
              <a:t>   </a:t>
            </a:r>
            <a:r>
              <a:rPr lang="en-US" sz="2800" smtClean="0"/>
              <a:t>The way the audio is compressed and stored is call the </a:t>
            </a:r>
            <a:r>
              <a:rPr lang="en-US" sz="2800" i="1" smtClean="0"/>
              <a:t>codec</a:t>
            </a:r>
            <a:r>
              <a:rPr lang="en-US" sz="2800" smtClean="0"/>
              <a:t> which determines how small the file size is. Some file types always use a particular codec. For example, ".mp3" files always use the "MPEG Layer-3" codec.</a:t>
            </a:r>
          </a:p>
          <a:p>
            <a:pPr eaLnBrk="1" hangingPunct="1">
              <a:lnSpc>
                <a:spcPct val="80000"/>
              </a:lnSpc>
              <a:buFontTx/>
              <a:buNone/>
            </a:pPr>
            <a:endParaRPr lang="en-US" sz="2800" i="1" smtClean="0"/>
          </a:p>
          <a:p>
            <a:pPr eaLnBrk="1" hangingPunct="1">
              <a:lnSpc>
                <a:spcPct val="80000"/>
              </a:lnSpc>
            </a:pPr>
            <a:r>
              <a:rPr lang="en-US" sz="2800" i="1" smtClean="0"/>
              <a:t>wav</a:t>
            </a:r>
            <a:r>
              <a:rPr lang="en-US" sz="2800" smtClean="0"/>
              <a:t> - standard audio file format used mainly in Windows PCs </a:t>
            </a:r>
            <a:r>
              <a:rPr lang="en-US" sz="2800" b="1" smtClean="0"/>
              <a:t>Waveform Audio File Format</a:t>
            </a:r>
            <a:r>
              <a:rPr lang="en-US" sz="2800" smtClean="0"/>
              <a:t> (</a:t>
            </a:r>
            <a:r>
              <a:rPr lang="en-US" sz="2800" b="1" smtClean="0"/>
              <a:t>WAVE</a:t>
            </a:r>
            <a:r>
              <a:rPr lang="en-US" sz="2800" smtClean="0"/>
              <a:t>, or more commonly known as </a:t>
            </a:r>
            <a:r>
              <a:rPr lang="en-US" sz="2800" b="1" smtClean="0"/>
              <a:t>WAV</a:t>
            </a:r>
            <a:r>
              <a:rPr lang="en-US" sz="2800" smtClean="0"/>
              <a:t> due to its filename extension)</a:t>
            </a:r>
            <a:r>
              <a:rPr lang="en-US" sz="2800" baseline="30000" smtClean="0">
                <a:hlinkClick r:id="rId2"/>
              </a:rPr>
              <a:t>[3][6][7][8]</a:t>
            </a:r>
            <a:r>
              <a:rPr lang="en-US" sz="2800" smtClean="0"/>
              <a:t> (rarely, </a:t>
            </a:r>
            <a:r>
              <a:rPr lang="en-US" sz="2800" i="1" smtClean="0"/>
              <a:t>Audio for Windows</a:t>
            </a:r>
            <a:r>
              <a:rPr lang="en-US" sz="2800" baseline="30000" smtClean="0">
                <a:hlinkClick r:id="rId2"/>
              </a:rPr>
              <a:t>[9]</a:t>
            </a:r>
            <a:r>
              <a:rPr lang="en-US" sz="2800" smtClean="0"/>
              <a:t>) is a </a:t>
            </a:r>
            <a:r>
              <a:rPr lang="en-US" sz="2800" smtClean="0">
                <a:hlinkClick r:id="rId3" tooltip="Microsoft"/>
              </a:rPr>
              <a:t>Microsoft</a:t>
            </a:r>
            <a:r>
              <a:rPr lang="en-US" sz="2800" smtClean="0"/>
              <a:t> and </a:t>
            </a:r>
            <a:r>
              <a:rPr lang="en-US" sz="2800" smtClean="0">
                <a:hlinkClick r:id="rId4" tooltip="International Business Machines"/>
              </a:rPr>
              <a:t>IBM</a:t>
            </a:r>
            <a:r>
              <a:rPr lang="en-US" sz="2800" smtClean="0"/>
              <a:t> </a:t>
            </a:r>
            <a:r>
              <a:rPr lang="en-US" sz="2800" smtClean="0">
                <a:hlinkClick r:id="rId5" tooltip="Audio file format"/>
              </a:rPr>
              <a:t>audio file format</a:t>
            </a:r>
            <a:r>
              <a:rPr lang="en-US" sz="2800" smtClean="0"/>
              <a:t> standard for storing an audio bitstream on </a:t>
            </a:r>
            <a:r>
              <a:rPr lang="en-US" sz="2800" smtClean="0">
                <a:hlinkClick r:id="rId6" tooltip="Personal computer"/>
              </a:rPr>
              <a:t>PCs</a:t>
            </a:r>
            <a:r>
              <a:rPr lang="en-US" sz="2800" smtClean="0"/>
              <a:t>. It is an application of the </a:t>
            </a:r>
            <a:r>
              <a:rPr lang="en-US" sz="2800" smtClean="0">
                <a:hlinkClick r:id="rId7" tooltip="Resource Interchange File Format"/>
              </a:rPr>
              <a:t>Resource Interchange File Format</a:t>
            </a:r>
            <a:r>
              <a:rPr lang="en-US" sz="2800" smtClean="0"/>
              <a:t> (RIFF) </a:t>
            </a:r>
            <a:r>
              <a:rPr lang="en-US" sz="2800" smtClean="0">
                <a:hlinkClick r:id="rId8" tooltip="Bitstream format"/>
              </a:rPr>
              <a:t>bitstream format</a:t>
            </a:r>
            <a:r>
              <a:rPr lang="en-US" sz="2800" smtClean="0"/>
              <a:t> method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3"/>
          <p:cNvPicPr>
            <a:picLocks noGrp="1" noChangeAspect="1" noChangeArrowheads="1"/>
          </p:cNvPicPr>
          <p:nvPr>
            <p:ph type="body" idx="1"/>
          </p:nvPr>
        </p:nvPicPr>
        <p:blipFill>
          <a:blip r:embed="rId2"/>
          <a:srcRect/>
          <a:stretch>
            <a:fillRect/>
          </a:stretch>
        </p:blipFill>
        <p:spPr>
          <a:xfrm>
            <a:off x="457200" y="228600"/>
            <a:ext cx="8229600" cy="589756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7706</TotalTime>
  <Words>5600</Words>
  <Application>Microsoft Office PowerPoint</Application>
  <PresentationFormat>On-screen Show (4:3)</PresentationFormat>
  <Paragraphs>532</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Default Design</vt:lpstr>
      <vt:lpstr>Data and Information</vt:lpstr>
      <vt:lpstr>Types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Information</dc:title>
  <dc:creator>raghavan</dc:creator>
  <cp:lastModifiedBy>HP</cp:lastModifiedBy>
  <cp:revision>242</cp:revision>
  <dcterms:created xsi:type="dcterms:W3CDTF">2011-07-10T16:46:04Z</dcterms:created>
  <dcterms:modified xsi:type="dcterms:W3CDTF">2015-02-27T03:42:51Z</dcterms:modified>
</cp:coreProperties>
</file>