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A32A80A-913B-4B82-A1CE-5F76E2BF5BB8}" type="datetimeFigureOut">
              <a:rPr lang="en-IN" smtClean="0"/>
              <a:t>25-09-2014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1570166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32A80A-913B-4B82-A1CE-5F76E2BF5BB8}" type="datetimeFigureOut">
              <a:rPr lang="en-IN" smtClean="0"/>
              <a:t>25-09-2014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4163705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32A80A-913B-4B82-A1CE-5F76E2BF5BB8}" type="datetimeFigureOut">
              <a:rPr lang="en-IN" smtClean="0"/>
              <a:t>25-09-2014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1101305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A32A80A-913B-4B82-A1CE-5F76E2BF5BB8}" type="datetimeFigureOut">
              <a:rPr lang="en-IN" smtClean="0"/>
              <a:t>25-09-2014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1273602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32A80A-913B-4B82-A1CE-5F76E2BF5BB8}" type="datetimeFigureOut">
              <a:rPr lang="en-IN" smtClean="0"/>
              <a:t>25-09-2014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3572606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A32A80A-913B-4B82-A1CE-5F76E2BF5BB8}" type="datetimeFigureOut">
              <a:rPr lang="en-IN" smtClean="0"/>
              <a:t>25-09-2014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148121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A32A80A-913B-4B82-A1CE-5F76E2BF5BB8}" type="datetimeFigureOut">
              <a:rPr lang="en-IN" smtClean="0"/>
              <a:t>25-09-2014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401275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A32A80A-913B-4B82-A1CE-5F76E2BF5BB8}" type="datetimeFigureOut">
              <a:rPr lang="en-IN" smtClean="0"/>
              <a:t>25-09-2014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3976669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2A80A-913B-4B82-A1CE-5F76E2BF5BB8}" type="datetimeFigureOut">
              <a:rPr lang="en-IN" smtClean="0"/>
              <a:t>25-09-2014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642948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2A80A-913B-4B82-A1CE-5F76E2BF5BB8}" type="datetimeFigureOut">
              <a:rPr lang="en-IN" smtClean="0"/>
              <a:t>25-09-2014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1517762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A32A80A-913B-4B82-A1CE-5F76E2BF5BB8}" type="datetimeFigureOut">
              <a:rPr lang="en-IN" smtClean="0"/>
              <a:t>25-09-2014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F3FA7A-8FCE-4FAD-9AF3-7D33953BE66B}" type="slidenum">
              <a:rPr lang="en-IN" smtClean="0"/>
              <a:t>‹#›</a:t>
            </a:fld>
            <a:endParaRPr lang="en-IN"/>
          </a:p>
        </p:txBody>
      </p:sp>
    </p:spTree>
    <p:extLst>
      <p:ext uri="{BB962C8B-B14F-4D97-AF65-F5344CB8AC3E}">
        <p14:creationId xmlns:p14="http://schemas.microsoft.com/office/powerpoint/2010/main" val="331069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2A80A-913B-4B82-A1CE-5F76E2BF5BB8}" type="datetimeFigureOut">
              <a:rPr lang="en-IN" smtClean="0"/>
              <a:t>25-09-2014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F3FA7A-8FCE-4FAD-9AF3-7D33953BE66B}" type="slidenum">
              <a:rPr lang="en-IN" smtClean="0"/>
              <a:t>‹#›</a:t>
            </a:fld>
            <a:endParaRPr lang="en-IN"/>
          </a:p>
        </p:txBody>
      </p:sp>
    </p:spTree>
    <p:extLst>
      <p:ext uri="{BB962C8B-B14F-4D97-AF65-F5344CB8AC3E}">
        <p14:creationId xmlns:p14="http://schemas.microsoft.com/office/powerpoint/2010/main" val="39551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File System</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1108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609600" y="609600"/>
            <a:ext cx="7924800" cy="762000"/>
          </a:xfrm>
        </p:spPr>
        <p:txBody>
          <a:bodyPr/>
          <a:lstStyle/>
          <a:p>
            <a:r>
              <a:rPr lang="en-US"/>
              <a:t>Traditional File Environment</a:t>
            </a:r>
            <a:endParaRPr lang="en-US" sz="2800" i="1"/>
          </a:p>
        </p:txBody>
      </p:sp>
      <p:sp>
        <p:nvSpPr>
          <p:cNvPr id="194563" name="Rectangle 3"/>
          <p:cNvSpPr>
            <a:spLocks noGrp="1" noChangeArrowheads="1"/>
          </p:cNvSpPr>
          <p:nvPr>
            <p:ph type="body" idx="1"/>
          </p:nvPr>
        </p:nvSpPr>
        <p:spPr>
          <a:xfrm>
            <a:off x="609600" y="1524000"/>
            <a:ext cx="7924800" cy="819150"/>
          </a:xfrm>
        </p:spPr>
        <p:txBody>
          <a:bodyPr/>
          <a:lstStyle/>
          <a:p>
            <a:pPr>
              <a:lnSpc>
                <a:spcPct val="85000"/>
              </a:lnSpc>
              <a:spcBef>
                <a:spcPct val="10000"/>
              </a:spcBef>
            </a:pPr>
            <a:r>
              <a:rPr lang="en-US" sz="2800"/>
              <a:t>The organization has multiple applications with related data files</a:t>
            </a:r>
          </a:p>
        </p:txBody>
      </p:sp>
      <p:sp>
        <p:nvSpPr>
          <p:cNvPr id="194565" name="Text Box 5"/>
          <p:cNvSpPr txBox="1">
            <a:spLocks noChangeArrowheads="1"/>
          </p:cNvSpPr>
          <p:nvPr/>
        </p:nvSpPr>
        <p:spPr bwMode="auto">
          <a:xfrm>
            <a:off x="685800" y="2362200"/>
            <a:ext cx="4876800" cy="2022475"/>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90000"/>
              </a:lnSpc>
            </a:pPr>
            <a:r>
              <a:rPr lang="en-US" sz="2800">
                <a:latin typeface="Tahoma" charset="0"/>
              </a:rPr>
              <a:t>Each application has a specific data file related to it, containing all the data records needed by the application</a:t>
            </a:r>
            <a:endParaRPr lang="en-GB" sz="2800">
              <a:latin typeface="Tahoma" charset="0"/>
            </a:endParaRPr>
          </a:p>
        </p:txBody>
      </p:sp>
      <p:sp>
        <p:nvSpPr>
          <p:cNvPr id="194567" name="Text Box 7"/>
          <p:cNvSpPr txBox="1">
            <a:spLocks noChangeArrowheads="1"/>
          </p:cNvSpPr>
          <p:nvPr/>
        </p:nvSpPr>
        <p:spPr bwMode="auto">
          <a:xfrm>
            <a:off x="3657600" y="4724400"/>
            <a:ext cx="4724400" cy="119221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85000"/>
              </a:lnSpc>
              <a:spcBef>
                <a:spcPct val="10000"/>
              </a:spcBef>
            </a:pPr>
            <a:r>
              <a:rPr lang="en-US" sz="2800">
                <a:latin typeface="Tahoma" charset="0"/>
              </a:rPr>
              <a:t>Each application comes with an associated application-specific data file</a:t>
            </a:r>
            <a:endParaRPr lang="en-GB" sz="2800" b="1">
              <a:latin typeface="Tahoma" charset="0"/>
            </a:endParaRPr>
          </a:p>
        </p:txBody>
      </p:sp>
      <p:sp>
        <p:nvSpPr>
          <p:cNvPr id="194568" name="Freeform 8"/>
          <p:cNvSpPr>
            <a:spLocks/>
          </p:cNvSpPr>
          <p:nvPr/>
        </p:nvSpPr>
        <p:spPr bwMode="auto">
          <a:xfrm>
            <a:off x="5573713" y="3200400"/>
            <a:ext cx="1512887" cy="1524000"/>
          </a:xfrm>
          <a:custGeom>
            <a:avLst/>
            <a:gdLst>
              <a:gd name="T0" fmla="*/ 0 w 960"/>
              <a:gd name="T1" fmla="*/ 0 h 864"/>
              <a:gd name="T2" fmla="*/ 960 w 960"/>
              <a:gd name="T3" fmla="*/ 0 h 864"/>
              <a:gd name="T4" fmla="*/ 960 w 960"/>
              <a:gd name="T5" fmla="*/ 864 h 864"/>
            </a:gdLst>
            <a:ahLst/>
            <a:cxnLst>
              <a:cxn ang="0">
                <a:pos x="T0" y="T1"/>
              </a:cxn>
              <a:cxn ang="0">
                <a:pos x="T2" y="T3"/>
              </a:cxn>
              <a:cxn ang="0">
                <a:pos x="T4" y="T5"/>
              </a:cxn>
            </a:cxnLst>
            <a:rect l="0" t="0" r="r" b="b"/>
            <a:pathLst>
              <a:path w="960" h="864">
                <a:moveTo>
                  <a:pt x="0" y="0"/>
                </a:moveTo>
                <a:lnTo>
                  <a:pt x="960" y="0"/>
                </a:lnTo>
                <a:lnTo>
                  <a:pt x="960" y="864"/>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Tree>
    <p:extLst>
      <p:ext uri="{BB962C8B-B14F-4D97-AF65-F5344CB8AC3E}">
        <p14:creationId xmlns:p14="http://schemas.microsoft.com/office/powerpoint/2010/main" val="12777249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94565"/>
                                        </p:tgtEl>
                                        <p:attrNameLst>
                                          <p:attrName>style.visibility</p:attrName>
                                        </p:attrNameLst>
                                      </p:cBhvr>
                                      <p:to>
                                        <p:strVal val="visible"/>
                                      </p:to>
                                    </p:set>
                                    <p:animEffect transition="in" filter="dissolve">
                                      <p:cBhvr>
                                        <p:cTn id="11" dur="500"/>
                                        <p:tgtEl>
                                          <p:spTgt spid="19456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9456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94567"/>
                                        </p:tgtEl>
                                        <p:attrNameLst>
                                          <p:attrName>style.visibility</p:attrName>
                                        </p:attrNameLst>
                                      </p:cBhvr>
                                      <p:to>
                                        <p:strVal val="visible"/>
                                      </p:to>
                                    </p:set>
                                    <p:animEffect transition="in" filter="dissolve">
                                      <p:cBhvr>
                                        <p:cTn id="20" dur="500"/>
                                        <p:tgtEl>
                                          <p:spTgt spid="1945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P spid="194565" grpId="0" animBg="1" autoUpdateAnimBg="0"/>
      <p:bldP spid="194567" grpId="0" animBg="1" autoUpdateAnimBg="0"/>
      <p:bldP spid="1945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Rectangle 4"/>
          <p:cNvSpPr>
            <a:spLocks noGrp="1" noChangeArrowheads="1"/>
          </p:cNvSpPr>
          <p:nvPr>
            <p:ph type="title"/>
          </p:nvPr>
        </p:nvSpPr>
        <p:spPr/>
        <p:txBody>
          <a:bodyPr/>
          <a:lstStyle/>
          <a:p>
            <a:r>
              <a:rPr lang="en-US" sz="3200"/>
              <a:t>Traditional File Environment </a:t>
            </a:r>
            <a:r>
              <a:rPr lang="en-US" sz="2800" i="1"/>
              <a:t>(continued)</a:t>
            </a:r>
          </a:p>
        </p:txBody>
      </p:sp>
      <p:pic>
        <p:nvPicPr>
          <p:cNvPr id="195592" name="Picture 8" descr="D:\ch05\w0067-n.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762000" y="1447800"/>
            <a:ext cx="7553325" cy="4525963"/>
          </a:xfrm>
        </p:spPr>
      </p:pic>
    </p:spTree>
    <p:extLst>
      <p:ext uri="{BB962C8B-B14F-4D97-AF65-F5344CB8AC3E}">
        <p14:creationId xmlns:p14="http://schemas.microsoft.com/office/powerpoint/2010/main" val="114356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a:t>The conventional file processing system suffers from the following shortcomings.</a:t>
            </a:r>
          </a:p>
          <a:p>
            <a:pPr lvl="0"/>
            <a:r>
              <a:rPr lang="en-IN" dirty="0"/>
              <a:t>Data Redundancy</a:t>
            </a:r>
          </a:p>
          <a:p>
            <a:pPr lvl="0"/>
            <a:r>
              <a:rPr lang="en-IN" dirty="0"/>
              <a:t>Data Inconsistency</a:t>
            </a:r>
          </a:p>
          <a:p>
            <a:pPr lvl="0"/>
            <a:r>
              <a:rPr lang="en-IN" dirty="0"/>
              <a:t>Difficulty in Accessing Data</a:t>
            </a:r>
          </a:p>
          <a:p>
            <a:pPr lvl="0"/>
            <a:r>
              <a:rPr lang="en-IN" dirty="0"/>
              <a:t>Data Isolation</a:t>
            </a:r>
          </a:p>
          <a:p>
            <a:pPr lvl="0"/>
            <a:r>
              <a:rPr lang="en-IN" dirty="0"/>
              <a:t>Integrity Problems</a:t>
            </a:r>
          </a:p>
          <a:p>
            <a:pPr lvl="0"/>
            <a:r>
              <a:rPr lang="en-IN" dirty="0"/>
              <a:t>Atomicity Problem</a:t>
            </a:r>
          </a:p>
          <a:p>
            <a:pPr lvl="0"/>
            <a:r>
              <a:rPr lang="en-IN" dirty="0"/>
              <a:t>Concurrent Access anomalies</a:t>
            </a:r>
          </a:p>
          <a:p>
            <a:pPr lvl="0"/>
            <a:r>
              <a:rPr lang="en-IN" dirty="0"/>
              <a:t>Security Problems</a:t>
            </a:r>
          </a:p>
          <a:p>
            <a:endParaRPr lang="en-IN" dirty="0"/>
          </a:p>
        </p:txBody>
      </p:sp>
    </p:spTree>
    <p:extLst>
      <p:ext uri="{BB962C8B-B14F-4D97-AF65-F5344CB8AC3E}">
        <p14:creationId xmlns:p14="http://schemas.microsoft.com/office/powerpoint/2010/main" val="276703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a:t>Data Redundancy</a:t>
            </a:r>
            <a:r>
              <a:rPr lang="en-IN" dirty="0"/>
              <a:t/>
            </a:r>
            <a:br>
              <a:rPr lang="en-IN" dirty="0"/>
            </a:br>
            <a:r>
              <a:rPr lang="en-IN" dirty="0"/>
              <a:t>Data Redundancy means same information is duplicated in several files. This makes data redundancy.</a:t>
            </a:r>
            <a:br>
              <a:rPr lang="en-IN" dirty="0"/>
            </a:br>
            <a:r>
              <a:rPr lang="en-IN" dirty="0"/>
              <a:t/>
            </a:r>
            <a:br>
              <a:rPr lang="en-IN" dirty="0"/>
            </a:br>
            <a:r>
              <a:rPr lang="en-IN" b="1" dirty="0"/>
              <a:t>Data Inconsistency</a:t>
            </a:r>
            <a:r>
              <a:rPr lang="en-IN" dirty="0"/>
              <a:t/>
            </a:r>
            <a:br>
              <a:rPr lang="en-IN" dirty="0"/>
            </a:br>
            <a:r>
              <a:rPr lang="en-IN" dirty="0"/>
              <a:t>Data Inconsistency means different copies of the same data are not matching. That means different versions of same basic data are existing. This occurs as the result of  update operations that are not updating the same data stored at different places.</a:t>
            </a:r>
          </a:p>
          <a:p>
            <a:pPr algn="just"/>
            <a:r>
              <a:rPr lang="en-IN" dirty="0"/>
              <a:t>Example: Address Information of a customer is recorded differently in different files.</a:t>
            </a:r>
          </a:p>
        </p:txBody>
      </p:sp>
    </p:spTree>
    <p:extLst>
      <p:ext uri="{BB962C8B-B14F-4D97-AF65-F5344CB8AC3E}">
        <p14:creationId xmlns:p14="http://schemas.microsoft.com/office/powerpoint/2010/main" val="2999467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96752"/>
            <a:ext cx="8229600" cy="5472608"/>
          </a:xfrm>
        </p:spPr>
        <p:txBody>
          <a:bodyPr>
            <a:normAutofit fontScale="77500" lnSpcReduction="20000"/>
          </a:bodyPr>
          <a:lstStyle/>
          <a:p>
            <a:r>
              <a:rPr lang="en-IN" b="1" dirty="0"/>
              <a:t>Difficulty in Accessing Data</a:t>
            </a:r>
            <a:br>
              <a:rPr lang="en-IN" b="1" dirty="0"/>
            </a:br>
            <a:r>
              <a:rPr lang="en-IN" dirty="0"/>
              <a:t>It is not easy to retrieve information using a conventional file processing system. Convenient and efficient information retrieval is almost impossible using conventional file processing system. </a:t>
            </a:r>
            <a:br>
              <a:rPr lang="en-IN" dirty="0"/>
            </a:br>
            <a:r>
              <a:rPr lang="en-IN" dirty="0"/>
              <a:t/>
            </a:r>
            <a:br>
              <a:rPr lang="en-IN" dirty="0"/>
            </a:br>
            <a:r>
              <a:rPr lang="en-IN" b="1" dirty="0"/>
              <a:t>Data Isolation</a:t>
            </a:r>
            <a:r>
              <a:rPr lang="en-IN" dirty="0"/>
              <a:t/>
            </a:r>
            <a:br>
              <a:rPr lang="en-IN" dirty="0"/>
            </a:br>
            <a:r>
              <a:rPr lang="en-IN" dirty="0"/>
              <a:t>Data are scattered in various files, and the files may be in different format, writing new application program to retrieve data is difficult.</a:t>
            </a:r>
          </a:p>
          <a:p>
            <a:r>
              <a:rPr lang="en-IN" b="1" dirty="0"/>
              <a:t>Integrity Problems</a:t>
            </a:r>
            <a:r>
              <a:rPr lang="en-IN" dirty="0"/>
              <a:t/>
            </a:r>
            <a:br>
              <a:rPr lang="en-IN" dirty="0"/>
            </a:br>
            <a:r>
              <a:rPr lang="en-IN" dirty="0"/>
              <a:t>The data values may need to satisfy some integrity constraints. For example  the balance field Value must be greater than 5000. We have to handle this through program code in file processing systems. But in database we can declare the integrity constraints along with definition itself.</a:t>
            </a:r>
            <a:br>
              <a:rPr lang="en-IN" dirty="0"/>
            </a:br>
            <a:endParaRPr lang="en-IN" dirty="0"/>
          </a:p>
        </p:txBody>
      </p:sp>
    </p:spTree>
    <p:extLst>
      <p:ext uri="{BB962C8B-B14F-4D97-AF65-F5344CB8AC3E}">
        <p14:creationId xmlns:p14="http://schemas.microsoft.com/office/powerpoint/2010/main" val="384359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832648"/>
          </a:xfrm>
        </p:spPr>
        <p:txBody>
          <a:bodyPr>
            <a:normAutofit fontScale="77500" lnSpcReduction="20000"/>
          </a:bodyPr>
          <a:lstStyle/>
          <a:p>
            <a:r>
              <a:rPr lang="en-IN" b="1" dirty="0"/>
              <a:t>Atomicity Problem</a:t>
            </a:r>
            <a:br>
              <a:rPr lang="en-IN" b="1" dirty="0"/>
            </a:br>
            <a:r>
              <a:rPr lang="en-IN" dirty="0"/>
              <a:t>It is difficult to ensure atomicity in file processing system. For example transferring  $100 from Account  A to account B. If a failure occurs during execution there could be situation like $100 is deducted from Account A and not credited in Account B.</a:t>
            </a:r>
            <a:br>
              <a:rPr lang="en-IN" dirty="0"/>
            </a:br>
            <a:r>
              <a:rPr lang="en-IN" dirty="0"/>
              <a:t/>
            </a:r>
            <a:br>
              <a:rPr lang="en-IN" dirty="0"/>
            </a:br>
            <a:r>
              <a:rPr lang="en-IN" b="1" dirty="0"/>
              <a:t>Concurrent Access anomalies</a:t>
            </a:r>
            <a:r>
              <a:rPr lang="en-IN" dirty="0"/>
              <a:t/>
            </a:r>
            <a:br>
              <a:rPr lang="en-IN" dirty="0"/>
            </a:br>
            <a:r>
              <a:rPr lang="en-IN" dirty="0"/>
              <a:t>If multiple users are updating the same data  simultaneously it will result in inconsistent data state. In file processing system it is very difficult to handle this using program code. This results in concurrent access anomalies.</a:t>
            </a:r>
            <a:br>
              <a:rPr lang="en-IN" dirty="0"/>
            </a:br>
            <a:r>
              <a:rPr lang="en-IN" dirty="0"/>
              <a:t>   </a:t>
            </a:r>
            <a:br>
              <a:rPr lang="en-IN" dirty="0"/>
            </a:br>
            <a:r>
              <a:rPr lang="en-IN" b="1" dirty="0"/>
              <a:t>Security Problems</a:t>
            </a:r>
            <a:br>
              <a:rPr lang="en-IN" b="1" dirty="0"/>
            </a:br>
            <a:r>
              <a:rPr lang="en-IN" dirty="0"/>
              <a:t>Enforcing Security Constraints in file processing system is very difficult as the application programs are added to the system in an ad-hoc manner.</a:t>
            </a:r>
          </a:p>
          <a:p>
            <a:endParaRPr lang="en-IN" dirty="0"/>
          </a:p>
        </p:txBody>
      </p:sp>
    </p:spTree>
    <p:extLst>
      <p:ext uri="{BB962C8B-B14F-4D97-AF65-F5344CB8AC3E}">
        <p14:creationId xmlns:p14="http://schemas.microsoft.com/office/powerpoint/2010/main" val="53570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609600" y="5791200"/>
            <a:ext cx="7924800" cy="396875"/>
          </a:xfrm>
        </p:spPr>
        <p:txBody>
          <a:bodyPr/>
          <a:lstStyle/>
          <a:p>
            <a:r>
              <a:rPr lang="en-US" sz="1600" i="1"/>
              <a:t>Database Management System (DBMS)</a:t>
            </a:r>
            <a:endParaRPr lang="en-US" altLang="en-US" i="1"/>
          </a:p>
        </p:txBody>
      </p:sp>
      <p:sp>
        <p:nvSpPr>
          <p:cNvPr id="201732" name="Rectangle 4"/>
          <p:cNvSpPr>
            <a:spLocks noChangeArrowheads="1"/>
          </p:cNvSpPr>
          <p:nvPr/>
        </p:nvSpPr>
        <p:spPr bwMode="auto">
          <a:xfrm>
            <a:off x="609600" y="669925"/>
            <a:ext cx="784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3600">
                <a:solidFill>
                  <a:srgbClr val="0000CC"/>
                </a:solidFill>
                <a:latin typeface="Berlin Sans FB Demi" pitchFamily="34" charset="0"/>
              </a:rPr>
              <a:t>Database : The Modern Approach</a:t>
            </a:r>
          </a:p>
        </p:txBody>
      </p:sp>
      <p:sp>
        <p:nvSpPr>
          <p:cNvPr id="201733" name="Text Box 5"/>
          <p:cNvSpPr txBox="1">
            <a:spLocks noChangeArrowheads="1"/>
          </p:cNvSpPr>
          <p:nvPr/>
        </p:nvSpPr>
        <p:spPr bwMode="auto">
          <a:xfrm>
            <a:off x="609600" y="1447800"/>
            <a:ext cx="7924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a:latin typeface="Tahoma" charset="0"/>
              </a:rPr>
              <a:t>The database management system provides access to the data</a:t>
            </a:r>
          </a:p>
        </p:txBody>
      </p:sp>
      <p:pic>
        <p:nvPicPr>
          <p:cNvPr id="201735" name="Picture 7" descr="D:\ch05\w0068-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590800"/>
            <a:ext cx="7559675" cy="2824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046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108</Words>
  <Application>Microsoft Office PowerPoint</Application>
  <PresentationFormat>On-screen Show (4:3)</PresentationFormat>
  <Paragraphs>24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File System</vt:lpstr>
      <vt:lpstr>Traditional File Environment</vt:lpstr>
      <vt:lpstr>Traditional File Environment (continued)</vt:lpstr>
      <vt:lpstr>Disadvantages</vt:lpstr>
      <vt:lpstr>PowerPoint Presentation</vt:lpstr>
      <vt:lpstr>PowerPoint Presentation</vt:lpstr>
      <vt:lpstr>PowerPoint Presentation</vt:lpstr>
      <vt:lpstr>Database Management System (DBMS)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System</dc:title>
  <dc:creator>admin</dc:creator>
  <cp:lastModifiedBy>admin</cp:lastModifiedBy>
  <cp:revision>1</cp:revision>
  <dcterms:created xsi:type="dcterms:W3CDTF">2014-09-25T09:00:48Z</dcterms:created>
  <dcterms:modified xsi:type="dcterms:W3CDTF">2014-09-25T09:04:23Z</dcterms:modified>
</cp:coreProperties>
</file>