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3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1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F989-CCA8-4A83-88B2-6F48BAE809B1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6FB6-D403-4ADC-8FBC-2B47018F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7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 Registers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65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An </a:t>
            </a:r>
            <a:r>
              <a:rPr lang="en-US" sz="2800" i="1">
                <a:solidFill>
                  <a:srgbClr val="0000CC"/>
                </a:solidFill>
              </a:rPr>
              <a:t>n</a:t>
            </a:r>
            <a:r>
              <a:rPr lang="en-US" sz="2800">
                <a:solidFill>
                  <a:srgbClr val="0000CC"/>
                </a:solidFill>
              </a:rPr>
              <a:t>-bit register</a:t>
            </a:r>
            <a:r>
              <a:rPr lang="en-US" sz="2800"/>
              <a:t> has a group of </a:t>
            </a:r>
            <a:r>
              <a:rPr lang="en-US" sz="2800" i="1"/>
              <a:t>n</a:t>
            </a:r>
            <a:r>
              <a:rPr lang="en-US" sz="2800"/>
              <a:t> flip-flops and some logic gates and is capable of storing </a:t>
            </a:r>
            <a:r>
              <a:rPr lang="en-US" sz="2800" i="1"/>
              <a:t>n</a:t>
            </a:r>
            <a:r>
              <a:rPr lang="en-US" sz="2800"/>
              <a:t> bits of information.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The flip-flops store the information while the gates control when and how new information is transferred into the register.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Some functions of register:</a:t>
            </a:r>
          </a:p>
          <a:p>
            <a:pPr lvl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400"/>
              <a:t>retrieve data from register</a:t>
            </a:r>
          </a:p>
          <a:p>
            <a:pPr lvl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400"/>
              <a:t>store/load new data into register (serial or parallel)</a:t>
            </a:r>
          </a:p>
          <a:p>
            <a:pPr lvl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400"/>
              <a:t>shift the data within register (left or right)</a:t>
            </a:r>
          </a:p>
        </p:txBody>
      </p:sp>
    </p:spTree>
    <p:extLst>
      <p:ext uri="{BB962C8B-B14F-4D97-AF65-F5344CB8AC3E}">
        <p14:creationId xmlns:p14="http://schemas.microsoft.com/office/powerpoint/2010/main" val="34183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In/Serial Out Shift Registers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873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Bits are entered simultaneously, but output is serial.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1219200" y="2438400"/>
            <a:ext cx="7924800" cy="3733800"/>
            <a:chOff x="672" y="1248"/>
            <a:chExt cx="4992" cy="2352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1632" y="3504"/>
              <a:ext cx="288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1920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 flipV="1">
              <a:off x="1920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1824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0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1296" y="3408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>
                  <a:latin typeface="Arial" charset="0"/>
                </a:rPr>
                <a:t>CLK</a:t>
              </a: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H="1">
              <a:off x="1920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1896" y="34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2784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141" name="Group 13"/>
            <p:cNvGrpSpPr>
              <a:grpSpLocks/>
            </p:cNvGrpSpPr>
            <p:nvPr/>
          </p:nvGrpSpPr>
          <p:grpSpPr bwMode="auto">
            <a:xfrm>
              <a:off x="2055" y="2784"/>
              <a:ext cx="370" cy="576"/>
              <a:chOff x="1855" y="2400"/>
              <a:chExt cx="370" cy="576"/>
            </a:xfrm>
          </p:grpSpPr>
          <p:sp>
            <p:nvSpPr>
              <p:cNvPr id="48142" name="Rectangle 14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43" name="Text Box 15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8145" name="AutoShape 17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46" name="Text Box 18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8147" name="Text Box 19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V="1">
              <a:off x="2784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288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1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2784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1" name="Oval 23"/>
            <p:cNvSpPr>
              <a:spLocks noChangeArrowheads="1"/>
            </p:cNvSpPr>
            <p:nvPr/>
          </p:nvSpPr>
          <p:spPr bwMode="auto">
            <a:xfrm>
              <a:off x="2768" y="34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152" name="Group 24"/>
            <p:cNvGrpSpPr>
              <a:grpSpLocks/>
            </p:cNvGrpSpPr>
            <p:nvPr/>
          </p:nvGrpSpPr>
          <p:grpSpPr bwMode="auto">
            <a:xfrm>
              <a:off x="2919" y="2784"/>
              <a:ext cx="370" cy="576"/>
              <a:chOff x="1855" y="2400"/>
              <a:chExt cx="370" cy="576"/>
            </a:xfrm>
          </p:grpSpPr>
          <p:sp>
            <p:nvSpPr>
              <p:cNvPr id="48153" name="Rectangle 25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54" name="Text Box 26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8155" name="Text Box 27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8156" name="AutoShape 28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 flipV="1">
              <a:off x="3648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3696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2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H="1">
              <a:off x="3648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>
              <a:off x="3624" y="34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163" name="Group 35"/>
            <p:cNvGrpSpPr>
              <a:grpSpLocks/>
            </p:cNvGrpSpPr>
            <p:nvPr/>
          </p:nvGrpSpPr>
          <p:grpSpPr bwMode="auto">
            <a:xfrm>
              <a:off x="3783" y="2784"/>
              <a:ext cx="370" cy="576"/>
              <a:chOff x="1855" y="2400"/>
              <a:chExt cx="370" cy="576"/>
            </a:xfrm>
          </p:grpSpPr>
          <p:sp>
            <p:nvSpPr>
              <p:cNvPr id="48164" name="Rectangle 36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65" name="Text Box 37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8166" name="Text Box 38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8167" name="AutoShape 39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68" name="Text Box 40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8169" name="Text Box 41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V="1">
              <a:off x="4512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71" name="Text Box 43"/>
            <p:cNvSpPr txBox="1">
              <a:spLocks noChangeArrowheads="1"/>
            </p:cNvSpPr>
            <p:nvPr/>
          </p:nvSpPr>
          <p:spPr bwMode="auto">
            <a:xfrm>
              <a:off x="4608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3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H="1">
              <a:off x="4512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99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174" name="Group 46"/>
            <p:cNvGrpSpPr>
              <a:grpSpLocks/>
            </p:cNvGrpSpPr>
            <p:nvPr/>
          </p:nvGrpSpPr>
          <p:grpSpPr bwMode="auto">
            <a:xfrm>
              <a:off x="4647" y="2784"/>
              <a:ext cx="370" cy="576"/>
              <a:chOff x="1855" y="2400"/>
              <a:chExt cx="370" cy="576"/>
            </a:xfrm>
          </p:grpSpPr>
          <p:sp>
            <p:nvSpPr>
              <p:cNvPr id="48175" name="Rectangle 47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6" name="Text Box 48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8177" name="Text Box 49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8178" name="AutoShape 50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9" name="Text Box 51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8180" name="Text Box 52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48181" name="Text Box 53"/>
            <p:cNvSpPr txBox="1">
              <a:spLocks noChangeArrowheads="1"/>
            </p:cNvSpPr>
            <p:nvPr/>
          </p:nvSpPr>
          <p:spPr bwMode="auto">
            <a:xfrm>
              <a:off x="2928" y="124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input</a:t>
              </a:r>
            </a:p>
          </p:txBody>
        </p:sp>
        <p:sp>
          <p:nvSpPr>
            <p:cNvPr id="48182" name="Oval 54"/>
            <p:cNvSpPr>
              <a:spLocks noChangeArrowheads="1"/>
            </p:cNvSpPr>
            <p:nvPr/>
          </p:nvSpPr>
          <p:spPr bwMode="auto">
            <a:xfrm>
              <a:off x="2863" y="180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727" y="180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84" name="Oval 56"/>
            <p:cNvSpPr>
              <a:spLocks noChangeArrowheads="1"/>
            </p:cNvSpPr>
            <p:nvPr/>
          </p:nvSpPr>
          <p:spPr bwMode="auto">
            <a:xfrm>
              <a:off x="2671" y="19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185" name="Group 57"/>
            <p:cNvGrpSpPr>
              <a:grpSpLocks/>
            </p:cNvGrpSpPr>
            <p:nvPr/>
          </p:nvGrpSpPr>
          <p:grpSpPr bwMode="auto">
            <a:xfrm rot="5400000">
              <a:off x="2679" y="2545"/>
              <a:ext cx="209" cy="192"/>
              <a:chOff x="2112" y="2976"/>
              <a:chExt cx="209" cy="192"/>
            </a:xfrm>
          </p:grpSpPr>
          <p:sp>
            <p:nvSpPr>
              <p:cNvPr id="48186" name="Freeform 58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187" name="Line 59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188" name="Line 60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189" name="Freeform 61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190" name="Freeform 62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191" name="AutoShape 63"/>
            <p:cNvSpPr>
              <a:spLocks noChangeArrowheads="1"/>
            </p:cNvSpPr>
            <p:nvPr/>
          </p:nvSpPr>
          <p:spPr bwMode="auto">
            <a:xfrm rot="5400000">
              <a:off x="2544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2" name="AutoShape 64"/>
            <p:cNvSpPr>
              <a:spLocks noChangeArrowheads="1"/>
            </p:cNvSpPr>
            <p:nvPr/>
          </p:nvSpPr>
          <p:spPr bwMode="auto">
            <a:xfrm rot="5400000">
              <a:off x="2832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>
              <a:off x="2640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4" name="Line 66"/>
            <p:cNvSpPr>
              <a:spLocks noChangeShapeType="1"/>
            </p:cNvSpPr>
            <p:nvPr/>
          </p:nvSpPr>
          <p:spPr bwMode="auto">
            <a:xfrm>
              <a:off x="2928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>
              <a:off x="2736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>
              <a:off x="2832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 rot="5400000">
              <a:off x="2688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rot="5400000">
              <a:off x="2880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9" name="Line 71"/>
            <p:cNvSpPr>
              <a:spLocks noChangeShapeType="1"/>
            </p:cNvSpPr>
            <p:nvPr/>
          </p:nvSpPr>
          <p:spPr bwMode="auto">
            <a:xfrm flipV="1">
              <a:off x="1536" y="1968"/>
              <a:ext cx="2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00" name="Line 72"/>
            <p:cNvSpPr>
              <a:spLocks noChangeShapeType="1"/>
            </p:cNvSpPr>
            <p:nvPr/>
          </p:nvSpPr>
          <p:spPr bwMode="auto">
            <a:xfrm flipV="1">
              <a:off x="1824" y="1824"/>
              <a:ext cx="27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201" name="Group 73"/>
            <p:cNvGrpSpPr>
              <a:grpSpLocks/>
            </p:cNvGrpSpPr>
            <p:nvPr/>
          </p:nvGrpSpPr>
          <p:grpSpPr bwMode="auto">
            <a:xfrm>
              <a:off x="1632" y="1776"/>
              <a:ext cx="185" cy="144"/>
              <a:chOff x="3648" y="2544"/>
              <a:chExt cx="233" cy="185"/>
            </a:xfrm>
          </p:grpSpPr>
          <p:sp>
            <p:nvSpPr>
              <p:cNvPr id="48202" name="AutoShape 74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203" name="Oval 75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8204" name="Line 76"/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05" name="Line 77"/>
            <p:cNvSpPr>
              <a:spLocks noChangeShapeType="1"/>
            </p:cNvSpPr>
            <p:nvPr/>
          </p:nvSpPr>
          <p:spPr bwMode="auto">
            <a:xfrm>
              <a:off x="2880" y="18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06" name="Line 78"/>
            <p:cNvSpPr>
              <a:spLocks noChangeShapeType="1"/>
            </p:cNvSpPr>
            <p:nvPr/>
          </p:nvSpPr>
          <p:spPr bwMode="auto">
            <a:xfrm>
              <a:off x="2976" y="172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>
              <a:off x="2592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 rot="5400000">
              <a:off x="2544" y="20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>
              <a:off x="2496" y="2064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10" name="Line 82"/>
            <p:cNvSpPr>
              <a:spLocks noChangeShapeType="1"/>
            </p:cNvSpPr>
            <p:nvPr/>
          </p:nvSpPr>
          <p:spPr bwMode="auto">
            <a:xfrm rot="5400000">
              <a:off x="2448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2784" y="2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12" name="Line 84"/>
            <p:cNvSpPr>
              <a:spLocks noChangeShapeType="1"/>
            </p:cNvSpPr>
            <p:nvPr/>
          </p:nvSpPr>
          <p:spPr bwMode="auto">
            <a:xfrm>
              <a:off x="1920" y="1728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>
              <a:off x="3648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214" name="Group 86"/>
            <p:cNvGrpSpPr>
              <a:grpSpLocks/>
            </p:cNvGrpSpPr>
            <p:nvPr/>
          </p:nvGrpSpPr>
          <p:grpSpPr bwMode="auto">
            <a:xfrm rot="5400000">
              <a:off x="3543" y="2545"/>
              <a:ext cx="209" cy="192"/>
              <a:chOff x="2112" y="2976"/>
              <a:chExt cx="209" cy="192"/>
            </a:xfrm>
          </p:grpSpPr>
          <p:sp>
            <p:nvSpPr>
              <p:cNvPr id="48215" name="Freeform 87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16" name="Line 88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17" name="Line 89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18" name="Freeform 90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19" name="Freeform 91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220" name="AutoShape 92"/>
            <p:cNvSpPr>
              <a:spLocks noChangeArrowheads="1"/>
            </p:cNvSpPr>
            <p:nvPr/>
          </p:nvSpPr>
          <p:spPr bwMode="auto">
            <a:xfrm rot="5400000">
              <a:off x="3408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1" name="AutoShape 93"/>
            <p:cNvSpPr>
              <a:spLocks noChangeArrowheads="1"/>
            </p:cNvSpPr>
            <p:nvPr/>
          </p:nvSpPr>
          <p:spPr bwMode="auto">
            <a:xfrm rot="5400000">
              <a:off x="3696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>
              <a:off x="3504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3" name="Line 95"/>
            <p:cNvSpPr>
              <a:spLocks noChangeShapeType="1"/>
            </p:cNvSpPr>
            <p:nvPr/>
          </p:nvSpPr>
          <p:spPr bwMode="auto">
            <a:xfrm>
              <a:off x="3792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3600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5" name="Line 97"/>
            <p:cNvSpPr>
              <a:spLocks noChangeShapeType="1"/>
            </p:cNvSpPr>
            <p:nvPr/>
          </p:nvSpPr>
          <p:spPr bwMode="auto">
            <a:xfrm>
              <a:off x="3696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 rot="5400000">
              <a:off x="3552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7" name="Line 99"/>
            <p:cNvSpPr>
              <a:spLocks noChangeShapeType="1"/>
            </p:cNvSpPr>
            <p:nvPr/>
          </p:nvSpPr>
          <p:spPr bwMode="auto">
            <a:xfrm rot="5400000">
              <a:off x="3744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8" name="Line 100"/>
            <p:cNvSpPr>
              <a:spLocks noChangeShapeType="1"/>
            </p:cNvSpPr>
            <p:nvPr/>
          </p:nvSpPr>
          <p:spPr bwMode="auto">
            <a:xfrm>
              <a:off x="3552" y="19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29" name="Line 101"/>
            <p:cNvSpPr>
              <a:spLocks noChangeShapeType="1"/>
            </p:cNvSpPr>
            <p:nvPr/>
          </p:nvSpPr>
          <p:spPr bwMode="auto">
            <a:xfrm>
              <a:off x="3744" y="18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0" name="Line 102"/>
            <p:cNvSpPr>
              <a:spLocks noChangeShapeType="1"/>
            </p:cNvSpPr>
            <p:nvPr/>
          </p:nvSpPr>
          <p:spPr bwMode="auto">
            <a:xfrm>
              <a:off x="3840" y="172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1" name="Line 103"/>
            <p:cNvSpPr>
              <a:spLocks noChangeShapeType="1"/>
            </p:cNvSpPr>
            <p:nvPr/>
          </p:nvSpPr>
          <p:spPr bwMode="auto">
            <a:xfrm>
              <a:off x="3456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2" name="Line 104"/>
            <p:cNvSpPr>
              <a:spLocks noChangeShapeType="1"/>
            </p:cNvSpPr>
            <p:nvPr/>
          </p:nvSpPr>
          <p:spPr bwMode="auto">
            <a:xfrm rot="5400000">
              <a:off x="3408" y="20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3" name="Line 105"/>
            <p:cNvSpPr>
              <a:spLocks noChangeShapeType="1"/>
            </p:cNvSpPr>
            <p:nvPr/>
          </p:nvSpPr>
          <p:spPr bwMode="auto">
            <a:xfrm>
              <a:off x="3360" y="2064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4" name="Line 106"/>
            <p:cNvSpPr>
              <a:spLocks noChangeShapeType="1"/>
            </p:cNvSpPr>
            <p:nvPr/>
          </p:nvSpPr>
          <p:spPr bwMode="auto">
            <a:xfrm rot="5400000">
              <a:off x="3312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5" name="Line 107"/>
            <p:cNvSpPr>
              <a:spLocks noChangeShapeType="1"/>
            </p:cNvSpPr>
            <p:nvPr/>
          </p:nvSpPr>
          <p:spPr bwMode="auto">
            <a:xfrm>
              <a:off x="3648" y="2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36" name="Line 108"/>
            <p:cNvSpPr>
              <a:spLocks noChangeShapeType="1"/>
            </p:cNvSpPr>
            <p:nvPr/>
          </p:nvSpPr>
          <p:spPr bwMode="auto">
            <a:xfrm>
              <a:off x="451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8237" name="Group 109"/>
            <p:cNvGrpSpPr>
              <a:grpSpLocks/>
            </p:cNvGrpSpPr>
            <p:nvPr/>
          </p:nvGrpSpPr>
          <p:grpSpPr bwMode="auto">
            <a:xfrm rot="5400000">
              <a:off x="4407" y="2545"/>
              <a:ext cx="209" cy="192"/>
              <a:chOff x="2112" y="2976"/>
              <a:chExt cx="209" cy="192"/>
            </a:xfrm>
          </p:grpSpPr>
          <p:sp>
            <p:nvSpPr>
              <p:cNvPr id="48238" name="Freeform 110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39" name="Line 111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40" name="Line 112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41" name="Freeform 113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42" name="Freeform 114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243" name="AutoShape 115"/>
            <p:cNvSpPr>
              <a:spLocks noChangeArrowheads="1"/>
            </p:cNvSpPr>
            <p:nvPr/>
          </p:nvSpPr>
          <p:spPr bwMode="auto">
            <a:xfrm rot="5400000">
              <a:off x="4272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44" name="AutoShape 116"/>
            <p:cNvSpPr>
              <a:spLocks noChangeArrowheads="1"/>
            </p:cNvSpPr>
            <p:nvPr/>
          </p:nvSpPr>
          <p:spPr bwMode="auto">
            <a:xfrm rot="5400000">
              <a:off x="4560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45" name="Line 117"/>
            <p:cNvSpPr>
              <a:spLocks noChangeShapeType="1"/>
            </p:cNvSpPr>
            <p:nvPr/>
          </p:nvSpPr>
          <p:spPr bwMode="auto">
            <a:xfrm>
              <a:off x="4368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46" name="Line 118"/>
            <p:cNvSpPr>
              <a:spLocks noChangeShapeType="1"/>
            </p:cNvSpPr>
            <p:nvPr/>
          </p:nvSpPr>
          <p:spPr bwMode="auto">
            <a:xfrm>
              <a:off x="465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47" name="Line 119"/>
            <p:cNvSpPr>
              <a:spLocks noChangeShapeType="1"/>
            </p:cNvSpPr>
            <p:nvPr/>
          </p:nvSpPr>
          <p:spPr bwMode="auto">
            <a:xfrm>
              <a:off x="4464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48" name="Line 120"/>
            <p:cNvSpPr>
              <a:spLocks noChangeShapeType="1"/>
            </p:cNvSpPr>
            <p:nvPr/>
          </p:nvSpPr>
          <p:spPr bwMode="auto">
            <a:xfrm>
              <a:off x="4560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49" name="Line 121"/>
            <p:cNvSpPr>
              <a:spLocks noChangeShapeType="1"/>
            </p:cNvSpPr>
            <p:nvPr/>
          </p:nvSpPr>
          <p:spPr bwMode="auto">
            <a:xfrm rot="5400000">
              <a:off x="4416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0" name="Line 122"/>
            <p:cNvSpPr>
              <a:spLocks noChangeShapeType="1"/>
            </p:cNvSpPr>
            <p:nvPr/>
          </p:nvSpPr>
          <p:spPr bwMode="auto">
            <a:xfrm rot="5400000">
              <a:off x="4608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1" name="Line 123"/>
            <p:cNvSpPr>
              <a:spLocks noChangeShapeType="1"/>
            </p:cNvSpPr>
            <p:nvPr/>
          </p:nvSpPr>
          <p:spPr bwMode="auto">
            <a:xfrm>
              <a:off x="4416" y="19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2" name="Line 124"/>
            <p:cNvSpPr>
              <a:spLocks noChangeShapeType="1"/>
            </p:cNvSpPr>
            <p:nvPr/>
          </p:nvSpPr>
          <p:spPr bwMode="auto">
            <a:xfrm>
              <a:off x="4608" y="18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3" name="Line 125"/>
            <p:cNvSpPr>
              <a:spLocks noChangeShapeType="1"/>
            </p:cNvSpPr>
            <p:nvPr/>
          </p:nvSpPr>
          <p:spPr bwMode="auto">
            <a:xfrm>
              <a:off x="4704" y="172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4" name="Line 126"/>
            <p:cNvSpPr>
              <a:spLocks noChangeShapeType="1"/>
            </p:cNvSpPr>
            <p:nvPr/>
          </p:nvSpPr>
          <p:spPr bwMode="auto">
            <a:xfrm>
              <a:off x="4320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5" name="Line 127"/>
            <p:cNvSpPr>
              <a:spLocks noChangeShapeType="1"/>
            </p:cNvSpPr>
            <p:nvPr/>
          </p:nvSpPr>
          <p:spPr bwMode="auto">
            <a:xfrm rot="5400000">
              <a:off x="4272" y="20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6" name="Line 128"/>
            <p:cNvSpPr>
              <a:spLocks noChangeShapeType="1"/>
            </p:cNvSpPr>
            <p:nvPr/>
          </p:nvSpPr>
          <p:spPr bwMode="auto">
            <a:xfrm>
              <a:off x="4224" y="2064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7" name="Line 129"/>
            <p:cNvSpPr>
              <a:spLocks noChangeShapeType="1"/>
            </p:cNvSpPr>
            <p:nvPr/>
          </p:nvSpPr>
          <p:spPr bwMode="auto">
            <a:xfrm rot="5400000">
              <a:off x="4176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8" name="Line 130"/>
            <p:cNvSpPr>
              <a:spLocks noChangeShapeType="1"/>
            </p:cNvSpPr>
            <p:nvPr/>
          </p:nvSpPr>
          <p:spPr bwMode="auto">
            <a:xfrm>
              <a:off x="4512" y="2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59" name="Text Box 131"/>
            <p:cNvSpPr txBox="1">
              <a:spLocks noChangeArrowheads="1"/>
            </p:cNvSpPr>
            <p:nvPr/>
          </p:nvSpPr>
          <p:spPr bwMode="auto">
            <a:xfrm>
              <a:off x="2448" y="283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0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260" name="Text Box 132"/>
            <p:cNvSpPr txBox="1">
              <a:spLocks noChangeArrowheads="1"/>
            </p:cNvSpPr>
            <p:nvPr/>
          </p:nvSpPr>
          <p:spPr bwMode="auto">
            <a:xfrm>
              <a:off x="3312" y="283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1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261" name="Text Box 133"/>
            <p:cNvSpPr txBox="1">
              <a:spLocks noChangeArrowheads="1"/>
            </p:cNvSpPr>
            <p:nvPr/>
          </p:nvSpPr>
          <p:spPr bwMode="auto">
            <a:xfrm>
              <a:off x="4176" y="283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2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262" name="Text Box 134"/>
            <p:cNvSpPr txBox="1">
              <a:spLocks noChangeArrowheads="1"/>
            </p:cNvSpPr>
            <p:nvPr/>
          </p:nvSpPr>
          <p:spPr bwMode="auto">
            <a:xfrm>
              <a:off x="4992" y="2880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3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8263" name="Oval 135"/>
            <p:cNvSpPr>
              <a:spLocks noChangeArrowheads="1"/>
            </p:cNvSpPr>
            <p:nvPr/>
          </p:nvSpPr>
          <p:spPr bwMode="auto">
            <a:xfrm>
              <a:off x="3535" y="19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64" name="Line 136"/>
            <p:cNvSpPr>
              <a:spLocks noChangeShapeType="1"/>
            </p:cNvSpPr>
            <p:nvPr/>
          </p:nvSpPr>
          <p:spPr bwMode="auto">
            <a:xfrm>
              <a:off x="1536" y="18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65" name="Line 137"/>
            <p:cNvSpPr>
              <a:spLocks noChangeShapeType="1"/>
            </p:cNvSpPr>
            <p:nvPr/>
          </p:nvSpPr>
          <p:spPr bwMode="auto">
            <a:xfrm flipV="1">
              <a:off x="1440" y="18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66" name="Oval 138"/>
            <p:cNvSpPr>
              <a:spLocks noChangeArrowheads="1"/>
            </p:cNvSpPr>
            <p:nvPr/>
          </p:nvSpPr>
          <p:spPr bwMode="auto">
            <a:xfrm>
              <a:off x="1520" y="180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67" name="Text Box 139"/>
            <p:cNvSpPr txBox="1">
              <a:spLocks noChangeArrowheads="1"/>
            </p:cNvSpPr>
            <p:nvPr/>
          </p:nvSpPr>
          <p:spPr bwMode="auto">
            <a:xfrm>
              <a:off x="5184" y="2640"/>
              <a:ext cx="48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>
                  <a:latin typeface="Arial" charset="0"/>
                </a:rPr>
                <a:t>Serial data out</a:t>
              </a:r>
            </a:p>
          </p:txBody>
        </p:sp>
        <p:grpSp>
          <p:nvGrpSpPr>
            <p:cNvPr id="48268" name="Group 140"/>
            <p:cNvGrpSpPr>
              <a:grpSpLocks/>
            </p:cNvGrpSpPr>
            <p:nvPr/>
          </p:nvGrpSpPr>
          <p:grpSpPr bwMode="auto">
            <a:xfrm>
              <a:off x="672" y="1728"/>
              <a:ext cx="816" cy="192"/>
              <a:chOff x="672" y="1728"/>
              <a:chExt cx="816" cy="192"/>
            </a:xfrm>
          </p:grpSpPr>
          <p:sp>
            <p:nvSpPr>
              <p:cNvPr id="48269" name="Text Box 141"/>
              <p:cNvSpPr txBox="1">
                <a:spLocks noChangeArrowheads="1"/>
              </p:cNvSpPr>
              <p:nvPr/>
            </p:nvSpPr>
            <p:spPr bwMode="auto">
              <a:xfrm>
                <a:off x="672" y="1728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SHIFT</a:t>
                </a:r>
                <a:r>
                  <a:rPr lang="en-GB" sz="1400" b="1">
                    <a:latin typeface="Arial" charset="0"/>
                  </a:rPr>
                  <a:t>/</a:t>
                </a:r>
                <a:r>
                  <a:rPr lang="en-GB" sz="1400" b="1" i="1">
                    <a:latin typeface="Arial" charset="0"/>
                  </a:rPr>
                  <a:t>LOAD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8270" name="Line 142"/>
              <p:cNvSpPr>
                <a:spLocks noChangeShapeType="1"/>
              </p:cNvSpPr>
              <p:nvPr/>
            </p:nvSpPr>
            <p:spPr bwMode="auto">
              <a:xfrm>
                <a:off x="1113" y="174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8271" name="AutoShape 143"/>
            <p:cNvSpPr>
              <a:spLocks/>
            </p:cNvSpPr>
            <p:nvPr/>
          </p:nvSpPr>
          <p:spPr bwMode="auto">
            <a:xfrm rot="5400000">
              <a:off x="3264" y="0"/>
              <a:ext cx="96" cy="2976"/>
            </a:xfrm>
            <a:prstGeom prst="leftBrace">
              <a:avLst>
                <a:gd name="adj1" fmla="val 2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272" name="Text Box 144"/>
          <p:cNvSpPr txBox="1">
            <a:spLocks noChangeArrowheads="1"/>
          </p:cNvSpPr>
          <p:nvPr/>
        </p:nvSpPr>
        <p:spPr bwMode="auto">
          <a:xfrm>
            <a:off x="2895600" y="62484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400" b="1" i="1">
                <a:latin typeface="Arial" charset="0"/>
              </a:rPr>
              <a:t>SHIFT</a:t>
            </a:r>
            <a:r>
              <a:rPr lang="en-GB" sz="1400" b="1">
                <a:latin typeface="Arial" charset="0"/>
              </a:rPr>
              <a:t>.</a:t>
            </a:r>
            <a:r>
              <a:rPr lang="en-GB" sz="1400" b="1" i="1">
                <a:latin typeface="Arial" charset="0"/>
              </a:rPr>
              <a:t>Q</a:t>
            </a:r>
            <a:r>
              <a:rPr lang="en-GB" sz="1400" b="1" baseline="-25000">
                <a:latin typeface="Arial" charset="0"/>
              </a:rPr>
              <a:t>0</a:t>
            </a:r>
            <a:r>
              <a:rPr lang="en-GB" sz="1400" b="1">
                <a:latin typeface="Arial" charset="0"/>
              </a:rPr>
              <a:t> + </a:t>
            </a:r>
            <a:r>
              <a:rPr lang="en-GB" sz="1400" b="1" i="1">
                <a:latin typeface="Arial" charset="0"/>
              </a:rPr>
              <a:t>SHIFT'</a:t>
            </a:r>
            <a:r>
              <a:rPr lang="en-GB" sz="1400" b="1">
                <a:latin typeface="Arial" charset="0"/>
              </a:rPr>
              <a:t>.</a:t>
            </a:r>
            <a:r>
              <a:rPr lang="en-GB" sz="1400" b="1" i="1">
                <a:latin typeface="Arial" charset="0"/>
              </a:rPr>
              <a:t>D</a:t>
            </a:r>
            <a:r>
              <a:rPr lang="en-GB" sz="1400" b="1" baseline="-25000">
                <a:latin typeface="Arial" charset="0"/>
              </a:rPr>
              <a:t>1</a:t>
            </a:r>
            <a:endParaRPr lang="en-GB" sz="1400" b="1">
              <a:latin typeface="Arial" charset="0"/>
            </a:endParaRPr>
          </a:p>
        </p:txBody>
      </p:sp>
      <p:sp>
        <p:nvSpPr>
          <p:cNvPr id="48273" name="Line 145"/>
          <p:cNvSpPr>
            <a:spLocks noChangeShapeType="1"/>
          </p:cNvSpPr>
          <p:nvPr/>
        </p:nvSpPr>
        <p:spPr bwMode="auto">
          <a:xfrm flipV="1">
            <a:off x="3810000" y="4572000"/>
            <a:ext cx="685800" cy="1676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In/Serial Out Shift Registers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873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Bits are entered simultaneously, but output is serial.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429000" y="5562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Logic symbol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2057400" y="3733800"/>
            <a:ext cx="4800600" cy="1676400"/>
            <a:chOff x="1344" y="1440"/>
            <a:chExt cx="3024" cy="1056"/>
          </a:xfrm>
        </p:grpSpPr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2400" y="2064"/>
              <a:ext cx="816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 i="1">
                  <a:latin typeface="Arial" charset="0"/>
                </a:rPr>
                <a:t>C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49160" name="AutoShape 8"/>
            <p:cNvSpPr>
              <a:spLocks noChangeArrowheads="1"/>
            </p:cNvSpPr>
            <p:nvPr/>
          </p:nvSpPr>
          <p:spPr bwMode="auto">
            <a:xfrm rot="5400000">
              <a:off x="2400" y="235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2160" y="22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216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1824" y="230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CLK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1344" y="2112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 i="1">
                  <a:latin typeface="Arial" charset="0"/>
                </a:rPr>
                <a:t>SHIFT</a:t>
              </a:r>
              <a:r>
                <a:rPr lang="en-US" sz="1400" b="1">
                  <a:latin typeface="Arial" charset="0"/>
                </a:rPr>
                <a:t>/</a:t>
              </a:r>
              <a:r>
                <a:rPr lang="en-US" sz="1400" b="1" i="1">
                  <a:latin typeface="Arial" charset="0"/>
                </a:rPr>
                <a:t>LOAD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2592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2496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0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2640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1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2784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2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2928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3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2736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2880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3024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688" y="21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SRG 4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3456" y="2208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Serial data out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321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1816" y="213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2544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9178" name="AutoShape 26"/>
            <p:cNvSpPr>
              <a:spLocks/>
            </p:cNvSpPr>
            <p:nvPr/>
          </p:nvSpPr>
          <p:spPr bwMode="auto">
            <a:xfrm rot="5400000">
              <a:off x="2808" y="136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598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Parallel In/Parallel Out Shift Registers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873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Simultaneous input and output of all data bits.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362200" y="2362200"/>
            <a:ext cx="5567363" cy="3276600"/>
            <a:chOff x="1488" y="1248"/>
            <a:chExt cx="3507" cy="2064"/>
          </a:xfrm>
        </p:grpSpPr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1824" y="2640"/>
              <a:ext cx="240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V="1">
              <a:off x="206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 flipV="1">
              <a:off x="206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259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0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1488" y="2544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>
                  <a:latin typeface="Arial" charset="0"/>
                </a:rPr>
                <a:t>CLK</a:t>
              </a: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206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2048" y="26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54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189" name="Group 13"/>
            <p:cNvGrpSpPr>
              <a:grpSpLocks/>
            </p:cNvGrpSpPr>
            <p:nvPr/>
          </p:nvGrpSpPr>
          <p:grpSpPr bwMode="auto">
            <a:xfrm>
              <a:off x="2191" y="1920"/>
              <a:ext cx="370" cy="576"/>
              <a:chOff x="1855" y="2400"/>
              <a:chExt cx="370" cy="576"/>
            </a:xfrm>
          </p:grpSpPr>
          <p:sp>
            <p:nvSpPr>
              <p:cNvPr id="50190" name="Rectangle 14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191" name="Text Box 15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50192" name="Text Box 16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50193" name="AutoShape 17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194" name="Text Box 18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50195" name="Text Box 19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V="1">
              <a:off x="278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31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1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 flipH="1">
              <a:off x="278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9" name="Oval 23"/>
            <p:cNvSpPr>
              <a:spLocks noChangeArrowheads="1"/>
            </p:cNvSpPr>
            <p:nvPr/>
          </p:nvSpPr>
          <p:spPr bwMode="auto">
            <a:xfrm>
              <a:off x="2776" y="26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326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201" name="Group 25"/>
            <p:cNvGrpSpPr>
              <a:grpSpLocks/>
            </p:cNvGrpSpPr>
            <p:nvPr/>
          </p:nvGrpSpPr>
          <p:grpSpPr bwMode="auto">
            <a:xfrm>
              <a:off x="2911" y="1920"/>
              <a:ext cx="370" cy="576"/>
              <a:chOff x="1855" y="2400"/>
              <a:chExt cx="370" cy="576"/>
            </a:xfrm>
          </p:grpSpPr>
          <p:sp>
            <p:nvSpPr>
              <p:cNvPr id="50202" name="Rectangle 26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03" name="Text Box 27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50204" name="Text Box 28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50205" name="AutoShape 29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06" name="Text Box 30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50207" name="Text Box 31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 flipV="1">
              <a:off x="350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9" name="Text Box 33"/>
            <p:cNvSpPr txBox="1">
              <a:spLocks noChangeArrowheads="1"/>
            </p:cNvSpPr>
            <p:nvPr/>
          </p:nvSpPr>
          <p:spPr bwMode="auto">
            <a:xfrm>
              <a:off x="403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2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 flipH="1">
              <a:off x="350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1" name="Oval 35"/>
            <p:cNvSpPr>
              <a:spLocks noChangeArrowheads="1"/>
            </p:cNvSpPr>
            <p:nvPr/>
          </p:nvSpPr>
          <p:spPr bwMode="auto">
            <a:xfrm>
              <a:off x="3488" y="26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398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631" y="1920"/>
              <a:ext cx="370" cy="576"/>
              <a:chOff x="1855" y="2400"/>
              <a:chExt cx="370" cy="576"/>
            </a:xfrm>
          </p:grpSpPr>
          <p:sp>
            <p:nvSpPr>
              <p:cNvPr id="50214" name="Rectangle 38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15" name="Text Box 39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50216" name="Text Box 40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50217" name="AutoShape 41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18" name="Text Box 42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50219" name="Text Box 43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 flipV="1">
              <a:off x="422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1" name="Text Box 45"/>
            <p:cNvSpPr txBox="1">
              <a:spLocks noChangeArrowheads="1"/>
            </p:cNvSpPr>
            <p:nvPr/>
          </p:nvSpPr>
          <p:spPr bwMode="auto">
            <a:xfrm>
              <a:off x="475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3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 flipH="1">
              <a:off x="422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 flipV="1">
              <a:off x="470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224" name="Group 48"/>
            <p:cNvGrpSpPr>
              <a:grpSpLocks/>
            </p:cNvGrpSpPr>
            <p:nvPr/>
          </p:nvGrpSpPr>
          <p:grpSpPr bwMode="auto">
            <a:xfrm>
              <a:off x="4351" y="1920"/>
              <a:ext cx="370" cy="576"/>
              <a:chOff x="1855" y="2400"/>
              <a:chExt cx="370" cy="576"/>
            </a:xfrm>
          </p:grpSpPr>
          <p:sp>
            <p:nvSpPr>
              <p:cNvPr id="50225" name="Rectangle 49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6" name="Text Box 50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50227" name="Text Box 51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50228" name="AutoShape 52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9" name="Text Box 53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50230" name="Text Box 54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50231" name="Text Box 55"/>
            <p:cNvSpPr txBox="1">
              <a:spLocks noChangeArrowheads="1"/>
            </p:cNvSpPr>
            <p:nvPr/>
          </p:nvSpPr>
          <p:spPr bwMode="auto">
            <a:xfrm>
              <a:off x="2496" y="1248"/>
              <a:ext cx="1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Parallel data inputs</a:t>
              </a:r>
            </a:p>
          </p:txBody>
        </p: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 rot="5400000">
              <a:off x="446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3" name="Line 57"/>
            <p:cNvSpPr>
              <a:spLocks noChangeShapeType="1"/>
            </p:cNvSpPr>
            <p:nvPr/>
          </p:nvSpPr>
          <p:spPr bwMode="auto">
            <a:xfrm rot="5400000">
              <a:off x="374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 rot="5400000">
              <a:off x="302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 rot="5400000">
              <a:off x="230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278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7" name="Line 61"/>
            <p:cNvSpPr>
              <a:spLocks noChangeShapeType="1"/>
            </p:cNvSpPr>
            <p:nvPr/>
          </p:nvSpPr>
          <p:spPr bwMode="auto">
            <a:xfrm rot="5400000">
              <a:off x="192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8" name="Line 62"/>
            <p:cNvSpPr>
              <a:spLocks noChangeShapeType="1"/>
            </p:cNvSpPr>
            <p:nvPr/>
          </p:nvSpPr>
          <p:spPr bwMode="auto">
            <a:xfrm rot="5400000">
              <a:off x="264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9" name="Line 63"/>
            <p:cNvSpPr>
              <a:spLocks noChangeShapeType="1"/>
            </p:cNvSpPr>
            <p:nvPr/>
          </p:nvSpPr>
          <p:spPr bwMode="auto">
            <a:xfrm>
              <a:off x="350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0" name="Line 64"/>
            <p:cNvSpPr>
              <a:spLocks noChangeShapeType="1"/>
            </p:cNvSpPr>
            <p:nvPr/>
          </p:nvSpPr>
          <p:spPr bwMode="auto">
            <a:xfrm rot="5400000">
              <a:off x="336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1" name="Line 65"/>
            <p:cNvSpPr>
              <a:spLocks noChangeShapeType="1"/>
            </p:cNvSpPr>
            <p:nvPr/>
          </p:nvSpPr>
          <p:spPr bwMode="auto">
            <a:xfrm>
              <a:off x="422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 rot="5400000">
              <a:off x="408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3" name="Text Box 67"/>
            <p:cNvSpPr txBox="1">
              <a:spLocks noChangeArrowheads="1"/>
            </p:cNvSpPr>
            <p:nvPr/>
          </p:nvSpPr>
          <p:spPr bwMode="auto">
            <a:xfrm>
              <a:off x="192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0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244" name="Text Box 68"/>
            <p:cNvSpPr txBox="1">
              <a:spLocks noChangeArrowheads="1"/>
            </p:cNvSpPr>
            <p:nvPr/>
          </p:nvSpPr>
          <p:spPr bwMode="auto">
            <a:xfrm>
              <a:off x="264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1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245" name="Text Box 69"/>
            <p:cNvSpPr txBox="1">
              <a:spLocks noChangeArrowheads="1"/>
            </p:cNvSpPr>
            <p:nvPr/>
          </p:nvSpPr>
          <p:spPr bwMode="auto">
            <a:xfrm>
              <a:off x="336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2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246" name="Text Box 70"/>
            <p:cNvSpPr txBox="1">
              <a:spLocks noChangeArrowheads="1"/>
            </p:cNvSpPr>
            <p:nvPr/>
          </p:nvSpPr>
          <p:spPr bwMode="auto">
            <a:xfrm>
              <a:off x="408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D</a:t>
              </a:r>
              <a:r>
                <a:rPr lang="en-GB" sz="1400" b="1" baseline="-25000">
                  <a:latin typeface="Arial" charset="0"/>
                </a:rPr>
                <a:t>3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50247" name="Text Box 71"/>
            <p:cNvSpPr txBox="1">
              <a:spLocks noChangeArrowheads="1"/>
            </p:cNvSpPr>
            <p:nvPr/>
          </p:nvSpPr>
          <p:spPr bwMode="auto">
            <a:xfrm>
              <a:off x="3120" y="3120"/>
              <a:ext cx="1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Parallel data outputs</a:t>
              </a:r>
            </a:p>
          </p:txBody>
        </p:sp>
        <p:sp>
          <p:nvSpPr>
            <p:cNvPr id="50248" name="AutoShape 72"/>
            <p:cNvSpPr>
              <a:spLocks/>
            </p:cNvSpPr>
            <p:nvPr/>
          </p:nvSpPr>
          <p:spPr bwMode="auto">
            <a:xfrm rot="5400000">
              <a:off x="3024" y="336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9" name="AutoShape 73"/>
            <p:cNvSpPr>
              <a:spLocks/>
            </p:cNvSpPr>
            <p:nvPr/>
          </p:nvSpPr>
          <p:spPr bwMode="auto">
            <a:xfrm rot="16200000" flipV="1">
              <a:off x="3696" y="1872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1873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Registers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11858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No external gates.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Example: A 4-bit register.  A new 4-bit data is loaded every clock cycle.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362200" y="3581400"/>
            <a:ext cx="5006975" cy="2241550"/>
            <a:chOff x="1488" y="1728"/>
            <a:chExt cx="3154" cy="1412"/>
          </a:xfrm>
        </p:grpSpPr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436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776" y="2688"/>
              <a:ext cx="259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H="1">
              <a:off x="364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20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451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V="1">
              <a:off x="235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220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A</a:t>
              </a:r>
              <a:r>
                <a:rPr lang="en-US" sz="1600" b="1" baseline="-25000">
                  <a:latin typeface="Arial" charset="0"/>
                </a:rPr>
                <a:t>3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488" y="25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CP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V="1">
              <a:off x="379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364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A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451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436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A</a:t>
              </a:r>
              <a:r>
                <a:rPr lang="en-US" sz="1600" b="1" baseline="-25000">
                  <a:latin typeface="Arial" charset="0"/>
                </a:rPr>
                <a:t>0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59" name="Oval 19"/>
            <p:cNvSpPr>
              <a:spLocks noChangeArrowheads="1"/>
            </p:cNvSpPr>
            <p:nvPr/>
          </p:nvSpPr>
          <p:spPr bwMode="auto">
            <a:xfrm>
              <a:off x="3626" y="2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0" name="Oval 20"/>
            <p:cNvSpPr>
              <a:spLocks noChangeArrowheads="1"/>
            </p:cNvSpPr>
            <p:nvPr/>
          </p:nvSpPr>
          <p:spPr bwMode="auto">
            <a:xfrm>
              <a:off x="2186" y="2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5861" name="Group 21"/>
            <p:cNvGrpSpPr>
              <a:grpSpLocks/>
            </p:cNvGrpSpPr>
            <p:nvPr/>
          </p:nvGrpSpPr>
          <p:grpSpPr bwMode="auto">
            <a:xfrm>
              <a:off x="1968" y="2208"/>
              <a:ext cx="514" cy="384"/>
              <a:chOff x="1968" y="2112"/>
              <a:chExt cx="514" cy="384"/>
            </a:xfrm>
          </p:grpSpPr>
          <p:sp>
            <p:nvSpPr>
              <p:cNvPr id="35862" name="Text Box 22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5863" name="Text Box 23"/>
              <p:cNvSpPr txBox="1">
                <a:spLocks noChangeArrowheads="1"/>
              </p:cNvSpPr>
              <p:nvPr/>
            </p:nvSpPr>
            <p:spPr bwMode="auto">
              <a:xfrm>
                <a:off x="2256" y="211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Q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 rot="-5400000">
                <a:off x="2073" y="2039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65" name="AutoShape 25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3408" y="2208"/>
              <a:ext cx="514" cy="384"/>
              <a:chOff x="3024" y="2112"/>
              <a:chExt cx="514" cy="384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3312" y="230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5868" name="Text Box 28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Q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 rot="-5400000">
                <a:off x="3129" y="2039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0" name="AutoShape 30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4128" y="2208"/>
              <a:ext cx="514" cy="384"/>
              <a:chOff x="4128" y="2224"/>
              <a:chExt cx="514" cy="384"/>
            </a:xfrm>
          </p:grpSpPr>
          <p:sp>
            <p:nvSpPr>
              <p:cNvPr id="3587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222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Q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5873" name="Text Box 33"/>
              <p:cNvSpPr txBox="1">
                <a:spLocks noChangeArrowheads="1"/>
              </p:cNvSpPr>
              <p:nvPr/>
            </p:nvSpPr>
            <p:spPr bwMode="auto">
              <a:xfrm>
                <a:off x="4416" y="24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5874" name="Rectangle 34"/>
              <p:cNvSpPr>
                <a:spLocks noChangeArrowheads="1"/>
              </p:cNvSpPr>
              <p:nvPr/>
            </p:nvSpPr>
            <p:spPr bwMode="auto">
              <a:xfrm rot="-5400000">
                <a:off x="4233" y="2151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5" name="AutoShape 35"/>
              <p:cNvSpPr>
                <a:spLocks noChangeArrowheads="1"/>
              </p:cNvSpPr>
              <p:nvPr/>
            </p:nvSpPr>
            <p:spPr bwMode="auto">
              <a:xfrm>
                <a:off x="4320" y="2512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307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2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V="1">
              <a:off x="307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9" name="Text Box 39"/>
            <p:cNvSpPr txBox="1">
              <a:spLocks noChangeArrowheads="1"/>
            </p:cNvSpPr>
            <p:nvPr/>
          </p:nvSpPr>
          <p:spPr bwMode="auto">
            <a:xfrm>
              <a:off x="292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A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80" name="Oval 40"/>
            <p:cNvSpPr>
              <a:spLocks noChangeArrowheads="1"/>
            </p:cNvSpPr>
            <p:nvPr/>
          </p:nvSpPr>
          <p:spPr bwMode="auto">
            <a:xfrm>
              <a:off x="2906" y="2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2688" y="2208"/>
              <a:ext cx="514" cy="384"/>
              <a:chOff x="1968" y="2112"/>
              <a:chExt cx="514" cy="384"/>
            </a:xfrm>
          </p:grpSpPr>
          <p:sp>
            <p:nvSpPr>
              <p:cNvPr id="35882" name="Text Box 42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5883" name="Text Box 43"/>
              <p:cNvSpPr txBox="1">
                <a:spLocks noChangeArrowheads="1"/>
              </p:cNvSpPr>
              <p:nvPr/>
            </p:nvSpPr>
            <p:spPr bwMode="auto">
              <a:xfrm>
                <a:off x="2256" y="211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Q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5884" name="Rectangle 44"/>
              <p:cNvSpPr>
                <a:spLocks noChangeArrowheads="1"/>
              </p:cNvSpPr>
              <p:nvPr/>
            </p:nvSpPr>
            <p:spPr bwMode="auto">
              <a:xfrm rot="-5400000">
                <a:off x="2073" y="2039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5" name="AutoShape 45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225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3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369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441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0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297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 i="1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6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 With Parallel Load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2347913"/>
            <a:ext cx="7704137" cy="30353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Instead of loading the register at every clock pulse, we may want to control when to load.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i="1">
                <a:solidFill>
                  <a:srgbClr val="0000CC"/>
                </a:solidFill>
              </a:rPr>
              <a:t>Loading</a:t>
            </a:r>
            <a:r>
              <a:rPr lang="en-US" sz="2800" i="1"/>
              <a:t> </a:t>
            </a:r>
            <a:r>
              <a:rPr lang="en-US" sz="2800"/>
              <a:t>a register: transfer new information into the register.  Requires a </a:t>
            </a:r>
            <a:r>
              <a:rPr lang="en-US" sz="2800" i="1"/>
              <a:t>load</a:t>
            </a:r>
            <a:r>
              <a:rPr lang="en-US" sz="2800"/>
              <a:t> control input.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i="1">
                <a:solidFill>
                  <a:srgbClr val="0000CC"/>
                </a:solidFill>
              </a:rPr>
              <a:t>Parallel loading</a:t>
            </a:r>
            <a:r>
              <a:rPr lang="en-US" sz="2800"/>
              <a:t>: all bits are loaded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451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 With Parallel Load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676400" y="1873250"/>
            <a:ext cx="6226175" cy="4984750"/>
            <a:chOff x="1056" y="672"/>
            <a:chExt cx="3922" cy="3140"/>
          </a:xfrm>
        </p:grpSpPr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2112" y="3504"/>
              <a:ext cx="16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 flipV="1">
              <a:off x="3120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4721" y="901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A</a:t>
              </a:r>
              <a:r>
                <a:rPr lang="en-GB" sz="1600" b="1" baseline="-25000">
                  <a:latin typeface="Arial" charset="0"/>
                </a:rPr>
                <a:t>0</a:t>
              </a:r>
              <a:endParaRPr lang="en-GB" sz="1600" b="1" i="1">
                <a:latin typeface="Arial" charset="0"/>
              </a:endParaRPr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1200" y="3408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>
                  <a:latin typeface="Arial" charset="0"/>
                </a:rPr>
                <a:t>CLK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H="1">
              <a:off x="3744" y="1200"/>
              <a:ext cx="0" cy="230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2928" y="86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2016" y="8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2640" y="816"/>
              <a:ext cx="0" cy="24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2496" y="8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3744" y="1200"/>
              <a:ext cx="24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7902" name="Group 14"/>
            <p:cNvGrpSpPr>
              <a:grpSpLocks/>
            </p:cNvGrpSpPr>
            <p:nvPr/>
          </p:nvGrpSpPr>
          <p:grpSpPr bwMode="auto">
            <a:xfrm>
              <a:off x="3967" y="864"/>
              <a:ext cx="382" cy="486"/>
              <a:chOff x="3967" y="960"/>
              <a:chExt cx="382" cy="486"/>
            </a:xfrm>
          </p:grpSpPr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45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04" name="Text Box 16"/>
              <p:cNvSpPr txBox="1">
                <a:spLocks noChangeArrowheads="1"/>
              </p:cNvSpPr>
              <p:nvPr/>
            </p:nvSpPr>
            <p:spPr bwMode="auto">
              <a:xfrm>
                <a:off x="3967" y="997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7905" name="AutoShape 17"/>
              <p:cNvSpPr>
                <a:spLocks noChangeArrowheads="1"/>
              </p:cNvSpPr>
              <p:nvPr/>
            </p:nvSpPr>
            <p:spPr bwMode="auto">
              <a:xfrm rot="5400000">
                <a:off x="3960" y="1272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06" name="Text Box 18"/>
              <p:cNvSpPr txBox="1">
                <a:spLocks noChangeArrowheads="1"/>
              </p:cNvSpPr>
              <p:nvPr/>
            </p:nvSpPr>
            <p:spPr bwMode="auto">
              <a:xfrm>
                <a:off x="4146" y="997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37907" name="Oval 19"/>
              <p:cNvSpPr>
                <a:spLocks noChangeArrowheads="1"/>
              </p:cNvSpPr>
              <p:nvPr/>
            </p:nvSpPr>
            <p:spPr bwMode="auto">
              <a:xfrm>
                <a:off x="4145" y="139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3386" y="912"/>
              <a:ext cx="216" cy="192"/>
              <a:chOff x="6768" y="11808"/>
              <a:chExt cx="1008" cy="792"/>
            </a:xfrm>
          </p:grpSpPr>
          <p:sp>
            <p:nvSpPr>
              <p:cNvPr id="37909" name="Freeform 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0" name="Line 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1" name="Line 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2" name="Freeform 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3" name="Freeform 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4337" y="997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152" y="672"/>
              <a:ext cx="4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Load</a:t>
              </a:r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 flipH="1">
              <a:off x="4176" y="1344"/>
              <a:ext cx="0" cy="96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7" name="Oval 29"/>
            <p:cNvSpPr>
              <a:spLocks noChangeArrowheads="1"/>
            </p:cNvSpPr>
            <p:nvPr/>
          </p:nvSpPr>
          <p:spPr bwMode="auto">
            <a:xfrm>
              <a:off x="4543" y="98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>
              <a:off x="4560" y="81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2784" y="816"/>
              <a:ext cx="17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>
              <a:off x="3600" y="1008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>
              <a:off x="3264" y="10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2" name="AutoShape 34"/>
            <p:cNvSpPr>
              <a:spLocks noChangeArrowheads="1"/>
            </p:cNvSpPr>
            <p:nvPr/>
          </p:nvSpPr>
          <p:spPr bwMode="auto">
            <a:xfrm>
              <a:off x="2928" y="1152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3" name="Line 35"/>
            <p:cNvSpPr>
              <a:spLocks noChangeShapeType="1"/>
            </p:cNvSpPr>
            <p:nvPr/>
          </p:nvSpPr>
          <p:spPr bwMode="auto">
            <a:xfrm>
              <a:off x="3120" y="12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4" name="Line 36"/>
            <p:cNvSpPr>
              <a:spLocks noChangeShapeType="1"/>
            </p:cNvSpPr>
            <p:nvPr/>
          </p:nvSpPr>
          <p:spPr bwMode="auto">
            <a:xfrm flipH="1">
              <a:off x="3264" y="10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>
              <a:off x="2784" y="9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>
              <a:off x="2160" y="100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1392" y="1200"/>
              <a:ext cx="153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>
              <a:off x="264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 flipH="1">
              <a:off x="2784" y="8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0" name="Text Box 42"/>
            <p:cNvSpPr txBox="1">
              <a:spLocks noChangeArrowheads="1"/>
            </p:cNvSpPr>
            <p:nvPr/>
          </p:nvSpPr>
          <p:spPr bwMode="auto">
            <a:xfrm>
              <a:off x="1152" y="11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I</a:t>
              </a:r>
              <a:r>
                <a:rPr lang="en-GB" sz="1600" b="1" baseline="-25000">
                  <a:latin typeface="Arial" charset="0"/>
                </a:rPr>
                <a:t>0</a:t>
              </a:r>
              <a:endParaRPr lang="en-GB" sz="1600" b="1" i="1">
                <a:latin typeface="Arial" charset="0"/>
              </a:endParaRPr>
            </a:p>
          </p:txBody>
        </p:sp>
        <p:grpSp>
          <p:nvGrpSpPr>
            <p:cNvPr id="37931" name="Group 43"/>
            <p:cNvGrpSpPr>
              <a:grpSpLocks/>
            </p:cNvGrpSpPr>
            <p:nvPr/>
          </p:nvGrpSpPr>
          <p:grpSpPr bwMode="auto">
            <a:xfrm>
              <a:off x="1824" y="737"/>
              <a:ext cx="185" cy="144"/>
              <a:chOff x="3648" y="2544"/>
              <a:chExt cx="233" cy="185"/>
            </a:xfrm>
          </p:grpSpPr>
          <p:sp>
            <p:nvSpPr>
              <p:cNvPr id="37932" name="AutoShape 44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3" name="Oval 45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7934" name="Group 46"/>
            <p:cNvGrpSpPr>
              <a:grpSpLocks/>
            </p:cNvGrpSpPr>
            <p:nvPr/>
          </p:nvGrpSpPr>
          <p:grpSpPr bwMode="auto">
            <a:xfrm>
              <a:off x="2304" y="737"/>
              <a:ext cx="185" cy="144"/>
              <a:chOff x="3648" y="2544"/>
              <a:chExt cx="233" cy="185"/>
            </a:xfrm>
          </p:grpSpPr>
          <p:sp>
            <p:nvSpPr>
              <p:cNvPr id="37935" name="AutoShape 47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6" name="Oval 48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7937" name="Line 49"/>
            <p:cNvSpPr>
              <a:spLocks noChangeShapeType="1"/>
            </p:cNvSpPr>
            <p:nvPr/>
          </p:nvSpPr>
          <p:spPr bwMode="auto">
            <a:xfrm>
              <a:off x="1584" y="8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8" name="Line 50"/>
            <p:cNvSpPr>
              <a:spLocks noChangeShapeType="1"/>
            </p:cNvSpPr>
            <p:nvPr/>
          </p:nvSpPr>
          <p:spPr bwMode="auto">
            <a:xfrm flipH="1">
              <a:off x="2160" y="816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9" name="Oval 51"/>
            <p:cNvSpPr>
              <a:spLocks noChangeArrowheads="1"/>
            </p:cNvSpPr>
            <p:nvPr/>
          </p:nvSpPr>
          <p:spPr bwMode="auto">
            <a:xfrm>
              <a:off x="2143" y="791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0" name="Oval 52"/>
            <p:cNvSpPr>
              <a:spLocks noChangeArrowheads="1"/>
            </p:cNvSpPr>
            <p:nvPr/>
          </p:nvSpPr>
          <p:spPr bwMode="auto">
            <a:xfrm>
              <a:off x="2143" y="991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1" name="Oval 53"/>
            <p:cNvSpPr>
              <a:spLocks noChangeArrowheads="1"/>
            </p:cNvSpPr>
            <p:nvPr/>
          </p:nvSpPr>
          <p:spPr bwMode="auto">
            <a:xfrm>
              <a:off x="2623" y="127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>
              <a:off x="3840" y="1440"/>
              <a:ext cx="33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3" name="Line 55"/>
            <p:cNvSpPr>
              <a:spLocks noChangeShapeType="1"/>
            </p:cNvSpPr>
            <p:nvPr/>
          </p:nvSpPr>
          <p:spPr bwMode="auto">
            <a:xfrm>
              <a:off x="3840" y="1440"/>
              <a:ext cx="0" cy="2256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4" name="Line 56"/>
            <p:cNvSpPr>
              <a:spLocks noChangeShapeType="1"/>
            </p:cNvSpPr>
            <p:nvPr/>
          </p:nvSpPr>
          <p:spPr bwMode="auto">
            <a:xfrm flipV="1">
              <a:off x="3120" y="16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5" name="Text Box 57"/>
            <p:cNvSpPr txBox="1">
              <a:spLocks noChangeArrowheads="1"/>
            </p:cNvSpPr>
            <p:nvPr/>
          </p:nvSpPr>
          <p:spPr bwMode="auto">
            <a:xfrm>
              <a:off x="4721" y="1573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A</a:t>
              </a:r>
              <a:r>
                <a:rPr lang="en-GB" sz="1600" b="1" baseline="-25000">
                  <a:latin typeface="Arial" charset="0"/>
                </a:rPr>
                <a:t>1</a:t>
              </a:r>
              <a:endParaRPr lang="en-GB" sz="1600" b="1" i="1">
                <a:latin typeface="Arial" charset="0"/>
              </a:endParaRPr>
            </a:p>
          </p:txBody>
        </p:sp>
        <p:sp>
          <p:nvSpPr>
            <p:cNvPr id="37946" name="AutoShape 58"/>
            <p:cNvSpPr>
              <a:spLocks noChangeArrowheads="1"/>
            </p:cNvSpPr>
            <p:nvPr/>
          </p:nvSpPr>
          <p:spPr bwMode="auto">
            <a:xfrm>
              <a:off x="2928" y="1536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7" name="Line 59"/>
            <p:cNvSpPr>
              <a:spLocks noChangeShapeType="1"/>
            </p:cNvSpPr>
            <p:nvPr/>
          </p:nvSpPr>
          <p:spPr bwMode="auto">
            <a:xfrm>
              <a:off x="3744" y="1872"/>
              <a:ext cx="24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7948" name="Group 60"/>
            <p:cNvGrpSpPr>
              <a:grpSpLocks/>
            </p:cNvGrpSpPr>
            <p:nvPr/>
          </p:nvGrpSpPr>
          <p:grpSpPr bwMode="auto">
            <a:xfrm>
              <a:off x="3967" y="1536"/>
              <a:ext cx="382" cy="486"/>
              <a:chOff x="3967" y="960"/>
              <a:chExt cx="382" cy="486"/>
            </a:xfrm>
          </p:grpSpPr>
          <p:sp>
            <p:nvSpPr>
              <p:cNvPr id="37949" name="Rectangle 61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45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50" name="Text Box 62"/>
              <p:cNvSpPr txBox="1">
                <a:spLocks noChangeArrowheads="1"/>
              </p:cNvSpPr>
              <p:nvPr/>
            </p:nvSpPr>
            <p:spPr bwMode="auto">
              <a:xfrm>
                <a:off x="3967" y="997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7951" name="AutoShape 63"/>
              <p:cNvSpPr>
                <a:spLocks noChangeArrowheads="1"/>
              </p:cNvSpPr>
              <p:nvPr/>
            </p:nvSpPr>
            <p:spPr bwMode="auto">
              <a:xfrm rot="5400000">
                <a:off x="3960" y="1272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52" name="Text Box 64"/>
              <p:cNvSpPr txBox="1">
                <a:spLocks noChangeArrowheads="1"/>
              </p:cNvSpPr>
              <p:nvPr/>
            </p:nvSpPr>
            <p:spPr bwMode="auto">
              <a:xfrm>
                <a:off x="4146" y="997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37953" name="Oval 65"/>
              <p:cNvSpPr>
                <a:spLocks noChangeArrowheads="1"/>
              </p:cNvSpPr>
              <p:nvPr/>
            </p:nvSpPr>
            <p:spPr bwMode="auto">
              <a:xfrm>
                <a:off x="4145" y="139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7954" name="Group 66"/>
            <p:cNvGrpSpPr>
              <a:grpSpLocks/>
            </p:cNvGrpSpPr>
            <p:nvPr/>
          </p:nvGrpSpPr>
          <p:grpSpPr bwMode="auto">
            <a:xfrm>
              <a:off x="3386" y="1584"/>
              <a:ext cx="216" cy="192"/>
              <a:chOff x="6768" y="11808"/>
              <a:chExt cx="1008" cy="792"/>
            </a:xfrm>
          </p:grpSpPr>
          <p:sp>
            <p:nvSpPr>
              <p:cNvPr id="37955" name="Freeform 6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56" name="Line 6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57" name="Line 6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58" name="Freeform 7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59" name="Freeform 7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4337" y="1669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1" name="Line 73"/>
            <p:cNvSpPr>
              <a:spLocks noChangeShapeType="1"/>
            </p:cNvSpPr>
            <p:nvPr/>
          </p:nvSpPr>
          <p:spPr bwMode="auto">
            <a:xfrm flipH="1">
              <a:off x="4176" y="2016"/>
              <a:ext cx="0" cy="96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2" name="Oval 74"/>
            <p:cNvSpPr>
              <a:spLocks noChangeArrowheads="1"/>
            </p:cNvSpPr>
            <p:nvPr/>
          </p:nvSpPr>
          <p:spPr bwMode="auto">
            <a:xfrm>
              <a:off x="4543" y="165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>
              <a:off x="4560" y="148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4" name="Line 76"/>
            <p:cNvSpPr>
              <a:spLocks noChangeShapeType="1"/>
            </p:cNvSpPr>
            <p:nvPr/>
          </p:nvSpPr>
          <p:spPr bwMode="auto">
            <a:xfrm>
              <a:off x="2784" y="1488"/>
              <a:ext cx="17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5" name="Line 77"/>
            <p:cNvSpPr>
              <a:spLocks noChangeShapeType="1"/>
            </p:cNvSpPr>
            <p:nvPr/>
          </p:nvSpPr>
          <p:spPr bwMode="auto">
            <a:xfrm>
              <a:off x="3600" y="168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6" name="Line 78"/>
            <p:cNvSpPr>
              <a:spLocks noChangeShapeType="1"/>
            </p:cNvSpPr>
            <p:nvPr/>
          </p:nvSpPr>
          <p:spPr bwMode="auto">
            <a:xfrm>
              <a:off x="3264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7" name="AutoShape 79"/>
            <p:cNvSpPr>
              <a:spLocks noChangeArrowheads="1"/>
            </p:cNvSpPr>
            <p:nvPr/>
          </p:nvSpPr>
          <p:spPr bwMode="auto">
            <a:xfrm>
              <a:off x="2928" y="182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8" name="Line 80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 flipH="1">
              <a:off x="3264" y="172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0" name="Line 82"/>
            <p:cNvSpPr>
              <a:spLocks noChangeShapeType="1"/>
            </p:cNvSpPr>
            <p:nvPr/>
          </p:nvSpPr>
          <p:spPr bwMode="auto">
            <a:xfrm>
              <a:off x="2784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1" name="Line 83"/>
            <p:cNvSpPr>
              <a:spLocks noChangeShapeType="1"/>
            </p:cNvSpPr>
            <p:nvPr/>
          </p:nvSpPr>
          <p:spPr bwMode="auto">
            <a:xfrm>
              <a:off x="2160" y="168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2" name="Line 84"/>
            <p:cNvSpPr>
              <a:spLocks noChangeShapeType="1"/>
            </p:cNvSpPr>
            <p:nvPr/>
          </p:nvSpPr>
          <p:spPr bwMode="auto">
            <a:xfrm>
              <a:off x="2640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3" name="Line 85"/>
            <p:cNvSpPr>
              <a:spLocks noChangeShapeType="1"/>
            </p:cNvSpPr>
            <p:nvPr/>
          </p:nvSpPr>
          <p:spPr bwMode="auto">
            <a:xfrm flipH="1">
              <a:off x="2784" y="148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4" name="Oval 86"/>
            <p:cNvSpPr>
              <a:spLocks noChangeArrowheads="1"/>
            </p:cNvSpPr>
            <p:nvPr/>
          </p:nvSpPr>
          <p:spPr bwMode="auto">
            <a:xfrm>
              <a:off x="2143" y="1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5" name="Oval 87"/>
            <p:cNvSpPr>
              <a:spLocks noChangeArrowheads="1"/>
            </p:cNvSpPr>
            <p:nvPr/>
          </p:nvSpPr>
          <p:spPr bwMode="auto">
            <a:xfrm>
              <a:off x="2623" y="1951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6" name="Line 88"/>
            <p:cNvSpPr>
              <a:spLocks noChangeShapeType="1"/>
            </p:cNvSpPr>
            <p:nvPr/>
          </p:nvSpPr>
          <p:spPr bwMode="auto">
            <a:xfrm>
              <a:off x="3840" y="2112"/>
              <a:ext cx="33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7" name="Line 89"/>
            <p:cNvSpPr>
              <a:spLocks noChangeShapeType="1"/>
            </p:cNvSpPr>
            <p:nvPr/>
          </p:nvSpPr>
          <p:spPr bwMode="auto">
            <a:xfrm flipV="1">
              <a:off x="3120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8" name="Text Box 90"/>
            <p:cNvSpPr txBox="1">
              <a:spLocks noChangeArrowheads="1"/>
            </p:cNvSpPr>
            <p:nvPr/>
          </p:nvSpPr>
          <p:spPr bwMode="auto">
            <a:xfrm>
              <a:off x="4721" y="2245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A</a:t>
              </a:r>
              <a:r>
                <a:rPr lang="en-GB" sz="1600" b="1" baseline="-25000">
                  <a:latin typeface="Arial" charset="0"/>
                </a:rPr>
                <a:t>2</a:t>
              </a:r>
              <a:endParaRPr lang="en-GB" sz="1600" b="1" i="1">
                <a:latin typeface="Arial" charset="0"/>
              </a:endParaRPr>
            </a:p>
          </p:txBody>
        </p:sp>
        <p:sp>
          <p:nvSpPr>
            <p:cNvPr id="37979" name="AutoShape 91"/>
            <p:cNvSpPr>
              <a:spLocks noChangeArrowheads="1"/>
            </p:cNvSpPr>
            <p:nvPr/>
          </p:nvSpPr>
          <p:spPr bwMode="auto">
            <a:xfrm>
              <a:off x="2928" y="220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80" name="Line 92"/>
            <p:cNvSpPr>
              <a:spLocks noChangeShapeType="1"/>
            </p:cNvSpPr>
            <p:nvPr/>
          </p:nvSpPr>
          <p:spPr bwMode="auto">
            <a:xfrm>
              <a:off x="3744" y="2544"/>
              <a:ext cx="24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7981" name="Group 93"/>
            <p:cNvGrpSpPr>
              <a:grpSpLocks/>
            </p:cNvGrpSpPr>
            <p:nvPr/>
          </p:nvGrpSpPr>
          <p:grpSpPr bwMode="auto">
            <a:xfrm>
              <a:off x="3967" y="2208"/>
              <a:ext cx="382" cy="486"/>
              <a:chOff x="3967" y="960"/>
              <a:chExt cx="382" cy="486"/>
            </a:xfrm>
          </p:grpSpPr>
          <p:sp>
            <p:nvSpPr>
              <p:cNvPr id="37982" name="Rectangle 94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45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83" name="Text Box 95"/>
              <p:cNvSpPr txBox="1">
                <a:spLocks noChangeArrowheads="1"/>
              </p:cNvSpPr>
              <p:nvPr/>
            </p:nvSpPr>
            <p:spPr bwMode="auto">
              <a:xfrm>
                <a:off x="3967" y="997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7984" name="AutoShape 96"/>
              <p:cNvSpPr>
                <a:spLocks noChangeArrowheads="1"/>
              </p:cNvSpPr>
              <p:nvPr/>
            </p:nvSpPr>
            <p:spPr bwMode="auto">
              <a:xfrm rot="5400000">
                <a:off x="3960" y="1272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85" name="Text Box 97"/>
              <p:cNvSpPr txBox="1">
                <a:spLocks noChangeArrowheads="1"/>
              </p:cNvSpPr>
              <p:nvPr/>
            </p:nvSpPr>
            <p:spPr bwMode="auto">
              <a:xfrm>
                <a:off x="4146" y="997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37986" name="Oval 98"/>
              <p:cNvSpPr>
                <a:spLocks noChangeArrowheads="1"/>
              </p:cNvSpPr>
              <p:nvPr/>
            </p:nvSpPr>
            <p:spPr bwMode="auto">
              <a:xfrm>
                <a:off x="4145" y="139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7987" name="Group 99"/>
            <p:cNvGrpSpPr>
              <a:grpSpLocks/>
            </p:cNvGrpSpPr>
            <p:nvPr/>
          </p:nvGrpSpPr>
          <p:grpSpPr bwMode="auto">
            <a:xfrm>
              <a:off x="3386" y="2256"/>
              <a:ext cx="216" cy="192"/>
              <a:chOff x="6768" y="11808"/>
              <a:chExt cx="1008" cy="792"/>
            </a:xfrm>
          </p:grpSpPr>
          <p:sp>
            <p:nvSpPr>
              <p:cNvPr id="37988" name="Freeform 100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89" name="Line 101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90" name="Line 102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91" name="Freeform 103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92" name="Freeform 104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7993" name="Line 105"/>
            <p:cNvSpPr>
              <a:spLocks noChangeShapeType="1"/>
            </p:cNvSpPr>
            <p:nvPr/>
          </p:nvSpPr>
          <p:spPr bwMode="auto">
            <a:xfrm>
              <a:off x="4337" y="2341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94" name="Line 106"/>
            <p:cNvSpPr>
              <a:spLocks noChangeShapeType="1"/>
            </p:cNvSpPr>
            <p:nvPr/>
          </p:nvSpPr>
          <p:spPr bwMode="auto">
            <a:xfrm flipH="1">
              <a:off x="4176" y="2688"/>
              <a:ext cx="0" cy="96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95" name="Oval 107"/>
            <p:cNvSpPr>
              <a:spLocks noChangeArrowheads="1"/>
            </p:cNvSpPr>
            <p:nvPr/>
          </p:nvSpPr>
          <p:spPr bwMode="auto">
            <a:xfrm>
              <a:off x="4543" y="232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96" name="Line 108"/>
            <p:cNvSpPr>
              <a:spLocks noChangeShapeType="1"/>
            </p:cNvSpPr>
            <p:nvPr/>
          </p:nvSpPr>
          <p:spPr bwMode="auto">
            <a:xfrm>
              <a:off x="4560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97" name="Line 109"/>
            <p:cNvSpPr>
              <a:spLocks noChangeShapeType="1"/>
            </p:cNvSpPr>
            <p:nvPr/>
          </p:nvSpPr>
          <p:spPr bwMode="auto">
            <a:xfrm>
              <a:off x="2784" y="2160"/>
              <a:ext cx="17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3600" y="235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99" name="Line 111"/>
            <p:cNvSpPr>
              <a:spLocks noChangeShapeType="1"/>
            </p:cNvSpPr>
            <p:nvPr/>
          </p:nvSpPr>
          <p:spPr bwMode="auto">
            <a:xfrm>
              <a:off x="3264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0" name="AutoShape 112"/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1" name="Line 113"/>
            <p:cNvSpPr>
              <a:spLocks noChangeShapeType="1"/>
            </p:cNvSpPr>
            <p:nvPr/>
          </p:nvSpPr>
          <p:spPr bwMode="auto">
            <a:xfrm>
              <a:off x="3120" y="259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2" name="Line 114"/>
            <p:cNvSpPr>
              <a:spLocks noChangeShapeType="1"/>
            </p:cNvSpPr>
            <p:nvPr/>
          </p:nvSpPr>
          <p:spPr bwMode="auto">
            <a:xfrm flipH="1">
              <a:off x="3264" y="24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3" name="Line 115"/>
            <p:cNvSpPr>
              <a:spLocks noChangeShapeType="1"/>
            </p:cNvSpPr>
            <p:nvPr/>
          </p:nvSpPr>
          <p:spPr bwMode="auto">
            <a:xfrm>
              <a:off x="2784" y="22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4" name="Line 116"/>
            <p:cNvSpPr>
              <a:spLocks noChangeShapeType="1"/>
            </p:cNvSpPr>
            <p:nvPr/>
          </p:nvSpPr>
          <p:spPr bwMode="auto">
            <a:xfrm>
              <a:off x="2160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5" name="Line 117"/>
            <p:cNvSpPr>
              <a:spLocks noChangeShapeType="1"/>
            </p:cNvSpPr>
            <p:nvPr/>
          </p:nvSpPr>
          <p:spPr bwMode="auto">
            <a:xfrm>
              <a:off x="264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6" name="Line 118"/>
            <p:cNvSpPr>
              <a:spLocks noChangeShapeType="1"/>
            </p:cNvSpPr>
            <p:nvPr/>
          </p:nvSpPr>
          <p:spPr bwMode="auto">
            <a:xfrm flipH="1">
              <a:off x="2784" y="21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7" name="Oval 119"/>
            <p:cNvSpPr>
              <a:spLocks noChangeArrowheads="1"/>
            </p:cNvSpPr>
            <p:nvPr/>
          </p:nvSpPr>
          <p:spPr bwMode="auto">
            <a:xfrm>
              <a:off x="2143" y="2335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8" name="Oval 120"/>
            <p:cNvSpPr>
              <a:spLocks noChangeArrowheads="1"/>
            </p:cNvSpPr>
            <p:nvPr/>
          </p:nvSpPr>
          <p:spPr bwMode="auto">
            <a:xfrm>
              <a:off x="2623" y="262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09" name="Line 121"/>
            <p:cNvSpPr>
              <a:spLocks noChangeShapeType="1"/>
            </p:cNvSpPr>
            <p:nvPr/>
          </p:nvSpPr>
          <p:spPr bwMode="auto">
            <a:xfrm>
              <a:off x="3840" y="2784"/>
              <a:ext cx="33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10" name="Line 122"/>
            <p:cNvSpPr>
              <a:spLocks noChangeShapeType="1"/>
            </p:cNvSpPr>
            <p:nvPr/>
          </p:nvSpPr>
          <p:spPr bwMode="auto">
            <a:xfrm flipV="1">
              <a:off x="312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11" name="Text Box 123"/>
            <p:cNvSpPr txBox="1">
              <a:spLocks noChangeArrowheads="1"/>
            </p:cNvSpPr>
            <p:nvPr/>
          </p:nvSpPr>
          <p:spPr bwMode="auto">
            <a:xfrm>
              <a:off x="4721" y="2917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A</a:t>
              </a:r>
              <a:r>
                <a:rPr lang="en-GB" sz="1600" b="1" baseline="-25000">
                  <a:latin typeface="Arial" charset="0"/>
                </a:rPr>
                <a:t>3</a:t>
              </a:r>
              <a:endParaRPr lang="en-GB" sz="1600" b="1" i="1">
                <a:latin typeface="Arial" charset="0"/>
              </a:endParaRPr>
            </a:p>
          </p:txBody>
        </p:sp>
        <p:sp>
          <p:nvSpPr>
            <p:cNvPr id="38012" name="AutoShape 124"/>
            <p:cNvSpPr>
              <a:spLocks noChangeArrowheads="1"/>
            </p:cNvSpPr>
            <p:nvPr/>
          </p:nvSpPr>
          <p:spPr bwMode="auto">
            <a:xfrm>
              <a:off x="2928" y="288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13" name="Line 125"/>
            <p:cNvSpPr>
              <a:spLocks noChangeShapeType="1"/>
            </p:cNvSpPr>
            <p:nvPr/>
          </p:nvSpPr>
          <p:spPr bwMode="auto">
            <a:xfrm>
              <a:off x="3744" y="3216"/>
              <a:ext cx="24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8014" name="Group 126"/>
            <p:cNvGrpSpPr>
              <a:grpSpLocks/>
            </p:cNvGrpSpPr>
            <p:nvPr/>
          </p:nvGrpSpPr>
          <p:grpSpPr bwMode="auto">
            <a:xfrm>
              <a:off x="3967" y="2880"/>
              <a:ext cx="382" cy="486"/>
              <a:chOff x="3967" y="960"/>
              <a:chExt cx="382" cy="486"/>
            </a:xfrm>
          </p:grpSpPr>
          <p:sp>
            <p:nvSpPr>
              <p:cNvPr id="38015" name="Rectangle 127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45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016" name="Text Box 128"/>
              <p:cNvSpPr txBox="1">
                <a:spLocks noChangeArrowheads="1"/>
              </p:cNvSpPr>
              <p:nvPr/>
            </p:nvSpPr>
            <p:spPr bwMode="auto">
              <a:xfrm>
                <a:off x="3967" y="997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38017" name="AutoShape 129"/>
              <p:cNvSpPr>
                <a:spLocks noChangeArrowheads="1"/>
              </p:cNvSpPr>
              <p:nvPr/>
            </p:nvSpPr>
            <p:spPr bwMode="auto">
              <a:xfrm rot="5400000">
                <a:off x="3960" y="1272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018" name="Text Box 130"/>
              <p:cNvSpPr txBox="1">
                <a:spLocks noChangeArrowheads="1"/>
              </p:cNvSpPr>
              <p:nvPr/>
            </p:nvSpPr>
            <p:spPr bwMode="auto">
              <a:xfrm>
                <a:off x="4146" y="997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38019" name="Oval 131"/>
              <p:cNvSpPr>
                <a:spLocks noChangeArrowheads="1"/>
              </p:cNvSpPr>
              <p:nvPr/>
            </p:nvSpPr>
            <p:spPr bwMode="auto">
              <a:xfrm>
                <a:off x="4145" y="139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8020" name="Group 132"/>
            <p:cNvGrpSpPr>
              <a:grpSpLocks/>
            </p:cNvGrpSpPr>
            <p:nvPr/>
          </p:nvGrpSpPr>
          <p:grpSpPr bwMode="auto">
            <a:xfrm>
              <a:off x="3386" y="2928"/>
              <a:ext cx="216" cy="192"/>
              <a:chOff x="6768" y="11808"/>
              <a:chExt cx="1008" cy="792"/>
            </a:xfrm>
          </p:grpSpPr>
          <p:sp>
            <p:nvSpPr>
              <p:cNvPr id="38021" name="Freeform 13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022" name="Line 13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023" name="Line 13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024" name="Freeform 13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025" name="Freeform 13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8026" name="Line 138"/>
            <p:cNvSpPr>
              <a:spLocks noChangeShapeType="1"/>
            </p:cNvSpPr>
            <p:nvPr/>
          </p:nvSpPr>
          <p:spPr bwMode="auto">
            <a:xfrm>
              <a:off x="4337" y="3013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27" name="Line 139"/>
            <p:cNvSpPr>
              <a:spLocks noChangeShapeType="1"/>
            </p:cNvSpPr>
            <p:nvPr/>
          </p:nvSpPr>
          <p:spPr bwMode="auto">
            <a:xfrm flipH="1">
              <a:off x="4176" y="3360"/>
              <a:ext cx="0" cy="96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28" name="Oval 140"/>
            <p:cNvSpPr>
              <a:spLocks noChangeArrowheads="1"/>
            </p:cNvSpPr>
            <p:nvPr/>
          </p:nvSpPr>
          <p:spPr bwMode="auto">
            <a:xfrm>
              <a:off x="4543" y="299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29" name="Line 141"/>
            <p:cNvSpPr>
              <a:spLocks noChangeShapeType="1"/>
            </p:cNvSpPr>
            <p:nvPr/>
          </p:nvSpPr>
          <p:spPr bwMode="auto">
            <a:xfrm>
              <a:off x="4560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2784" y="2832"/>
              <a:ext cx="17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1" name="Line 143"/>
            <p:cNvSpPr>
              <a:spLocks noChangeShapeType="1"/>
            </p:cNvSpPr>
            <p:nvPr/>
          </p:nvSpPr>
          <p:spPr bwMode="auto">
            <a:xfrm>
              <a:off x="3600" y="302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2" name="Line 144"/>
            <p:cNvSpPr>
              <a:spLocks noChangeShapeType="1"/>
            </p:cNvSpPr>
            <p:nvPr/>
          </p:nvSpPr>
          <p:spPr bwMode="auto">
            <a:xfrm>
              <a:off x="3264" y="307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3" name="AutoShape 145"/>
            <p:cNvSpPr>
              <a:spLocks noChangeArrowheads="1"/>
            </p:cNvSpPr>
            <p:nvPr/>
          </p:nvSpPr>
          <p:spPr bwMode="auto">
            <a:xfrm>
              <a:off x="2928" y="316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>
              <a:off x="3120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5" name="Line 147"/>
            <p:cNvSpPr>
              <a:spLocks noChangeShapeType="1"/>
            </p:cNvSpPr>
            <p:nvPr/>
          </p:nvSpPr>
          <p:spPr bwMode="auto">
            <a:xfrm flipH="1">
              <a:off x="3264" y="30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6" name="Line 148"/>
            <p:cNvSpPr>
              <a:spLocks noChangeShapeType="1"/>
            </p:cNvSpPr>
            <p:nvPr/>
          </p:nvSpPr>
          <p:spPr bwMode="auto">
            <a:xfrm>
              <a:off x="2784" y="29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7" name="Line 149"/>
            <p:cNvSpPr>
              <a:spLocks noChangeShapeType="1"/>
            </p:cNvSpPr>
            <p:nvPr/>
          </p:nvSpPr>
          <p:spPr bwMode="auto">
            <a:xfrm>
              <a:off x="2160" y="302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8" name="Line 150"/>
            <p:cNvSpPr>
              <a:spLocks noChangeShapeType="1"/>
            </p:cNvSpPr>
            <p:nvPr/>
          </p:nvSpPr>
          <p:spPr bwMode="auto">
            <a:xfrm>
              <a:off x="2640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39" name="Line 151"/>
            <p:cNvSpPr>
              <a:spLocks noChangeShapeType="1"/>
            </p:cNvSpPr>
            <p:nvPr/>
          </p:nvSpPr>
          <p:spPr bwMode="auto">
            <a:xfrm flipH="1">
              <a:off x="2784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40" name="Line 152"/>
            <p:cNvSpPr>
              <a:spLocks noChangeShapeType="1"/>
            </p:cNvSpPr>
            <p:nvPr/>
          </p:nvSpPr>
          <p:spPr bwMode="auto">
            <a:xfrm>
              <a:off x="3840" y="3456"/>
              <a:ext cx="33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8041" name="Group 153"/>
            <p:cNvGrpSpPr>
              <a:grpSpLocks/>
            </p:cNvGrpSpPr>
            <p:nvPr/>
          </p:nvGrpSpPr>
          <p:grpSpPr bwMode="auto">
            <a:xfrm>
              <a:off x="1920" y="3439"/>
              <a:ext cx="185" cy="144"/>
              <a:chOff x="3648" y="2544"/>
              <a:chExt cx="233" cy="185"/>
            </a:xfrm>
          </p:grpSpPr>
          <p:sp>
            <p:nvSpPr>
              <p:cNvPr id="38042" name="AutoShape 154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043" name="Oval 155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8044" name="Line 156"/>
            <p:cNvSpPr>
              <a:spLocks noChangeShapeType="1"/>
            </p:cNvSpPr>
            <p:nvPr/>
          </p:nvSpPr>
          <p:spPr bwMode="auto">
            <a:xfrm>
              <a:off x="1584" y="3504"/>
              <a:ext cx="336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45" name="Line 157"/>
            <p:cNvSpPr>
              <a:spLocks noChangeShapeType="1"/>
            </p:cNvSpPr>
            <p:nvPr/>
          </p:nvSpPr>
          <p:spPr bwMode="auto">
            <a:xfrm>
              <a:off x="1584" y="3696"/>
              <a:ext cx="225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46" name="Text Box 158"/>
            <p:cNvSpPr txBox="1">
              <a:spLocks noChangeArrowheads="1"/>
            </p:cNvSpPr>
            <p:nvPr/>
          </p:nvSpPr>
          <p:spPr bwMode="auto">
            <a:xfrm>
              <a:off x="1056" y="3600"/>
              <a:ext cx="5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>
                  <a:latin typeface="Arial" charset="0"/>
                </a:rPr>
                <a:t>CLEAR</a:t>
              </a:r>
            </a:p>
          </p:txBody>
        </p:sp>
        <p:sp>
          <p:nvSpPr>
            <p:cNvPr id="38047" name="Line 159"/>
            <p:cNvSpPr>
              <a:spLocks noChangeShapeType="1"/>
            </p:cNvSpPr>
            <p:nvPr/>
          </p:nvSpPr>
          <p:spPr bwMode="auto">
            <a:xfrm>
              <a:off x="1392" y="1872"/>
              <a:ext cx="153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48" name="Text Box 160"/>
            <p:cNvSpPr txBox="1">
              <a:spLocks noChangeArrowheads="1"/>
            </p:cNvSpPr>
            <p:nvPr/>
          </p:nvSpPr>
          <p:spPr bwMode="auto">
            <a:xfrm>
              <a:off x="1152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I</a:t>
              </a:r>
              <a:r>
                <a:rPr lang="en-GB" sz="1600" b="1" baseline="-25000">
                  <a:latin typeface="Arial" charset="0"/>
                </a:rPr>
                <a:t>1</a:t>
              </a:r>
              <a:endParaRPr lang="en-GB" sz="1600" b="1" i="1">
                <a:latin typeface="Arial" charset="0"/>
              </a:endParaRPr>
            </a:p>
          </p:txBody>
        </p:sp>
        <p:sp>
          <p:nvSpPr>
            <p:cNvPr id="38049" name="Line 161"/>
            <p:cNvSpPr>
              <a:spLocks noChangeShapeType="1"/>
            </p:cNvSpPr>
            <p:nvPr/>
          </p:nvSpPr>
          <p:spPr bwMode="auto">
            <a:xfrm>
              <a:off x="1392" y="2544"/>
              <a:ext cx="153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50" name="Text Box 162"/>
            <p:cNvSpPr txBox="1">
              <a:spLocks noChangeArrowheads="1"/>
            </p:cNvSpPr>
            <p:nvPr/>
          </p:nvSpPr>
          <p:spPr bwMode="auto">
            <a:xfrm>
              <a:off x="1152" y="24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I</a:t>
              </a:r>
              <a:r>
                <a:rPr lang="en-GB" sz="1600" b="1" baseline="-25000">
                  <a:latin typeface="Arial" charset="0"/>
                </a:rPr>
                <a:t>2</a:t>
              </a:r>
              <a:endParaRPr lang="en-GB" sz="1600" b="1" i="1">
                <a:latin typeface="Arial" charset="0"/>
              </a:endParaRPr>
            </a:p>
          </p:txBody>
        </p:sp>
        <p:sp>
          <p:nvSpPr>
            <p:cNvPr id="38051" name="Line 163"/>
            <p:cNvSpPr>
              <a:spLocks noChangeShapeType="1"/>
            </p:cNvSpPr>
            <p:nvPr/>
          </p:nvSpPr>
          <p:spPr bwMode="auto">
            <a:xfrm>
              <a:off x="1392" y="3216"/>
              <a:ext cx="153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52" name="Text Box 164"/>
            <p:cNvSpPr txBox="1">
              <a:spLocks noChangeArrowheads="1"/>
            </p:cNvSpPr>
            <p:nvPr/>
          </p:nvSpPr>
          <p:spPr bwMode="auto">
            <a:xfrm>
              <a:off x="1152" y="312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 b="1" i="1">
                  <a:latin typeface="Arial" charset="0"/>
                </a:rPr>
                <a:t>I</a:t>
              </a:r>
              <a:r>
                <a:rPr lang="en-GB" sz="1600" b="1" baseline="-25000">
                  <a:latin typeface="Arial" charset="0"/>
                </a:rPr>
                <a:t>3</a:t>
              </a:r>
              <a:endParaRPr lang="en-GB" sz="1600" b="1" i="1">
                <a:latin typeface="Arial" charset="0"/>
              </a:endParaRPr>
            </a:p>
          </p:txBody>
        </p:sp>
      </p:grpSp>
      <p:sp>
        <p:nvSpPr>
          <p:cNvPr id="38053" name="Text Box 165"/>
          <p:cNvSpPr txBox="1">
            <a:spLocks noChangeArrowheads="1"/>
          </p:cNvSpPr>
          <p:nvPr/>
        </p:nvSpPr>
        <p:spPr bwMode="auto">
          <a:xfrm>
            <a:off x="5334000" y="17526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600" b="1" i="1">
                <a:latin typeface="Arial" charset="0"/>
              </a:rPr>
              <a:t>Load'</a:t>
            </a:r>
            <a:r>
              <a:rPr lang="en-GB" sz="1600" b="1">
                <a:latin typeface="Arial" charset="0"/>
              </a:rPr>
              <a:t>.</a:t>
            </a:r>
            <a:r>
              <a:rPr lang="en-GB" sz="1600" b="1" i="1">
                <a:latin typeface="Arial" charset="0"/>
              </a:rPr>
              <a:t>A</a:t>
            </a:r>
            <a:r>
              <a:rPr lang="en-GB" sz="1600" b="1" baseline="-25000">
                <a:latin typeface="Arial" charset="0"/>
              </a:rPr>
              <a:t>0</a:t>
            </a:r>
            <a:r>
              <a:rPr lang="en-GB" sz="1600" b="1">
                <a:latin typeface="Arial" charset="0"/>
              </a:rPr>
              <a:t> + </a:t>
            </a:r>
            <a:r>
              <a:rPr lang="en-GB" sz="1600" b="1" i="1">
                <a:latin typeface="Arial" charset="0"/>
              </a:rPr>
              <a:t>Load</a:t>
            </a:r>
            <a:r>
              <a:rPr lang="en-GB" sz="1600" b="1">
                <a:latin typeface="Arial" charset="0"/>
              </a:rPr>
              <a:t>. </a:t>
            </a:r>
            <a:r>
              <a:rPr lang="en-GB" sz="1600" b="1" i="1">
                <a:latin typeface="Arial" charset="0"/>
              </a:rPr>
              <a:t>I</a:t>
            </a:r>
            <a:r>
              <a:rPr lang="en-GB" sz="1600" b="1" baseline="-25000">
                <a:latin typeface="Arial" charset="0"/>
              </a:rPr>
              <a:t>0</a:t>
            </a:r>
          </a:p>
        </p:txBody>
      </p:sp>
      <p:sp>
        <p:nvSpPr>
          <p:cNvPr id="38054" name="Line 166"/>
          <p:cNvSpPr>
            <a:spLocks noChangeShapeType="1"/>
          </p:cNvSpPr>
          <p:nvPr/>
        </p:nvSpPr>
        <p:spPr bwMode="auto">
          <a:xfrm flipH="1">
            <a:off x="5867400" y="205740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Registers to implement Sequential Circuits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766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A sequential circuit may consist of a </a:t>
            </a:r>
            <a:r>
              <a:rPr lang="en-US" sz="2800" i="1"/>
              <a:t>register</a:t>
            </a:r>
            <a:r>
              <a:rPr lang="en-US" sz="2800"/>
              <a:t> (memory) and a </a:t>
            </a:r>
            <a:r>
              <a:rPr lang="en-US" sz="2800" i="1"/>
              <a:t>combinational circuit</a:t>
            </a:r>
            <a:r>
              <a:rPr lang="en-US" sz="2800"/>
              <a:t>.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981200" y="2667000"/>
            <a:ext cx="5715000" cy="1631950"/>
            <a:chOff x="960" y="1440"/>
            <a:chExt cx="3600" cy="1028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1776" y="1776"/>
              <a:ext cx="720" cy="432"/>
              <a:chOff x="1776" y="1920"/>
              <a:chExt cx="720" cy="432"/>
            </a:xfrm>
          </p:grpSpPr>
          <p:sp>
            <p:nvSpPr>
              <p:cNvPr id="38918" name="Rectangle 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720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19" name="Text Box 7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>
                    <a:latin typeface="Arial" charset="0"/>
                  </a:rPr>
                  <a:t>Register</a:t>
                </a:r>
              </a:p>
            </p:txBody>
          </p:sp>
        </p:grpSp>
        <p:grpSp>
          <p:nvGrpSpPr>
            <p:cNvPr id="38920" name="Group 8"/>
            <p:cNvGrpSpPr>
              <a:grpSpLocks/>
            </p:cNvGrpSpPr>
            <p:nvPr/>
          </p:nvGrpSpPr>
          <p:grpSpPr bwMode="auto">
            <a:xfrm>
              <a:off x="2832" y="1776"/>
              <a:ext cx="816" cy="672"/>
              <a:chOff x="2736" y="1776"/>
              <a:chExt cx="816" cy="672"/>
            </a:xfrm>
          </p:grpSpPr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2736" y="1776"/>
                <a:ext cx="816" cy="6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22" name="Text Box 10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624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>
                    <a:latin typeface="Arial" charset="0"/>
                  </a:rPr>
                  <a:t>Combin-ational circuit</a:t>
                </a:r>
              </a:p>
            </p:txBody>
          </p:sp>
        </p:grp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2496" y="19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2496" y="23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1536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1440" y="206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960" y="19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Clock</a:t>
              </a:r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2064" y="225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Inputs</a:t>
              </a:r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3648" y="23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648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536" y="163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rot="-5400000">
              <a:off x="374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rot="-5400000">
              <a:off x="1392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3984" y="225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Outputs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256" y="144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Next-state value</a:t>
              </a:r>
            </a:p>
          </p:txBody>
        </p:sp>
      </p:grp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1066800" y="4267200"/>
            <a:ext cx="769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  <a:buFont typeface="Wingdings" pitchFamily="2" charset="2"/>
              <a:buNone/>
            </a:pPr>
            <a:r>
              <a:rPr lang="en-US">
                <a:latin typeface="Arial" charset="0"/>
              </a:rPr>
              <a:t>The external inputs and present states of the register determine the next states of the register and the external outputs, through the combinational circuit.</a:t>
            </a:r>
          </a:p>
          <a:p>
            <a:pPr eaLnBrk="0" hangingPunct="0">
              <a:spcBef>
                <a:spcPct val="30000"/>
              </a:spcBef>
              <a:buFont typeface="Wingdings" pitchFamily="2" charset="2"/>
              <a:buNone/>
            </a:pPr>
            <a:r>
              <a:rPr lang="en-US">
                <a:latin typeface="Arial" charset="0"/>
              </a:rPr>
              <a:t>The combinational circuit may be implemented by any of the methods covered in </a:t>
            </a:r>
            <a:r>
              <a:rPr lang="en-US" i="1">
                <a:latin typeface="Arial" charset="0"/>
              </a:rPr>
              <a:t>MSI components</a:t>
            </a:r>
            <a:r>
              <a:rPr lang="en-US">
                <a:latin typeface="Arial" charset="0"/>
              </a:rPr>
              <a:t> and </a:t>
            </a:r>
            <a:r>
              <a:rPr lang="en-US" i="1">
                <a:latin typeface="Arial" charset="0"/>
              </a:rPr>
              <a:t>Programmable Logic Devices</a:t>
            </a:r>
            <a:r>
              <a:rPr lang="en-US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43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2720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Another function of a register, besides storage, is to provide for </a:t>
            </a:r>
            <a:r>
              <a:rPr lang="en-US" sz="2800" i="1">
                <a:solidFill>
                  <a:srgbClr val="0000CC"/>
                </a:solidFill>
              </a:rPr>
              <a:t>data movements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Each </a:t>
            </a:r>
            <a:r>
              <a:rPr lang="en-US" sz="2800" i="1">
                <a:solidFill>
                  <a:srgbClr val="0000CC"/>
                </a:solidFill>
              </a:rPr>
              <a:t>stage</a:t>
            </a:r>
            <a:r>
              <a:rPr lang="en-US" sz="2800"/>
              <a:t> (flip-flop) in a shift register represents one bit of storage, and the shifting capability of a register permits the movement of data from stage to stage within the register, or into or out of the register upon application of clock pulses.</a:t>
            </a:r>
          </a:p>
        </p:txBody>
      </p:sp>
    </p:spTree>
    <p:extLst>
      <p:ext uri="{BB962C8B-B14F-4D97-AF65-F5344CB8AC3E}">
        <p14:creationId xmlns:p14="http://schemas.microsoft.com/office/powerpoint/2010/main" val="215895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Registers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6969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Basic data movement in shift registers (four bits are used for illustration).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371600" y="2971800"/>
            <a:ext cx="3429000" cy="717550"/>
            <a:chOff x="912" y="1488"/>
            <a:chExt cx="2160" cy="452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584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77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96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2160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1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35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44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912" y="14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</a:t>
              </a: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2496" y="148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out</a:t>
              </a:r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912" y="1728"/>
              <a:ext cx="20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(a) Serial in/shift right/serial out</a:t>
              </a:r>
            </a:p>
          </p:txBody>
        </p:sp>
      </p:grp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5181600" y="2895600"/>
            <a:ext cx="3429000" cy="717550"/>
            <a:chOff x="3312" y="1488"/>
            <a:chExt cx="2160" cy="452"/>
          </a:xfrm>
        </p:grpSpPr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032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422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441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460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flipH="1">
              <a:off x="41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flipH="1">
              <a:off x="43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H="1">
              <a:off x="45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H="1">
              <a:off x="480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H="1">
              <a:off x="388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4944" y="14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3312" y="148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out</a:t>
              </a: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3360" y="1728"/>
              <a:ext cx="20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(b) Serial in/shift left/serial out</a:t>
              </a:r>
            </a:p>
          </p:txBody>
        </p:sp>
      </p:grpSp>
      <p:grpSp>
        <p:nvGrpSpPr>
          <p:cNvPr id="43038" name="Group 30"/>
          <p:cNvGrpSpPr>
            <a:grpSpLocks/>
          </p:cNvGrpSpPr>
          <p:nvPr/>
        </p:nvGrpSpPr>
        <p:grpSpPr bwMode="auto">
          <a:xfrm>
            <a:off x="1219200" y="3962400"/>
            <a:ext cx="2667000" cy="1327150"/>
            <a:chOff x="768" y="2016"/>
            <a:chExt cx="1680" cy="836"/>
          </a:xfrm>
        </p:grpSpPr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960" y="240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1152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134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153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104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>
              <a:off x="1296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148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172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1104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</a:t>
              </a:r>
            </a:p>
          </p:txBody>
        </p:sp>
        <p:sp>
          <p:nvSpPr>
            <p:cNvPr id="43048" name="Text Box 40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out</a:t>
              </a:r>
            </a:p>
          </p:txBody>
        </p:sp>
        <p:sp>
          <p:nvSpPr>
            <p:cNvPr id="43049" name="Text Box 41"/>
            <p:cNvSpPr txBox="1">
              <a:spLocks noChangeArrowheads="1"/>
            </p:cNvSpPr>
            <p:nvPr/>
          </p:nvSpPr>
          <p:spPr bwMode="auto">
            <a:xfrm>
              <a:off x="768" y="2640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(c) Parallel in/serial out</a:t>
              </a:r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>
              <a:off x="984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>
              <a:off x="1176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rot="5400000">
              <a:off x="1368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rot="5400000">
              <a:off x="1560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4" name="AutoShape 46"/>
            <p:cNvSpPr>
              <a:spLocks/>
            </p:cNvSpPr>
            <p:nvPr/>
          </p:nvSpPr>
          <p:spPr bwMode="auto">
            <a:xfrm rot="5400000">
              <a:off x="1296" y="187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055" name="Group 47"/>
          <p:cNvGrpSpPr>
            <a:grpSpLocks/>
          </p:cNvGrpSpPr>
          <p:nvPr/>
        </p:nvGrpSpPr>
        <p:grpSpPr bwMode="auto">
          <a:xfrm>
            <a:off x="4038600" y="4038600"/>
            <a:ext cx="2514600" cy="1250950"/>
            <a:chOff x="2496" y="2064"/>
            <a:chExt cx="1584" cy="788"/>
          </a:xfrm>
        </p:grpSpPr>
        <p:sp>
          <p:nvSpPr>
            <p:cNvPr id="43056" name="Rectangle 48"/>
            <p:cNvSpPr>
              <a:spLocks noChangeArrowheads="1"/>
            </p:cNvSpPr>
            <p:nvPr/>
          </p:nvSpPr>
          <p:spPr bwMode="auto">
            <a:xfrm>
              <a:off x="3120" y="2064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>
              <a:off x="3312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>
              <a:off x="3504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>
              <a:off x="3696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>
              <a:off x="3264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>
              <a:off x="345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>
              <a:off x="3648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297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4" name="Text Box 56"/>
            <p:cNvSpPr txBox="1">
              <a:spLocks noChangeArrowheads="1"/>
            </p:cNvSpPr>
            <p:nvPr/>
          </p:nvSpPr>
          <p:spPr bwMode="auto">
            <a:xfrm>
              <a:off x="3216" y="249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out</a:t>
              </a:r>
            </a:p>
          </p:txBody>
        </p:sp>
        <p:sp>
          <p:nvSpPr>
            <p:cNvPr id="43065" name="Text Box 57"/>
            <p:cNvSpPr txBox="1">
              <a:spLocks noChangeArrowheads="1"/>
            </p:cNvSpPr>
            <p:nvPr/>
          </p:nvSpPr>
          <p:spPr bwMode="auto">
            <a:xfrm>
              <a:off x="2496" y="206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</a:t>
              </a:r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>
              <a:off x="3144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>
              <a:off x="33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rot="5400000">
              <a:off x="35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rot="5400000">
              <a:off x="37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0" name="AutoShape 62"/>
            <p:cNvSpPr>
              <a:spLocks/>
            </p:cNvSpPr>
            <p:nvPr/>
          </p:nvSpPr>
          <p:spPr bwMode="auto">
            <a:xfrm rot="16200000" flipV="1">
              <a:off x="3456" y="211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1" name="Text Box 63"/>
            <p:cNvSpPr txBox="1">
              <a:spLocks noChangeArrowheads="1"/>
            </p:cNvSpPr>
            <p:nvPr/>
          </p:nvSpPr>
          <p:spPr bwMode="auto">
            <a:xfrm>
              <a:off x="2496" y="2640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(d) Serial in/parallel out</a:t>
              </a:r>
            </a:p>
          </p:txBody>
        </p:sp>
      </p:grpSp>
      <p:grpSp>
        <p:nvGrpSpPr>
          <p:cNvPr id="43072" name="Group 64"/>
          <p:cNvGrpSpPr>
            <a:grpSpLocks/>
          </p:cNvGrpSpPr>
          <p:nvPr/>
        </p:nvGrpSpPr>
        <p:grpSpPr bwMode="auto">
          <a:xfrm>
            <a:off x="6934200" y="4267200"/>
            <a:ext cx="1600200" cy="2181225"/>
            <a:chOff x="4368" y="2064"/>
            <a:chExt cx="1008" cy="1374"/>
          </a:xfrm>
        </p:grpSpPr>
        <p:sp>
          <p:nvSpPr>
            <p:cNvPr id="43073" name="Rectangle 65"/>
            <p:cNvSpPr>
              <a:spLocks noChangeArrowheads="1"/>
            </p:cNvSpPr>
            <p:nvPr/>
          </p:nvSpPr>
          <p:spPr bwMode="auto">
            <a:xfrm>
              <a:off x="4512" y="244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>
              <a:off x="4704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>
              <a:off x="4896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>
              <a:off x="5088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7" name="Text Box 69"/>
            <p:cNvSpPr txBox="1">
              <a:spLocks noChangeArrowheads="1"/>
            </p:cNvSpPr>
            <p:nvPr/>
          </p:nvSpPr>
          <p:spPr bwMode="auto">
            <a:xfrm>
              <a:off x="4608" y="288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out</a:t>
              </a:r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>
              <a:off x="4536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>
              <a:off x="4728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rot="5400000">
              <a:off x="4920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rot="5400000">
              <a:off x="5112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2" name="AutoShape 74"/>
            <p:cNvSpPr>
              <a:spLocks/>
            </p:cNvSpPr>
            <p:nvPr/>
          </p:nvSpPr>
          <p:spPr bwMode="auto">
            <a:xfrm rot="16200000" flipV="1">
              <a:off x="4848" y="2496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3" name="Text Box 75"/>
            <p:cNvSpPr txBox="1">
              <a:spLocks noChangeArrowheads="1"/>
            </p:cNvSpPr>
            <p:nvPr/>
          </p:nvSpPr>
          <p:spPr bwMode="auto">
            <a:xfrm>
              <a:off x="4656" y="206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in</a:t>
              </a:r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rot="5400000">
              <a:off x="45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rot="5400000">
              <a:off x="47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>
              <a:off x="49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>
              <a:off x="5112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8" name="AutoShape 80"/>
            <p:cNvSpPr>
              <a:spLocks/>
            </p:cNvSpPr>
            <p:nvPr/>
          </p:nvSpPr>
          <p:spPr bwMode="auto">
            <a:xfrm rot="5400000">
              <a:off x="4848" y="192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9" name="Text Box 81"/>
            <p:cNvSpPr txBox="1">
              <a:spLocks noChangeArrowheads="1"/>
            </p:cNvSpPr>
            <p:nvPr/>
          </p:nvSpPr>
          <p:spPr bwMode="auto">
            <a:xfrm>
              <a:off x="4368" y="3072"/>
              <a:ext cx="100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(e) Parallel in / parallel out</a:t>
              </a:r>
            </a:p>
          </p:txBody>
        </p:sp>
      </p:grpSp>
      <p:grpSp>
        <p:nvGrpSpPr>
          <p:cNvPr id="43090" name="Group 82"/>
          <p:cNvGrpSpPr>
            <a:grpSpLocks/>
          </p:cNvGrpSpPr>
          <p:nvPr/>
        </p:nvGrpSpPr>
        <p:grpSpPr bwMode="auto">
          <a:xfrm>
            <a:off x="1828800" y="5638800"/>
            <a:ext cx="1752600" cy="946150"/>
            <a:chOff x="1248" y="3216"/>
            <a:chExt cx="1104" cy="596"/>
          </a:xfrm>
        </p:grpSpPr>
        <p:sp>
          <p:nvSpPr>
            <p:cNvPr id="43091" name="Rectangle 83"/>
            <p:cNvSpPr>
              <a:spLocks noChangeArrowheads="1"/>
            </p:cNvSpPr>
            <p:nvPr/>
          </p:nvSpPr>
          <p:spPr bwMode="auto">
            <a:xfrm>
              <a:off x="1440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>
              <a:off x="1632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>
              <a:off x="1824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>
              <a:off x="20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>
              <a:off x="15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>
              <a:off x="177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>
              <a:off x="196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>
              <a:off x="129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>
              <a:off x="1296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rot="5400000">
              <a:off x="2232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>
              <a:off x="117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3" name="Text Box 95"/>
            <p:cNvSpPr txBox="1">
              <a:spLocks noChangeArrowheads="1"/>
            </p:cNvSpPr>
            <p:nvPr/>
          </p:nvSpPr>
          <p:spPr bwMode="auto">
            <a:xfrm>
              <a:off x="1248" y="360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(f) Rotate right</a:t>
              </a:r>
            </a:p>
          </p:txBody>
        </p:sp>
      </p:grpSp>
      <p:grpSp>
        <p:nvGrpSpPr>
          <p:cNvPr id="43104" name="Group 96"/>
          <p:cNvGrpSpPr>
            <a:grpSpLocks/>
          </p:cNvGrpSpPr>
          <p:nvPr/>
        </p:nvGrpSpPr>
        <p:grpSpPr bwMode="auto">
          <a:xfrm>
            <a:off x="4343400" y="5486400"/>
            <a:ext cx="1752600" cy="946150"/>
            <a:chOff x="2832" y="3216"/>
            <a:chExt cx="1104" cy="596"/>
          </a:xfrm>
        </p:grpSpPr>
        <p:sp>
          <p:nvSpPr>
            <p:cNvPr id="43105" name="Rectangle 97"/>
            <p:cNvSpPr>
              <a:spLocks noChangeArrowheads="1"/>
            </p:cNvSpPr>
            <p:nvPr/>
          </p:nvSpPr>
          <p:spPr bwMode="auto">
            <a:xfrm>
              <a:off x="3024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>
              <a:off x="32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>
              <a:off x="340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>
              <a:off x="3600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H="1" flipV="1">
              <a:off x="312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flipH="1" flipV="1">
              <a:off x="331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flipH="1" flipV="1">
              <a:off x="350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288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H="1" flipV="1">
              <a:off x="37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>
              <a:off x="2880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>
              <a:off x="381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rot="5400000">
              <a:off x="2760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117" name="Text Box 109"/>
            <p:cNvSpPr txBox="1">
              <a:spLocks noChangeArrowheads="1"/>
            </p:cNvSpPr>
            <p:nvPr/>
          </p:nvSpPr>
          <p:spPr bwMode="auto">
            <a:xfrm>
              <a:off x="2832" y="360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(g) Rotate left</a:t>
              </a:r>
            </a:p>
          </p:txBody>
        </p:sp>
      </p:grpSp>
      <p:sp>
        <p:nvSpPr>
          <p:cNvPr id="43118" name="Line 110"/>
          <p:cNvSpPr>
            <a:spLocks noChangeShapeType="1"/>
          </p:cNvSpPr>
          <p:nvPr/>
        </p:nvSpPr>
        <p:spPr bwMode="auto">
          <a:xfrm>
            <a:off x="1219200" y="3810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9" name="Line 111"/>
          <p:cNvSpPr>
            <a:spLocks noChangeShapeType="1"/>
          </p:cNvSpPr>
          <p:nvPr/>
        </p:nvSpPr>
        <p:spPr bwMode="auto">
          <a:xfrm>
            <a:off x="1219200" y="5334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20" name="Line 112"/>
          <p:cNvSpPr>
            <a:spLocks noChangeShapeType="1"/>
          </p:cNvSpPr>
          <p:nvPr/>
        </p:nvSpPr>
        <p:spPr bwMode="auto">
          <a:xfrm>
            <a:off x="50292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21" name="Line 113"/>
          <p:cNvSpPr>
            <a:spLocks noChangeShapeType="1"/>
          </p:cNvSpPr>
          <p:nvPr/>
        </p:nvSpPr>
        <p:spPr bwMode="auto">
          <a:xfrm>
            <a:off x="3962400" y="3810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22" name="Line 114"/>
          <p:cNvSpPr>
            <a:spLocks noChangeShapeType="1"/>
          </p:cNvSpPr>
          <p:nvPr/>
        </p:nvSpPr>
        <p:spPr bwMode="auto">
          <a:xfrm>
            <a:off x="6705600" y="3810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23" name="Line 115"/>
          <p:cNvSpPr>
            <a:spLocks noChangeShapeType="1"/>
          </p:cNvSpPr>
          <p:nvPr/>
        </p:nvSpPr>
        <p:spPr bwMode="auto">
          <a:xfrm>
            <a:off x="3962400" y="525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In/Serial Out Shift Registers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6969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Accepts data serially – one bit at a time – and also produces output serially.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524000" y="3810000"/>
            <a:ext cx="7010400" cy="1752600"/>
            <a:chOff x="1008" y="1728"/>
            <a:chExt cx="4416" cy="1104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1584" y="2736"/>
              <a:ext cx="230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V="1">
              <a:off x="1776" y="19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V="1">
              <a:off x="1872" y="211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2352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0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248" y="264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>
                  <a:latin typeface="Arial" charset="0"/>
                </a:rPr>
                <a:t>CLK</a:t>
              </a:r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>
              <a:off x="1872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1856" y="271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2352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4045" name="Group 13"/>
            <p:cNvGrpSpPr>
              <a:grpSpLocks/>
            </p:cNvGrpSpPr>
            <p:nvPr/>
          </p:nvGrpSpPr>
          <p:grpSpPr bwMode="auto">
            <a:xfrm>
              <a:off x="1999" y="1824"/>
              <a:ext cx="370" cy="576"/>
              <a:chOff x="1999" y="1824"/>
              <a:chExt cx="370" cy="576"/>
            </a:xfrm>
          </p:grpSpPr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2016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47" name="Text Box 15"/>
              <p:cNvSpPr txBox="1">
                <a:spLocks noChangeArrowheads="1"/>
              </p:cNvSpPr>
              <p:nvPr/>
            </p:nvSpPr>
            <p:spPr bwMode="auto">
              <a:xfrm>
                <a:off x="1999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2172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4049" name="AutoShape 17"/>
              <p:cNvSpPr>
                <a:spLocks noChangeArrowheads="1"/>
              </p:cNvSpPr>
              <p:nvPr/>
            </p:nvSpPr>
            <p:spPr bwMode="auto">
              <a:xfrm rot="5400000">
                <a:off x="1992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50" name="Text Box 18"/>
              <p:cNvSpPr txBox="1">
                <a:spLocks noChangeArrowheads="1"/>
              </p:cNvSpPr>
              <p:nvPr/>
            </p:nvSpPr>
            <p:spPr bwMode="auto">
              <a:xfrm>
                <a:off x="2032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4051" name="Text Box 19"/>
              <p:cNvSpPr txBox="1">
                <a:spLocks noChangeArrowheads="1"/>
              </p:cNvSpPr>
              <p:nvPr/>
            </p:nvSpPr>
            <p:spPr bwMode="auto">
              <a:xfrm>
                <a:off x="2179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2561" y="2112"/>
              <a:ext cx="127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3041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1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 flipH="1">
              <a:off x="2561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5" name="Oval 23"/>
            <p:cNvSpPr>
              <a:spLocks noChangeArrowheads="1"/>
            </p:cNvSpPr>
            <p:nvPr/>
          </p:nvSpPr>
          <p:spPr bwMode="auto">
            <a:xfrm>
              <a:off x="2545" y="271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3024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V="1">
              <a:off x="3216" y="211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3696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2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H="1">
              <a:off x="3216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0" name="Oval 28"/>
            <p:cNvSpPr>
              <a:spLocks noChangeArrowheads="1"/>
            </p:cNvSpPr>
            <p:nvPr/>
          </p:nvSpPr>
          <p:spPr bwMode="auto">
            <a:xfrm>
              <a:off x="3200" y="271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3696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V="1">
              <a:off x="388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4368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b="1" i="1">
                  <a:latin typeface="Arial" charset="0"/>
                </a:rPr>
                <a:t>Q</a:t>
              </a:r>
              <a:r>
                <a:rPr lang="en-GB" sz="1400" b="1" baseline="-25000">
                  <a:latin typeface="Arial" charset="0"/>
                </a:rPr>
                <a:t>3</a:t>
              </a:r>
              <a:endParaRPr lang="en-GB" sz="1400" b="1" i="1">
                <a:latin typeface="Arial" charset="0"/>
              </a:endParaRPr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 flipH="1">
              <a:off x="3888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4368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1008" y="1728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Serial data input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4656" y="1728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Serial data output</a:t>
              </a:r>
            </a:p>
          </p:txBody>
        </p:sp>
        <p:grpSp>
          <p:nvGrpSpPr>
            <p:cNvPr id="44068" name="Group 36"/>
            <p:cNvGrpSpPr>
              <a:grpSpLocks/>
            </p:cNvGrpSpPr>
            <p:nvPr/>
          </p:nvGrpSpPr>
          <p:grpSpPr bwMode="auto">
            <a:xfrm>
              <a:off x="2671" y="1824"/>
              <a:ext cx="370" cy="576"/>
              <a:chOff x="2671" y="1824"/>
              <a:chExt cx="370" cy="576"/>
            </a:xfrm>
          </p:grpSpPr>
          <p:sp>
            <p:nvSpPr>
              <p:cNvPr id="44069" name="Rectangle 37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0" name="Text Box 38"/>
              <p:cNvSpPr txBox="1">
                <a:spLocks noChangeArrowheads="1"/>
              </p:cNvSpPr>
              <p:nvPr/>
            </p:nvSpPr>
            <p:spPr bwMode="auto">
              <a:xfrm>
                <a:off x="2671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4071" name="Text Box 39"/>
              <p:cNvSpPr txBox="1">
                <a:spLocks noChangeArrowheads="1"/>
              </p:cNvSpPr>
              <p:nvPr/>
            </p:nvSpPr>
            <p:spPr bwMode="auto">
              <a:xfrm>
                <a:off x="2844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4072" name="AutoShape 40"/>
              <p:cNvSpPr>
                <a:spLocks noChangeArrowheads="1"/>
              </p:cNvSpPr>
              <p:nvPr/>
            </p:nvSpPr>
            <p:spPr bwMode="auto">
              <a:xfrm rot="5400000">
                <a:off x="2664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3" name="Text Box 41"/>
              <p:cNvSpPr txBox="1">
                <a:spLocks noChangeArrowheads="1"/>
              </p:cNvSpPr>
              <p:nvPr/>
            </p:nvSpPr>
            <p:spPr bwMode="auto">
              <a:xfrm>
                <a:off x="2704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4074" name="Text Box 42"/>
              <p:cNvSpPr txBox="1">
                <a:spLocks noChangeArrowheads="1"/>
              </p:cNvSpPr>
              <p:nvPr/>
            </p:nvSpPr>
            <p:spPr bwMode="auto">
              <a:xfrm>
                <a:off x="2851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grpSp>
          <p:nvGrpSpPr>
            <p:cNvPr id="44075" name="Group 43"/>
            <p:cNvGrpSpPr>
              <a:grpSpLocks/>
            </p:cNvGrpSpPr>
            <p:nvPr/>
          </p:nvGrpSpPr>
          <p:grpSpPr bwMode="auto">
            <a:xfrm>
              <a:off x="3343" y="1824"/>
              <a:ext cx="370" cy="576"/>
              <a:chOff x="3343" y="1824"/>
              <a:chExt cx="370" cy="576"/>
            </a:xfrm>
          </p:grpSpPr>
          <p:sp>
            <p:nvSpPr>
              <p:cNvPr id="44076" name="Rectangle 4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7" name="Text Box 45"/>
              <p:cNvSpPr txBox="1">
                <a:spLocks noChangeArrowheads="1"/>
              </p:cNvSpPr>
              <p:nvPr/>
            </p:nvSpPr>
            <p:spPr bwMode="auto">
              <a:xfrm>
                <a:off x="3343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4078" name="Text Box 46"/>
              <p:cNvSpPr txBox="1">
                <a:spLocks noChangeArrowheads="1"/>
              </p:cNvSpPr>
              <p:nvPr/>
            </p:nvSpPr>
            <p:spPr bwMode="auto">
              <a:xfrm>
                <a:off x="3516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4079" name="AutoShape 47"/>
              <p:cNvSpPr>
                <a:spLocks noChangeArrowheads="1"/>
              </p:cNvSpPr>
              <p:nvPr/>
            </p:nvSpPr>
            <p:spPr bwMode="auto">
              <a:xfrm rot="5400000">
                <a:off x="3336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0" name="Text Box 48"/>
              <p:cNvSpPr txBox="1">
                <a:spLocks noChangeArrowheads="1"/>
              </p:cNvSpPr>
              <p:nvPr/>
            </p:nvSpPr>
            <p:spPr bwMode="auto">
              <a:xfrm>
                <a:off x="3376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4081" name="Text Box 49"/>
              <p:cNvSpPr txBox="1">
                <a:spLocks noChangeArrowheads="1"/>
              </p:cNvSpPr>
              <p:nvPr/>
            </p:nvSpPr>
            <p:spPr bwMode="auto">
              <a:xfrm>
                <a:off x="3523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  <p:grpSp>
          <p:nvGrpSpPr>
            <p:cNvPr id="44082" name="Group 50"/>
            <p:cNvGrpSpPr>
              <a:grpSpLocks/>
            </p:cNvGrpSpPr>
            <p:nvPr/>
          </p:nvGrpSpPr>
          <p:grpSpPr bwMode="auto">
            <a:xfrm>
              <a:off x="4015" y="1824"/>
              <a:ext cx="370" cy="576"/>
              <a:chOff x="4015" y="1824"/>
              <a:chExt cx="370" cy="576"/>
            </a:xfrm>
          </p:grpSpPr>
          <p:sp>
            <p:nvSpPr>
              <p:cNvPr id="44083" name="Rectangle 51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4" name="Text Box 52"/>
              <p:cNvSpPr txBox="1">
                <a:spLocks noChangeArrowheads="1"/>
              </p:cNvSpPr>
              <p:nvPr/>
            </p:nvSpPr>
            <p:spPr bwMode="auto">
              <a:xfrm>
                <a:off x="4015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>
                    <a:latin typeface="Arial" charset="0"/>
                  </a:rPr>
                  <a:t>D</a:t>
                </a:r>
              </a:p>
            </p:txBody>
          </p:sp>
          <p:sp>
            <p:nvSpPr>
              <p:cNvPr id="44085" name="Text Box 53"/>
              <p:cNvSpPr txBox="1">
                <a:spLocks noChangeArrowheads="1"/>
              </p:cNvSpPr>
              <p:nvPr/>
            </p:nvSpPr>
            <p:spPr bwMode="auto">
              <a:xfrm>
                <a:off x="4188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44086" name="AutoShape 54"/>
              <p:cNvSpPr>
                <a:spLocks noChangeArrowheads="1"/>
              </p:cNvSpPr>
              <p:nvPr/>
            </p:nvSpPr>
            <p:spPr bwMode="auto">
              <a:xfrm rot="5400000">
                <a:off x="4008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7" name="Text Box 55"/>
              <p:cNvSpPr txBox="1">
                <a:spLocks noChangeArrowheads="1"/>
              </p:cNvSpPr>
              <p:nvPr/>
            </p:nvSpPr>
            <p:spPr bwMode="auto">
              <a:xfrm>
                <a:off x="4048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44088" name="Text Box 56"/>
              <p:cNvSpPr txBox="1">
                <a:spLocks noChangeArrowheads="1"/>
              </p:cNvSpPr>
              <p:nvPr/>
            </p:nvSpPr>
            <p:spPr bwMode="auto">
              <a:xfrm>
                <a:off x="4195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>
                    <a:latin typeface="Arial" charset="0"/>
                  </a:rPr>
                  <a:t>Q</a:t>
                </a:r>
                <a:endParaRPr lang="en-GB" sz="1400" b="1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44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In/Serial Out Shift Registers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6969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/>
              <a:t>Application: Serial transfer of data from one register to another.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990600" y="2743200"/>
            <a:ext cx="7620000" cy="1479550"/>
            <a:chOff x="672" y="1296"/>
            <a:chExt cx="4800" cy="932"/>
          </a:xfrm>
        </p:grpSpPr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2112" y="1488"/>
              <a:ext cx="1056" cy="288"/>
              <a:chOff x="1824" y="1728"/>
              <a:chExt cx="1056" cy="288"/>
            </a:xfrm>
          </p:grpSpPr>
          <p:sp>
            <p:nvSpPr>
              <p:cNvPr id="45062" name="Rectangle 6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105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63" name="Text Box 7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Shift register </a:t>
                </a:r>
                <a:r>
                  <a:rPr lang="en-US" sz="1600" b="1" i="1">
                    <a:latin typeface="Arial" charset="0"/>
                  </a:rPr>
                  <a:t>A</a:t>
                </a:r>
                <a:endParaRPr lang="en-US" sz="1600" b="1">
                  <a:latin typeface="Arial" charset="0"/>
                </a:endParaRPr>
              </a:p>
            </p:txBody>
          </p:sp>
        </p:grp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3936" y="1488"/>
              <a:ext cx="1056" cy="288"/>
              <a:chOff x="1824" y="1728"/>
              <a:chExt cx="1056" cy="288"/>
            </a:xfrm>
          </p:grpSpPr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105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66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Shift register </a:t>
                </a:r>
                <a:r>
                  <a:rPr lang="en-US" sz="1600" b="1" i="1">
                    <a:latin typeface="Arial" charset="0"/>
                  </a:rPr>
                  <a:t>B</a:t>
                </a:r>
                <a:endParaRPr lang="en-US" sz="1600" b="1">
                  <a:latin typeface="Arial" charset="0"/>
                </a:endParaRPr>
              </a:p>
            </p:txBody>
          </p:sp>
        </p:grp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3168" y="163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4992" y="163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1872" y="163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1872" y="12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504" y="12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rot="5400000">
              <a:off x="2688" y="480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3" name="Oval 17"/>
            <p:cNvSpPr>
              <a:spLocks noChangeArrowheads="1"/>
            </p:cNvSpPr>
            <p:nvPr/>
          </p:nvSpPr>
          <p:spPr bwMode="auto">
            <a:xfrm>
              <a:off x="3480" y="161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1824" y="14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SI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600" y="14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SI</a:t>
              </a: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168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SO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5136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SO</a:t>
              </a:r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rot="-5400000">
              <a:off x="2568" y="18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rot="-5400000">
              <a:off x="4392" y="18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rot="5400000">
              <a:off x="3264" y="768"/>
              <a:ext cx="0" cy="24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1" name="Oval 25"/>
            <p:cNvSpPr>
              <a:spLocks noChangeArrowheads="1"/>
            </p:cNvSpPr>
            <p:nvPr/>
          </p:nvSpPr>
          <p:spPr bwMode="auto">
            <a:xfrm>
              <a:off x="2665" y="200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2" name="AutoShape 26"/>
            <p:cNvSpPr>
              <a:spLocks noChangeArrowheads="1"/>
            </p:cNvSpPr>
            <p:nvPr/>
          </p:nvSpPr>
          <p:spPr bwMode="auto">
            <a:xfrm>
              <a:off x="1728" y="1872"/>
              <a:ext cx="288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 rot="5400000">
              <a:off x="1632" y="182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 rot="5400000">
              <a:off x="1632" y="201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1104" y="182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Clock</a:t>
              </a:r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672" y="2016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Shift control</a:t>
              </a:r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2352" y="182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CP</a:t>
              </a:r>
            </a:p>
          </p:txBody>
        </p:sp>
      </p:grp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1752600" y="4572000"/>
            <a:ext cx="6172200" cy="1708150"/>
            <a:chOff x="1104" y="2496"/>
            <a:chExt cx="3888" cy="1076"/>
          </a:xfrm>
        </p:grpSpPr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 rot="5400000">
              <a:off x="1752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rot="5400000">
              <a:off x="2040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 rot="5400000">
              <a:off x="1896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rot="10800000">
              <a:off x="182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 rot="10800000">
              <a:off x="196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rot="5400000">
              <a:off x="2328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 rot="5400000">
              <a:off x="2184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rot="10800000">
              <a:off x="211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rot="10800000">
              <a:off x="225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 rot="5400000">
              <a:off x="2616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9" name="Line 43"/>
            <p:cNvSpPr>
              <a:spLocks noChangeShapeType="1"/>
            </p:cNvSpPr>
            <p:nvPr/>
          </p:nvSpPr>
          <p:spPr bwMode="auto">
            <a:xfrm rot="5400000">
              <a:off x="2472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 rot="10800000">
              <a:off x="240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1" name="Line 45"/>
            <p:cNvSpPr>
              <a:spLocks noChangeShapeType="1"/>
            </p:cNvSpPr>
            <p:nvPr/>
          </p:nvSpPr>
          <p:spPr bwMode="auto">
            <a:xfrm rot="10800000">
              <a:off x="254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2" name="Line 46"/>
            <p:cNvSpPr>
              <a:spLocks noChangeShapeType="1"/>
            </p:cNvSpPr>
            <p:nvPr/>
          </p:nvSpPr>
          <p:spPr bwMode="auto">
            <a:xfrm rot="5400000">
              <a:off x="2904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3" name="Line 47"/>
            <p:cNvSpPr>
              <a:spLocks noChangeShapeType="1"/>
            </p:cNvSpPr>
            <p:nvPr/>
          </p:nvSpPr>
          <p:spPr bwMode="auto">
            <a:xfrm rot="5400000">
              <a:off x="2760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4" name="Line 48"/>
            <p:cNvSpPr>
              <a:spLocks noChangeShapeType="1"/>
            </p:cNvSpPr>
            <p:nvPr/>
          </p:nvSpPr>
          <p:spPr bwMode="auto">
            <a:xfrm rot="10800000">
              <a:off x="268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5" name="Line 49"/>
            <p:cNvSpPr>
              <a:spLocks noChangeShapeType="1"/>
            </p:cNvSpPr>
            <p:nvPr/>
          </p:nvSpPr>
          <p:spPr bwMode="auto">
            <a:xfrm rot="10800000">
              <a:off x="283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6" name="Line 50"/>
            <p:cNvSpPr>
              <a:spLocks noChangeShapeType="1"/>
            </p:cNvSpPr>
            <p:nvPr/>
          </p:nvSpPr>
          <p:spPr bwMode="auto">
            <a:xfrm rot="5400000">
              <a:off x="3192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7" name="Line 51"/>
            <p:cNvSpPr>
              <a:spLocks noChangeShapeType="1"/>
            </p:cNvSpPr>
            <p:nvPr/>
          </p:nvSpPr>
          <p:spPr bwMode="auto">
            <a:xfrm rot="5400000">
              <a:off x="3048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 rot="10800000">
              <a:off x="297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 rot="10800000">
              <a:off x="312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rot="5400000">
              <a:off x="3480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 rot="5400000">
              <a:off x="3336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rot="10800000">
              <a:off x="326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3" name="Line 57"/>
            <p:cNvSpPr>
              <a:spLocks noChangeShapeType="1"/>
            </p:cNvSpPr>
            <p:nvPr/>
          </p:nvSpPr>
          <p:spPr bwMode="auto">
            <a:xfrm rot="10800000">
              <a:off x="340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4" name="Line 58"/>
            <p:cNvSpPr>
              <a:spLocks noChangeShapeType="1"/>
            </p:cNvSpPr>
            <p:nvPr/>
          </p:nvSpPr>
          <p:spPr bwMode="auto">
            <a:xfrm rot="5400000">
              <a:off x="3768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5" name="Line 59"/>
            <p:cNvSpPr>
              <a:spLocks noChangeShapeType="1"/>
            </p:cNvSpPr>
            <p:nvPr/>
          </p:nvSpPr>
          <p:spPr bwMode="auto">
            <a:xfrm rot="5400000">
              <a:off x="3624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rot="10800000">
              <a:off x="355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7" name="Line 61"/>
            <p:cNvSpPr>
              <a:spLocks noChangeShapeType="1"/>
            </p:cNvSpPr>
            <p:nvPr/>
          </p:nvSpPr>
          <p:spPr bwMode="auto">
            <a:xfrm rot="10800000">
              <a:off x="369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8" name="Line 62"/>
            <p:cNvSpPr>
              <a:spLocks noChangeShapeType="1"/>
            </p:cNvSpPr>
            <p:nvPr/>
          </p:nvSpPr>
          <p:spPr bwMode="auto">
            <a:xfrm rot="5400000">
              <a:off x="4056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 rot="5400000">
              <a:off x="3912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0" name="Line 64"/>
            <p:cNvSpPr>
              <a:spLocks noChangeShapeType="1"/>
            </p:cNvSpPr>
            <p:nvPr/>
          </p:nvSpPr>
          <p:spPr bwMode="auto">
            <a:xfrm rot="10800000">
              <a:off x="384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1" name="Line 65"/>
            <p:cNvSpPr>
              <a:spLocks noChangeShapeType="1"/>
            </p:cNvSpPr>
            <p:nvPr/>
          </p:nvSpPr>
          <p:spPr bwMode="auto">
            <a:xfrm rot="10800000">
              <a:off x="398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2" name="Line 66"/>
            <p:cNvSpPr>
              <a:spLocks noChangeShapeType="1"/>
            </p:cNvSpPr>
            <p:nvPr/>
          </p:nvSpPr>
          <p:spPr bwMode="auto">
            <a:xfrm rot="5400000">
              <a:off x="4344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3" name="Line 67"/>
            <p:cNvSpPr>
              <a:spLocks noChangeShapeType="1"/>
            </p:cNvSpPr>
            <p:nvPr/>
          </p:nvSpPr>
          <p:spPr bwMode="auto">
            <a:xfrm rot="5400000">
              <a:off x="4200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4" name="Line 68"/>
            <p:cNvSpPr>
              <a:spLocks noChangeShapeType="1"/>
            </p:cNvSpPr>
            <p:nvPr/>
          </p:nvSpPr>
          <p:spPr bwMode="auto">
            <a:xfrm rot="10800000">
              <a:off x="412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 rot="10800000">
              <a:off x="427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6" name="Line 70"/>
            <p:cNvSpPr>
              <a:spLocks noChangeShapeType="1"/>
            </p:cNvSpPr>
            <p:nvPr/>
          </p:nvSpPr>
          <p:spPr bwMode="auto">
            <a:xfrm rot="5400000">
              <a:off x="4632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7" name="Line 71"/>
            <p:cNvSpPr>
              <a:spLocks noChangeShapeType="1"/>
            </p:cNvSpPr>
            <p:nvPr/>
          </p:nvSpPr>
          <p:spPr bwMode="auto">
            <a:xfrm rot="5400000">
              <a:off x="4488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8" name="Line 72"/>
            <p:cNvSpPr>
              <a:spLocks noChangeShapeType="1"/>
            </p:cNvSpPr>
            <p:nvPr/>
          </p:nvSpPr>
          <p:spPr bwMode="auto">
            <a:xfrm rot="10800000">
              <a:off x="441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rot="10800000">
              <a:off x="456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rot="5400000">
              <a:off x="4920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rot="5400000">
              <a:off x="4776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2" name="Line 76"/>
            <p:cNvSpPr>
              <a:spLocks noChangeShapeType="1"/>
            </p:cNvSpPr>
            <p:nvPr/>
          </p:nvSpPr>
          <p:spPr bwMode="auto">
            <a:xfrm rot="10800000">
              <a:off x="470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3" name="Line 77"/>
            <p:cNvSpPr>
              <a:spLocks noChangeShapeType="1"/>
            </p:cNvSpPr>
            <p:nvPr/>
          </p:nvSpPr>
          <p:spPr bwMode="auto">
            <a:xfrm rot="10800000">
              <a:off x="484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 rot="5400000">
              <a:off x="2328" y="2712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5" name="Line 79"/>
            <p:cNvSpPr>
              <a:spLocks noChangeShapeType="1"/>
            </p:cNvSpPr>
            <p:nvPr/>
          </p:nvSpPr>
          <p:spPr bwMode="auto">
            <a:xfrm rot="5400000">
              <a:off x="3192" y="32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6" name="Line 80"/>
            <p:cNvSpPr>
              <a:spLocks noChangeShapeType="1"/>
            </p:cNvSpPr>
            <p:nvPr/>
          </p:nvSpPr>
          <p:spPr bwMode="auto">
            <a:xfrm rot="5400000">
              <a:off x="3048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7" name="Line 81"/>
            <p:cNvSpPr>
              <a:spLocks noChangeShapeType="1"/>
            </p:cNvSpPr>
            <p:nvPr/>
          </p:nvSpPr>
          <p:spPr bwMode="auto">
            <a:xfrm rot="10800000">
              <a:off x="2976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8" name="Line 82"/>
            <p:cNvSpPr>
              <a:spLocks noChangeShapeType="1"/>
            </p:cNvSpPr>
            <p:nvPr/>
          </p:nvSpPr>
          <p:spPr bwMode="auto">
            <a:xfrm rot="10800000">
              <a:off x="3120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39" name="Line 83"/>
            <p:cNvSpPr>
              <a:spLocks noChangeShapeType="1"/>
            </p:cNvSpPr>
            <p:nvPr/>
          </p:nvSpPr>
          <p:spPr bwMode="auto">
            <a:xfrm rot="5400000">
              <a:off x="3480" y="32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0" name="Line 84"/>
            <p:cNvSpPr>
              <a:spLocks noChangeShapeType="1"/>
            </p:cNvSpPr>
            <p:nvPr/>
          </p:nvSpPr>
          <p:spPr bwMode="auto">
            <a:xfrm rot="5400000">
              <a:off x="3336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1" name="Line 85"/>
            <p:cNvSpPr>
              <a:spLocks noChangeShapeType="1"/>
            </p:cNvSpPr>
            <p:nvPr/>
          </p:nvSpPr>
          <p:spPr bwMode="auto">
            <a:xfrm rot="10800000">
              <a:off x="3264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2" name="Line 86"/>
            <p:cNvSpPr>
              <a:spLocks noChangeShapeType="1"/>
            </p:cNvSpPr>
            <p:nvPr/>
          </p:nvSpPr>
          <p:spPr bwMode="auto">
            <a:xfrm rot="10800000">
              <a:off x="3408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3" name="Line 87"/>
            <p:cNvSpPr>
              <a:spLocks noChangeShapeType="1"/>
            </p:cNvSpPr>
            <p:nvPr/>
          </p:nvSpPr>
          <p:spPr bwMode="auto">
            <a:xfrm rot="5400000">
              <a:off x="3768" y="32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4" name="Line 88"/>
            <p:cNvSpPr>
              <a:spLocks noChangeShapeType="1"/>
            </p:cNvSpPr>
            <p:nvPr/>
          </p:nvSpPr>
          <p:spPr bwMode="auto">
            <a:xfrm rot="5400000">
              <a:off x="3624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5" name="Line 89"/>
            <p:cNvSpPr>
              <a:spLocks noChangeShapeType="1"/>
            </p:cNvSpPr>
            <p:nvPr/>
          </p:nvSpPr>
          <p:spPr bwMode="auto">
            <a:xfrm rot="10800000">
              <a:off x="3552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6" name="Line 90"/>
            <p:cNvSpPr>
              <a:spLocks noChangeShapeType="1"/>
            </p:cNvSpPr>
            <p:nvPr/>
          </p:nvSpPr>
          <p:spPr bwMode="auto">
            <a:xfrm rot="10800000">
              <a:off x="3696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7" name="Line 91"/>
            <p:cNvSpPr>
              <a:spLocks noChangeShapeType="1"/>
            </p:cNvSpPr>
            <p:nvPr/>
          </p:nvSpPr>
          <p:spPr bwMode="auto">
            <a:xfrm rot="5400000">
              <a:off x="3912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8" name="Line 92"/>
            <p:cNvSpPr>
              <a:spLocks noChangeShapeType="1"/>
            </p:cNvSpPr>
            <p:nvPr/>
          </p:nvSpPr>
          <p:spPr bwMode="auto">
            <a:xfrm rot="10800000">
              <a:off x="3840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49" name="Line 93"/>
            <p:cNvSpPr>
              <a:spLocks noChangeShapeType="1"/>
            </p:cNvSpPr>
            <p:nvPr/>
          </p:nvSpPr>
          <p:spPr bwMode="auto">
            <a:xfrm rot="10800000">
              <a:off x="3984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0" name="Line 94"/>
            <p:cNvSpPr>
              <a:spLocks noChangeShapeType="1"/>
            </p:cNvSpPr>
            <p:nvPr/>
          </p:nvSpPr>
          <p:spPr bwMode="auto">
            <a:xfrm rot="5400000">
              <a:off x="4488" y="2856"/>
              <a:ext cx="0" cy="10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1" name="Line 95"/>
            <p:cNvSpPr>
              <a:spLocks noChangeShapeType="1"/>
            </p:cNvSpPr>
            <p:nvPr/>
          </p:nvSpPr>
          <p:spPr bwMode="auto">
            <a:xfrm rot="5400000">
              <a:off x="2256" y="2448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2" name="Line 96"/>
            <p:cNvSpPr>
              <a:spLocks noChangeShapeType="1"/>
            </p:cNvSpPr>
            <p:nvPr/>
          </p:nvSpPr>
          <p:spPr bwMode="auto">
            <a:xfrm rot="5400000">
              <a:off x="4488" y="2520"/>
              <a:ext cx="0" cy="10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3" name="Line 97"/>
            <p:cNvSpPr>
              <a:spLocks noChangeShapeType="1"/>
            </p:cNvSpPr>
            <p:nvPr/>
          </p:nvSpPr>
          <p:spPr bwMode="auto">
            <a:xfrm rot="10800000">
              <a:off x="283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4" name="Line 98"/>
            <p:cNvSpPr>
              <a:spLocks noChangeShapeType="1"/>
            </p:cNvSpPr>
            <p:nvPr/>
          </p:nvSpPr>
          <p:spPr bwMode="auto">
            <a:xfrm rot="10800000">
              <a:off x="3984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5" name="Line 99"/>
            <p:cNvSpPr>
              <a:spLocks noChangeShapeType="1"/>
            </p:cNvSpPr>
            <p:nvPr/>
          </p:nvSpPr>
          <p:spPr bwMode="auto">
            <a:xfrm rot="5400000">
              <a:off x="3408" y="2256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6" name="Line 100"/>
            <p:cNvSpPr>
              <a:spLocks noChangeShapeType="1"/>
            </p:cNvSpPr>
            <p:nvPr/>
          </p:nvSpPr>
          <p:spPr bwMode="auto">
            <a:xfrm flipH="1">
              <a:off x="2832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158" name="Text Box 102"/>
            <p:cNvSpPr txBox="1">
              <a:spLocks noChangeArrowheads="1"/>
            </p:cNvSpPr>
            <p:nvPr/>
          </p:nvSpPr>
          <p:spPr bwMode="auto">
            <a:xfrm>
              <a:off x="2976" y="2832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Wordtime</a:t>
              </a:r>
            </a:p>
          </p:txBody>
        </p:sp>
        <p:sp>
          <p:nvSpPr>
            <p:cNvPr id="45159" name="Text Box 103"/>
            <p:cNvSpPr txBox="1">
              <a:spLocks noChangeArrowheads="1"/>
            </p:cNvSpPr>
            <p:nvPr/>
          </p:nvSpPr>
          <p:spPr bwMode="auto">
            <a:xfrm>
              <a:off x="2928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T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45160" name="Text Box 104"/>
            <p:cNvSpPr txBox="1">
              <a:spLocks noChangeArrowheads="1"/>
            </p:cNvSpPr>
            <p:nvPr/>
          </p:nvSpPr>
          <p:spPr bwMode="auto">
            <a:xfrm>
              <a:off x="3216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T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45161" name="Text Box 105"/>
            <p:cNvSpPr txBox="1">
              <a:spLocks noChangeArrowheads="1"/>
            </p:cNvSpPr>
            <p:nvPr/>
          </p:nvSpPr>
          <p:spPr bwMode="auto">
            <a:xfrm>
              <a:off x="3504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T</a:t>
              </a:r>
              <a:r>
                <a:rPr lang="en-US" sz="1600" b="1" baseline="-25000">
                  <a:latin typeface="Arial" charset="0"/>
                </a:rPr>
                <a:t>3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45162" name="Text Box 106"/>
            <p:cNvSpPr txBox="1">
              <a:spLocks noChangeArrowheads="1"/>
            </p:cNvSpPr>
            <p:nvPr/>
          </p:nvSpPr>
          <p:spPr bwMode="auto">
            <a:xfrm>
              <a:off x="3792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T</a:t>
              </a:r>
              <a:r>
                <a:rPr lang="en-US" sz="1600" b="1" baseline="-25000">
                  <a:latin typeface="Arial" charset="0"/>
                </a:rPr>
                <a:t>4</a:t>
              </a:r>
              <a:endParaRPr lang="en-US" sz="1600" b="1" i="1">
                <a:latin typeface="Arial" charset="0"/>
              </a:endParaRPr>
            </a:p>
          </p:txBody>
        </p:sp>
        <p:sp>
          <p:nvSpPr>
            <p:cNvPr id="45163" name="Text Box 107"/>
            <p:cNvSpPr txBox="1">
              <a:spLocks noChangeArrowheads="1"/>
            </p:cNvSpPr>
            <p:nvPr/>
          </p:nvSpPr>
          <p:spPr bwMode="auto">
            <a:xfrm>
              <a:off x="1344" y="326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CP</a:t>
              </a:r>
            </a:p>
          </p:txBody>
        </p:sp>
        <p:sp>
          <p:nvSpPr>
            <p:cNvPr id="45164" name="Text Box 108"/>
            <p:cNvSpPr txBox="1">
              <a:spLocks noChangeArrowheads="1"/>
            </p:cNvSpPr>
            <p:nvPr/>
          </p:nvSpPr>
          <p:spPr bwMode="auto">
            <a:xfrm>
              <a:off x="1200" y="249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Clock</a:t>
              </a:r>
            </a:p>
          </p:txBody>
        </p:sp>
        <p:sp>
          <p:nvSpPr>
            <p:cNvPr id="45165" name="Text Box 109"/>
            <p:cNvSpPr txBox="1">
              <a:spLocks noChangeArrowheads="1"/>
            </p:cNvSpPr>
            <p:nvPr/>
          </p:nvSpPr>
          <p:spPr bwMode="auto">
            <a:xfrm>
              <a:off x="1104" y="2784"/>
              <a:ext cx="5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Shift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94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618</Words>
  <Application>Microsoft Office PowerPoint</Application>
  <PresentationFormat>On-screen Show (4:3)</PresentationFormat>
  <Paragraphs>189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Introduction: Registers</vt:lpstr>
      <vt:lpstr>Simple Registers</vt:lpstr>
      <vt:lpstr>Registers With Parallel Load</vt:lpstr>
      <vt:lpstr>Registers With Parallel Load</vt:lpstr>
      <vt:lpstr>Using Registers to implement Sequential Circuits</vt:lpstr>
      <vt:lpstr>Shift Registers</vt:lpstr>
      <vt:lpstr>Shift Registers</vt:lpstr>
      <vt:lpstr>Serial In/Serial Out Shift Registers</vt:lpstr>
      <vt:lpstr>Serial In/Serial Out Shift Registers</vt:lpstr>
      <vt:lpstr>Parallel In/Serial Out Shift Registers</vt:lpstr>
      <vt:lpstr>Parallel In/Serial Out Shift Registers</vt:lpstr>
      <vt:lpstr>Parallel In/Parallel Out Shift Registers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Registers</dc:title>
  <dc:creator>Bagubali</dc:creator>
  <cp:lastModifiedBy>Bagubali</cp:lastModifiedBy>
  <cp:revision>1</cp:revision>
  <dcterms:created xsi:type="dcterms:W3CDTF">2012-09-20T10:07:38Z</dcterms:created>
  <dcterms:modified xsi:type="dcterms:W3CDTF">2012-09-20T10:08:48Z</dcterms:modified>
</cp:coreProperties>
</file>