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E051-38CF-41DE-8068-AE51D53CD1A5}" type="datetimeFigureOut">
              <a:rPr lang="en-IN" smtClean="0"/>
              <a:t>20-03-2012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3616-5DEC-401E-8D84-C6D6E6163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9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E051-38CF-41DE-8068-AE51D53CD1A5}" type="datetimeFigureOut">
              <a:rPr lang="en-IN" smtClean="0"/>
              <a:t>20-03-2012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3616-5DEC-401E-8D84-C6D6E6163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61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E051-38CF-41DE-8068-AE51D53CD1A5}" type="datetimeFigureOut">
              <a:rPr lang="en-IN" smtClean="0"/>
              <a:t>20-03-2012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3616-5DEC-401E-8D84-C6D6E6163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95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E051-38CF-41DE-8068-AE51D53CD1A5}" type="datetimeFigureOut">
              <a:rPr lang="en-IN" smtClean="0"/>
              <a:t>20-03-2012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3616-5DEC-401E-8D84-C6D6E6163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72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E051-38CF-41DE-8068-AE51D53CD1A5}" type="datetimeFigureOut">
              <a:rPr lang="en-IN" smtClean="0"/>
              <a:t>20-03-2012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3616-5DEC-401E-8D84-C6D6E6163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46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E051-38CF-41DE-8068-AE51D53CD1A5}" type="datetimeFigureOut">
              <a:rPr lang="en-IN" smtClean="0"/>
              <a:t>20-03-2012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3616-5DEC-401E-8D84-C6D6E6163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06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E051-38CF-41DE-8068-AE51D53CD1A5}" type="datetimeFigureOut">
              <a:rPr lang="en-IN" smtClean="0"/>
              <a:t>20-03-2012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3616-5DEC-401E-8D84-C6D6E6163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7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E051-38CF-41DE-8068-AE51D53CD1A5}" type="datetimeFigureOut">
              <a:rPr lang="en-IN" smtClean="0"/>
              <a:t>20-03-2012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3616-5DEC-401E-8D84-C6D6E6163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83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E051-38CF-41DE-8068-AE51D53CD1A5}" type="datetimeFigureOut">
              <a:rPr lang="en-IN" smtClean="0"/>
              <a:t>20-03-2012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3616-5DEC-401E-8D84-C6D6E6163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12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E051-38CF-41DE-8068-AE51D53CD1A5}" type="datetimeFigureOut">
              <a:rPr lang="en-IN" smtClean="0"/>
              <a:t>20-03-2012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3616-5DEC-401E-8D84-C6D6E6163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27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E051-38CF-41DE-8068-AE51D53CD1A5}" type="datetimeFigureOut">
              <a:rPr lang="en-IN" smtClean="0"/>
              <a:t>20-03-2012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3616-5DEC-401E-8D84-C6D6E6163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71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1E051-38CF-41DE-8068-AE51D53CD1A5}" type="datetimeFigureOut">
              <a:rPr lang="en-IN" smtClean="0"/>
              <a:t>20-03-2012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43616-5DEC-401E-8D84-C6D6E6163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80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066800" y="2438400"/>
            <a:ext cx="77724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Unit - 1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Introduction to 8086 Processor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305550"/>
            <a:ext cx="7620000" cy="476250"/>
          </a:xfrm>
        </p:spPr>
        <p:txBody>
          <a:bodyPr/>
          <a:lstStyle/>
          <a:p>
            <a:pPr>
              <a:defRPr/>
            </a:pPr>
            <a:r>
              <a:rPr lang="en-US"/>
              <a:t>Shanmugasundaram M, Lecturer, School of Electrical Sciences.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FE03C8-0F6E-4015-86A0-19A7CE17595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9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1.1.4 Flag Registers</a:t>
            </a:r>
            <a:endParaRPr lang="en-US" dirty="0"/>
          </a:p>
        </p:txBody>
      </p:sp>
      <p:sp>
        <p:nvSpPr>
          <p:cNvPr id="17411" name="Content Placeholder 3"/>
          <p:cNvSpPr>
            <a:spLocks noGrp="1"/>
          </p:cNvSpPr>
          <p:nvPr>
            <p:ph sz="half" idx="2"/>
          </p:nvPr>
        </p:nvSpPr>
        <p:spPr>
          <a:xfrm>
            <a:off x="3581400" y="1524000"/>
            <a:ext cx="4953000" cy="4664075"/>
          </a:xfrm>
        </p:spPr>
        <p:txBody>
          <a:bodyPr/>
          <a:lstStyle/>
          <a:p>
            <a:pPr algn="just" eaLnBrk="1" hangingPunct="1"/>
            <a:r>
              <a:rPr lang="en-US" sz="1600" smtClean="0"/>
              <a:t>Flag registers content indicate the result of computations in the ALU.</a:t>
            </a:r>
          </a:p>
          <a:p>
            <a:pPr algn="just" eaLnBrk="1" hangingPunct="1"/>
            <a:r>
              <a:rPr lang="en-US" sz="1600" smtClean="0"/>
              <a:t>Also contains some flag bits to control the CPU operations.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sz="half" idx="1"/>
          </p:nvPr>
        </p:nvSpPr>
        <p:spPr>
          <a:xfrm>
            <a:off x="1143000" y="1524000"/>
            <a:ext cx="1905000" cy="4000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dirty="0" smtClean="0"/>
              <a:t>FLAGS / PSW</a:t>
            </a:r>
            <a:endParaRPr 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305550"/>
            <a:ext cx="7620000" cy="476250"/>
          </a:xfrm>
        </p:spPr>
        <p:txBody>
          <a:bodyPr/>
          <a:lstStyle/>
          <a:p>
            <a:pPr>
              <a:defRPr/>
            </a:pPr>
            <a:r>
              <a:rPr lang="en-US"/>
              <a:t>Shanmugasundaram M, Lecturer, School of Electrical Sciences.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C92024-9F9A-41D2-ACDC-26168D374CA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0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Introduction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850" cy="4800600"/>
          </a:xfrm>
        </p:spPr>
        <p:txBody>
          <a:bodyPr>
            <a:normAutofit fontScale="85000" lnSpcReduction="20000"/>
          </a:bodyPr>
          <a:lstStyle/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Intel introduced</a:t>
            </a:r>
          </a:p>
          <a:p>
            <a:pPr marL="886968" lvl="2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/>
              <a:t> 4004 – 4 bit processor – 1971</a:t>
            </a:r>
          </a:p>
          <a:p>
            <a:pPr marL="886968" lvl="2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/>
              <a:t>8008 – 8 bit processor – 1972. </a:t>
            </a:r>
          </a:p>
          <a:p>
            <a:pPr marL="886968" lvl="2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These processor could not survive as general purpose due to design and performance limitations.   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8080 – first general purpose 8 bit – 1974.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8085 followed 8080 – functionally complete processor.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Limitations of 8 bit processor</a:t>
            </a:r>
          </a:p>
          <a:p>
            <a:pPr marL="886968" lvl="2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/>
              <a:t> low speed</a:t>
            </a:r>
          </a:p>
          <a:p>
            <a:pPr marL="886968" lvl="2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/>
              <a:t>Low memory addressing capability.</a:t>
            </a:r>
          </a:p>
          <a:p>
            <a:pPr marL="886968" lvl="2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/>
              <a:t>Limited no. of general purpose registers.</a:t>
            </a:r>
          </a:p>
          <a:p>
            <a:pPr marL="886968" lvl="2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/>
              <a:t>Less powerful instruction set.		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8086 – 16 bit processors.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305550"/>
            <a:ext cx="7620000" cy="476250"/>
          </a:xfrm>
        </p:spPr>
        <p:txBody>
          <a:bodyPr/>
          <a:lstStyle/>
          <a:p>
            <a:pPr>
              <a:defRPr/>
            </a:pPr>
            <a:r>
              <a:rPr lang="en-US"/>
              <a:t>Shanmugasundaram M, Lecturer, School of Electrical Sciences.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F5B5A2-5E5F-4FCB-845C-3F87D4FB6AC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7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1.1 </a:t>
            </a:r>
            <a:r>
              <a:rPr lang="en-US" sz="2700" dirty="0" smtClean="0">
                <a:solidFill>
                  <a:schemeClr val="tx2">
                    <a:satMod val="130000"/>
                  </a:schemeClr>
                </a:solidFill>
              </a:rPr>
              <a:t>REGISTER ORGANIZATION OF 8086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1450" cy="4800600"/>
          </a:xfrm>
        </p:spPr>
        <p:txBody>
          <a:bodyPr>
            <a:normAutofit fontScale="85000" lnSpcReduction="20000"/>
          </a:bodyPr>
          <a:lstStyle/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8086 has set of registers</a:t>
            </a:r>
          </a:p>
          <a:p>
            <a:pPr marL="886968" lvl="2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/>
              <a:t>General Purpose Registers – 8 bit / 16 bit.</a:t>
            </a:r>
          </a:p>
          <a:p>
            <a:pPr marL="886968" lvl="2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/>
              <a:t>Special purpose registers – 16 bit.		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General purpose registers used for holding</a:t>
            </a:r>
          </a:p>
          <a:p>
            <a:pPr marL="886968" lvl="2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/>
              <a:t>	 data</a:t>
            </a:r>
          </a:p>
          <a:p>
            <a:pPr marL="886968" lvl="2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/>
              <a:t> Variables</a:t>
            </a:r>
          </a:p>
          <a:p>
            <a:pPr marL="886968" lvl="2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/>
              <a:t> Intermediate results temporarily or for other purpose like  counter or for storing offset address for some addressing modes. 	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Special purpose registers are used as</a:t>
            </a:r>
          </a:p>
          <a:p>
            <a:pPr marL="886968" lvl="2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/>
              <a:t> segment registers</a:t>
            </a:r>
          </a:p>
          <a:p>
            <a:pPr marL="886968" lvl="2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/>
              <a:t> Pointers</a:t>
            </a:r>
          </a:p>
          <a:p>
            <a:pPr marL="886968" lvl="2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/>
              <a:t> Index registers or as offset storage registers for particular addressing modes.	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305550"/>
            <a:ext cx="7620000" cy="476250"/>
          </a:xfrm>
        </p:spPr>
        <p:txBody>
          <a:bodyPr/>
          <a:lstStyle/>
          <a:p>
            <a:pPr>
              <a:defRPr/>
            </a:pPr>
            <a:r>
              <a:rPr lang="en-US"/>
              <a:t>Shanmugasundaram M, Lecturer, School of Electrical Sciences.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D7340-7EF4-420E-B8BD-7563E8E0B6E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1.1.1 General Data Registers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524000"/>
            <a:ext cx="4800600" cy="4664075"/>
          </a:xfrm>
        </p:spPr>
        <p:txBody>
          <a:bodyPr>
            <a:normAutofit fontScale="85000" lnSpcReduction="20000"/>
          </a:bodyPr>
          <a:lstStyle/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registers AX, BX, CX, DX are general purpose 16 bit registers.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AX is used as 16 bit accumulator with</a:t>
            </a:r>
          </a:p>
          <a:p>
            <a:pPr marL="886968" lvl="2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/>
              <a:t>AL – lower 8 bit.</a:t>
            </a:r>
          </a:p>
          <a:p>
            <a:pPr marL="886968" lvl="2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/>
              <a:t>AH – higher 8 bit.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CX – used as default counter in the case of string and loop instructions.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BX – as an offset storage for forming physical addresses.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DX – as an implicit operand or destination in case of few instructions.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1905000" y="1676400"/>
          <a:ext cx="1981200" cy="2514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90600"/>
                <a:gridCol w="990600"/>
              </a:tblGrid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AH</a:t>
                      </a:r>
                      <a:endParaRPr lang="en-US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</a:t>
                      </a:r>
                      <a:endParaRPr lang="en-US" dirty="0"/>
                    </a:p>
                  </a:txBody>
                  <a:tcPr marT="91440" marB="91440"/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BH</a:t>
                      </a:r>
                      <a:endParaRPr lang="en-US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</a:t>
                      </a:r>
                      <a:endParaRPr lang="en-US" dirty="0"/>
                    </a:p>
                  </a:txBody>
                  <a:tcPr marT="91440" marB="91440"/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</a:t>
                      </a:r>
                      <a:endParaRPr lang="en-US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</a:t>
                      </a:r>
                      <a:endParaRPr lang="en-US" dirty="0"/>
                    </a:p>
                  </a:txBody>
                  <a:tcPr marT="91440" marB="91440"/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DH</a:t>
                      </a:r>
                      <a:endParaRPr lang="en-US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DL</a:t>
                      </a:r>
                      <a:endParaRPr lang="en-US" dirty="0"/>
                    </a:p>
                  </a:txBody>
                  <a:tcPr marT="91440" marB="91440"/>
                </a:tc>
              </a:tr>
            </a:tbl>
          </a:graphicData>
        </a:graphic>
      </p:graphicFrame>
      <p:sp>
        <p:nvSpPr>
          <p:cNvPr id="11285" name="TextBox 7"/>
          <p:cNvSpPr txBox="1">
            <a:spLocks noChangeArrowheads="1"/>
          </p:cNvSpPr>
          <p:nvPr/>
        </p:nvSpPr>
        <p:spPr bwMode="auto">
          <a:xfrm>
            <a:off x="1143000" y="17526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>
                <a:latin typeface="Gill Sans MT" pitchFamily="34" charset="0"/>
              </a:rPr>
              <a:t>AX</a:t>
            </a:r>
          </a:p>
        </p:txBody>
      </p:sp>
      <p:sp>
        <p:nvSpPr>
          <p:cNvPr id="11286" name="TextBox 8"/>
          <p:cNvSpPr txBox="1">
            <a:spLocks noChangeArrowheads="1"/>
          </p:cNvSpPr>
          <p:nvPr/>
        </p:nvSpPr>
        <p:spPr bwMode="auto">
          <a:xfrm>
            <a:off x="1143000" y="2297113"/>
            <a:ext cx="53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>
                <a:latin typeface="Gill Sans MT" pitchFamily="34" charset="0"/>
              </a:rPr>
              <a:t>BX</a:t>
            </a:r>
          </a:p>
        </p:txBody>
      </p:sp>
      <p:sp>
        <p:nvSpPr>
          <p:cNvPr id="11287" name="TextBox 9"/>
          <p:cNvSpPr txBox="1">
            <a:spLocks noChangeArrowheads="1"/>
          </p:cNvSpPr>
          <p:nvPr/>
        </p:nvSpPr>
        <p:spPr bwMode="auto">
          <a:xfrm>
            <a:off x="1143000" y="28956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>
                <a:latin typeface="Gill Sans MT" pitchFamily="34" charset="0"/>
              </a:rPr>
              <a:t>CX</a:t>
            </a:r>
          </a:p>
        </p:txBody>
      </p:sp>
      <p:sp>
        <p:nvSpPr>
          <p:cNvPr id="11288" name="TextBox 10"/>
          <p:cNvSpPr txBox="1">
            <a:spLocks noChangeArrowheads="1"/>
          </p:cNvSpPr>
          <p:nvPr/>
        </p:nvSpPr>
        <p:spPr bwMode="auto">
          <a:xfrm>
            <a:off x="1143000" y="3516313"/>
            <a:ext cx="53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>
                <a:latin typeface="Gill Sans MT" pitchFamily="34" charset="0"/>
              </a:rPr>
              <a:t>DX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990600" y="6305550"/>
            <a:ext cx="7620000" cy="476250"/>
          </a:xfrm>
        </p:spPr>
        <p:txBody>
          <a:bodyPr/>
          <a:lstStyle/>
          <a:p>
            <a:pPr>
              <a:defRPr/>
            </a:pPr>
            <a:r>
              <a:rPr lang="en-US"/>
              <a:t>Shanmugasundaram M, Lecturer, School of Electrical Sciences.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F39A2E-D80B-40A8-934F-DDDEF150096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57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1.1.2 segment Registers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1447800" y="1600200"/>
          <a:ext cx="1219200" cy="14827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CS</a:t>
                      </a:r>
                      <a:endParaRPr lang="en-US" sz="1800" b="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SS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DS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ES</a:t>
                      </a:r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2303" name="Content Placeholder 3"/>
          <p:cNvSpPr>
            <a:spLocks noGrp="1"/>
          </p:cNvSpPr>
          <p:nvPr>
            <p:ph sz="half" idx="2"/>
          </p:nvPr>
        </p:nvSpPr>
        <p:spPr>
          <a:xfrm>
            <a:off x="2819400" y="1600200"/>
            <a:ext cx="5943600" cy="4664075"/>
          </a:xfrm>
        </p:spPr>
        <p:txBody>
          <a:bodyPr/>
          <a:lstStyle/>
          <a:p>
            <a:pPr algn="just" eaLnBrk="1" hangingPunct="1"/>
            <a:r>
              <a:rPr lang="en-US" sz="2400" smtClean="0"/>
              <a:t>8086 addresses a segmented memory.</a:t>
            </a:r>
          </a:p>
          <a:p>
            <a:pPr algn="just" eaLnBrk="1" hangingPunct="1"/>
            <a:r>
              <a:rPr lang="en-US" sz="2400" smtClean="0"/>
              <a:t>1MB memory is divided into 16 logical segments. Each segment contains 64 KB of memory.</a:t>
            </a:r>
          </a:p>
          <a:p>
            <a:pPr lvl="2" algn="just" eaLnBrk="1" hangingPunct="1">
              <a:buFont typeface="Wingdings" pitchFamily="2" charset="2"/>
              <a:buChar char="v"/>
            </a:pPr>
            <a:r>
              <a:rPr lang="en-US" smtClean="0"/>
              <a:t>CS – Code Segment registers </a:t>
            </a:r>
          </a:p>
          <a:p>
            <a:pPr lvl="2" algn="just" eaLnBrk="1" hangingPunct="1">
              <a:buFont typeface="Wingdings" pitchFamily="2" charset="2"/>
              <a:buChar char="v"/>
            </a:pPr>
            <a:r>
              <a:rPr lang="en-US" smtClean="0"/>
              <a:t>SS – Stack Segment registers</a:t>
            </a:r>
          </a:p>
          <a:p>
            <a:pPr lvl="2" algn="just" eaLnBrk="1" hangingPunct="1">
              <a:buFont typeface="Wingdings" pitchFamily="2" charset="2"/>
              <a:buChar char="v"/>
            </a:pPr>
            <a:r>
              <a:rPr lang="en-US" smtClean="0"/>
              <a:t>DS – Data Segment registers</a:t>
            </a:r>
          </a:p>
          <a:p>
            <a:pPr lvl="2" algn="just" eaLnBrk="1" hangingPunct="1">
              <a:buFont typeface="Wingdings" pitchFamily="2" charset="2"/>
              <a:buChar char="v"/>
            </a:pPr>
            <a:r>
              <a:rPr lang="en-US" smtClean="0"/>
              <a:t>ES – Extra Segment registers</a:t>
            </a:r>
          </a:p>
          <a:p>
            <a:pPr algn="just" eaLnBrk="1" hangingPunct="1">
              <a:buFont typeface="Arial" charset="0"/>
              <a:buChar char="•"/>
            </a:pP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305550"/>
            <a:ext cx="7620000" cy="476250"/>
          </a:xfrm>
        </p:spPr>
        <p:txBody>
          <a:bodyPr/>
          <a:lstStyle/>
          <a:p>
            <a:pPr>
              <a:defRPr/>
            </a:pPr>
            <a:r>
              <a:rPr lang="en-US"/>
              <a:t>Shanmugasundaram M, Lecturer, School of Electrical Sciences.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A5F91C-F6E4-4198-8B3D-E507E6CCDCE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6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1.1.2 segment Registers – Cond.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400" smtClean="0"/>
              <a:t>CS is used for addressing a memory location in the code segment of the memory, where the executable program is stored.</a:t>
            </a:r>
          </a:p>
          <a:p>
            <a:pPr algn="just" eaLnBrk="1" hangingPunct="1"/>
            <a:r>
              <a:rPr lang="en-US" sz="2400" smtClean="0"/>
              <a:t>DS points to the data segment of the memory, where the data is resided.</a:t>
            </a:r>
          </a:p>
          <a:p>
            <a:pPr algn="just" eaLnBrk="1" hangingPunct="1"/>
            <a:r>
              <a:rPr lang="en-US" sz="2400" smtClean="0"/>
              <a:t>ES refers to segment which is another segment of memory.</a:t>
            </a:r>
          </a:p>
          <a:p>
            <a:pPr algn="just" eaLnBrk="1" hangingPunct="1"/>
            <a:r>
              <a:rPr lang="en-US" sz="2400" smtClean="0"/>
              <a:t>SS is used for addressing the stack segment of the memory which is used to store the stack data.</a:t>
            </a:r>
          </a:p>
          <a:p>
            <a:pPr eaLnBrk="1" hangingPunct="1">
              <a:buFont typeface="Wingdings 2" pitchFamily="18" charset="2"/>
              <a:buNone/>
            </a:pPr>
            <a:endParaRPr lang="en-US" sz="2800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305550"/>
            <a:ext cx="7620000" cy="476250"/>
          </a:xfrm>
        </p:spPr>
        <p:txBody>
          <a:bodyPr/>
          <a:lstStyle/>
          <a:p>
            <a:pPr>
              <a:defRPr/>
            </a:pPr>
            <a:r>
              <a:rPr lang="en-US"/>
              <a:t>Shanmugasundaram M, Lecturer, School of Electrical Sciences.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6E312-F781-428D-9462-4DAB253E824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6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1.1.2 segment Registers – Cond.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400" smtClean="0"/>
              <a:t>CPU uses the stack for temporarily storing the data required at later stage.</a:t>
            </a:r>
          </a:p>
          <a:p>
            <a:pPr algn="just" eaLnBrk="1" hangingPunct="1"/>
            <a:r>
              <a:rPr lang="en-US" sz="2400" smtClean="0"/>
              <a:t>The stack grows down. i.e. data is pushed onto the stack in the memory locations with decreasing address.</a:t>
            </a:r>
          </a:p>
          <a:p>
            <a:pPr algn="just" eaLnBrk="1" hangingPunct="1"/>
            <a:r>
              <a:rPr lang="en-US" sz="2400" smtClean="0"/>
              <a:t>When this information is required by CPU, they will be popped off from the stack.</a:t>
            </a:r>
          </a:p>
          <a:p>
            <a:pPr algn="just" eaLnBrk="1" hangingPunct="1"/>
            <a:r>
              <a:rPr lang="en-US" sz="2400" smtClean="0"/>
              <a:t>While addressing any location,</a:t>
            </a:r>
          </a:p>
          <a:p>
            <a:pPr algn="just" eaLnBrk="1" hangingPunct="1">
              <a:buFont typeface="Wingdings 2" pitchFamily="18" charset="2"/>
              <a:buNone/>
            </a:pPr>
            <a:r>
              <a:rPr lang="en-US" smtClean="0"/>
              <a:t>		</a:t>
            </a:r>
            <a:r>
              <a:rPr lang="en-US" sz="2000" smtClean="0">
                <a:solidFill>
                  <a:srgbClr val="0070C0"/>
                </a:solidFill>
              </a:rPr>
              <a:t>physical address = segment address + offset address</a:t>
            </a:r>
          </a:p>
          <a:p>
            <a:pPr algn="just" eaLnBrk="1" hangingPunct="1"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305550"/>
            <a:ext cx="7620000" cy="476250"/>
          </a:xfrm>
        </p:spPr>
        <p:txBody>
          <a:bodyPr/>
          <a:lstStyle/>
          <a:p>
            <a:pPr>
              <a:defRPr/>
            </a:pPr>
            <a:r>
              <a:rPr lang="en-US"/>
              <a:t>Shanmugasundaram M, Lecturer, School of Electrical Sciences.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19A90-515B-4574-860D-7159D81970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5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1.1.2 segment Registers – Cond.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400" smtClean="0"/>
              <a:t>Segment register – 16 bit segment base addresses.</a:t>
            </a:r>
          </a:p>
          <a:p>
            <a:pPr algn="just" eaLnBrk="1" hangingPunct="1"/>
            <a:r>
              <a:rPr lang="en-US" sz="2400" smtClean="0"/>
              <a:t>Pointers and index or BX – offset address.</a:t>
            </a:r>
          </a:p>
          <a:p>
            <a:pPr algn="just" eaLnBrk="1" hangingPunct="1"/>
            <a:r>
              <a:rPr lang="en-US" sz="2400" smtClean="0"/>
              <a:t>CS – segment address of code</a:t>
            </a:r>
          </a:p>
          <a:p>
            <a:pPr algn="just" eaLnBrk="1" hangingPunct="1"/>
            <a:r>
              <a:rPr lang="en-US" sz="2400" smtClean="0"/>
              <a:t>DS – segment address of data.</a:t>
            </a:r>
          </a:p>
          <a:p>
            <a:pPr algn="just" eaLnBrk="1" hangingPunct="1"/>
            <a:r>
              <a:rPr lang="en-US" sz="2400" smtClean="0"/>
              <a:t>SS –       ,,            ,,     of stack.</a:t>
            </a:r>
          </a:p>
          <a:p>
            <a:pPr algn="just" eaLnBrk="1" hangingPunct="1"/>
            <a:r>
              <a:rPr lang="en-US" sz="2400" smtClean="0"/>
              <a:t>ES -        ,,            ,,     of extra segment of memory.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305550"/>
            <a:ext cx="7620000" cy="476250"/>
          </a:xfrm>
        </p:spPr>
        <p:txBody>
          <a:bodyPr/>
          <a:lstStyle/>
          <a:p>
            <a:pPr>
              <a:defRPr/>
            </a:pPr>
            <a:r>
              <a:rPr lang="en-US"/>
              <a:t>Shanmugasundaram M, Lecturer, School of Electrical Sciences.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DCD251-2F22-4397-97A6-D8283E51D25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3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1.1.3 Pointers and Index Registers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1371600" y="1600200"/>
          <a:ext cx="838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401" name="Content Placeholder 3"/>
          <p:cNvSpPr>
            <a:spLocks noGrp="1"/>
          </p:cNvSpPr>
          <p:nvPr>
            <p:ph sz="half" idx="2"/>
          </p:nvPr>
        </p:nvSpPr>
        <p:spPr>
          <a:xfrm>
            <a:off x="2438400" y="1524000"/>
            <a:ext cx="6096000" cy="4664075"/>
          </a:xfrm>
        </p:spPr>
        <p:txBody>
          <a:bodyPr/>
          <a:lstStyle/>
          <a:p>
            <a:pPr algn="just" eaLnBrk="1" hangingPunct="1"/>
            <a:r>
              <a:rPr lang="en-US" sz="2000" smtClean="0"/>
              <a:t>Pointers contain offset within particular segment.</a:t>
            </a:r>
          </a:p>
          <a:p>
            <a:pPr algn="just" eaLnBrk="1" hangingPunct="1"/>
            <a:r>
              <a:rPr lang="en-US" sz="2000" smtClean="0"/>
              <a:t>IP, BP &amp; SP contains offsets within the code (IP) and stack (BP &amp; SP) segments.</a:t>
            </a:r>
          </a:p>
          <a:p>
            <a:pPr algn="just" eaLnBrk="1" hangingPunct="1"/>
            <a:r>
              <a:rPr lang="en-US" sz="2000" smtClean="0"/>
              <a:t>Index registers – general purpose – for offset storage in case of indexed, base indexed and relative based indexed addressing modes.</a:t>
            </a:r>
          </a:p>
          <a:p>
            <a:pPr algn="just" eaLnBrk="1" hangingPunct="1"/>
            <a:r>
              <a:rPr lang="en-US" sz="2000" smtClean="0"/>
              <a:t>SI – store the offset of source data in data segment.</a:t>
            </a:r>
          </a:p>
          <a:p>
            <a:pPr algn="just" eaLnBrk="1" hangingPunct="1"/>
            <a:r>
              <a:rPr lang="en-US" sz="2000" smtClean="0"/>
              <a:t>DI – store the offset of destination in data or data segment.</a:t>
            </a:r>
          </a:p>
          <a:p>
            <a:pPr algn="just" eaLnBrk="1" hangingPunct="1"/>
            <a:r>
              <a:rPr lang="en-US" sz="2000" smtClean="0"/>
              <a:t>Index registers – useful for string manipulation.</a:t>
            </a:r>
          </a:p>
          <a:p>
            <a:pPr algn="just" eaLnBrk="1" hangingPunct="1">
              <a:buFont typeface="Wingdings 2" pitchFamily="18" charset="2"/>
              <a:buNone/>
            </a:pPr>
            <a:endParaRPr lang="en-US" sz="200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305550"/>
            <a:ext cx="7620000" cy="476250"/>
          </a:xfrm>
        </p:spPr>
        <p:txBody>
          <a:bodyPr/>
          <a:lstStyle/>
          <a:p>
            <a:pPr>
              <a:defRPr/>
            </a:pPr>
            <a:r>
              <a:rPr lang="en-US"/>
              <a:t>Shanmugasundaram M, Lecturer, School of Electrical Sciences.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90E0E3-E115-4DCA-8EF6-6D23F16FD7B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2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674</Words>
  <Application>Microsoft Office PowerPoint</Application>
  <PresentationFormat>On-screen Show (4:3)</PresentationFormat>
  <Paragraphs>112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Unit - 1 Introduction to 8086 Processor</vt:lpstr>
      <vt:lpstr>Introduction</vt:lpstr>
      <vt:lpstr>1.1 REGISTER ORGANIZATION OF 8086</vt:lpstr>
      <vt:lpstr>1.1.1 General Data Registers</vt:lpstr>
      <vt:lpstr>1.1.2 segment Registers</vt:lpstr>
      <vt:lpstr>1.1.2 segment Registers – Cond.</vt:lpstr>
      <vt:lpstr>1.1.2 segment Registers – Cond.</vt:lpstr>
      <vt:lpstr>1.1.2 segment Registers – Cond.</vt:lpstr>
      <vt:lpstr>1.1.3 Pointers and Index Registers</vt:lpstr>
      <vt:lpstr>1.1.4 Flag Registers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Unit - 1 Introduction to 8086 Processor</dc:title>
  <dc:creator>Bagubali</dc:creator>
  <cp:lastModifiedBy>Bagubali</cp:lastModifiedBy>
  <cp:revision>1</cp:revision>
  <dcterms:created xsi:type="dcterms:W3CDTF">2012-03-20T12:55:59Z</dcterms:created>
  <dcterms:modified xsi:type="dcterms:W3CDTF">2012-03-20T12:57:52Z</dcterms:modified>
</cp:coreProperties>
</file>