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92C62-F1C8-48F4-8C25-9C938234FD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0FE5EB81-5B89-45B5-BCE8-F4F15C927B88}">
      <dgm:prSet phldrT="[Text]" phldr="1"/>
      <dgm:spPr/>
      <dgm:t>
        <a:bodyPr/>
        <a:lstStyle/>
        <a:p>
          <a:endParaRPr lang="en-IN"/>
        </a:p>
      </dgm:t>
    </dgm:pt>
    <dgm:pt modelId="{F5A43921-BF2A-42D2-8B0C-562E686BA2B3}" type="parTrans" cxnId="{72DC5D02-C9C5-4210-9A92-DE9351B4528E}">
      <dgm:prSet/>
      <dgm:spPr/>
      <dgm:t>
        <a:bodyPr/>
        <a:lstStyle/>
        <a:p>
          <a:endParaRPr lang="en-IN"/>
        </a:p>
      </dgm:t>
    </dgm:pt>
    <dgm:pt modelId="{298934DD-7373-4A92-AD36-8BC2FB7C0A80}" type="sibTrans" cxnId="{72DC5D02-C9C5-4210-9A92-DE9351B4528E}">
      <dgm:prSet/>
      <dgm:spPr/>
      <dgm:t>
        <a:bodyPr/>
        <a:lstStyle/>
        <a:p>
          <a:endParaRPr lang="en-IN"/>
        </a:p>
      </dgm:t>
    </dgm:pt>
    <dgm:pt modelId="{5B312E3A-966B-487A-9D39-54FA056CDDE7}" type="asst">
      <dgm:prSet phldrT="[Text]" phldr="1"/>
      <dgm:spPr/>
      <dgm:t>
        <a:bodyPr/>
        <a:lstStyle/>
        <a:p>
          <a:endParaRPr lang="en-IN"/>
        </a:p>
      </dgm:t>
    </dgm:pt>
    <dgm:pt modelId="{DCA3432C-887B-43AC-B754-B67C4C538BFB}" type="parTrans" cxnId="{871CB8AA-BC8E-4265-9818-DC82AF6FFD02}">
      <dgm:prSet/>
      <dgm:spPr/>
      <dgm:t>
        <a:bodyPr/>
        <a:lstStyle/>
        <a:p>
          <a:endParaRPr lang="en-IN"/>
        </a:p>
      </dgm:t>
    </dgm:pt>
    <dgm:pt modelId="{FAC6A5EC-CA32-49A6-A428-134CB6CF1707}" type="sibTrans" cxnId="{871CB8AA-BC8E-4265-9818-DC82AF6FFD02}">
      <dgm:prSet/>
      <dgm:spPr/>
      <dgm:t>
        <a:bodyPr/>
        <a:lstStyle/>
        <a:p>
          <a:endParaRPr lang="en-IN"/>
        </a:p>
      </dgm:t>
    </dgm:pt>
    <dgm:pt modelId="{71D933B4-B030-4B55-8126-1D899E824891}">
      <dgm:prSet phldrT="[Text]" phldr="1"/>
      <dgm:spPr/>
      <dgm:t>
        <a:bodyPr/>
        <a:lstStyle/>
        <a:p>
          <a:endParaRPr lang="en-IN"/>
        </a:p>
      </dgm:t>
    </dgm:pt>
    <dgm:pt modelId="{05CFA021-1466-478A-BE0E-2B2C1D5E704E}" type="parTrans" cxnId="{394EDAB6-E3DA-4018-9387-AF33D10176C3}">
      <dgm:prSet/>
      <dgm:spPr/>
      <dgm:t>
        <a:bodyPr/>
        <a:lstStyle/>
        <a:p>
          <a:endParaRPr lang="en-IN"/>
        </a:p>
      </dgm:t>
    </dgm:pt>
    <dgm:pt modelId="{972466A3-E672-43E7-86A0-EBC9E0CDB942}" type="sibTrans" cxnId="{394EDAB6-E3DA-4018-9387-AF33D10176C3}">
      <dgm:prSet/>
      <dgm:spPr/>
      <dgm:t>
        <a:bodyPr/>
        <a:lstStyle/>
        <a:p>
          <a:endParaRPr lang="en-IN"/>
        </a:p>
      </dgm:t>
    </dgm:pt>
    <dgm:pt modelId="{A1E388BF-8C57-4373-A346-1B34BD16FD37}">
      <dgm:prSet phldrT="[Text]" phldr="1"/>
      <dgm:spPr/>
      <dgm:t>
        <a:bodyPr/>
        <a:lstStyle/>
        <a:p>
          <a:endParaRPr lang="en-IN"/>
        </a:p>
      </dgm:t>
    </dgm:pt>
    <dgm:pt modelId="{DD7ECA1B-F800-44F6-988D-A172AC922A7E}" type="parTrans" cxnId="{7E91D06F-633B-41E4-9000-F9E0DCE7B070}">
      <dgm:prSet/>
      <dgm:spPr/>
      <dgm:t>
        <a:bodyPr/>
        <a:lstStyle/>
        <a:p>
          <a:endParaRPr lang="en-IN"/>
        </a:p>
      </dgm:t>
    </dgm:pt>
    <dgm:pt modelId="{65350D1A-50D8-4A03-9538-E712D4113BD0}" type="sibTrans" cxnId="{7E91D06F-633B-41E4-9000-F9E0DCE7B070}">
      <dgm:prSet/>
      <dgm:spPr/>
      <dgm:t>
        <a:bodyPr/>
        <a:lstStyle/>
        <a:p>
          <a:endParaRPr lang="en-IN"/>
        </a:p>
      </dgm:t>
    </dgm:pt>
    <dgm:pt modelId="{02D52F3A-0965-4B00-9F07-C82450309BBD}">
      <dgm:prSet phldrT="[Text]" phldr="1"/>
      <dgm:spPr/>
      <dgm:t>
        <a:bodyPr/>
        <a:lstStyle/>
        <a:p>
          <a:endParaRPr lang="en-IN"/>
        </a:p>
      </dgm:t>
    </dgm:pt>
    <dgm:pt modelId="{69BD4DD2-44FC-4B1F-BF2A-C20F1210A186}" type="parTrans" cxnId="{3167AD22-C637-424E-B19B-6F01F6F779F1}">
      <dgm:prSet/>
      <dgm:spPr/>
      <dgm:t>
        <a:bodyPr/>
        <a:lstStyle/>
        <a:p>
          <a:endParaRPr lang="en-IN"/>
        </a:p>
      </dgm:t>
    </dgm:pt>
    <dgm:pt modelId="{49FC43F8-E2FD-4F89-82BB-7D2AF55FB569}" type="sibTrans" cxnId="{3167AD22-C637-424E-B19B-6F01F6F779F1}">
      <dgm:prSet/>
      <dgm:spPr/>
      <dgm:t>
        <a:bodyPr/>
        <a:lstStyle/>
        <a:p>
          <a:endParaRPr lang="en-IN"/>
        </a:p>
      </dgm:t>
    </dgm:pt>
    <dgm:pt modelId="{CCB24F71-4003-4A0C-8721-D749C1620E82}" type="pres">
      <dgm:prSet presAssocID="{40292C62-F1C8-48F4-8C25-9C938234FD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11CE5F5-571D-4100-81C3-AFE301D52839}" type="pres">
      <dgm:prSet presAssocID="{0FE5EB81-5B89-45B5-BCE8-F4F15C927B88}" presName="hierRoot1" presStyleCnt="0">
        <dgm:presLayoutVars>
          <dgm:hierBranch val="init"/>
        </dgm:presLayoutVars>
      </dgm:prSet>
      <dgm:spPr/>
    </dgm:pt>
    <dgm:pt modelId="{27FA4A81-3D58-4E38-AC87-305F14DD08BB}" type="pres">
      <dgm:prSet presAssocID="{0FE5EB81-5B89-45B5-BCE8-F4F15C927B88}" presName="rootComposite1" presStyleCnt="0"/>
      <dgm:spPr/>
    </dgm:pt>
    <dgm:pt modelId="{3B6D1D60-EF29-49EF-939B-9382B7A1CED9}" type="pres">
      <dgm:prSet presAssocID="{0FE5EB81-5B89-45B5-BCE8-F4F15C927B8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161875-DD47-477A-B9A4-22758B1087C7}" type="pres">
      <dgm:prSet presAssocID="{0FE5EB81-5B89-45B5-BCE8-F4F15C927B8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14CE0412-5AA4-4036-AA71-F5D7627FCAED}" type="pres">
      <dgm:prSet presAssocID="{0FE5EB81-5B89-45B5-BCE8-F4F15C927B88}" presName="hierChild2" presStyleCnt="0"/>
      <dgm:spPr/>
    </dgm:pt>
    <dgm:pt modelId="{000C69F5-5BDC-44F9-A7A2-9E2164584D34}" type="pres">
      <dgm:prSet presAssocID="{05CFA021-1466-478A-BE0E-2B2C1D5E704E}" presName="Name37" presStyleLbl="parChTrans1D2" presStyleIdx="0" presStyleCnt="4"/>
      <dgm:spPr/>
      <dgm:t>
        <a:bodyPr/>
        <a:lstStyle/>
        <a:p>
          <a:endParaRPr lang="en-IN"/>
        </a:p>
      </dgm:t>
    </dgm:pt>
    <dgm:pt modelId="{D3A5B016-4016-4785-A826-D993098F699B}" type="pres">
      <dgm:prSet presAssocID="{71D933B4-B030-4B55-8126-1D899E824891}" presName="hierRoot2" presStyleCnt="0">
        <dgm:presLayoutVars>
          <dgm:hierBranch val="init"/>
        </dgm:presLayoutVars>
      </dgm:prSet>
      <dgm:spPr/>
    </dgm:pt>
    <dgm:pt modelId="{170DC3DE-C9F4-4506-BCB5-A186940F2B3B}" type="pres">
      <dgm:prSet presAssocID="{71D933B4-B030-4B55-8126-1D899E824891}" presName="rootComposite" presStyleCnt="0"/>
      <dgm:spPr/>
    </dgm:pt>
    <dgm:pt modelId="{1872AAB7-A21F-413B-A4CD-2B3AB07073DD}" type="pres">
      <dgm:prSet presAssocID="{71D933B4-B030-4B55-8126-1D899E82489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EBCA8E-4B30-48D8-81EC-4698687CEE5D}" type="pres">
      <dgm:prSet presAssocID="{71D933B4-B030-4B55-8126-1D899E824891}" presName="rootConnector" presStyleLbl="node2" presStyleIdx="0" presStyleCnt="3"/>
      <dgm:spPr/>
      <dgm:t>
        <a:bodyPr/>
        <a:lstStyle/>
        <a:p>
          <a:endParaRPr lang="en-IN"/>
        </a:p>
      </dgm:t>
    </dgm:pt>
    <dgm:pt modelId="{97800976-C78F-423D-BA7F-EEFE1B67BC3D}" type="pres">
      <dgm:prSet presAssocID="{71D933B4-B030-4B55-8126-1D899E824891}" presName="hierChild4" presStyleCnt="0"/>
      <dgm:spPr/>
    </dgm:pt>
    <dgm:pt modelId="{4287D2B8-A3BB-4C0D-90F7-C95B2319CD1F}" type="pres">
      <dgm:prSet presAssocID="{71D933B4-B030-4B55-8126-1D899E824891}" presName="hierChild5" presStyleCnt="0"/>
      <dgm:spPr/>
    </dgm:pt>
    <dgm:pt modelId="{0C8AC43E-842B-4E93-9CD5-CECBF707FEB7}" type="pres">
      <dgm:prSet presAssocID="{DD7ECA1B-F800-44F6-988D-A172AC922A7E}" presName="Name37" presStyleLbl="parChTrans1D2" presStyleIdx="1" presStyleCnt="4"/>
      <dgm:spPr/>
      <dgm:t>
        <a:bodyPr/>
        <a:lstStyle/>
        <a:p>
          <a:endParaRPr lang="en-IN"/>
        </a:p>
      </dgm:t>
    </dgm:pt>
    <dgm:pt modelId="{48F8C803-9797-4ABC-AB7F-62863AEA0170}" type="pres">
      <dgm:prSet presAssocID="{A1E388BF-8C57-4373-A346-1B34BD16FD37}" presName="hierRoot2" presStyleCnt="0">
        <dgm:presLayoutVars>
          <dgm:hierBranch val="init"/>
        </dgm:presLayoutVars>
      </dgm:prSet>
      <dgm:spPr/>
    </dgm:pt>
    <dgm:pt modelId="{86A5ADAB-31EE-4EEB-B454-86C0D712864F}" type="pres">
      <dgm:prSet presAssocID="{A1E388BF-8C57-4373-A346-1B34BD16FD37}" presName="rootComposite" presStyleCnt="0"/>
      <dgm:spPr/>
    </dgm:pt>
    <dgm:pt modelId="{A510E8BD-9117-4398-AD77-090B2B03CE63}" type="pres">
      <dgm:prSet presAssocID="{A1E388BF-8C57-4373-A346-1B34BD16FD3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378931-D3F8-4399-B1BE-CF5C53B9CEF7}" type="pres">
      <dgm:prSet presAssocID="{A1E388BF-8C57-4373-A346-1B34BD16FD37}" presName="rootConnector" presStyleLbl="node2" presStyleIdx="1" presStyleCnt="3"/>
      <dgm:spPr/>
      <dgm:t>
        <a:bodyPr/>
        <a:lstStyle/>
        <a:p>
          <a:endParaRPr lang="en-IN"/>
        </a:p>
      </dgm:t>
    </dgm:pt>
    <dgm:pt modelId="{AFB13944-B92E-45D9-B4FF-9EB6DAA39DF9}" type="pres">
      <dgm:prSet presAssocID="{A1E388BF-8C57-4373-A346-1B34BD16FD37}" presName="hierChild4" presStyleCnt="0"/>
      <dgm:spPr/>
    </dgm:pt>
    <dgm:pt modelId="{B0DB09F9-10B3-4B8B-AD14-7587C62D9E4B}" type="pres">
      <dgm:prSet presAssocID="{A1E388BF-8C57-4373-A346-1B34BD16FD37}" presName="hierChild5" presStyleCnt="0"/>
      <dgm:spPr/>
    </dgm:pt>
    <dgm:pt modelId="{52AE1F19-B415-47F9-B61A-9A78B97BD6C5}" type="pres">
      <dgm:prSet presAssocID="{69BD4DD2-44FC-4B1F-BF2A-C20F1210A186}" presName="Name37" presStyleLbl="parChTrans1D2" presStyleIdx="2" presStyleCnt="4"/>
      <dgm:spPr/>
      <dgm:t>
        <a:bodyPr/>
        <a:lstStyle/>
        <a:p>
          <a:endParaRPr lang="en-IN"/>
        </a:p>
      </dgm:t>
    </dgm:pt>
    <dgm:pt modelId="{0BBA69FA-FDC1-4A4C-91C0-2AFDDD277DAA}" type="pres">
      <dgm:prSet presAssocID="{02D52F3A-0965-4B00-9F07-C82450309BBD}" presName="hierRoot2" presStyleCnt="0">
        <dgm:presLayoutVars>
          <dgm:hierBranch val="init"/>
        </dgm:presLayoutVars>
      </dgm:prSet>
      <dgm:spPr/>
    </dgm:pt>
    <dgm:pt modelId="{A994FF9D-39DA-4113-8874-D738AE46E3CE}" type="pres">
      <dgm:prSet presAssocID="{02D52F3A-0965-4B00-9F07-C82450309BBD}" presName="rootComposite" presStyleCnt="0"/>
      <dgm:spPr/>
    </dgm:pt>
    <dgm:pt modelId="{1B640748-8912-43B1-929D-1FAE208B5BE8}" type="pres">
      <dgm:prSet presAssocID="{02D52F3A-0965-4B00-9F07-C82450309B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4D9AC77-3597-4264-8F17-47737EDC04B1}" type="pres">
      <dgm:prSet presAssocID="{02D52F3A-0965-4B00-9F07-C82450309BBD}" presName="rootConnector" presStyleLbl="node2" presStyleIdx="2" presStyleCnt="3"/>
      <dgm:spPr/>
      <dgm:t>
        <a:bodyPr/>
        <a:lstStyle/>
        <a:p>
          <a:endParaRPr lang="en-IN"/>
        </a:p>
      </dgm:t>
    </dgm:pt>
    <dgm:pt modelId="{85D72046-CCBB-4AD2-B4C4-3D1FCB9AE273}" type="pres">
      <dgm:prSet presAssocID="{02D52F3A-0965-4B00-9F07-C82450309BBD}" presName="hierChild4" presStyleCnt="0"/>
      <dgm:spPr/>
    </dgm:pt>
    <dgm:pt modelId="{AE2DBFB2-CF1F-4A10-BFD0-BB1F713E0A40}" type="pres">
      <dgm:prSet presAssocID="{02D52F3A-0965-4B00-9F07-C82450309BBD}" presName="hierChild5" presStyleCnt="0"/>
      <dgm:spPr/>
    </dgm:pt>
    <dgm:pt modelId="{D2B0F7ED-8D27-4BA6-ACDA-08D2CE167AA6}" type="pres">
      <dgm:prSet presAssocID="{0FE5EB81-5B89-45B5-BCE8-F4F15C927B88}" presName="hierChild3" presStyleCnt="0"/>
      <dgm:spPr/>
    </dgm:pt>
    <dgm:pt modelId="{3904A6E6-952A-4692-BE8C-F09717370E08}" type="pres">
      <dgm:prSet presAssocID="{DCA3432C-887B-43AC-B754-B67C4C538BFB}" presName="Name111" presStyleLbl="parChTrans1D2" presStyleIdx="3" presStyleCnt="4"/>
      <dgm:spPr/>
      <dgm:t>
        <a:bodyPr/>
        <a:lstStyle/>
        <a:p>
          <a:endParaRPr lang="en-IN"/>
        </a:p>
      </dgm:t>
    </dgm:pt>
    <dgm:pt modelId="{18A02625-9F2E-49DD-AB33-0F31CEFBBF89}" type="pres">
      <dgm:prSet presAssocID="{5B312E3A-966B-487A-9D39-54FA056CDDE7}" presName="hierRoot3" presStyleCnt="0">
        <dgm:presLayoutVars>
          <dgm:hierBranch val="init"/>
        </dgm:presLayoutVars>
      </dgm:prSet>
      <dgm:spPr/>
    </dgm:pt>
    <dgm:pt modelId="{E0573DDE-49D6-4862-8961-2B1876C315E0}" type="pres">
      <dgm:prSet presAssocID="{5B312E3A-966B-487A-9D39-54FA056CDDE7}" presName="rootComposite3" presStyleCnt="0"/>
      <dgm:spPr/>
    </dgm:pt>
    <dgm:pt modelId="{62180CBD-FEF1-46D2-9B44-1840E7D95D0D}" type="pres">
      <dgm:prSet presAssocID="{5B312E3A-966B-487A-9D39-54FA056CDDE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49ADC3-D1BB-4793-A90C-58AE32D2D978}" type="pres">
      <dgm:prSet presAssocID="{5B312E3A-966B-487A-9D39-54FA056CDDE7}" presName="rootConnector3" presStyleLbl="asst1" presStyleIdx="0" presStyleCnt="1"/>
      <dgm:spPr/>
      <dgm:t>
        <a:bodyPr/>
        <a:lstStyle/>
        <a:p>
          <a:endParaRPr lang="en-IN"/>
        </a:p>
      </dgm:t>
    </dgm:pt>
    <dgm:pt modelId="{E10BCE95-10D5-4D0D-9854-DC400558575A}" type="pres">
      <dgm:prSet presAssocID="{5B312E3A-966B-487A-9D39-54FA056CDDE7}" presName="hierChild6" presStyleCnt="0"/>
      <dgm:spPr/>
    </dgm:pt>
    <dgm:pt modelId="{B535D1B1-2B43-4E15-9BC8-FEC93D218209}" type="pres">
      <dgm:prSet presAssocID="{5B312E3A-966B-487A-9D39-54FA056CDDE7}" presName="hierChild7" presStyleCnt="0"/>
      <dgm:spPr/>
    </dgm:pt>
  </dgm:ptLst>
  <dgm:cxnLst>
    <dgm:cxn modelId="{032F37E8-4F62-42A7-8E00-0A0CFA7451E4}" type="presOf" srcId="{5B312E3A-966B-487A-9D39-54FA056CDDE7}" destId="{E149ADC3-D1BB-4793-A90C-58AE32D2D978}" srcOrd="1" destOrd="0" presId="urn:microsoft.com/office/officeart/2005/8/layout/orgChart1"/>
    <dgm:cxn modelId="{6EF229DE-788F-438E-8AFC-6515B91C3A29}" type="presOf" srcId="{DD7ECA1B-F800-44F6-988D-A172AC922A7E}" destId="{0C8AC43E-842B-4E93-9CD5-CECBF707FEB7}" srcOrd="0" destOrd="0" presId="urn:microsoft.com/office/officeart/2005/8/layout/orgChart1"/>
    <dgm:cxn modelId="{90D9EE58-5556-4F9F-80C9-973141EE63CA}" type="presOf" srcId="{40292C62-F1C8-48F4-8C25-9C938234FD9A}" destId="{CCB24F71-4003-4A0C-8721-D749C1620E82}" srcOrd="0" destOrd="0" presId="urn:microsoft.com/office/officeart/2005/8/layout/orgChart1"/>
    <dgm:cxn modelId="{783205D9-5AD0-4CD5-B438-561FD58EEE33}" type="presOf" srcId="{02D52F3A-0965-4B00-9F07-C82450309BBD}" destId="{64D9AC77-3597-4264-8F17-47737EDC04B1}" srcOrd="1" destOrd="0" presId="urn:microsoft.com/office/officeart/2005/8/layout/orgChart1"/>
    <dgm:cxn modelId="{200804EF-6370-4C72-B9B1-EB9F7008EBDE}" type="presOf" srcId="{A1E388BF-8C57-4373-A346-1B34BD16FD37}" destId="{E3378931-D3F8-4399-B1BE-CF5C53B9CEF7}" srcOrd="1" destOrd="0" presId="urn:microsoft.com/office/officeart/2005/8/layout/orgChart1"/>
    <dgm:cxn modelId="{871CB8AA-BC8E-4265-9818-DC82AF6FFD02}" srcId="{0FE5EB81-5B89-45B5-BCE8-F4F15C927B88}" destId="{5B312E3A-966B-487A-9D39-54FA056CDDE7}" srcOrd="0" destOrd="0" parTransId="{DCA3432C-887B-43AC-B754-B67C4C538BFB}" sibTransId="{FAC6A5EC-CA32-49A6-A428-134CB6CF1707}"/>
    <dgm:cxn modelId="{B05CB097-BB05-4D91-B7E9-E2BD5C74B2B6}" type="presOf" srcId="{0FE5EB81-5B89-45B5-BCE8-F4F15C927B88}" destId="{F9161875-DD47-477A-B9A4-22758B1087C7}" srcOrd="1" destOrd="0" presId="urn:microsoft.com/office/officeart/2005/8/layout/orgChart1"/>
    <dgm:cxn modelId="{394EDAB6-E3DA-4018-9387-AF33D10176C3}" srcId="{0FE5EB81-5B89-45B5-BCE8-F4F15C927B88}" destId="{71D933B4-B030-4B55-8126-1D899E824891}" srcOrd="1" destOrd="0" parTransId="{05CFA021-1466-478A-BE0E-2B2C1D5E704E}" sibTransId="{972466A3-E672-43E7-86A0-EBC9E0CDB942}"/>
    <dgm:cxn modelId="{454336FC-A83A-45D6-8B68-2C2940BDC676}" type="presOf" srcId="{5B312E3A-966B-487A-9D39-54FA056CDDE7}" destId="{62180CBD-FEF1-46D2-9B44-1840E7D95D0D}" srcOrd="0" destOrd="0" presId="urn:microsoft.com/office/officeart/2005/8/layout/orgChart1"/>
    <dgm:cxn modelId="{64D5E9BF-E373-461A-A3E4-77AEFF2D5B8B}" type="presOf" srcId="{DCA3432C-887B-43AC-B754-B67C4C538BFB}" destId="{3904A6E6-952A-4692-BE8C-F09717370E08}" srcOrd="0" destOrd="0" presId="urn:microsoft.com/office/officeart/2005/8/layout/orgChart1"/>
    <dgm:cxn modelId="{5B46CEB0-76FE-48EA-B4D5-E8236556BC11}" type="presOf" srcId="{69BD4DD2-44FC-4B1F-BF2A-C20F1210A186}" destId="{52AE1F19-B415-47F9-B61A-9A78B97BD6C5}" srcOrd="0" destOrd="0" presId="urn:microsoft.com/office/officeart/2005/8/layout/orgChart1"/>
    <dgm:cxn modelId="{49EEDEF3-4981-4EFA-9461-5615ADFB3F42}" type="presOf" srcId="{0FE5EB81-5B89-45B5-BCE8-F4F15C927B88}" destId="{3B6D1D60-EF29-49EF-939B-9382B7A1CED9}" srcOrd="0" destOrd="0" presId="urn:microsoft.com/office/officeart/2005/8/layout/orgChart1"/>
    <dgm:cxn modelId="{7E91D06F-633B-41E4-9000-F9E0DCE7B070}" srcId="{0FE5EB81-5B89-45B5-BCE8-F4F15C927B88}" destId="{A1E388BF-8C57-4373-A346-1B34BD16FD37}" srcOrd="2" destOrd="0" parTransId="{DD7ECA1B-F800-44F6-988D-A172AC922A7E}" sibTransId="{65350D1A-50D8-4A03-9538-E712D4113BD0}"/>
    <dgm:cxn modelId="{3167AD22-C637-424E-B19B-6F01F6F779F1}" srcId="{0FE5EB81-5B89-45B5-BCE8-F4F15C927B88}" destId="{02D52F3A-0965-4B00-9F07-C82450309BBD}" srcOrd="3" destOrd="0" parTransId="{69BD4DD2-44FC-4B1F-BF2A-C20F1210A186}" sibTransId="{49FC43F8-E2FD-4F89-82BB-7D2AF55FB569}"/>
    <dgm:cxn modelId="{0E0746FA-76CA-4396-B36C-61F57968401D}" type="presOf" srcId="{71D933B4-B030-4B55-8126-1D899E824891}" destId="{55EBCA8E-4B30-48D8-81EC-4698687CEE5D}" srcOrd="1" destOrd="0" presId="urn:microsoft.com/office/officeart/2005/8/layout/orgChart1"/>
    <dgm:cxn modelId="{86789660-9A9D-4E1B-8DCD-60E21DED3CBF}" type="presOf" srcId="{02D52F3A-0965-4B00-9F07-C82450309BBD}" destId="{1B640748-8912-43B1-929D-1FAE208B5BE8}" srcOrd="0" destOrd="0" presId="urn:microsoft.com/office/officeart/2005/8/layout/orgChart1"/>
    <dgm:cxn modelId="{F6E0FB5C-7AA0-442E-8DF7-EC92D5ED03AD}" type="presOf" srcId="{A1E388BF-8C57-4373-A346-1B34BD16FD37}" destId="{A510E8BD-9117-4398-AD77-090B2B03CE63}" srcOrd="0" destOrd="0" presId="urn:microsoft.com/office/officeart/2005/8/layout/orgChart1"/>
    <dgm:cxn modelId="{72DC5D02-C9C5-4210-9A92-DE9351B4528E}" srcId="{40292C62-F1C8-48F4-8C25-9C938234FD9A}" destId="{0FE5EB81-5B89-45B5-BCE8-F4F15C927B88}" srcOrd="0" destOrd="0" parTransId="{F5A43921-BF2A-42D2-8B0C-562E686BA2B3}" sibTransId="{298934DD-7373-4A92-AD36-8BC2FB7C0A80}"/>
    <dgm:cxn modelId="{3C1AF985-E492-4AAB-9B1D-75CB597FCB62}" type="presOf" srcId="{05CFA021-1466-478A-BE0E-2B2C1D5E704E}" destId="{000C69F5-5BDC-44F9-A7A2-9E2164584D34}" srcOrd="0" destOrd="0" presId="urn:microsoft.com/office/officeart/2005/8/layout/orgChart1"/>
    <dgm:cxn modelId="{CCDD54DA-A0B1-47C5-9647-D47BDFE8F883}" type="presOf" srcId="{71D933B4-B030-4B55-8126-1D899E824891}" destId="{1872AAB7-A21F-413B-A4CD-2B3AB07073DD}" srcOrd="0" destOrd="0" presId="urn:microsoft.com/office/officeart/2005/8/layout/orgChart1"/>
    <dgm:cxn modelId="{4FC1F7DC-BB44-4EBF-8EC2-4FE7C00495C6}" type="presParOf" srcId="{CCB24F71-4003-4A0C-8721-D749C1620E82}" destId="{911CE5F5-571D-4100-81C3-AFE301D52839}" srcOrd="0" destOrd="0" presId="urn:microsoft.com/office/officeart/2005/8/layout/orgChart1"/>
    <dgm:cxn modelId="{C55C1DE4-9AFC-426A-90A3-1AB4A8086CC2}" type="presParOf" srcId="{911CE5F5-571D-4100-81C3-AFE301D52839}" destId="{27FA4A81-3D58-4E38-AC87-305F14DD08BB}" srcOrd="0" destOrd="0" presId="urn:microsoft.com/office/officeart/2005/8/layout/orgChart1"/>
    <dgm:cxn modelId="{B972D325-6F63-4633-BD38-EC65514304E3}" type="presParOf" srcId="{27FA4A81-3D58-4E38-AC87-305F14DD08BB}" destId="{3B6D1D60-EF29-49EF-939B-9382B7A1CED9}" srcOrd="0" destOrd="0" presId="urn:microsoft.com/office/officeart/2005/8/layout/orgChart1"/>
    <dgm:cxn modelId="{09A7C483-9AB3-4407-9A9D-0BCC5CC9FBC0}" type="presParOf" srcId="{27FA4A81-3D58-4E38-AC87-305F14DD08BB}" destId="{F9161875-DD47-477A-B9A4-22758B1087C7}" srcOrd="1" destOrd="0" presId="urn:microsoft.com/office/officeart/2005/8/layout/orgChart1"/>
    <dgm:cxn modelId="{BC589131-915E-41B6-9E8E-903FBBB84F42}" type="presParOf" srcId="{911CE5F5-571D-4100-81C3-AFE301D52839}" destId="{14CE0412-5AA4-4036-AA71-F5D7627FCAED}" srcOrd="1" destOrd="0" presId="urn:microsoft.com/office/officeart/2005/8/layout/orgChart1"/>
    <dgm:cxn modelId="{F24D6408-BA25-4AA1-8614-4DE41A444A79}" type="presParOf" srcId="{14CE0412-5AA4-4036-AA71-F5D7627FCAED}" destId="{000C69F5-5BDC-44F9-A7A2-9E2164584D34}" srcOrd="0" destOrd="0" presId="urn:microsoft.com/office/officeart/2005/8/layout/orgChart1"/>
    <dgm:cxn modelId="{999B55FC-E402-47D5-969F-21C2E79337DE}" type="presParOf" srcId="{14CE0412-5AA4-4036-AA71-F5D7627FCAED}" destId="{D3A5B016-4016-4785-A826-D993098F699B}" srcOrd="1" destOrd="0" presId="urn:microsoft.com/office/officeart/2005/8/layout/orgChart1"/>
    <dgm:cxn modelId="{4361BDD9-9250-4711-A920-EFC4C4BA700B}" type="presParOf" srcId="{D3A5B016-4016-4785-A826-D993098F699B}" destId="{170DC3DE-C9F4-4506-BCB5-A186940F2B3B}" srcOrd="0" destOrd="0" presId="urn:microsoft.com/office/officeart/2005/8/layout/orgChart1"/>
    <dgm:cxn modelId="{A3F90DDF-89A9-4ADF-8910-27C72F3C4786}" type="presParOf" srcId="{170DC3DE-C9F4-4506-BCB5-A186940F2B3B}" destId="{1872AAB7-A21F-413B-A4CD-2B3AB07073DD}" srcOrd="0" destOrd="0" presId="urn:microsoft.com/office/officeart/2005/8/layout/orgChart1"/>
    <dgm:cxn modelId="{AA449C41-1890-441A-BED8-D6184ADE5D80}" type="presParOf" srcId="{170DC3DE-C9F4-4506-BCB5-A186940F2B3B}" destId="{55EBCA8E-4B30-48D8-81EC-4698687CEE5D}" srcOrd="1" destOrd="0" presId="urn:microsoft.com/office/officeart/2005/8/layout/orgChart1"/>
    <dgm:cxn modelId="{74A6A150-6E4D-49CB-8DF9-31E50098FF57}" type="presParOf" srcId="{D3A5B016-4016-4785-A826-D993098F699B}" destId="{97800976-C78F-423D-BA7F-EEFE1B67BC3D}" srcOrd="1" destOrd="0" presId="urn:microsoft.com/office/officeart/2005/8/layout/orgChart1"/>
    <dgm:cxn modelId="{C653D290-E850-409A-8C69-2B15E33FAEC8}" type="presParOf" srcId="{D3A5B016-4016-4785-A826-D993098F699B}" destId="{4287D2B8-A3BB-4C0D-90F7-C95B2319CD1F}" srcOrd="2" destOrd="0" presId="urn:microsoft.com/office/officeart/2005/8/layout/orgChart1"/>
    <dgm:cxn modelId="{D88A1324-EE92-46C7-9923-662DCE4C7970}" type="presParOf" srcId="{14CE0412-5AA4-4036-AA71-F5D7627FCAED}" destId="{0C8AC43E-842B-4E93-9CD5-CECBF707FEB7}" srcOrd="2" destOrd="0" presId="urn:microsoft.com/office/officeart/2005/8/layout/orgChart1"/>
    <dgm:cxn modelId="{52B6D07D-AB2E-407C-A20B-FF0FD78A453F}" type="presParOf" srcId="{14CE0412-5AA4-4036-AA71-F5D7627FCAED}" destId="{48F8C803-9797-4ABC-AB7F-62863AEA0170}" srcOrd="3" destOrd="0" presId="urn:microsoft.com/office/officeart/2005/8/layout/orgChart1"/>
    <dgm:cxn modelId="{7CB8983B-8566-428A-BAA3-145B866A5B4D}" type="presParOf" srcId="{48F8C803-9797-4ABC-AB7F-62863AEA0170}" destId="{86A5ADAB-31EE-4EEB-B454-86C0D712864F}" srcOrd="0" destOrd="0" presId="urn:microsoft.com/office/officeart/2005/8/layout/orgChart1"/>
    <dgm:cxn modelId="{6168B768-4F7C-466C-848C-2EAA45C32606}" type="presParOf" srcId="{86A5ADAB-31EE-4EEB-B454-86C0D712864F}" destId="{A510E8BD-9117-4398-AD77-090B2B03CE63}" srcOrd="0" destOrd="0" presId="urn:microsoft.com/office/officeart/2005/8/layout/orgChart1"/>
    <dgm:cxn modelId="{E11A2ED5-81B9-4AC9-AF91-202098371FCD}" type="presParOf" srcId="{86A5ADAB-31EE-4EEB-B454-86C0D712864F}" destId="{E3378931-D3F8-4399-B1BE-CF5C53B9CEF7}" srcOrd="1" destOrd="0" presId="urn:microsoft.com/office/officeart/2005/8/layout/orgChart1"/>
    <dgm:cxn modelId="{42989F9F-3029-4F35-AA6E-9EE5251C9DA0}" type="presParOf" srcId="{48F8C803-9797-4ABC-AB7F-62863AEA0170}" destId="{AFB13944-B92E-45D9-B4FF-9EB6DAA39DF9}" srcOrd="1" destOrd="0" presId="urn:microsoft.com/office/officeart/2005/8/layout/orgChart1"/>
    <dgm:cxn modelId="{1C5ED294-BE78-4D7D-A9D5-57469BACAD70}" type="presParOf" srcId="{48F8C803-9797-4ABC-AB7F-62863AEA0170}" destId="{B0DB09F9-10B3-4B8B-AD14-7587C62D9E4B}" srcOrd="2" destOrd="0" presId="urn:microsoft.com/office/officeart/2005/8/layout/orgChart1"/>
    <dgm:cxn modelId="{E21FE4C0-9C9D-4B6D-84D9-B231219DD690}" type="presParOf" srcId="{14CE0412-5AA4-4036-AA71-F5D7627FCAED}" destId="{52AE1F19-B415-47F9-B61A-9A78B97BD6C5}" srcOrd="4" destOrd="0" presId="urn:microsoft.com/office/officeart/2005/8/layout/orgChart1"/>
    <dgm:cxn modelId="{81735662-1234-4C7E-B7CF-F921F5D37E50}" type="presParOf" srcId="{14CE0412-5AA4-4036-AA71-F5D7627FCAED}" destId="{0BBA69FA-FDC1-4A4C-91C0-2AFDDD277DAA}" srcOrd="5" destOrd="0" presId="urn:microsoft.com/office/officeart/2005/8/layout/orgChart1"/>
    <dgm:cxn modelId="{734F6D67-D371-4B7D-B0B6-D09431A49B6D}" type="presParOf" srcId="{0BBA69FA-FDC1-4A4C-91C0-2AFDDD277DAA}" destId="{A994FF9D-39DA-4113-8874-D738AE46E3CE}" srcOrd="0" destOrd="0" presId="urn:microsoft.com/office/officeart/2005/8/layout/orgChart1"/>
    <dgm:cxn modelId="{80D1BF9B-1AEF-41FA-9D0A-0DED80E53C15}" type="presParOf" srcId="{A994FF9D-39DA-4113-8874-D738AE46E3CE}" destId="{1B640748-8912-43B1-929D-1FAE208B5BE8}" srcOrd="0" destOrd="0" presId="urn:microsoft.com/office/officeart/2005/8/layout/orgChart1"/>
    <dgm:cxn modelId="{295BCD5F-AA98-42AC-B4A9-14FCE9A8DB93}" type="presParOf" srcId="{A994FF9D-39DA-4113-8874-D738AE46E3CE}" destId="{64D9AC77-3597-4264-8F17-47737EDC04B1}" srcOrd="1" destOrd="0" presId="urn:microsoft.com/office/officeart/2005/8/layout/orgChart1"/>
    <dgm:cxn modelId="{D153065A-B000-456D-A6C9-A2675EFA3440}" type="presParOf" srcId="{0BBA69FA-FDC1-4A4C-91C0-2AFDDD277DAA}" destId="{85D72046-CCBB-4AD2-B4C4-3D1FCB9AE273}" srcOrd="1" destOrd="0" presId="urn:microsoft.com/office/officeart/2005/8/layout/orgChart1"/>
    <dgm:cxn modelId="{B42584D3-D2BF-4C3A-9D9F-44BBE49A25CC}" type="presParOf" srcId="{0BBA69FA-FDC1-4A4C-91C0-2AFDDD277DAA}" destId="{AE2DBFB2-CF1F-4A10-BFD0-BB1F713E0A40}" srcOrd="2" destOrd="0" presId="urn:microsoft.com/office/officeart/2005/8/layout/orgChart1"/>
    <dgm:cxn modelId="{482F30C2-06FB-4E78-8F61-88E1818844D7}" type="presParOf" srcId="{911CE5F5-571D-4100-81C3-AFE301D52839}" destId="{D2B0F7ED-8D27-4BA6-ACDA-08D2CE167AA6}" srcOrd="2" destOrd="0" presId="urn:microsoft.com/office/officeart/2005/8/layout/orgChart1"/>
    <dgm:cxn modelId="{7AF21DC8-83B0-42EC-8FBA-3245894E10AF}" type="presParOf" srcId="{D2B0F7ED-8D27-4BA6-ACDA-08D2CE167AA6}" destId="{3904A6E6-952A-4692-BE8C-F09717370E08}" srcOrd="0" destOrd="0" presId="urn:microsoft.com/office/officeart/2005/8/layout/orgChart1"/>
    <dgm:cxn modelId="{29973457-7804-4EC8-ACDD-FD0C11A29F43}" type="presParOf" srcId="{D2B0F7ED-8D27-4BA6-ACDA-08D2CE167AA6}" destId="{18A02625-9F2E-49DD-AB33-0F31CEFBBF89}" srcOrd="1" destOrd="0" presId="urn:microsoft.com/office/officeart/2005/8/layout/orgChart1"/>
    <dgm:cxn modelId="{4A790AFB-3DE4-42E2-8812-18BC05B72BFD}" type="presParOf" srcId="{18A02625-9F2E-49DD-AB33-0F31CEFBBF89}" destId="{E0573DDE-49D6-4862-8961-2B1876C315E0}" srcOrd="0" destOrd="0" presId="urn:microsoft.com/office/officeart/2005/8/layout/orgChart1"/>
    <dgm:cxn modelId="{60E92B47-8F5C-47A7-8CB5-4C1B643D7C25}" type="presParOf" srcId="{E0573DDE-49D6-4862-8961-2B1876C315E0}" destId="{62180CBD-FEF1-46D2-9B44-1840E7D95D0D}" srcOrd="0" destOrd="0" presId="urn:microsoft.com/office/officeart/2005/8/layout/orgChart1"/>
    <dgm:cxn modelId="{24C3E718-CA32-4859-9607-D16D4C264C4D}" type="presParOf" srcId="{E0573DDE-49D6-4862-8961-2B1876C315E0}" destId="{E149ADC3-D1BB-4793-A90C-58AE32D2D978}" srcOrd="1" destOrd="0" presId="urn:microsoft.com/office/officeart/2005/8/layout/orgChart1"/>
    <dgm:cxn modelId="{29F716F0-214B-49F2-BD07-1A9538C018A2}" type="presParOf" srcId="{18A02625-9F2E-49DD-AB33-0F31CEFBBF89}" destId="{E10BCE95-10D5-4D0D-9854-DC400558575A}" srcOrd="1" destOrd="0" presId="urn:microsoft.com/office/officeart/2005/8/layout/orgChart1"/>
    <dgm:cxn modelId="{A2031F47-8583-4950-8A0B-CE73DA68B59C}" type="presParOf" srcId="{18A02625-9F2E-49DD-AB33-0F31CEFBBF89}" destId="{B535D1B1-2B43-4E15-9BC8-FEC93D2182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4A6E6-952A-4692-BE8C-F09717370E08}">
      <dsp:nvSpPr>
        <dsp:cNvPr id="0" name=""/>
        <dsp:cNvSpPr/>
      </dsp:nvSpPr>
      <dsp:spPr>
        <a:xfrm>
          <a:off x="3759103" y="1131538"/>
          <a:ext cx="237428" cy="1040161"/>
        </a:xfrm>
        <a:custGeom>
          <a:avLst/>
          <a:gdLst/>
          <a:ahLst/>
          <a:cxnLst/>
          <a:rect l="0" t="0" r="0" b="0"/>
          <a:pathLst>
            <a:path>
              <a:moveTo>
                <a:pt x="237428" y="0"/>
              </a:moveTo>
              <a:lnTo>
                <a:pt x="237428" y="1040161"/>
              </a:lnTo>
              <a:lnTo>
                <a:pt x="0" y="1040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E1F19-B415-47F9-B61A-9A78B97BD6C5}">
      <dsp:nvSpPr>
        <dsp:cNvPr id="0" name=""/>
        <dsp:cNvSpPr/>
      </dsp:nvSpPr>
      <dsp:spPr>
        <a:xfrm>
          <a:off x="3996531" y="1131538"/>
          <a:ext cx="2736077" cy="2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895"/>
              </a:lnTo>
              <a:lnTo>
                <a:pt x="2736077" y="1842895"/>
              </a:lnTo>
              <a:lnTo>
                <a:pt x="2736077" y="2080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C43E-842B-4E93-9CD5-CECBF707FEB7}">
      <dsp:nvSpPr>
        <dsp:cNvPr id="0" name=""/>
        <dsp:cNvSpPr/>
      </dsp:nvSpPr>
      <dsp:spPr>
        <a:xfrm>
          <a:off x="3950811" y="1131538"/>
          <a:ext cx="91440" cy="2080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0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69F5-5BDC-44F9-A7A2-9E2164584D34}">
      <dsp:nvSpPr>
        <dsp:cNvPr id="0" name=""/>
        <dsp:cNvSpPr/>
      </dsp:nvSpPr>
      <dsp:spPr>
        <a:xfrm>
          <a:off x="1260453" y="1131538"/>
          <a:ext cx="2736077" cy="2080323"/>
        </a:xfrm>
        <a:custGeom>
          <a:avLst/>
          <a:gdLst/>
          <a:ahLst/>
          <a:cxnLst/>
          <a:rect l="0" t="0" r="0" b="0"/>
          <a:pathLst>
            <a:path>
              <a:moveTo>
                <a:pt x="2736077" y="0"/>
              </a:moveTo>
              <a:lnTo>
                <a:pt x="2736077" y="1842895"/>
              </a:lnTo>
              <a:lnTo>
                <a:pt x="0" y="1842895"/>
              </a:lnTo>
              <a:lnTo>
                <a:pt x="0" y="2080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D1D60-EF29-49EF-939B-9382B7A1CED9}">
      <dsp:nvSpPr>
        <dsp:cNvPr id="0" name=""/>
        <dsp:cNvSpPr/>
      </dsp:nvSpPr>
      <dsp:spPr>
        <a:xfrm>
          <a:off x="2865920" y="927"/>
          <a:ext cx="2261221" cy="1130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2865920" y="927"/>
        <a:ext cx="2261221" cy="1130610"/>
      </dsp:txXfrm>
    </dsp:sp>
    <dsp:sp modelId="{1872AAB7-A21F-413B-A4CD-2B3AB07073DD}">
      <dsp:nvSpPr>
        <dsp:cNvPr id="0" name=""/>
        <dsp:cNvSpPr/>
      </dsp:nvSpPr>
      <dsp:spPr>
        <a:xfrm>
          <a:off x="129843" y="3211861"/>
          <a:ext cx="2261221" cy="1130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129843" y="3211861"/>
        <a:ext cx="2261221" cy="1130610"/>
      </dsp:txXfrm>
    </dsp:sp>
    <dsp:sp modelId="{A510E8BD-9117-4398-AD77-090B2B03CE63}">
      <dsp:nvSpPr>
        <dsp:cNvPr id="0" name=""/>
        <dsp:cNvSpPr/>
      </dsp:nvSpPr>
      <dsp:spPr>
        <a:xfrm>
          <a:off x="2865920" y="3211861"/>
          <a:ext cx="2261221" cy="1130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2865920" y="3211861"/>
        <a:ext cx="2261221" cy="1130610"/>
      </dsp:txXfrm>
    </dsp:sp>
    <dsp:sp modelId="{1B640748-8912-43B1-929D-1FAE208B5BE8}">
      <dsp:nvSpPr>
        <dsp:cNvPr id="0" name=""/>
        <dsp:cNvSpPr/>
      </dsp:nvSpPr>
      <dsp:spPr>
        <a:xfrm>
          <a:off x="5601998" y="3211861"/>
          <a:ext cx="2261221" cy="1130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5601998" y="3211861"/>
        <a:ext cx="2261221" cy="1130610"/>
      </dsp:txXfrm>
    </dsp:sp>
    <dsp:sp modelId="{62180CBD-FEF1-46D2-9B44-1840E7D95D0D}">
      <dsp:nvSpPr>
        <dsp:cNvPr id="0" name=""/>
        <dsp:cNvSpPr/>
      </dsp:nvSpPr>
      <dsp:spPr>
        <a:xfrm>
          <a:off x="1497882" y="1606394"/>
          <a:ext cx="2261221" cy="1130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/>
        </a:p>
      </dsp:txBody>
      <dsp:txXfrm>
        <a:off x="1497882" y="1606394"/>
        <a:ext cx="2261221" cy="113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9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B2027-7FC5-4C1D-9994-8F70D397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26EE-6314-4B16-88F8-2FCD4C158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5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D2FB-6BD1-4DA6-A060-7DB408E32D30}" type="datetimeFigureOut">
              <a:rPr lang="en-IN" smtClean="0"/>
              <a:t>18-03-2015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2EED-C164-4C53-90B2-A61F36D6D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to Analog Converters (DAC)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DAC?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01000" cy="2046288"/>
          </a:xfrm>
        </p:spPr>
        <p:txBody>
          <a:bodyPr/>
          <a:lstStyle/>
          <a:p>
            <a:pPr eaLnBrk="1" hangingPunct="1"/>
            <a:r>
              <a:rPr lang="en-US" sz="2600" smtClean="0"/>
              <a:t>A digital to analog converter (DAC) converts a digital signal to an analog voltage or current output.</a:t>
            </a:r>
          </a:p>
        </p:txBody>
      </p:sp>
      <p:grpSp>
        <p:nvGrpSpPr>
          <p:cNvPr id="5124" name="Group 15"/>
          <p:cNvGrpSpPr>
            <a:grpSpLocks/>
          </p:cNvGrpSpPr>
          <p:nvPr/>
        </p:nvGrpSpPr>
        <p:grpSpPr bwMode="auto">
          <a:xfrm>
            <a:off x="5715000" y="3352800"/>
            <a:ext cx="3276600" cy="2819400"/>
            <a:chOff x="3600" y="2112"/>
            <a:chExt cx="2064" cy="1776"/>
          </a:xfrm>
        </p:grpSpPr>
        <p:sp>
          <p:nvSpPr>
            <p:cNvPr id="5131" name="Rectangle 14"/>
            <p:cNvSpPr>
              <a:spLocks noChangeArrowheads="1"/>
            </p:cNvSpPr>
            <p:nvPr/>
          </p:nvSpPr>
          <p:spPr bwMode="auto">
            <a:xfrm>
              <a:off x="3600" y="2112"/>
              <a:ext cx="206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32" name="Group 4"/>
            <p:cNvGrpSpPr>
              <a:grpSpLocks/>
            </p:cNvGrpSpPr>
            <p:nvPr/>
          </p:nvGrpSpPr>
          <p:grpSpPr bwMode="auto">
            <a:xfrm>
              <a:off x="3696" y="2160"/>
              <a:ext cx="1872" cy="1680"/>
              <a:chOff x="3456" y="2208"/>
              <a:chExt cx="1872" cy="1680"/>
            </a:xfrm>
          </p:grpSpPr>
          <p:sp>
            <p:nvSpPr>
              <p:cNvPr id="5133" name="Line 5"/>
              <p:cNvSpPr>
                <a:spLocks noChangeShapeType="1"/>
              </p:cNvSpPr>
              <p:nvPr/>
            </p:nvSpPr>
            <p:spPr bwMode="auto">
              <a:xfrm flipV="1">
                <a:off x="3456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4" name="Line 6"/>
              <p:cNvSpPr>
                <a:spLocks noChangeShapeType="1"/>
              </p:cNvSpPr>
              <p:nvPr/>
            </p:nvSpPr>
            <p:spPr bwMode="auto">
              <a:xfrm>
                <a:off x="3456" y="3360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5" name="Freeform 7"/>
              <p:cNvSpPr>
                <a:spLocks/>
              </p:cNvSpPr>
              <p:nvPr/>
            </p:nvSpPr>
            <p:spPr bwMode="auto">
              <a:xfrm>
                <a:off x="3456" y="2784"/>
                <a:ext cx="1536" cy="1104"/>
              </a:xfrm>
              <a:custGeom>
                <a:avLst/>
                <a:gdLst>
                  <a:gd name="T0" fmla="*/ 0 w 1248"/>
                  <a:gd name="T1" fmla="*/ 584 h 816"/>
                  <a:gd name="T2" fmla="*/ 473 w 1248"/>
                  <a:gd name="T3" fmla="*/ 0 h 816"/>
                  <a:gd name="T4" fmla="*/ 827 w 1248"/>
                  <a:gd name="T5" fmla="*/ 584 h 816"/>
                  <a:gd name="T6" fmla="*/ 1182 w 1248"/>
                  <a:gd name="T7" fmla="*/ 1104 h 816"/>
                  <a:gd name="T8" fmla="*/ 1536 w 1248"/>
                  <a:gd name="T9" fmla="*/ 584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8" h="816">
                    <a:moveTo>
                      <a:pt x="0" y="432"/>
                    </a:moveTo>
                    <a:cubicBezTo>
                      <a:pt x="136" y="216"/>
                      <a:pt x="272" y="0"/>
                      <a:pt x="384" y="0"/>
                    </a:cubicBezTo>
                    <a:cubicBezTo>
                      <a:pt x="496" y="0"/>
                      <a:pt x="576" y="296"/>
                      <a:pt x="672" y="432"/>
                    </a:cubicBezTo>
                    <a:cubicBezTo>
                      <a:pt x="768" y="568"/>
                      <a:pt x="864" y="816"/>
                      <a:pt x="960" y="816"/>
                    </a:cubicBezTo>
                    <a:cubicBezTo>
                      <a:pt x="1056" y="816"/>
                      <a:pt x="1200" y="496"/>
                      <a:pt x="124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3505200" y="42672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Arial" pitchFamily="34" charset="0"/>
              </a:rPr>
              <a:t>DAC</a:t>
            </a:r>
          </a:p>
        </p:txBody>
      </p: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685800" y="4343400"/>
            <a:ext cx="1905000" cy="1295400"/>
            <a:chOff x="432" y="2928"/>
            <a:chExt cx="1200" cy="816"/>
          </a:xfrm>
        </p:grpSpPr>
        <p:sp>
          <p:nvSpPr>
            <p:cNvPr id="5129" name="Rectangle 10"/>
            <p:cNvSpPr>
              <a:spLocks noChangeArrowheads="1"/>
            </p:cNvSpPr>
            <p:nvPr/>
          </p:nvSpPr>
          <p:spPr bwMode="auto">
            <a:xfrm>
              <a:off x="480" y="2928"/>
              <a:ext cx="1152" cy="8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Text Box 11"/>
            <p:cNvSpPr txBox="1">
              <a:spLocks noChangeArrowheads="1"/>
            </p:cNvSpPr>
            <p:nvPr/>
          </p:nvSpPr>
          <p:spPr bwMode="auto">
            <a:xfrm>
              <a:off x="432" y="2976"/>
              <a:ext cx="1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100101</a:t>
              </a:r>
              <a:r>
                <a:rPr lang="en-US" sz="32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</a:p>
          </p:txBody>
        </p:sp>
      </p:grpSp>
      <p:sp>
        <p:nvSpPr>
          <p:cNvPr id="5127" name="AutoShape 12"/>
          <p:cNvSpPr>
            <a:spLocks noChangeArrowheads="1"/>
          </p:cNvSpPr>
          <p:nvPr/>
        </p:nvSpPr>
        <p:spPr bwMode="auto">
          <a:xfrm>
            <a:off x="2819400" y="48006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AutoShape 13"/>
          <p:cNvSpPr>
            <a:spLocks noChangeArrowheads="1"/>
          </p:cNvSpPr>
          <p:nvPr/>
        </p:nvSpPr>
        <p:spPr bwMode="auto">
          <a:xfrm>
            <a:off x="5029200" y="48006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DAC?</a:t>
            </a:r>
          </a:p>
        </p:txBody>
      </p:sp>
      <p:grpSp>
        <p:nvGrpSpPr>
          <p:cNvPr id="2" name="Organization Chart 4"/>
          <p:cNvGrpSpPr>
            <a:grpSpLocks/>
          </p:cNvGrpSpPr>
          <p:nvPr/>
        </p:nvGrpSpPr>
        <p:grpSpPr bwMode="auto">
          <a:xfrm>
            <a:off x="762000" y="1828800"/>
            <a:ext cx="7993063" cy="4343400"/>
            <a:chOff x="510" y="1071"/>
            <a:chExt cx="5035" cy="2736"/>
          </a:xfrm>
        </p:grpSpPr>
        <p:graphicFrame>
          <p:nvGraphicFramePr>
            <p:cNvPr id="29" name="Diagram 28"/>
            <p:cNvGraphicFramePr/>
            <p:nvPr/>
          </p:nvGraphicFramePr>
          <p:xfrm>
            <a:off x="510" y="1071"/>
            <a:ext cx="5035" cy="27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5057" y="338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1011</a:t>
              </a:r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4266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1001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662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1010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474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0111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870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1000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078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0110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683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0101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287" y="338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0100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891" y="338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0011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495" y="338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0010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099" y="338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0001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703" y="338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Gulim" pitchFamily="34" charset="-127"/>
                </a:rPr>
                <a:t>0000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325" y="3158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930" y="3158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720" y="3022"/>
              <a:ext cx="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115" y="2840"/>
              <a:ext cx="3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510" y="2614"/>
              <a:ext cx="4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905" y="2478"/>
              <a:ext cx="5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299" y="2296"/>
              <a:ext cx="6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694" y="2115"/>
              <a:ext cx="7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089" y="1933"/>
              <a:ext cx="8" cy="1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484" y="1797"/>
              <a:ext cx="9" cy="1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79" y="1570"/>
              <a:ext cx="10" cy="1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5274" y="1389"/>
              <a:ext cx="1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930" y="1207"/>
              <a:ext cx="1" cy="2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929" y="3339"/>
              <a:ext cx="44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55" name="Line 32"/>
          <p:cNvSpPr>
            <a:spLocks noChangeShapeType="1"/>
          </p:cNvSpPr>
          <p:nvPr/>
        </p:nvSpPr>
        <p:spPr bwMode="auto">
          <a:xfrm flipV="1">
            <a:off x="1428750" y="2333625"/>
            <a:ext cx="6911975" cy="309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6" name="Text Box 33"/>
          <p:cNvSpPr txBox="1">
            <a:spLocks noChangeArrowheads="1"/>
          </p:cNvSpPr>
          <p:nvPr/>
        </p:nvSpPr>
        <p:spPr bwMode="auto">
          <a:xfrm>
            <a:off x="3795713" y="5781675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Digital Input Signal</a:t>
            </a:r>
          </a:p>
        </p:txBody>
      </p:sp>
      <p:sp>
        <p:nvSpPr>
          <p:cNvPr id="1057" name="Text Box 34"/>
          <p:cNvSpPr txBox="1">
            <a:spLocks noChangeArrowheads="1"/>
          </p:cNvSpPr>
          <p:nvPr/>
        </p:nvSpPr>
        <p:spPr bwMode="auto">
          <a:xfrm rot="-5400000">
            <a:off x="-64293" y="3609181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Analog Output Signal</a:t>
            </a:r>
          </a:p>
        </p:txBody>
      </p:sp>
      <p:sp>
        <p:nvSpPr>
          <p:cNvPr id="1058" name="Oval 35"/>
          <p:cNvSpPr>
            <a:spLocks noChangeArrowheads="1"/>
          </p:cNvSpPr>
          <p:nvPr/>
        </p:nvSpPr>
        <p:spPr bwMode="auto">
          <a:xfrm>
            <a:off x="1355725" y="535781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9" name="Oval 36"/>
          <p:cNvSpPr>
            <a:spLocks noChangeArrowheads="1"/>
          </p:cNvSpPr>
          <p:nvPr/>
        </p:nvSpPr>
        <p:spPr bwMode="auto">
          <a:xfrm>
            <a:off x="1982788" y="507523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0" name="Oval 37"/>
          <p:cNvSpPr>
            <a:spLocks noChangeArrowheads="1"/>
          </p:cNvSpPr>
          <p:nvPr/>
        </p:nvSpPr>
        <p:spPr bwMode="auto">
          <a:xfrm>
            <a:off x="2611438" y="4794250"/>
            <a:ext cx="144462" cy="1444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" name="Oval 38"/>
          <p:cNvSpPr>
            <a:spLocks noChangeArrowheads="1"/>
          </p:cNvSpPr>
          <p:nvPr/>
        </p:nvSpPr>
        <p:spPr bwMode="auto">
          <a:xfrm>
            <a:off x="3240088" y="451326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2" name="Oval 39"/>
          <p:cNvSpPr>
            <a:spLocks noChangeArrowheads="1"/>
          </p:cNvSpPr>
          <p:nvPr/>
        </p:nvSpPr>
        <p:spPr bwMode="auto">
          <a:xfrm>
            <a:off x="3868738" y="42306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3" name="Oval 40"/>
          <p:cNvSpPr>
            <a:spLocks noChangeArrowheads="1"/>
          </p:cNvSpPr>
          <p:nvPr/>
        </p:nvSpPr>
        <p:spPr bwMode="auto">
          <a:xfrm>
            <a:off x="4497388" y="3949700"/>
            <a:ext cx="144462" cy="1444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4" name="Oval 41"/>
          <p:cNvSpPr>
            <a:spLocks noChangeArrowheads="1"/>
          </p:cNvSpPr>
          <p:nvPr/>
        </p:nvSpPr>
        <p:spPr bwMode="auto">
          <a:xfrm>
            <a:off x="5126038" y="366871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" name="Oval 42"/>
          <p:cNvSpPr>
            <a:spLocks noChangeArrowheads="1"/>
          </p:cNvSpPr>
          <p:nvPr/>
        </p:nvSpPr>
        <p:spPr bwMode="auto">
          <a:xfrm>
            <a:off x="5754688" y="3387725"/>
            <a:ext cx="144462" cy="1444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6" name="Oval 43"/>
          <p:cNvSpPr>
            <a:spLocks noChangeArrowheads="1"/>
          </p:cNvSpPr>
          <p:nvPr/>
        </p:nvSpPr>
        <p:spPr bwMode="auto">
          <a:xfrm>
            <a:off x="6383338" y="3105150"/>
            <a:ext cx="144462" cy="1444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7" name="Oval 44"/>
          <p:cNvSpPr>
            <a:spLocks noChangeArrowheads="1"/>
          </p:cNvSpPr>
          <p:nvPr/>
        </p:nvSpPr>
        <p:spPr bwMode="auto">
          <a:xfrm>
            <a:off x="7011988" y="282416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8" name="Oval 45"/>
          <p:cNvSpPr>
            <a:spLocks noChangeArrowheads="1"/>
          </p:cNvSpPr>
          <p:nvPr/>
        </p:nvSpPr>
        <p:spPr bwMode="auto">
          <a:xfrm>
            <a:off x="7640638" y="2543175"/>
            <a:ext cx="144462" cy="1444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9" name="Oval 46"/>
          <p:cNvSpPr>
            <a:spLocks noChangeArrowheads="1"/>
          </p:cNvSpPr>
          <p:nvPr/>
        </p:nvSpPr>
        <p:spPr bwMode="auto">
          <a:xfrm>
            <a:off x="8269288" y="22621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types of DACs available.</a:t>
            </a:r>
          </a:p>
          <a:p>
            <a:pPr eaLnBrk="1" hangingPunct="1"/>
            <a:r>
              <a:rPr lang="en-US" smtClean="0"/>
              <a:t>Usually switches, resistors, and op-amps used to implement conversion</a:t>
            </a:r>
          </a:p>
          <a:p>
            <a:pPr eaLnBrk="1" hangingPunct="1"/>
            <a:r>
              <a:rPr lang="en-US" smtClean="0"/>
              <a:t>Two Types:</a:t>
            </a:r>
          </a:p>
          <a:p>
            <a:pPr lvl="1" eaLnBrk="1" hangingPunct="1"/>
            <a:r>
              <a:rPr lang="en-US" smtClean="0"/>
              <a:t>Binary Weighted Resistor</a:t>
            </a:r>
          </a:p>
          <a:p>
            <a:pPr lvl="1" eaLnBrk="1" hangingPunct="1"/>
            <a:r>
              <a:rPr lang="en-US" smtClean="0"/>
              <a:t>R-2R Ladder</a:t>
            </a:r>
          </a:p>
        </p:txBody>
      </p:sp>
    </p:spTree>
    <p:extLst>
      <p:ext uri="{BB962C8B-B14F-4D97-AF65-F5344CB8AC3E}">
        <p14:creationId xmlns:p14="http://schemas.microsoft.com/office/powerpoint/2010/main" val="11446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Weighted Resistor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Utilizes a summing op-amp circuit</a:t>
            </a:r>
          </a:p>
          <a:p>
            <a:pPr eaLnBrk="1" hangingPunct="1"/>
            <a:r>
              <a:rPr lang="en-US" smtClean="0"/>
              <a:t>Weighted resistors are used to distinguish each bit from the most significant to the least significant</a:t>
            </a:r>
          </a:p>
          <a:p>
            <a:pPr eaLnBrk="1" hangingPunct="1"/>
            <a:r>
              <a:rPr lang="en-US" smtClean="0"/>
              <a:t>Transistors are used to switch between V</a:t>
            </a:r>
            <a:r>
              <a:rPr lang="en-US" baseline="-25000" smtClean="0"/>
              <a:t>ref </a:t>
            </a:r>
            <a:r>
              <a:rPr lang="en-US" smtClean="0"/>
              <a:t>and ground (bit high or low)</a:t>
            </a:r>
          </a:p>
        </p:txBody>
      </p:sp>
    </p:spTree>
    <p:extLst>
      <p:ext uri="{BB962C8B-B14F-4D97-AF65-F5344CB8AC3E}">
        <p14:creationId xmlns:p14="http://schemas.microsoft.com/office/powerpoint/2010/main" val="20401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Weighted Resistor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3924300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Assume Ideal    Op-amp</a:t>
            </a:r>
          </a:p>
          <a:p>
            <a:pPr eaLnBrk="1" hangingPunct="1"/>
            <a:r>
              <a:rPr lang="en-US" sz="2600" smtClean="0"/>
              <a:t>No current into  op-amp</a:t>
            </a:r>
          </a:p>
          <a:p>
            <a:pPr eaLnBrk="1" hangingPunct="1"/>
            <a:r>
              <a:rPr lang="en-US" sz="2600" smtClean="0"/>
              <a:t>Virtual ground at inverting input</a:t>
            </a:r>
          </a:p>
          <a:p>
            <a:pPr eaLnBrk="1" hangingPunct="1"/>
            <a:r>
              <a:rPr lang="en-US" sz="2600" i="1" smtClean="0">
                <a:latin typeface="Times New Roman" pitchFamily="18" charset="0"/>
              </a:rPr>
              <a:t>V</a:t>
            </a:r>
            <a:r>
              <a:rPr lang="en-US" sz="2600" baseline="-25000" smtClean="0">
                <a:latin typeface="Times New Roman" pitchFamily="18" charset="0"/>
              </a:rPr>
              <a:t>out</a:t>
            </a:r>
            <a:r>
              <a:rPr lang="en-US" sz="2600" smtClean="0">
                <a:latin typeface="Times New Roman" pitchFamily="18" charset="0"/>
              </a:rPr>
              <a:t>= -</a:t>
            </a:r>
            <a:r>
              <a:rPr lang="en-US" sz="2600" i="1" smtClean="0">
                <a:latin typeface="Times New Roman" pitchFamily="18" charset="0"/>
              </a:rPr>
              <a:t>IR</a:t>
            </a:r>
            <a:r>
              <a:rPr lang="en-US" sz="2600" baseline="-25000" smtClean="0">
                <a:latin typeface="Times New Roman" pitchFamily="18" charset="0"/>
              </a:rPr>
              <a:t>f</a:t>
            </a:r>
          </a:p>
        </p:txBody>
      </p:sp>
      <p:grpSp>
        <p:nvGrpSpPr>
          <p:cNvPr id="8196" name="Group 289"/>
          <p:cNvGrpSpPr>
            <a:grpSpLocks/>
          </p:cNvGrpSpPr>
          <p:nvPr/>
        </p:nvGrpSpPr>
        <p:grpSpPr bwMode="auto">
          <a:xfrm>
            <a:off x="3429000" y="1905000"/>
            <a:ext cx="5562600" cy="4191000"/>
            <a:chOff x="2544" y="1200"/>
            <a:chExt cx="3120" cy="2448"/>
          </a:xfrm>
        </p:grpSpPr>
        <p:sp>
          <p:nvSpPr>
            <p:cNvPr id="8197" name="Rectangle 288"/>
            <p:cNvSpPr>
              <a:spLocks noChangeArrowheads="1"/>
            </p:cNvSpPr>
            <p:nvPr/>
          </p:nvSpPr>
          <p:spPr bwMode="auto">
            <a:xfrm>
              <a:off x="2736" y="1200"/>
              <a:ext cx="2928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198" name="Group 145"/>
            <p:cNvGrpSpPr>
              <a:grpSpLocks/>
            </p:cNvGrpSpPr>
            <p:nvPr/>
          </p:nvGrpSpPr>
          <p:grpSpPr bwMode="auto">
            <a:xfrm>
              <a:off x="2544" y="1248"/>
              <a:ext cx="3077" cy="2123"/>
              <a:chOff x="2622" y="1285"/>
              <a:chExt cx="3077" cy="2123"/>
            </a:xfrm>
          </p:grpSpPr>
          <p:grpSp>
            <p:nvGrpSpPr>
              <p:cNvPr id="8199" name="Group 146"/>
              <p:cNvGrpSpPr>
                <a:grpSpLocks/>
              </p:cNvGrpSpPr>
              <p:nvPr/>
            </p:nvGrpSpPr>
            <p:grpSpPr bwMode="auto">
              <a:xfrm>
                <a:off x="2622" y="1536"/>
                <a:ext cx="3077" cy="1872"/>
                <a:chOff x="888" y="1392"/>
                <a:chExt cx="3839" cy="2256"/>
              </a:xfrm>
            </p:grpSpPr>
            <p:grpSp>
              <p:nvGrpSpPr>
                <p:cNvPr id="8201" name="Group 147"/>
                <p:cNvGrpSpPr>
                  <a:grpSpLocks/>
                </p:cNvGrpSpPr>
                <p:nvPr/>
              </p:nvGrpSpPr>
              <p:grpSpPr bwMode="auto">
                <a:xfrm>
                  <a:off x="888" y="1392"/>
                  <a:ext cx="3839" cy="2256"/>
                  <a:chOff x="1705" y="1319"/>
                  <a:chExt cx="3892" cy="2292"/>
                </a:xfrm>
              </p:grpSpPr>
              <p:grpSp>
                <p:nvGrpSpPr>
                  <p:cNvPr id="8204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1705" y="1319"/>
                    <a:ext cx="3892" cy="2292"/>
                    <a:chOff x="1705" y="1319"/>
                    <a:chExt cx="3892" cy="2292"/>
                  </a:xfrm>
                </p:grpSpPr>
                <p:sp>
                  <p:nvSpPr>
                    <p:cNvPr id="8206" name="Line 1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35" y="2402"/>
                      <a:ext cx="145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07" name="Line 1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11" y="2088"/>
                      <a:ext cx="169" cy="1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08" name="Line 15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835" y="1628"/>
                      <a:ext cx="145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09" name="AutoShape 152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4320" y="2284"/>
                      <a:ext cx="528" cy="57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58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10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2" y="2571"/>
                      <a:ext cx="40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11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5" y="2330"/>
                      <a:ext cx="184" cy="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>
                          <a:latin typeface="Arial" pitchFamily="34" charset="0"/>
                          <a:ea typeface="Gulim" pitchFamily="34" charset="-127"/>
                        </a:rPr>
                        <a:t>-</a:t>
                      </a:r>
                    </a:p>
                  </p:txBody>
                </p:sp>
                <p:sp>
                  <p:nvSpPr>
                    <p:cNvPr id="8212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5" y="2573"/>
                      <a:ext cx="225" cy="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>
                          <a:latin typeface="Arial" pitchFamily="34" charset="0"/>
                          <a:ea typeface="Gulim" pitchFamily="34" charset="-127"/>
                        </a:rPr>
                        <a:t>+</a:t>
                      </a:r>
                    </a:p>
                  </p:txBody>
                </p:sp>
                <p:sp>
                  <p:nvSpPr>
                    <p:cNvPr id="8213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9" y="1748"/>
                      <a:ext cx="0" cy="13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14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9" y="2402"/>
                      <a:ext cx="3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8215" name="Group 1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4" y="1484"/>
                      <a:ext cx="895" cy="337"/>
                      <a:chOff x="2904" y="1000"/>
                      <a:chExt cx="895" cy="337"/>
                    </a:xfrm>
                  </p:grpSpPr>
                  <p:grpSp>
                    <p:nvGrpSpPr>
                      <p:cNvPr id="8329" name="Group 1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4" y="1216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8331" name="Line 1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8332" name="Group 1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39" name="Line 1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40" name="Line 1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333" name="Group 1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37" name="Line 1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38" name="Line 1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8334" name="Line 1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35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36" name="Line 1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330" name="Text Box 1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4" y="1000"/>
                        <a:ext cx="239" cy="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R</a:t>
                        </a:r>
                      </a:p>
                    </p:txBody>
                  </p:sp>
                </p:grpSp>
                <p:grpSp>
                  <p:nvGrpSpPr>
                    <p:cNvPr id="8216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4" y="1823"/>
                      <a:ext cx="895" cy="337"/>
                      <a:chOff x="2904" y="1000"/>
                      <a:chExt cx="895" cy="337"/>
                    </a:xfrm>
                  </p:grpSpPr>
                  <p:grpSp>
                    <p:nvGrpSpPr>
                      <p:cNvPr id="8317" name="Group 1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4" y="1216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8319" name="Line 1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8320" name="Group 1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27" name="Line 1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28" name="Line 1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321" name="Group 1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25" name="Line 1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26" name="Line 1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8322" name="Line 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23" name="Line 1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24" name="Line 1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318" name="Text Box 1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4" y="1000"/>
                        <a:ext cx="320" cy="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2R</a:t>
                        </a:r>
                      </a:p>
                    </p:txBody>
                  </p:sp>
                </p:grpSp>
                <p:grpSp>
                  <p:nvGrpSpPr>
                    <p:cNvPr id="8217" name="Group 1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4" y="2138"/>
                      <a:ext cx="895" cy="337"/>
                      <a:chOff x="2904" y="1000"/>
                      <a:chExt cx="895" cy="337"/>
                    </a:xfrm>
                  </p:grpSpPr>
                  <p:grpSp>
                    <p:nvGrpSpPr>
                      <p:cNvPr id="8305" name="Group 1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4" y="1216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8307" name="Line 1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8308" name="Group 1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15" name="Line 1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16" name="Line 1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309" name="Group 19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13" name="Line 1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14" name="Line 1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8310" name="Line 1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11" name="Line 1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12" name="Line 1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306" name="Text Box 19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4" y="1000"/>
                        <a:ext cx="320" cy="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4R</a:t>
                        </a:r>
                      </a:p>
                    </p:txBody>
                  </p:sp>
                </p:grpSp>
                <p:grpSp>
                  <p:nvGrpSpPr>
                    <p:cNvPr id="8218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4" y="2863"/>
                      <a:ext cx="895" cy="337"/>
                      <a:chOff x="2904" y="1000"/>
                      <a:chExt cx="895" cy="337"/>
                    </a:xfrm>
                  </p:grpSpPr>
                  <p:grpSp>
                    <p:nvGrpSpPr>
                      <p:cNvPr id="8293" name="Group 1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4" y="1216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8295" name="Line 1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8296" name="Group 2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03" name="Line 2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04" name="Line 20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297" name="Group 2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301" name="Line 2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302" name="Line 2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8298" name="Line 2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299" name="Line 2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300" name="Line 2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294" name="Text Box 20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4" y="1000"/>
                        <a:ext cx="374" cy="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2</a:t>
                        </a:r>
                        <a:r>
                          <a:rPr lang="en-US" altLang="ko-KR" baseline="30000">
                            <a:latin typeface="Times New Roman" pitchFamily="18" charset="0"/>
                            <a:ea typeface="Gulim" pitchFamily="34" charset="-127"/>
                          </a:rPr>
                          <a:t>n</a:t>
                        </a:r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R</a:t>
                        </a:r>
                      </a:p>
                    </p:txBody>
                  </p:sp>
                </p:grpSp>
                <p:sp>
                  <p:nvSpPr>
                    <p:cNvPr id="8219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5" y="2571"/>
                      <a:ext cx="0" cy="2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8220" name="Group 2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90" y="1750"/>
                      <a:ext cx="895" cy="338"/>
                      <a:chOff x="2904" y="999"/>
                      <a:chExt cx="895" cy="338"/>
                    </a:xfrm>
                  </p:grpSpPr>
                  <p:grpSp>
                    <p:nvGrpSpPr>
                      <p:cNvPr id="8281" name="Group 2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4" y="1216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8283" name="Line 2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8284" name="Group 2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291" name="Line 2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292" name="Line 2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285" name="Group 2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8289" name="Line 2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290" name="Line 2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8286" name="Line 2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287" name="Line 2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288" name="Line 2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282" name="Text Box 2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3" y="999"/>
                        <a:ext cx="293" cy="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Times New Roman" pitchFamily="18" charset="0"/>
                            <a:ea typeface="Gulim" pitchFamily="34" charset="-127"/>
                          </a:rPr>
                          <a:t>Rf</a:t>
                        </a:r>
                        <a:endParaRPr lang="en-US" altLang="ko-KR" baseline="-25000">
                          <a:latin typeface="Times New Roman" pitchFamily="18" charset="0"/>
                          <a:ea typeface="Gulim" pitchFamily="34" charset="-127"/>
                        </a:endParaRPr>
                      </a:p>
                    </p:txBody>
                  </p:sp>
                </p:grpSp>
                <p:sp>
                  <p:nvSpPr>
                    <p:cNvPr id="8221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0" y="2015"/>
                      <a:ext cx="0" cy="3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2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85" y="2015"/>
                      <a:ext cx="0" cy="5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3" name="Text Box 2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99" y="2336"/>
                      <a:ext cx="398" cy="2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sz="2000" i="1">
                          <a:latin typeface="Times New Roman" pitchFamily="18" charset="0"/>
                          <a:ea typeface="Gulim" pitchFamily="34" charset="-127"/>
                        </a:rPr>
                        <a:t>V</a:t>
                      </a:r>
                      <a:r>
                        <a:rPr lang="en-US" altLang="ko-KR" sz="2000" baseline="-25000">
                          <a:latin typeface="Times New Roman" pitchFamily="18" charset="0"/>
                          <a:ea typeface="Gulim" pitchFamily="34" charset="-127"/>
                        </a:rPr>
                        <a:t>ou</a:t>
                      </a:r>
                      <a:r>
                        <a:rPr lang="en-US" altLang="ko-KR" sz="2400" baseline="-25000">
                          <a:latin typeface="Times New Roman" pitchFamily="18" charset="0"/>
                          <a:ea typeface="Gulim" pitchFamily="34" charset="-127"/>
                        </a:rPr>
                        <a:t>t</a:t>
                      </a:r>
                    </a:p>
                  </p:txBody>
                </p:sp>
                <p:sp>
                  <p:nvSpPr>
                    <p:cNvPr id="8224" name="Oval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6" y="1725"/>
                      <a:ext cx="48" cy="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5" name="Oval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6" y="2064"/>
                      <a:ext cx="48" cy="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6" name="Oval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6" y="3104"/>
                      <a:ext cx="48" cy="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7" name="Line 23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811" y="2983"/>
                      <a:ext cx="145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8" name="Oval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6" y="2378"/>
                      <a:ext cx="48" cy="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29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69" y="1434"/>
                      <a:ext cx="0" cy="1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8230" name="Group 2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9" y="3273"/>
                      <a:ext cx="265" cy="48"/>
                      <a:chOff x="2469" y="2789"/>
                      <a:chExt cx="265" cy="48"/>
                    </a:xfrm>
                  </p:grpSpPr>
                  <p:sp>
                    <p:nvSpPr>
                      <p:cNvPr id="8279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69" y="2813"/>
                        <a:ext cx="24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80" name="Oval 2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6" y="2789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1" name="Group 2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7" y="1552"/>
                      <a:ext cx="678" cy="100"/>
                      <a:chOff x="2057" y="1068"/>
                      <a:chExt cx="678" cy="100"/>
                    </a:xfrm>
                  </p:grpSpPr>
                  <p:sp>
                    <p:nvSpPr>
                      <p:cNvPr id="8275" name="Line 2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65" y="1144"/>
                        <a:ext cx="17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6" name="Oval 2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7" name="Arc 239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71" y="1068"/>
                        <a:ext cx="194" cy="76"/>
                      </a:xfrm>
                      <a:custGeom>
                        <a:avLst/>
                        <a:gdLst>
                          <a:gd name="T0" fmla="*/ 0 w 43200"/>
                          <a:gd name="T1" fmla="*/ 76 h 22375"/>
                          <a:gd name="T2" fmla="*/ 194 w 43200"/>
                          <a:gd name="T3" fmla="*/ 73 h 22375"/>
                          <a:gd name="T4" fmla="*/ 97 w 43200"/>
                          <a:gd name="T5" fmla="*/ 73 h 2237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3200" h="22375" fill="none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</a:path>
                          <a:path w="43200" h="22375" stroke="0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  <a:lnTo>
                              <a:pt x="21600" y="21600"/>
                            </a:lnTo>
                            <a:lnTo>
                              <a:pt x="13" y="22375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8" name="Line 2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57" y="1144"/>
                        <a:ext cx="31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2" name="Group 2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7" y="1915"/>
                      <a:ext cx="678" cy="100"/>
                      <a:chOff x="2057" y="1068"/>
                      <a:chExt cx="678" cy="100"/>
                    </a:xfrm>
                  </p:grpSpPr>
                  <p:sp>
                    <p:nvSpPr>
                      <p:cNvPr id="8271" name="Line 2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65" y="1144"/>
                        <a:ext cx="17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2" name="Oval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3" name="Arc 24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71" y="1068"/>
                        <a:ext cx="194" cy="76"/>
                      </a:xfrm>
                      <a:custGeom>
                        <a:avLst/>
                        <a:gdLst>
                          <a:gd name="T0" fmla="*/ 0 w 43200"/>
                          <a:gd name="T1" fmla="*/ 76 h 22375"/>
                          <a:gd name="T2" fmla="*/ 194 w 43200"/>
                          <a:gd name="T3" fmla="*/ 73 h 22375"/>
                          <a:gd name="T4" fmla="*/ 97 w 43200"/>
                          <a:gd name="T5" fmla="*/ 73 h 2237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3200" h="22375" fill="none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</a:path>
                          <a:path w="43200" h="22375" stroke="0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  <a:lnTo>
                              <a:pt x="21600" y="21600"/>
                            </a:lnTo>
                            <a:lnTo>
                              <a:pt x="13" y="22375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4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57" y="1144"/>
                        <a:ext cx="31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3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7" y="2254"/>
                      <a:ext cx="678" cy="100"/>
                      <a:chOff x="2057" y="1068"/>
                      <a:chExt cx="678" cy="100"/>
                    </a:xfrm>
                  </p:grpSpPr>
                  <p:sp>
                    <p:nvSpPr>
                      <p:cNvPr id="8267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65" y="1144"/>
                        <a:ext cx="17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8" name="Oval 2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9" name="Arc 249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71" y="1068"/>
                        <a:ext cx="194" cy="76"/>
                      </a:xfrm>
                      <a:custGeom>
                        <a:avLst/>
                        <a:gdLst>
                          <a:gd name="T0" fmla="*/ 0 w 43200"/>
                          <a:gd name="T1" fmla="*/ 76 h 22375"/>
                          <a:gd name="T2" fmla="*/ 194 w 43200"/>
                          <a:gd name="T3" fmla="*/ 73 h 22375"/>
                          <a:gd name="T4" fmla="*/ 97 w 43200"/>
                          <a:gd name="T5" fmla="*/ 73 h 2237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3200" h="22375" fill="none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</a:path>
                          <a:path w="43200" h="22375" stroke="0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  <a:lnTo>
                              <a:pt x="21600" y="21600"/>
                            </a:lnTo>
                            <a:lnTo>
                              <a:pt x="13" y="22375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70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57" y="1144"/>
                        <a:ext cx="31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4" name="Group 2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7" y="2883"/>
                      <a:ext cx="678" cy="100"/>
                      <a:chOff x="2057" y="1068"/>
                      <a:chExt cx="678" cy="100"/>
                    </a:xfrm>
                  </p:grpSpPr>
                  <p:sp>
                    <p:nvSpPr>
                      <p:cNvPr id="8263" name="Line 25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65" y="1144"/>
                        <a:ext cx="17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4" name="Oval 2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5" name="Arc 25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71" y="1068"/>
                        <a:ext cx="194" cy="76"/>
                      </a:xfrm>
                      <a:custGeom>
                        <a:avLst/>
                        <a:gdLst>
                          <a:gd name="T0" fmla="*/ 0 w 43200"/>
                          <a:gd name="T1" fmla="*/ 76 h 22375"/>
                          <a:gd name="T2" fmla="*/ 194 w 43200"/>
                          <a:gd name="T3" fmla="*/ 73 h 22375"/>
                          <a:gd name="T4" fmla="*/ 97 w 43200"/>
                          <a:gd name="T5" fmla="*/ 73 h 2237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3200" h="22375" fill="none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</a:path>
                          <a:path w="43200" h="22375" stroke="0" extrusionOk="0">
                            <a:moveTo>
                              <a:pt x="13" y="22375"/>
                            </a:moveTo>
                            <a:cubicBezTo>
                              <a:pt x="4" y="22116"/>
                              <a:pt x="0" y="2185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  <a:lnTo>
                              <a:pt x="21600" y="21600"/>
                            </a:lnTo>
                            <a:lnTo>
                              <a:pt x="13" y="22375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6" name="Line 25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57" y="1144"/>
                        <a:ext cx="31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5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9" y="1821"/>
                      <a:ext cx="266" cy="48"/>
                      <a:chOff x="2469" y="1337"/>
                      <a:chExt cx="266" cy="48"/>
                    </a:xfrm>
                  </p:grpSpPr>
                  <p:sp>
                    <p:nvSpPr>
                      <p:cNvPr id="8261" name="Oval 2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337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2" name="Line 2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9" y="1362"/>
                        <a:ext cx="21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6" name="Group 2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9" y="2185"/>
                      <a:ext cx="266" cy="48"/>
                      <a:chOff x="2469" y="1337"/>
                      <a:chExt cx="266" cy="48"/>
                    </a:xfrm>
                  </p:grpSpPr>
                  <p:sp>
                    <p:nvSpPr>
                      <p:cNvPr id="8259" name="Oval 2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337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60" name="Line 2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9" y="1362"/>
                        <a:ext cx="21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8237" name="Group 2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9" y="2499"/>
                      <a:ext cx="266" cy="48"/>
                      <a:chOff x="2469" y="1337"/>
                      <a:chExt cx="266" cy="48"/>
                    </a:xfrm>
                  </p:grpSpPr>
                  <p:sp>
                    <p:nvSpPr>
                      <p:cNvPr id="8257" name="Oval 2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1337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58" name="Line 2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9" y="1362"/>
                        <a:ext cx="21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8238" name="Line 2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9" y="3273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39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3539"/>
                      <a:ext cx="14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40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5" y="3563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41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57" y="1386"/>
                      <a:ext cx="0" cy="15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aphicFrame>
                  <p:nvGraphicFramePr>
                    <p:cNvPr id="8242" name="Object 26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705" y="1319"/>
                    <a:ext cx="124" cy="22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052" name="Equation" r:id="rId3" imgW="114151" imgH="215619" progId="Equation.3">
                            <p:embed/>
                          </p:oleObj>
                        </mc:Choice>
                        <mc:Fallback>
                          <p:oleObj name="Equation" r:id="rId3" imgW="114151" imgH="215619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705" y="1319"/>
                                  <a:ext cx="124" cy="22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8243" name="Group 27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654" y="3079"/>
                      <a:ext cx="895" cy="121"/>
                      <a:chOff x="2227" y="2305"/>
                      <a:chExt cx="895" cy="121"/>
                    </a:xfrm>
                  </p:grpSpPr>
                  <p:sp>
                    <p:nvSpPr>
                      <p:cNvPr id="8247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56" y="2354"/>
                        <a:ext cx="26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8248" name="Group 2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41" y="2305"/>
                        <a:ext cx="145" cy="121"/>
                        <a:chOff x="2541" y="2305"/>
                        <a:chExt cx="145" cy="121"/>
                      </a:xfrm>
                    </p:grpSpPr>
                    <p:sp>
                      <p:nvSpPr>
                        <p:cNvPr id="8255" name="Line 2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41" y="2305"/>
                          <a:ext cx="70" cy="12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256" name="Line 2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614" y="2305"/>
                          <a:ext cx="72" cy="12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8249" name="Group 2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7" y="2305"/>
                        <a:ext cx="145" cy="121"/>
                        <a:chOff x="2541" y="2305"/>
                        <a:chExt cx="145" cy="121"/>
                      </a:xfrm>
                    </p:grpSpPr>
                    <p:sp>
                      <p:nvSpPr>
                        <p:cNvPr id="8253" name="Line 2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41" y="2305"/>
                          <a:ext cx="70" cy="12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8254" name="Line 2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614" y="2305"/>
                          <a:ext cx="72" cy="12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8250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17" y="2305"/>
                        <a:ext cx="24" cy="4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51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305"/>
                        <a:ext cx="24" cy="4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252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7" y="2354"/>
                        <a:ext cx="29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8244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3" y="2692"/>
                      <a:ext cx="19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45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587"/>
                      <a:ext cx="14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246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0" y="3611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8205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324" y="2499"/>
                    <a:ext cx="0" cy="29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8202" name="Rectangle 285"/>
                <p:cNvSpPr>
                  <a:spLocks noChangeArrowheads="1"/>
                </p:cNvSpPr>
                <p:nvPr/>
              </p:nvSpPr>
              <p:spPr bwMode="auto">
                <a:xfrm>
                  <a:off x="3169" y="1784"/>
                  <a:ext cx="200" cy="3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i="1">
                      <a:latin typeface="Times New Roman" pitchFamily="18" charset="0"/>
                      <a:ea typeface="Gulim" pitchFamily="34" charset="-127"/>
                    </a:rPr>
                    <a:t>I</a:t>
                  </a:r>
                  <a:endParaRPr 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8203" name="Line 286"/>
                <p:cNvSpPr>
                  <a:spLocks noChangeShapeType="1"/>
                </p:cNvSpPr>
                <p:nvPr/>
              </p:nvSpPr>
              <p:spPr bwMode="auto">
                <a:xfrm>
                  <a:off x="336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8200" name="Text Box 287"/>
              <p:cNvSpPr txBox="1">
                <a:spLocks noChangeArrowheads="1"/>
              </p:cNvSpPr>
              <p:nvPr/>
            </p:nvSpPr>
            <p:spPr bwMode="auto">
              <a:xfrm>
                <a:off x="2880" y="1285"/>
                <a:ext cx="29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sz="2000" i="1">
                    <a:latin typeface="Times New Roman" pitchFamily="18" charset="0"/>
                  </a:rPr>
                  <a:t>V</a:t>
                </a:r>
                <a:r>
                  <a:rPr lang="en-US" sz="2000" baseline="-25000">
                    <a:latin typeface="Times New Roman" pitchFamily="18" charset="0"/>
                  </a:rPr>
                  <a:t>ref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4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Weighted Resistor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5257800"/>
          <a:ext cx="609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692400" imgH="431800" progId="Equation.3">
                  <p:embed/>
                </p:oleObj>
              </mc:Choice>
              <mc:Fallback>
                <p:oleObj name="Equation" r:id="rId3" imgW="269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609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147"/>
          <p:cNvSpPr txBox="1">
            <a:spLocks noChangeArrowheads="1"/>
          </p:cNvSpPr>
          <p:nvPr/>
        </p:nvSpPr>
        <p:spPr bwMode="auto">
          <a:xfrm>
            <a:off x="2590800" y="4572000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MSB</a:t>
            </a:r>
          </a:p>
        </p:txBody>
      </p:sp>
      <p:sp>
        <p:nvSpPr>
          <p:cNvPr id="9221" name="Text Box 148"/>
          <p:cNvSpPr txBox="1">
            <a:spLocks noChangeArrowheads="1"/>
          </p:cNvSpPr>
          <p:nvPr/>
        </p:nvSpPr>
        <p:spPr bwMode="auto">
          <a:xfrm>
            <a:off x="6781800" y="5181600"/>
            <a:ext cx="623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LSB</a:t>
            </a:r>
          </a:p>
        </p:txBody>
      </p:sp>
      <p:sp>
        <p:nvSpPr>
          <p:cNvPr id="9222" name="Line 149"/>
          <p:cNvSpPr>
            <a:spLocks noChangeShapeType="1"/>
          </p:cNvSpPr>
          <p:nvPr/>
        </p:nvSpPr>
        <p:spPr bwMode="auto">
          <a:xfrm>
            <a:off x="3048000" y="4953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3" name="Text Box 152"/>
          <p:cNvSpPr txBox="1">
            <a:spLocks noChangeArrowheads="1"/>
          </p:cNvSpPr>
          <p:nvPr/>
        </p:nvSpPr>
        <p:spPr bwMode="auto">
          <a:xfrm>
            <a:off x="762000" y="1752600"/>
            <a:ext cx="2819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Text Box 155"/>
          <p:cNvSpPr txBox="1">
            <a:spLocks noChangeArrowheads="1"/>
          </p:cNvSpPr>
          <p:nvPr/>
        </p:nvSpPr>
        <p:spPr bwMode="auto">
          <a:xfrm>
            <a:off x="152400" y="1828800"/>
            <a:ext cx="36576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Voltages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through </a:t>
            </a:r>
            <a:r>
              <a:rPr lang="en-US" i="1"/>
              <a:t>V</a:t>
            </a:r>
            <a:r>
              <a:rPr lang="en-US" baseline="-25000"/>
              <a:t>n</a:t>
            </a:r>
            <a:r>
              <a:rPr lang="en-US"/>
              <a:t> are either </a:t>
            </a:r>
            <a:r>
              <a:rPr lang="en-US" i="1"/>
              <a:t>V</a:t>
            </a:r>
            <a:r>
              <a:rPr lang="en-US" baseline="-25000"/>
              <a:t>ref</a:t>
            </a:r>
            <a:r>
              <a:rPr lang="en-US"/>
              <a:t> if corresponding bit is high or ground if corresponding bit is low</a:t>
            </a:r>
          </a:p>
          <a:p>
            <a:endParaRPr lang="en-US" i="1"/>
          </a:p>
          <a:p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is most significant bit</a:t>
            </a:r>
          </a:p>
          <a:p>
            <a:endParaRPr lang="en-US" i="1"/>
          </a:p>
          <a:p>
            <a:r>
              <a:rPr lang="en-US" i="1"/>
              <a:t>V</a:t>
            </a:r>
            <a:r>
              <a:rPr lang="en-US" baseline="-25000"/>
              <a:t>n</a:t>
            </a:r>
            <a:r>
              <a:rPr lang="en-US"/>
              <a:t> is least significant bit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5" name="Line 159"/>
          <p:cNvSpPr>
            <a:spLocks noChangeShapeType="1"/>
          </p:cNvSpPr>
          <p:nvPr/>
        </p:nvSpPr>
        <p:spPr bwMode="auto">
          <a:xfrm flipH="1">
            <a:off x="6096000" y="5410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226" name="Group 172"/>
          <p:cNvGrpSpPr>
            <a:grpSpLocks/>
          </p:cNvGrpSpPr>
          <p:nvPr/>
        </p:nvGrpSpPr>
        <p:grpSpPr bwMode="auto">
          <a:xfrm>
            <a:off x="3276600" y="1676400"/>
            <a:ext cx="5715000" cy="3505200"/>
            <a:chOff x="2160" y="1056"/>
            <a:chExt cx="3456" cy="2016"/>
          </a:xfrm>
        </p:grpSpPr>
        <p:sp>
          <p:nvSpPr>
            <p:cNvPr id="9227" name="Rectangle 157"/>
            <p:cNvSpPr>
              <a:spLocks noChangeArrowheads="1"/>
            </p:cNvSpPr>
            <p:nvPr/>
          </p:nvSpPr>
          <p:spPr bwMode="auto">
            <a:xfrm>
              <a:off x="2422" y="1056"/>
              <a:ext cx="3194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28" name="Group 171"/>
            <p:cNvGrpSpPr>
              <a:grpSpLocks/>
            </p:cNvGrpSpPr>
            <p:nvPr/>
          </p:nvGrpSpPr>
          <p:grpSpPr bwMode="auto">
            <a:xfrm>
              <a:off x="2160" y="1056"/>
              <a:ext cx="3353" cy="1963"/>
              <a:chOff x="2160" y="1056"/>
              <a:chExt cx="3353" cy="1963"/>
            </a:xfrm>
          </p:grpSpPr>
          <p:sp>
            <p:nvSpPr>
              <p:cNvPr id="9229" name="Line 145"/>
              <p:cNvSpPr>
                <a:spLocks noChangeShapeType="1"/>
              </p:cNvSpPr>
              <p:nvPr/>
            </p:nvSpPr>
            <p:spPr bwMode="auto">
              <a:xfrm>
                <a:off x="4322" y="1730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9230" name="Group 169"/>
              <p:cNvGrpSpPr>
                <a:grpSpLocks/>
              </p:cNvGrpSpPr>
              <p:nvPr/>
            </p:nvGrpSpPr>
            <p:grpSpPr bwMode="auto">
              <a:xfrm>
                <a:off x="2160" y="1056"/>
                <a:ext cx="3353" cy="1963"/>
                <a:chOff x="2160" y="1056"/>
                <a:chExt cx="3353" cy="1963"/>
              </a:xfrm>
            </p:grpSpPr>
            <p:sp>
              <p:nvSpPr>
                <p:cNvPr id="9231" name="Rectangle 144"/>
                <p:cNvSpPr>
                  <a:spLocks noChangeArrowheads="1"/>
                </p:cNvSpPr>
                <p:nvPr/>
              </p:nvSpPr>
              <p:spPr bwMode="auto">
                <a:xfrm>
                  <a:off x="4154" y="1590"/>
                  <a:ext cx="173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i="1">
                      <a:latin typeface="Times New Roman" pitchFamily="18" charset="0"/>
                      <a:ea typeface="Gulim" pitchFamily="34" charset="-127"/>
                    </a:rPr>
                    <a:t>I</a:t>
                  </a:r>
                  <a:endParaRPr lang="en-US" sz="2400" i="1">
                    <a:latin typeface="Times New Roman" pitchFamily="18" charset="0"/>
                  </a:endParaRPr>
                </a:p>
              </p:txBody>
            </p:sp>
            <p:grpSp>
              <p:nvGrpSpPr>
                <p:cNvPr id="9232" name="Group 168"/>
                <p:cNvGrpSpPr>
                  <a:grpSpLocks/>
                </p:cNvGrpSpPr>
                <p:nvPr/>
              </p:nvGrpSpPr>
              <p:grpSpPr bwMode="auto">
                <a:xfrm>
                  <a:off x="2160" y="1056"/>
                  <a:ext cx="3353" cy="1963"/>
                  <a:chOff x="2160" y="1056"/>
                  <a:chExt cx="3353" cy="1963"/>
                </a:xfrm>
              </p:grpSpPr>
              <p:grpSp>
                <p:nvGrpSpPr>
                  <p:cNvPr id="9233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160" y="1288"/>
                    <a:ext cx="3353" cy="1731"/>
                    <a:chOff x="1705" y="1319"/>
                    <a:chExt cx="3887" cy="2292"/>
                  </a:xfrm>
                </p:grpSpPr>
                <p:grpSp>
                  <p:nvGrpSpPr>
                    <p:cNvPr id="9239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5" y="1319"/>
                      <a:ext cx="3887" cy="2292"/>
                      <a:chOff x="1705" y="1319"/>
                      <a:chExt cx="3887" cy="2292"/>
                    </a:xfrm>
                  </p:grpSpPr>
                  <p:sp>
                    <p:nvSpPr>
                      <p:cNvPr id="9241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35" y="2402"/>
                        <a:ext cx="145" cy="1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2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11" y="2088"/>
                        <a:ext cx="169" cy="13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3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835" y="1628"/>
                        <a:ext cx="145" cy="12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4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4320" y="2284"/>
                        <a:ext cx="528" cy="57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5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72" y="2571"/>
                        <a:ext cx="40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6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66" y="2331"/>
                        <a:ext cx="182" cy="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Arial" pitchFamily="34" charset="0"/>
                            <a:ea typeface="Gulim" pitchFamily="34" charset="-127"/>
                          </a:rPr>
                          <a:t>-</a:t>
                        </a:r>
                      </a:p>
                    </p:txBody>
                  </p:sp>
                  <p:sp>
                    <p:nvSpPr>
                      <p:cNvPr id="9247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66" y="2569"/>
                        <a:ext cx="222" cy="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>
                            <a:latin typeface="Arial" pitchFamily="34" charset="0"/>
                            <a:ea typeface="Gulim" pitchFamily="34" charset="-127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9248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9" y="1748"/>
                        <a:ext cx="0" cy="13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4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9" y="2402"/>
                        <a:ext cx="38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9250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4" y="1484"/>
                        <a:ext cx="895" cy="337"/>
                        <a:chOff x="2904" y="1000"/>
                        <a:chExt cx="895" cy="337"/>
                      </a:xfrm>
                    </p:grpSpPr>
                    <p:grpSp>
                      <p:nvGrpSpPr>
                        <p:cNvPr id="9364" name="Group 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04" y="1216"/>
                          <a:ext cx="895" cy="121"/>
                          <a:chOff x="2227" y="2305"/>
                          <a:chExt cx="895" cy="121"/>
                        </a:xfrm>
                      </p:grpSpPr>
                      <p:sp>
                        <p:nvSpPr>
                          <p:cNvPr id="9366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56" y="2354"/>
                            <a:ext cx="26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9367" name="Group 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1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74" name="Line 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75" name="Line 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9368" name="Group 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7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72" name="Line 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73" name="Line 2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369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517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70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32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71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27" y="2354"/>
                            <a:ext cx="29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365" name="Text Box 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4" y="1000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R</a:t>
                          </a:r>
                        </a:p>
                      </p:txBody>
                    </p:sp>
                  </p:grpSp>
                  <p:grpSp>
                    <p:nvGrpSpPr>
                      <p:cNvPr id="9251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4" y="1823"/>
                        <a:ext cx="895" cy="337"/>
                        <a:chOff x="2904" y="1000"/>
                        <a:chExt cx="895" cy="337"/>
                      </a:xfrm>
                    </p:grpSpPr>
                    <p:grpSp>
                      <p:nvGrpSpPr>
                        <p:cNvPr id="9352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04" y="1216"/>
                          <a:ext cx="895" cy="121"/>
                          <a:chOff x="2227" y="2305"/>
                          <a:chExt cx="895" cy="121"/>
                        </a:xfrm>
                      </p:grpSpPr>
                      <p:sp>
                        <p:nvSpPr>
                          <p:cNvPr id="9354" name="Line 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56" y="2354"/>
                            <a:ext cx="26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9355" name="Group 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1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62" name="Line 3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63" name="Line 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9356" name="Group 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7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60" name="Line 3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61" name="Line 3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357" name="Line 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517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58" name="Line 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32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59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27" y="2354"/>
                            <a:ext cx="29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353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4" y="1000"/>
                          <a:ext cx="3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2R</a:t>
                          </a:r>
                        </a:p>
                      </p:txBody>
                    </p:sp>
                  </p:grpSp>
                  <p:grpSp>
                    <p:nvGrpSpPr>
                      <p:cNvPr id="9252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4" y="2138"/>
                        <a:ext cx="895" cy="337"/>
                        <a:chOff x="2904" y="1000"/>
                        <a:chExt cx="895" cy="337"/>
                      </a:xfrm>
                    </p:grpSpPr>
                    <p:grpSp>
                      <p:nvGrpSpPr>
                        <p:cNvPr id="9340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04" y="1216"/>
                          <a:ext cx="895" cy="121"/>
                          <a:chOff x="2227" y="2305"/>
                          <a:chExt cx="895" cy="121"/>
                        </a:xfrm>
                      </p:grpSpPr>
                      <p:sp>
                        <p:nvSpPr>
                          <p:cNvPr id="9342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56" y="2354"/>
                            <a:ext cx="26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9343" name="Group 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1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50" name="Line 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51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9344" name="Group 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7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48" name="Line 5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49" name="Line 5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345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517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46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32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47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27" y="2354"/>
                            <a:ext cx="29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341" name="Text Box 5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4" y="1000"/>
                          <a:ext cx="3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4R</a:t>
                          </a:r>
                        </a:p>
                      </p:txBody>
                    </p:sp>
                  </p:grpSp>
                  <p:grpSp>
                    <p:nvGrpSpPr>
                      <p:cNvPr id="9253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4" y="2863"/>
                        <a:ext cx="895" cy="337"/>
                        <a:chOff x="2904" y="1000"/>
                        <a:chExt cx="895" cy="337"/>
                      </a:xfrm>
                    </p:grpSpPr>
                    <p:grpSp>
                      <p:nvGrpSpPr>
                        <p:cNvPr id="9328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04" y="1216"/>
                          <a:ext cx="895" cy="121"/>
                          <a:chOff x="2227" y="2305"/>
                          <a:chExt cx="895" cy="121"/>
                        </a:xfrm>
                      </p:grpSpPr>
                      <p:sp>
                        <p:nvSpPr>
                          <p:cNvPr id="9330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56" y="2354"/>
                            <a:ext cx="26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9331" name="Group 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1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38" name="Line 6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39" name="Line 6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9332" name="Group 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7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36" name="Line 6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37" name="Line 6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333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517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34" name="Line 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32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35" name="Line 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27" y="2354"/>
                            <a:ext cx="29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329" name="Text Box 6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4" y="1000"/>
                          <a:ext cx="4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2</a:t>
                          </a:r>
                          <a:r>
                            <a:rPr lang="en-US" altLang="ko-KR" baseline="30000">
                              <a:latin typeface="Times New Roman" pitchFamily="18" charset="0"/>
                              <a:ea typeface="Gulim" pitchFamily="34" charset="-127"/>
                            </a:rPr>
                            <a:t>n-1</a:t>
                          </a:r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R</a:t>
                          </a:r>
                        </a:p>
                      </p:txBody>
                    </p:sp>
                  </p:grpSp>
                  <p:sp>
                    <p:nvSpPr>
                      <p:cNvPr id="9254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15" y="2571"/>
                        <a:ext cx="0" cy="29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9255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90" y="1750"/>
                        <a:ext cx="895" cy="338"/>
                        <a:chOff x="2904" y="999"/>
                        <a:chExt cx="895" cy="338"/>
                      </a:xfrm>
                    </p:grpSpPr>
                    <p:grpSp>
                      <p:nvGrpSpPr>
                        <p:cNvPr id="9316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04" y="1216"/>
                          <a:ext cx="895" cy="121"/>
                          <a:chOff x="2227" y="2305"/>
                          <a:chExt cx="895" cy="121"/>
                        </a:xfrm>
                      </p:grpSpPr>
                      <p:sp>
                        <p:nvSpPr>
                          <p:cNvPr id="9318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56" y="2354"/>
                            <a:ext cx="26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9319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1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26" name="Line 7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27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9320" name="Group 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7" y="2305"/>
                            <a:ext cx="145" cy="121"/>
                            <a:chOff x="2541" y="2305"/>
                            <a:chExt cx="145" cy="121"/>
                          </a:xfrm>
                        </p:grpSpPr>
                        <p:sp>
                          <p:nvSpPr>
                            <p:cNvPr id="9324" name="Line 7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41" y="2305"/>
                              <a:ext cx="70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325" name="Line 7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2614" y="2305"/>
                              <a:ext cx="72" cy="121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321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517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22" name="Line 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832" y="2305"/>
                            <a:ext cx="24" cy="49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23" name="Line 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27" y="2354"/>
                            <a:ext cx="29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317" name="Text Box 8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4" y="999"/>
                          <a:ext cx="28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ko-KR">
                              <a:latin typeface="Times New Roman" pitchFamily="18" charset="0"/>
                              <a:ea typeface="Gulim" pitchFamily="34" charset="-127"/>
                            </a:rPr>
                            <a:t>Rf</a:t>
                          </a:r>
                          <a:endParaRPr lang="en-US" altLang="ko-KR" baseline="-25000">
                            <a:latin typeface="Times New Roman" pitchFamily="18" charset="0"/>
                            <a:ea typeface="Gulim" pitchFamily="34" charset="-127"/>
                          </a:endParaRPr>
                        </a:p>
                      </p:txBody>
                    </p:sp>
                  </p:grpSp>
                  <p:sp>
                    <p:nvSpPr>
                      <p:cNvPr id="9256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0" y="2015"/>
                        <a:ext cx="0" cy="38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57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85" y="2015"/>
                        <a:ext cx="0" cy="5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58" name="Text Box 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98" y="2339"/>
                        <a:ext cx="394" cy="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 sz="2000" i="1">
                            <a:latin typeface="Times New Roman" pitchFamily="18" charset="0"/>
                            <a:ea typeface="Gulim" pitchFamily="34" charset="-127"/>
                          </a:rPr>
                          <a:t>V</a:t>
                        </a:r>
                        <a:r>
                          <a:rPr lang="en-US" altLang="ko-KR" sz="2000" baseline="-25000">
                            <a:latin typeface="Times New Roman" pitchFamily="18" charset="0"/>
                            <a:ea typeface="Gulim" pitchFamily="34" charset="-127"/>
                          </a:rPr>
                          <a:t>ou</a:t>
                        </a:r>
                        <a:r>
                          <a:rPr lang="en-US" altLang="ko-KR" sz="2400" baseline="-25000">
                            <a:latin typeface="Times New Roman" pitchFamily="18" charset="0"/>
                            <a:ea typeface="Gulim" pitchFamily="34" charset="-127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9259" name="Oval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6" y="1725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60" name="Oval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6" y="206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61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6" y="310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62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811" y="2983"/>
                        <a:ext cx="145" cy="12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63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6" y="2378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64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69" y="1434"/>
                        <a:ext cx="0" cy="186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9265" name="Group 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9" y="3273"/>
                        <a:ext cx="265" cy="48"/>
                        <a:chOff x="2469" y="2789"/>
                        <a:chExt cx="265" cy="48"/>
                      </a:xfrm>
                    </p:grpSpPr>
                    <p:sp>
                      <p:nvSpPr>
                        <p:cNvPr id="9314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69" y="2813"/>
                          <a:ext cx="24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15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6" y="2789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66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7" y="1552"/>
                        <a:ext cx="678" cy="100"/>
                        <a:chOff x="2057" y="1068"/>
                        <a:chExt cx="678" cy="100"/>
                      </a:xfrm>
                    </p:grpSpPr>
                    <p:sp>
                      <p:nvSpPr>
                        <p:cNvPr id="9310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65" y="1144"/>
                          <a:ext cx="1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11" name="Oval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120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12" name="Arc 98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371" y="1068"/>
                          <a:ext cx="194" cy="76"/>
                        </a:xfrm>
                        <a:custGeom>
                          <a:avLst/>
                          <a:gdLst>
                            <a:gd name="T0" fmla="*/ 0 w 43200"/>
                            <a:gd name="T1" fmla="*/ 76 h 22375"/>
                            <a:gd name="T2" fmla="*/ 194 w 43200"/>
                            <a:gd name="T3" fmla="*/ 73 h 22375"/>
                            <a:gd name="T4" fmla="*/ 97 w 43200"/>
                            <a:gd name="T5" fmla="*/ 73 h 22375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3200" h="22375" fill="none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</a:path>
                            <a:path w="43200" h="22375" stroke="0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  <a:lnTo>
                                <a:pt x="21600" y="21600"/>
                              </a:lnTo>
                              <a:lnTo>
                                <a:pt x="13" y="22375"/>
                              </a:lnTo>
                              <a:close/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13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7" y="1144"/>
                          <a:ext cx="31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67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7" y="1915"/>
                        <a:ext cx="678" cy="100"/>
                        <a:chOff x="2057" y="1068"/>
                        <a:chExt cx="678" cy="100"/>
                      </a:xfrm>
                    </p:grpSpPr>
                    <p:sp>
                      <p:nvSpPr>
                        <p:cNvPr id="9306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65" y="1144"/>
                          <a:ext cx="1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7" name="Oval 1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120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8" name="Arc 103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371" y="1068"/>
                          <a:ext cx="194" cy="76"/>
                        </a:xfrm>
                        <a:custGeom>
                          <a:avLst/>
                          <a:gdLst>
                            <a:gd name="T0" fmla="*/ 0 w 43200"/>
                            <a:gd name="T1" fmla="*/ 76 h 22375"/>
                            <a:gd name="T2" fmla="*/ 194 w 43200"/>
                            <a:gd name="T3" fmla="*/ 73 h 22375"/>
                            <a:gd name="T4" fmla="*/ 97 w 43200"/>
                            <a:gd name="T5" fmla="*/ 73 h 22375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3200" h="22375" fill="none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</a:path>
                            <a:path w="43200" h="22375" stroke="0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  <a:lnTo>
                                <a:pt x="21600" y="21600"/>
                              </a:lnTo>
                              <a:lnTo>
                                <a:pt x="13" y="22375"/>
                              </a:lnTo>
                              <a:close/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9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7" y="1144"/>
                          <a:ext cx="31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68" name="Group 1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7" y="2254"/>
                        <a:ext cx="678" cy="100"/>
                        <a:chOff x="2057" y="1068"/>
                        <a:chExt cx="678" cy="100"/>
                      </a:xfrm>
                    </p:grpSpPr>
                    <p:sp>
                      <p:nvSpPr>
                        <p:cNvPr id="9302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65" y="1144"/>
                          <a:ext cx="1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3" name="Oval 1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120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4" name="Arc 108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371" y="1068"/>
                          <a:ext cx="194" cy="76"/>
                        </a:xfrm>
                        <a:custGeom>
                          <a:avLst/>
                          <a:gdLst>
                            <a:gd name="T0" fmla="*/ 0 w 43200"/>
                            <a:gd name="T1" fmla="*/ 76 h 22375"/>
                            <a:gd name="T2" fmla="*/ 194 w 43200"/>
                            <a:gd name="T3" fmla="*/ 73 h 22375"/>
                            <a:gd name="T4" fmla="*/ 97 w 43200"/>
                            <a:gd name="T5" fmla="*/ 73 h 22375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3200" h="22375" fill="none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</a:path>
                            <a:path w="43200" h="22375" stroke="0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  <a:lnTo>
                                <a:pt x="21600" y="21600"/>
                              </a:lnTo>
                              <a:lnTo>
                                <a:pt x="13" y="22375"/>
                              </a:lnTo>
                              <a:close/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5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7" y="1144"/>
                          <a:ext cx="31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69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7" y="2883"/>
                        <a:ext cx="678" cy="100"/>
                        <a:chOff x="2057" y="1068"/>
                        <a:chExt cx="678" cy="100"/>
                      </a:xfrm>
                    </p:grpSpPr>
                    <p:sp>
                      <p:nvSpPr>
                        <p:cNvPr id="9298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65" y="1144"/>
                          <a:ext cx="1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99" name="Oval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120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0" name="Arc 113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371" y="1068"/>
                          <a:ext cx="194" cy="76"/>
                        </a:xfrm>
                        <a:custGeom>
                          <a:avLst/>
                          <a:gdLst>
                            <a:gd name="T0" fmla="*/ 0 w 43200"/>
                            <a:gd name="T1" fmla="*/ 76 h 22375"/>
                            <a:gd name="T2" fmla="*/ 194 w 43200"/>
                            <a:gd name="T3" fmla="*/ 73 h 22375"/>
                            <a:gd name="T4" fmla="*/ 97 w 43200"/>
                            <a:gd name="T5" fmla="*/ 73 h 22375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3200" h="22375" fill="none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</a:path>
                            <a:path w="43200" h="22375" stroke="0" extrusionOk="0">
                              <a:moveTo>
                                <a:pt x="13" y="22375"/>
                              </a:moveTo>
                              <a:cubicBezTo>
                                <a:pt x="4" y="22116"/>
                                <a:pt x="0" y="21858"/>
                                <a:pt x="0" y="21600"/>
                              </a:cubicBezTo>
                              <a:cubicBezTo>
                                <a:pt x="0" y="9670"/>
                                <a:pt x="9670" y="0"/>
                                <a:pt x="21600" y="0"/>
                              </a:cubicBezTo>
                              <a:cubicBezTo>
                                <a:pt x="33529" y="-1"/>
                                <a:pt x="43199" y="9670"/>
                                <a:pt x="43200" y="21599"/>
                              </a:cubicBezTo>
                              <a:lnTo>
                                <a:pt x="21600" y="21600"/>
                              </a:lnTo>
                              <a:lnTo>
                                <a:pt x="13" y="22375"/>
                              </a:lnTo>
                              <a:close/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301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7" y="1144"/>
                          <a:ext cx="31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70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9" y="1821"/>
                        <a:ext cx="266" cy="48"/>
                        <a:chOff x="2469" y="1337"/>
                        <a:chExt cx="266" cy="48"/>
                      </a:xfrm>
                    </p:grpSpPr>
                    <p:sp>
                      <p:nvSpPr>
                        <p:cNvPr id="9296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337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97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69" y="1362"/>
                          <a:ext cx="21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71" name="Group 1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9" y="2185"/>
                        <a:ext cx="266" cy="48"/>
                        <a:chOff x="2469" y="1337"/>
                        <a:chExt cx="266" cy="48"/>
                      </a:xfrm>
                    </p:grpSpPr>
                    <p:sp>
                      <p:nvSpPr>
                        <p:cNvPr id="9294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337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95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69" y="1362"/>
                          <a:ext cx="21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9272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9" y="2499"/>
                        <a:ext cx="266" cy="48"/>
                        <a:chOff x="2469" y="1337"/>
                        <a:chExt cx="266" cy="48"/>
                      </a:xfrm>
                    </p:grpSpPr>
                    <p:sp>
                      <p:nvSpPr>
                        <p:cNvPr id="9292" name="Oval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7" y="1337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93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69" y="1362"/>
                          <a:ext cx="21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9273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69" y="3273"/>
                        <a:ext cx="0" cy="26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74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3539"/>
                        <a:ext cx="14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75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5" y="3563"/>
                        <a:ext cx="4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76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57" y="1386"/>
                        <a:ext cx="0" cy="157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aphicFrame>
                    <p:nvGraphicFramePr>
                      <p:cNvPr id="9277" name="Object 12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05" y="1319"/>
                      <a:ext cx="124" cy="22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079" name="Equation" r:id="rId5" imgW="114151" imgH="215619" progId="Equation.3">
                              <p:embed/>
                            </p:oleObj>
                          </mc:Choice>
                          <mc:Fallback>
                            <p:oleObj name="Equation" r:id="rId5" imgW="114151" imgH="215619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05" y="1319"/>
                                    <a:ext cx="124" cy="22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chemeClr val="accent1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pSp>
                    <p:nvGrpSpPr>
                      <p:cNvPr id="9278" name="Group 129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3654" y="3079"/>
                        <a:ext cx="895" cy="121"/>
                        <a:chOff x="2227" y="2305"/>
                        <a:chExt cx="895" cy="121"/>
                      </a:xfrm>
                    </p:grpSpPr>
                    <p:sp>
                      <p:nvSpPr>
                        <p:cNvPr id="9282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6" y="2354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9283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41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9290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291" name="Line 1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9284" name="Group 1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7" y="2305"/>
                          <a:ext cx="145" cy="121"/>
                          <a:chOff x="2541" y="2305"/>
                          <a:chExt cx="145" cy="121"/>
                        </a:xfrm>
                      </p:grpSpPr>
                      <p:sp>
                        <p:nvSpPr>
                          <p:cNvPr id="9288" name="Line 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41" y="2305"/>
                            <a:ext cx="70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289" name="Line 1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614" y="2305"/>
                            <a:ext cx="72" cy="12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285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517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86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2305"/>
                          <a:ext cx="24" cy="4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287" name="Line 1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7" y="2354"/>
                          <a:ext cx="29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sp>
                    <p:nvSpPr>
                      <p:cNvPr id="9279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13" y="2692"/>
                        <a:ext cx="19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80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587"/>
                        <a:ext cx="14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281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90" y="3611"/>
                        <a:ext cx="4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9240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24" y="2499"/>
                      <a:ext cx="0" cy="2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9234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1" y="1056"/>
                    <a:ext cx="317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9pPr>
                  </a:lstStyle>
                  <a:p>
                    <a:r>
                      <a:rPr lang="en-US" sz="2000" i="1">
                        <a:latin typeface="Times New Roman" pitchFamily="18" charset="0"/>
                      </a:rPr>
                      <a:t>V</a:t>
                    </a:r>
                    <a:r>
                      <a:rPr lang="en-US" sz="2000" baseline="-25000">
                        <a:latin typeface="Times New Roman" pitchFamily="18" charset="0"/>
                      </a:rPr>
                      <a:t>ref</a:t>
                    </a:r>
                  </a:p>
                </p:txBody>
              </p:sp>
              <p:sp>
                <p:nvSpPr>
                  <p:cNvPr id="9235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348"/>
                    <a:ext cx="24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itchFamily="34" charset="0"/>
                      </a:defRPr>
                    </a:lvl9pPr>
                  </a:lstStyle>
                  <a:p>
                    <a:r>
                      <a:rPr lang="en-US" i="1">
                        <a:latin typeface="Times New Roman" pitchFamily="18" charset="0"/>
                      </a:rPr>
                      <a:t>V</a:t>
                    </a:r>
                    <a:r>
                      <a:rPr lang="en-US" baseline="-250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923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24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Times New Roman" pitchFamily="18" charset="0"/>
                      </a:rPr>
                      <a:t>V</a:t>
                    </a:r>
                    <a:r>
                      <a:rPr lang="en-US" baseline="-25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9237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72"/>
                    <a:ext cx="24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Times New Roman" pitchFamily="18" charset="0"/>
                      </a:rPr>
                      <a:t>V</a:t>
                    </a:r>
                    <a:r>
                      <a:rPr lang="en-US" baseline="-25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9238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00"/>
                    <a:ext cx="24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Times New Roman" pitchFamily="18" charset="0"/>
                      </a:rPr>
                      <a:t>V</a:t>
                    </a:r>
                    <a:r>
                      <a:rPr lang="en-US" baseline="-25000">
                        <a:latin typeface="Times New Roman" pitchFamily="18" charset="0"/>
                      </a:rPr>
                      <a:t>n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4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Weighted Resistor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2325" y="193675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If </a:t>
            </a:r>
            <a:r>
              <a:rPr lang="en-US" sz="2400" i="1"/>
              <a:t>R</a:t>
            </a:r>
            <a:r>
              <a:rPr lang="en-US" sz="2400" baseline="-25000"/>
              <a:t>f</a:t>
            </a:r>
            <a:r>
              <a:rPr lang="en-US" sz="2400"/>
              <a:t>=</a:t>
            </a:r>
            <a:r>
              <a:rPr lang="en-US" sz="2400" i="1"/>
              <a:t>R</a:t>
            </a:r>
            <a:r>
              <a:rPr lang="en-US" sz="2400"/>
              <a:t>/2</a:t>
            </a:r>
          </a:p>
        </p:txBody>
      </p:sp>
      <p:graphicFrame>
        <p:nvGraphicFramePr>
          <p:cNvPr id="1024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838200" y="2514600"/>
          <a:ext cx="5791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57912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3657600"/>
            <a:ext cx="446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For example, a 4-Bit converter yields</a:t>
            </a:r>
          </a:p>
        </p:txBody>
      </p:sp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914400" y="4114800"/>
          <a:ext cx="6019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273300" imgH="431800" progId="Equation.3">
                  <p:embed/>
                </p:oleObj>
              </mc:Choice>
              <mc:Fallback>
                <p:oleObj name="Equation" r:id="rId5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019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838200" y="5334000"/>
            <a:ext cx="561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Where </a:t>
            </a:r>
            <a:r>
              <a:rPr lang="en-US" i="1"/>
              <a:t>b</a:t>
            </a:r>
            <a:r>
              <a:rPr lang="en-US" baseline="-25000"/>
              <a:t>3</a:t>
            </a:r>
            <a:r>
              <a:rPr lang="en-US"/>
              <a:t> corresponds to Bit-3, </a:t>
            </a:r>
            <a:r>
              <a:rPr lang="en-US" i="1"/>
              <a:t>b</a:t>
            </a:r>
            <a:r>
              <a:rPr lang="en-US" baseline="-25000"/>
              <a:t>2</a:t>
            </a:r>
            <a:r>
              <a:rPr lang="en-US"/>
              <a:t> to Bit-2, etc.</a:t>
            </a:r>
          </a:p>
        </p:txBody>
      </p:sp>
    </p:spTree>
    <p:extLst>
      <p:ext uri="{BB962C8B-B14F-4D97-AF65-F5344CB8AC3E}">
        <p14:creationId xmlns:p14="http://schemas.microsoft.com/office/powerpoint/2010/main" val="6457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Weighted Resistor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z="2400" smtClean="0"/>
              <a:t>Simple Construction/Analysis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z="2400" smtClean="0"/>
              <a:t>Fast Conversion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z="2400" smtClean="0"/>
              <a:t>Requires large range of resistors (2000:1 for 12-bit DAC) with necessary high precision for low resistors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z="2400" smtClean="0"/>
              <a:t>Requires low switch resistances in transistors 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z="2400" smtClean="0"/>
              <a:t>Can be expensive.  Therefore, usually limited to 8-bit resolution.</a:t>
            </a:r>
          </a:p>
        </p:txBody>
      </p:sp>
    </p:spTree>
    <p:extLst>
      <p:ext uri="{BB962C8B-B14F-4D97-AF65-F5344CB8AC3E}">
        <p14:creationId xmlns:p14="http://schemas.microsoft.com/office/powerpoint/2010/main" val="404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Digital to Analog Converters (DAC)</vt:lpstr>
      <vt:lpstr>What is a DAC?</vt:lpstr>
      <vt:lpstr>What is a DAC?</vt:lpstr>
      <vt:lpstr>Types of DACs</vt:lpstr>
      <vt:lpstr>Binary Weighted Resistor</vt:lpstr>
      <vt:lpstr>Binary Weighted Resistor</vt:lpstr>
      <vt:lpstr>Binary Weighted Resistor</vt:lpstr>
      <vt:lpstr>Binary Weighted Resistor</vt:lpstr>
      <vt:lpstr>Binary Weighted Resistor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to Analog Converters (DAC)</dc:title>
  <dc:creator>Bagubali</dc:creator>
  <cp:lastModifiedBy>admin</cp:lastModifiedBy>
  <cp:revision>2</cp:revision>
  <dcterms:created xsi:type="dcterms:W3CDTF">2012-09-26T05:27:57Z</dcterms:created>
  <dcterms:modified xsi:type="dcterms:W3CDTF">2015-03-18T07:51:12Z</dcterms:modified>
</cp:coreProperties>
</file>