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B873-9408-43C8-B784-6317609618C3}" type="datetimeFigureOut">
              <a:rPr lang="en-IN" smtClean="0"/>
              <a:t>26-09-2012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77EF4-4564-4669-BD05-FB59AC0B2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026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B873-9408-43C8-B784-6317609618C3}" type="datetimeFigureOut">
              <a:rPr lang="en-IN" smtClean="0"/>
              <a:t>26-09-2012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77EF4-4564-4669-BD05-FB59AC0B2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353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B873-9408-43C8-B784-6317609618C3}" type="datetimeFigureOut">
              <a:rPr lang="en-IN" smtClean="0"/>
              <a:t>26-09-2012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77EF4-4564-4669-BD05-FB59AC0B2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554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226EE-6314-4B16-88F8-2FCD4C1587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58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B873-9408-43C8-B784-6317609618C3}" type="datetimeFigureOut">
              <a:rPr lang="en-IN" smtClean="0"/>
              <a:t>26-09-2012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77EF4-4564-4669-BD05-FB59AC0B2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431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B873-9408-43C8-B784-6317609618C3}" type="datetimeFigureOut">
              <a:rPr lang="en-IN" smtClean="0"/>
              <a:t>26-09-2012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77EF4-4564-4669-BD05-FB59AC0B2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56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B873-9408-43C8-B784-6317609618C3}" type="datetimeFigureOut">
              <a:rPr lang="en-IN" smtClean="0"/>
              <a:t>26-09-2012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77EF4-4564-4669-BD05-FB59AC0B2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080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B873-9408-43C8-B784-6317609618C3}" type="datetimeFigureOut">
              <a:rPr lang="en-IN" smtClean="0"/>
              <a:t>26-09-2012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77EF4-4564-4669-BD05-FB59AC0B2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25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B873-9408-43C8-B784-6317609618C3}" type="datetimeFigureOut">
              <a:rPr lang="en-IN" smtClean="0"/>
              <a:t>26-09-2012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77EF4-4564-4669-BD05-FB59AC0B2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046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B873-9408-43C8-B784-6317609618C3}" type="datetimeFigureOut">
              <a:rPr lang="en-IN" smtClean="0"/>
              <a:t>26-09-2012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77EF4-4564-4669-BD05-FB59AC0B2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394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B873-9408-43C8-B784-6317609618C3}" type="datetimeFigureOut">
              <a:rPr lang="en-IN" smtClean="0"/>
              <a:t>26-09-2012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77EF4-4564-4669-BD05-FB59AC0B2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486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B873-9408-43C8-B784-6317609618C3}" type="datetimeFigureOut">
              <a:rPr lang="en-IN" smtClean="0"/>
              <a:t>26-09-2012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77EF4-4564-4669-BD05-FB59AC0B2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94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8B873-9408-43C8-B784-6317609618C3}" type="datetimeFigureOut">
              <a:rPr lang="en-IN" smtClean="0"/>
              <a:t>26-09-2012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77EF4-4564-4669-BD05-FB59AC0B2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58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3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R-2R Ladder 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905000"/>
            <a:ext cx="5562600" cy="38100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85800" y="4800600"/>
            <a:ext cx="28019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Bit: 0      0      0      0 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6127750" y="1905000"/>
            <a:ext cx="2982913" cy="33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Each bit corresponds</a:t>
            </a:r>
          </a:p>
          <a:p>
            <a:r>
              <a:rPr lang="en-US"/>
              <a:t>to a switch:</a:t>
            </a:r>
          </a:p>
          <a:p>
            <a:endParaRPr lang="en-US"/>
          </a:p>
          <a:p>
            <a:r>
              <a:rPr lang="en-US"/>
              <a:t>If the bit is high, </a:t>
            </a:r>
          </a:p>
          <a:p>
            <a:r>
              <a:rPr lang="en-US"/>
              <a:t>the corresponding</a:t>
            </a:r>
          </a:p>
          <a:p>
            <a:r>
              <a:rPr lang="en-US"/>
              <a:t>switch is connected to</a:t>
            </a:r>
          </a:p>
          <a:p>
            <a:r>
              <a:rPr lang="en-US"/>
              <a:t>the inverting input of </a:t>
            </a:r>
          </a:p>
          <a:p>
            <a:r>
              <a:rPr lang="en-US"/>
              <a:t>the op-amp.</a:t>
            </a:r>
          </a:p>
          <a:p>
            <a:endParaRPr lang="en-US"/>
          </a:p>
          <a:p>
            <a:r>
              <a:rPr lang="en-US"/>
              <a:t>If the bit is low, the </a:t>
            </a:r>
          </a:p>
          <a:p>
            <a:r>
              <a:rPr lang="en-US"/>
              <a:t>corresponding switch</a:t>
            </a:r>
          </a:p>
          <a:p>
            <a:r>
              <a:rPr lang="en-US"/>
              <a:t>is connected to ground. 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1219200" y="5257800"/>
            <a:ext cx="1960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4-Bit Converter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5486400" y="47244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609600" y="2057400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334000" y="4953000"/>
            <a:ext cx="588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V</a:t>
            </a:r>
            <a:r>
              <a:rPr lang="en-US" baseline="-25000"/>
              <a:t>out</a:t>
            </a: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533400" y="2209800"/>
            <a:ext cx="549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V</a:t>
            </a:r>
            <a:r>
              <a:rPr lang="en-US" baseline="-25000"/>
              <a:t>ref</a:t>
            </a:r>
          </a:p>
        </p:txBody>
      </p:sp>
    </p:spTree>
    <p:extLst>
      <p:ext uri="{BB962C8B-B14F-4D97-AF65-F5344CB8AC3E}">
        <p14:creationId xmlns:p14="http://schemas.microsoft.com/office/powerpoint/2010/main" val="230871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304800" y="1981200"/>
            <a:ext cx="5562600" cy="3941763"/>
            <a:chOff x="192" y="1248"/>
            <a:chExt cx="3504" cy="2483"/>
          </a:xfrm>
        </p:grpSpPr>
        <p:grpSp>
          <p:nvGrpSpPr>
            <p:cNvPr id="13346" name="Group 3"/>
            <p:cNvGrpSpPr>
              <a:grpSpLocks/>
            </p:cNvGrpSpPr>
            <p:nvPr/>
          </p:nvGrpSpPr>
          <p:grpSpPr bwMode="auto">
            <a:xfrm>
              <a:off x="192" y="1248"/>
              <a:ext cx="3504" cy="2483"/>
              <a:chOff x="192" y="1248"/>
              <a:chExt cx="3800" cy="2483"/>
            </a:xfrm>
          </p:grpSpPr>
          <p:pic>
            <p:nvPicPr>
              <p:cNvPr id="13349" name="Picture 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" y="1248"/>
                <a:ext cx="3800" cy="248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350" name="Text Box 5"/>
              <p:cNvSpPr txBox="1">
                <a:spLocks noChangeArrowheads="1"/>
              </p:cNvSpPr>
              <p:nvPr/>
            </p:nvSpPr>
            <p:spPr bwMode="auto">
              <a:xfrm>
                <a:off x="480" y="1248"/>
                <a:ext cx="3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r>
                  <a:rPr lang="en-US"/>
                  <a:t>V</a:t>
                </a:r>
                <a:r>
                  <a:rPr lang="en-US" baseline="-25000"/>
                  <a:t>ref</a:t>
                </a:r>
              </a:p>
            </p:txBody>
          </p:sp>
          <p:sp>
            <p:nvSpPr>
              <p:cNvPr id="13351" name="Rectangle 6"/>
              <p:cNvSpPr>
                <a:spLocks noChangeArrowheads="1"/>
              </p:cNvSpPr>
              <p:nvPr/>
            </p:nvSpPr>
            <p:spPr bwMode="auto">
              <a:xfrm>
                <a:off x="1488" y="1248"/>
                <a:ext cx="29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V</a:t>
                </a:r>
                <a:r>
                  <a:rPr lang="en-US" baseline="-25000"/>
                  <a:t>2</a:t>
                </a:r>
              </a:p>
            </p:txBody>
          </p:sp>
          <p:sp>
            <p:nvSpPr>
              <p:cNvPr id="13352" name="Rectangle 7"/>
              <p:cNvSpPr>
                <a:spLocks noChangeArrowheads="1"/>
              </p:cNvSpPr>
              <p:nvPr/>
            </p:nvSpPr>
            <p:spPr bwMode="auto">
              <a:xfrm>
                <a:off x="1104" y="1248"/>
                <a:ext cx="29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V</a:t>
                </a:r>
                <a:r>
                  <a:rPr lang="en-US" baseline="-25000"/>
                  <a:t>1</a:t>
                </a:r>
              </a:p>
            </p:txBody>
          </p:sp>
          <p:sp>
            <p:nvSpPr>
              <p:cNvPr id="13353" name="Rectangle 8"/>
              <p:cNvSpPr>
                <a:spLocks noChangeArrowheads="1"/>
              </p:cNvSpPr>
              <p:nvPr/>
            </p:nvSpPr>
            <p:spPr bwMode="auto">
              <a:xfrm>
                <a:off x="1920" y="1248"/>
                <a:ext cx="29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V</a:t>
                </a:r>
                <a:r>
                  <a:rPr lang="en-US" baseline="-25000"/>
                  <a:t>3</a:t>
                </a:r>
              </a:p>
            </p:txBody>
          </p:sp>
        </p:grpSp>
        <p:sp>
          <p:nvSpPr>
            <p:cNvPr id="13347" name="Rectangle 9"/>
            <p:cNvSpPr>
              <a:spLocks noChangeArrowheads="1"/>
            </p:cNvSpPr>
            <p:nvPr/>
          </p:nvSpPr>
          <p:spPr bwMode="auto">
            <a:xfrm>
              <a:off x="240" y="1392"/>
              <a:ext cx="192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348" name="Rectangle 10"/>
            <p:cNvSpPr>
              <a:spLocks noChangeArrowheads="1"/>
            </p:cNvSpPr>
            <p:nvPr/>
          </p:nvSpPr>
          <p:spPr bwMode="auto">
            <a:xfrm>
              <a:off x="3264" y="2976"/>
              <a:ext cx="240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3315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R-2R Ladder</a:t>
            </a:r>
          </a:p>
        </p:txBody>
      </p:sp>
      <p:sp>
        <p:nvSpPr>
          <p:cNvPr id="13316" name="Rectangle 12"/>
          <p:cNvSpPr>
            <a:spLocks noChangeArrowheads="1"/>
          </p:cNvSpPr>
          <p:nvPr/>
        </p:nvSpPr>
        <p:spPr bwMode="auto">
          <a:xfrm>
            <a:off x="2743200" y="2057400"/>
            <a:ext cx="14478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17" name="Line 13"/>
          <p:cNvSpPr>
            <a:spLocks noChangeShapeType="1"/>
          </p:cNvSpPr>
          <p:nvPr/>
        </p:nvSpPr>
        <p:spPr bwMode="auto">
          <a:xfrm>
            <a:off x="4191000" y="2743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18" name="Text Box 14"/>
          <p:cNvSpPr txBox="1">
            <a:spLocks noChangeArrowheads="1"/>
          </p:cNvSpPr>
          <p:nvPr/>
        </p:nvSpPr>
        <p:spPr bwMode="auto">
          <a:xfrm>
            <a:off x="4114800" y="2286000"/>
            <a:ext cx="1768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Ideal Op-amp</a:t>
            </a:r>
          </a:p>
        </p:txBody>
      </p:sp>
      <p:grpSp>
        <p:nvGrpSpPr>
          <p:cNvPr id="13319" name="Group 42"/>
          <p:cNvGrpSpPr>
            <a:grpSpLocks/>
          </p:cNvGrpSpPr>
          <p:nvPr/>
        </p:nvGrpSpPr>
        <p:grpSpPr bwMode="auto">
          <a:xfrm>
            <a:off x="6172200" y="1752600"/>
            <a:ext cx="2133600" cy="2438400"/>
            <a:chOff x="3888" y="1104"/>
            <a:chExt cx="1344" cy="1536"/>
          </a:xfrm>
        </p:grpSpPr>
        <p:sp>
          <p:nvSpPr>
            <p:cNvPr id="13321" name="Rectangle 40"/>
            <p:cNvSpPr>
              <a:spLocks noChangeArrowheads="1"/>
            </p:cNvSpPr>
            <p:nvPr/>
          </p:nvSpPr>
          <p:spPr bwMode="auto">
            <a:xfrm>
              <a:off x="3888" y="1104"/>
              <a:ext cx="1344" cy="15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322" name="Line 16"/>
            <p:cNvSpPr>
              <a:spLocks noChangeShapeType="1"/>
            </p:cNvSpPr>
            <p:nvPr/>
          </p:nvSpPr>
          <p:spPr bwMode="auto">
            <a:xfrm>
              <a:off x="4515" y="1236"/>
              <a:ext cx="0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323" name="Line 17"/>
            <p:cNvSpPr>
              <a:spLocks noChangeShapeType="1"/>
            </p:cNvSpPr>
            <p:nvPr/>
          </p:nvSpPr>
          <p:spPr bwMode="auto">
            <a:xfrm>
              <a:off x="4202" y="1499"/>
              <a:ext cx="6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324" name="Line 18"/>
            <p:cNvSpPr>
              <a:spLocks noChangeShapeType="1"/>
            </p:cNvSpPr>
            <p:nvPr/>
          </p:nvSpPr>
          <p:spPr bwMode="auto">
            <a:xfrm>
              <a:off x="4202" y="1499"/>
              <a:ext cx="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325" name="Line 19"/>
            <p:cNvSpPr>
              <a:spLocks noChangeShapeType="1"/>
            </p:cNvSpPr>
            <p:nvPr/>
          </p:nvSpPr>
          <p:spPr bwMode="auto">
            <a:xfrm>
              <a:off x="4829" y="1499"/>
              <a:ext cx="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13326" name="Group 20"/>
            <p:cNvGrpSpPr>
              <a:grpSpLocks/>
            </p:cNvGrpSpPr>
            <p:nvPr/>
          </p:nvGrpSpPr>
          <p:grpSpPr bwMode="auto">
            <a:xfrm>
              <a:off x="4202" y="1674"/>
              <a:ext cx="89" cy="351"/>
              <a:chOff x="4272" y="1824"/>
              <a:chExt cx="96" cy="384"/>
            </a:xfrm>
          </p:grpSpPr>
          <p:sp>
            <p:nvSpPr>
              <p:cNvPr id="13342" name="Line 21"/>
              <p:cNvSpPr>
                <a:spLocks noChangeShapeType="1"/>
              </p:cNvSpPr>
              <p:nvPr/>
            </p:nvSpPr>
            <p:spPr bwMode="auto">
              <a:xfrm>
                <a:off x="4272" y="1824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343" name="Line 22"/>
              <p:cNvSpPr>
                <a:spLocks noChangeShapeType="1"/>
              </p:cNvSpPr>
              <p:nvPr/>
            </p:nvSpPr>
            <p:spPr bwMode="auto">
              <a:xfrm flipH="1">
                <a:off x="4272" y="192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344" name="Line 23"/>
              <p:cNvSpPr>
                <a:spLocks noChangeShapeType="1"/>
              </p:cNvSpPr>
              <p:nvPr/>
            </p:nvSpPr>
            <p:spPr bwMode="auto">
              <a:xfrm>
                <a:off x="4272" y="201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345" name="Line 24"/>
              <p:cNvSpPr>
                <a:spLocks noChangeShapeType="1"/>
              </p:cNvSpPr>
              <p:nvPr/>
            </p:nvSpPr>
            <p:spPr bwMode="auto">
              <a:xfrm flipH="1">
                <a:off x="4272" y="2112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3327" name="Group 25"/>
            <p:cNvGrpSpPr>
              <a:grpSpLocks/>
            </p:cNvGrpSpPr>
            <p:nvPr/>
          </p:nvGrpSpPr>
          <p:grpSpPr bwMode="auto">
            <a:xfrm>
              <a:off x="4829" y="1674"/>
              <a:ext cx="89" cy="351"/>
              <a:chOff x="4272" y="1824"/>
              <a:chExt cx="96" cy="384"/>
            </a:xfrm>
          </p:grpSpPr>
          <p:sp>
            <p:nvSpPr>
              <p:cNvPr id="13338" name="Line 26"/>
              <p:cNvSpPr>
                <a:spLocks noChangeShapeType="1"/>
              </p:cNvSpPr>
              <p:nvPr/>
            </p:nvSpPr>
            <p:spPr bwMode="auto">
              <a:xfrm>
                <a:off x="4272" y="1824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339" name="Line 27"/>
              <p:cNvSpPr>
                <a:spLocks noChangeShapeType="1"/>
              </p:cNvSpPr>
              <p:nvPr/>
            </p:nvSpPr>
            <p:spPr bwMode="auto">
              <a:xfrm flipH="1">
                <a:off x="4272" y="192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340" name="Line 28"/>
              <p:cNvSpPr>
                <a:spLocks noChangeShapeType="1"/>
              </p:cNvSpPr>
              <p:nvPr/>
            </p:nvSpPr>
            <p:spPr bwMode="auto">
              <a:xfrm>
                <a:off x="4272" y="201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341" name="Line 29"/>
              <p:cNvSpPr>
                <a:spLocks noChangeShapeType="1"/>
              </p:cNvSpPr>
              <p:nvPr/>
            </p:nvSpPr>
            <p:spPr bwMode="auto">
              <a:xfrm flipH="1">
                <a:off x="4272" y="2112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3328" name="Line 30"/>
            <p:cNvSpPr>
              <a:spLocks noChangeShapeType="1"/>
            </p:cNvSpPr>
            <p:nvPr/>
          </p:nvSpPr>
          <p:spPr bwMode="auto">
            <a:xfrm>
              <a:off x="4202" y="2025"/>
              <a:ext cx="0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329" name="Line 31"/>
            <p:cNvSpPr>
              <a:spLocks noChangeShapeType="1"/>
            </p:cNvSpPr>
            <p:nvPr/>
          </p:nvSpPr>
          <p:spPr bwMode="auto">
            <a:xfrm>
              <a:off x="4829" y="2025"/>
              <a:ext cx="0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330" name="Line 32"/>
            <p:cNvSpPr>
              <a:spLocks noChangeShapeType="1"/>
            </p:cNvSpPr>
            <p:nvPr/>
          </p:nvSpPr>
          <p:spPr bwMode="auto">
            <a:xfrm>
              <a:off x="4202" y="2201"/>
              <a:ext cx="6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331" name="Line 33"/>
            <p:cNvSpPr>
              <a:spLocks noChangeShapeType="1"/>
            </p:cNvSpPr>
            <p:nvPr/>
          </p:nvSpPr>
          <p:spPr bwMode="auto">
            <a:xfrm>
              <a:off x="4515" y="2201"/>
              <a:ext cx="0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332" name="Line 34"/>
            <p:cNvSpPr>
              <a:spLocks noChangeShapeType="1"/>
            </p:cNvSpPr>
            <p:nvPr/>
          </p:nvSpPr>
          <p:spPr bwMode="auto">
            <a:xfrm>
              <a:off x="4291" y="2464"/>
              <a:ext cx="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333" name="Line 35"/>
            <p:cNvSpPr>
              <a:spLocks noChangeShapeType="1"/>
            </p:cNvSpPr>
            <p:nvPr/>
          </p:nvSpPr>
          <p:spPr bwMode="auto">
            <a:xfrm>
              <a:off x="4381" y="2508"/>
              <a:ext cx="2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334" name="Line 36"/>
            <p:cNvSpPr>
              <a:spLocks noChangeShapeType="1"/>
            </p:cNvSpPr>
            <p:nvPr/>
          </p:nvSpPr>
          <p:spPr bwMode="auto">
            <a:xfrm>
              <a:off x="4470" y="2552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335" name="Text Box 37"/>
            <p:cNvSpPr txBox="1">
              <a:spLocks noChangeArrowheads="1"/>
            </p:cNvSpPr>
            <p:nvPr/>
          </p:nvSpPr>
          <p:spPr bwMode="auto">
            <a:xfrm>
              <a:off x="3888" y="1762"/>
              <a:ext cx="3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/>
                <a:t>2R</a:t>
              </a:r>
            </a:p>
          </p:txBody>
        </p:sp>
        <p:sp>
          <p:nvSpPr>
            <p:cNvPr id="13336" name="Rectangle 38"/>
            <p:cNvSpPr>
              <a:spLocks noChangeArrowheads="1"/>
            </p:cNvSpPr>
            <p:nvPr/>
          </p:nvSpPr>
          <p:spPr bwMode="auto">
            <a:xfrm>
              <a:off x="4919" y="1762"/>
              <a:ext cx="3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2R</a:t>
              </a:r>
            </a:p>
          </p:txBody>
        </p:sp>
        <p:sp>
          <p:nvSpPr>
            <p:cNvPr id="13337" name="Text Box 39"/>
            <p:cNvSpPr txBox="1">
              <a:spLocks noChangeArrowheads="1"/>
            </p:cNvSpPr>
            <p:nvPr/>
          </p:nvSpPr>
          <p:spPr bwMode="auto">
            <a:xfrm>
              <a:off x="4515" y="1104"/>
              <a:ext cx="2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/>
                <a:t>V</a:t>
              </a:r>
              <a:r>
                <a:rPr lang="en-US" baseline="-25000"/>
                <a:t>3</a:t>
              </a:r>
            </a:p>
          </p:txBody>
        </p:sp>
      </p:grpSp>
      <p:graphicFrame>
        <p:nvGraphicFramePr>
          <p:cNvPr id="13320" name="Object 41"/>
          <p:cNvGraphicFramePr>
            <a:graphicFrameLocks noChangeAspect="1"/>
          </p:cNvGraphicFramePr>
          <p:nvPr>
            <p:ph idx="1"/>
          </p:nvPr>
        </p:nvGraphicFramePr>
        <p:xfrm>
          <a:off x="5943600" y="4419600"/>
          <a:ext cx="28956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1270000" imgH="419100" progId="Equation.3">
                  <p:embed/>
                </p:oleObj>
              </mc:Choice>
              <mc:Fallback>
                <p:oleObj name="Equation" r:id="rId4" imgW="12700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419600"/>
                        <a:ext cx="2895600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222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2"/>
          <p:cNvGrpSpPr>
            <a:grpSpLocks/>
          </p:cNvGrpSpPr>
          <p:nvPr/>
        </p:nvGrpSpPr>
        <p:grpSpPr bwMode="auto">
          <a:xfrm>
            <a:off x="304800" y="1905000"/>
            <a:ext cx="5562600" cy="3941763"/>
            <a:chOff x="192" y="1200"/>
            <a:chExt cx="3504" cy="2483"/>
          </a:xfrm>
        </p:grpSpPr>
        <p:grpSp>
          <p:nvGrpSpPr>
            <p:cNvPr id="14371" name="Group 3"/>
            <p:cNvGrpSpPr>
              <a:grpSpLocks/>
            </p:cNvGrpSpPr>
            <p:nvPr/>
          </p:nvGrpSpPr>
          <p:grpSpPr bwMode="auto">
            <a:xfrm>
              <a:off x="192" y="1200"/>
              <a:ext cx="3504" cy="2483"/>
              <a:chOff x="240" y="1296"/>
              <a:chExt cx="3504" cy="2483"/>
            </a:xfrm>
          </p:grpSpPr>
          <p:grpSp>
            <p:nvGrpSpPr>
              <p:cNvPr id="14376" name="Group 4"/>
              <p:cNvGrpSpPr>
                <a:grpSpLocks/>
              </p:cNvGrpSpPr>
              <p:nvPr/>
            </p:nvGrpSpPr>
            <p:grpSpPr bwMode="auto">
              <a:xfrm>
                <a:off x="240" y="1296"/>
                <a:ext cx="3504" cy="2483"/>
                <a:chOff x="192" y="1248"/>
                <a:chExt cx="3800" cy="2483"/>
              </a:xfrm>
            </p:grpSpPr>
            <p:pic>
              <p:nvPicPr>
                <p:cNvPr id="14383" name="Picture 5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" y="1248"/>
                  <a:ext cx="3800" cy="248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4384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480" y="1248"/>
                  <a:ext cx="37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r>
                    <a:rPr lang="en-US"/>
                    <a:t>V</a:t>
                  </a:r>
                  <a:r>
                    <a:rPr lang="en-US" baseline="-25000"/>
                    <a:t>ref</a:t>
                  </a:r>
                </a:p>
              </p:txBody>
            </p:sp>
            <p:sp>
              <p:nvSpPr>
                <p:cNvPr id="14385" name="Rectangle 7"/>
                <p:cNvSpPr>
                  <a:spLocks noChangeArrowheads="1"/>
                </p:cNvSpPr>
                <p:nvPr/>
              </p:nvSpPr>
              <p:spPr bwMode="auto">
                <a:xfrm>
                  <a:off x="1488" y="1248"/>
                  <a:ext cx="29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V</a:t>
                  </a:r>
                  <a:r>
                    <a:rPr lang="en-US" baseline="-25000"/>
                    <a:t>2</a:t>
                  </a:r>
                </a:p>
              </p:txBody>
            </p:sp>
            <p:sp>
              <p:nvSpPr>
                <p:cNvPr id="14386" name="Rectangle 8"/>
                <p:cNvSpPr>
                  <a:spLocks noChangeArrowheads="1"/>
                </p:cNvSpPr>
                <p:nvPr/>
              </p:nvSpPr>
              <p:spPr bwMode="auto">
                <a:xfrm>
                  <a:off x="1104" y="1248"/>
                  <a:ext cx="29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V</a:t>
                  </a:r>
                  <a:r>
                    <a:rPr lang="en-US" baseline="-25000"/>
                    <a:t>1</a:t>
                  </a:r>
                </a:p>
              </p:txBody>
            </p:sp>
            <p:sp>
              <p:nvSpPr>
                <p:cNvPr id="14387" name="Rectangle 9"/>
                <p:cNvSpPr>
                  <a:spLocks noChangeArrowheads="1"/>
                </p:cNvSpPr>
                <p:nvPr/>
              </p:nvSpPr>
              <p:spPr bwMode="auto">
                <a:xfrm>
                  <a:off x="1920" y="1248"/>
                  <a:ext cx="29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V</a:t>
                  </a:r>
                  <a:r>
                    <a:rPr lang="en-US" baseline="-25000"/>
                    <a:t>3</a:t>
                  </a:r>
                </a:p>
              </p:txBody>
            </p:sp>
          </p:grpSp>
          <p:sp>
            <p:nvSpPr>
              <p:cNvPr id="14377" name="Line 10"/>
              <p:cNvSpPr>
                <a:spLocks noChangeShapeType="1"/>
              </p:cNvSpPr>
              <p:nvPr/>
            </p:nvSpPr>
            <p:spPr bwMode="auto">
              <a:xfrm>
                <a:off x="1488" y="1296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378" name="Line 11"/>
              <p:cNvSpPr>
                <a:spLocks noChangeShapeType="1"/>
              </p:cNvSpPr>
              <p:nvPr/>
            </p:nvSpPr>
            <p:spPr bwMode="auto">
              <a:xfrm>
                <a:off x="1488" y="1296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379" name="Line 12"/>
              <p:cNvSpPr>
                <a:spLocks noChangeShapeType="1"/>
              </p:cNvSpPr>
              <p:nvPr/>
            </p:nvSpPr>
            <p:spPr bwMode="auto">
              <a:xfrm>
                <a:off x="1488" y="172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380" name="Line 13"/>
              <p:cNvSpPr>
                <a:spLocks noChangeShapeType="1"/>
              </p:cNvSpPr>
              <p:nvPr/>
            </p:nvSpPr>
            <p:spPr bwMode="auto">
              <a:xfrm>
                <a:off x="1776" y="1728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381" name="Line 14"/>
              <p:cNvSpPr>
                <a:spLocks noChangeShapeType="1"/>
              </p:cNvSpPr>
              <p:nvPr/>
            </p:nvSpPr>
            <p:spPr bwMode="auto">
              <a:xfrm>
                <a:off x="1776" y="2208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382" name="Line 15"/>
              <p:cNvSpPr>
                <a:spLocks noChangeShapeType="1"/>
              </p:cNvSpPr>
              <p:nvPr/>
            </p:nvSpPr>
            <p:spPr bwMode="auto">
              <a:xfrm>
                <a:off x="2352" y="1296"/>
                <a:ext cx="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4372" name="Line 16"/>
            <p:cNvSpPr>
              <a:spLocks noChangeShapeType="1"/>
            </p:cNvSpPr>
            <p:nvPr/>
          </p:nvSpPr>
          <p:spPr bwMode="auto">
            <a:xfrm>
              <a:off x="2208" y="249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373" name="Rectangle 17"/>
            <p:cNvSpPr>
              <a:spLocks noChangeArrowheads="1"/>
            </p:cNvSpPr>
            <p:nvPr/>
          </p:nvSpPr>
          <p:spPr bwMode="auto">
            <a:xfrm>
              <a:off x="3312" y="2928"/>
              <a:ext cx="192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374" name="Text Box 18"/>
            <p:cNvSpPr txBox="1">
              <a:spLocks noChangeArrowheads="1"/>
            </p:cNvSpPr>
            <p:nvPr/>
          </p:nvSpPr>
          <p:spPr bwMode="auto">
            <a:xfrm>
              <a:off x="3264" y="2832"/>
              <a:ext cx="37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/>
                <a:t>V</a:t>
              </a:r>
              <a:r>
                <a:rPr lang="en-US" baseline="-25000"/>
                <a:t>out</a:t>
              </a:r>
            </a:p>
          </p:txBody>
        </p:sp>
        <p:sp>
          <p:nvSpPr>
            <p:cNvPr id="14375" name="Rectangle 19"/>
            <p:cNvSpPr>
              <a:spLocks noChangeArrowheads="1"/>
            </p:cNvSpPr>
            <p:nvPr/>
          </p:nvSpPr>
          <p:spPr bwMode="auto">
            <a:xfrm>
              <a:off x="288" y="1344"/>
              <a:ext cx="144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4339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R-2R Ladder</a:t>
            </a:r>
          </a:p>
        </p:txBody>
      </p:sp>
      <p:grpSp>
        <p:nvGrpSpPr>
          <p:cNvPr id="14340" name="Group 52"/>
          <p:cNvGrpSpPr>
            <a:grpSpLocks/>
          </p:cNvGrpSpPr>
          <p:nvPr/>
        </p:nvGrpSpPr>
        <p:grpSpPr bwMode="auto">
          <a:xfrm>
            <a:off x="6248400" y="1752600"/>
            <a:ext cx="2667000" cy="990600"/>
            <a:chOff x="3936" y="1104"/>
            <a:chExt cx="1680" cy="624"/>
          </a:xfrm>
        </p:grpSpPr>
        <p:sp>
          <p:nvSpPr>
            <p:cNvPr id="14348" name="Rectangle 44"/>
            <p:cNvSpPr>
              <a:spLocks noChangeArrowheads="1"/>
            </p:cNvSpPr>
            <p:nvPr/>
          </p:nvSpPr>
          <p:spPr bwMode="auto">
            <a:xfrm>
              <a:off x="3936" y="1104"/>
              <a:ext cx="1680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14349" name="Group 22"/>
            <p:cNvGrpSpPr>
              <a:grpSpLocks/>
            </p:cNvGrpSpPr>
            <p:nvPr/>
          </p:nvGrpSpPr>
          <p:grpSpPr bwMode="auto">
            <a:xfrm>
              <a:off x="3984" y="1152"/>
              <a:ext cx="1536" cy="567"/>
              <a:chOff x="3888" y="1104"/>
              <a:chExt cx="1536" cy="567"/>
            </a:xfrm>
          </p:grpSpPr>
          <p:grpSp>
            <p:nvGrpSpPr>
              <p:cNvPr id="14350" name="Group 23"/>
              <p:cNvGrpSpPr>
                <a:grpSpLocks/>
              </p:cNvGrpSpPr>
              <p:nvPr/>
            </p:nvGrpSpPr>
            <p:grpSpPr bwMode="auto">
              <a:xfrm>
                <a:off x="4080" y="1200"/>
                <a:ext cx="1344" cy="288"/>
                <a:chOff x="4080" y="1200"/>
                <a:chExt cx="1344" cy="288"/>
              </a:xfrm>
            </p:grpSpPr>
            <p:sp>
              <p:nvSpPr>
                <p:cNvPr id="14355" name="Line 24"/>
                <p:cNvSpPr>
                  <a:spLocks noChangeShapeType="1"/>
                </p:cNvSpPr>
                <p:nvPr/>
              </p:nvSpPr>
              <p:spPr bwMode="auto">
                <a:xfrm>
                  <a:off x="4080" y="1344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grpSp>
              <p:nvGrpSpPr>
                <p:cNvPr id="14356" name="Group 25"/>
                <p:cNvGrpSpPr>
                  <a:grpSpLocks/>
                </p:cNvGrpSpPr>
                <p:nvPr/>
              </p:nvGrpSpPr>
              <p:grpSpPr bwMode="auto">
                <a:xfrm rot="5400000">
                  <a:off x="4883" y="1213"/>
                  <a:ext cx="89" cy="351"/>
                  <a:chOff x="4272" y="1824"/>
                  <a:chExt cx="96" cy="384"/>
                </a:xfrm>
              </p:grpSpPr>
              <p:sp>
                <p:nvSpPr>
                  <p:cNvPr id="14367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4272" y="1824"/>
                    <a:ext cx="96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4368" name="Line 2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72" y="1920"/>
                    <a:ext cx="96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4369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4272" y="2016"/>
                    <a:ext cx="96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4370" name="Line 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72" y="2112"/>
                    <a:ext cx="96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</p:grpSp>
            <p:grpSp>
              <p:nvGrpSpPr>
                <p:cNvPr id="14357" name="Group 30"/>
                <p:cNvGrpSpPr>
                  <a:grpSpLocks/>
                </p:cNvGrpSpPr>
                <p:nvPr/>
              </p:nvGrpSpPr>
              <p:grpSpPr bwMode="auto">
                <a:xfrm rot="5400000">
                  <a:off x="4355" y="1213"/>
                  <a:ext cx="89" cy="351"/>
                  <a:chOff x="4272" y="1824"/>
                  <a:chExt cx="96" cy="384"/>
                </a:xfrm>
              </p:grpSpPr>
              <p:sp>
                <p:nvSpPr>
                  <p:cNvPr id="14363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4272" y="1824"/>
                    <a:ext cx="96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4364" name="Line 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72" y="1920"/>
                    <a:ext cx="96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4365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4272" y="2016"/>
                    <a:ext cx="96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4366" name="Line 3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72" y="2112"/>
                    <a:ext cx="96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</p:grpSp>
            <p:sp>
              <p:nvSpPr>
                <p:cNvPr id="14358" name="Line 35"/>
                <p:cNvSpPr>
                  <a:spLocks noChangeShapeType="1"/>
                </p:cNvSpPr>
                <p:nvPr/>
              </p:nvSpPr>
              <p:spPr bwMode="auto">
                <a:xfrm>
                  <a:off x="4560" y="1344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4359" name="Line 36"/>
                <p:cNvSpPr>
                  <a:spLocks noChangeShapeType="1"/>
                </p:cNvSpPr>
                <p:nvPr/>
              </p:nvSpPr>
              <p:spPr bwMode="auto">
                <a:xfrm>
                  <a:off x="5088" y="1344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4360" name="Line 37"/>
                <p:cNvSpPr>
                  <a:spLocks noChangeShapeType="1"/>
                </p:cNvSpPr>
                <p:nvPr/>
              </p:nvSpPr>
              <p:spPr bwMode="auto">
                <a:xfrm>
                  <a:off x="5328" y="1200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4361" name="Line 38"/>
                <p:cNvSpPr>
                  <a:spLocks noChangeShapeType="1"/>
                </p:cNvSpPr>
                <p:nvPr/>
              </p:nvSpPr>
              <p:spPr bwMode="auto">
                <a:xfrm>
                  <a:off x="5376" y="12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4362" name="Line 39"/>
                <p:cNvSpPr>
                  <a:spLocks noChangeShapeType="1"/>
                </p:cNvSpPr>
                <p:nvPr/>
              </p:nvSpPr>
              <p:spPr bwMode="auto">
                <a:xfrm>
                  <a:off x="5424" y="129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14351" name="Text Box 40"/>
              <p:cNvSpPr txBox="1">
                <a:spLocks noChangeArrowheads="1"/>
              </p:cNvSpPr>
              <p:nvPr/>
            </p:nvSpPr>
            <p:spPr bwMode="auto">
              <a:xfrm>
                <a:off x="3888" y="1104"/>
                <a:ext cx="2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r>
                  <a:rPr lang="en-US"/>
                  <a:t>V</a:t>
                </a:r>
                <a:r>
                  <a:rPr lang="en-US" baseline="-25000"/>
                  <a:t>2</a:t>
                </a:r>
              </a:p>
            </p:txBody>
          </p:sp>
          <p:sp>
            <p:nvSpPr>
              <p:cNvPr id="14352" name="Rectangle 41"/>
              <p:cNvSpPr>
                <a:spLocks noChangeArrowheads="1"/>
              </p:cNvSpPr>
              <p:nvPr/>
            </p:nvSpPr>
            <p:spPr bwMode="auto">
              <a:xfrm>
                <a:off x="4512" y="1104"/>
                <a:ext cx="2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V</a:t>
                </a:r>
                <a:r>
                  <a:rPr lang="en-US" baseline="-25000"/>
                  <a:t>3</a:t>
                </a:r>
              </a:p>
            </p:txBody>
          </p:sp>
          <p:sp>
            <p:nvSpPr>
              <p:cNvPr id="14353" name="Text Box 42"/>
              <p:cNvSpPr txBox="1">
                <a:spLocks noChangeArrowheads="1"/>
              </p:cNvSpPr>
              <p:nvPr/>
            </p:nvSpPr>
            <p:spPr bwMode="auto">
              <a:xfrm>
                <a:off x="4272" y="1440"/>
                <a:ext cx="2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r>
                  <a:rPr lang="en-US"/>
                  <a:t>R</a:t>
                </a:r>
              </a:p>
            </p:txBody>
          </p:sp>
          <p:sp>
            <p:nvSpPr>
              <p:cNvPr id="14354" name="Rectangle 43"/>
              <p:cNvSpPr>
                <a:spLocks noChangeArrowheads="1"/>
              </p:cNvSpPr>
              <p:nvPr/>
            </p:nvSpPr>
            <p:spPr bwMode="auto">
              <a:xfrm>
                <a:off x="4800" y="1440"/>
                <a:ext cx="2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R</a:t>
                </a:r>
              </a:p>
            </p:txBody>
          </p:sp>
        </p:grpSp>
      </p:grpSp>
      <p:graphicFrame>
        <p:nvGraphicFramePr>
          <p:cNvPr id="14341" name="Object 45"/>
          <p:cNvGraphicFramePr>
            <a:graphicFrameLocks noChangeAspect="1"/>
          </p:cNvGraphicFramePr>
          <p:nvPr>
            <p:ph idx="1"/>
          </p:nvPr>
        </p:nvGraphicFramePr>
        <p:xfrm>
          <a:off x="6096000" y="2895600"/>
          <a:ext cx="2747963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1371600" imgH="431640" progId="Equation.3">
                  <p:embed/>
                </p:oleObj>
              </mc:Choice>
              <mc:Fallback>
                <p:oleObj name="Equation" r:id="rId4" imgW="13716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895600"/>
                        <a:ext cx="2747963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Text Box 46"/>
          <p:cNvSpPr txBox="1">
            <a:spLocks noChangeArrowheads="1"/>
          </p:cNvSpPr>
          <p:nvPr/>
        </p:nvSpPr>
        <p:spPr bwMode="auto">
          <a:xfrm>
            <a:off x="6003925" y="3765550"/>
            <a:ext cx="1235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Likewise,</a:t>
            </a:r>
          </a:p>
        </p:txBody>
      </p:sp>
      <p:graphicFrame>
        <p:nvGraphicFramePr>
          <p:cNvPr id="14343" name="Object 47"/>
          <p:cNvGraphicFramePr>
            <a:graphicFrameLocks noChangeAspect="1"/>
          </p:cNvGraphicFramePr>
          <p:nvPr/>
        </p:nvGraphicFramePr>
        <p:xfrm>
          <a:off x="6248400" y="4114800"/>
          <a:ext cx="10668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6" imgW="558558" imgH="393529" progId="Equation.3">
                  <p:embed/>
                </p:oleObj>
              </mc:Choice>
              <mc:Fallback>
                <p:oleObj name="Equation" r:id="rId6" imgW="558558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4114800"/>
                        <a:ext cx="10668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48"/>
          <p:cNvGraphicFramePr>
            <a:graphicFrameLocks noChangeAspect="1"/>
          </p:cNvGraphicFramePr>
          <p:nvPr/>
        </p:nvGraphicFramePr>
        <p:xfrm>
          <a:off x="6248400" y="4800600"/>
          <a:ext cx="121126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8" imgW="634725" imgH="393529" progId="Equation.3">
                  <p:embed/>
                </p:oleObj>
              </mc:Choice>
              <mc:Fallback>
                <p:oleObj name="Equation" r:id="rId8" imgW="634725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4800600"/>
                        <a:ext cx="1211263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5" name="Text Box 49"/>
          <p:cNvSpPr txBox="1">
            <a:spLocks noChangeArrowheads="1"/>
          </p:cNvSpPr>
          <p:nvPr/>
        </p:nvSpPr>
        <p:spPr bwMode="auto">
          <a:xfrm>
            <a:off x="3505200" y="3581400"/>
            <a:ext cx="2905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z="2000"/>
              <a:t>I</a:t>
            </a:r>
          </a:p>
        </p:txBody>
      </p:sp>
      <p:sp>
        <p:nvSpPr>
          <p:cNvPr id="14346" name="Line 50"/>
          <p:cNvSpPr>
            <a:spLocks noChangeShapeType="1"/>
          </p:cNvSpPr>
          <p:nvPr/>
        </p:nvSpPr>
        <p:spPr bwMode="auto">
          <a:xfrm>
            <a:off x="3657600" y="21336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14347" name="Object 51"/>
          <p:cNvGraphicFramePr>
            <a:graphicFrameLocks noChangeAspect="1"/>
          </p:cNvGraphicFramePr>
          <p:nvPr/>
        </p:nvGraphicFramePr>
        <p:xfrm>
          <a:off x="6237288" y="5559425"/>
          <a:ext cx="12350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10" imgW="647700" imgH="228600" progId="Equation.3">
                  <p:embed/>
                </p:oleObj>
              </mc:Choice>
              <mc:Fallback>
                <p:oleObj name="Equation" r:id="rId10" imgW="647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5559425"/>
                        <a:ext cx="1235075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542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"/>
          <p:cNvGrpSpPr>
            <a:grpSpLocks/>
          </p:cNvGrpSpPr>
          <p:nvPr/>
        </p:nvGrpSpPr>
        <p:grpSpPr bwMode="auto">
          <a:xfrm>
            <a:off x="228600" y="2133600"/>
            <a:ext cx="5029200" cy="3941763"/>
            <a:chOff x="192" y="1248"/>
            <a:chExt cx="3800" cy="2483"/>
          </a:xfrm>
        </p:grpSpPr>
        <p:pic>
          <p:nvPicPr>
            <p:cNvPr id="1537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1248"/>
              <a:ext cx="3800" cy="24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374" name="Text Box 4"/>
            <p:cNvSpPr txBox="1">
              <a:spLocks noChangeArrowheads="1"/>
            </p:cNvSpPr>
            <p:nvPr/>
          </p:nvSpPr>
          <p:spPr bwMode="auto">
            <a:xfrm>
              <a:off x="480" y="1248"/>
              <a:ext cx="4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/>
                <a:t>V</a:t>
              </a:r>
              <a:r>
                <a:rPr lang="en-US" baseline="-25000"/>
                <a:t>ref</a:t>
              </a:r>
            </a:p>
          </p:txBody>
        </p:sp>
        <p:sp>
          <p:nvSpPr>
            <p:cNvPr id="15375" name="Rectangle 5"/>
            <p:cNvSpPr>
              <a:spLocks noChangeArrowheads="1"/>
            </p:cNvSpPr>
            <p:nvPr/>
          </p:nvSpPr>
          <p:spPr bwMode="auto">
            <a:xfrm>
              <a:off x="1487" y="1248"/>
              <a:ext cx="33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/>
                <a:t>2</a:t>
              </a:r>
            </a:p>
          </p:txBody>
        </p:sp>
        <p:sp>
          <p:nvSpPr>
            <p:cNvPr id="15376" name="Rectangle 6"/>
            <p:cNvSpPr>
              <a:spLocks noChangeArrowheads="1"/>
            </p:cNvSpPr>
            <p:nvPr/>
          </p:nvSpPr>
          <p:spPr bwMode="auto">
            <a:xfrm>
              <a:off x="1104" y="1248"/>
              <a:ext cx="32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/>
                <a:t>1</a:t>
              </a:r>
            </a:p>
          </p:txBody>
        </p:sp>
        <p:sp>
          <p:nvSpPr>
            <p:cNvPr id="15377" name="Rectangle 7"/>
            <p:cNvSpPr>
              <a:spLocks noChangeArrowheads="1"/>
            </p:cNvSpPr>
            <p:nvPr/>
          </p:nvSpPr>
          <p:spPr bwMode="auto">
            <a:xfrm>
              <a:off x="1920" y="1248"/>
              <a:ext cx="33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/>
                <a:t>3</a:t>
              </a:r>
            </a:p>
          </p:txBody>
        </p:sp>
      </p:grpSp>
      <p:sp>
        <p:nvSpPr>
          <p:cNvPr id="15363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R-2R Ladder</a:t>
            </a:r>
          </a:p>
        </p:txBody>
      </p:sp>
      <p:sp>
        <p:nvSpPr>
          <p:cNvPr id="15364" name="Text Box 9"/>
          <p:cNvSpPr txBox="1">
            <a:spLocks noChangeArrowheads="1"/>
          </p:cNvSpPr>
          <p:nvPr/>
        </p:nvSpPr>
        <p:spPr bwMode="auto">
          <a:xfrm>
            <a:off x="5410200" y="1676400"/>
            <a:ext cx="1431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z="2400"/>
              <a:t>Results:</a:t>
            </a:r>
          </a:p>
        </p:txBody>
      </p:sp>
      <p:graphicFrame>
        <p:nvGraphicFramePr>
          <p:cNvPr id="15365" name="Object 10"/>
          <p:cNvGraphicFramePr>
            <a:graphicFrameLocks noChangeAspect="1"/>
          </p:cNvGraphicFramePr>
          <p:nvPr>
            <p:ph idx="1"/>
          </p:nvPr>
        </p:nvGraphicFramePr>
        <p:xfrm>
          <a:off x="5257800" y="2220913"/>
          <a:ext cx="35814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4" imgW="2082800" imgH="393700" progId="Equation.3">
                  <p:embed/>
                </p:oleObj>
              </mc:Choice>
              <mc:Fallback>
                <p:oleObj name="Equation" r:id="rId4" imgW="20828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220913"/>
                        <a:ext cx="358140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66" name="Group 19"/>
          <p:cNvGrpSpPr>
            <a:grpSpLocks/>
          </p:cNvGrpSpPr>
          <p:nvPr/>
        </p:nvGrpSpPr>
        <p:grpSpPr bwMode="auto">
          <a:xfrm>
            <a:off x="3657600" y="3048000"/>
            <a:ext cx="5334000" cy="914400"/>
            <a:chOff x="2304" y="1920"/>
            <a:chExt cx="3360" cy="576"/>
          </a:xfrm>
        </p:grpSpPr>
        <p:sp>
          <p:nvSpPr>
            <p:cNvPr id="15371" name="Rectangle 12"/>
            <p:cNvSpPr>
              <a:spLocks noChangeArrowheads="1"/>
            </p:cNvSpPr>
            <p:nvPr/>
          </p:nvSpPr>
          <p:spPr bwMode="auto">
            <a:xfrm>
              <a:off x="2304" y="1920"/>
              <a:ext cx="3360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aphicFrame>
          <p:nvGraphicFramePr>
            <p:cNvPr id="15372" name="Object 13"/>
            <p:cNvGraphicFramePr>
              <a:graphicFrameLocks noChangeAspect="1"/>
            </p:cNvGraphicFramePr>
            <p:nvPr/>
          </p:nvGraphicFramePr>
          <p:xfrm>
            <a:off x="2319" y="1950"/>
            <a:ext cx="3329" cy="5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" name="Equation" r:id="rId6" imgW="2667000" imgH="431800" progId="Equation.3">
                    <p:embed/>
                  </p:oleObj>
                </mc:Choice>
                <mc:Fallback>
                  <p:oleObj name="Equation" r:id="rId6" imgW="2667000" imgH="431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9" y="1950"/>
                          <a:ext cx="3329" cy="5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67" name="Text Box 14"/>
          <p:cNvSpPr txBox="1">
            <a:spLocks noChangeArrowheads="1"/>
          </p:cNvSpPr>
          <p:nvPr/>
        </p:nvSpPr>
        <p:spPr bwMode="auto">
          <a:xfrm>
            <a:off x="5394325" y="4222750"/>
            <a:ext cx="3716338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Where </a:t>
            </a:r>
            <a:r>
              <a:rPr lang="en-US" i="1"/>
              <a:t>b</a:t>
            </a:r>
            <a:r>
              <a:rPr lang="en-US" baseline="-25000"/>
              <a:t>3</a:t>
            </a:r>
            <a:r>
              <a:rPr lang="en-US"/>
              <a:t> corresponds to bit 3,</a:t>
            </a:r>
          </a:p>
          <a:p>
            <a:r>
              <a:rPr lang="en-US" i="1"/>
              <a:t>b</a:t>
            </a:r>
            <a:r>
              <a:rPr lang="en-US" baseline="-25000"/>
              <a:t>2</a:t>
            </a:r>
            <a:r>
              <a:rPr lang="en-US"/>
              <a:t> to bit 2, etc.</a:t>
            </a:r>
          </a:p>
          <a:p>
            <a:endParaRPr lang="en-US"/>
          </a:p>
          <a:p>
            <a:r>
              <a:rPr lang="en-US"/>
              <a:t>If bit n is set, </a:t>
            </a:r>
            <a:r>
              <a:rPr lang="en-US" i="1"/>
              <a:t>b</a:t>
            </a:r>
            <a:r>
              <a:rPr lang="en-US" baseline="-25000"/>
              <a:t>n</a:t>
            </a:r>
            <a:r>
              <a:rPr lang="en-US"/>
              <a:t>=1</a:t>
            </a:r>
          </a:p>
          <a:p>
            <a:endParaRPr lang="en-US"/>
          </a:p>
          <a:p>
            <a:r>
              <a:rPr lang="en-US"/>
              <a:t>If bit n is clear, </a:t>
            </a:r>
            <a:r>
              <a:rPr lang="en-US" i="1"/>
              <a:t>b</a:t>
            </a:r>
            <a:r>
              <a:rPr lang="en-US" baseline="-25000"/>
              <a:t>n</a:t>
            </a:r>
            <a:r>
              <a:rPr lang="en-US"/>
              <a:t>=0</a:t>
            </a:r>
          </a:p>
        </p:txBody>
      </p:sp>
      <p:sp>
        <p:nvSpPr>
          <p:cNvPr id="15368" name="Rectangle 15"/>
          <p:cNvSpPr>
            <a:spLocks noChangeArrowheads="1"/>
          </p:cNvSpPr>
          <p:nvPr/>
        </p:nvSpPr>
        <p:spPr bwMode="auto">
          <a:xfrm>
            <a:off x="4648200" y="4876800"/>
            <a:ext cx="3048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69" name="Rectangle 16"/>
          <p:cNvSpPr>
            <a:spLocks noChangeArrowheads="1"/>
          </p:cNvSpPr>
          <p:nvPr/>
        </p:nvSpPr>
        <p:spPr bwMode="auto">
          <a:xfrm>
            <a:off x="304800" y="2362200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70" name="Text Box 17"/>
          <p:cNvSpPr txBox="1">
            <a:spLocks noChangeArrowheads="1"/>
          </p:cNvSpPr>
          <p:nvPr/>
        </p:nvSpPr>
        <p:spPr bwMode="auto">
          <a:xfrm>
            <a:off x="4572000" y="4876800"/>
            <a:ext cx="588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V</a:t>
            </a:r>
            <a:r>
              <a:rPr lang="en-US" baseline="-25000"/>
              <a:t>out</a:t>
            </a:r>
          </a:p>
        </p:txBody>
      </p:sp>
    </p:spTree>
    <p:extLst>
      <p:ext uri="{BB962C8B-B14F-4D97-AF65-F5344CB8AC3E}">
        <p14:creationId xmlns:p14="http://schemas.microsoft.com/office/powerpoint/2010/main" val="422260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R-2R Ladder</a:t>
            </a: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1354138" y="2357438"/>
          <a:ext cx="6434137" cy="122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2273300" imgH="431800" progId="Equation.3">
                  <p:embed/>
                </p:oleObj>
              </mc:Choice>
              <mc:Fallback>
                <p:oleObj name="Equation" r:id="rId3" imgW="2273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138" y="2357438"/>
                        <a:ext cx="6434137" cy="1227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533400" y="1752600"/>
            <a:ext cx="322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z="2000"/>
              <a:t>For a 4-Bit R-2R Ladder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33400" y="3810000"/>
            <a:ext cx="8396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z="2000"/>
              <a:t>For general n-Bit R-2R Ladder or Binary Weighted Resister DAC </a:t>
            </a:r>
          </a:p>
        </p:txBody>
      </p:sp>
      <p:grpSp>
        <p:nvGrpSpPr>
          <p:cNvPr id="16390" name="Group 6"/>
          <p:cNvGrpSpPr>
            <a:grpSpLocks/>
          </p:cNvGrpSpPr>
          <p:nvPr/>
        </p:nvGrpSpPr>
        <p:grpSpPr bwMode="auto">
          <a:xfrm>
            <a:off x="1524000" y="4267200"/>
            <a:ext cx="5486400" cy="1752600"/>
            <a:chOff x="960" y="2688"/>
            <a:chExt cx="3456" cy="1104"/>
          </a:xfrm>
        </p:grpSpPr>
        <p:sp>
          <p:nvSpPr>
            <p:cNvPr id="16391" name="Rectangle 7"/>
            <p:cNvSpPr>
              <a:spLocks noChangeArrowheads="1"/>
            </p:cNvSpPr>
            <p:nvPr/>
          </p:nvSpPr>
          <p:spPr bwMode="auto">
            <a:xfrm>
              <a:off x="960" y="2688"/>
              <a:ext cx="3456" cy="110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aphicFrame>
          <p:nvGraphicFramePr>
            <p:cNvPr id="16392" name="Object 8"/>
            <p:cNvGraphicFramePr>
              <a:graphicFrameLocks noChangeAspect="1"/>
            </p:cNvGraphicFramePr>
            <p:nvPr/>
          </p:nvGraphicFramePr>
          <p:xfrm>
            <a:off x="1104" y="2688"/>
            <a:ext cx="3216" cy="10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9" name="Equation" r:id="rId5" imgW="1269449" imgH="431613" progId="Equation.3">
                    <p:embed/>
                  </p:oleObj>
                </mc:Choice>
                <mc:Fallback>
                  <p:oleObj name="Equation" r:id="rId5" imgW="1269449" imgH="4316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688"/>
                          <a:ext cx="3216" cy="10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02590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R-2R Ladder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Advantages</a:t>
            </a:r>
          </a:p>
          <a:p>
            <a:pPr lvl="1" eaLnBrk="1" hangingPunct="1"/>
            <a:r>
              <a:rPr lang="en-US" smtClean="0"/>
              <a:t>Only two resistor values (R and 2R)</a:t>
            </a:r>
          </a:p>
          <a:p>
            <a:pPr lvl="1" eaLnBrk="1" hangingPunct="1"/>
            <a:r>
              <a:rPr lang="en-US" smtClean="0"/>
              <a:t>Does not require high precision resistors</a:t>
            </a:r>
          </a:p>
          <a:p>
            <a:pPr eaLnBrk="1" hangingPunct="1"/>
            <a:r>
              <a:rPr lang="en-US" smtClean="0"/>
              <a:t>Disadvantage</a:t>
            </a:r>
          </a:p>
          <a:p>
            <a:pPr lvl="1" eaLnBrk="1" hangingPunct="1"/>
            <a:r>
              <a:rPr lang="en-US" smtClean="0"/>
              <a:t>Lower conversion speed than binary weighted DAC</a:t>
            </a:r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4622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Microsoft Office PowerPoint</Application>
  <PresentationFormat>On-screen Show (4:3)</PresentationFormat>
  <Paragraphs>60</Paragraphs>
  <Slides>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Microsoft Equation 3.0</vt:lpstr>
      <vt:lpstr>R-2R Ladder </vt:lpstr>
      <vt:lpstr>R-2R Ladder</vt:lpstr>
      <vt:lpstr>R-2R Ladder</vt:lpstr>
      <vt:lpstr>R-2R Ladder</vt:lpstr>
      <vt:lpstr>R-2R Ladder</vt:lpstr>
      <vt:lpstr>R-2R Ladder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R-2R Ladder </dc:title>
  <dc:creator>Bagubali</dc:creator>
  <cp:lastModifiedBy>Bagubali</cp:lastModifiedBy>
  <cp:revision>1</cp:revision>
  <dcterms:created xsi:type="dcterms:W3CDTF">2012-09-26T05:31:30Z</dcterms:created>
  <dcterms:modified xsi:type="dcterms:W3CDTF">2012-09-26T05:31:56Z</dcterms:modified>
</cp:coreProperties>
</file>