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ABA-1F19-41FB-845F-68FC9E857690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53F7-67EA-47B7-B9CD-75C0C98F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9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ABA-1F19-41FB-845F-68FC9E857690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53F7-67EA-47B7-B9CD-75C0C98F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57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ABA-1F19-41FB-845F-68FC9E857690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53F7-67EA-47B7-B9CD-75C0C98F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61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ABA-1F19-41FB-845F-68FC9E857690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53F7-67EA-47B7-B9CD-75C0C98F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ABA-1F19-41FB-845F-68FC9E857690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53F7-67EA-47B7-B9CD-75C0C98F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ABA-1F19-41FB-845F-68FC9E857690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53F7-67EA-47B7-B9CD-75C0C98F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ABA-1F19-41FB-845F-68FC9E857690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53F7-67EA-47B7-B9CD-75C0C98F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6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ABA-1F19-41FB-845F-68FC9E857690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53F7-67EA-47B7-B9CD-75C0C98F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50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ABA-1F19-41FB-845F-68FC9E857690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53F7-67EA-47B7-B9CD-75C0C98F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4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ABA-1F19-41FB-845F-68FC9E857690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53F7-67EA-47B7-B9CD-75C0C98F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63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ABA-1F19-41FB-845F-68FC9E857690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53F7-67EA-47B7-B9CD-75C0C98F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4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8ABA-1F19-41FB-845F-68FC9E857690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53F7-67EA-47B7-B9CD-75C0C98F4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6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543800" cy="762000"/>
          </a:xfrm>
        </p:spPr>
        <p:txBody>
          <a:bodyPr/>
          <a:lstStyle/>
          <a:p>
            <a:pPr algn="l"/>
            <a:r>
              <a:rPr lang="en-GB" b="1"/>
              <a:t>Gated S-R Latch</a:t>
            </a:r>
            <a:endParaRPr lang="en-GB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470775" cy="8366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 b="1"/>
              <a:t>S-R latch + </a:t>
            </a:r>
            <a:r>
              <a:rPr lang="en-GB" sz="2800" b="1" i="1"/>
              <a:t>enable input</a:t>
            </a:r>
            <a:r>
              <a:rPr lang="en-GB" sz="2800" b="1"/>
              <a:t> (</a:t>
            </a:r>
            <a:r>
              <a:rPr lang="en-GB" sz="2800" b="1" i="1"/>
              <a:t>EN</a:t>
            </a:r>
            <a:r>
              <a:rPr lang="en-GB" sz="2800" b="1"/>
              <a:t>) and 2 NAND gates </a:t>
            </a:r>
            <a:r>
              <a:rPr lang="en-GB" sz="2800" b="1">
                <a:sym typeface="Symbol" pitchFamily="18" charset="2"/>
              </a:rPr>
              <a:t></a:t>
            </a:r>
            <a:r>
              <a:rPr lang="en-GB" sz="2800" b="1"/>
              <a:t> </a:t>
            </a:r>
            <a:r>
              <a:rPr lang="en-GB" sz="2800" b="1" i="1">
                <a:solidFill>
                  <a:srgbClr val="0000CC"/>
                </a:solidFill>
              </a:rPr>
              <a:t>gated S-R latch</a:t>
            </a:r>
            <a:r>
              <a:rPr lang="en-GB" sz="2800" b="1"/>
              <a:t>.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1752600" y="3200400"/>
            <a:ext cx="3810000" cy="2370138"/>
            <a:chOff x="1056" y="1632"/>
            <a:chExt cx="2216" cy="908"/>
          </a:xfrm>
        </p:grpSpPr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>
              <a:off x="2062" y="1789"/>
              <a:ext cx="2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2" name="Line 6"/>
            <p:cNvSpPr>
              <a:spLocks noChangeShapeType="1"/>
            </p:cNvSpPr>
            <p:nvPr/>
          </p:nvSpPr>
          <p:spPr bwMode="auto">
            <a:xfrm>
              <a:off x="2057" y="2418"/>
              <a:ext cx="2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3" name="Line 7"/>
            <p:cNvSpPr>
              <a:spLocks noChangeShapeType="1"/>
            </p:cNvSpPr>
            <p:nvPr/>
          </p:nvSpPr>
          <p:spPr bwMode="auto">
            <a:xfrm>
              <a:off x="2195" y="1935"/>
              <a:ext cx="11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>
              <a:off x="2195" y="2271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 rot="5400000">
              <a:off x="2147" y="198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 rot="5400000">
              <a:off x="2147" y="222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>
              <a:off x="2682" y="18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8" name="Line 12"/>
            <p:cNvSpPr>
              <a:spLocks noChangeShapeType="1"/>
            </p:cNvSpPr>
            <p:nvPr/>
          </p:nvSpPr>
          <p:spPr bwMode="auto">
            <a:xfrm>
              <a:off x="2682" y="234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 rot="5400000">
              <a:off x="2749" y="2280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0" name="Line 14"/>
            <p:cNvSpPr>
              <a:spLocks noChangeShapeType="1"/>
            </p:cNvSpPr>
            <p:nvPr/>
          </p:nvSpPr>
          <p:spPr bwMode="auto">
            <a:xfrm rot="5400000">
              <a:off x="2761" y="1935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>
              <a:off x="2190" y="2028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2" name="Line 16"/>
            <p:cNvSpPr>
              <a:spLocks noChangeShapeType="1"/>
            </p:cNvSpPr>
            <p:nvPr/>
          </p:nvSpPr>
          <p:spPr bwMode="auto">
            <a:xfrm flipH="1">
              <a:off x="2191" y="2001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3" name="Oval 17"/>
            <p:cNvSpPr>
              <a:spLocks noChangeArrowheads="1"/>
            </p:cNvSpPr>
            <p:nvPr/>
          </p:nvSpPr>
          <p:spPr bwMode="auto">
            <a:xfrm>
              <a:off x="2791" y="2323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4" name="Oval 18"/>
            <p:cNvSpPr>
              <a:spLocks noChangeArrowheads="1"/>
            </p:cNvSpPr>
            <p:nvPr/>
          </p:nvSpPr>
          <p:spPr bwMode="auto">
            <a:xfrm>
              <a:off x="2802" y="183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5" name="Text Box 19"/>
            <p:cNvSpPr txBox="1">
              <a:spLocks noChangeArrowheads="1"/>
            </p:cNvSpPr>
            <p:nvPr/>
          </p:nvSpPr>
          <p:spPr bwMode="auto">
            <a:xfrm>
              <a:off x="1120" y="1632"/>
              <a:ext cx="274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S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60436" name="Text Box 20"/>
            <p:cNvSpPr txBox="1">
              <a:spLocks noChangeArrowheads="1"/>
            </p:cNvSpPr>
            <p:nvPr/>
          </p:nvSpPr>
          <p:spPr bwMode="auto">
            <a:xfrm>
              <a:off x="1120" y="2400"/>
              <a:ext cx="252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R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60437" name="Text Box 21"/>
            <p:cNvSpPr txBox="1">
              <a:spLocks noChangeArrowheads="1"/>
            </p:cNvSpPr>
            <p:nvPr/>
          </p:nvSpPr>
          <p:spPr bwMode="auto">
            <a:xfrm>
              <a:off x="3005" y="1745"/>
              <a:ext cx="267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Q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60438" name="Text Box 22"/>
            <p:cNvSpPr txBox="1">
              <a:spLocks noChangeArrowheads="1"/>
            </p:cNvSpPr>
            <p:nvPr/>
          </p:nvSpPr>
          <p:spPr bwMode="auto">
            <a:xfrm>
              <a:off x="2992" y="2217"/>
              <a:ext cx="267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Q'</a:t>
              </a:r>
              <a:endParaRPr lang="en-GB" sz="1800">
                <a:latin typeface="Arial" charset="0"/>
              </a:endParaRPr>
            </a:p>
          </p:txBody>
        </p:sp>
        <p:grpSp>
          <p:nvGrpSpPr>
            <p:cNvPr id="60439" name="Group 23"/>
            <p:cNvGrpSpPr>
              <a:grpSpLocks/>
            </p:cNvGrpSpPr>
            <p:nvPr/>
          </p:nvGrpSpPr>
          <p:grpSpPr bwMode="auto">
            <a:xfrm>
              <a:off x="2314" y="1750"/>
              <a:ext cx="369" cy="240"/>
              <a:chOff x="1872" y="3824"/>
              <a:chExt cx="369" cy="240"/>
            </a:xfrm>
          </p:grpSpPr>
          <p:sp>
            <p:nvSpPr>
              <p:cNvPr id="60440" name="Freeform 24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441" name="Line 25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442" name="Line 26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443" name="Freeform 27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444" name="Freeform 28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445" name="Oval 29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46" name="Oval 30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0447" name="Group 31"/>
            <p:cNvGrpSpPr>
              <a:grpSpLocks/>
            </p:cNvGrpSpPr>
            <p:nvPr/>
          </p:nvGrpSpPr>
          <p:grpSpPr bwMode="auto">
            <a:xfrm>
              <a:off x="2306" y="2230"/>
              <a:ext cx="369" cy="240"/>
              <a:chOff x="1872" y="3824"/>
              <a:chExt cx="369" cy="240"/>
            </a:xfrm>
          </p:grpSpPr>
          <p:sp>
            <p:nvSpPr>
              <p:cNvPr id="60448" name="Freeform 32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449" name="Line 33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450" name="Line 34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451" name="Freeform 35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452" name="Freeform 36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453" name="Oval 37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54" name="Oval 38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0455" name="Group 39"/>
            <p:cNvGrpSpPr>
              <a:grpSpLocks/>
            </p:cNvGrpSpPr>
            <p:nvPr/>
          </p:nvGrpSpPr>
          <p:grpSpPr bwMode="auto">
            <a:xfrm>
              <a:off x="1655" y="1680"/>
              <a:ext cx="399" cy="228"/>
              <a:chOff x="1648" y="1680"/>
              <a:chExt cx="406" cy="228"/>
            </a:xfrm>
          </p:grpSpPr>
          <p:sp>
            <p:nvSpPr>
              <p:cNvPr id="60456" name="Oval 40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57" name="AutoShape 41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0458" name="Group 42"/>
            <p:cNvGrpSpPr>
              <a:grpSpLocks/>
            </p:cNvGrpSpPr>
            <p:nvPr/>
          </p:nvGrpSpPr>
          <p:grpSpPr bwMode="auto">
            <a:xfrm>
              <a:off x="1655" y="2304"/>
              <a:ext cx="399" cy="228"/>
              <a:chOff x="1648" y="2304"/>
              <a:chExt cx="406" cy="228"/>
            </a:xfrm>
          </p:grpSpPr>
          <p:sp>
            <p:nvSpPr>
              <p:cNvPr id="60459" name="Oval 43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460" name="AutoShape 44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0461" name="Line 45"/>
            <p:cNvSpPr>
              <a:spLocks noChangeShapeType="1"/>
            </p:cNvSpPr>
            <p:nvPr/>
          </p:nvSpPr>
          <p:spPr bwMode="auto">
            <a:xfrm>
              <a:off x="1360" y="1728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2" name="Line 46"/>
            <p:cNvSpPr>
              <a:spLocks noChangeShapeType="1"/>
            </p:cNvSpPr>
            <p:nvPr/>
          </p:nvSpPr>
          <p:spPr bwMode="auto">
            <a:xfrm>
              <a:off x="1360" y="2496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3" name="Line 47"/>
            <p:cNvSpPr>
              <a:spLocks noChangeShapeType="1"/>
            </p:cNvSpPr>
            <p:nvPr/>
          </p:nvSpPr>
          <p:spPr bwMode="auto">
            <a:xfrm>
              <a:off x="1552" y="1872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4" name="Line 48"/>
            <p:cNvSpPr>
              <a:spLocks noChangeShapeType="1"/>
            </p:cNvSpPr>
            <p:nvPr/>
          </p:nvSpPr>
          <p:spPr bwMode="auto">
            <a:xfrm>
              <a:off x="1552" y="2352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5" name="Line 49"/>
            <p:cNvSpPr>
              <a:spLocks noChangeShapeType="1"/>
            </p:cNvSpPr>
            <p:nvPr/>
          </p:nvSpPr>
          <p:spPr bwMode="auto">
            <a:xfrm rot="5400000">
              <a:off x="1312" y="211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6" name="Line 50"/>
            <p:cNvSpPr>
              <a:spLocks noChangeShapeType="1"/>
            </p:cNvSpPr>
            <p:nvPr/>
          </p:nvSpPr>
          <p:spPr bwMode="auto">
            <a:xfrm>
              <a:off x="1360" y="2112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7" name="Oval 51"/>
            <p:cNvSpPr>
              <a:spLocks noChangeArrowheads="1"/>
            </p:cNvSpPr>
            <p:nvPr/>
          </p:nvSpPr>
          <p:spPr bwMode="auto">
            <a:xfrm>
              <a:off x="1521" y="2088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68" name="Text Box 52"/>
            <p:cNvSpPr txBox="1">
              <a:spLocks noChangeArrowheads="1"/>
            </p:cNvSpPr>
            <p:nvPr/>
          </p:nvSpPr>
          <p:spPr bwMode="auto">
            <a:xfrm>
              <a:off x="1056" y="1984"/>
              <a:ext cx="348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EN</a:t>
              </a:r>
              <a:endParaRPr lang="en-GB" sz="1800">
                <a:latin typeface="Arial" charset="0"/>
              </a:endParaRPr>
            </a:p>
          </p:txBody>
        </p:sp>
      </p:grpSp>
      <p:grpSp>
        <p:nvGrpSpPr>
          <p:cNvPr id="60469" name="Group 53"/>
          <p:cNvGrpSpPr>
            <a:grpSpLocks/>
          </p:cNvGrpSpPr>
          <p:nvPr/>
        </p:nvGrpSpPr>
        <p:grpSpPr bwMode="auto">
          <a:xfrm>
            <a:off x="5943600" y="3429000"/>
            <a:ext cx="2743200" cy="1752600"/>
            <a:chOff x="3792" y="1776"/>
            <a:chExt cx="1344" cy="768"/>
          </a:xfrm>
        </p:grpSpPr>
        <p:sp>
          <p:nvSpPr>
            <p:cNvPr id="60470" name="Rectangle 54"/>
            <p:cNvSpPr>
              <a:spLocks noChangeArrowheads="1"/>
            </p:cNvSpPr>
            <p:nvPr/>
          </p:nvSpPr>
          <p:spPr bwMode="auto">
            <a:xfrm>
              <a:off x="4032" y="1776"/>
              <a:ext cx="57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71" name="Line 55"/>
            <p:cNvSpPr>
              <a:spLocks noChangeShapeType="1"/>
            </p:cNvSpPr>
            <p:nvPr/>
          </p:nvSpPr>
          <p:spPr bwMode="auto">
            <a:xfrm>
              <a:off x="3792" y="19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72" name="Line 56"/>
            <p:cNvSpPr>
              <a:spLocks noChangeShapeType="1"/>
            </p:cNvSpPr>
            <p:nvPr/>
          </p:nvSpPr>
          <p:spPr bwMode="auto">
            <a:xfrm>
              <a:off x="3792" y="24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73" name="Oval 57"/>
            <p:cNvSpPr>
              <a:spLocks noChangeArrowheads="1"/>
            </p:cNvSpPr>
            <p:nvPr/>
          </p:nvSpPr>
          <p:spPr bwMode="auto">
            <a:xfrm>
              <a:off x="4608" y="232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74" name="Line 58"/>
            <p:cNvSpPr>
              <a:spLocks noChangeShapeType="1"/>
            </p:cNvSpPr>
            <p:nvPr/>
          </p:nvSpPr>
          <p:spPr bwMode="auto">
            <a:xfrm>
              <a:off x="460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75" name="Line 59"/>
            <p:cNvSpPr>
              <a:spLocks noChangeShapeType="1"/>
            </p:cNvSpPr>
            <p:nvPr/>
          </p:nvSpPr>
          <p:spPr bwMode="auto">
            <a:xfrm flipV="1">
              <a:off x="4656" y="23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76" name="Text Box 60"/>
            <p:cNvSpPr txBox="1">
              <a:spLocks noChangeArrowheads="1"/>
            </p:cNvSpPr>
            <p:nvPr/>
          </p:nvSpPr>
          <p:spPr bwMode="auto">
            <a:xfrm>
              <a:off x="4032" y="1824"/>
              <a:ext cx="336" cy="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EN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R</a:t>
              </a:r>
            </a:p>
          </p:txBody>
        </p:sp>
        <p:sp>
          <p:nvSpPr>
            <p:cNvPr id="60477" name="Rectangle 61"/>
            <p:cNvSpPr>
              <a:spLocks noChangeArrowheads="1"/>
            </p:cNvSpPr>
            <p:nvPr/>
          </p:nvSpPr>
          <p:spPr bwMode="auto">
            <a:xfrm>
              <a:off x="4848" y="1872"/>
              <a:ext cx="288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>
                <a:latin typeface="Arial" charset="0"/>
              </a:endParaRPr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Q'</a:t>
              </a:r>
            </a:p>
          </p:txBody>
        </p:sp>
        <p:sp>
          <p:nvSpPr>
            <p:cNvPr id="60478" name="Line 62"/>
            <p:cNvSpPr>
              <a:spLocks noChangeShapeType="1"/>
            </p:cNvSpPr>
            <p:nvPr/>
          </p:nvSpPr>
          <p:spPr bwMode="auto">
            <a:xfrm>
              <a:off x="3792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791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543800" cy="762000"/>
          </a:xfrm>
        </p:spPr>
        <p:txBody>
          <a:bodyPr/>
          <a:lstStyle/>
          <a:p>
            <a:pPr algn="l"/>
            <a:r>
              <a:rPr lang="en-GB" b="1"/>
              <a:t>Asynchronous Inputs</a:t>
            </a:r>
            <a:endParaRPr lang="en-GB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914400"/>
            <a:ext cx="7924800" cy="5943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>
                <a:sym typeface="Symbol" pitchFamily="18" charset="2"/>
              </a:rPr>
              <a:t>S-R, D and J-K inputs are synchronous inputs, as data on these inputs are transferred to the flip-flop’s output only on the triggered edge of the clock pulse.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>
                <a:solidFill>
                  <a:srgbClr val="0000CC"/>
                </a:solidFill>
                <a:sym typeface="Symbol" pitchFamily="18" charset="2"/>
              </a:rPr>
              <a:t>Asynchronous</a:t>
            </a:r>
            <a:r>
              <a:rPr lang="en-GB" sz="2800">
                <a:sym typeface="Symbol" pitchFamily="18" charset="2"/>
              </a:rPr>
              <a:t> inputs affect the state of the flip-flop independent of the clock; example: </a:t>
            </a:r>
            <a:r>
              <a:rPr lang="en-GB" sz="2800" i="1">
                <a:sym typeface="Symbol" pitchFamily="18" charset="2"/>
              </a:rPr>
              <a:t>preset</a:t>
            </a:r>
            <a:r>
              <a:rPr lang="en-GB" sz="2800">
                <a:sym typeface="Symbol" pitchFamily="18" charset="2"/>
              </a:rPr>
              <a:t> (</a:t>
            </a:r>
            <a:r>
              <a:rPr lang="en-GB" sz="2800" i="1">
                <a:sym typeface="Symbol" pitchFamily="18" charset="2"/>
              </a:rPr>
              <a:t>PRE</a:t>
            </a:r>
            <a:r>
              <a:rPr lang="en-GB" sz="2800">
                <a:sym typeface="Symbol" pitchFamily="18" charset="2"/>
              </a:rPr>
              <a:t>) and </a:t>
            </a:r>
            <a:r>
              <a:rPr lang="en-GB" sz="2800" i="1">
                <a:sym typeface="Symbol" pitchFamily="18" charset="2"/>
              </a:rPr>
              <a:t>clear</a:t>
            </a:r>
            <a:r>
              <a:rPr lang="en-GB" sz="2800">
                <a:sym typeface="Symbol" pitchFamily="18" charset="2"/>
              </a:rPr>
              <a:t> (</a:t>
            </a:r>
            <a:r>
              <a:rPr lang="en-GB" sz="2800" i="1">
                <a:sym typeface="Symbol" pitchFamily="18" charset="2"/>
              </a:rPr>
              <a:t>CLR</a:t>
            </a:r>
            <a:r>
              <a:rPr lang="en-GB" sz="2800">
                <a:sym typeface="Symbol" pitchFamily="18" charset="2"/>
              </a:rPr>
              <a:t>) [or </a:t>
            </a:r>
            <a:r>
              <a:rPr lang="en-GB" sz="2800" i="1">
                <a:sym typeface="Symbol" pitchFamily="18" charset="2"/>
              </a:rPr>
              <a:t>direct set</a:t>
            </a:r>
            <a:r>
              <a:rPr lang="en-GB" sz="2800">
                <a:sym typeface="Symbol" pitchFamily="18" charset="2"/>
              </a:rPr>
              <a:t> (</a:t>
            </a:r>
            <a:r>
              <a:rPr lang="en-GB" sz="2800" i="1">
                <a:sym typeface="Symbol" pitchFamily="18" charset="2"/>
              </a:rPr>
              <a:t>SD</a:t>
            </a:r>
            <a:r>
              <a:rPr lang="en-GB" sz="2800">
                <a:sym typeface="Symbol" pitchFamily="18" charset="2"/>
              </a:rPr>
              <a:t>) and </a:t>
            </a:r>
            <a:r>
              <a:rPr lang="en-GB" sz="2800" i="1">
                <a:sym typeface="Symbol" pitchFamily="18" charset="2"/>
              </a:rPr>
              <a:t>direct reset</a:t>
            </a:r>
            <a:r>
              <a:rPr lang="en-GB" sz="2800">
                <a:sym typeface="Symbol" pitchFamily="18" charset="2"/>
              </a:rPr>
              <a:t> (</a:t>
            </a:r>
            <a:r>
              <a:rPr lang="en-GB" sz="2800" i="1">
                <a:sym typeface="Symbol" pitchFamily="18" charset="2"/>
              </a:rPr>
              <a:t>RD</a:t>
            </a:r>
            <a:r>
              <a:rPr lang="en-GB" sz="2800">
                <a:sym typeface="Symbol" pitchFamily="18" charset="2"/>
              </a:rPr>
              <a:t>)]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>
                <a:sym typeface="Symbol" pitchFamily="18" charset="2"/>
              </a:rPr>
              <a:t>When </a:t>
            </a:r>
            <a:r>
              <a:rPr lang="en-GB" sz="2800" i="1">
                <a:sym typeface="Symbol" pitchFamily="18" charset="2"/>
              </a:rPr>
              <a:t>PRE</a:t>
            </a:r>
            <a:r>
              <a:rPr lang="en-GB" sz="2800">
                <a:sym typeface="Symbol" pitchFamily="18" charset="2"/>
              </a:rPr>
              <a:t>=HIGH, </a:t>
            </a:r>
            <a:r>
              <a:rPr lang="en-GB" sz="2800" i="1">
                <a:sym typeface="Symbol" pitchFamily="18" charset="2"/>
              </a:rPr>
              <a:t>Q</a:t>
            </a:r>
            <a:r>
              <a:rPr lang="en-GB" sz="2800">
                <a:sym typeface="Symbol" pitchFamily="18" charset="2"/>
              </a:rPr>
              <a:t> is immediately set to HIGH.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>
                <a:sym typeface="Symbol" pitchFamily="18" charset="2"/>
              </a:rPr>
              <a:t>When </a:t>
            </a:r>
            <a:r>
              <a:rPr lang="en-GB" sz="2800" i="1">
                <a:sym typeface="Symbol" pitchFamily="18" charset="2"/>
              </a:rPr>
              <a:t>CLR</a:t>
            </a:r>
            <a:r>
              <a:rPr lang="en-GB" sz="2800">
                <a:sym typeface="Symbol" pitchFamily="18" charset="2"/>
              </a:rPr>
              <a:t>=HIGH, </a:t>
            </a:r>
            <a:r>
              <a:rPr lang="en-GB" sz="2800" i="1">
                <a:sym typeface="Symbol" pitchFamily="18" charset="2"/>
              </a:rPr>
              <a:t>Q</a:t>
            </a:r>
            <a:r>
              <a:rPr lang="en-GB" sz="2800">
                <a:sym typeface="Symbol" pitchFamily="18" charset="2"/>
              </a:rPr>
              <a:t> is immediately cleared to LOW.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>
                <a:sym typeface="Symbol" pitchFamily="18" charset="2"/>
              </a:rPr>
              <a:t>Flip-flop in normal operation mode when both </a:t>
            </a:r>
            <a:r>
              <a:rPr lang="en-GB" sz="2800" i="1">
                <a:sym typeface="Symbol" pitchFamily="18" charset="2"/>
              </a:rPr>
              <a:t>PRE </a:t>
            </a:r>
            <a:r>
              <a:rPr lang="en-GB" sz="2800">
                <a:sym typeface="Symbol" pitchFamily="18" charset="2"/>
              </a:rPr>
              <a:t>and </a:t>
            </a:r>
            <a:r>
              <a:rPr lang="en-GB" sz="2800" i="1">
                <a:sym typeface="Symbol" pitchFamily="18" charset="2"/>
              </a:rPr>
              <a:t>CLR</a:t>
            </a:r>
            <a:r>
              <a:rPr lang="en-GB" sz="2800">
                <a:sym typeface="Symbol" pitchFamily="18" charset="2"/>
              </a:rPr>
              <a:t> are LOW.</a:t>
            </a:r>
          </a:p>
        </p:txBody>
      </p:sp>
    </p:spTree>
    <p:extLst>
      <p:ext uri="{BB962C8B-B14F-4D97-AF65-F5344CB8AC3E}">
        <p14:creationId xmlns:p14="http://schemas.microsoft.com/office/powerpoint/2010/main" val="18111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543800" cy="762000"/>
          </a:xfrm>
        </p:spPr>
        <p:txBody>
          <a:bodyPr/>
          <a:lstStyle/>
          <a:p>
            <a:pPr algn="l"/>
            <a:r>
              <a:rPr lang="en-GB" b="1"/>
              <a:t>Asynchronous Inputs</a:t>
            </a:r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14400"/>
            <a:ext cx="8001000" cy="91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>
                <a:sym typeface="Symbol" pitchFamily="18" charset="2"/>
              </a:rPr>
              <a:t>A J-K flip-flop with active-LOW preset and clear inputs.</a:t>
            </a:r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4114800" y="1828800"/>
            <a:ext cx="4538663" cy="2438400"/>
            <a:chOff x="2592" y="1392"/>
            <a:chExt cx="2859" cy="1536"/>
          </a:xfrm>
        </p:grpSpPr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2736" y="170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J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77830" name="Text Box 6"/>
            <p:cNvSpPr txBox="1">
              <a:spLocks noChangeArrowheads="1"/>
            </p:cNvSpPr>
            <p:nvPr/>
          </p:nvSpPr>
          <p:spPr bwMode="auto">
            <a:xfrm>
              <a:off x="5184" y="1776"/>
              <a:ext cx="2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Q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5184" y="2304"/>
              <a:ext cx="2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Q'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77832" name="Line 8"/>
            <p:cNvSpPr>
              <a:spLocks noChangeShapeType="1"/>
            </p:cNvSpPr>
            <p:nvPr/>
          </p:nvSpPr>
          <p:spPr bwMode="auto">
            <a:xfrm>
              <a:off x="4436" y="1868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33" name="Line 9"/>
            <p:cNvSpPr>
              <a:spLocks noChangeShapeType="1"/>
            </p:cNvSpPr>
            <p:nvPr/>
          </p:nvSpPr>
          <p:spPr bwMode="auto">
            <a:xfrm>
              <a:off x="4432" y="2400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>
              <a:off x="4517" y="1931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35" name="Line 11"/>
            <p:cNvSpPr>
              <a:spLocks noChangeShapeType="1"/>
            </p:cNvSpPr>
            <p:nvPr/>
          </p:nvSpPr>
          <p:spPr bwMode="auto">
            <a:xfrm>
              <a:off x="4512" y="2322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 rot="5400000">
              <a:off x="4446" y="200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 rot="5400000">
              <a:off x="4447" y="2255"/>
              <a:ext cx="1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4902" y="1872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4902" y="2400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 rot="5400000">
              <a:off x="4974" y="23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 rot="5400000">
              <a:off x="4974" y="194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>
              <a:off x="4524" y="2070"/>
              <a:ext cx="528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 flipH="1">
              <a:off x="4513" y="2011"/>
              <a:ext cx="539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44" name="Oval 20"/>
            <p:cNvSpPr>
              <a:spLocks noChangeArrowheads="1"/>
            </p:cNvSpPr>
            <p:nvPr/>
          </p:nvSpPr>
          <p:spPr bwMode="auto">
            <a:xfrm>
              <a:off x="5019" y="2373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45" name="Oval 21"/>
            <p:cNvSpPr>
              <a:spLocks noChangeArrowheads="1"/>
            </p:cNvSpPr>
            <p:nvPr/>
          </p:nvSpPr>
          <p:spPr bwMode="auto">
            <a:xfrm>
              <a:off x="5022" y="1852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7846" name="Group 22"/>
            <p:cNvGrpSpPr>
              <a:grpSpLocks/>
            </p:cNvGrpSpPr>
            <p:nvPr/>
          </p:nvGrpSpPr>
          <p:grpSpPr bwMode="auto">
            <a:xfrm>
              <a:off x="4091" y="1776"/>
              <a:ext cx="338" cy="193"/>
              <a:chOff x="1648" y="1680"/>
              <a:chExt cx="406" cy="228"/>
            </a:xfrm>
          </p:grpSpPr>
          <p:sp>
            <p:nvSpPr>
              <p:cNvPr id="77847" name="Oval 23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48" name="AutoShape 24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7849" name="Group 25"/>
            <p:cNvGrpSpPr>
              <a:grpSpLocks/>
            </p:cNvGrpSpPr>
            <p:nvPr/>
          </p:nvGrpSpPr>
          <p:grpSpPr bwMode="auto">
            <a:xfrm>
              <a:off x="4091" y="2303"/>
              <a:ext cx="338" cy="193"/>
              <a:chOff x="1648" y="2304"/>
              <a:chExt cx="406" cy="228"/>
            </a:xfrm>
          </p:grpSpPr>
          <p:sp>
            <p:nvSpPr>
              <p:cNvPr id="77850" name="Oval 26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51" name="AutoShape 27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7852" name="Line 28"/>
            <p:cNvSpPr>
              <a:spLocks noChangeShapeType="1"/>
            </p:cNvSpPr>
            <p:nvPr/>
          </p:nvSpPr>
          <p:spPr bwMode="auto">
            <a:xfrm flipV="1">
              <a:off x="2930" y="1807"/>
              <a:ext cx="1164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53" name="Line 29"/>
            <p:cNvSpPr>
              <a:spLocks noChangeShapeType="1"/>
            </p:cNvSpPr>
            <p:nvPr/>
          </p:nvSpPr>
          <p:spPr bwMode="auto">
            <a:xfrm flipV="1">
              <a:off x="2914" y="2466"/>
              <a:ext cx="1175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4011" y="1938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4011" y="234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 rot="5400000">
              <a:off x="3706" y="2132"/>
              <a:ext cx="4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711" y="2137"/>
              <a:ext cx="25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58" name="Oval 34"/>
            <p:cNvSpPr>
              <a:spLocks noChangeArrowheads="1"/>
            </p:cNvSpPr>
            <p:nvPr/>
          </p:nvSpPr>
          <p:spPr bwMode="auto">
            <a:xfrm>
              <a:off x="3924" y="2124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59" name="Text Box 35"/>
            <p:cNvSpPr txBox="1">
              <a:spLocks noChangeArrowheads="1"/>
            </p:cNvSpPr>
            <p:nvPr/>
          </p:nvSpPr>
          <p:spPr bwMode="auto">
            <a:xfrm>
              <a:off x="2592" y="208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CLK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77860" name="Rectangle 36"/>
            <p:cNvSpPr>
              <a:spLocks noChangeArrowheads="1"/>
            </p:cNvSpPr>
            <p:nvPr/>
          </p:nvSpPr>
          <p:spPr bwMode="auto">
            <a:xfrm>
              <a:off x="3078" y="1920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3030" y="1920"/>
              <a:ext cx="672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>
                  <a:latin typeface="Arial" charset="0"/>
                </a:rPr>
                <a:t>Pulse transition detector</a:t>
              </a:r>
            </a:p>
          </p:txBody>
        </p:sp>
        <p:sp>
          <p:nvSpPr>
            <p:cNvPr id="77862" name="Text Box 38"/>
            <p:cNvSpPr txBox="1">
              <a:spLocks noChangeArrowheads="1"/>
            </p:cNvSpPr>
            <p:nvPr/>
          </p:nvSpPr>
          <p:spPr bwMode="auto">
            <a:xfrm>
              <a:off x="2736" y="237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K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 flipV="1">
              <a:off x="2928" y="2160"/>
              <a:ext cx="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64" name="Line 40"/>
            <p:cNvSpPr>
              <a:spLocks noChangeShapeType="1"/>
            </p:cNvSpPr>
            <p:nvPr/>
          </p:nvSpPr>
          <p:spPr bwMode="auto">
            <a:xfrm flipV="1">
              <a:off x="3894" y="1680"/>
              <a:ext cx="618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65" name="Line 41"/>
            <p:cNvSpPr>
              <a:spLocks noChangeShapeType="1"/>
            </p:cNvSpPr>
            <p:nvPr/>
          </p:nvSpPr>
          <p:spPr bwMode="auto">
            <a:xfrm flipV="1">
              <a:off x="3810" y="2615"/>
              <a:ext cx="74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66" name="Line 42"/>
            <p:cNvSpPr>
              <a:spLocks noChangeShapeType="1"/>
            </p:cNvSpPr>
            <p:nvPr/>
          </p:nvSpPr>
          <p:spPr bwMode="auto">
            <a:xfrm rot="5400000">
              <a:off x="3429" y="2235"/>
              <a:ext cx="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67" name="Line 43"/>
            <p:cNvSpPr>
              <a:spLocks noChangeShapeType="1"/>
            </p:cNvSpPr>
            <p:nvPr/>
          </p:nvSpPr>
          <p:spPr bwMode="auto">
            <a:xfrm flipV="1">
              <a:off x="3810" y="1848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68" name="Line 44"/>
            <p:cNvSpPr>
              <a:spLocks noChangeShapeType="1"/>
            </p:cNvSpPr>
            <p:nvPr/>
          </p:nvSpPr>
          <p:spPr bwMode="auto">
            <a:xfrm>
              <a:off x="3942" y="2382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7869" name="Group 45"/>
            <p:cNvGrpSpPr>
              <a:grpSpLocks/>
            </p:cNvGrpSpPr>
            <p:nvPr/>
          </p:nvGrpSpPr>
          <p:grpSpPr bwMode="auto">
            <a:xfrm>
              <a:off x="4614" y="1763"/>
              <a:ext cx="301" cy="203"/>
              <a:chOff x="4775" y="1955"/>
              <a:chExt cx="301" cy="203"/>
            </a:xfrm>
          </p:grpSpPr>
          <p:grpSp>
            <p:nvGrpSpPr>
              <p:cNvPr id="77870" name="Group 46"/>
              <p:cNvGrpSpPr>
                <a:grpSpLocks/>
              </p:cNvGrpSpPr>
              <p:nvPr/>
            </p:nvGrpSpPr>
            <p:grpSpPr bwMode="auto">
              <a:xfrm>
                <a:off x="4821" y="1955"/>
                <a:ext cx="255" cy="203"/>
                <a:chOff x="4821" y="1955"/>
                <a:chExt cx="255" cy="203"/>
              </a:xfrm>
            </p:grpSpPr>
            <p:sp>
              <p:nvSpPr>
                <p:cNvPr id="77871" name="Freeform 47"/>
                <p:cNvSpPr>
                  <a:spLocks/>
                </p:cNvSpPr>
                <p:nvPr/>
              </p:nvSpPr>
              <p:spPr bwMode="auto">
                <a:xfrm>
                  <a:off x="4821" y="1955"/>
                  <a:ext cx="37" cy="203"/>
                </a:xfrm>
                <a:custGeom>
                  <a:avLst/>
                  <a:gdLst>
                    <a:gd name="T0" fmla="*/ 0 w 288"/>
                    <a:gd name="T1" fmla="*/ 0 h 864"/>
                    <a:gd name="T2" fmla="*/ 288 w 288"/>
                    <a:gd name="T3" fmla="*/ 432 h 864"/>
                    <a:gd name="T4" fmla="*/ 0 w 288"/>
                    <a:gd name="T5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auto">
                <a:xfrm>
                  <a:off x="4821" y="1955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auto">
                <a:xfrm>
                  <a:off x="4821" y="2158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874" name="Freeform 50"/>
                <p:cNvSpPr>
                  <a:spLocks/>
                </p:cNvSpPr>
                <p:nvPr/>
              </p:nvSpPr>
              <p:spPr bwMode="auto">
                <a:xfrm>
                  <a:off x="4912" y="1955"/>
                  <a:ext cx="164" cy="111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875" name="Freeform 51"/>
                <p:cNvSpPr>
                  <a:spLocks/>
                </p:cNvSpPr>
                <p:nvPr/>
              </p:nvSpPr>
              <p:spPr bwMode="auto">
                <a:xfrm flipV="1">
                  <a:off x="4912" y="2047"/>
                  <a:ext cx="164" cy="111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77876" name="Oval 52"/>
              <p:cNvSpPr>
                <a:spLocks noChangeArrowheads="1"/>
              </p:cNvSpPr>
              <p:nvPr/>
            </p:nvSpPr>
            <p:spPr bwMode="auto">
              <a:xfrm>
                <a:off x="4775" y="1955"/>
                <a:ext cx="47" cy="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77" name="Oval 53"/>
              <p:cNvSpPr>
                <a:spLocks noChangeArrowheads="1"/>
              </p:cNvSpPr>
              <p:nvPr/>
            </p:nvSpPr>
            <p:spPr bwMode="auto">
              <a:xfrm>
                <a:off x="4775" y="2099"/>
                <a:ext cx="47" cy="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78" name="Oval 54"/>
              <p:cNvSpPr>
                <a:spLocks noChangeArrowheads="1"/>
              </p:cNvSpPr>
              <p:nvPr/>
            </p:nvSpPr>
            <p:spPr bwMode="auto">
              <a:xfrm>
                <a:off x="4801" y="2024"/>
                <a:ext cx="47" cy="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7879" name="Group 55"/>
            <p:cNvGrpSpPr>
              <a:grpSpLocks/>
            </p:cNvGrpSpPr>
            <p:nvPr/>
          </p:nvGrpSpPr>
          <p:grpSpPr bwMode="auto">
            <a:xfrm>
              <a:off x="4614" y="2304"/>
              <a:ext cx="301" cy="203"/>
              <a:chOff x="4775" y="1955"/>
              <a:chExt cx="301" cy="203"/>
            </a:xfrm>
          </p:grpSpPr>
          <p:grpSp>
            <p:nvGrpSpPr>
              <p:cNvPr id="77880" name="Group 56"/>
              <p:cNvGrpSpPr>
                <a:grpSpLocks/>
              </p:cNvGrpSpPr>
              <p:nvPr/>
            </p:nvGrpSpPr>
            <p:grpSpPr bwMode="auto">
              <a:xfrm>
                <a:off x="4821" y="1955"/>
                <a:ext cx="255" cy="203"/>
                <a:chOff x="4821" y="1955"/>
                <a:chExt cx="255" cy="203"/>
              </a:xfrm>
            </p:grpSpPr>
            <p:sp>
              <p:nvSpPr>
                <p:cNvPr id="77881" name="Freeform 57"/>
                <p:cNvSpPr>
                  <a:spLocks/>
                </p:cNvSpPr>
                <p:nvPr/>
              </p:nvSpPr>
              <p:spPr bwMode="auto">
                <a:xfrm>
                  <a:off x="4821" y="1955"/>
                  <a:ext cx="37" cy="203"/>
                </a:xfrm>
                <a:custGeom>
                  <a:avLst/>
                  <a:gdLst>
                    <a:gd name="T0" fmla="*/ 0 w 288"/>
                    <a:gd name="T1" fmla="*/ 0 h 864"/>
                    <a:gd name="T2" fmla="*/ 288 w 288"/>
                    <a:gd name="T3" fmla="*/ 432 h 864"/>
                    <a:gd name="T4" fmla="*/ 0 w 288"/>
                    <a:gd name="T5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882" name="Line 58"/>
                <p:cNvSpPr>
                  <a:spLocks noChangeShapeType="1"/>
                </p:cNvSpPr>
                <p:nvPr/>
              </p:nvSpPr>
              <p:spPr bwMode="auto">
                <a:xfrm>
                  <a:off x="4821" y="1955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883" name="Line 59"/>
                <p:cNvSpPr>
                  <a:spLocks noChangeShapeType="1"/>
                </p:cNvSpPr>
                <p:nvPr/>
              </p:nvSpPr>
              <p:spPr bwMode="auto">
                <a:xfrm>
                  <a:off x="4821" y="2158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884" name="Freeform 60"/>
                <p:cNvSpPr>
                  <a:spLocks/>
                </p:cNvSpPr>
                <p:nvPr/>
              </p:nvSpPr>
              <p:spPr bwMode="auto">
                <a:xfrm>
                  <a:off x="4912" y="1955"/>
                  <a:ext cx="164" cy="111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7885" name="Freeform 61"/>
                <p:cNvSpPr>
                  <a:spLocks/>
                </p:cNvSpPr>
                <p:nvPr/>
              </p:nvSpPr>
              <p:spPr bwMode="auto">
                <a:xfrm flipV="1">
                  <a:off x="4912" y="2047"/>
                  <a:ext cx="164" cy="111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77886" name="Oval 62"/>
              <p:cNvSpPr>
                <a:spLocks noChangeArrowheads="1"/>
              </p:cNvSpPr>
              <p:nvPr/>
            </p:nvSpPr>
            <p:spPr bwMode="auto">
              <a:xfrm>
                <a:off x="4775" y="1955"/>
                <a:ext cx="47" cy="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87" name="Oval 63"/>
              <p:cNvSpPr>
                <a:spLocks noChangeArrowheads="1"/>
              </p:cNvSpPr>
              <p:nvPr/>
            </p:nvSpPr>
            <p:spPr bwMode="auto">
              <a:xfrm>
                <a:off x="4775" y="2099"/>
                <a:ext cx="47" cy="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88" name="Oval 64"/>
              <p:cNvSpPr>
                <a:spLocks noChangeArrowheads="1"/>
              </p:cNvSpPr>
              <p:nvPr/>
            </p:nvSpPr>
            <p:spPr bwMode="auto">
              <a:xfrm>
                <a:off x="4801" y="2024"/>
                <a:ext cx="47" cy="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7889" name="Oval 65"/>
            <p:cNvSpPr>
              <a:spLocks noChangeArrowheads="1"/>
            </p:cNvSpPr>
            <p:nvPr/>
          </p:nvSpPr>
          <p:spPr bwMode="auto">
            <a:xfrm>
              <a:off x="4488" y="2046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90" name="Oval 66"/>
            <p:cNvSpPr>
              <a:spLocks noChangeArrowheads="1"/>
            </p:cNvSpPr>
            <p:nvPr/>
          </p:nvSpPr>
          <p:spPr bwMode="auto">
            <a:xfrm>
              <a:off x="4488" y="2190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91" name="Line 67"/>
            <p:cNvSpPr>
              <a:spLocks noChangeShapeType="1"/>
            </p:cNvSpPr>
            <p:nvPr/>
          </p:nvSpPr>
          <p:spPr bwMode="auto">
            <a:xfrm flipV="1">
              <a:off x="3942" y="189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92" name="Line 68"/>
            <p:cNvSpPr>
              <a:spLocks noChangeShapeType="1"/>
            </p:cNvSpPr>
            <p:nvPr/>
          </p:nvSpPr>
          <p:spPr bwMode="auto">
            <a:xfrm rot="5400000">
              <a:off x="3951" y="2007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93" name="Line 69"/>
            <p:cNvSpPr>
              <a:spLocks noChangeShapeType="1"/>
            </p:cNvSpPr>
            <p:nvPr/>
          </p:nvSpPr>
          <p:spPr bwMode="auto">
            <a:xfrm>
              <a:off x="4014" y="2064"/>
              <a:ext cx="4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94" name="Line 70"/>
            <p:cNvSpPr>
              <a:spLocks noChangeShapeType="1"/>
            </p:cNvSpPr>
            <p:nvPr/>
          </p:nvSpPr>
          <p:spPr bwMode="auto">
            <a:xfrm rot="5400000">
              <a:off x="3951" y="2283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95" name="Line 71"/>
            <p:cNvSpPr>
              <a:spLocks noChangeShapeType="1"/>
            </p:cNvSpPr>
            <p:nvPr/>
          </p:nvSpPr>
          <p:spPr bwMode="auto">
            <a:xfrm>
              <a:off x="4014" y="2220"/>
              <a:ext cx="4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96" name="Line 72"/>
            <p:cNvSpPr>
              <a:spLocks noChangeShapeType="1"/>
            </p:cNvSpPr>
            <p:nvPr/>
          </p:nvSpPr>
          <p:spPr bwMode="auto">
            <a:xfrm>
              <a:off x="3882" y="2418"/>
              <a:ext cx="2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97" name="Line 73"/>
            <p:cNvSpPr>
              <a:spLocks noChangeShapeType="1"/>
            </p:cNvSpPr>
            <p:nvPr/>
          </p:nvSpPr>
          <p:spPr bwMode="auto">
            <a:xfrm rot="5400000">
              <a:off x="3520" y="2042"/>
              <a:ext cx="7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98" name="Line 74"/>
            <p:cNvSpPr>
              <a:spLocks noChangeShapeType="1"/>
            </p:cNvSpPr>
            <p:nvPr/>
          </p:nvSpPr>
          <p:spPr bwMode="auto">
            <a:xfrm rot="5400000">
              <a:off x="4395" y="1671"/>
              <a:ext cx="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99" name="Line 75"/>
            <p:cNvSpPr>
              <a:spLocks noChangeShapeType="1"/>
            </p:cNvSpPr>
            <p:nvPr/>
          </p:nvSpPr>
          <p:spPr bwMode="auto">
            <a:xfrm>
              <a:off x="4511" y="1787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00" name="Oval 76"/>
            <p:cNvSpPr>
              <a:spLocks noChangeArrowheads="1"/>
            </p:cNvSpPr>
            <p:nvPr/>
          </p:nvSpPr>
          <p:spPr bwMode="auto">
            <a:xfrm>
              <a:off x="4494" y="1650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01" name="Line 77"/>
            <p:cNvSpPr>
              <a:spLocks noChangeShapeType="1"/>
            </p:cNvSpPr>
            <p:nvPr/>
          </p:nvSpPr>
          <p:spPr bwMode="auto">
            <a:xfrm rot="5400000">
              <a:off x="4413" y="2607"/>
              <a:ext cx="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02" name="Line 78"/>
            <p:cNvSpPr>
              <a:spLocks noChangeShapeType="1"/>
            </p:cNvSpPr>
            <p:nvPr/>
          </p:nvSpPr>
          <p:spPr bwMode="auto">
            <a:xfrm>
              <a:off x="4529" y="2471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03" name="Oval 79"/>
            <p:cNvSpPr>
              <a:spLocks noChangeArrowheads="1"/>
            </p:cNvSpPr>
            <p:nvPr/>
          </p:nvSpPr>
          <p:spPr bwMode="auto">
            <a:xfrm>
              <a:off x="4512" y="2586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7904" name="Group 80"/>
            <p:cNvGrpSpPr>
              <a:grpSpLocks/>
            </p:cNvGrpSpPr>
            <p:nvPr/>
          </p:nvGrpSpPr>
          <p:grpSpPr bwMode="auto">
            <a:xfrm>
              <a:off x="4326" y="1392"/>
              <a:ext cx="384" cy="192"/>
              <a:chOff x="2784" y="2976"/>
              <a:chExt cx="384" cy="192"/>
            </a:xfrm>
          </p:grpSpPr>
          <p:sp>
            <p:nvSpPr>
              <p:cNvPr id="77905" name="Text Box 81"/>
              <p:cNvSpPr txBox="1">
                <a:spLocks noChangeArrowheads="1"/>
              </p:cNvSpPr>
              <p:nvPr/>
            </p:nvSpPr>
            <p:spPr bwMode="auto">
              <a:xfrm>
                <a:off x="2784" y="2976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>
                    <a:latin typeface="Arial" charset="0"/>
                  </a:rPr>
                  <a:t>PRE</a:t>
                </a:r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77906" name="Line 82"/>
              <p:cNvSpPr>
                <a:spLocks noChangeShapeType="1"/>
              </p:cNvSpPr>
              <p:nvPr/>
            </p:nvSpPr>
            <p:spPr bwMode="auto">
              <a:xfrm flipV="1">
                <a:off x="2865" y="2993"/>
                <a:ext cx="232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7907" name="Group 83"/>
            <p:cNvGrpSpPr>
              <a:grpSpLocks/>
            </p:cNvGrpSpPr>
            <p:nvPr/>
          </p:nvGrpSpPr>
          <p:grpSpPr bwMode="auto">
            <a:xfrm>
              <a:off x="4326" y="2736"/>
              <a:ext cx="384" cy="192"/>
              <a:chOff x="2784" y="3312"/>
              <a:chExt cx="384" cy="192"/>
            </a:xfrm>
          </p:grpSpPr>
          <p:sp>
            <p:nvSpPr>
              <p:cNvPr id="77908" name="Text Box 84"/>
              <p:cNvSpPr txBox="1">
                <a:spLocks noChangeArrowheads="1"/>
              </p:cNvSpPr>
              <p:nvPr/>
            </p:nvSpPr>
            <p:spPr bwMode="auto">
              <a:xfrm>
                <a:off x="2784" y="3312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>
                    <a:latin typeface="Arial" charset="0"/>
                  </a:rPr>
                  <a:t>CLR</a:t>
                </a:r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77909" name="Line 85"/>
              <p:cNvSpPr>
                <a:spLocks noChangeShapeType="1"/>
              </p:cNvSpPr>
              <p:nvPr/>
            </p:nvSpPr>
            <p:spPr bwMode="auto">
              <a:xfrm flipV="1">
                <a:off x="2871" y="3329"/>
                <a:ext cx="232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77910" name="Group 86"/>
          <p:cNvGrpSpPr>
            <a:grpSpLocks/>
          </p:cNvGrpSpPr>
          <p:nvPr/>
        </p:nvGrpSpPr>
        <p:grpSpPr bwMode="auto">
          <a:xfrm>
            <a:off x="2057400" y="1905000"/>
            <a:ext cx="1905000" cy="2362200"/>
            <a:chOff x="1296" y="1200"/>
            <a:chExt cx="1200" cy="1488"/>
          </a:xfrm>
        </p:grpSpPr>
        <p:sp>
          <p:nvSpPr>
            <p:cNvPr id="77911" name="Rectangle 87"/>
            <p:cNvSpPr>
              <a:spLocks noChangeArrowheads="1"/>
            </p:cNvSpPr>
            <p:nvPr/>
          </p:nvSpPr>
          <p:spPr bwMode="auto">
            <a:xfrm>
              <a:off x="1536" y="1536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12" name="Line 88"/>
            <p:cNvSpPr>
              <a:spLocks noChangeShapeType="1"/>
            </p:cNvSpPr>
            <p:nvPr/>
          </p:nvSpPr>
          <p:spPr bwMode="auto">
            <a:xfrm>
              <a:off x="1296" y="16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13" name="Oval 89"/>
            <p:cNvSpPr>
              <a:spLocks noChangeArrowheads="1"/>
            </p:cNvSpPr>
            <p:nvPr/>
          </p:nvSpPr>
          <p:spPr bwMode="auto">
            <a:xfrm>
              <a:off x="2034" y="208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14" name="Line 90"/>
            <p:cNvSpPr>
              <a:spLocks noChangeShapeType="1"/>
            </p:cNvSpPr>
            <p:nvPr/>
          </p:nvSpPr>
          <p:spPr bwMode="auto">
            <a:xfrm>
              <a:off x="2016" y="1728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15" name="Line 91"/>
            <p:cNvSpPr>
              <a:spLocks noChangeShapeType="1"/>
            </p:cNvSpPr>
            <p:nvPr/>
          </p:nvSpPr>
          <p:spPr bwMode="auto">
            <a:xfrm flipV="1">
              <a:off x="2088" y="211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16" name="Text Box 92"/>
            <p:cNvSpPr txBox="1">
              <a:spLocks noChangeArrowheads="1"/>
            </p:cNvSpPr>
            <p:nvPr/>
          </p:nvSpPr>
          <p:spPr bwMode="auto">
            <a:xfrm>
              <a:off x="1536" y="1584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J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K</a:t>
              </a:r>
            </a:p>
          </p:txBody>
        </p:sp>
        <p:sp>
          <p:nvSpPr>
            <p:cNvPr id="77917" name="Rectangle 93"/>
            <p:cNvSpPr>
              <a:spLocks noChangeArrowheads="1"/>
            </p:cNvSpPr>
            <p:nvPr/>
          </p:nvSpPr>
          <p:spPr bwMode="auto">
            <a:xfrm>
              <a:off x="2208" y="1632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>
                <a:latin typeface="Arial" charset="0"/>
              </a:endParaRPr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Q'</a:t>
              </a:r>
            </a:p>
          </p:txBody>
        </p:sp>
        <p:sp>
          <p:nvSpPr>
            <p:cNvPr id="77918" name="Line 94"/>
            <p:cNvSpPr>
              <a:spLocks noChangeShapeType="1"/>
            </p:cNvSpPr>
            <p:nvPr/>
          </p:nvSpPr>
          <p:spPr bwMode="auto">
            <a:xfrm>
              <a:off x="1296" y="19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19" name="Line 95"/>
            <p:cNvSpPr>
              <a:spLocks noChangeShapeType="1"/>
            </p:cNvSpPr>
            <p:nvPr/>
          </p:nvSpPr>
          <p:spPr bwMode="auto">
            <a:xfrm>
              <a:off x="1296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20" name="AutoShape 96"/>
            <p:cNvSpPr>
              <a:spLocks noChangeArrowheads="1"/>
            </p:cNvSpPr>
            <p:nvPr/>
          </p:nvSpPr>
          <p:spPr bwMode="auto">
            <a:xfrm rot="5400000">
              <a:off x="1536" y="1872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7921" name="Group 97"/>
            <p:cNvGrpSpPr>
              <a:grpSpLocks/>
            </p:cNvGrpSpPr>
            <p:nvPr/>
          </p:nvGrpSpPr>
          <p:grpSpPr bwMode="auto">
            <a:xfrm>
              <a:off x="1584" y="1200"/>
              <a:ext cx="384" cy="192"/>
              <a:chOff x="1920" y="1392"/>
              <a:chExt cx="384" cy="192"/>
            </a:xfrm>
          </p:grpSpPr>
          <p:sp>
            <p:nvSpPr>
              <p:cNvPr id="77922" name="Text Box 98"/>
              <p:cNvSpPr txBox="1">
                <a:spLocks noChangeArrowheads="1"/>
              </p:cNvSpPr>
              <p:nvPr/>
            </p:nvSpPr>
            <p:spPr bwMode="auto">
              <a:xfrm>
                <a:off x="1920" y="1392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>
                    <a:latin typeface="Arial" charset="0"/>
                  </a:rPr>
                  <a:t>PRE</a:t>
                </a:r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77923" name="Line 99"/>
              <p:cNvSpPr>
                <a:spLocks noChangeShapeType="1"/>
              </p:cNvSpPr>
              <p:nvPr/>
            </p:nvSpPr>
            <p:spPr bwMode="auto">
              <a:xfrm flipV="1">
                <a:off x="2001" y="1409"/>
                <a:ext cx="232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7924" name="Group 100"/>
            <p:cNvGrpSpPr>
              <a:grpSpLocks/>
            </p:cNvGrpSpPr>
            <p:nvPr/>
          </p:nvGrpSpPr>
          <p:grpSpPr bwMode="auto">
            <a:xfrm>
              <a:off x="1584" y="2496"/>
              <a:ext cx="384" cy="192"/>
              <a:chOff x="1920" y="1728"/>
              <a:chExt cx="384" cy="192"/>
            </a:xfrm>
          </p:grpSpPr>
          <p:sp>
            <p:nvSpPr>
              <p:cNvPr id="77925" name="Text Box 101"/>
              <p:cNvSpPr txBox="1">
                <a:spLocks noChangeArrowheads="1"/>
              </p:cNvSpPr>
              <p:nvPr/>
            </p:nvSpPr>
            <p:spPr bwMode="auto">
              <a:xfrm>
                <a:off x="1920" y="172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>
                    <a:latin typeface="Arial" charset="0"/>
                  </a:rPr>
                  <a:t>CLR</a:t>
                </a:r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77926" name="Line 102"/>
              <p:cNvSpPr>
                <a:spLocks noChangeShapeType="1"/>
              </p:cNvSpPr>
              <p:nvPr/>
            </p:nvSpPr>
            <p:spPr bwMode="auto">
              <a:xfrm flipV="1">
                <a:off x="2007" y="1745"/>
                <a:ext cx="232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7927" name="Line 103"/>
            <p:cNvSpPr>
              <a:spLocks noChangeShapeType="1"/>
            </p:cNvSpPr>
            <p:nvPr/>
          </p:nvSpPr>
          <p:spPr bwMode="auto">
            <a:xfrm rot="5400000">
              <a:off x="1719" y="2427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28" name="Oval 104"/>
            <p:cNvSpPr>
              <a:spLocks noChangeArrowheads="1"/>
            </p:cNvSpPr>
            <p:nvPr/>
          </p:nvSpPr>
          <p:spPr bwMode="auto">
            <a:xfrm>
              <a:off x="1752" y="147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29" name="Oval 105"/>
            <p:cNvSpPr>
              <a:spLocks noChangeArrowheads="1"/>
            </p:cNvSpPr>
            <p:nvPr/>
          </p:nvSpPr>
          <p:spPr bwMode="auto">
            <a:xfrm>
              <a:off x="1752" y="231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30" name="Line 106"/>
            <p:cNvSpPr>
              <a:spLocks noChangeShapeType="1"/>
            </p:cNvSpPr>
            <p:nvPr/>
          </p:nvSpPr>
          <p:spPr bwMode="auto">
            <a:xfrm rot="5400000">
              <a:off x="1719" y="1418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7931" name="Line 107"/>
          <p:cNvSpPr>
            <a:spLocks noChangeShapeType="1"/>
          </p:cNvSpPr>
          <p:nvPr/>
        </p:nvSpPr>
        <p:spPr bwMode="auto">
          <a:xfrm>
            <a:off x="1295400" y="4343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7932" name="Group 108"/>
          <p:cNvGrpSpPr>
            <a:grpSpLocks/>
          </p:cNvGrpSpPr>
          <p:nvPr/>
        </p:nvGrpSpPr>
        <p:grpSpPr bwMode="auto">
          <a:xfrm>
            <a:off x="1600200" y="4495800"/>
            <a:ext cx="6629400" cy="1524000"/>
            <a:chOff x="768" y="2928"/>
            <a:chExt cx="4176" cy="960"/>
          </a:xfrm>
        </p:grpSpPr>
        <p:grpSp>
          <p:nvGrpSpPr>
            <p:cNvPr id="77933" name="Group 109"/>
            <p:cNvGrpSpPr>
              <a:grpSpLocks/>
            </p:cNvGrpSpPr>
            <p:nvPr/>
          </p:nvGrpSpPr>
          <p:grpSpPr bwMode="auto">
            <a:xfrm>
              <a:off x="1728" y="3168"/>
              <a:ext cx="384" cy="192"/>
              <a:chOff x="1920" y="1392"/>
              <a:chExt cx="384" cy="192"/>
            </a:xfrm>
          </p:grpSpPr>
          <p:sp>
            <p:nvSpPr>
              <p:cNvPr id="77934" name="Text Box 110"/>
              <p:cNvSpPr txBox="1">
                <a:spLocks noChangeArrowheads="1"/>
              </p:cNvSpPr>
              <p:nvPr/>
            </p:nvSpPr>
            <p:spPr bwMode="auto">
              <a:xfrm>
                <a:off x="1920" y="1392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>
                    <a:latin typeface="Arial" charset="0"/>
                  </a:rPr>
                  <a:t>PRE</a:t>
                </a:r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77935" name="Line 111"/>
              <p:cNvSpPr>
                <a:spLocks noChangeShapeType="1"/>
              </p:cNvSpPr>
              <p:nvPr/>
            </p:nvSpPr>
            <p:spPr bwMode="auto">
              <a:xfrm flipV="1">
                <a:off x="2001" y="1409"/>
                <a:ext cx="232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7936" name="Group 112"/>
            <p:cNvGrpSpPr>
              <a:grpSpLocks/>
            </p:cNvGrpSpPr>
            <p:nvPr/>
          </p:nvGrpSpPr>
          <p:grpSpPr bwMode="auto">
            <a:xfrm>
              <a:off x="1728" y="3408"/>
              <a:ext cx="384" cy="192"/>
              <a:chOff x="1920" y="1728"/>
              <a:chExt cx="384" cy="192"/>
            </a:xfrm>
          </p:grpSpPr>
          <p:sp>
            <p:nvSpPr>
              <p:cNvPr id="77937" name="Text Box 113"/>
              <p:cNvSpPr txBox="1">
                <a:spLocks noChangeArrowheads="1"/>
              </p:cNvSpPr>
              <p:nvPr/>
            </p:nvSpPr>
            <p:spPr bwMode="auto">
              <a:xfrm>
                <a:off x="1920" y="172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>
                    <a:latin typeface="Arial" charset="0"/>
                  </a:rPr>
                  <a:t>CLR</a:t>
                </a:r>
                <a:endParaRPr lang="en-GB" sz="1400" b="1">
                  <a:latin typeface="Arial" charset="0"/>
                </a:endParaRPr>
              </a:p>
            </p:txBody>
          </p:sp>
          <p:sp>
            <p:nvSpPr>
              <p:cNvPr id="77938" name="Line 114"/>
              <p:cNvSpPr>
                <a:spLocks noChangeShapeType="1"/>
              </p:cNvSpPr>
              <p:nvPr/>
            </p:nvSpPr>
            <p:spPr bwMode="auto">
              <a:xfrm flipV="1">
                <a:off x="2007" y="1745"/>
                <a:ext cx="232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7939" name="Line 115"/>
            <p:cNvSpPr>
              <a:spLocks noChangeShapeType="1"/>
            </p:cNvSpPr>
            <p:nvPr/>
          </p:nvSpPr>
          <p:spPr bwMode="auto">
            <a:xfrm rot="5400000">
              <a:off x="2112" y="345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40" name="Line 116"/>
            <p:cNvSpPr>
              <a:spLocks noChangeShapeType="1"/>
            </p:cNvSpPr>
            <p:nvPr/>
          </p:nvSpPr>
          <p:spPr bwMode="auto">
            <a:xfrm rot="5400000">
              <a:off x="2928" y="336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41" name="Line 117"/>
            <p:cNvSpPr>
              <a:spLocks noChangeShapeType="1"/>
            </p:cNvSpPr>
            <p:nvPr/>
          </p:nvSpPr>
          <p:spPr bwMode="auto">
            <a:xfrm rot="5400000">
              <a:off x="3192" y="333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42" name="Line 118"/>
            <p:cNvSpPr>
              <a:spLocks noChangeShapeType="1"/>
            </p:cNvSpPr>
            <p:nvPr/>
          </p:nvSpPr>
          <p:spPr bwMode="auto">
            <a:xfrm rot="5400000">
              <a:off x="4176" y="355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43" name="Text Box 119"/>
            <p:cNvSpPr txBox="1">
              <a:spLocks noChangeArrowheads="1"/>
            </p:cNvSpPr>
            <p:nvPr/>
          </p:nvSpPr>
          <p:spPr bwMode="auto">
            <a:xfrm>
              <a:off x="1728" y="292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CLK</a:t>
              </a:r>
            </a:p>
          </p:txBody>
        </p:sp>
        <p:sp>
          <p:nvSpPr>
            <p:cNvPr id="77944" name="Rectangle 120"/>
            <p:cNvSpPr>
              <a:spLocks noChangeArrowheads="1"/>
            </p:cNvSpPr>
            <p:nvPr/>
          </p:nvSpPr>
          <p:spPr bwMode="auto">
            <a:xfrm>
              <a:off x="1824" y="3600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400" b="1" i="1">
                  <a:latin typeface="Arial" charset="0"/>
                </a:rPr>
                <a:t>Q</a:t>
              </a:r>
            </a:p>
          </p:txBody>
        </p:sp>
        <p:grpSp>
          <p:nvGrpSpPr>
            <p:cNvPr id="77945" name="Group 121"/>
            <p:cNvGrpSpPr>
              <a:grpSpLocks/>
            </p:cNvGrpSpPr>
            <p:nvPr/>
          </p:nvGrpSpPr>
          <p:grpSpPr bwMode="auto">
            <a:xfrm>
              <a:off x="2160" y="2976"/>
              <a:ext cx="2736" cy="96"/>
              <a:chOff x="2928" y="3504"/>
              <a:chExt cx="2736" cy="96"/>
            </a:xfrm>
          </p:grpSpPr>
          <p:sp>
            <p:nvSpPr>
              <p:cNvPr id="77946" name="Line 122"/>
              <p:cNvSpPr>
                <a:spLocks noChangeShapeType="1"/>
              </p:cNvSpPr>
              <p:nvPr/>
            </p:nvSpPr>
            <p:spPr bwMode="auto">
              <a:xfrm>
                <a:off x="2928" y="360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47" name="Line 123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48" name="Line 124"/>
              <p:cNvSpPr>
                <a:spLocks noChangeShapeType="1"/>
              </p:cNvSpPr>
              <p:nvPr/>
            </p:nvSpPr>
            <p:spPr bwMode="auto">
              <a:xfrm rot="5400000">
                <a:off x="3024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49" name="Line 125"/>
              <p:cNvSpPr>
                <a:spLocks noChangeShapeType="1"/>
              </p:cNvSpPr>
              <p:nvPr/>
            </p:nvSpPr>
            <p:spPr bwMode="auto">
              <a:xfrm rot="5400000">
                <a:off x="3168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50" name="Line 126"/>
              <p:cNvSpPr>
                <a:spLocks noChangeShapeType="1"/>
              </p:cNvSpPr>
              <p:nvPr/>
            </p:nvSpPr>
            <p:spPr bwMode="auto">
              <a:xfrm>
                <a:off x="3216" y="360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51" name="Line 127"/>
              <p:cNvSpPr>
                <a:spLocks noChangeShapeType="1"/>
              </p:cNvSpPr>
              <p:nvPr/>
            </p:nvSpPr>
            <p:spPr bwMode="auto">
              <a:xfrm rot="5400000">
                <a:off x="3312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52" name="Line 128"/>
              <p:cNvSpPr>
                <a:spLocks noChangeShapeType="1"/>
              </p:cNvSpPr>
              <p:nvPr/>
            </p:nvSpPr>
            <p:spPr bwMode="auto">
              <a:xfrm rot="5400000">
                <a:off x="3456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53" name="Line 129"/>
              <p:cNvSpPr>
                <a:spLocks noChangeShapeType="1"/>
              </p:cNvSpPr>
              <p:nvPr/>
            </p:nvSpPr>
            <p:spPr bwMode="auto">
              <a:xfrm>
                <a:off x="3360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54" name="Line 130"/>
              <p:cNvSpPr>
                <a:spLocks noChangeShapeType="1"/>
              </p:cNvSpPr>
              <p:nvPr/>
            </p:nvSpPr>
            <p:spPr bwMode="auto">
              <a:xfrm>
                <a:off x="3504" y="360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55" name="Line 131"/>
              <p:cNvSpPr>
                <a:spLocks noChangeShapeType="1"/>
              </p:cNvSpPr>
              <p:nvPr/>
            </p:nvSpPr>
            <p:spPr bwMode="auto">
              <a:xfrm>
                <a:off x="3648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56" name="Line 132"/>
              <p:cNvSpPr>
                <a:spLocks noChangeShapeType="1"/>
              </p:cNvSpPr>
              <p:nvPr/>
            </p:nvSpPr>
            <p:spPr bwMode="auto">
              <a:xfrm rot="5400000">
                <a:off x="3600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57" name="Line 133"/>
              <p:cNvSpPr>
                <a:spLocks noChangeShapeType="1"/>
              </p:cNvSpPr>
              <p:nvPr/>
            </p:nvSpPr>
            <p:spPr bwMode="auto">
              <a:xfrm rot="5400000">
                <a:off x="3744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58" name="Line 134"/>
              <p:cNvSpPr>
                <a:spLocks noChangeShapeType="1"/>
              </p:cNvSpPr>
              <p:nvPr/>
            </p:nvSpPr>
            <p:spPr bwMode="auto">
              <a:xfrm>
                <a:off x="3792" y="360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59" name="Line 135"/>
              <p:cNvSpPr>
                <a:spLocks noChangeShapeType="1"/>
              </p:cNvSpPr>
              <p:nvPr/>
            </p:nvSpPr>
            <p:spPr bwMode="auto">
              <a:xfrm rot="5400000">
                <a:off x="3888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60" name="Line 136"/>
              <p:cNvSpPr>
                <a:spLocks noChangeShapeType="1"/>
              </p:cNvSpPr>
              <p:nvPr/>
            </p:nvSpPr>
            <p:spPr bwMode="auto">
              <a:xfrm rot="5400000">
                <a:off x="4032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61" name="Line 137"/>
              <p:cNvSpPr>
                <a:spLocks noChangeShapeType="1"/>
              </p:cNvSpPr>
              <p:nvPr/>
            </p:nvSpPr>
            <p:spPr bwMode="auto">
              <a:xfrm>
                <a:off x="3936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62" name="Line 138"/>
              <p:cNvSpPr>
                <a:spLocks noChangeShapeType="1"/>
              </p:cNvSpPr>
              <p:nvPr/>
            </p:nvSpPr>
            <p:spPr bwMode="auto">
              <a:xfrm>
                <a:off x="4080" y="360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63" name="Line 139"/>
              <p:cNvSpPr>
                <a:spLocks noChangeShapeType="1"/>
              </p:cNvSpPr>
              <p:nvPr/>
            </p:nvSpPr>
            <p:spPr bwMode="auto">
              <a:xfrm>
                <a:off x="4224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64" name="Line 140"/>
              <p:cNvSpPr>
                <a:spLocks noChangeShapeType="1"/>
              </p:cNvSpPr>
              <p:nvPr/>
            </p:nvSpPr>
            <p:spPr bwMode="auto">
              <a:xfrm rot="5400000">
                <a:off x="4176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65" name="Line 141"/>
              <p:cNvSpPr>
                <a:spLocks noChangeShapeType="1"/>
              </p:cNvSpPr>
              <p:nvPr/>
            </p:nvSpPr>
            <p:spPr bwMode="auto">
              <a:xfrm rot="5400000">
                <a:off x="4320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66" name="Line 142"/>
              <p:cNvSpPr>
                <a:spLocks noChangeShapeType="1"/>
              </p:cNvSpPr>
              <p:nvPr/>
            </p:nvSpPr>
            <p:spPr bwMode="auto">
              <a:xfrm>
                <a:off x="4368" y="360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67" name="Line 143"/>
              <p:cNvSpPr>
                <a:spLocks noChangeShapeType="1"/>
              </p:cNvSpPr>
              <p:nvPr/>
            </p:nvSpPr>
            <p:spPr bwMode="auto">
              <a:xfrm rot="5400000">
                <a:off x="4464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68" name="Line 144"/>
              <p:cNvSpPr>
                <a:spLocks noChangeShapeType="1"/>
              </p:cNvSpPr>
              <p:nvPr/>
            </p:nvSpPr>
            <p:spPr bwMode="auto">
              <a:xfrm rot="5400000">
                <a:off x="4608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69" name="Line 145"/>
              <p:cNvSpPr>
                <a:spLocks noChangeShapeType="1"/>
              </p:cNvSpPr>
              <p:nvPr/>
            </p:nvSpPr>
            <p:spPr bwMode="auto">
              <a:xfrm>
                <a:off x="4512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70" name="Line 146"/>
              <p:cNvSpPr>
                <a:spLocks noChangeShapeType="1"/>
              </p:cNvSpPr>
              <p:nvPr/>
            </p:nvSpPr>
            <p:spPr bwMode="auto">
              <a:xfrm>
                <a:off x="4656" y="360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71" name="Line 147"/>
              <p:cNvSpPr>
                <a:spLocks noChangeShapeType="1"/>
              </p:cNvSpPr>
              <p:nvPr/>
            </p:nvSpPr>
            <p:spPr bwMode="auto">
              <a:xfrm>
                <a:off x="4800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72" name="Line 148"/>
              <p:cNvSpPr>
                <a:spLocks noChangeShapeType="1"/>
              </p:cNvSpPr>
              <p:nvPr/>
            </p:nvSpPr>
            <p:spPr bwMode="auto">
              <a:xfrm rot="5400000">
                <a:off x="4752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73" name="Line 149"/>
              <p:cNvSpPr>
                <a:spLocks noChangeShapeType="1"/>
              </p:cNvSpPr>
              <p:nvPr/>
            </p:nvSpPr>
            <p:spPr bwMode="auto">
              <a:xfrm rot="5400000">
                <a:off x="4896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74" name="Line 150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75" name="Line 151"/>
              <p:cNvSpPr>
                <a:spLocks noChangeShapeType="1"/>
              </p:cNvSpPr>
              <p:nvPr/>
            </p:nvSpPr>
            <p:spPr bwMode="auto">
              <a:xfrm rot="5400000">
                <a:off x="5040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76" name="Line 152"/>
              <p:cNvSpPr>
                <a:spLocks noChangeShapeType="1"/>
              </p:cNvSpPr>
              <p:nvPr/>
            </p:nvSpPr>
            <p:spPr bwMode="auto">
              <a:xfrm rot="5400000">
                <a:off x="5184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77" name="Line 153"/>
              <p:cNvSpPr>
                <a:spLocks noChangeShapeType="1"/>
              </p:cNvSpPr>
              <p:nvPr/>
            </p:nvSpPr>
            <p:spPr bwMode="auto">
              <a:xfrm>
                <a:off x="5088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78" name="Line 154"/>
              <p:cNvSpPr>
                <a:spLocks noChangeShapeType="1"/>
              </p:cNvSpPr>
              <p:nvPr/>
            </p:nvSpPr>
            <p:spPr bwMode="auto">
              <a:xfrm>
                <a:off x="5232" y="360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79" name="Line 155"/>
              <p:cNvSpPr>
                <a:spLocks noChangeShapeType="1"/>
              </p:cNvSpPr>
              <p:nvPr/>
            </p:nvSpPr>
            <p:spPr bwMode="auto">
              <a:xfrm rot="5400000">
                <a:off x="5328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80" name="Line 156"/>
              <p:cNvSpPr>
                <a:spLocks noChangeShapeType="1"/>
              </p:cNvSpPr>
              <p:nvPr/>
            </p:nvSpPr>
            <p:spPr bwMode="auto">
              <a:xfrm rot="5400000">
                <a:off x="5472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81" name="Line 157"/>
              <p:cNvSpPr>
                <a:spLocks noChangeShapeType="1"/>
              </p:cNvSpPr>
              <p:nvPr/>
            </p:nvSpPr>
            <p:spPr bwMode="auto">
              <a:xfrm>
                <a:off x="5376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82" name="Line 158"/>
              <p:cNvSpPr>
                <a:spLocks noChangeShapeType="1"/>
              </p:cNvSpPr>
              <p:nvPr/>
            </p:nvSpPr>
            <p:spPr bwMode="auto">
              <a:xfrm>
                <a:off x="5520" y="360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7983" name="Group 159"/>
            <p:cNvGrpSpPr>
              <a:grpSpLocks/>
            </p:cNvGrpSpPr>
            <p:nvPr/>
          </p:nvGrpSpPr>
          <p:grpSpPr bwMode="auto">
            <a:xfrm>
              <a:off x="2160" y="3216"/>
              <a:ext cx="2736" cy="96"/>
              <a:chOff x="2016" y="3312"/>
              <a:chExt cx="2736" cy="96"/>
            </a:xfrm>
          </p:grpSpPr>
          <p:sp>
            <p:nvSpPr>
              <p:cNvPr id="77984" name="Line 160"/>
              <p:cNvSpPr>
                <a:spLocks noChangeShapeType="1"/>
              </p:cNvSpPr>
              <p:nvPr/>
            </p:nvSpPr>
            <p:spPr bwMode="auto">
              <a:xfrm>
                <a:off x="2016" y="331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85" name="Line 161"/>
              <p:cNvSpPr>
                <a:spLocks noChangeShapeType="1"/>
              </p:cNvSpPr>
              <p:nvPr/>
            </p:nvSpPr>
            <p:spPr bwMode="auto">
              <a:xfrm rot="5400000">
                <a:off x="2064" y="3360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86" name="Line 162"/>
              <p:cNvSpPr>
                <a:spLocks noChangeShapeType="1"/>
              </p:cNvSpPr>
              <p:nvPr/>
            </p:nvSpPr>
            <p:spPr bwMode="auto">
              <a:xfrm>
                <a:off x="2112" y="3408"/>
                <a:ext cx="816" cy="0"/>
              </a:xfrm>
              <a:prstGeom prst="line">
                <a:avLst/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87" name="Line 163"/>
              <p:cNvSpPr>
                <a:spLocks noChangeShapeType="1"/>
              </p:cNvSpPr>
              <p:nvPr/>
            </p:nvSpPr>
            <p:spPr bwMode="auto">
              <a:xfrm rot="5400000">
                <a:off x="2880" y="3360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88" name="Line 164"/>
              <p:cNvSpPr>
                <a:spLocks noChangeShapeType="1"/>
              </p:cNvSpPr>
              <p:nvPr/>
            </p:nvSpPr>
            <p:spPr bwMode="auto">
              <a:xfrm>
                <a:off x="2928" y="3312"/>
                <a:ext cx="1824" cy="0"/>
              </a:xfrm>
              <a:prstGeom prst="line">
                <a:avLst/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7989" name="Group 165"/>
            <p:cNvGrpSpPr>
              <a:grpSpLocks/>
            </p:cNvGrpSpPr>
            <p:nvPr/>
          </p:nvGrpSpPr>
          <p:grpSpPr bwMode="auto">
            <a:xfrm>
              <a:off x="2160" y="3408"/>
              <a:ext cx="2784" cy="96"/>
              <a:chOff x="2016" y="3504"/>
              <a:chExt cx="2784" cy="96"/>
            </a:xfrm>
          </p:grpSpPr>
          <p:sp>
            <p:nvSpPr>
              <p:cNvPr id="77990" name="Line 166"/>
              <p:cNvSpPr>
                <a:spLocks noChangeShapeType="1"/>
              </p:cNvSpPr>
              <p:nvPr/>
            </p:nvSpPr>
            <p:spPr bwMode="auto">
              <a:xfrm>
                <a:off x="4080" y="3600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91" name="Line 167"/>
              <p:cNvSpPr>
                <a:spLocks noChangeShapeType="1"/>
              </p:cNvSpPr>
              <p:nvPr/>
            </p:nvSpPr>
            <p:spPr bwMode="auto">
              <a:xfrm rot="5400000">
                <a:off x="4032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92" name="Line 168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2064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7993" name="Line 169"/>
            <p:cNvSpPr>
              <a:spLocks noChangeShapeType="1"/>
            </p:cNvSpPr>
            <p:nvPr/>
          </p:nvSpPr>
          <p:spPr bwMode="auto">
            <a:xfrm rot="5400000">
              <a:off x="2880" y="350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94" name="Line 170"/>
            <p:cNvSpPr>
              <a:spLocks noChangeShapeType="1"/>
            </p:cNvSpPr>
            <p:nvPr/>
          </p:nvSpPr>
          <p:spPr bwMode="auto">
            <a:xfrm rot="5400000">
              <a:off x="3480" y="333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995" name="Line 171"/>
            <p:cNvSpPr>
              <a:spLocks noChangeShapeType="1"/>
            </p:cNvSpPr>
            <p:nvPr/>
          </p:nvSpPr>
          <p:spPr bwMode="auto">
            <a:xfrm rot="5400000">
              <a:off x="3768" y="333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7996" name="Group 172"/>
            <p:cNvGrpSpPr>
              <a:grpSpLocks/>
            </p:cNvGrpSpPr>
            <p:nvPr/>
          </p:nvGrpSpPr>
          <p:grpSpPr bwMode="auto">
            <a:xfrm>
              <a:off x="2160" y="3600"/>
              <a:ext cx="2784" cy="96"/>
              <a:chOff x="2016" y="3696"/>
              <a:chExt cx="2784" cy="96"/>
            </a:xfrm>
          </p:grpSpPr>
          <p:sp>
            <p:nvSpPr>
              <p:cNvPr id="77997" name="Line 173"/>
              <p:cNvSpPr>
                <a:spLocks noChangeShapeType="1"/>
              </p:cNvSpPr>
              <p:nvPr/>
            </p:nvSpPr>
            <p:spPr bwMode="auto">
              <a:xfrm>
                <a:off x="2016" y="37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98" name="Line 174"/>
              <p:cNvSpPr>
                <a:spLocks noChangeShapeType="1"/>
              </p:cNvSpPr>
              <p:nvPr/>
            </p:nvSpPr>
            <p:spPr bwMode="auto">
              <a:xfrm rot="5400000">
                <a:off x="2064" y="37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999" name="Line 175"/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000" name="Line 176"/>
              <p:cNvSpPr>
                <a:spLocks noChangeShapeType="1"/>
              </p:cNvSpPr>
              <p:nvPr/>
            </p:nvSpPr>
            <p:spPr bwMode="auto">
              <a:xfrm rot="5400000">
                <a:off x="2976" y="37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001" name="Line 177"/>
              <p:cNvSpPr>
                <a:spLocks noChangeShapeType="1"/>
              </p:cNvSpPr>
              <p:nvPr/>
            </p:nvSpPr>
            <p:spPr bwMode="auto">
              <a:xfrm>
                <a:off x="3024" y="379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002" name="Line 178"/>
              <p:cNvSpPr>
                <a:spLocks noChangeShapeType="1"/>
              </p:cNvSpPr>
              <p:nvPr/>
            </p:nvSpPr>
            <p:spPr bwMode="auto">
              <a:xfrm rot="5400000">
                <a:off x="3264" y="37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003" name="Line 179"/>
              <p:cNvSpPr>
                <a:spLocks noChangeShapeType="1"/>
              </p:cNvSpPr>
              <p:nvPr/>
            </p:nvSpPr>
            <p:spPr bwMode="auto">
              <a:xfrm>
                <a:off x="3312" y="36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004" name="Line 180"/>
              <p:cNvSpPr>
                <a:spLocks noChangeShapeType="1"/>
              </p:cNvSpPr>
              <p:nvPr/>
            </p:nvSpPr>
            <p:spPr bwMode="auto">
              <a:xfrm>
                <a:off x="3600" y="379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005" name="Line 181"/>
              <p:cNvSpPr>
                <a:spLocks noChangeShapeType="1"/>
              </p:cNvSpPr>
              <p:nvPr/>
            </p:nvSpPr>
            <p:spPr bwMode="auto">
              <a:xfrm rot="5400000">
                <a:off x="3840" y="37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006" name="Line 182"/>
              <p:cNvSpPr>
                <a:spLocks noChangeShapeType="1"/>
              </p:cNvSpPr>
              <p:nvPr/>
            </p:nvSpPr>
            <p:spPr bwMode="auto">
              <a:xfrm>
                <a:off x="3888" y="36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007" name="Line 183"/>
              <p:cNvSpPr>
                <a:spLocks noChangeShapeType="1"/>
              </p:cNvSpPr>
              <p:nvPr/>
            </p:nvSpPr>
            <p:spPr bwMode="auto">
              <a:xfrm rot="5400000">
                <a:off x="3552" y="37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008" name="Line 184"/>
              <p:cNvSpPr>
                <a:spLocks noChangeShapeType="1"/>
              </p:cNvSpPr>
              <p:nvPr/>
            </p:nvSpPr>
            <p:spPr bwMode="auto">
              <a:xfrm rot="5400000">
                <a:off x="4032" y="37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009" name="Line 185"/>
              <p:cNvSpPr>
                <a:spLocks noChangeShapeType="1"/>
              </p:cNvSpPr>
              <p:nvPr/>
            </p:nvSpPr>
            <p:spPr bwMode="auto">
              <a:xfrm>
                <a:off x="4080" y="3792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8010" name="Rectangle 186"/>
            <p:cNvSpPr>
              <a:spLocks noChangeArrowheads="1"/>
            </p:cNvSpPr>
            <p:nvPr/>
          </p:nvSpPr>
          <p:spPr bwMode="auto">
            <a:xfrm>
              <a:off x="2448" y="369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US" sz="1400" b="1">
                  <a:latin typeface="Arial" charset="0"/>
                </a:rPr>
                <a:t>Preset</a:t>
              </a:r>
            </a:p>
          </p:txBody>
        </p:sp>
        <p:sp>
          <p:nvSpPr>
            <p:cNvPr id="78011" name="Rectangle 187"/>
            <p:cNvSpPr>
              <a:spLocks noChangeArrowheads="1"/>
            </p:cNvSpPr>
            <p:nvPr/>
          </p:nvSpPr>
          <p:spPr bwMode="auto">
            <a:xfrm>
              <a:off x="3456" y="369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US" sz="1400" b="1">
                  <a:latin typeface="Arial" charset="0"/>
                </a:rPr>
                <a:t>Toggle</a:t>
              </a:r>
            </a:p>
          </p:txBody>
        </p:sp>
        <p:sp>
          <p:nvSpPr>
            <p:cNvPr id="78012" name="Rectangle 188"/>
            <p:cNvSpPr>
              <a:spLocks noChangeArrowheads="1"/>
            </p:cNvSpPr>
            <p:nvPr/>
          </p:nvSpPr>
          <p:spPr bwMode="auto">
            <a:xfrm>
              <a:off x="4320" y="369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US" sz="1400" b="1">
                  <a:latin typeface="Arial" charset="0"/>
                </a:rPr>
                <a:t>Clear</a:t>
              </a:r>
            </a:p>
          </p:txBody>
        </p:sp>
        <p:sp>
          <p:nvSpPr>
            <p:cNvPr id="78013" name="Line 189"/>
            <p:cNvSpPr>
              <a:spLocks noChangeShapeType="1"/>
            </p:cNvSpPr>
            <p:nvPr/>
          </p:nvSpPr>
          <p:spPr bwMode="auto">
            <a:xfrm flipH="1">
              <a:off x="2256" y="37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014" name="Line 190"/>
            <p:cNvSpPr>
              <a:spLocks noChangeShapeType="1"/>
            </p:cNvSpPr>
            <p:nvPr/>
          </p:nvSpPr>
          <p:spPr bwMode="auto">
            <a:xfrm flipH="1">
              <a:off x="3168" y="3792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015" name="Line 191"/>
            <p:cNvSpPr>
              <a:spLocks noChangeShapeType="1"/>
            </p:cNvSpPr>
            <p:nvPr/>
          </p:nvSpPr>
          <p:spPr bwMode="auto">
            <a:xfrm flipH="1">
              <a:off x="4224" y="37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016" name="Line 192"/>
            <p:cNvSpPr>
              <a:spLocks noChangeShapeType="1"/>
            </p:cNvSpPr>
            <p:nvPr/>
          </p:nvSpPr>
          <p:spPr bwMode="auto">
            <a:xfrm>
              <a:off x="2928" y="37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017" name="Line 193"/>
            <p:cNvSpPr>
              <a:spLocks noChangeShapeType="1"/>
            </p:cNvSpPr>
            <p:nvPr/>
          </p:nvSpPr>
          <p:spPr bwMode="auto">
            <a:xfrm>
              <a:off x="3936" y="37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018" name="Line 194"/>
            <p:cNvSpPr>
              <a:spLocks noChangeShapeType="1"/>
            </p:cNvSpPr>
            <p:nvPr/>
          </p:nvSpPr>
          <p:spPr bwMode="auto">
            <a:xfrm>
              <a:off x="4752" y="37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019" name="Line 195"/>
            <p:cNvSpPr>
              <a:spLocks noChangeShapeType="1"/>
            </p:cNvSpPr>
            <p:nvPr/>
          </p:nvSpPr>
          <p:spPr bwMode="auto">
            <a:xfrm>
              <a:off x="2256" y="37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020" name="Line 196"/>
            <p:cNvSpPr>
              <a:spLocks noChangeShapeType="1"/>
            </p:cNvSpPr>
            <p:nvPr/>
          </p:nvSpPr>
          <p:spPr bwMode="auto">
            <a:xfrm>
              <a:off x="3168" y="37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021" name="Line 197"/>
            <p:cNvSpPr>
              <a:spLocks noChangeShapeType="1"/>
            </p:cNvSpPr>
            <p:nvPr/>
          </p:nvSpPr>
          <p:spPr bwMode="auto">
            <a:xfrm>
              <a:off x="4224" y="37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022" name="Line 198"/>
            <p:cNvSpPr>
              <a:spLocks noChangeShapeType="1"/>
            </p:cNvSpPr>
            <p:nvPr/>
          </p:nvSpPr>
          <p:spPr bwMode="auto">
            <a:xfrm>
              <a:off x="4944" y="37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023" name="Text Box 199"/>
            <p:cNvSpPr txBox="1">
              <a:spLocks noChangeArrowheads="1"/>
            </p:cNvSpPr>
            <p:nvPr/>
          </p:nvSpPr>
          <p:spPr bwMode="auto">
            <a:xfrm>
              <a:off x="768" y="3648"/>
              <a:ext cx="100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J</a:t>
              </a:r>
              <a:r>
                <a:rPr lang="en-GB" sz="1800">
                  <a:latin typeface="Arial" charset="0"/>
                </a:rPr>
                <a:t> = </a:t>
              </a:r>
              <a:r>
                <a:rPr lang="en-GB" sz="1800" i="1">
                  <a:latin typeface="Arial" charset="0"/>
                </a:rPr>
                <a:t>K</a:t>
              </a:r>
              <a:r>
                <a:rPr lang="en-GB" sz="1800">
                  <a:latin typeface="Arial" charset="0"/>
                </a:rPr>
                <a:t> = 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3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848600" cy="762000"/>
          </a:xfrm>
        </p:spPr>
        <p:txBody>
          <a:bodyPr/>
          <a:lstStyle/>
          <a:p>
            <a:pPr algn="l"/>
            <a:r>
              <a:rPr lang="en-GB" b="1"/>
              <a:t>Gated D Latch</a:t>
            </a:r>
            <a:endParaRPr lang="en-GB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7545388" cy="1752600"/>
          </a:xfrm>
        </p:spPr>
        <p:txBody>
          <a:bodyPr/>
          <a:lstStyle/>
          <a:p>
            <a:pPr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/>
              <a:t>Make </a:t>
            </a:r>
            <a:r>
              <a:rPr lang="en-GB" i="1"/>
              <a:t>R</a:t>
            </a:r>
            <a:r>
              <a:rPr lang="en-GB"/>
              <a:t> input equal to </a:t>
            </a:r>
            <a:r>
              <a:rPr lang="en-GB" i="1"/>
              <a:t>S'</a:t>
            </a:r>
            <a:r>
              <a:rPr lang="en-GB"/>
              <a:t> </a:t>
            </a:r>
            <a:r>
              <a:rPr lang="en-GB">
                <a:sym typeface="Symbol" pitchFamily="18" charset="2"/>
              </a:rPr>
              <a:t> </a:t>
            </a:r>
            <a:r>
              <a:rPr lang="en-GB" i="1">
                <a:solidFill>
                  <a:srgbClr val="0000CC"/>
                </a:solidFill>
                <a:sym typeface="Symbol" pitchFamily="18" charset="2"/>
              </a:rPr>
              <a:t>gated D latch.</a:t>
            </a:r>
            <a:endParaRPr lang="en-GB"/>
          </a:p>
          <a:p>
            <a:pPr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i="1"/>
              <a:t>D</a:t>
            </a:r>
            <a:r>
              <a:rPr lang="en-GB"/>
              <a:t> latch eliminates the undesirable condition of invalid state in the </a:t>
            </a:r>
            <a:r>
              <a:rPr lang="en-GB" i="1"/>
              <a:t>S-R</a:t>
            </a:r>
            <a:r>
              <a:rPr lang="en-GB"/>
              <a:t> latch.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943600" y="3505200"/>
            <a:ext cx="2819400" cy="1905000"/>
            <a:chOff x="3840" y="2112"/>
            <a:chExt cx="1344" cy="768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4080" y="2112"/>
              <a:ext cx="57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3840" y="22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4656" y="2665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>
              <a:off x="4656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 flipV="1">
              <a:off x="4704" y="26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4" name="Text Box 10"/>
            <p:cNvSpPr txBox="1">
              <a:spLocks noChangeArrowheads="1"/>
            </p:cNvSpPr>
            <p:nvPr/>
          </p:nvSpPr>
          <p:spPr bwMode="auto">
            <a:xfrm>
              <a:off x="4080" y="2160"/>
              <a:ext cx="33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D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EN</a:t>
              </a:r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4896" y="2208"/>
              <a:ext cx="288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>
                <a:latin typeface="Arial" charset="0"/>
              </a:endParaRPr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Q'</a:t>
              </a:r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3840" y="24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2477" name="Group 13"/>
          <p:cNvGrpSpPr>
            <a:grpSpLocks/>
          </p:cNvGrpSpPr>
          <p:nvPr/>
        </p:nvGrpSpPr>
        <p:grpSpPr bwMode="auto">
          <a:xfrm>
            <a:off x="1676400" y="3276600"/>
            <a:ext cx="4005263" cy="2286000"/>
            <a:chOff x="1104" y="1968"/>
            <a:chExt cx="2523" cy="929"/>
          </a:xfrm>
        </p:grpSpPr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>
              <a:off x="2430" y="2125"/>
              <a:ext cx="2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2425" y="2754"/>
              <a:ext cx="2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>
              <a:off x="2563" y="2271"/>
              <a:ext cx="11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>
              <a:off x="2563" y="260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 rot="5400000">
              <a:off x="2515" y="2319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 rot="5400000">
              <a:off x="2515" y="2559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>
              <a:off x="3050" y="219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5" name="Line 21"/>
            <p:cNvSpPr>
              <a:spLocks noChangeShapeType="1"/>
            </p:cNvSpPr>
            <p:nvPr/>
          </p:nvSpPr>
          <p:spPr bwMode="auto">
            <a:xfrm>
              <a:off x="3050" y="268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 rot="5400000">
              <a:off x="3117" y="2616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 rot="5400000">
              <a:off x="3129" y="2271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8" name="Line 24"/>
            <p:cNvSpPr>
              <a:spLocks noChangeShapeType="1"/>
            </p:cNvSpPr>
            <p:nvPr/>
          </p:nvSpPr>
          <p:spPr bwMode="auto">
            <a:xfrm>
              <a:off x="2558" y="2364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 flipH="1">
              <a:off x="2559" y="2337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90" name="Oval 26"/>
            <p:cNvSpPr>
              <a:spLocks noChangeArrowheads="1"/>
            </p:cNvSpPr>
            <p:nvPr/>
          </p:nvSpPr>
          <p:spPr bwMode="auto">
            <a:xfrm>
              <a:off x="3159" y="2659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91" name="Oval 27"/>
            <p:cNvSpPr>
              <a:spLocks noChangeArrowheads="1"/>
            </p:cNvSpPr>
            <p:nvPr/>
          </p:nvSpPr>
          <p:spPr bwMode="auto">
            <a:xfrm>
              <a:off x="3170" y="218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92" name="Text Box 28"/>
            <p:cNvSpPr txBox="1">
              <a:spLocks noChangeArrowheads="1"/>
            </p:cNvSpPr>
            <p:nvPr/>
          </p:nvSpPr>
          <p:spPr bwMode="auto">
            <a:xfrm>
              <a:off x="1200" y="1968"/>
              <a:ext cx="274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D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62493" name="Text Box 29"/>
            <p:cNvSpPr txBox="1">
              <a:spLocks noChangeArrowheads="1"/>
            </p:cNvSpPr>
            <p:nvPr/>
          </p:nvSpPr>
          <p:spPr bwMode="auto">
            <a:xfrm>
              <a:off x="3341" y="2081"/>
              <a:ext cx="267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Q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62494" name="Text Box 30"/>
            <p:cNvSpPr txBox="1">
              <a:spLocks noChangeArrowheads="1"/>
            </p:cNvSpPr>
            <p:nvPr/>
          </p:nvSpPr>
          <p:spPr bwMode="auto">
            <a:xfrm>
              <a:off x="3360" y="2553"/>
              <a:ext cx="267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Q'</a:t>
              </a:r>
              <a:endParaRPr lang="en-GB" sz="1800">
                <a:latin typeface="Arial" charset="0"/>
              </a:endParaRPr>
            </a:p>
          </p:txBody>
        </p:sp>
        <p:grpSp>
          <p:nvGrpSpPr>
            <p:cNvPr id="62495" name="Group 31"/>
            <p:cNvGrpSpPr>
              <a:grpSpLocks/>
            </p:cNvGrpSpPr>
            <p:nvPr/>
          </p:nvGrpSpPr>
          <p:grpSpPr bwMode="auto">
            <a:xfrm>
              <a:off x="2682" y="2086"/>
              <a:ext cx="369" cy="240"/>
              <a:chOff x="1872" y="3824"/>
              <a:chExt cx="369" cy="240"/>
            </a:xfrm>
          </p:grpSpPr>
          <p:sp>
            <p:nvSpPr>
              <p:cNvPr id="62496" name="Freeform 32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497" name="Line 33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498" name="Line 34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499" name="Freeform 35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500" name="Freeform 36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501" name="Oval 37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502" name="Oval 38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2503" name="Group 39"/>
            <p:cNvGrpSpPr>
              <a:grpSpLocks/>
            </p:cNvGrpSpPr>
            <p:nvPr/>
          </p:nvGrpSpPr>
          <p:grpSpPr bwMode="auto">
            <a:xfrm>
              <a:off x="2674" y="2566"/>
              <a:ext cx="369" cy="240"/>
              <a:chOff x="1872" y="3824"/>
              <a:chExt cx="369" cy="240"/>
            </a:xfrm>
          </p:grpSpPr>
          <p:sp>
            <p:nvSpPr>
              <p:cNvPr id="62504" name="Freeform 40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505" name="Line 41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506" name="Line 42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507" name="Freeform 43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508" name="Freeform 44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509" name="Oval 45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510" name="Oval 46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2511" name="Oval 47"/>
            <p:cNvSpPr>
              <a:spLocks noChangeArrowheads="1"/>
            </p:cNvSpPr>
            <p:nvPr/>
          </p:nvSpPr>
          <p:spPr bwMode="auto">
            <a:xfrm>
              <a:off x="2344" y="2086"/>
              <a:ext cx="78" cy="7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12" name="AutoShape 48"/>
            <p:cNvSpPr>
              <a:spLocks noChangeArrowheads="1"/>
            </p:cNvSpPr>
            <p:nvPr/>
          </p:nvSpPr>
          <p:spPr bwMode="auto">
            <a:xfrm>
              <a:off x="2030" y="2016"/>
              <a:ext cx="299" cy="228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2513" name="Group 49"/>
            <p:cNvGrpSpPr>
              <a:grpSpLocks/>
            </p:cNvGrpSpPr>
            <p:nvPr/>
          </p:nvGrpSpPr>
          <p:grpSpPr bwMode="auto">
            <a:xfrm>
              <a:off x="2030" y="2640"/>
              <a:ext cx="392" cy="228"/>
              <a:chOff x="1824" y="2688"/>
              <a:chExt cx="406" cy="228"/>
            </a:xfrm>
          </p:grpSpPr>
          <p:sp>
            <p:nvSpPr>
              <p:cNvPr id="62514" name="Oval 50"/>
              <p:cNvSpPr>
                <a:spLocks noChangeArrowheads="1"/>
              </p:cNvSpPr>
              <p:nvPr/>
            </p:nvSpPr>
            <p:spPr bwMode="auto">
              <a:xfrm>
                <a:off x="2152" y="2758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515" name="AutoShape 51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2516" name="Line 52"/>
            <p:cNvSpPr>
              <a:spLocks noChangeShapeType="1"/>
            </p:cNvSpPr>
            <p:nvPr/>
          </p:nvSpPr>
          <p:spPr bwMode="auto">
            <a:xfrm flipV="1">
              <a:off x="1440" y="2060"/>
              <a:ext cx="5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17" name="Line 53"/>
            <p:cNvSpPr>
              <a:spLocks noChangeShapeType="1"/>
            </p:cNvSpPr>
            <p:nvPr/>
          </p:nvSpPr>
          <p:spPr bwMode="auto">
            <a:xfrm>
              <a:off x="1872" y="2832"/>
              <a:ext cx="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18" name="Line 54"/>
            <p:cNvSpPr>
              <a:spLocks noChangeShapeType="1"/>
            </p:cNvSpPr>
            <p:nvPr/>
          </p:nvSpPr>
          <p:spPr bwMode="auto">
            <a:xfrm>
              <a:off x="1920" y="220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19" name="Line 55"/>
            <p:cNvSpPr>
              <a:spLocks noChangeShapeType="1"/>
            </p:cNvSpPr>
            <p:nvPr/>
          </p:nvSpPr>
          <p:spPr bwMode="auto">
            <a:xfrm>
              <a:off x="1920" y="268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20" name="Line 56"/>
            <p:cNvSpPr>
              <a:spLocks noChangeShapeType="1"/>
            </p:cNvSpPr>
            <p:nvPr/>
          </p:nvSpPr>
          <p:spPr bwMode="auto">
            <a:xfrm rot="5400000">
              <a:off x="1680" y="244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21" name="Line 57"/>
            <p:cNvSpPr>
              <a:spLocks noChangeShapeType="1"/>
            </p:cNvSpPr>
            <p:nvPr/>
          </p:nvSpPr>
          <p:spPr bwMode="auto">
            <a:xfrm>
              <a:off x="1440" y="244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22" name="Oval 58"/>
            <p:cNvSpPr>
              <a:spLocks noChangeArrowheads="1"/>
            </p:cNvSpPr>
            <p:nvPr/>
          </p:nvSpPr>
          <p:spPr bwMode="auto">
            <a:xfrm>
              <a:off x="1897" y="2431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23" name="Text Box 59"/>
            <p:cNvSpPr txBox="1">
              <a:spLocks noChangeArrowheads="1"/>
            </p:cNvSpPr>
            <p:nvPr/>
          </p:nvSpPr>
          <p:spPr bwMode="auto">
            <a:xfrm>
              <a:off x="1104" y="2304"/>
              <a:ext cx="348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EN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62524" name="Line 60"/>
            <p:cNvSpPr>
              <a:spLocks noChangeShapeType="1"/>
            </p:cNvSpPr>
            <p:nvPr/>
          </p:nvSpPr>
          <p:spPr bwMode="auto">
            <a:xfrm rot="5400000">
              <a:off x="1200" y="244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525" name="Oval 61"/>
            <p:cNvSpPr>
              <a:spLocks noChangeArrowheads="1"/>
            </p:cNvSpPr>
            <p:nvPr/>
          </p:nvSpPr>
          <p:spPr bwMode="auto">
            <a:xfrm>
              <a:off x="1552" y="2048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2526" name="Group 62"/>
            <p:cNvGrpSpPr>
              <a:grpSpLocks/>
            </p:cNvGrpSpPr>
            <p:nvPr/>
          </p:nvGrpSpPr>
          <p:grpSpPr bwMode="auto">
            <a:xfrm>
              <a:off x="1680" y="2760"/>
              <a:ext cx="185" cy="137"/>
              <a:chOff x="1294" y="2400"/>
              <a:chExt cx="185" cy="137"/>
            </a:xfrm>
          </p:grpSpPr>
          <p:sp>
            <p:nvSpPr>
              <p:cNvPr id="62527" name="AutoShape 63"/>
              <p:cNvSpPr>
                <a:spLocks noChangeArrowheads="1"/>
              </p:cNvSpPr>
              <p:nvPr/>
            </p:nvSpPr>
            <p:spPr bwMode="auto">
              <a:xfrm rot="5400000">
                <a:off x="1280" y="2414"/>
                <a:ext cx="137" cy="110"/>
              </a:xfrm>
              <a:prstGeom prst="flowChartExtra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528" name="Oval 64"/>
              <p:cNvSpPr>
                <a:spLocks noChangeArrowheads="1"/>
              </p:cNvSpPr>
              <p:nvPr/>
            </p:nvSpPr>
            <p:spPr bwMode="auto">
              <a:xfrm>
                <a:off x="1421" y="2436"/>
                <a:ext cx="58" cy="7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2529" name="Line 65"/>
            <p:cNvSpPr>
              <a:spLocks noChangeShapeType="1"/>
            </p:cNvSpPr>
            <p:nvPr/>
          </p:nvSpPr>
          <p:spPr bwMode="auto">
            <a:xfrm>
              <a:off x="1584" y="283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976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543800" cy="762000"/>
          </a:xfrm>
        </p:spPr>
        <p:txBody>
          <a:bodyPr/>
          <a:lstStyle/>
          <a:p>
            <a:pPr algn="l"/>
            <a:r>
              <a:rPr lang="en-GB" b="1"/>
              <a:t>Gated D Latch</a:t>
            </a:r>
            <a:endParaRPr lang="en-GB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762000"/>
            <a:ext cx="7545388" cy="2209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/>
              <a:t>When </a:t>
            </a:r>
            <a:r>
              <a:rPr lang="en-GB" sz="2800" i="1"/>
              <a:t>EN</a:t>
            </a:r>
            <a:r>
              <a:rPr lang="en-GB" sz="2800"/>
              <a:t> is HIGH,</a:t>
            </a:r>
          </a:p>
          <a:p>
            <a:pPr lvl="1">
              <a:lnSpc>
                <a:spcPct val="90000"/>
              </a:lnSpc>
              <a:buSzPct val="90000"/>
              <a:buFont typeface="Wingdings" pitchFamily="1" charset="2"/>
              <a:buChar char="v"/>
            </a:pPr>
            <a:r>
              <a:rPr lang="en-GB" sz="2400" i="1"/>
              <a:t>D</a:t>
            </a:r>
            <a:r>
              <a:rPr lang="en-GB" sz="2400"/>
              <a:t>=HIGH </a:t>
            </a:r>
            <a:r>
              <a:rPr lang="en-GB" sz="2400">
                <a:sym typeface="Symbol" pitchFamily="18" charset="2"/>
              </a:rPr>
              <a:t> latch is SET</a:t>
            </a:r>
          </a:p>
          <a:p>
            <a:pPr lvl="1">
              <a:lnSpc>
                <a:spcPct val="90000"/>
              </a:lnSpc>
              <a:buSzPct val="90000"/>
              <a:buFont typeface="Wingdings" pitchFamily="1" charset="2"/>
              <a:buChar char="v"/>
            </a:pPr>
            <a:r>
              <a:rPr lang="en-GB" sz="2400" i="1">
                <a:sym typeface="Symbol" pitchFamily="18" charset="2"/>
              </a:rPr>
              <a:t>D</a:t>
            </a:r>
            <a:r>
              <a:rPr lang="en-GB" sz="2400">
                <a:sym typeface="Symbol" pitchFamily="18" charset="2"/>
              </a:rPr>
              <a:t>=LOW  latch is RESET</a:t>
            </a:r>
            <a:endParaRPr lang="en-GB" sz="2400"/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/>
              <a:t>Hence when </a:t>
            </a:r>
            <a:r>
              <a:rPr lang="en-GB" sz="2800" i="1"/>
              <a:t>EN</a:t>
            </a:r>
            <a:r>
              <a:rPr lang="en-GB" sz="2800"/>
              <a:t> is HIGH, </a:t>
            </a:r>
            <a:r>
              <a:rPr lang="en-GB" sz="2800" i="1"/>
              <a:t>Q</a:t>
            </a:r>
            <a:r>
              <a:rPr lang="en-GB" sz="2800"/>
              <a:t> ‘follows’ the </a:t>
            </a:r>
            <a:r>
              <a:rPr lang="en-GB" sz="2800" i="1"/>
              <a:t>D</a:t>
            </a:r>
            <a:r>
              <a:rPr lang="en-GB" sz="2800"/>
              <a:t> (data) input.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/>
              <a:t>Characteristic table:</a:t>
            </a:r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2133600" y="3581400"/>
            <a:ext cx="6019800" cy="2784475"/>
            <a:chOff x="1824" y="2592"/>
            <a:chExt cx="2128" cy="953"/>
          </a:xfrm>
        </p:grpSpPr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1920" y="3408"/>
              <a:ext cx="1824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When </a:t>
              </a:r>
              <a:r>
                <a:rPr lang="en-US" sz="1800" i="1">
                  <a:latin typeface="Arial" charset="0"/>
                </a:rPr>
                <a:t>EN</a:t>
              </a:r>
              <a:r>
                <a:rPr lang="en-US" sz="1800">
                  <a:latin typeface="Arial" charset="0"/>
                </a:rPr>
                <a:t>=1</a:t>
              </a:r>
              <a:r>
                <a:rPr lang="en-US" sz="1800" i="1">
                  <a:latin typeface="Arial" charset="0"/>
                </a:rPr>
                <a:t>,  Q(t+1)</a:t>
              </a:r>
              <a:r>
                <a:rPr lang="en-US" sz="1800">
                  <a:latin typeface="Arial" charset="0"/>
                </a:rPr>
                <a:t> = </a:t>
              </a:r>
              <a:r>
                <a:rPr lang="en-US" sz="1800" i="1">
                  <a:latin typeface="Arial" charset="0"/>
                </a:rPr>
                <a:t>D</a:t>
              </a:r>
              <a:endParaRPr lang="en-US" sz="1800">
                <a:latin typeface="Arial" charset="0"/>
              </a:endParaRPr>
            </a:p>
          </p:txBody>
        </p:sp>
        <p:graphicFrame>
          <p:nvGraphicFramePr>
            <p:cNvPr id="63494" name="Object 6"/>
            <p:cNvGraphicFramePr>
              <a:graphicFrameLocks noChangeAspect="1"/>
            </p:cNvGraphicFramePr>
            <p:nvPr/>
          </p:nvGraphicFramePr>
          <p:xfrm>
            <a:off x="1824" y="2592"/>
            <a:ext cx="2128" cy="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Document" r:id="rId3" imgW="3387240" imgH="1514520" progId="Word.Document.8">
                    <p:embed/>
                  </p:oleObj>
                </mc:Choice>
                <mc:Fallback>
                  <p:oleObj name="Document" r:id="rId3" imgW="3387240" imgH="151452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592"/>
                          <a:ext cx="2128" cy="9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>
              <a:off x="1875" y="2787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496" name="Line 8"/>
            <p:cNvSpPr>
              <a:spLocks noChangeShapeType="1"/>
            </p:cNvSpPr>
            <p:nvPr/>
          </p:nvSpPr>
          <p:spPr bwMode="auto">
            <a:xfrm rot="5400000">
              <a:off x="2163" y="2931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508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543800" cy="914400"/>
          </a:xfrm>
        </p:spPr>
        <p:txBody>
          <a:bodyPr/>
          <a:lstStyle/>
          <a:p>
            <a:pPr algn="l"/>
            <a:r>
              <a:rPr lang="en-GB" b="1"/>
              <a:t>Edge-Triggered Flip-flops</a:t>
            </a:r>
            <a:endParaRPr lang="en-GB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772400" cy="3810000"/>
          </a:xfrm>
        </p:spPr>
        <p:txBody>
          <a:bodyPr/>
          <a:lstStyle/>
          <a:p>
            <a:pPr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i="1">
                <a:solidFill>
                  <a:srgbClr val="0000CC"/>
                </a:solidFill>
                <a:sym typeface="Symbol" pitchFamily="18" charset="2"/>
              </a:rPr>
              <a:t>Flip-flops</a:t>
            </a:r>
            <a:r>
              <a:rPr lang="en-GB">
                <a:sym typeface="Symbol" pitchFamily="18" charset="2"/>
              </a:rPr>
              <a:t>: synchronous bistable devices</a:t>
            </a:r>
            <a:endParaRPr lang="en-GB"/>
          </a:p>
          <a:p>
            <a:pPr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/>
              <a:t>Output changes state at a specified point on a triggering input called the </a:t>
            </a:r>
            <a:r>
              <a:rPr lang="en-GB" i="1"/>
              <a:t>clock</a:t>
            </a:r>
            <a:r>
              <a:rPr lang="en-GB"/>
              <a:t>.</a:t>
            </a:r>
          </a:p>
          <a:p>
            <a:pPr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/>
              <a:t>Change state either at the </a:t>
            </a:r>
            <a:r>
              <a:rPr lang="en-GB" i="1"/>
              <a:t>positive edge</a:t>
            </a:r>
            <a:r>
              <a:rPr lang="en-GB"/>
              <a:t> (rising edge) or at the </a:t>
            </a:r>
            <a:r>
              <a:rPr lang="en-GB" i="1"/>
              <a:t>negative edge</a:t>
            </a:r>
            <a:r>
              <a:rPr lang="en-GB"/>
              <a:t> (</a:t>
            </a:r>
            <a:r>
              <a:rPr lang="en-GB" i="1"/>
              <a:t>falling edge</a:t>
            </a:r>
            <a:r>
              <a:rPr lang="en-GB"/>
              <a:t>) of the clock signal.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1905000" y="5105400"/>
            <a:ext cx="6400800" cy="1098550"/>
            <a:chOff x="1392" y="2880"/>
            <a:chExt cx="4032" cy="692"/>
          </a:xfrm>
        </p:grpSpPr>
        <p:sp>
          <p:nvSpPr>
            <p:cNvPr id="65541" name="Line 5"/>
            <p:cNvSpPr>
              <a:spLocks noChangeShapeType="1"/>
            </p:cNvSpPr>
            <p:nvPr/>
          </p:nvSpPr>
          <p:spPr bwMode="auto">
            <a:xfrm>
              <a:off x="139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2" name="Line 6"/>
            <p:cNvSpPr>
              <a:spLocks noChangeShapeType="1"/>
            </p:cNvSpPr>
            <p:nvPr/>
          </p:nvSpPr>
          <p:spPr bwMode="auto">
            <a:xfrm>
              <a:off x="163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3" name="Line 7"/>
            <p:cNvSpPr>
              <a:spLocks noChangeShapeType="1"/>
            </p:cNvSpPr>
            <p:nvPr/>
          </p:nvSpPr>
          <p:spPr bwMode="auto">
            <a:xfrm rot="5400000">
              <a:off x="151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4" name="Line 8"/>
            <p:cNvSpPr>
              <a:spLocks noChangeShapeType="1"/>
            </p:cNvSpPr>
            <p:nvPr/>
          </p:nvSpPr>
          <p:spPr bwMode="auto">
            <a:xfrm>
              <a:off x="187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5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Line 10"/>
            <p:cNvSpPr>
              <a:spLocks noChangeShapeType="1"/>
            </p:cNvSpPr>
            <p:nvPr/>
          </p:nvSpPr>
          <p:spPr bwMode="auto">
            <a:xfrm rot="5400000">
              <a:off x="1992" y="3000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Line 11"/>
            <p:cNvSpPr>
              <a:spLocks noChangeShapeType="1"/>
            </p:cNvSpPr>
            <p:nvPr/>
          </p:nvSpPr>
          <p:spPr bwMode="auto">
            <a:xfrm rot="5400000">
              <a:off x="175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Line 12"/>
            <p:cNvSpPr>
              <a:spLocks noChangeShapeType="1"/>
            </p:cNvSpPr>
            <p:nvPr/>
          </p:nvSpPr>
          <p:spPr bwMode="auto">
            <a:xfrm>
              <a:off x="235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>
              <a:off x="259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 rot="5400000">
              <a:off x="247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Line 15"/>
            <p:cNvSpPr>
              <a:spLocks noChangeShapeType="1"/>
            </p:cNvSpPr>
            <p:nvPr/>
          </p:nvSpPr>
          <p:spPr bwMode="auto">
            <a:xfrm rot="5400000">
              <a:off x="223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>
              <a:off x="283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>
              <a:off x="307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Line 18"/>
            <p:cNvSpPr>
              <a:spLocks noChangeShapeType="1"/>
            </p:cNvSpPr>
            <p:nvPr/>
          </p:nvSpPr>
          <p:spPr bwMode="auto">
            <a:xfrm rot="5400000">
              <a:off x="295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Line 19"/>
            <p:cNvSpPr>
              <a:spLocks noChangeShapeType="1"/>
            </p:cNvSpPr>
            <p:nvPr/>
          </p:nvSpPr>
          <p:spPr bwMode="auto">
            <a:xfrm rot="5400000">
              <a:off x="271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Line 20"/>
            <p:cNvSpPr>
              <a:spLocks noChangeShapeType="1"/>
            </p:cNvSpPr>
            <p:nvPr/>
          </p:nvSpPr>
          <p:spPr bwMode="auto">
            <a:xfrm>
              <a:off x="331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>
              <a:off x="355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Line 22"/>
            <p:cNvSpPr>
              <a:spLocks noChangeShapeType="1"/>
            </p:cNvSpPr>
            <p:nvPr/>
          </p:nvSpPr>
          <p:spPr bwMode="auto">
            <a:xfrm rot="5400000">
              <a:off x="343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Line 23"/>
            <p:cNvSpPr>
              <a:spLocks noChangeShapeType="1"/>
            </p:cNvSpPr>
            <p:nvPr/>
          </p:nvSpPr>
          <p:spPr bwMode="auto">
            <a:xfrm rot="5400000">
              <a:off x="319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>
              <a:off x="379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>
              <a:off x="403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Line 26"/>
            <p:cNvSpPr>
              <a:spLocks noChangeShapeType="1"/>
            </p:cNvSpPr>
            <p:nvPr/>
          </p:nvSpPr>
          <p:spPr bwMode="auto">
            <a:xfrm rot="5400000">
              <a:off x="391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Line 27"/>
            <p:cNvSpPr>
              <a:spLocks noChangeShapeType="1"/>
            </p:cNvSpPr>
            <p:nvPr/>
          </p:nvSpPr>
          <p:spPr bwMode="auto">
            <a:xfrm rot="5400000">
              <a:off x="367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Line 28"/>
            <p:cNvSpPr>
              <a:spLocks noChangeShapeType="1"/>
            </p:cNvSpPr>
            <p:nvPr/>
          </p:nvSpPr>
          <p:spPr bwMode="auto">
            <a:xfrm rot="5400000">
              <a:off x="415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1632" y="3360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Positive edges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65566" name="Text Box 30"/>
            <p:cNvSpPr txBox="1">
              <a:spLocks noChangeArrowheads="1"/>
            </p:cNvSpPr>
            <p:nvPr/>
          </p:nvSpPr>
          <p:spPr bwMode="auto">
            <a:xfrm>
              <a:off x="2784" y="3360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Negative edges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4416" y="2880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800">
                  <a:latin typeface="Arial" charset="0"/>
                </a:rPr>
                <a:t>Clock signal</a:t>
              </a:r>
            </a:p>
          </p:txBody>
        </p:sp>
        <p:sp>
          <p:nvSpPr>
            <p:cNvPr id="65568" name="Line 32"/>
            <p:cNvSpPr>
              <a:spLocks noChangeShapeType="1"/>
            </p:cNvSpPr>
            <p:nvPr/>
          </p:nvSpPr>
          <p:spPr bwMode="auto">
            <a:xfrm flipH="1" flipV="1">
              <a:off x="1680" y="3024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Line 33"/>
            <p:cNvSpPr>
              <a:spLocks noChangeShapeType="1"/>
            </p:cNvSpPr>
            <p:nvPr/>
          </p:nvSpPr>
          <p:spPr bwMode="auto">
            <a:xfrm flipV="1">
              <a:off x="2160" y="3024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Line 34"/>
            <p:cNvSpPr>
              <a:spLocks noChangeShapeType="1"/>
            </p:cNvSpPr>
            <p:nvPr/>
          </p:nvSpPr>
          <p:spPr bwMode="auto">
            <a:xfrm flipV="1">
              <a:off x="3360" y="3024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Line 35"/>
            <p:cNvSpPr>
              <a:spLocks noChangeShapeType="1"/>
            </p:cNvSpPr>
            <p:nvPr/>
          </p:nvSpPr>
          <p:spPr bwMode="auto">
            <a:xfrm flipH="1" flipV="1">
              <a:off x="2880" y="3024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244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543800" cy="762000"/>
          </a:xfrm>
        </p:spPr>
        <p:txBody>
          <a:bodyPr/>
          <a:lstStyle/>
          <a:p>
            <a:pPr algn="l"/>
            <a:r>
              <a:rPr lang="en-GB" b="1"/>
              <a:t>Edge-Triggered Flip-flops</a:t>
            </a:r>
            <a:endParaRPr lang="en-GB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990600"/>
            <a:ext cx="7545388" cy="6969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>
                <a:sym typeface="Symbol" pitchFamily="18" charset="2"/>
              </a:rPr>
              <a:t>S-R, D and J-K edge-triggered flip-flops. </a:t>
            </a:r>
            <a:r>
              <a:rPr lang="en-US" sz="2800"/>
              <a:t>Note the “&gt;” symbol at the clock input.</a:t>
            </a:r>
            <a:endParaRPr lang="en-GB" sz="2800"/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1981200" y="2286000"/>
            <a:ext cx="1905000" cy="1219200"/>
            <a:chOff x="1248" y="1344"/>
            <a:chExt cx="1200" cy="768"/>
          </a:xfrm>
        </p:grpSpPr>
        <p:sp>
          <p:nvSpPr>
            <p:cNvPr id="66565" name="Rectangle 5"/>
            <p:cNvSpPr>
              <a:spLocks noChangeArrowheads="1"/>
            </p:cNvSpPr>
            <p:nvPr/>
          </p:nvSpPr>
          <p:spPr bwMode="auto">
            <a:xfrm>
              <a:off x="1488" y="1344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66" name="Line 6"/>
            <p:cNvSpPr>
              <a:spLocks noChangeShapeType="1"/>
            </p:cNvSpPr>
            <p:nvPr/>
          </p:nvSpPr>
          <p:spPr bwMode="auto">
            <a:xfrm>
              <a:off x="1248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67" name="Oval 7"/>
            <p:cNvSpPr>
              <a:spLocks noChangeArrowheads="1"/>
            </p:cNvSpPr>
            <p:nvPr/>
          </p:nvSpPr>
          <p:spPr bwMode="auto">
            <a:xfrm>
              <a:off x="1968" y="18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68" name="Line 8"/>
            <p:cNvSpPr>
              <a:spLocks noChangeShapeType="1"/>
            </p:cNvSpPr>
            <p:nvPr/>
          </p:nvSpPr>
          <p:spPr bwMode="auto">
            <a:xfrm>
              <a:off x="196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69" name="Line 9"/>
            <p:cNvSpPr>
              <a:spLocks noChangeShapeType="1"/>
            </p:cNvSpPr>
            <p:nvPr/>
          </p:nvSpPr>
          <p:spPr bwMode="auto">
            <a:xfrm flipV="1">
              <a:off x="201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0" name="Text Box 10"/>
            <p:cNvSpPr txBox="1">
              <a:spLocks noChangeArrowheads="1"/>
            </p:cNvSpPr>
            <p:nvPr/>
          </p:nvSpPr>
          <p:spPr bwMode="auto">
            <a:xfrm>
              <a:off x="1488" y="1392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R</a:t>
              </a:r>
            </a:p>
          </p:txBody>
        </p:sp>
        <p:sp>
          <p:nvSpPr>
            <p:cNvPr id="66571" name="Rectangle 11"/>
            <p:cNvSpPr>
              <a:spLocks noChangeArrowheads="1"/>
            </p:cNvSpPr>
            <p:nvPr/>
          </p:nvSpPr>
          <p:spPr bwMode="auto">
            <a:xfrm>
              <a:off x="2160" y="1440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>
                <a:latin typeface="Arial" charset="0"/>
              </a:endParaRPr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Q'</a:t>
              </a:r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124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>
              <a:off x="124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AutoShape 14"/>
            <p:cNvSpPr>
              <a:spLocks noChangeArrowheads="1"/>
            </p:cNvSpPr>
            <p:nvPr/>
          </p:nvSpPr>
          <p:spPr bwMode="auto">
            <a:xfrm rot="5400000">
              <a:off x="1488" y="1680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575" name="Group 15"/>
          <p:cNvGrpSpPr>
            <a:grpSpLocks/>
          </p:cNvGrpSpPr>
          <p:nvPr/>
        </p:nvGrpSpPr>
        <p:grpSpPr bwMode="auto">
          <a:xfrm>
            <a:off x="1981200" y="4267200"/>
            <a:ext cx="1905000" cy="1219200"/>
            <a:chOff x="1248" y="2688"/>
            <a:chExt cx="1200" cy="768"/>
          </a:xfrm>
        </p:grpSpPr>
        <p:sp>
          <p:nvSpPr>
            <p:cNvPr id="66576" name="Rectangle 16"/>
            <p:cNvSpPr>
              <a:spLocks noChangeArrowheads="1"/>
            </p:cNvSpPr>
            <p:nvPr/>
          </p:nvSpPr>
          <p:spPr bwMode="auto">
            <a:xfrm>
              <a:off x="1488" y="2688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>
              <a:off x="1248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1968" y="324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>
              <a:off x="1968" y="288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 flipV="1">
              <a:off x="2016" y="32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1488" y="273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R</a:t>
              </a:r>
            </a:p>
          </p:txBody>
        </p:sp>
        <p:sp>
          <p:nvSpPr>
            <p:cNvPr id="66582" name="Rectangle 22"/>
            <p:cNvSpPr>
              <a:spLocks noChangeArrowheads="1"/>
            </p:cNvSpPr>
            <p:nvPr/>
          </p:nvSpPr>
          <p:spPr bwMode="auto">
            <a:xfrm>
              <a:off x="2160" y="2784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>
                <a:latin typeface="Arial" charset="0"/>
              </a:endParaRPr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Q'</a:t>
              </a:r>
            </a:p>
          </p:txBody>
        </p:sp>
        <p:sp>
          <p:nvSpPr>
            <p:cNvPr id="66583" name="Line 23"/>
            <p:cNvSpPr>
              <a:spLocks noChangeShapeType="1"/>
            </p:cNvSpPr>
            <p:nvPr/>
          </p:nvSpPr>
          <p:spPr bwMode="auto">
            <a:xfrm>
              <a:off x="1248" y="30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Line 24"/>
            <p:cNvSpPr>
              <a:spLocks noChangeShapeType="1"/>
            </p:cNvSpPr>
            <p:nvPr/>
          </p:nvSpPr>
          <p:spPr bwMode="auto">
            <a:xfrm>
              <a:off x="1248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AutoShape 25"/>
            <p:cNvSpPr>
              <a:spLocks noChangeArrowheads="1"/>
            </p:cNvSpPr>
            <p:nvPr/>
          </p:nvSpPr>
          <p:spPr bwMode="auto">
            <a:xfrm rot="5400000">
              <a:off x="1488" y="3024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1432" y="304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587" name="Group 27"/>
          <p:cNvGrpSpPr>
            <a:grpSpLocks/>
          </p:cNvGrpSpPr>
          <p:nvPr/>
        </p:nvGrpSpPr>
        <p:grpSpPr bwMode="auto">
          <a:xfrm>
            <a:off x="4267200" y="2286000"/>
            <a:ext cx="1905000" cy="1219200"/>
            <a:chOff x="2688" y="1344"/>
            <a:chExt cx="1200" cy="768"/>
          </a:xfrm>
        </p:grpSpPr>
        <p:sp>
          <p:nvSpPr>
            <p:cNvPr id="66588" name="Rectangle 28"/>
            <p:cNvSpPr>
              <a:spLocks noChangeArrowheads="1"/>
            </p:cNvSpPr>
            <p:nvPr/>
          </p:nvSpPr>
          <p:spPr bwMode="auto">
            <a:xfrm>
              <a:off x="2928" y="1344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Line 29"/>
            <p:cNvSpPr>
              <a:spLocks noChangeShapeType="1"/>
            </p:cNvSpPr>
            <p:nvPr/>
          </p:nvSpPr>
          <p:spPr bwMode="auto">
            <a:xfrm>
              <a:off x="2688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3408" y="18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>
              <a:off x="340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 flipV="1">
              <a:off x="345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Text Box 33"/>
            <p:cNvSpPr txBox="1">
              <a:spLocks noChangeArrowheads="1"/>
            </p:cNvSpPr>
            <p:nvPr/>
          </p:nvSpPr>
          <p:spPr bwMode="auto">
            <a:xfrm>
              <a:off x="2928" y="1392"/>
              <a:ext cx="33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D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 C</a:t>
              </a:r>
            </a:p>
          </p:txBody>
        </p:sp>
        <p:sp>
          <p:nvSpPr>
            <p:cNvPr id="66594" name="Rectangle 34"/>
            <p:cNvSpPr>
              <a:spLocks noChangeArrowheads="1"/>
            </p:cNvSpPr>
            <p:nvPr/>
          </p:nvSpPr>
          <p:spPr bwMode="auto">
            <a:xfrm>
              <a:off x="3600" y="1440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>
                <a:latin typeface="Arial" charset="0"/>
              </a:endParaRPr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Q'</a:t>
              </a:r>
            </a:p>
          </p:txBody>
        </p:sp>
        <p:sp>
          <p:nvSpPr>
            <p:cNvPr id="66595" name="Line 35"/>
            <p:cNvSpPr>
              <a:spLocks noChangeShapeType="1"/>
            </p:cNvSpPr>
            <p:nvPr/>
          </p:nvSpPr>
          <p:spPr bwMode="auto">
            <a:xfrm>
              <a:off x="268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AutoShape 36"/>
            <p:cNvSpPr>
              <a:spLocks noChangeArrowheads="1"/>
            </p:cNvSpPr>
            <p:nvPr/>
          </p:nvSpPr>
          <p:spPr bwMode="auto">
            <a:xfrm rot="5400000">
              <a:off x="2928" y="1680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597" name="Group 37"/>
          <p:cNvGrpSpPr>
            <a:grpSpLocks/>
          </p:cNvGrpSpPr>
          <p:nvPr/>
        </p:nvGrpSpPr>
        <p:grpSpPr bwMode="auto">
          <a:xfrm>
            <a:off x="4267200" y="4267200"/>
            <a:ext cx="1905000" cy="1219200"/>
            <a:chOff x="2688" y="2688"/>
            <a:chExt cx="1200" cy="768"/>
          </a:xfrm>
        </p:grpSpPr>
        <p:sp>
          <p:nvSpPr>
            <p:cNvPr id="66598" name="Rectangle 38"/>
            <p:cNvSpPr>
              <a:spLocks noChangeArrowheads="1"/>
            </p:cNvSpPr>
            <p:nvPr/>
          </p:nvSpPr>
          <p:spPr bwMode="auto">
            <a:xfrm>
              <a:off x="2928" y="2688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Line 39"/>
            <p:cNvSpPr>
              <a:spLocks noChangeShapeType="1"/>
            </p:cNvSpPr>
            <p:nvPr/>
          </p:nvSpPr>
          <p:spPr bwMode="auto">
            <a:xfrm>
              <a:off x="2688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3408" y="324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1" name="Line 41"/>
            <p:cNvSpPr>
              <a:spLocks noChangeShapeType="1"/>
            </p:cNvSpPr>
            <p:nvPr/>
          </p:nvSpPr>
          <p:spPr bwMode="auto">
            <a:xfrm>
              <a:off x="3408" y="288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2" name="Line 42"/>
            <p:cNvSpPr>
              <a:spLocks noChangeShapeType="1"/>
            </p:cNvSpPr>
            <p:nvPr/>
          </p:nvSpPr>
          <p:spPr bwMode="auto">
            <a:xfrm flipV="1">
              <a:off x="3456" y="32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Text Box 43"/>
            <p:cNvSpPr txBox="1">
              <a:spLocks noChangeArrowheads="1"/>
            </p:cNvSpPr>
            <p:nvPr/>
          </p:nvSpPr>
          <p:spPr bwMode="auto">
            <a:xfrm>
              <a:off x="2928" y="2736"/>
              <a:ext cx="33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D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 C</a:t>
              </a:r>
            </a:p>
          </p:txBody>
        </p:sp>
        <p:sp>
          <p:nvSpPr>
            <p:cNvPr id="66604" name="Rectangle 44"/>
            <p:cNvSpPr>
              <a:spLocks noChangeArrowheads="1"/>
            </p:cNvSpPr>
            <p:nvPr/>
          </p:nvSpPr>
          <p:spPr bwMode="auto">
            <a:xfrm>
              <a:off x="3600" y="2784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>
                <a:latin typeface="Arial" charset="0"/>
              </a:endParaRPr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Q'</a:t>
              </a:r>
            </a:p>
          </p:txBody>
        </p:sp>
        <p:sp>
          <p:nvSpPr>
            <p:cNvPr id="66605" name="Line 45"/>
            <p:cNvSpPr>
              <a:spLocks noChangeShapeType="1"/>
            </p:cNvSpPr>
            <p:nvPr/>
          </p:nvSpPr>
          <p:spPr bwMode="auto">
            <a:xfrm>
              <a:off x="2688" y="30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Line 46"/>
            <p:cNvSpPr>
              <a:spLocks noChangeShapeType="1"/>
            </p:cNvSpPr>
            <p:nvPr/>
          </p:nvSpPr>
          <p:spPr bwMode="auto">
            <a:xfrm>
              <a:off x="2688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AutoShape 47"/>
            <p:cNvSpPr>
              <a:spLocks noChangeArrowheads="1"/>
            </p:cNvSpPr>
            <p:nvPr/>
          </p:nvSpPr>
          <p:spPr bwMode="auto">
            <a:xfrm rot="5400000">
              <a:off x="2928" y="3024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2872" y="304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9" name="Group 49"/>
          <p:cNvGrpSpPr>
            <a:grpSpLocks/>
          </p:cNvGrpSpPr>
          <p:nvPr/>
        </p:nvGrpSpPr>
        <p:grpSpPr bwMode="auto">
          <a:xfrm>
            <a:off x="6553200" y="2286000"/>
            <a:ext cx="1905000" cy="1219200"/>
            <a:chOff x="1248" y="1344"/>
            <a:chExt cx="1200" cy="768"/>
          </a:xfrm>
        </p:grpSpPr>
        <p:sp>
          <p:nvSpPr>
            <p:cNvPr id="66610" name="Rectangle 50"/>
            <p:cNvSpPr>
              <a:spLocks noChangeArrowheads="1"/>
            </p:cNvSpPr>
            <p:nvPr/>
          </p:nvSpPr>
          <p:spPr bwMode="auto">
            <a:xfrm>
              <a:off x="1488" y="1344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Line 51"/>
            <p:cNvSpPr>
              <a:spLocks noChangeShapeType="1"/>
            </p:cNvSpPr>
            <p:nvPr/>
          </p:nvSpPr>
          <p:spPr bwMode="auto">
            <a:xfrm>
              <a:off x="1248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1968" y="18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Line 53"/>
            <p:cNvSpPr>
              <a:spLocks noChangeShapeType="1"/>
            </p:cNvSpPr>
            <p:nvPr/>
          </p:nvSpPr>
          <p:spPr bwMode="auto">
            <a:xfrm>
              <a:off x="196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Line 54"/>
            <p:cNvSpPr>
              <a:spLocks noChangeShapeType="1"/>
            </p:cNvSpPr>
            <p:nvPr/>
          </p:nvSpPr>
          <p:spPr bwMode="auto">
            <a:xfrm flipV="1">
              <a:off x="201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Text Box 55"/>
            <p:cNvSpPr txBox="1">
              <a:spLocks noChangeArrowheads="1"/>
            </p:cNvSpPr>
            <p:nvPr/>
          </p:nvSpPr>
          <p:spPr bwMode="auto">
            <a:xfrm>
              <a:off x="1488" y="1392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J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K</a:t>
              </a:r>
            </a:p>
          </p:txBody>
        </p:sp>
        <p:sp>
          <p:nvSpPr>
            <p:cNvPr id="66616" name="Rectangle 56"/>
            <p:cNvSpPr>
              <a:spLocks noChangeArrowheads="1"/>
            </p:cNvSpPr>
            <p:nvPr/>
          </p:nvSpPr>
          <p:spPr bwMode="auto">
            <a:xfrm>
              <a:off x="2160" y="1440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>
                <a:latin typeface="Arial" charset="0"/>
              </a:endParaRPr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Q'</a:t>
              </a:r>
            </a:p>
          </p:txBody>
        </p:sp>
        <p:sp>
          <p:nvSpPr>
            <p:cNvPr id="66617" name="Line 57"/>
            <p:cNvSpPr>
              <a:spLocks noChangeShapeType="1"/>
            </p:cNvSpPr>
            <p:nvPr/>
          </p:nvSpPr>
          <p:spPr bwMode="auto">
            <a:xfrm>
              <a:off x="124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Line 58"/>
            <p:cNvSpPr>
              <a:spLocks noChangeShapeType="1"/>
            </p:cNvSpPr>
            <p:nvPr/>
          </p:nvSpPr>
          <p:spPr bwMode="auto">
            <a:xfrm>
              <a:off x="124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AutoShape 59"/>
            <p:cNvSpPr>
              <a:spLocks noChangeArrowheads="1"/>
            </p:cNvSpPr>
            <p:nvPr/>
          </p:nvSpPr>
          <p:spPr bwMode="auto">
            <a:xfrm rot="5400000">
              <a:off x="1488" y="1680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20" name="Group 60"/>
          <p:cNvGrpSpPr>
            <a:grpSpLocks/>
          </p:cNvGrpSpPr>
          <p:nvPr/>
        </p:nvGrpSpPr>
        <p:grpSpPr bwMode="auto">
          <a:xfrm>
            <a:off x="6553200" y="4267200"/>
            <a:ext cx="1905000" cy="1219200"/>
            <a:chOff x="1248" y="2688"/>
            <a:chExt cx="1200" cy="768"/>
          </a:xfrm>
        </p:grpSpPr>
        <p:sp>
          <p:nvSpPr>
            <p:cNvPr id="66621" name="Rectangle 61"/>
            <p:cNvSpPr>
              <a:spLocks noChangeArrowheads="1"/>
            </p:cNvSpPr>
            <p:nvPr/>
          </p:nvSpPr>
          <p:spPr bwMode="auto">
            <a:xfrm>
              <a:off x="1488" y="2688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Line 62"/>
            <p:cNvSpPr>
              <a:spLocks noChangeShapeType="1"/>
            </p:cNvSpPr>
            <p:nvPr/>
          </p:nvSpPr>
          <p:spPr bwMode="auto">
            <a:xfrm>
              <a:off x="1248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1968" y="324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Line 64"/>
            <p:cNvSpPr>
              <a:spLocks noChangeShapeType="1"/>
            </p:cNvSpPr>
            <p:nvPr/>
          </p:nvSpPr>
          <p:spPr bwMode="auto">
            <a:xfrm>
              <a:off x="1968" y="288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Line 65"/>
            <p:cNvSpPr>
              <a:spLocks noChangeShapeType="1"/>
            </p:cNvSpPr>
            <p:nvPr/>
          </p:nvSpPr>
          <p:spPr bwMode="auto">
            <a:xfrm flipV="1">
              <a:off x="2016" y="32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Text Box 66"/>
            <p:cNvSpPr txBox="1">
              <a:spLocks noChangeArrowheads="1"/>
            </p:cNvSpPr>
            <p:nvPr/>
          </p:nvSpPr>
          <p:spPr bwMode="auto">
            <a:xfrm>
              <a:off x="1488" y="273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J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K</a:t>
              </a:r>
            </a:p>
          </p:txBody>
        </p:sp>
        <p:sp>
          <p:nvSpPr>
            <p:cNvPr id="66627" name="Rectangle 67"/>
            <p:cNvSpPr>
              <a:spLocks noChangeArrowheads="1"/>
            </p:cNvSpPr>
            <p:nvPr/>
          </p:nvSpPr>
          <p:spPr bwMode="auto">
            <a:xfrm>
              <a:off x="2160" y="2784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>
                <a:latin typeface="Arial" charset="0"/>
              </a:endParaRPr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Q'</a:t>
              </a:r>
            </a:p>
          </p:txBody>
        </p:sp>
        <p:sp>
          <p:nvSpPr>
            <p:cNvPr id="66628" name="Line 68"/>
            <p:cNvSpPr>
              <a:spLocks noChangeShapeType="1"/>
            </p:cNvSpPr>
            <p:nvPr/>
          </p:nvSpPr>
          <p:spPr bwMode="auto">
            <a:xfrm>
              <a:off x="1248" y="30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Line 69"/>
            <p:cNvSpPr>
              <a:spLocks noChangeShapeType="1"/>
            </p:cNvSpPr>
            <p:nvPr/>
          </p:nvSpPr>
          <p:spPr bwMode="auto">
            <a:xfrm>
              <a:off x="1248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AutoShape 70"/>
            <p:cNvSpPr>
              <a:spLocks noChangeArrowheads="1"/>
            </p:cNvSpPr>
            <p:nvPr/>
          </p:nvSpPr>
          <p:spPr bwMode="auto">
            <a:xfrm rot="5400000">
              <a:off x="1488" y="3024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1432" y="304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6632" name="Text Box 72"/>
          <p:cNvSpPr txBox="1">
            <a:spLocks noChangeArrowheads="1"/>
          </p:cNvSpPr>
          <p:nvPr/>
        </p:nvSpPr>
        <p:spPr bwMode="auto">
          <a:xfrm>
            <a:off x="3124200" y="35814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Arial" charset="0"/>
              </a:rPr>
              <a:t>Positive edge-triggered flip-flops</a:t>
            </a:r>
          </a:p>
        </p:txBody>
      </p:sp>
      <p:sp>
        <p:nvSpPr>
          <p:cNvPr id="66633" name="Text Box 73"/>
          <p:cNvSpPr txBox="1">
            <a:spLocks noChangeArrowheads="1"/>
          </p:cNvSpPr>
          <p:nvPr/>
        </p:nvSpPr>
        <p:spPr bwMode="auto">
          <a:xfrm>
            <a:off x="3200400" y="55626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Arial" charset="0"/>
              </a:rPr>
              <a:t>Negative edge-triggered flip-flops</a:t>
            </a:r>
          </a:p>
        </p:txBody>
      </p:sp>
    </p:spTree>
    <p:extLst>
      <p:ext uri="{BB962C8B-B14F-4D97-AF65-F5344CB8AC3E}">
        <p14:creationId xmlns:p14="http://schemas.microsoft.com/office/powerpoint/2010/main" val="19922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543800" cy="762000"/>
          </a:xfrm>
        </p:spPr>
        <p:txBody>
          <a:bodyPr/>
          <a:lstStyle/>
          <a:p>
            <a:pPr algn="l"/>
            <a:r>
              <a:rPr lang="en-GB" b="1"/>
              <a:t>J-K Flip-flop</a:t>
            </a:r>
            <a:endParaRPr lang="en-GB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543800" cy="4572000"/>
          </a:xfrm>
        </p:spPr>
        <p:txBody>
          <a:bodyPr/>
          <a:lstStyle/>
          <a:p>
            <a:pPr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>
                <a:solidFill>
                  <a:srgbClr val="0000CC"/>
                </a:solidFill>
                <a:sym typeface="Symbol" pitchFamily="18" charset="2"/>
              </a:rPr>
              <a:t>J-K flip-flop</a:t>
            </a:r>
            <a:r>
              <a:rPr lang="en-GB">
                <a:sym typeface="Symbol" pitchFamily="18" charset="2"/>
              </a:rPr>
              <a:t>: Q and Q' are fed back to the pulse-steering NAND gates.</a:t>
            </a:r>
          </a:p>
          <a:p>
            <a:pPr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>
                <a:sym typeface="Symbol" pitchFamily="18" charset="2"/>
              </a:rPr>
              <a:t>No invalid state.</a:t>
            </a:r>
          </a:p>
          <a:p>
            <a:pPr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>
                <a:sym typeface="Symbol" pitchFamily="18" charset="2"/>
              </a:rPr>
              <a:t>Include a </a:t>
            </a:r>
            <a:r>
              <a:rPr lang="en-GB" i="1">
                <a:sym typeface="Symbol" pitchFamily="18" charset="2"/>
              </a:rPr>
              <a:t>toggle</a:t>
            </a:r>
            <a:r>
              <a:rPr lang="en-GB">
                <a:sym typeface="Symbol" pitchFamily="18" charset="2"/>
              </a:rPr>
              <a:t> state.</a:t>
            </a:r>
          </a:p>
          <a:p>
            <a:pPr lvl="1">
              <a:buSzPct val="90000"/>
              <a:buFont typeface="Wingdings" pitchFamily="1" charset="2"/>
              <a:buChar char="v"/>
            </a:pPr>
            <a:r>
              <a:rPr lang="en-GB" i="1">
                <a:sym typeface="Symbol" pitchFamily="18" charset="2"/>
              </a:rPr>
              <a:t>J</a:t>
            </a:r>
            <a:r>
              <a:rPr lang="en-GB">
                <a:sym typeface="Symbol" pitchFamily="18" charset="2"/>
              </a:rPr>
              <a:t>=HIGH (and </a:t>
            </a:r>
            <a:r>
              <a:rPr lang="en-GB" i="1">
                <a:sym typeface="Symbol" pitchFamily="18" charset="2"/>
              </a:rPr>
              <a:t>K</a:t>
            </a:r>
            <a:r>
              <a:rPr lang="en-GB">
                <a:sym typeface="Symbol" pitchFamily="18" charset="2"/>
              </a:rPr>
              <a:t>=LOW) </a:t>
            </a:r>
            <a:r>
              <a:rPr lang="en-GB">
                <a:latin typeface="Wingdings 3" pitchFamily="18" charset="2"/>
                <a:sym typeface="ZapfDingbats" pitchFamily="82" charset="2"/>
              </a:rPr>
              <a:t>a</a:t>
            </a:r>
            <a:r>
              <a:rPr lang="en-GB">
                <a:sym typeface="Symbol" pitchFamily="18" charset="2"/>
              </a:rPr>
              <a:t> SET state</a:t>
            </a:r>
          </a:p>
          <a:p>
            <a:pPr lvl="1">
              <a:buSzPct val="90000"/>
              <a:buFont typeface="Wingdings" pitchFamily="1" charset="2"/>
              <a:buChar char="v"/>
            </a:pPr>
            <a:r>
              <a:rPr lang="en-GB" i="1">
                <a:sym typeface="Symbol" pitchFamily="18" charset="2"/>
              </a:rPr>
              <a:t>K</a:t>
            </a:r>
            <a:r>
              <a:rPr lang="en-GB">
                <a:sym typeface="Symbol" pitchFamily="18" charset="2"/>
              </a:rPr>
              <a:t>=HIGH (and </a:t>
            </a:r>
            <a:r>
              <a:rPr lang="en-GB" i="1">
                <a:sym typeface="Symbol" pitchFamily="18" charset="2"/>
              </a:rPr>
              <a:t>J</a:t>
            </a:r>
            <a:r>
              <a:rPr lang="en-GB">
                <a:sym typeface="Symbol" pitchFamily="18" charset="2"/>
              </a:rPr>
              <a:t>=LOW) </a:t>
            </a:r>
            <a:r>
              <a:rPr lang="en-GB">
                <a:latin typeface="Wingdings 3" pitchFamily="18" charset="2"/>
                <a:sym typeface="ZapfDingbats" pitchFamily="82" charset="2"/>
              </a:rPr>
              <a:t>a</a:t>
            </a:r>
            <a:r>
              <a:rPr lang="en-GB">
                <a:sym typeface="Symbol" pitchFamily="18" charset="2"/>
              </a:rPr>
              <a:t> RESET state</a:t>
            </a:r>
          </a:p>
          <a:p>
            <a:pPr lvl="1">
              <a:buSzPct val="90000"/>
              <a:buFont typeface="Wingdings" pitchFamily="1" charset="2"/>
              <a:buChar char="v"/>
            </a:pPr>
            <a:r>
              <a:rPr lang="en-GB">
                <a:sym typeface="Symbol" pitchFamily="18" charset="2"/>
              </a:rPr>
              <a:t>both inputs LOW </a:t>
            </a:r>
            <a:r>
              <a:rPr lang="en-GB">
                <a:latin typeface="Wingdings 3" pitchFamily="18" charset="2"/>
                <a:sym typeface="ZapfDingbats" pitchFamily="82" charset="2"/>
              </a:rPr>
              <a:t>a</a:t>
            </a:r>
            <a:r>
              <a:rPr lang="en-GB">
                <a:sym typeface="Symbol" pitchFamily="18" charset="2"/>
              </a:rPr>
              <a:t> no change</a:t>
            </a:r>
          </a:p>
          <a:p>
            <a:pPr lvl="1">
              <a:buSzPct val="90000"/>
              <a:buFont typeface="Wingdings" pitchFamily="1" charset="2"/>
              <a:buChar char="v"/>
            </a:pPr>
            <a:r>
              <a:rPr lang="en-GB">
                <a:sym typeface="Symbol" pitchFamily="18" charset="2"/>
              </a:rPr>
              <a:t>both inputs HIGH </a:t>
            </a:r>
            <a:r>
              <a:rPr lang="en-GB">
                <a:latin typeface="Wingdings 3" pitchFamily="18" charset="2"/>
                <a:sym typeface="ZapfDingbats" pitchFamily="82" charset="2"/>
              </a:rPr>
              <a:t>a</a:t>
            </a:r>
            <a:r>
              <a:rPr lang="en-GB">
                <a:sym typeface="Symbol" pitchFamily="18" charset="2"/>
              </a:rPr>
              <a:t> toggle</a:t>
            </a:r>
          </a:p>
        </p:txBody>
      </p:sp>
    </p:spTree>
    <p:extLst>
      <p:ext uri="{BB962C8B-B14F-4D97-AF65-F5344CB8AC3E}">
        <p14:creationId xmlns:p14="http://schemas.microsoft.com/office/powerpoint/2010/main" val="31879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543800" cy="762000"/>
          </a:xfrm>
        </p:spPr>
        <p:txBody>
          <a:bodyPr/>
          <a:lstStyle/>
          <a:p>
            <a:pPr algn="l"/>
            <a:r>
              <a:rPr lang="en-GB" b="1"/>
              <a:t>J-K Flip-flop</a:t>
            </a:r>
            <a:endParaRPr lang="en-GB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066800"/>
            <a:ext cx="4257675" cy="26495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>
                <a:sym typeface="Symbol" pitchFamily="18" charset="2"/>
              </a:rPr>
              <a:t>J-K flip-flop.</a:t>
            </a:r>
          </a:p>
          <a:p>
            <a:pPr>
              <a:lnSpc>
                <a:spcPct val="90000"/>
              </a:lnSpc>
              <a:spcBef>
                <a:spcPct val="500000"/>
              </a:spcBef>
              <a:buSzPct val="120000"/>
              <a:buFont typeface="Wingdings" pitchFamily="1" charset="2"/>
              <a:buChar char="§"/>
            </a:pPr>
            <a:r>
              <a:rPr lang="en-GB" sz="2800">
                <a:sym typeface="Symbol" pitchFamily="18" charset="2"/>
              </a:rPr>
              <a:t>Characteristic table.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2667000" y="1600200"/>
            <a:ext cx="5072063" cy="1371600"/>
            <a:chOff x="1296" y="1200"/>
            <a:chExt cx="3195" cy="864"/>
          </a:xfrm>
        </p:grpSpPr>
        <p:sp>
          <p:nvSpPr>
            <p:cNvPr id="73733" name="Text Box 5"/>
            <p:cNvSpPr txBox="1">
              <a:spLocks noChangeArrowheads="1"/>
            </p:cNvSpPr>
            <p:nvPr/>
          </p:nvSpPr>
          <p:spPr bwMode="auto">
            <a:xfrm>
              <a:off x="1440" y="1200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J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73734" name="Text Box 6"/>
            <p:cNvSpPr txBox="1">
              <a:spLocks noChangeArrowheads="1"/>
            </p:cNvSpPr>
            <p:nvPr/>
          </p:nvSpPr>
          <p:spPr bwMode="auto">
            <a:xfrm>
              <a:off x="4224" y="1344"/>
              <a:ext cx="2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Q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73735" name="Text Box 7"/>
            <p:cNvSpPr txBox="1">
              <a:spLocks noChangeArrowheads="1"/>
            </p:cNvSpPr>
            <p:nvPr/>
          </p:nvSpPr>
          <p:spPr bwMode="auto">
            <a:xfrm>
              <a:off x="4224" y="1776"/>
              <a:ext cx="2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Q'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73736" name="Line 8"/>
            <p:cNvSpPr>
              <a:spLocks noChangeShapeType="1"/>
            </p:cNvSpPr>
            <p:nvPr/>
          </p:nvSpPr>
          <p:spPr bwMode="auto">
            <a:xfrm>
              <a:off x="3470" y="1388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37" name="Line 9"/>
            <p:cNvSpPr>
              <a:spLocks noChangeShapeType="1"/>
            </p:cNvSpPr>
            <p:nvPr/>
          </p:nvSpPr>
          <p:spPr bwMode="auto">
            <a:xfrm>
              <a:off x="3466" y="1920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38" name="Line 10"/>
            <p:cNvSpPr>
              <a:spLocks noChangeShapeType="1"/>
            </p:cNvSpPr>
            <p:nvPr/>
          </p:nvSpPr>
          <p:spPr bwMode="auto">
            <a:xfrm>
              <a:off x="3581" y="1511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39" name="Line 11"/>
            <p:cNvSpPr>
              <a:spLocks noChangeShapeType="1"/>
            </p:cNvSpPr>
            <p:nvPr/>
          </p:nvSpPr>
          <p:spPr bwMode="auto">
            <a:xfrm>
              <a:off x="3581" y="179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40" name="Line 12"/>
            <p:cNvSpPr>
              <a:spLocks noChangeShapeType="1"/>
            </p:cNvSpPr>
            <p:nvPr/>
          </p:nvSpPr>
          <p:spPr bwMode="auto">
            <a:xfrm rot="5400000">
              <a:off x="3540" y="1552"/>
              <a:ext cx="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41" name="Line 13"/>
            <p:cNvSpPr>
              <a:spLocks noChangeShapeType="1"/>
            </p:cNvSpPr>
            <p:nvPr/>
          </p:nvSpPr>
          <p:spPr bwMode="auto">
            <a:xfrm rot="5400000">
              <a:off x="3540" y="1755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42" name="Line 14"/>
            <p:cNvSpPr>
              <a:spLocks noChangeShapeType="1"/>
            </p:cNvSpPr>
            <p:nvPr/>
          </p:nvSpPr>
          <p:spPr bwMode="auto">
            <a:xfrm>
              <a:off x="3986" y="1451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43" name="Line 15"/>
            <p:cNvSpPr>
              <a:spLocks noChangeShapeType="1"/>
            </p:cNvSpPr>
            <p:nvPr/>
          </p:nvSpPr>
          <p:spPr bwMode="auto">
            <a:xfrm>
              <a:off x="3986" y="1858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 rot="16200000" flipH="1">
              <a:off x="3944" y="1900"/>
              <a:ext cx="31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45" name="Line 17"/>
            <p:cNvSpPr>
              <a:spLocks noChangeShapeType="1"/>
            </p:cNvSpPr>
            <p:nvPr/>
          </p:nvSpPr>
          <p:spPr bwMode="auto">
            <a:xfrm rot="5400000">
              <a:off x="3930" y="1387"/>
              <a:ext cx="36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46" name="Line 18"/>
            <p:cNvSpPr>
              <a:spLocks noChangeShapeType="1"/>
            </p:cNvSpPr>
            <p:nvPr/>
          </p:nvSpPr>
          <p:spPr bwMode="auto">
            <a:xfrm>
              <a:off x="3576" y="1590"/>
              <a:ext cx="52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47" name="Line 19"/>
            <p:cNvSpPr>
              <a:spLocks noChangeShapeType="1"/>
            </p:cNvSpPr>
            <p:nvPr/>
          </p:nvSpPr>
          <p:spPr bwMode="auto">
            <a:xfrm flipH="1">
              <a:off x="3577" y="1567"/>
              <a:ext cx="527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48" name="Oval 20"/>
            <p:cNvSpPr>
              <a:spLocks noChangeArrowheads="1"/>
            </p:cNvSpPr>
            <p:nvPr/>
          </p:nvSpPr>
          <p:spPr bwMode="auto">
            <a:xfrm>
              <a:off x="4077" y="1839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49" name="Oval 21"/>
            <p:cNvSpPr>
              <a:spLocks noChangeArrowheads="1"/>
            </p:cNvSpPr>
            <p:nvPr/>
          </p:nvSpPr>
          <p:spPr bwMode="auto">
            <a:xfrm>
              <a:off x="4086" y="1438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3750" name="Group 22"/>
            <p:cNvGrpSpPr>
              <a:grpSpLocks/>
            </p:cNvGrpSpPr>
            <p:nvPr/>
          </p:nvGrpSpPr>
          <p:grpSpPr bwMode="auto">
            <a:xfrm>
              <a:off x="3680" y="1355"/>
              <a:ext cx="307" cy="203"/>
              <a:chOff x="1872" y="3824"/>
              <a:chExt cx="369" cy="240"/>
            </a:xfrm>
          </p:grpSpPr>
          <p:sp>
            <p:nvSpPr>
              <p:cNvPr id="73751" name="Freeform 23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752" name="Line 24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753" name="Line 25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754" name="Freeform 26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755" name="Freeform 27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756" name="Oval 28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57" name="Oval 29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3758" name="Group 30"/>
            <p:cNvGrpSpPr>
              <a:grpSpLocks/>
            </p:cNvGrpSpPr>
            <p:nvPr/>
          </p:nvGrpSpPr>
          <p:grpSpPr bwMode="auto">
            <a:xfrm>
              <a:off x="3673" y="1761"/>
              <a:ext cx="307" cy="203"/>
              <a:chOff x="1872" y="3824"/>
              <a:chExt cx="369" cy="240"/>
            </a:xfrm>
          </p:grpSpPr>
          <p:sp>
            <p:nvSpPr>
              <p:cNvPr id="73759" name="Freeform 31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760" name="Line 32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761" name="Line 33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762" name="Freeform 34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763" name="Freeform 35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764" name="Oval 36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65" name="Oval 37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3766" name="Group 38"/>
            <p:cNvGrpSpPr>
              <a:grpSpLocks/>
            </p:cNvGrpSpPr>
            <p:nvPr/>
          </p:nvGrpSpPr>
          <p:grpSpPr bwMode="auto">
            <a:xfrm>
              <a:off x="3125" y="1296"/>
              <a:ext cx="338" cy="193"/>
              <a:chOff x="1648" y="1680"/>
              <a:chExt cx="406" cy="228"/>
            </a:xfrm>
          </p:grpSpPr>
          <p:sp>
            <p:nvSpPr>
              <p:cNvPr id="73767" name="Oval 39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68" name="AutoShape 40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3769" name="Group 41"/>
            <p:cNvGrpSpPr>
              <a:grpSpLocks/>
            </p:cNvGrpSpPr>
            <p:nvPr/>
          </p:nvGrpSpPr>
          <p:grpSpPr bwMode="auto">
            <a:xfrm>
              <a:off x="3125" y="1823"/>
              <a:ext cx="338" cy="193"/>
              <a:chOff x="1648" y="2304"/>
              <a:chExt cx="406" cy="228"/>
            </a:xfrm>
          </p:grpSpPr>
          <p:sp>
            <p:nvSpPr>
              <p:cNvPr id="73770" name="Oval 42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71" name="AutoShape 43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3772" name="Line 44"/>
            <p:cNvSpPr>
              <a:spLocks noChangeShapeType="1"/>
            </p:cNvSpPr>
            <p:nvPr/>
          </p:nvSpPr>
          <p:spPr bwMode="auto">
            <a:xfrm>
              <a:off x="1646" y="1326"/>
              <a:ext cx="147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73" name="Line 45"/>
            <p:cNvSpPr>
              <a:spLocks noChangeShapeType="1"/>
            </p:cNvSpPr>
            <p:nvPr/>
          </p:nvSpPr>
          <p:spPr bwMode="auto">
            <a:xfrm flipV="1">
              <a:off x="1660" y="1986"/>
              <a:ext cx="1475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74" name="Line 46"/>
            <p:cNvSpPr>
              <a:spLocks noChangeShapeType="1"/>
            </p:cNvSpPr>
            <p:nvPr/>
          </p:nvSpPr>
          <p:spPr bwMode="auto">
            <a:xfrm>
              <a:off x="3045" y="1458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75" name="Line 47"/>
            <p:cNvSpPr>
              <a:spLocks noChangeShapeType="1"/>
            </p:cNvSpPr>
            <p:nvPr/>
          </p:nvSpPr>
          <p:spPr bwMode="auto">
            <a:xfrm>
              <a:off x="3045" y="186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76" name="Line 48"/>
            <p:cNvSpPr>
              <a:spLocks noChangeShapeType="1"/>
            </p:cNvSpPr>
            <p:nvPr/>
          </p:nvSpPr>
          <p:spPr bwMode="auto">
            <a:xfrm rot="5400000">
              <a:off x="2842" y="1661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77" name="Line 49"/>
            <p:cNvSpPr>
              <a:spLocks noChangeShapeType="1"/>
            </p:cNvSpPr>
            <p:nvPr/>
          </p:nvSpPr>
          <p:spPr bwMode="auto">
            <a:xfrm>
              <a:off x="2745" y="1657"/>
              <a:ext cx="31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78" name="Oval 50"/>
            <p:cNvSpPr>
              <a:spLocks noChangeArrowheads="1"/>
            </p:cNvSpPr>
            <p:nvPr/>
          </p:nvSpPr>
          <p:spPr bwMode="auto">
            <a:xfrm>
              <a:off x="3026" y="1647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79" name="Text Box 51"/>
            <p:cNvSpPr txBox="1">
              <a:spLocks noChangeArrowheads="1"/>
            </p:cNvSpPr>
            <p:nvPr/>
          </p:nvSpPr>
          <p:spPr bwMode="auto">
            <a:xfrm>
              <a:off x="1296" y="158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CLK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73780" name="Rectangle 52"/>
            <p:cNvSpPr>
              <a:spLocks noChangeArrowheads="1"/>
            </p:cNvSpPr>
            <p:nvPr/>
          </p:nvSpPr>
          <p:spPr bwMode="auto">
            <a:xfrm>
              <a:off x="2112" y="1440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81" name="Text Box 53"/>
            <p:cNvSpPr txBox="1">
              <a:spLocks noChangeArrowheads="1"/>
            </p:cNvSpPr>
            <p:nvPr/>
          </p:nvSpPr>
          <p:spPr bwMode="auto">
            <a:xfrm>
              <a:off x="2064" y="1440"/>
              <a:ext cx="672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>
                  <a:latin typeface="Arial" charset="0"/>
                </a:rPr>
                <a:t>Pulse transition detector</a:t>
              </a:r>
            </a:p>
          </p:txBody>
        </p:sp>
        <p:sp>
          <p:nvSpPr>
            <p:cNvPr id="73782" name="Text Box 54"/>
            <p:cNvSpPr txBox="1">
              <a:spLocks noChangeArrowheads="1"/>
            </p:cNvSpPr>
            <p:nvPr/>
          </p:nvSpPr>
          <p:spPr bwMode="auto">
            <a:xfrm>
              <a:off x="1440" y="187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K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73783" name="Line 55"/>
            <p:cNvSpPr>
              <a:spLocks noChangeShapeType="1"/>
            </p:cNvSpPr>
            <p:nvPr/>
          </p:nvSpPr>
          <p:spPr bwMode="auto">
            <a:xfrm flipV="1">
              <a:off x="1632" y="168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3784" name="Group 56"/>
            <p:cNvGrpSpPr>
              <a:grpSpLocks/>
            </p:cNvGrpSpPr>
            <p:nvPr/>
          </p:nvGrpSpPr>
          <p:grpSpPr bwMode="auto">
            <a:xfrm>
              <a:off x="1632" y="1536"/>
              <a:ext cx="336" cy="96"/>
              <a:chOff x="2064" y="2496"/>
              <a:chExt cx="336" cy="96"/>
            </a:xfrm>
          </p:grpSpPr>
          <p:sp>
            <p:nvSpPr>
              <p:cNvPr id="73785" name="Line 57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86" name="Line 58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87" name="Line 59"/>
              <p:cNvSpPr>
                <a:spLocks noChangeShapeType="1"/>
              </p:cNvSpPr>
              <p:nvPr/>
            </p:nvSpPr>
            <p:spPr bwMode="auto">
              <a:xfrm>
                <a:off x="2304" y="25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88" name="Line 60"/>
              <p:cNvSpPr>
                <a:spLocks noChangeShapeType="1"/>
              </p:cNvSpPr>
              <p:nvPr/>
            </p:nvSpPr>
            <p:spPr bwMode="auto">
              <a:xfrm rot="5400000">
                <a:off x="2112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89" name="Line 61"/>
              <p:cNvSpPr>
                <a:spLocks noChangeShapeType="1"/>
              </p:cNvSpPr>
              <p:nvPr/>
            </p:nvSpPr>
            <p:spPr bwMode="auto">
              <a:xfrm rot="5400000">
                <a:off x="2256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3790" name="Line 62"/>
            <p:cNvSpPr>
              <a:spLocks noChangeShapeType="1"/>
            </p:cNvSpPr>
            <p:nvPr/>
          </p:nvSpPr>
          <p:spPr bwMode="auto">
            <a:xfrm flipV="1">
              <a:off x="2928" y="1200"/>
              <a:ext cx="12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91" name="Line 63"/>
            <p:cNvSpPr>
              <a:spLocks noChangeShapeType="1"/>
            </p:cNvSpPr>
            <p:nvPr/>
          </p:nvSpPr>
          <p:spPr bwMode="auto">
            <a:xfrm flipV="1">
              <a:off x="2976" y="2063"/>
              <a:ext cx="11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92" name="Line 64"/>
            <p:cNvSpPr>
              <a:spLocks noChangeShapeType="1"/>
            </p:cNvSpPr>
            <p:nvPr/>
          </p:nvSpPr>
          <p:spPr bwMode="auto">
            <a:xfrm rot="5400000">
              <a:off x="2640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93" name="Line 65"/>
            <p:cNvSpPr>
              <a:spLocks noChangeShapeType="1"/>
            </p:cNvSpPr>
            <p:nvPr/>
          </p:nvSpPr>
          <p:spPr bwMode="auto">
            <a:xfrm flipV="1">
              <a:off x="2976" y="139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94" name="Line 66"/>
            <p:cNvSpPr>
              <a:spLocks noChangeShapeType="1"/>
            </p:cNvSpPr>
            <p:nvPr/>
          </p:nvSpPr>
          <p:spPr bwMode="auto">
            <a:xfrm>
              <a:off x="2928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95" name="Line 67"/>
            <p:cNvSpPr>
              <a:spLocks noChangeShapeType="1"/>
            </p:cNvSpPr>
            <p:nvPr/>
          </p:nvSpPr>
          <p:spPr bwMode="auto">
            <a:xfrm rot="5400000">
              <a:off x="2568" y="156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3796" name="Group 68"/>
          <p:cNvGrpSpPr>
            <a:grpSpLocks/>
          </p:cNvGrpSpPr>
          <p:nvPr/>
        </p:nvGrpSpPr>
        <p:grpSpPr bwMode="auto">
          <a:xfrm>
            <a:off x="1752600" y="4114800"/>
            <a:ext cx="3581400" cy="1530350"/>
            <a:chOff x="1200" y="2496"/>
            <a:chExt cx="2256" cy="964"/>
          </a:xfrm>
        </p:grpSpPr>
        <p:graphicFrame>
          <p:nvGraphicFramePr>
            <p:cNvPr id="73797" name="Object 69"/>
            <p:cNvGraphicFramePr>
              <a:graphicFrameLocks noChangeAspect="1"/>
            </p:cNvGraphicFramePr>
            <p:nvPr/>
          </p:nvGraphicFramePr>
          <p:xfrm>
            <a:off x="1200" y="2499"/>
            <a:ext cx="2219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Document" r:id="rId3" imgW="3534480" imgH="1528560" progId="Word.Document.8">
                    <p:embed/>
                  </p:oleObj>
                </mc:Choice>
                <mc:Fallback>
                  <p:oleObj name="Document" r:id="rId3" imgW="3534480" imgH="15285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99"/>
                          <a:ext cx="2219" cy="9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98" name="Line 70"/>
            <p:cNvSpPr>
              <a:spLocks noChangeShapeType="1"/>
            </p:cNvSpPr>
            <p:nvPr/>
          </p:nvSpPr>
          <p:spPr bwMode="auto">
            <a:xfrm>
              <a:off x="1248" y="268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99" name="Line 71"/>
            <p:cNvSpPr>
              <a:spLocks noChangeShapeType="1"/>
            </p:cNvSpPr>
            <p:nvPr/>
          </p:nvSpPr>
          <p:spPr bwMode="auto">
            <a:xfrm rot="5400000">
              <a:off x="177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3800" name="Group 72"/>
          <p:cNvGrpSpPr>
            <a:grpSpLocks/>
          </p:cNvGrpSpPr>
          <p:nvPr/>
        </p:nvGrpSpPr>
        <p:grpSpPr bwMode="auto">
          <a:xfrm>
            <a:off x="5943600" y="3810000"/>
            <a:ext cx="2743200" cy="3048000"/>
            <a:chOff x="3744" y="2400"/>
            <a:chExt cx="1365" cy="1595"/>
          </a:xfrm>
        </p:grpSpPr>
        <p:graphicFrame>
          <p:nvGraphicFramePr>
            <p:cNvPr id="73801" name="Object 73"/>
            <p:cNvGraphicFramePr>
              <a:graphicFrameLocks noChangeAspect="1"/>
            </p:cNvGraphicFramePr>
            <p:nvPr/>
          </p:nvGraphicFramePr>
          <p:xfrm>
            <a:off x="3744" y="2400"/>
            <a:ext cx="1365" cy="1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Document" r:id="rId5" imgW="2169000" imgH="2534400" progId="Word.Document.8">
                    <p:embed/>
                  </p:oleObj>
                </mc:Choice>
                <mc:Fallback>
                  <p:oleObj name="Document" r:id="rId5" imgW="2169000" imgH="25344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00"/>
                          <a:ext cx="1365" cy="1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02" name="Line 74"/>
            <p:cNvSpPr>
              <a:spLocks noChangeShapeType="1"/>
            </p:cNvSpPr>
            <p:nvPr/>
          </p:nvSpPr>
          <p:spPr bwMode="auto">
            <a:xfrm>
              <a:off x="3840" y="259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803" name="Line 75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3804" name="Text Box 76"/>
          <p:cNvSpPr txBox="1">
            <a:spLocks noChangeArrowheads="1"/>
          </p:cNvSpPr>
          <p:nvPr/>
        </p:nvSpPr>
        <p:spPr bwMode="auto">
          <a:xfrm>
            <a:off x="3352800" y="5638800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Q(t+1)</a:t>
            </a:r>
            <a:r>
              <a:rPr lang="en-US" sz="1800">
                <a:latin typeface="Arial" charset="0"/>
              </a:rPr>
              <a:t> = </a:t>
            </a:r>
            <a:r>
              <a:rPr lang="en-US" sz="1800" i="1">
                <a:latin typeface="Arial" charset="0"/>
              </a:rPr>
              <a:t>J.Q'</a:t>
            </a:r>
            <a:r>
              <a:rPr lang="en-US" sz="1800">
                <a:latin typeface="Arial" charset="0"/>
              </a:rPr>
              <a:t> + </a:t>
            </a:r>
            <a:r>
              <a:rPr lang="en-US" sz="1800" i="1">
                <a:latin typeface="Arial" charset="0"/>
              </a:rPr>
              <a:t>K'.Q</a:t>
            </a:r>
            <a:endParaRPr 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/>
              <a:t>T Flip-flop</a:t>
            </a:r>
            <a:endParaRPr lang="en-GB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620000" cy="4135438"/>
          </a:xfrm>
        </p:spPr>
        <p:txBody>
          <a:bodyPr/>
          <a:lstStyle/>
          <a:p>
            <a:pPr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>
                <a:solidFill>
                  <a:srgbClr val="0000CC"/>
                </a:solidFill>
                <a:sym typeface="Symbol" pitchFamily="18" charset="2"/>
              </a:rPr>
              <a:t>T flip-flop</a:t>
            </a:r>
            <a:r>
              <a:rPr lang="en-GB" sz="2800">
                <a:sym typeface="Symbol" pitchFamily="18" charset="2"/>
              </a:rPr>
              <a:t>: single-input version of the J-K flip flop, formed by tying both inputs together.</a:t>
            </a:r>
          </a:p>
          <a:p>
            <a:pPr>
              <a:spcBef>
                <a:spcPct val="500000"/>
              </a:spcBef>
              <a:buSzPct val="120000"/>
              <a:buFont typeface="Wingdings" pitchFamily="1" charset="2"/>
              <a:buChar char="§"/>
            </a:pPr>
            <a:r>
              <a:rPr lang="en-GB" sz="2800">
                <a:sym typeface="Symbol" pitchFamily="18" charset="2"/>
              </a:rPr>
              <a:t>Characteristic table.</a:t>
            </a: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1752600" y="4419600"/>
            <a:ext cx="3262313" cy="1044575"/>
            <a:chOff x="1104" y="2784"/>
            <a:chExt cx="2055" cy="658"/>
          </a:xfrm>
        </p:grpSpPr>
        <p:graphicFrame>
          <p:nvGraphicFramePr>
            <p:cNvPr id="74757" name="Object 5"/>
            <p:cNvGraphicFramePr>
              <a:graphicFrameLocks noChangeAspect="1"/>
            </p:cNvGraphicFramePr>
            <p:nvPr/>
          </p:nvGraphicFramePr>
          <p:xfrm>
            <a:off x="1104" y="2784"/>
            <a:ext cx="2055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Document" r:id="rId3" imgW="3274200" imgH="1043280" progId="Word.Document.8">
                    <p:embed/>
                  </p:oleObj>
                </mc:Choice>
                <mc:Fallback>
                  <p:oleObj name="Document" r:id="rId3" imgW="3274200" imgH="104328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84"/>
                          <a:ext cx="2055" cy="6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58" name="Line 6"/>
            <p:cNvSpPr>
              <a:spLocks noChangeShapeType="1"/>
            </p:cNvSpPr>
            <p:nvPr/>
          </p:nvSpPr>
          <p:spPr bwMode="auto">
            <a:xfrm>
              <a:off x="1152" y="297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59" name="Line 7"/>
            <p:cNvSpPr>
              <a:spLocks noChangeShapeType="1"/>
            </p:cNvSpPr>
            <p:nvPr/>
          </p:nvSpPr>
          <p:spPr bwMode="auto">
            <a:xfrm rot="5400000">
              <a:off x="1608" y="30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4760" name="Group 8"/>
          <p:cNvGrpSpPr>
            <a:grpSpLocks/>
          </p:cNvGrpSpPr>
          <p:nvPr/>
        </p:nvGrpSpPr>
        <p:grpSpPr bwMode="auto">
          <a:xfrm>
            <a:off x="5943600" y="4419600"/>
            <a:ext cx="1787525" cy="1527175"/>
            <a:chOff x="3840" y="2496"/>
            <a:chExt cx="1126" cy="962"/>
          </a:xfrm>
        </p:grpSpPr>
        <p:graphicFrame>
          <p:nvGraphicFramePr>
            <p:cNvPr id="74761" name="Object 9"/>
            <p:cNvGraphicFramePr>
              <a:graphicFrameLocks noChangeAspect="1"/>
            </p:cNvGraphicFramePr>
            <p:nvPr/>
          </p:nvGraphicFramePr>
          <p:xfrm>
            <a:off x="3840" y="2496"/>
            <a:ext cx="1126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Document" r:id="rId5" imgW="1798920" imgH="1528560" progId="Word.Document.8">
                    <p:embed/>
                  </p:oleObj>
                </mc:Choice>
                <mc:Fallback>
                  <p:oleObj name="Document" r:id="rId5" imgW="1798920" imgH="15285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96"/>
                          <a:ext cx="1126" cy="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>
              <a:off x="3888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>
              <a:off x="393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3352800" y="5638800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Q(t+1)</a:t>
            </a:r>
            <a:r>
              <a:rPr lang="en-US" sz="1800">
                <a:latin typeface="Arial" charset="0"/>
              </a:rPr>
              <a:t> = </a:t>
            </a:r>
            <a:r>
              <a:rPr lang="en-US" sz="1800" i="1">
                <a:latin typeface="Arial" charset="0"/>
              </a:rPr>
              <a:t>T.Q'</a:t>
            </a:r>
            <a:r>
              <a:rPr lang="en-US" sz="1800">
                <a:latin typeface="Arial" charset="0"/>
              </a:rPr>
              <a:t> + </a:t>
            </a:r>
            <a:r>
              <a:rPr lang="en-US" sz="1800" i="1">
                <a:latin typeface="Arial" charset="0"/>
              </a:rPr>
              <a:t>T'.Q</a:t>
            </a:r>
            <a:endParaRPr lang="en-US" sz="1800">
              <a:latin typeface="Arial" charset="0"/>
            </a:endParaRPr>
          </a:p>
        </p:txBody>
      </p:sp>
      <p:grpSp>
        <p:nvGrpSpPr>
          <p:cNvPr id="74765" name="Group 13"/>
          <p:cNvGrpSpPr>
            <a:grpSpLocks/>
          </p:cNvGrpSpPr>
          <p:nvPr/>
        </p:nvGrpSpPr>
        <p:grpSpPr bwMode="auto">
          <a:xfrm>
            <a:off x="1447800" y="2286000"/>
            <a:ext cx="4614863" cy="1371600"/>
            <a:chOff x="1152" y="1536"/>
            <a:chExt cx="2907" cy="864"/>
          </a:xfrm>
        </p:grpSpPr>
        <p:sp>
          <p:nvSpPr>
            <p:cNvPr id="74766" name="Text Box 14"/>
            <p:cNvSpPr txBox="1">
              <a:spLocks noChangeArrowheads="1"/>
            </p:cNvSpPr>
            <p:nvPr/>
          </p:nvSpPr>
          <p:spPr bwMode="auto">
            <a:xfrm>
              <a:off x="1248" y="158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T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74767" name="Text Box 15"/>
            <p:cNvSpPr txBox="1">
              <a:spLocks noChangeArrowheads="1"/>
            </p:cNvSpPr>
            <p:nvPr/>
          </p:nvSpPr>
          <p:spPr bwMode="auto">
            <a:xfrm>
              <a:off x="3792" y="1680"/>
              <a:ext cx="2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Q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74768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2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Q'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>
              <a:off x="3038" y="1724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>
              <a:off x="3034" y="2256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>
              <a:off x="3149" y="1847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>
              <a:off x="3149" y="213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rot="5400000">
              <a:off x="3108" y="1888"/>
              <a:ext cx="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>
              <a:off x="3108" y="2091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>
              <a:off x="3554" y="1787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>
              <a:off x="3554" y="2194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rot="16200000" flipH="1">
              <a:off x="3512" y="2236"/>
              <a:ext cx="31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>
              <a:off x="3498" y="1723"/>
              <a:ext cx="36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>
              <a:off x="3144" y="1926"/>
              <a:ext cx="52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H="1">
              <a:off x="3145" y="1903"/>
              <a:ext cx="527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81" name="Oval 29"/>
            <p:cNvSpPr>
              <a:spLocks noChangeArrowheads="1"/>
            </p:cNvSpPr>
            <p:nvPr/>
          </p:nvSpPr>
          <p:spPr bwMode="auto">
            <a:xfrm>
              <a:off x="3645" y="2175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82" name="Oval 30"/>
            <p:cNvSpPr>
              <a:spLocks noChangeArrowheads="1"/>
            </p:cNvSpPr>
            <p:nvPr/>
          </p:nvSpPr>
          <p:spPr bwMode="auto">
            <a:xfrm>
              <a:off x="3654" y="1774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4783" name="Group 31"/>
            <p:cNvGrpSpPr>
              <a:grpSpLocks/>
            </p:cNvGrpSpPr>
            <p:nvPr/>
          </p:nvGrpSpPr>
          <p:grpSpPr bwMode="auto">
            <a:xfrm>
              <a:off x="3248" y="1691"/>
              <a:ext cx="307" cy="203"/>
              <a:chOff x="1872" y="3824"/>
              <a:chExt cx="369" cy="240"/>
            </a:xfrm>
          </p:grpSpPr>
          <p:sp>
            <p:nvSpPr>
              <p:cNvPr id="74784" name="Freeform 32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5" name="Line 33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6" name="Line 34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7" name="Freeform 35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8" name="Freeform 36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9" name="Oval 37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790" name="Oval 38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4791" name="Group 39"/>
            <p:cNvGrpSpPr>
              <a:grpSpLocks/>
            </p:cNvGrpSpPr>
            <p:nvPr/>
          </p:nvGrpSpPr>
          <p:grpSpPr bwMode="auto">
            <a:xfrm>
              <a:off x="3241" y="2097"/>
              <a:ext cx="307" cy="203"/>
              <a:chOff x="1872" y="3824"/>
              <a:chExt cx="369" cy="240"/>
            </a:xfrm>
          </p:grpSpPr>
          <p:sp>
            <p:nvSpPr>
              <p:cNvPr id="74792" name="Freeform 40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93" name="Line 41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94" name="Line 42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95" name="Freeform 43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96" name="Freeform 44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97" name="Oval 45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798" name="Oval 46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4799" name="Group 47"/>
            <p:cNvGrpSpPr>
              <a:grpSpLocks/>
            </p:cNvGrpSpPr>
            <p:nvPr/>
          </p:nvGrpSpPr>
          <p:grpSpPr bwMode="auto">
            <a:xfrm>
              <a:off x="2693" y="1632"/>
              <a:ext cx="338" cy="193"/>
              <a:chOff x="1648" y="1680"/>
              <a:chExt cx="406" cy="228"/>
            </a:xfrm>
          </p:grpSpPr>
          <p:sp>
            <p:nvSpPr>
              <p:cNvPr id="74800" name="Oval 48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801" name="AutoShape 49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4802" name="Group 50"/>
            <p:cNvGrpSpPr>
              <a:grpSpLocks/>
            </p:cNvGrpSpPr>
            <p:nvPr/>
          </p:nvGrpSpPr>
          <p:grpSpPr bwMode="auto">
            <a:xfrm>
              <a:off x="2693" y="2159"/>
              <a:ext cx="338" cy="193"/>
              <a:chOff x="1648" y="2304"/>
              <a:chExt cx="406" cy="228"/>
            </a:xfrm>
          </p:grpSpPr>
          <p:sp>
            <p:nvSpPr>
              <p:cNvPr id="74803" name="Oval 51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804" name="AutoShape 52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>
              <a:off x="1441" y="1661"/>
              <a:ext cx="124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flipV="1">
              <a:off x="1583" y="2322"/>
              <a:ext cx="1120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>
              <a:off x="2613" y="179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>
              <a:off x="2613" y="2200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rot="5400000">
              <a:off x="2410" y="1997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>
              <a:off x="2313" y="1993"/>
              <a:ext cx="31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11" name="Oval 59"/>
            <p:cNvSpPr>
              <a:spLocks noChangeArrowheads="1"/>
            </p:cNvSpPr>
            <p:nvPr/>
          </p:nvSpPr>
          <p:spPr bwMode="auto">
            <a:xfrm>
              <a:off x="2594" y="1983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12" name="Text Box 60"/>
            <p:cNvSpPr txBox="1">
              <a:spLocks noChangeArrowheads="1"/>
            </p:cNvSpPr>
            <p:nvPr/>
          </p:nvSpPr>
          <p:spPr bwMode="auto">
            <a:xfrm>
              <a:off x="1152" y="1920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CLK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74813" name="Rectangle 61"/>
            <p:cNvSpPr>
              <a:spLocks noChangeArrowheads="1"/>
            </p:cNvSpPr>
            <p:nvPr/>
          </p:nvSpPr>
          <p:spPr bwMode="auto">
            <a:xfrm>
              <a:off x="1680" y="1776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14" name="Text Box 62"/>
            <p:cNvSpPr txBox="1">
              <a:spLocks noChangeArrowheads="1"/>
            </p:cNvSpPr>
            <p:nvPr/>
          </p:nvSpPr>
          <p:spPr bwMode="auto">
            <a:xfrm>
              <a:off x="1632" y="1776"/>
              <a:ext cx="672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>
                  <a:latin typeface="Arial" charset="0"/>
                </a:rPr>
                <a:t>Pulse transition detector</a:t>
              </a:r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flipV="1">
              <a:off x="1488" y="20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496" y="1536"/>
              <a:ext cx="12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544" y="2399"/>
              <a:ext cx="11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>
              <a:off x="2208" y="20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flipV="1">
              <a:off x="2544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>
              <a:off x="24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rot="5400000">
              <a:off x="2136" y="189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>
              <a:off x="1248" y="1999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23" name="Oval 71"/>
            <p:cNvSpPr>
              <a:spLocks noChangeArrowheads="1"/>
            </p:cNvSpPr>
            <p:nvPr/>
          </p:nvSpPr>
          <p:spPr bwMode="auto">
            <a:xfrm>
              <a:off x="1559" y="1647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4824" name="Group 72"/>
          <p:cNvGrpSpPr>
            <a:grpSpLocks/>
          </p:cNvGrpSpPr>
          <p:nvPr/>
        </p:nvGrpSpPr>
        <p:grpSpPr bwMode="auto">
          <a:xfrm>
            <a:off x="6248400" y="2438400"/>
            <a:ext cx="2590800" cy="1219200"/>
            <a:chOff x="3936" y="1536"/>
            <a:chExt cx="1632" cy="768"/>
          </a:xfrm>
        </p:grpSpPr>
        <p:sp>
          <p:nvSpPr>
            <p:cNvPr id="74825" name="Rectangle 73"/>
            <p:cNvSpPr>
              <a:spLocks noChangeArrowheads="1"/>
            </p:cNvSpPr>
            <p:nvPr/>
          </p:nvSpPr>
          <p:spPr bwMode="auto">
            <a:xfrm>
              <a:off x="4608" y="1536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>
              <a:off x="4320" y="168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27" name="Oval 75"/>
            <p:cNvSpPr>
              <a:spLocks noChangeArrowheads="1"/>
            </p:cNvSpPr>
            <p:nvPr/>
          </p:nvSpPr>
          <p:spPr bwMode="auto">
            <a:xfrm>
              <a:off x="5088" y="208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>
              <a:off x="5088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5136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30" name="Text Box 78"/>
            <p:cNvSpPr txBox="1">
              <a:spLocks noChangeArrowheads="1"/>
            </p:cNvSpPr>
            <p:nvPr/>
          </p:nvSpPr>
          <p:spPr bwMode="auto">
            <a:xfrm>
              <a:off x="4608" y="1584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J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>
                  <a:latin typeface="Arial" charset="0"/>
                </a:rPr>
                <a:t>K</a:t>
              </a:r>
            </a:p>
          </p:txBody>
        </p:sp>
        <p:sp>
          <p:nvSpPr>
            <p:cNvPr id="74831" name="Rectangle 79"/>
            <p:cNvSpPr>
              <a:spLocks noChangeArrowheads="1"/>
            </p:cNvSpPr>
            <p:nvPr/>
          </p:nvSpPr>
          <p:spPr bwMode="auto">
            <a:xfrm>
              <a:off x="5280" y="1632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>
                <a:latin typeface="Arial" charset="0"/>
              </a:endParaRPr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Q'</a:t>
              </a:r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>
              <a:off x="4320" y="19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4464" y="21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34" name="AutoShape 82"/>
            <p:cNvSpPr>
              <a:spLocks noChangeArrowheads="1"/>
            </p:cNvSpPr>
            <p:nvPr/>
          </p:nvSpPr>
          <p:spPr bwMode="auto">
            <a:xfrm rot="5400000">
              <a:off x="4608" y="1872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>
              <a:off x="4224" y="192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36" name="Text Box 84"/>
            <p:cNvSpPr txBox="1">
              <a:spLocks noChangeArrowheads="1"/>
            </p:cNvSpPr>
            <p:nvPr/>
          </p:nvSpPr>
          <p:spPr bwMode="auto">
            <a:xfrm>
              <a:off x="3936" y="182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i="1">
                  <a:latin typeface="Arial" charset="0"/>
                </a:rPr>
                <a:t>CLK</a:t>
              </a:r>
            </a:p>
          </p:txBody>
        </p:sp>
        <p:sp>
          <p:nvSpPr>
            <p:cNvPr id="74837" name="Oval 85"/>
            <p:cNvSpPr>
              <a:spLocks noChangeArrowheads="1"/>
            </p:cNvSpPr>
            <p:nvPr/>
          </p:nvSpPr>
          <p:spPr bwMode="auto">
            <a:xfrm>
              <a:off x="4440" y="165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838" name="Rectangle 86"/>
            <p:cNvSpPr>
              <a:spLocks noChangeArrowheads="1"/>
            </p:cNvSpPr>
            <p:nvPr/>
          </p:nvSpPr>
          <p:spPr bwMode="auto">
            <a:xfrm>
              <a:off x="4128" y="153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>
                  <a:latin typeface="Arial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5438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/>
              <a:t>T Flip-flop</a:t>
            </a:r>
            <a:endParaRPr lang="en-GB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8001000" cy="5562600"/>
          </a:xfrm>
        </p:spPr>
        <p:txBody>
          <a:bodyPr/>
          <a:lstStyle/>
          <a:p>
            <a:pPr>
              <a:spcBef>
                <a:spcPct val="40000"/>
              </a:spcBef>
              <a:spcAft>
                <a:spcPct val="100000"/>
              </a:spcAft>
              <a:buSzPct val="120000"/>
              <a:buFont typeface="Wingdings" pitchFamily="1" charset="2"/>
              <a:buChar char="§"/>
            </a:pPr>
            <a:r>
              <a:rPr lang="en-GB" sz="2800">
                <a:sym typeface="Symbol" pitchFamily="18" charset="2"/>
              </a:rPr>
              <a:t>Application: </a:t>
            </a:r>
            <a:r>
              <a:rPr lang="en-GB" sz="2800" i="1">
                <a:sym typeface="Symbol" pitchFamily="18" charset="2"/>
              </a:rPr>
              <a:t>Frequency division</a:t>
            </a:r>
            <a:r>
              <a:rPr lang="en-GB" sz="2800">
                <a:sym typeface="Symbol" pitchFamily="18" charset="2"/>
              </a:rPr>
              <a:t>.</a:t>
            </a:r>
          </a:p>
          <a:p>
            <a:pPr>
              <a:spcBef>
                <a:spcPct val="950000"/>
              </a:spcBef>
              <a:buSzPct val="120000"/>
              <a:buFont typeface="Wingdings" pitchFamily="1" charset="2"/>
              <a:buChar char="§"/>
            </a:pPr>
            <a:r>
              <a:rPr lang="en-GB" sz="2800">
                <a:sym typeface="Symbol" pitchFamily="18" charset="2"/>
              </a:rPr>
              <a:t>Application: </a:t>
            </a:r>
            <a:r>
              <a:rPr lang="en-GB" sz="2800" i="1">
                <a:sym typeface="Symbol" pitchFamily="18" charset="2"/>
              </a:rPr>
              <a:t>Counter </a:t>
            </a:r>
            <a:r>
              <a:rPr lang="en-GB" sz="2800">
                <a:sym typeface="Symbol" pitchFamily="18" charset="2"/>
              </a:rPr>
              <a:t>(to be covered in Lecture 13.)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1295400" y="1905000"/>
            <a:ext cx="3352800" cy="3384550"/>
            <a:chOff x="816" y="1200"/>
            <a:chExt cx="2112" cy="2132"/>
          </a:xfrm>
        </p:grpSpPr>
        <p:grpSp>
          <p:nvGrpSpPr>
            <p:cNvPr id="75781" name="Group 5"/>
            <p:cNvGrpSpPr>
              <a:grpSpLocks/>
            </p:cNvGrpSpPr>
            <p:nvPr/>
          </p:nvGrpSpPr>
          <p:grpSpPr bwMode="auto">
            <a:xfrm>
              <a:off x="1152" y="1200"/>
              <a:ext cx="1536" cy="960"/>
              <a:chOff x="1152" y="1200"/>
              <a:chExt cx="1536" cy="960"/>
            </a:xfrm>
          </p:grpSpPr>
          <p:sp>
            <p:nvSpPr>
              <p:cNvPr id="75782" name="Rectangle 6"/>
              <p:cNvSpPr>
                <a:spLocks noChangeArrowheads="1"/>
              </p:cNvSpPr>
              <p:nvPr/>
            </p:nvSpPr>
            <p:spPr bwMode="auto">
              <a:xfrm>
                <a:off x="1776" y="1392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783" name="Line 7"/>
              <p:cNvSpPr>
                <a:spLocks noChangeShapeType="1"/>
              </p:cNvSpPr>
              <p:nvPr/>
            </p:nvSpPr>
            <p:spPr bwMode="auto">
              <a:xfrm>
                <a:off x="1632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784" name="Oval 8"/>
              <p:cNvSpPr>
                <a:spLocks noChangeArrowheads="1"/>
              </p:cNvSpPr>
              <p:nvPr/>
            </p:nvSpPr>
            <p:spPr bwMode="auto">
              <a:xfrm>
                <a:off x="2256" y="1945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785" name="Line 9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786" name="Line 10"/>
              <p:cNvSpPr>
                <a:spLocks noChangeShapeType="1"/>
              </p:cNvSpPr>
              <p:nvPr/>
            </p:nvSpPr>
            <p:spPr bwMode="auto">
              <a:xfrm flipV="1">
                <a:off x="2304" y="196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787" name="Text Box 11"/>
              <p:cNvSpPr txBox="1">
                <a:spLocks noChangeArrowheads="1"/>
              </p:cNvSpPr>
              <p:nvPr/>
            </p:nvSpPr>
            <p:spPr bwMode="auto">
              <a:xfrm>
                <a:off x="1776" y="1440"/>
                <a:ext cx="336" cy="6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>
                    <a:latin typeface="Arial" charset="0"/>
                  </a:rPr>
                  <a:t>J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>
                    <a:latin typeface="Arial" charset="0"/>
                  </a:rPr>
                  <a:t> C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>
                    <a:latin typeface="Arial" charset="0"/>
                  </a:rPr>
                  <a:t>K</a:t>
                </a:r>
              </a:p>
            </p:txBody>
          </p:sp>
          <p:sp>
            <p:nvSpPr>
              <p:cNvPr id="75788" name="Rectangle 12"/>
              <p:cNvSpPr>
                <a:spLocks noChangeArrowheads="1"/>
              </p:cNvSpPr>
              <p:nvPr/>
            </p:nvSpPr>
            <p:spPr bwMode="auto">
              <a:xfrm>
                <a:off x="2448" y="148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400" b="1" i="1">
                    <a:latin typeface="Arial" charset="0"/>
                  </a:rPr>
                  <a:t>Q</a:t>
                </a:r>
              </a:p>
            </p:txBody>
          </p:sp>
          <p:sp>
            <p:nvSpPr>
              <p:cNvPr id="75789" name="Line 13"/>
              <p:cNvSpPr>
                <a:spLocks noChangeShapeType="1"/>
              </p:cNvSpPr>
              <p:nvPr/>
            </p:nvSpPr>
            <p:spPr bwMode="auto">
              <a:xfrm>
                <a:off x="1488" y="177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790" name="Line 14"/>
              <p:cNvSpPr>
                <a:spLocks noChangeShapeType="1"/>
              </p:cNvSpPr>
              <p:nvPr/>
            </p:nvSpPr>
            <p:spPr bwMode="auto">
              <a:xfrm flipV="1">
                <a:off x="1632" y="201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791" name="AutoShape 15"/>
              <p:cNvSpPr>
                <a:spLocks noChangeArrowheads="1"/>
              </p:cNvSpPr>
              <p:nvPr/>
            </p:nvSpPr>
            <p:spPr bwMode="auto">
              <a:xfrm rot="5400000">
                <a:off x="1776" y="172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792" name="Line 16"/>
              <p:cNvSpPr>
                <a:spLocks noChangeShapeType="1"/>
              </p:cNvSpPr>
              <p:nvPr/>
            </p:nvSpPr>
            <p:spPr bwMode="auto">
              <a:xfrm rot="5400000">
                <a:off x="1320" y="170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79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168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>
                    <a:latin typeface="Arial" charset="0"/>
                  </a:rPr>
                  <a:t>CLK</a:t>
                </a:r>
              </a:p>
            </p:txBody>
          </p:sp>
          <p:sp>
            <p:nvSpPr>
              <p:cNvPr id="75794" name="Oval 18"/>
              <p:cNvSpPr>
                <a:spLocks noChangeArrowheads="1"/>
              </p:cNvSpPr>
              <p:nvPr/>
            </p:nvSpPr>
            <p:spPr bwMode="auto">
              <a:xfrm>
                <a:off x="1608" y="1511"/>
                <a:ext cx="5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795" name="Rectangle 19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400" b="1">
                    <a:latin typeface="Arial" charset="0"/>
                  </a:rPr>
                  <a:t>High</a:t>
                </a:r>
                <a:endParaRPr lang="en-US" sz="1400" b="1" i="1">
                  <a:latin typeface="Arial" charset="0"/>
                </a:endParaRPr>
              </a:p>
            </p:txBody>
          </p:sp>
        </p:grpSp>
        <p:grpSp>
          <p:nvGrpSpPr>
            <p:cNvPr id="75796" name="Group 20"/>
            <p:cNvGrpSpPr>
              <a:grpSpLocks/>
            </p:cNvGrpSpPr>
            <p:nvPr/>
          </p:nvGrpSpPr>
          <p:grpSpPr bwMode="auto">
            <a:xfrm>
              <a:off x="816" y="2256"/>
              <a:ext cx="1968" cy="480"/>
              <a:chOff x="816" y="2352"/>
              <a:chExt cx="1968" cy="480"/>
            </a:xfrm>
          </p:grpSpPr>
          <p:sp>
            <p:nvSpPr>
              <p:cNvPr id="75797" name="Line 21"/>
              <p:cNvSpPr>
                <a:spLocks noChangeShapeType="1"/>
              </p:cNvSpPr>
              <p:nvPr/>
            </p:nvSpPr>
            <p:spPr bwMode="auto">
              <a:xfrm>
                <a:off x="1344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798" name="Line 22"/>
              <p:cNvSpPr>
                <a:spLocks noChangeShapeType="1"/>
              </p:cNvSpPr>
              <p:nvPr/>
            </p:nvSpPr>
            <p:spPr bwMode="auto">
              <a:xfrm>
                <a:off x="1440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799" name="Line 23"/>
              <p:cNvSpPr>
                <a:spLocks noChangeShapeType="1"/>
              </p:cNvSpPr>
              <p:nvPr/>
            </p:nvSpPr>
            <p:spPr bwMode="auto">
              <a:xfrm rot="5400000">
                <a:off x="1392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00" name="Line 24"/>
              <p:cNvSpPr>
                <a:spLocks noChangeShapeType="1"/>
              </p:cNvSpPr>
              <p:nvPr/>
            </p:nvSpPr>
            <p:spPr bwMode="auto">
              <a:xfrm>
                <a:off x="1152" y="278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01" name="Line 25"/>
              <p:cNvSpPr>
                <a:spLocks noChangeShapeType="1"/>
              </p:cNvSpPr>
              <p:nvPr/>
            </p:nvSpPr>
            <p:spPr bwMode="auto">
              <a:xfrm rot="5400000">
                <a:off x="1488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02" name="Line 26"/>
              <p:cNvSpPr>
                <a:spLocks noChangeShapeType="1"/>
              </p:cNvSpPr>
              <p:nvPr/>
            </p:nvSpPr>
            <p:spPr bwMode="auto">
              <a:xfrm>
                <a:off x="1536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03" name="Line 27"/>
              <p:cNvSpPr>
                <a:spLocks noChangeShapeType="1"/>
              </p:cNvSpPr>
              <p:nvPr/>
            </p:nvSpPr>
            <p:spPr bwMode="auto">
              <a:xfrm>
                <a:off x="1632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04" name="Line 28"/>
              <p:cNvSpPr>
                <a:spLocks noChangeShapeType="1"/>
              </p:cNvSpPr>
              <p:nvPr/>
            </p:nvSpPr>
            <p:spPr bwMode="auto">
              <a:xfrm rot="5400000">
                <a:off x="1584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05" name="Line 29"/>
              <p:cNvSpPr>
                <a:spLocks noChangeShapeType="1"/>
              </p:cNvSpPr>
              <p:nvPr/>
            </p:nvSpPr>
            <p:spPr bwMode="auto">
              <a:xfrm rot="5400000">
                <a:off x="1680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06" name="Line 30"/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07" name="Line 31"/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08" name="Line 32"/>
              <p:cNvSpPr>
                <a:spLocks noChangeShapeType="1"/>
              </p:cNvSpPr>
              <p:nvPr/>
            </p:nvSpPr>
            <p:spPr bwMode="auto">
              <a:xfrm rot="5400000">
                <a:off x="1776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09" name="Line 33"/>
              <p:cNvSpPr>
                <a:spLocks noChangeShapeType="1"/>
              </p:cNvSpPr>
              <p:nvPr/>
            </p:nvSpPr>
            <p:spPr bwMode="auto">
              <a:xfrm rot="5400000">
                <a:off x="1872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10" name="Line 34"/>
              <p:cNvSpPr>
                <a:spLocks noChangeShapeType="1"/>
              </p:cNvSpPr>
              <p:nvPr/>
            </p:nvSpPr>
            <p:spPr bwMode="auto">
              <a:xfrm>
                <a:off x="1920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11" name="Line 3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12" name="Line 36"/>
              <p:cNvSpPr>
                <a:spLocks noChangeShapeType="1"/>
              </p:cNvSpPr>
              <p:nvPr/>
            </p:nvSpPr>
            <p:spPr bwMode="auto">
              <a:xfrm rot="5400000">
                <a:off x="1968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13" name="Line 37"/>
              <p:cNvSpPr>
                <a:spLocks noChangeShapeType="1"/>
              </p:cNvSpPr>
              <p:nvPr/>
            </p:nvSpPr>
            <p:spPr bwMode="auto">
              <a:xfrm rot="5400000">
                <a:off x="2064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14" name="Line 38"/>
              <p:cNvSpPr>
                <a:spLocks noChangeShapeType="1"/>
              </p:cNvSpPr>
              <p:nvPr/>
            </p:nvSpPr>
            <p:spPr bwMode="auto">
              <a:xfrm>
                <a:off x="1152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15" name="Line 39"/>
              <p:cNvSpPr>
                <a:spLocks noChangeShapeType="1"/>
              </p:cNvSpPr>
              <p:nvPr/>
            </p:nvSpPr>
            <p:spPr bwMode="auto">
              <a:xfrm>
                <a:off x="1248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16" name="Line 40"/>
              <p:cNvSpPr>
                <a:spLocks noChangeShapeType="1"/>
              </p:cNvSpPr>
              <p:nvPr/>
            </p:nvSpPr>
            <p:spPr bwMode="auto">
              <a:xfrm rot="5400000">
                <a:off x="1200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17" name="Line 41"/>
              <p:cNvSpPr>
                <a:spLocks noChangeShapeType="1"/>
              </p:cNvSpPr>
              <p:nvPr/>
            </p:nvSpPr>
            <p:spPr bwMode="auto">
              <a:xfrm rot="5400000">
                <a:off x="1296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18" name="Line 42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19" name="Line 43"/>
              <p:cNvSpPr>
                <a:spLocks noChangeShapeType="1"/>
              </p:cNvSpPr>
              <p:nvPr/>
            </p:nvSpPr>
            <p:spPr bwMode="auto">
              <a:xfrm>
                <a:off x="2208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20" name="Line 44"/>
              <p:cNvSpPr>
                <a:spLocks noChangeShapeType="1"/>
              </p:cNvSpPr>
              <p:nvPr/>
            </p:nvSpPr>
            <p:spPr bwMode="auto">
              <a:xfrm rot="5400000">
                <a:off x="2160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21" name="Line 45"/>
              <p:cNvSpPr>
                <a:spLocks noChangeShapeType="1"/>
              </p:cNvSpPr>
              <p:nvPr/>
            </p:nvSpPr>
            <p:spPr bwMode="auto">
              <a:xfrm rot="5400000">
                <a:off x="2256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22" name="Line 46"/>
              <p:cNvSpPr>
                <a:spLocks noChangeShapeType="1"/>
              </p:cNvSpPr>
              <p:nvPr/>
            </p:nvSpPr>
            <p:spPr bwMode="auto">
              <a:xfrm>
                <a:off x="2304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23" name="Line 47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24" name="Line 48"/>
              <p:cNvSpPr>
                <a:spLocks noChangeShapeType="1"/>
              </p:cNvSpPr>
              <p:nvPr/>
            </p:nvSpPr>
            <p:spPr bwMode="auto">
              <a:xfrm rot="5400000">
                <a:off x="2352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25" name="Line 49"/>
              <p:cNvSpPr>
                <a:spLocks noChangeShapeType="1"/>
              </p:cNvSpPr>
              <p:nvPr/>
            </p:nvSpPr>
            <p:spPr bwMode="auto">
              <a:xfrm rot="5400000">
                <a:off x="2448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26" name="Line 50"/>
              <p:cNvSpPr>
                <a:spLocks noChangeShapeType="1"/>
              </p:cNvSpPr>
              <p:nvPr/>
            </p:nvSpPr>
            <p:spPr bwMode="auto">
              <a:xfrm>
                <a:off x="2496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27" name="Line 51"/>
              <p:cNvSpPr>
                <a:spLocks noChangeShapeType="1"/>
              </p:cNvSpPr>
              <p:nvPr/>
            </p:nvSpPr>
            <p:spPr bwMode="auto">
              <a:xfrm>
                <a:off x="2592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28" name="Line 52"/>
              <p:cNvSpPr>
                <a:spLocks noChangeShapeType="1"/>
              </p:cNvSpPr>
              <p:nvPr/>
            </p:nvSpPr>
            <p:spPr bwMode="auto">
              <a:xfrm rot="5400000">
                <a:off x="2544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29" name="Line 53"/>
              <p:cNvSpPr>
                <a:spLocks noChangeShapeType="1"/>
              </p:cNvSpPr>
              <p:nvPr/>
            </p:nvSpPr>
            <p:spPr bwMode="auto">
              <a:xfrm rot="5400000">
                <a:off x="2640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30" name="Line 54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31" name="Line 55"/>
              <p:cNvSpPr>
                <a:spLocks noChangeShapeType="1"/>
              </p:cNvSpPr>
              <p:nvPr/>
            </p:nvSpPr>
            <p:spPr bwMode="auto">
              <a:xfrm rot="5400000">
                <a:off x="1200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32" name="Line 56"/>
              <p:cNvSpPr>
                <a:spLocks noChangeShapeType="1"/>
              </p:cNvSpPr>
              <p:nvPr/>
            </p:nvSpPr>
            <p:spPr bwMode="auto">
              <a:xfrm rot="5400000">
                <a:off x="1392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33" name="Line 57"/>
              <p:cNvSpPr>
                <a:spLocks noChangeShapeType="1"/>
              </p:cNvSpPr>
              <p:nvPr/>
            </p:nvSpPr>
            <p:spPr bwMode="auto">
              <a:xfrm>
                <a:off x="1440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34" name="Line 58"/>
              <p:cNvSpPr>
                <a:spLocks noChangeShapeType="1"/>
              </p:cNvSpPr>
              <p:nvPr/>
            </p:nvSpPr>
            <p:spPr bwMode="auto">
              <a:xfrm rot="5400000">
                <a:off x="1584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35" name="Line 59"/>
              <p:cNvSpPr>
                <a:spLocks noChangeShapeType="1"/>
              </p:cNvSpPr>
              <p:nvPr/>
            </p:nvSpPr>
            <p:spPr bwMode="auto">
              <a:xfrm rot="5400000">
                <a:off x="1776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36" name="Line 60"/>
              <p:cNvSpPr>
                <a:spLocks noChangeShapeType="1"/>
              </p:cNvSpPr>
              <p:nvPr/>
            </p:nvSpPr>
            <p:spPr bwMode="auto">
              <a:xfrm>
                <a:off x="1824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37" name="Line 61"/>
              <p:cNvSpPr>
                <a:spLocks noChangeShapeType="1"/>
              </p:cNvSpPr>
              <p:nvPr/>
            </p:nvSpPr>
            <p:spPr bwMode="auto">
              <a:xfrm rot="5400000">
                <a:off x="1968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38" name="Line 62"/>
              <p:cNvSpPr>
                <a:spLocks noChangeShapeType="1"/>
              </p:cNvSpPr>
              <p:nvPr/>
            </p:nvSpPr>
            <p:spPr bwMode="auto">
              <a:xfrm rot="5400000">
                <a:off x="2160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39" name="Line 63"/>
              <p:cNvSpPr>
                <a:spLocks noChangeShapeType="1"/>
              </p:cNvSpPr>
              <p:nvPr/>
            </p:nvSpPr>
            <p:spPr bwMode="auto">
              <a:xfrm>
                <a:off x="2208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40" name="Line 64"/>
              <p:cNvSpPr>
                <a:spLocks noChangeShapeType="1"/>
              </p:cNvSpPr>
              <p:nvPr/>
            </p:nvSpPr>
            <p:spPr bwMode="auto">
              <a:xfrm rot="5400000">
                <a:off x="2352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41" name="Line 65"/>
              <p:cNvSpPr>
                <a:spLocks noChangeShapeType="1"/>
              </p:cNvSpPr>
              <p:nvPr/>
            </p:nvSpPr>
            <p:spPr bwMode="auto">
              <a:xfrm>
                <a:off x="1632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42" name="Line 66"/>
              <p:cNvSpPr>
                <a:spLocks noChangeShapeType="1"/>
              </p:cNvSpPr>
              <p:nvPr/>
            </p:nvSpPr>
            <p:spPr bwMode="auto">
              <a:xfrm>
                <a:off x="2016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43" name="Line 67"/>
              <p:cNvSpPr>
                <a:spLocks noChangeShapeType="1"/>
              </p:cNvSpPr>
              <p:nvPr/>
            </p:nvSpPr>
            <p:spPr bwMode="auto">
              <a:xfrm>
                <a:off x="2400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44" name="Line 68"/>
              <p:cNvSpPr>
                <a:spLocks noChangeShapeType="1"/>
              </p:cNvSpPr>
              <p:nvPr/>
            </p:nvSpPr>
            <p:spPr bwMode="auto">
              <a:xfrm rot="5400000">
                <a:off x="2544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45" name="Line 69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46" name="Line 70"/>
              <p:cNvSpPr>
                <a:spLocks noChangeShapeType="1"/>
              </p:cNvSpPr>
              <p:nvPr/>
            </p:nvSpPr>
            <p:spPr bwMode="auto">
              <a:xfrm>
                <a:off x="2592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47" name="Line 71"/>
              <p:cNvSpPr>
                <a:spLocks noChangeShapeType="1"/>
              </p:cNvSpPr>
              <p:nvPr/>
            </p:nvSpPr>
            <p:spPr bwMode="auto">
              <a:xfrm rot="5400000">
                <a:off x="1152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48" name="Line 72"/>
              <p:cNvSpPr>
                <a:spLocks noChangeShapeType="1"/>
              </p:cNvSpPr>
              <p:nvPr/>
            </p:nvSpPr>
            <p:spPr bwMode="auto">
              <a:xfrm rot="5400000">
                <a:off x="1344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49" name="Line 73"/>
              <p:cNvSpPr>
                <a:spLocks noChangeShapeType="1"/>
              </p:cNvSpPr>
              <p:nvPr/>
            </p:nvSpPr>
            <p:spPr bwMode="auto">
              <a:xfrm rot="5400000">
                <a:off x="1536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50" name="Line 74"/>
              <p:cNvSpPr>
                <a:spLocks noChangeShapeType="1"/>
              </p:cNvSpPr>
              <p:nvPr/>
            </p:nvSpPr>
            <p:spPr bwMode="auto">
              <a:xfrm rot="5400000">
                <a:off x="1728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51" name="Line 75"/>
              <p:cNvSpPr>
                <a:spLocks noChangeShapeType="1"/>
              </p:cNvSpPr>
              <p:nvPr/>
            </p:nvSpPr>
            <p:spPr bwMode="auto">
              <a:xfrm rot="5400000">
                <a:off x="1920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52" name="Line 76"/>
              <p:cNvSpPr>
                <a:spLocks noChangeShapeType="1"/>
              </p:cNvSpPr>
              <p:nvPr/>
            </p:nvSpPr>
            <p:spPr bwMode="auto">
              <a:xfrm rot="5400000">
                <a:off x="2112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53" name="Line 77"/>
              <p:cNvSpPr>
                <a:spLocks noChangeShapeType="1"/>
              </p:cNvSpPr>
              <p:nvPr/>
            </p:nvSpPr>
            <p:spPr bwMode="auto">
              <a:xfrm rot="5400000">
                <a:off x="2304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54" name="Line 78"/>
              <p:cNvSpPr>
                <a:spLocks noChangeShapeType="1"/>
              </p:cNvSpPr>
              <p:nvPr/>
            </p:nvSpPr>
            <p:spPr bwMode="auto">
              <a:xfrm rot="5400000">
                <a:off x="2496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55" name="Text Box 79"/>
              <p:cNvSpPr txBox="1">
                <a:spLocks noChangeArrowheads="1"/>
              </p:cNvSpPr>
              <p:nvPr/>
            </p:nvSpPr>
            <p:spPr bwMode="auto">
              <a:xfrm>
                <a:off x="816" y="2352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>
                    <a:latin typeface="Arial" charset="0"/>
                  </a:rPr>
                  <a:t>CLK</a:t>
                </a:r>
              </a:p>
            </p:txBody>
          </p:sp>
          <p:sp>
            <p:nvSpPr>
              <p:cNvPr id="75856" name="Rectangle 80"/>
              <p:cNvSpPr>
                <a:spLocks noChangeArrowheads="1"/>
              </p:cNvSpPr>
              <p:nvPr/>
            </p:nvSpPr>
            <p:spPr bwMode="auto">
              <a:xfrm>
                <a:off x="960" y="264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400" b="1" i="1">
                    <a:latin typeface="Arial" charset="0"/>
                  </a:rPr>
                  <a:t>Q</a:t>
                </a:r>
              </a:p>
            </p:txBody>
          </p:sp>
        </p:grpSp>
        <p:sp>
          <p:nvSpPr>
            <p:cNvPr id="75857" name="Rectangle 81"/>
            <p:cNvSpPr>
              <a:spLocks noChangeArrowheads="1"/>
            </p:cNvSpPr>
            <p:nvPr/>
          </p:nvSpPr>
          <p:spPr bwMode="auto">
            <a:xfrm>
              <a:off x="960" y="3120"/>
              <a:ext cx="19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>
                  <a:latin typeface="Arial" charset="0"/>
                </a:rPr>
                <a:t>Divide clock frequency by 2.</a:t>
              </a:r>
            </a:p>
          </p:txBody>
        </p:sp>
      </p:grpSp>
      <p:grpSp>
        <p:nvGrpSpPr>
          <p:cNvPr id="75858" name="Group 82"/>
          <p:cNvGrpSpPr>
            <a:grpSpLocks/>
          </p:cNvGrpSpPr>
          <p:nvPr/>
        </p:nvGrpSpPr>
        <p:grpSpPr bwMode="auto">
          <a:xfrm>
            <a:off x="4800600" y="1905000"/>
            <a:ext cx="4038600" cy="3384550"/>
            <a:chOff x="3024" y="1200"/>
            <a:chExt cx="2544" cy="2132"/>
          </a:xfrm>
        </p:grpSpPr>
        <p:grpSp>
          <p:nvGrpSpPr>
            <p:cNvPr id="75859" name="Group 83"/>
            <p:cNvGrpSpPr>
              <a:grpSpLocks/>
            </p:cNvGrpSpPr>
            <p:nvPr/>
          </p:nvGrpSpPr>
          <p:grpSpPr bwMode="auto">
            <a:xfrm>
              <a:off x="3024" y="1200"/>
              <a:ext cx="2544" cy="960"/>
              <a:chOff x="3024" y="1200"/>
              <a:chExt cx="2544" cy="960"/>
            </a:xfrm>
          </p:grpSpPr>
          <p:sp>
            <p:nvSpPr>
              <p:cNvPr id="75860" name="Rectangle 84"/>
              <p:cNvSpPr>
                <a:spLocks noChangeArrowheads="1"/>
              </p:cNvSpPr>
              <p:nvPr/>
            </p:nvSpPr>
            <p:spPr bwMode="auto">
              <a:xfrm>
                <a:off x="3648" y="1392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61" name="Line 85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62" name="Oval 86"/>
              <p:cNvSpPr>
                <a:spLocks noChangeArrowheads="1"/>
              </p:cNvSpPr>
              <p:nvPr/>
            </p:nvSpPr>
            <p:spPr bwMode="auto">
              <a:xfrm>
                <a:off x="4128" y="1945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63" name="Line 87"/>
              <p:cNvSpPr>
                <a:spLocks noChangeShapeType="1"/>
              </p:cNvSpPr>
              <p:nvPr/>
            </p:nvSpPr>
            <p:spPr bwMode="auto">
              <a:xfrm>
                <a:off x="4128" y="158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64" name="Text Box 88"/>
              <p:cNvSpPr txBox="1">
                <a:spLocks noChangeArrowheads="1"/>
              </p:cNvSpPr>
              <p:nvPr/>
            </p:nvSpPr>
            <p:spPr bwMode="auto">
              <a:xfrm>
                <a:off x="3648" y="1440"/>
                <a:ext cx="336" cy="6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>
                    <a:latin typeface="Arial" charset="0"/>
                  </a:rPr>
                  <a:t>J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>
                    <a:latin typeface="Arial" charset="0"/>
                  </a:rPr>
                  <a:t> C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>
                    <a:latin typeface="Arial" charset="0"/>
                  </a:rPr>
                  <a:t>K</a:t>
                </a:r>
              </a:p>
            </p:txBody>
          </p:sp>
          <p:sp>
            <p:nvSpPr>
              <p:cNvPr id="75865" name="Rectangle 89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400" b="1" i="1">
                    <a:latin typeface="Arial" charset="0"/>
                  </a:rPr>
                  <a:t>QA</a:t>
                </a:r>
              </a:p>
            </p:txBody>
          </p:sp>
          <p:sp>
            <p:nvSpPr>
              <p:cNvPr id="75866" name="Line 90"/>
              <p:cNvSpPr>
                <a:spLocks noChangeShapeType="1"/>
              </p:cNvSpPr>
              <p:nvPr/>
            </p:nvSpPr>
            <p:spPr bwMode="auto">
              <a:xfrm>
                <a:off x="3360" y="177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67" name="Line 91"/>
              <p:cNvSpPr>
                <a:spLocks noChangeShapeType="1"/>
              </p:cNvSpPr>
              <p:nvPr/>
            </p:nvSpPr>
            <p:spPr bwMode="auto">
              <a:xfrm flipV="1">
                <a:off x="3504" y="201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68" name="AutoShape 92"/>
              <p:cNvSpPr>
                <a:spLocks noChangeArrowheads="1"/>
              </p:cNvSpPr>
              <p:nvPr/>
            </p:nvSpPr>
            <p:spPr bwMode="auto">
              <a:xfrm rot="5400000">
                <a:off x="3648" y="172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69" name="Line 93"/>
              <p:cNvSpPr>
                <a:spLocks noChangeShapeType="1"/>
              </p:cNvSpPr>
              <p:nvPr/>
            </p:nvSpPr>
            <p:spPr bwMode="auto">
              <a:xfrm rot="5400000">
                <a:off x="3192" y="170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70" name="Text Box 94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>
                    <a:latin typeface="Arial" charset="0"/>
                  </a:rPr>
                  <a:t>CLK</a:t>
                </a:r>
              </a:p>
            </p:txBody>
          </p:sp>
          <p:sp>
            <p:nvSpPr>
              <p:cNvPr id="75871" name="Oval 95"/>
              <p:cNvSpPr>
                <a:spLocks noChangeArrowheads="1"/>
              </p:cNvSpPr>
              <p:nvPr/>
            </p:nvSpPr>
            <p:spPr bwMode="auto">
              <a:xfrm>
                <a:off x="3480" y="1511"/>
                <a:ext cx="5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72" name="Rectangle 96"/>
              <p:cNvSpPr>
                <a:spLocks noChangeArrowheads="1"/>
              </p:cNvSpPr>
              <p:nvPr/>
            </p:nvSpPr>
            <p:spPr bwMode="auto">
              <a:xfrm>
                <a:off x="3312" y="120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400" b="1">
                    <a:latin typeface="Arial" charset="0"/>
                  </a:rPr>
                  <a:t>High</a:t>
                </a:r>
                <a:endParaRPr lang="en-US" sz="1400" b="1" i="1">
                  <a:latin typeface="Arial" charset="0"/>
                </a:endParaRPr>
              </a:p>
            </p:txBody>
          </p:sp>
          <p:sp>
            <p:nvSpPr>
              <p:cNvPr id="75873" name="Rectangle 97"/>
              <p:cNvSpPr>
                <a:spLocks noChangeArrowheads="1"/>
              </p:cNvSpPr>
              <p:nvPr/>
            </p:nvSpPr>
            <p:spPr bwMode="auto">
              <a:xfrm>
                <a:off x="4704" y="1392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74" name="Line 98"/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75" name="Oval 99"/>
              <p:cNvSpPr>
                <a:spLocks noChangeArrowheads="1"/>
              </p:cNvSpPr>
              <p:nvPr/>
            </p:nvSpPr>
            <p:spPr bwMode="auto">
              <a:xfrm>
                <a:off x="5184" y="1945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76" name="Line 100"/>
              <p:cNvSpPr>
                <a:spLocks noChangeShapeType="1"/>
              </p:cNvSpPr>
              <p:nvPr/>
            </p:nvSpPr>
            <p:spPr bwMode="auto">
              <a:xfrm>
                <a:off x="5184" y="15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77" name="Text Box 101"/>
              <p:cNvSpPr txBox="1">
                <a:spLocks noChangeArrowheads="1"/>
              </p:cNvSpPr>
              <p:nvPr/>
            </p:nvSpPr>
            <p:spPr bwMode="auto">
              <a:xfrm>
                <a:off x="4704" y="1440"/>
                <a:ext cx="336" cy="6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>
                    <a:latin typeface="Arial" charset="0"/>
                  </a:rPr>
                  <a:t>J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>
                    <a:latin typeface="Arial" charset="0"/>
                  </a:rPr>
                  <a:t> C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>
                    <a:latin typeface="Arial" charset="0"/>
                  </a:rPr>
                  <a:t>K</a:t>
                </a:r>
              </a:p>
            </p:txBody>
          </p:sp>
          <p:sp>
            <p:nvSpPr>
              <p:cNvPr id="75878" name="Rectangle 102"/>
              <p:cNvSpPr>
                <a:spLocks noChangeArrowheads="1"/>
              </p:cNvSpPr>
              <p:nvPr/>
            </p:nvSpPr>
            <p:spPr bwMode="auto">
              <a:xfrm>
                <a:off x="5232" y="1392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400" b="1" i="1">
                    <a:latin typeface="Arial" charset="0"/>
                  </a:rPr>
                  <a:t>QB</a:t>
                </a:r>
              </a:p>
            </p:txBody>
          </p:sp>
          <p:sp>
            <p:nvSpPr>
              <p:cNvPr id="75879" name="Line 103"/>
              <p:cNvSpPr>
                <a:spLocks noChangeShapeType="1"/>
              </p:cNvSpPr>
              <p:nvPr/>
            </p:nvSpPr>
            <p:spPr bwMode="auto">
              <a:xfrm>
                <a:off x="4416" y="177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80" name="Line 104"/>
              <p:cNvSpPr>
                <a:spLocks noChangeShapeType="1"/>
              </p:cNvSpPr>
              <p:nvPr/>
            </p:nvSpPr>
            <p:spPr bwMode="auto">
              <a:xfrm flipV="1">
                <a:off x="4560" y="201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81" name="AutoShape 105"/>
              <p:cNvSpPr>
                <a:spLocks noChangeArrowheads="1"/>
              </p:cNvSpPr>
              <p:nvPr/>
            </p:nvSpPr>
            <p:spPr bwMode="auto">
              <a:xfrm rot="5400000">
                <a:off x="4704" y="172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82" name="Line 106"/>
              <p:cNvSpPr>
                <a:spLocks noChangeShapeType="1"/>
              </p:cNvSpPr>
              <p:nvPr/>
            </p:nvSpPr>
            <p:spPr bwMode="auto">
              <a:xfrm rot="5400000">
                <a:off x="4248" y="170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83" name="Oval 107"/>
              <p:cNvSpPr>
                <a:spLocks noChangeArrowheads="1"/>
              </p:cNvSpPr>
              <p:nvPr/>
            </p:nvSpPr>
            <p:spPr bwMode="auto">
              <a:xfrm>
                <a:off x="4536" y="1511"/>
                <a:ext cx="5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84" name="Rectangle 108"/>
              <p:cNvSpPr>
                <a:spLocks noChangeArrowheads="1"/>
              </p:cNvSpPr>
              <p:nvPr/>
            </p:nvSpPr>
            <p:spPr bwMode="auto">
              <a:xfrm>
                <a:off x="4368" y="120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400" b="1">
                    <a:latin typeface="Arial" charset="0"/>
                  </a:rPr>
                  <a:t>High</a:t>
                </a:r>
                <a:endParaRPr lang="en-US" sz="1400" b="1" i="1">
                  <a:latin typeface="Arial" charset="0"/>
                </a:endParaRPr>
              </a:p>
            </p:txBody>
          </p:sp>
          <p:sp>
            <p:nvSpPr>
              <p:cNvPr id="75885" name="Line 109"/>
              <p:cNvSpPr>
                <a:spLocks noChangeShapeType="1"/>
              </p:cNvSpPr>
              <p:nvPr/>
            </p:nvSpPr>
            <p:spPr bwMode="auto">
              <a:xfrm rot="5400000">
                <a:off x="4320" y="168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5886" name="Group 110"/>
            <p:cNvGrpSpPr>
              <a:grpSpLocks/>
            </p:cNvGrpSpPr>
            <p:nvPr/>
          </p:nvGrpSpPr>
          <p:grpSpPr bwMode="auto">
            <a:xfrm>
              <a:off x="3264" y="2256"/>
              <a:ext cx="1968" cy="768"/>
              <a:chOff x="3264" y="2256"/>
              <a:chExt cx="1968" cy="768"/>
            </a:xfrm>
          </p:grpSpPr>
          <p:sp>
            <p:nvSpPr>
              <p:cNvPr id="75887" name="Line 111"/>
              <p:cNvSpPr>
                <a:spLocks noChangeShapeType="1"/>
              </p:cNvSpPr>
              <p:nvPr/>
            </p:nvSpPr>
            <p:spPr bwMode="auto">
              <a:xfrm>
                <a:off x="3792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88" name="Line 112"/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89" name="Line 113"/>
              <p:cNvSpPr>
                <a:spLocks noChangeShapeType="1"/>
              </p:cNvSpPr>
              <p:nvPr/>
            </p:nvSpPr>
            <p:spPr bwMode="auto">
              <a:xfrm rot="5400000">
                <a:off x="3840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90" name="Line 114"/>
              <p:cNvSpPr>
                <a:spLocks noChangeShapeType="1"/>
              </p:cNvSpPr>
              <p:nvPr/>
            </p:nvSpPr>
            <p:spPr bwMode="auto">
              <a:xfrm>
                <a:off x="3600" y="268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91" name="Line 115"/>
              <p:cNvSpPr>
                <a:spLocks noChangeShapeType="1"/>
              </p:cNvSpPr>
              <p:nvPr/>
            </p:nvSpPr>
            <p:spPr bwMode="auto">
              <a:xfrm rot="5400000">
                <a:off x="3936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92" name="Line 116"/>
              <p:cNvSpPr>
                <a:spLocks noChangeShapeType="1"/>
              </p:cNvSpPr>
              <p:nvPr/>
            </p:nvSpPr>
            <p:spPr bwMode="auto">
              <a:xfrm>
                <a:off x="3984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93" name="Line 117"/>
              <p:cNvSpPr>
                <a:spLocks noChangeShapeType="1"/>
              </p:cNvSpPr>
              <p:nvPr/>
            </p:nvSpPr>
            <p:spPr bwMode="auto">
              <a:xfrm>
                <a:off x="4080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94" name="Line 118"/>
              <p:cNvSpPr>
                <a:spLocks noChangeShapeType="1"/>
              </p:cNvSpPr>
              <p:nvPr/>
            </p:nvSpPr>
            <p:spPr bwMode="auto">
              <a:xfrm rot="5400000">
                <a:off x="4032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95" name="Line 119"/>
              <p:cNvSpPr>
                <a:spLocks noChangeShapeType="1"/>
              </p:cNvSpPr>
              <p:nvPr/>
            </p:nvSpPr>
            <p:spPr bwMode="auto">
              <a:xfrm rot="5400000">
                <a:off x="4128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96" name="Line 120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97" name="Line 121"/>
              <p:cNvSpPr>
                <a:spLocks noChangeShapeType="1"/>
              </p:cNvSpPr>
              <p:nvPr/>
            </p:nvSpPr>
            <p:spPr bwMode="auto">
              <a:xfrm>
                <a:off x="4272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98" name="Line 122"/>
              <p:cNvSpPr>
                <a:spLocks noChangeShapeType="1"/>
              </p:cNvSpPr>
              <p:nvPr/>
            </p:nvSpPr>
            <p:spPr bwMode="auto">
              <a:xfrm rot="5400000">
                <a:off x="4224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899" name="Line 123"/>
              <p:cNvSpPr>
                <a:spLocks noChangeShapeType="1"/>
              </p:cNvSpPr>
              <p:nvPr/>
            </p:nvSpPr>
            <p:spPr bwMode="auto">
              <a:xfrm rot="5400000">
                <a:off x="4320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00" name="Line 124"/>
              <p:cNvSpPr>
                <a:spLocks noChangeShapeType="1"/>
              </p:cNvSpPr>
              <p:nvPr/>
            </p:nvSpPr>
            <p:spPr bwMode="auto">
              <a:xfrm>
                <a:off x="4368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01" name="Line 125"/>
              <p:cNvSpPr>
                <a:spLocks noChangeShapeType="1"/>
              </p:cNvSpPr>
              <p:nvPr/>
            </p:nvSpPr>
            <p:spPr bwMode="auto">
              <a:xfrm>
                <a:off x="446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02" name="Line 126"/>
              <p:cNvSpPr>
                <a:spLocks noChangeShapeType="1"/>
              </p:cNvSpPr>
              <p:nvPr/>
            </p:nvSpPr>
            <p:spPr bwMode="auto">
              <a:xfrm rot="5400000">
                <a:off x="4416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03" name="Line 127"/>
              <p:cNvSpPr>
                <a:spLocks noChangeShapeType="1"/>
              </p:cNvSpPr>
              <p:nvPr/>
            </p:nvSpPr>
            <p:spPr bwMode="auto">
              <a:xfrm rot="5400000">
                <a:off x="4512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04" name="Line 128"/>
              <p:cNvSpPr>
                <a:spLocks noChangeShapeType="1"/>
              </p:cNvSpPr>
              <p:nvPr/>
            </p:nvSpPr>
            <p:spPr bwMode="auto">
              <a:xfrm>
                <a:off x="3600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05" name="Line 129"/>
              <p:cNvSpPr>
                <a:spLocks noChangeShapeType="1"/>
              </p:cNvSpPr>
              <p:nvPr/>
            </p:nvSpPr>
            <p:spPr bwMode="auto">
              <a:xfrm>
                <a:off x="3696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06" name="Line 130"/>
              <p:cNvSpPr>
                <a:spLocks noChangeShapeType="1"/>
              </p:cNvSpPr>
              <p:nvPr/>
            </p:nvSpPr>
            <p:spPr bwMode="auto">
              <a:xfrm rot="5400000">
                <a:off x="3648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07" name="Line 131"/>
              <p:cNvSpPr>
                <a:spLocks noChangeShapeType="1"/>
              </p:cNvSpPr>
              <p:nvPr/>
            </p:nvSpPr>
            <p:spPr bwMode="auto">
              <a:xfrm rot="5400000">
                <a:off x="3744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08" name="Line 132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09" name="Line 133"/>
              <p:cNvSpPr>
                <a:spLocks noChangeShapeType="1"/>
              </p:cNvSpPr>
              <p:nvPr/>
            </p:nvSpPr>
            <p:spPr bwMode="auto">
              <a:xfrm>
                <a:off x="4656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10" name="Line 134"/>
              <p:cNvSpPr>
                <a:spLocks noChangeShapeType="1"/>
              </p:cNvSpPr>
              <p:nvPr/>
            </p:nvSpPr>
            <p:spPr bwMode="auto">
              <a:xfrm rot="5400000">
                <a:off x="4608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11" name="Line 135"/>
              <p:cNvSpPr>
                <a:spLocks noChangeShapeType="1"/>
              </p:cNvSpPr>
              <p:nvPr/>
            </p:nvSpPr>
            <p:spPr bwMode="auto">
              <a:xfrm rot="5400000">
                <a:off x="4704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12" name="Line 136"/>
              <p:cNvSpPr>
                <a:spLocks noChangeShapeType="1"/>
              </p:cNvSpPr>
              <p:nvPr/>
            </p:nvSpPr>
            <p:spPr bwMode="auto">
              <a:xfrm>
                <a:off x="4752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13" name="Line 137"/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14" name="Line 138"/>
              <p:cNvSpPr>
                <a:spLocks noChangeShapeType="1"/>
              </p:cNvSpPr>
              <p:nvPr/>
            </p:nvSpPr>
            <p:spPr bwMode="auto">
              <a:xfrm rot="5400000">
                <a:off x="4800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15" name="Line 139"/>
              <p:cNvSpPr>
                <a:spLocks noChangeShapeType="1"/>
              </p:cNvSpPr>
              <p:nvPr/>
            </p:nvSpPr>
            <p:spPr bwMode="auto">
              <a:xfrm rot="5400000">
                <a:off x="4896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16" name="Line 140"/>
              <p:cNvSpPr>
                <a:spLocks noChangeShapeType="1"/>
              </p:cNvSpPr>
              <p:nvPr/>
            </p:nvSpPr>
            <p:spPr bwMode="auto">
              <a:xfrm>
                <a:off x="4944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17" name="Line 141"/>
              <p:cNvSpPr>
                <a:spLocks noChangeShapeType="1"/>
              </p:cNvSpPr>
              <p:nvPr/>
            </p:nvSpPr>
            <p:spPr bwMode="auto">
              <a:xfrm>
                <a:off x="5040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18" name="Line 142"/>
              <p:cNvSpPr>
                <a:spLocks noChangeShapeType="1"/>
              </p:cNvSpPr>
              <p:nvPr/>
            </p:nvSpPr>
            <p:spPr bwMode="auto">
              <a:xfrm rot="5400000">
                <a:off x="4992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19" name="Line 143"/>
              <p:cNvSpPr>
                <a:spLocks noChangeShapeType="1"/>
              </p:cNvSpPr>
              <p:nvPr/>
            </p:nvSpPr>
            <p:spPr bwMode="auto">
              <a:xfrm rot="5400000">
                <a:off x="5088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20" name="Line 144"/>
              <p:cNvSpPr>
                <a:spLocks noChangeShapeType="1"/>
              </p:cNvSpPr>
              <p:nvPr/>
            </p:nvSpPr>
            <p:spPr bwMode="auto">
              <a:xfrm>
                <a:off x="3696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21" name="Line 145"/>
              <p:cNvSpPr>
                <a:spLocks noChangeShapeType="1"/>
              </p:cNvSpPr>
              <p:nvPr/>
            </p:nvSpPr>
            <p:spPr bwMode="auto">
              <a:xfrm rot="5400000">
                <a:off x="3648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22" name="Line 146"/>
              <p:cNvSpPr>
                <a:spLocks noChangeShapeType="1"/>
              </p:cNvSpPr>
              <p:nvPr/>
            </p:nvSpPr>
            <p:spPr bwMode="auto">
              <a:xfrm rot="5400000">
                <a:off x="3840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23" name="Line 147"/>
              <p:cNvSpPr>
                <a:spLocks noChangeShapeType="1"/>
              </p:cNvSpPr>
              <p:nvPr/>
            </p:nvSpPr>
            <p:spPr bwMode="auto">
              <a:xfrm>
                <a:off x="3888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24" name="Line 148"/>
              <p:cNvSpPr>
                <a:spLocks noChangeShapeType="1"/>
              </p:cNvSpPr>
              <p:nvPr/>
            </p:nvSpPr>
            <p:spPr bwMode="auto">
              <a:xfrm rot="5400000">
                <a:off x="4032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25" name="Line 149"/>
              <p:cNvSpPr>
                <a:spLocks noChangeShapeType="1"/>
              </p:cNvSpPr>
              <p:nvPr/>
            </p:nvSpPr>
            <p:spPr bwMode="auto">
              <a:xfrm rot="5400000">
                <a:off x="4224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26" name="Line 150"/>
              <p:cNvSpPr>
                <a:spLocks noChangeShapeType="1"/>
              </p:cNvSpPr>
              <p:nvPr/>
            </p:nvSpPr>
            <p:spPr bwMode="auto">
              <a:xfrm>
                <a:off x="4272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27" name="Line 151"/>
              <p:cNvSpPr>
                <a:spLocks noChangeShapeType="1"/>
              </p:cNvSpPr>
              <p:nvPr/>
            </p:nvSpPr>
            <p:spPr bwMode="auto">
              <a:xfrm rot="5400000">
                <a:off x="4416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28" name="Line 152"/>
              <p:cNvSpPr>
                <a:spLocks noChangeShapeType="1"/>
              </p:cNvSpPr>
              <p:nvPr/>
            </p:nvSpPr>
            <p:spPr bwMode="auto">
              <a:xfrm rot="5400000">
                <a:off x="4608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29" name="Line 153"/>
              <p:cNvSpPr>
                <a:spLocks noChangeShapeType="1"/>
              </p:cNvSpPr>
              <p:nvPr/>
            </p:nvSpPr>
            <p:spPr bwMode="auto">
              <a:xfrm>
                <a:off x="4656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30" name="Line 154"/>
              <p:cNvSpPr>
                <a:spLocks noChangeShapeType="1"/>
              </p:cNvSpPr>
              <p:nvPr/>
            </p:nvSpPr>
            <p:spPr bwMode="auto">
              <a:xfrm rot="5400000">
                <a:off x="4800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31" name="Line 155"/>
              <p:cNvSpPr>
                <a:spLocks noChangeShapeType="1"/>
              </p:cNvSpPr>
              <p:nvPr/>
            </p:nvSpPr>
            <p:spPr bwMode="auto">
              <a:xfrm>
                <a:off x="4080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32" name="Line 156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33" name="Line 157"/>
              <p:cNvSpPr>
                <a:spLocks noChangeShapeType="1"/>
              </p:cNvSpPr>
              <p:nvPr/>
            </p:nvSpPr>
            <p:spPr bwMode="auto">
              <a:xfrm>
                <a:off x="4848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34" name="Line 158"/>
              <p:cNvSpPr>
                <a:spLocks noChangeShapeType="1"/>
              </p:cNvSpPr>
              <p:nvPr/>
            </p:nvSpPr>
            <p:spPr bwMode="auto">
              <a:xfrm rot="5400000">
                <a:off x="4992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35" name="Line 159"/>
              <p:cNvSpPr>
                <a:spLocks noChangeShapeType="1"/>
              </p:cNvSpPr>
              <p:nvPr/>
            </p:nvSpPr>
            <p:spPr bwMode="auto">
              <a:xfrm>
                <a:off x="5136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36" name="Line 160"/>
              <p:cNvSpPr>
                <a:spLocks noChangeShapeType="1"/>
              </p:cNvSpPr>
              <p:nvPr/>
            </p:nvSpPr>
            <p:spPr bwMode="auto">
              <a:xfrm>
                <a:off x="5040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37" name="Line 161"/>
              <p:cNvSpPr>
                <a:spLocks noChangeShapeType="1"/>
              </p:cNvSpPr>
              <p:nvPr/>
            </p:nvSpPr>
            <p:spPr bwMode="auto">
              <a:xfrm rot="5400000">
                <a:off x="3600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38" name="Line 162"/>
              <p:cNvSpPr>
                <a:spLocks noChangeShapeType="1"/>
              </p:cNvSpPr>
              <p:nvPr/>
            </p:nvSpPr>
            <p:spPr bwMode="auto">
              <a:xfrm rot="5400000">
                <a:off x="3792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39" name="Line 163"/>
              <p:cNvSpPr>
                <a:spLocks noChangeShapeType="1"/>
              </p:cNvSpPr>
              <p:nvPr/>
            </p:nvSpPr>
            <p:spPr bwMode="auto">
              <a:xfrm rot="5400000">
                <a:off x="3984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40" name="Line 164"/>
              <p:cNvSpPr>
                <a:spLocks noChangeShapeType="1"/>
              </p:cNvSpPr>
              <p:nvPr/>
            </p:nvSpPr>
            <p:spPr bwMode="auto">
              <a:xfrm rot="5400000">
                <a:off x="4176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41" name="Line 165"/>
              <p:cNvSpPr>
                <a:spLocks noChangeShapeType="1"/>
              </p:cNvSpPr>
              <p:nvPr/>
            </p:nvSpPr>
            <p:spPr bwMode="auto">
              <a:xfrm rot="5400000">
                <a:off x="4368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42" name="Line 166"/>
              <p:cNvSpPr>
                <a:spLocks noChangeShapeType="1"/>
              </p:cNvSpPr>
              <p:nvPr/>
            </p:nvSpPr>
            <p:spPr bwMode="auto">
              <a:xfrm rot="5400000">
                <a:off x="4560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43" name="Line 167"/>
              <p:cNvSpPr>
                <a:spLocks noChangeShapeType="1"/>
              </p:cNvSpPr>
              <p:nvPr/>
            </p:nvSpPr>
            <p:spPr bwMode="auto">
              <a:xfrm rot="5400000">
                <a:off x="4752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44" name="Line 168"/>
              <p:cNvSpPr>
                <a:spLocks noChangeShapeType="1"/>
              </p:cNvSpPr>
              <p:nvPr/>
            </p:nvSpPr>
            <p:spPr bwMode="auto">
              <a:xfrm rot="5400000">
                <a:off x="4944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45" name="Text Box 169"/>
              <p:cNvSpPr txBox="1">
                <a:spLocks noChangeArrowheads="1"/>
              </p:cNvSpPr>
              <p:nvPr/>
            </p:nvSpPr>
            <p:spPr bwMode="auto">
              <a:xfrm>
                <a:off x="3264" y="2256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>
                    <a:latin typeface="Arial" charset="0"/>
                  </a:rPr>
                  <a:t>CLK</a:t>
                </a:r>
              </a:p>
            </p:txBody>
          </p:sp>
          <p:sp>
            <p:nvSpPr>
              <p:cNvPr id="75946" name="Rectangle 170"/>
              <p:cNvSpPr>
                <a:spLocks noChangeArrowheads="1"/>
              </p:cNvSpPr>
              <p:nvPr/>
            </p:nvSpPr>
            <p:spPr bwMode="auto">
              <a:xfrm>
                <a:off x="3312" y="2544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400" b="1" i="1">
                    <a:latin typeface="Arial" charset="0"/>
                  </a:rPr>
                  <a:t>QA</a:t>
                </a:r>
              </a:p>
            </p:txBody>
          </p:sp>
          <p:sp>
            <p:nvSpPr>
              <p:cNvPr id="75947" name="Line 171"/>
              <p:cNvSpPr>
                <a:spLocks noChangeShapeType="1"/>
              </p:cNvSpPr>
              <p:nvPr/>
            </p:nvSpPr>
            <p:spPr bwMode="auto">
              <a:xfrm rot="5400000">
                <a:off x="3600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48" name="Line 172"/>
              <p:cNvSpPr>
                <a:spLocks noChangeShapeType="1"/>
              </p:cNvSpPr>
              <p:nvPr/>
            </p:nvSpPr>
            <p:spPr bwMode="auto">
              <a:xfrm rot="5400000">
                <a:off x="3984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49" name="Line 173"/>
              <p:cNvSpPr>
                <a:spLocks noChangeShapeType="1"/>
              </p:cNvSpPr>
              <p:nvPr/>
            </p:nvSpPr>
            <p:spPr bwMode="auto">
              <a:xfrm rot="5400000">
                <a:off x="4368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50" name="Line 174"/>
              <p:cNvSpPr>
                <a:spLocks noChangeShapeType="1"/>
              </p:cNvSpPr>
              <p:nvPr/>
            </p:nvSpPr>
            <p:spPr bwMode="auto">
              <a:xfrm rot="5400000">
                <a:off x="4752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51" name="Line 175"/>
              <p:cNvSpPr>
                <a:spLocks noChangeShapeType="1"/>
              </p:cNvSpPr>
              <p:nvPr/>
            </p:nvSpPr>
            <p:spPr bwMode="auto">
              <a:xfrm>
                <a:off x="3600" y="297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52" name="Line 176"/>
              <p:cNvSpPr>
                <a:spLocks noChangeShapeType="1"/>
              </p:cNvSpPr>
              <p:nvPr/>
            </p:nvSpPr>
            <p:spPr bwMode="auto">
              <a:xfrm>
                <a:off x="3696" y="288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53" name="Line 177"/>
              <p:cNvSpPr>
                <a:spLocks noChangeShapeType="1"/>
              </p:cNvSpPr>
              <p:nvPr/>
            </p:nvSpPr>
            <p:spPr bwMode="auto">
              <a:xfrm rot="5400000">
                <a:off x="3648" y="29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54" name="Line 178"/>
              <p:cNvSpPr>
                <a:spLocks noChangeShapeType="1"/>
              </p:cNvSpPr>
              <p:nvPr/>
            </p:nvSpPr>
            <p:spPr bwMode="auto">
              <a:xfrm rot="5400000">
                <a:off x="4416" y="29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55" name="Line 179"/>
              <p:cNvSpPr>
                <a:spLocks noChangeShapeType="1"/>
              </p:cNvSpPr>
              <p:nvPr/>
            </p:nvSpPr>
            <p:spPr bwMode="auto">
              <a:xfrm>
                <a:off x="4080" y="297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56" name="Line 180"/>
              <p:cNvSpPr>
                <a:spLocks noChangeShapeType="1"/>
              </p:cNvSpPr>
              <p:nvPr/>
            </p:nvSpPr>
            <p:spPr bwMode="auto">
              <a:xfrm rot="5400000">
                <a:off x="4032" y="29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57" name="Rectangle 181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400" b="1" i="1">
                    <a:latin typeface="Arial" charset="0"/>
                  </a:rPr>
                  <a:t>QB</a:t>
                </a:r>
              </a:p>
            </p:txBody>
          </p:sp>
          <p:sp>
            <p:nvSpPr>
              <p:cNvPr id="75958" name="Line 182"/>
              <p:cNvSpPr>
                <a:spLocks noChangeShapeType="1"/>
              </p:cNvSpPr>
              <p:nvPr/>
            </p:nvSpPr>
            <p:spPr bwMode="auto">
              <a:xfrm>
                <a:off x="4464" y="288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59" name="Line 183"/>
              <p:cNvSpPr>
                <a:spLocks noChangeShapeType="1"/>
              </p:cNvSpPr>
              <p:nvPr/>
            </p:nvSpPr>
            <p:spPr bwMode="auto">
              <a:xfrm rot="5400000">
                <a:off x="4800" y="29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960" name="Line 184"/>
              <p:cNvSpPr>
                <a:spLocks noChangeShapeType="1"/>
              </p:cNvSpPr>
              <p:nvPr/>
            </p:nvSpPr>
            <p:spPr bwMode="auto">
              <a:xfrm>
                <a:off x="4848" y="297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5961" name="Rectangle 185"/>
            <p:cNvSpPr>
              <a:spLocks noChangeArrowheads="1"/>
            </p:cNvSpPr>
            <p:nvPr/>
          </p:nvSpPr>
          <p:spPr bwMode="auto">
            <a:xfrm>
              <a:off x="3408" y="3120"/>
              <a:ext cx="19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>
                  <a:latin typeface="Arial" charset="0"/>
                </a:rPr>
                <a:t>Divide clock frequency by 4.</a:t>
              </a:r>
            </a:p>
          </p:txBody>
        </p:sp>
      </p:grpSp>
      <p:sp>
        <p:nvSpPr>
          <p:cNvPr id="75962" name="Line 186"/>
          <p:cNvSpPr>
            <a:spLocks noChangeShapeType="1"/>
          </p:cNvSpPr>
          <p:nvPr/>
        </p:nvSpPr>
        <p:spPr bwMode="auto">
          <a:xfrm>
            <a:off x="4724400" y="1981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9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565</Words>
  <Application>Microsoft Office PowerPoint</Application>
  <PresentationFormat>On-screen Show (4:3)</PresentationFormat>
  <Paragraphs>171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Microsoft Word Document</vt:lpstr>
      <vt:lpstr>Gated S-R Latch</vt:lpstr>
      <vt:lpstr>Gated D Latch</vt:lpstr>
      <vt:lpstr>Gated D Latch</vt:lpstr>
      <vt:lpstr>Edge-Triggered Flip-flops</vt:lpstr>
      <vt:lpstr>Edge-Triggered Flip-flops</vt:lpstr>
      <vt:lpstr>J-K Flip-flop</vt:lpstr>
      <vt:lpstr>J-K Flip-flop</vt:lpstr>
      <vt:lpstr>T Flip-flop</vt:lpstr>
      <vt:lpstr>T Flip-flop</vt:lpstr>
      <vt:lpstr>Asynchronous Inputs</vt:lpstr>
      <vt:lpstr>Asynchronous Inputs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Gated S-R Latch</dc:title>
  <dc:creator>Bagubali</dc:creator>
  <cp:lastModifiedBy>Bagubali</cp:lastModifiedBy>
  <cp:revision>1</cp:revision>
  <dcterms:created xsi:type="dcterms:W3CDTF">2012-09-20T09:41:34Z</dcterms:created>
  <dcterms:modified xsi:type="dcterms:W3CDTF">2012-09-20T09:47:46Z</dcterms:modified>
</cp:coreProperties>
</file>