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AE2358-B5B9-442E-A8AF-FDB1C98D51FF}" type="datetimeFigureOut">
              <a:rPr lang="en-IN" smtClean="0"/>
              <a:t>17-04-2012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244028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E2358-B5B9-442E-A8AF-FDB1C98D51FF}" type="datetimeFigureOut">
              <a:rPr lang="en-IN" smtClean="0"/>
              <a:t>17-04-2012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304279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E2358-B5B9-442E-A8AF-FDB1C98D51FF}" type="datetimeFigureOut">
              <a:rPr lang="en-IN" smtClean="0"/>
              <a:t>17-04-2012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72721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E2358-B5B9-442E-A8AF-FDB1C98D51FF}" type="datetimeFigureOut">
              <a:rPr lang="en-IN" smtClean="0"/>
              <a:t>17-04-2012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296125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AE2358-B5B9-442E-A8AF-FDB1C98D51FF}" type="datetimeFigureOut">
              <a:rPr lang="en-IN" smtClean="0"/>
              <a:t>17-04-2012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192324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AE2358-B5B9-442E-A8AF-FDB1C98D51FF}" type="datetimeFigureOut">
              <a:rPr lang="en-IN" smtClean="0"/>
              <a:t>17-04-2012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34152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AE2358-B5B9-442E-A8AF-FDB1C98D51FF}" type="datetimeFigureOut">
              <a:rPr lang="en-IN" smtClean="0"/>
              <a:t>17-04-2012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349731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AE2358-B5B9-442E-A8AF-FDB1C98D51FF}" type="datetimeFigureOut">
              <a:rPr lang="en-IN" smtClean="0"/>
              <a:t>17-04-2012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228160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E2358-B5B9-442E-A8AF-FDB1C98D51FF}" type="datetimeFigureOut">
              <a:rPr lang="en-IN" smtClean="0"/>
              <a:t>17-04-2012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163632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E2358-B5B9-442E-A8AF-FDB1C98D51FF}" type="datetimeFigureOut">
              <a:rPr lang="en-IN" smtClean="0"/>
              <a:t>17-04-2012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423118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E2358-B5B9-442E-A8AF-FDB1C98D51FF}" type="datetimeFigureOut">
              <a:rPr lang="en-IN" smtClean="0"/>
              <a:t>17-04-2012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C58A6-0FB2-4499-B5C0-13FB63D1A7D1}" type="slidenum">
              <a:rPr lang="en-IN" smtClean="0"/>
              <a:t>‹#›</a:t>
            </a:fld>
            <a:endParaRPr lang="en-IN"/>
          </a:p>
        </p:txBody>
      </p:sp>
    </p:spTree>
    <p:extLst>
      <p:ext uri="{BB962C8B-B14F-4D97-AF65-F5344CB8AC3E}">
        <p14:creationId xmlns:p14="http://schemas.microsoft.com/office/powerpoint/2010/main" val="383195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E2358-B5B9-442E-A8AF-FDB1C98D51FF}" type="datetimeFigureOut">
              <a:rPr lang="en-IN" smtClean="0"/>
              <a:t>17-04-2012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C58A6-0FB2-4499-B5C0-13FB63D1A7D1}" type="slidenum">
              <a:rPr lang="en-IN" smtClean="0"/>
              <a:t>‹#›</a:t>
            </a:fld>
            <a:endParaRPr lang="en-IN"/>
          </a:p>
        </p:txBody>
      </p:sp>
    </p:spTree>
    <p:extLst>
      <p:ext uri="{BB962C8B-B14F-4D97-AF65-F5344CB8AC3E}">
        <p14:creationId xmlns:p14="http://schemas.microsoft.com/office/powerpoint/2010/main" val="101999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Explanation</a:t>
            </a:r>
            <a:endParaRPr lang="en-US" dirty="0"/>
          </a:p>
        </p:txBody>
      </p:sp>
      <p:sp>
        <p:nvSpPr>
          <p:cNvPr id="3" name="Content Placeholder 2"/>
          <p:cNvSpPr>
            <a:spLocks noGrp="1"/>
          </p:cNvSpPr>
          <p:nvPr>
            <p:ph sz="quarter" idx="1"/>
          </p:nvPr>
        </p:nvSpPr>
        <p:spPr/>
        <p:txBody>
          <a:bodyPr>
            <a:normAutofit fontScale="85000" lnSpcReduction="20000"/>
          </a:bodyPr>
          <a:lstStyle/>
          <a:p>
            <a:pPr marL="457200" indent="-457200">
              <a:buFont typeface="Wingdings 2" pitchFamily="18" charset="2"/>
              <a:buNone/>
              <a:defRPr/>
            </a:pPr>
            <a:r>
              <a:rPr lang="en-US" b="1" dirty="0" smtClean="0"/>
              <a:t>5. </a:t>
            </a:r>
            <a:r>
              <a:rPr lang="en-US" b="1" u="sng" dirty="0" smtClean="0"/>
              <a:t>Indexed:</a:t>
            </a:r>
          </a:p>
          <a:p>
            <a:pPr marL="1097280" lvl="2" indent="-457200">
              <a:buFont typeface="Wingdings" pitchFamily="2" charset="2"/>
              <a:buChar char="ü"/>
              <a:defRPr/>
            </a:pPr>
            <a:r>
              <a:rPr lang="en-US" dirty="0" smtClean="0"/>
              <a:t>In this mode, offset of the operand is stored in one of the index registers(DS is the default segment for index registers SI and DI)</a:t>
            </a:r>
          </a:p>
          <a:p>
            <a:pPr marL="1097280" lvl="2" indent="-457200">
              <a:buFont typeface="Wingdings" pitchFamily="2" charset="2"/>
              <a:buChar char="ü"/>
              <a:defRPr/>
            </a:pPr>
            <a:r>
              <a:rPr lang="en-US" dirty="0" smtClean="0"/>
              <a:t>In case of string instructions DS and ES are default segment for index registers for SI and DI respectively.</a:t>
            </a:r>
          </a:p>
          <a:p>
            <a:pPr marL="1097280" lvl="2" indent="-457200">
              <a:buFont typeface="Wingdings" pitchFamily="2" charset="2"/>
              <a:buChar char="ü"/>
              <a:defRPr/>
            </a:pPr>
            <a:r>
              <a:rPr lang="en-US" dirty="0" smtClean="0"/>
              <a:t> special case of register indirect addressing mode.          		</a:t>
            </a:r>
          </a:p>
          <a:p>
            <a:pPr marL="457200" indent="-457200">
              <a:buFont typeface="Wingdings 2" pitchFamily="18" charset="2"/>
              <a:buNone/>
              <a:defRPr/>
            </a:pPr>
            <a:r>
              <a:rPr lang="en-US" dirty="0" smtClean="0"/>
              <a:t>Ex:</a:t>
            </a:r>
          </a:p>
          <a:p>
            <a:pPr marL="457200" indent="-457200">
              <a:buFont typeface="Wingdings 2" pitchFamily="18" charset="2"/>
              <a:buNone/>
              <a:defRPr/>
            </a:pPr>
            <a:r>
              <a:rPr lang="en-US" dirty="0" smtClean="0"/>
              <a:t>    </a:t>
            </a:r>
            <a:r>
              <a:rPr lang="en-US" dirty="0" smtClean="0">
                <a:solidFill>
                  <a:srgbClr val="0070C0"/>
                </a:solidFill>
              </a:rPr>
              <a:t>MOV BX,[SI]</a:t>
            </a:r>
          </a:p>
          <a:p>
            <a:pPr marL="457200" indent="-457200">
              <a:buFont typeface="Wingdings 2" pitchFamily="18" charset="2"/>
              <a:buNone/>
              <a:defRPr/>
            </a:pPr>
            <a:r>
              <a:rPr lang="en-US" dirty="0" smtClean="0">
                <a:solidFill>
                  <a:srgbClr val="0070C0"/>
                </a:solidFill>
              </a:rPr>
              <a:t>      - </a:t>
            </a:r>
            <a:r>
              <a:rPr lang="en-US" dirty="0" smtClean="0"/>
              <a:t>data is available at an offset address stored in SI in DS.</a:t>
            </a:r>
          </a:p>
          <a:p>
            <a:pPr marL="457200" indent="-457200">
              <a:buFont typeface="Wingdings 2" pitchFamily="18" charset="2"/>
              <a:buNone/>
              <a:defRPr/>
            </a:pPr>
            <a:endParaRPr lang="en-US" dirty="0" smtClean="0">
              <a:solidFill>
                <a:srgbClr val="0070C0"/>
              </a:solidFill>
            </a:endParaRPr>
          </a:p>
          <a:p>
            <a:pPr marL="457200" indent="-457200">
              <a:buFont typeface="Wingdings 2" pitchFamily="18" charset="2"/>
              <a:buNone/>
              <a:defRPr/>
            </a:pPr>
            <a:r>
              <a:rPr lang="en-US" dirty="0" smtClean="0"/>
              <a:t>     </a:t>
            </a:r>
          </a:p>
        </p:txBody>
      </p:sp>
      <p:sp>
        <p:nvSpPr>
          <p:cNvPr id="4" name="Slide Number Placeholder 3"/>
          <p:cNvSpPr>
            <a:spLocks noGrp="1"/>
          </p:cNvSpPr>
          <p:nvPr>
            <p:ph type="sldNum" sz="quarter" idx="12"/>
          </p:nvPr>
        </p:nvSpPr>
        <p:spPr>
          <a:xfrm>
            <a:off x="8129588" y="5734050"/>
            <a:ext cx="609600" cy="520700"/>
          </a:xfrm>
        </p:spPr>
        <p:txBody>
          <a:bodyPr/>
          <a:lstStyle/>
          <a:p>
            <a:pPr>
              <a:defRPr/>
            </a:pPr>
            <a:fld id="{D154C7E5-9D73-4BF6-AF69-BED40D79AA84}" type="slidenum">
              <a:rPr lang="en-US" smtClean="0"/>
              <a:pPr>
                <a:defRPr/>
              </a:pPr>
              <a:t>1</a:t>
            </a:fld>
            <a:endParaRPr lang="en-US"/>
          </a:p>
        </p:txBody>
      </p:sp>
      <p:sp>
        <p:nvSpPr>
          <p:cNvPr id="39941" name="TextBox 5"/>
          <p:cNvSpPr txBox="1">
            <a:spLocks noChangeArrowheads="1"/>
          </p:cNvSpPr>
          <p:nvPr/>
        </p:nvSpPr>
        <p:spPr bwMode="auto">
          <a:xfrm>
            <a:off x="2743200" y="5486400"/>
            <a:ext cx="4876800" cy="400050"/>
          </a:xfrm>
          <a:prstGeom prst="rect">
            <a:avLst/>
          </a:prstGeom>
          <a:solidFill>
            <a:schemeClr val="accent2"/>
          </a:solidFill>
          <a:ln w="9525">
            <a:solidFill>
              <a:schemeClr val="accent2"/>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chemeClr val="bg1"/>
                </a:solidFill>
              </a:rPr>
              <a:t>Effective address = 10H * DS + [SI]</a:t>
            </a:r>
          </a:p>
        </p:txBody>
      </p:sp>
    </p:spTree>
    <p:extLst>
      <p:ext uri="{BB962C8B-B14F-4D97-AF65-F5344CB8AC3E}">
        <p14:creationId xmlns:p14="http://schemas.microsoft.com/office/powerpoint/2010/main" val="4226207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6.Register relative </a:t>
            </a:r>
            <a:endParaRPr lang="en-IN" dirty="0"/>
          </a:p>
        </p:txBody>
      </p:sp>
      <p:sp>
        <p:nvSpPr>
          <p:cNvPr id="3" name="Content Placeholder 2"/>
          <p:cNvSpPr>
            <a:spLocks noGrp="1"/>
          </p:cNvSpPr>
          <p:nvPr>
            <p:ph idx="1"/>
          </p:nvPr>
        </p:nvSpPr>
        <p:spPr/>
        <p:txBody>
          <a:bodyPr/>
          <a:lstStyle/>
          <a:p>
            <a:pPr marL="1097280" lvl="2" indent="-457200" algn="just">
              <a:buFont typeface="Wingdings" pitchFamily="2" charset="2"/>
              <a:buChar char="ü"/>
              <a:defRPr/>
            </a:pPr>
            <a:r>
              <a:rPr lang="en-US" dirty="0"/>
              <a:t>In this mode, data is available at an effective address formed by adding 8 – bit or 16 – bit displacement with the content of any one of the registers BX, BP, SI and DI in the default (either DS or ES) segment.		</a:t>
            </a:r>
          </a:p>
          <a:p>
            <a:pPr marL="457200" indent="-457200" algn="just">
              <a:buFont typeface="Wingdings 2" pitchFamily="18" charset="2"/>
              <a:buNone/>
              <a:defRPr/>
            </a:pPr>
            <a:r>
              <a:rPr lang="en-US" dirty="0"/>
              <a:t>Ex:</a:t>
            </a:r>
          </a:p>
          <a:p>
            <a:pPr marL="457200" indent="-457200" algn="just">
              <a:buFont typeface="Wingdings 2" pitchFamily="18" charset="2"/>
              <a:buNone/>
              <a:defRPr/>
            </a:pPr>
            <a:r>
              <a:rPr lang="en-US" dirty="0"/>
              <a:t>    </a:t>
            </a:r>
            <a:r>
              <a:rPr lang="en-US" dirty="0">
                <a:solidFill>
                  <a:srgbClr val="0070C0"/>
                </a:solidFill>
              </a:rPr>
              <a:t>MOV </a:t>
            </a:r>
            <a:r>
              <a:rPr lang="en-US" dirty="0" smtClean="0">
                <a:solidFill>
                  <a:srgbClr val="0070C0"/>
                </a:solidFill>
              </a:rPr>
              <a:t>BX,50H[BX]</a:t>
            </a:r>
          </a:p>
          <a:p>
            <a:pPr marL="457200" indent="-457200" algn="just">
              <a:buFont typeface="Wingdings 2" pitchFamily="18" charset="2"/>
              <a:buNone/>
              <a:defRPr/>
            </a:pPr>
            <a:endParaRPr lang="en-US" dirty="0">
              <a:solidFill>
                <a:srgbClr val="0070C0"/>
              </a:solidFill>
            </a:endParaRPr>
          </a:p>
          <a:p>
            <a:pPr marL="457200" indent="-457200" algn="just">
              <a:buFont typeface="Wingdings 2" pitchFamily="18" charset="2"/>
              <a:buNone/>
              <a:defRPr/>
            </a:pPr>
            <a:r>
              <a:rPr lang="en-US" dirty="0">
                <a:solidFill>
                  <a:srgbClr val="0070C0"/>
                </a:solidFill>
              </a:rPr>
              <a:t>      </a:t>
            </a:r>
            <a:endParaRPr lang="en-US" dirty="0"/>
          </a:p>
          <a:p>
            <a:pPr>
              <a:defRPr/>
            </a:pPr>
            <a:endParaRPr lang="en-IN" dirty="0"/>
          </a:p>
        </p:txBody>
      </p:sp>
      <p:sp>
        <p:nvSpPr>
          <p:cNvPr id="4" name="Slide Number Placeholder 3"/>
          <p:cNvSpPr>
            <a:spLocks noGrp="1"/>
          </p:cNvSpPr>
          <p:nvPr>
            <p:ph type="sldNum" sz="quarter" idx="12"/>
          </p:nvPr>
        </p:nvSpPr>
        <p:spPr/>
        <p:txBody>
          <a:bodyPr/>
          <a:lstStyle/>
          <a:p>
            <a:pPr>
              <a:defRPr/>
            </a:pPr>
            <a:fld id="{0E25A42C-AB13-4079-AB3E-9397C25B5844}" type="slidenum">
              <a:rPr lang="en-US" smtClean="0"/>
              <a:pPr>
                <a:defRPr/>
              </a:pPr>
              <a:t>2</a:t>
            </a:fld>
            <a:endParaRPr lang="en-US" dirty="0"/>
          </a:p>
        </p:txBody>
      </p:sp>
      <p:sp>
        <p:nvSpPr>
          <p:cNvPr id="40965" name="TextBox 5"/>
          <p:cNvSpPr txBox="1">
            <a:spLocks noChangeArrowheads="1"/>
          </p:cNvSpPr>
          <p:nvPr/>
        </p:nvSpPr>
        <p:spPr bwMode="auto">
          <a:xfrm>
            <a:off x="2286000" y="4800600"/>
            <a:ext cx="5181600" cy="400050"/>
          </a:xfrm>
          <a:prstGeom prst="rect">
            <a:avLst/>
          </a:prstGeom>
          <a:solidFill>
            <a:schemeClr val="accent2"/>
          </a:solidFill>
          <a:ln w="9525">
            <a:solidFill>
              <a:schemeClr val="accent2"/>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chemeClr val="bg1"/>
                </a:solidFill>
              </a:rPr>
              <a:t>Effective address = 10H * DS + 50H+[BX]</a:t>
            </a:r>
          </a:p>
        </p:txBody>
      </p:sp>
    </p:spTree>
    <p:extLst>
      <p:ext uri="{BB962C8B-B14F-4D97-AF65-F5344CB8AC3E}">
        <p14:creationId xmlns:p14="http://schemas.microsoft.com/office/powerpoint/2010/main" val="85183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Explanation</a:t>
            </a:r>
            <a:endParaRPr lang="en-US" dirty="0"/>
          </a:p>
        </p:txBody>
      </p:sp>
      <p:sp>
        <p:nvSpPr>
          <p:cNvPr id="41987" name="Content Placeholder 2"/>
          <p:cNvSpPr>
            <a:spLocks noGrp="1"/>
          </p:cNvSpPr>
          <p:nvPr>
            <p:ph sz="quarter" idx="1"/>
          </p:nvPr>
        </p:nvSpPr>
        <p:spPr/>
        <p:txBody>
          <a:bodyPr/>
          <a:lstStyle/>
          <a:p>
            <a:pPr marL="457200" indent="-457200" algn="just">
              <a:buFont typeface="Wingdings 2" pitchFamily="18" charset="2"/>
              <a:buNone/>
            </a:pPr>
            <a:r>
              <a:rPr lang="en-US" sz="2400" b="1" smtClean="0"/>
              <a:t>7. </a:t>
            </a:r>
            <a:r>
              <a:rPr lang="en-US" sz="2400" b="1" u="sng" smtClean="0"/>
              <a:t>Based Indexed:</a:t>
            </a:r>
          </a:p>
          <a:p>
            <a:pPr marL="1096963" lvl="2" indent="-457200" algn="just">
              <a:buFont typeface="Wingdings" pitchFamily="2" charset="2"/>
              <a:buChar char="ü"/>
            </a:pPr>
            <a:r>
              <a:rPr lang="en-US" sz="1800" smtClean="0"/>
              <a:t>The effective address is formed, in this addressing mode, by adding content of a base register (BX / BP) to the content of index register (SI / DI).</a:t>
            </a:r>
          </a:p>
          <a:p>
            <a:pPr marL="1096963" lvl="2" indent="-457200" algn="just">
              <a:buFont typeface="Wingdings" pitchFamily="2" charset="2"/>
              <a:buChar char="ü"/>
            </a:pPr>
            <a:r>
              <a:rPr lang="en-US" sz="1800" smtClean="0"/>
              <a:t>The default segment register may be ES or DS.		</a:t>
            </a:r>
          </a:p>
          <a:p>
            <a:pPr marL="457200" indent="-457200" algn="just">
              <a:buFont typeface="Wingdings 2" pitchFamily="18" charset="2"/>
              <a:buNone/>
            </a:pPr>
            <a:r>
              <a:rPr lang="en-US" sz="2400" smtClean="0"/>
              <a:t>Ex:</a:t>
            </a:r>
          </a:p>
          <a:p>
            <a:pPr marL="457200" indent="-457200" algn="just">
              <a:buFont typeface="Wingdings 2" pitchFamily="18" charset="2"/>
              <a:buNone/>
            </a:pPr>
            <a:r>
              <a:rPr lang="en-US" sz="2400" smtClean="0"/>
              <a:t>    </a:t>
            </a:r>
            <a:r>
              <a:rPr lang="en-US" sz="2400" smtClean="0">
                <a:solidFill>
                  <a:srgbClr val="0070C0"/>
                </a:solidFill>
              </a:rPr>
              <a:t>MOV BX,[BX] [SI]</a:t>
            </a:r>
          </a:p>
          <a:p>
            <a:pPr marL="457200" indent="-457200" algn="just">
              <a:buFont typeface="Wingdings 2" pitchFamily="18" charset="2"/>
              <a:buNone/>
            </a:pPr>
            <a:r>
              <a:rPr lang="en-US" sz="2400" smtClean="0">
                <a:solidFill>
                  <a:srgbClr val="0070C0"/>
                </a:solidFill>
              </a:rPr>
              <a:t>      - </a:t>
            </a:r>
            <a:r>
              <a:rPr lang="en-US" sz="2400" smtClean="0"/>
              <a:t>BX is the base register and SI is the index register.</a:t>
            </a:r>
          </a:p>
          <a:p>
            <a:pPr marL="457200" indent="-457200" algn="just">
              <a:buFont typeface="Wingdings 2" pitchFamily="18" charset="2"/>
              <a:buNone/>
            </a:pPr>
            <a:endParaRPr lang="en-US" sz="2400" smtClean="0">
              <a:solidFill>
                <a:srgbClr val="0070C0"/>
              </a:solidFill>
            </a:endParaRPr>
          </a:p>
          <a:p>
            <a:pPr marL="457200" indent="-457200" algn="just">
              <a:buFont typeface="Wingdings 2" pitchFamily="18" charset="2"/>
              <a:buNone/>
            </a:pPr>
            <a:r>
              <a:rPr lang="en-US" sz="2400" smtClean="0"/>
              <a:t>     </a:t>
            </a:r>
          </a:p>
        </p:txBody>
      </p:sp>
      <p:sp>
        <p:nvSpPr>
          <p:cNvPr id="4" name="Slide Number Placeholder 3"/>
          <p:cNvSpPr>
            <a:spLocks noGrp="1"/>
          </p:cNvSpPr>
          <p:nvPr>
            <p:ph type="sldNum" sz="quarter" idx="12"/>
          </p:nvPr>
        </p:nvSpPr>
        <p:spPr>
          <a:xfrm>
            <a:off x="8129588" y="5734050"/>
            <a:ext cx="609600" cy="520700"/>
          </a:xfrm>
        </p:spPr>
        <p:txBody>
          <a:bodyPr/>
          <a:lstStyle/>
          <a:p>
            <a:pPr>
              <a:defRPr/>
            </a:pPr>
            <a:fld id="{9320F3EE-2849-4FDE-885C-1C48393376F6}" type="slidenum">
              <a:rPr lang="en-US" smtClean="0"/>
              <a:pPr>
                <a:defRPr/>
              </a:pPr>
              <a:t>3</a:t>
            </a:fld>
            <a:endParaRPr lang="en-US"/>
          </a:p>
        </p:txBody>
      </p:sp>
      <p:sp>
        <p:nvSpPr>
          <p:cNvPr id="41989" name="TextBox 5"/>
          <p:cNvSpPr txBox="1">
            <a:spLocks noChangeArrowheads="1"/>
          </p:cNvSpPr>
          <p:nvPr/>
        </p:nvSpPr>
        <p:spPr bwMode="auto">
          <a:xfrm>
            <a:off x="2362200" y="4953000"/>
            <a:ext cx="5181600" cy="400050"/>
          </a:xfrm>
          <a:prstGeom prst="rect">
            <a:avLst/>
          </a:prstGeom>
          <a:solidFill>
            <a:schemeClr val="accent2"/>
          </a:solidFill>
          <a:ln w="9525">
            <a:solidFill>
              <a:schemeClr val="accent2"/>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chemeClr val="bg1"/>
                </a:solidFill>
              </a:rPr>
              <a:t>Effective address = 10H * DS + [BX] + [SI]</a:t>
            </a:r>
          </a:p>
        </p:txBody>
      </p:sp>
    </p:spTree>
    <p:extLst>
      <p:ext uri="{BB962C8B-B14F-4D97-AF65-F5344CB8AC3E}">
        <p14:creationId xmlns:p14="http://schemas.microsoft.com/office/powerpoint/2010/main" val="1364468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Explanation</a:t>
            </a:r>
            <a:endParaRPr lang="en-US" dirty="0"/>
          </a:p>
        </p:txBody>
      </p:sp>
      <p:sp>
        <p:nvSpPr>
          <p:cNvPr id="43011" name="Content Placeholder 2"/>
          <p:cNvSpPr>
            <a:spLocks noGrp="1"/>
          </p:cNvSpPr>
          <p:nvPr>
            <p:ph sz="quarter" idx="1"/>
          </p:nvPr>
        </p:nvSpPr>
        <p:spPr/>
        <p:txBody>
          <a:bodyPr/>
          <a:lstStyle/>
          <a:p>
            <a:pPr marL="457200" indent="-457200" algn="just">
              <a:buFont typeface="Wingdings 2" pitchFamily="18" charset="2"/>
              <a:buNone/>
            </a:pPr>
            <a:r>
              <a:rPr lang="en-US" sz="2000" b="1" smtClean="0"/>
              <a:t>8. </a:t>
            </a:r>
            <a:r>
              <a:rPr lang="en-US" sz="2000" b="1" u="sng" smtClean="0"/>
              <a:t>Relative Based Indexed:</a:t>
            </a:r>
          </a:p>
          <a:p>
            <a:pPr marL="1096963" lvl="2" indent="-457200" algn="just">
              <a:buFont typeface="Wingdings" pitchFamily="2" charset="2"/>
              <a:buChar char="ü"/>
            </a:pPr>
            <a:r>
              <a:rPr lang="en-US" sz="1600" smtClean="0"/>
              <a:t>The effective address is formed by adding 8 or 16 bit displacement with the sum of contents of any one of the base registers (BX / BP) and any one of the index registers in a default segment.</a:t>
            </a:r>
          </a:p>
          <a:p>
            <a:pPr marL="1096963" lvl="2" indent="-457200" algn="just">
              <a:buFont typeface="Wingdings 2" pitchFamily="18" charset="2"/>
              <a:buNone/>
            </a:pPr>
            <a:r>
              <a:rPr lang="en-US" sz="1600" smtClean="0"/>
              <a:t>	</a:t>
            </a:r>
          </a:p>
          <a:p>
            <a:pPr marL="457200" indent="-457200" algn="just">
              <a:buFont typeface="Wingdings 2" pitchFamily="18" charset="2"/>
              <a:buNone/>
            </a:pPr>
            <a:r>
              <a:rPr lang="en-US" sz="2000" smtClean="0"/>
              <a:t>Ex:</a:t>
            </a:r>
          </a:p>
          <a:p>
            <a:pPr marL="457200" indent="-457200" algn="just">
              <a:buFont typeface="Wingdings 2" pitchFamily="18" charset="2"/>
              <a:buNone/>
            </a:pPr>
            <a:r>
              <a:rPr lang="en-US" sz="2000" smtClean="0"/>
              <a:t>    </a:t>
            </a:r>
            <a:r>
              <a:rPr lang="en-US" sz="2000" smtClean="0">
                <a:solidFill>
                  <a:srgbClr val="0070C0"/>
                </a:solidFill>
              </a:rPr>
              <a:t>MOV BX,50H[BX] [SI]</a:t>
            </a:r>
          </a:p>
          <a:p>
            <a:pPr marL="457200" indent="-457200" algn="just">
              <a:buFont typeface="Wingdings 2" pitchFamily="18" charset="2"/>
              <a:buNone/>
            </a:pPr>
            <a:r>
              <a:rPr lang="en-US" sz="2000" smtClean="0"/>
              <a:t>      - 50H is the immediate displacement, BX is the base register and SI is the index register.</a:t>
            </a:r>
          </a:p>
          <a:p>
            <a:pPr marL="457200" indent="-457200" algn="just">
              <a:buFont typeface="Wingdings 2" pitchFamily="18" charset="2"/>
              <a:buNone/>
            </a:pPr>
            <a:endParaRPr lang="en-US" sz="2000" smtClean="0">
              <a:solidFill>
                <a:srgbClr val="0070C0"/>
              </a:solidFill>
            </a:endParaRPr>
          </a:p>
          <a:p>
            <a:pPr marL="457200" indent="-457200" algn="just">
              <a:buFont typeface="Wingdings 2" pitchFamily="18" charset="2"/>
              <a:buNone/>
            </a:pPr>
            <a:r>
              <a:rPr lang="en-US" sz="2000" smtClean="0"/>
              <a:t>     </a:t>
            </a:r>
          </a:p>
        </p:txBody>
      </p:sp>
      <p:sp>
        <p:nvSpPr>
          <p:cNvPr id="4" name="Slide Number Placeholder 3"/>
          <p:cNvSpPr>
            <a:spLocks noGrp="1"/>
          </p:cNvSpPr>
          <p:nvPr>
            <p:ph type="sldNum" sz="quarter" idx="12"/>
          </p:nvPr>
        </p:nvSpPr>
        <p:spPr>
          <a:xfrm>
            <a:off x="8129588" y="5734050"/>
            <a:ext cx="609600" cy="520700"/>
          </a:xfrm>
        </p:spPr>
        <p:txBody>
          <a:bodyPr/>
          <a:lstStyle/>
          <a:p>
            <a:pPr>
              <a:defRPr/>
            </a:pPr>
            <a:fld id="{B7D8179C-067D-43A6-9F70-B6421C617B08}" type="slidenum">
              <a:rPr lang="en-US" smtClean="0"/>
              <a:pPr>
                <a:defRPr/>
              </a:pPr>
              <a:t>4</a:t>
            </a:fld>
            <a:endParaRPr lang="en-US"/>
          </a:p>
        </p:txBody>
      </p:sp>
      <p:sp>
        <p:nvSpPr>
          <p:cNvPr id="43013" name="TextBox 5"/>
          <p:cNvSpPr txBox="1">
            <a:spLocks noChangeArrowheads="1"/>
          </p:cNvSpPr>
          <p:nvPr/>
        </p:nvSpPr>
        <p:spPr bwMode="auto">
          <a:xfrm>
            <a:off x="1981200" y="4876800"/>
            <a:ext cx="6096000" cy="400050"/>
          </a:xfrm>
          <a:prstGeom prst="rect">
            <a:avLst/>
          </a:prstGeom>
          <a:solidFill>
            <a:schemeClr val="accent2"/>
          </a:solidFill>
          <a:ln w="9525">
            <a:solidFill>
              <a:schemeClr val="accent2"/>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chemeClr val="bg1"/>
                </a:solidFill>
              </a:rPr>
              <a:t>Effective address = 10H * DS + 50H + [BX] + [SI]</a:t>
            </a:r>
          </a:p>
        </p:txBody>
      </p:sp>
    </p:spTree>
    <p:extLst>
      <p:ext uri="{BB962C8B-B14F-4D97-AF65-F5344CB8AC3E}">
        <p14:creationId xmlns:p14="http://schemas.microsoft.com/office/powerpoint/2010/main" val="81708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Addressing modes</a:t>
            </a:r>
            <a:endParaRPr lang="en-US" dirty="0"/>
          </a:p>
        </p:txBody>
      </p:sp>
      <p:sp>
        <p:nvSpPr>
          <p:cNvPr id="3" name="Content Placeholder 2"/>
          <p:cNvSpPr>
            <a:spLocks noGrp="1"/>
          </p:cNvSpPr>
          <p:nvPr>
            <p:ph sz="quarter" idx="1"/>
          </p:nvPr>
        </p:nvSpPr>
        <p:spPr/>
        <p:txBody>
          <a:bodyPr/>
          <a:lstStyle/>
          <a:p>
            <a:pPr algn="just">
              <a:buFont typeface="Wingdings 2" pitchFamily="18" charset="2"/>
              <a:buNone/>
              <a:defRPr/>
            </a:pPr>
            <a:r>
              <a:rPr lang="en-US" dirty="0" smtClean="0"/>
              <a:t>Addressing modes for control transfer instructions are:</a:t>
            </a:r>
          </a:p>
          <a:p>
            <a:pPr marL="457200" indent="-457200" algn="just">
              <a:buFont typeface="Wingdings 2" pitchFamily="18" charset="2"/>
              <a:buNone/>
              <a:defRPr/>
            </a:pPr>
            <a:endParaRPr lang="en-US" dirty="0"/>
          </a:p>
        </p:txBody>
      </p:sp>
      <p:grpSp>
        <p:nvGrpSpPr>
          <p:cNvPr id="34820" name="Group 22"/>
          <p:cNvGrpSpPr>
            <a:grpSpLocks/>
          </p:cNvGrpSpPr>
          <p:nvPr/>
        </p:nvGrpSpPr>
        <p:grpSpPr bwMode="auto">
          <a:xfrm>
            <a:off x="1219200" y="2514600"/>
            <a:ext cx="7162800" cy="3282950"/>
            <a:chOff x="533400" y="2069205"/>
            <a:chExt cx="7663768" cy="3342206"/>
          </a:xfrm>
        </p:grpSpPr>
        <p:sp>
          <p:nvSpPr>
            <p:cNvPr id="5" name="TextBox 4"/>
            <p:cNvSpPr txBox="1"/>
            <p:nvPr/>
          </p:nvSpPr>
          <p:spPr>
            <a:xfrm>
              <a:off x="533400" y="3048000"/>
              <a:ext cx="1489510" cy="1200329"/>
            </a:xfrm>
            <a:prstGeom prst="rect">
              <a:avLst/>
            </a:prstGeom>
            <a:solidFill>
              <a:schemeClr val="accent1"/>
            </a:solidFill>
            <a:ln>
              <a:solidFill>
                <a:schemeClr val="accent1">
                  <a:shade val="70000"/>
                  <a:satMod val="150000"/>
                </a:schemeClr>
              </a:solidFill>
            </a:ln>
            <a:scene3d>
              <a:camera prst="orthographicFront"/>
              <a:lightRig rig="threePt" dir="t"/>
            </a:scene3d>
            <a:sp3d/>
          </p:spPr>
          <p:txBody>
            <a:bodyPr wrap="none">
              <a:spAutoFit/>
            </a:bodyPr>
            <a:lstStyle/>
            <a:p>
              <a:pPr>
                <a:defRPr/>
              </a:pPr>
              <a:r>
                <a:rPr lang="en-US" dirty="0"/>
                <a:t>Modes for </a:t>
              </a:r>
            </a:p>
            <a:p>
              <a:pPr>
                <a:defRPr/>
              </a:pPr>
              <a:r>
                <a:rPr lang="en-US" dirty="0"/>
                <a:t>Control</a:t>
              </a:r>
            </a:p>
            <a:p>
              <a:pPr>
                <a:defRPr/>
              </a:pPr>
              <a:r>
                <a:rPr lang="en-US" dirty="0"/>
                <a:t>Transfer </a:t>
              </a:r>
            </a:p>
            <a:p>
              <a:pPr>
                <a:defRPr/>
              </a:pPr>
              <a:r>
                <a:rPr lang="en-US" dirty="0"/>
                <a:t>Instructions</a:t>
              </a:r>
            </a:p>
          </p:txBody>
        </p:sp>
        <p:sp>
          <p:nvSpPr>
            <p:cNvPr id="6" name="TextBox 5"/>
            <p:cNvSpPr txBox="1"/>
            <p:nvPr/>
          </p:nvSpPr>
          <p:spPr>
            <a:xfrm>
              <a:off x="3134214" y="2477037"/>
              <a:ext cx="1664238" cy="369332"/>
            </a:xfrm>
            <a:prstGeom prst="rect">
              <a:avLst/>
            </a:prstGeom>
            <a:solidFill>
              <a:schemeClr val="accent3">
                <a:lumMod val="20000"/>
                <a:lumOff val="80000"/>
              </a:schemeClr>
            </a:solidFill>
            <a:ln>
              <a:solidFill>
                <a:schemeClr val="accent1">
                  <a:lumMod val="40000"/>
                  <a:lumOff val="60000"/>
                </a:schemeClr>
              </a:solidFill>
            </a:ln>
            <a:scene3d>
              <a:camera prst="orthographicFront"/>
              <a:lightRig rig="threePt" dir="t"/>
            </a:scene3d>
            <a:sp3d extrusionH="76200" contourW="12700">
              <a:extrusionClr>
                <a:schemeClr val="accent1">
                  <a:lumMod val="40000"/>
                  <a:lumOff val="60000"/>
                </a:schemeClr>
              </a:extrusionClr>
              <a:contourClr>
                <a:schemeClr val="accent3">
                  <a:lumMod val="40000"/>
                  <a:lumOff val="60000"/>
                </a:schemeClr>
              </a:contourClr>
            </a:sp3d>
          </p:spPr>
          <p:txBody>
            <a:bodyPr wrap="none">
              <a:spAutoFit/>
            </a:bodyPr>
            <a:lstStyle/>
            <a:p>
              <a:pPr>
                <a:defRPr/>
              </a:pPr>
              <a:r>
                <a:rPr lang="en-US" dirty="0"/>
                <a:t>Intersegment</a:t>
              </a:r>
            </a:p>
          </p:txBody>
        </p:sp>
        <p:sp>
          <p:nvSpPr>
            <p:cNvPr id="7" name="TextBox 6"/>
            <p:cNvSpPr txBox="1"/>
            <p:nvPr/>
          </p:nvSpPr>
          <p:spPr>
            <a:xfrm>
              <a:off x="3122052" y="4572000"/>
              <a:ext cx="1677062" cy="369332"/>
            </a:xfrm>
            <a:prstGeom prst="rect">
              <a:avLst/>
            </a:prstGeom>
            <a:solidFill>
              <a:schemeClr val="accent3">
                <a:lumMod val="20000"/>
                <a:lumOff val="80000"/>
              </a:schemeClr>
            </a:solidFill>
            <a:ln>
              <a:solidFill>
                <a:schemeClr val="accent1">
                  <a:lumMod val="40000"/>
                  <a:lumOff val="60000"/>
                </a:schemeClr>
              </a:solidFill>
            </a:ln>
            <a:scene3d>
              <a:camera prst="orthographicFront"/>
              <a:lightRig rig="threePt" dir="t"/>
            </a:scene3d>
            <a:sp3d extrusionH="76200" contourW="12700">
              <a:extrusionClr>
                <a:schemeClr val="accent1">
                  <a:lumMod val="40000"/>
                  <a:lumOff val="60000"/>
                </a:schemeClr>
              </a:extrusionClr>
              <a:contourClr>
                <a:schemeClr val="accent3">
                  <a:lumMod val="40000"/>
                  <a:lumOff val="60000"/>
                </a:schemeClr>
              </a:contourClr>
            </a:sp3d>
          </p:spPr>
          <p:txBody>
            <a:bodyPr wrap="none">
              <a:spAutoFit/>
            </a:bodyPr>
            <a:lstStyle/>
            <a:p>
              <a:pPr>
                <a:defRPr/>
              </a:pPr>
              <a:r>
                <a:rPr lang="en-US" dirty="0"/>
                <a:t>IntraSegment</a:t>
              </a:r>
            </a:p>
          </p:txBody>
        </p:sp>
        <p:sp>
          <p:nvSpPr>
            <p:cNvPr id="8" name="TextBox 7"/>
            <p:cNvSpPr txBox="1"/>
            <p:nvPr/>
          </p:nvSpPr>
          <p:spPr>
            <a:xfrm>
              <a:off x="5536842" y="2069205"/>
              <a:ext cx="2390398" cy="369332"/>
            </a:xfrm>
            <a:prstGeom prst="rect">
              <a:avLst/>
            </a:prstGeom>
            <a:solidFill>
              <a:schemeClr val="accent2"/>
            </a:solidFill>
            <a:ln>
              <a:solidFill>
                <a:schemeClr val="accent2"/>
              </a:solidFill>
            </a:ln>
            <a:scene3d>
              <a:camera prst="orthographicFront"/>
              <a:lightRig rig="threePt" dir="t"/>
            </a:scene3d>
            <a:sp3d extrusionH="76200" contourW="12700">
              <a:extrusionClr>
                <a:schemeClr val="accent2"/>
              </a:extrusionClr>
              <a:contourClr>
                <a:schemeClr val="accent2"/>
              </a:contourClr>
            </a:sp3d>
          </p:spPr>
          <p:txBody>
            <a:bodyPr wrap="none">
              <a:spAutoFit/>
            </a:bodyPr>
            <a:lstStyle/>
            <a:p>
              <a:pPr>
                <a:defRPr/>
              </a:pPr>
              <a:r>
                <a:rPr lang="en-US" dirty="0"/>
                <a:t>Intersegment Direct</a:t>
              </a:r>
            </a:p>
          </p:txBody>
        </p:sp>
        <p:sp>
          <p:nvSpPr>
            <p:cNvPr id="9" name="TextBox 8"/>
            <p:cNvSpPr txBox="1"/>
            <p:nvPr/>
          </p:nvSpPr>
          <p:spPr>
            <a:xfrm>
              <a:off x="5535768" y="2934237"/>
              <a:ext cx="2626040" cy="369332"/>
            </a:xfrm>
            <a:prstGeom prst="rect">
              <a:avLst/>
            </a:prstGeom>
            <a:solidFill>
              <a:schemeClr val="accent2"/>
            </a:solidFill>
            <a:ln>
              <a:solidFill>
                <a:schemeClr val="accent2"/>
              </a:solidFill>
            </a:ln>
            <a:scene3d>
              <a:camera prst="orthographicFront"/>
              <a:lightRig rig="threePt" dir="t"/>
            </a:scene3d>
            <a:sp3d extrusionH="76200" contourW="12700">
              <a:extrusionClr>
                <a:schemeClr val="accent2"/>
              </a:extrusionClr>
              <a:contourClr>
                <a:schemeClr val="accent2"/>
              </a:contourClr>
            </a:sp3d>
          </p:spPr>
          <p:txBody>
            <a:bodyPr wrap="none">
              <a:spAutoFit/>
            </a:bodyPr>
            <a:lstStyle/>
            <a:p>
              <a:pPr>
                <a:defRPr/>
              </a:pPr>
              <a:r>
                <a:rPr lang="en-US" dirty="0"/>
                <a:t>Intersegment Indirect</a:t>
              </a:r>
            </a:p>
          </p:txBody>
        </p:sp>
        <p:sp>
          <p:nvSpPr>
            <p:cNvPr id="10" name="TextBox 9"/>
            <p:cNvSpPr txBox="1"/>
            <p:nvPr/>
          </p:nvSpPr>
          <p:spPr>
            <a:xfrm>
              <a:off x="5545425" y="4113726"/>
              <a:ext cx="2403222" cy="369332"/>
            </a:xfrm>
            <a:prstGeom prst="rect">
              <a:avLst/>
            </a:prstGeom>
            <a:solidFill>
              <a:schemeClr val="accent2"/>
            </a:solidFill>
            <a:ln>
              <a:solidFill>
                <a:schemeClr val="accent2"/>
              </a:solidFill>
            </a:ln>
            <a:scene3d>
              <a:camera prst="orthographicFront"/>
              <a:lightRig rig="threePt" dir="t"/>
            </a:scene3d>
            <a:sp3d extrusionH="76200" contourW="12700">
              <a:extrusionClr>
                <a:schemeClr val="accent2"/>
              </a:extrusionClr>
              <a:contourClr>
                <a:schemeClr val="accent2"/>
              </a:contourClr>
            </a:sp3d>
          </p:spPr>
          <p:txBody>
            <a:bodyPr wrap="none">
              <a:spAutoFit/>
            </a:bodyPr>
            <a:lstStyle/>
            <a:p>
              <a:pPr>
                <a:defRPr/>
              </a:pPr>
              <a:r>
                <a:rPr lang="en-US" dirty="0"/>
                <a:t>IntraSegment Direct</a:t>
              </a:r>
            </a:p>
          </p:txBody>
        </p:sp>
        <p:sp>
          <p:nvSpPr>
            <p:cNvPr id="11" name="TextBox 10"/>
            <p:cNvSpPr txBox="1"/>
            <p:nvPr/>
          </p:nvSpPr>
          <p:spPr>
            <a:xfrm>
              <a:off x="5558304" y="5042079"/>
              <a:ext cx="2638864" cy="369332"/>
            </a:xfrm>
            <a:prstGeom prst="rect">
              <a:avLst/>
            </a:prstGeom>
            <a:solidFill>
              <a:schemeClr val="accent2"/>
            </a:solidFill>
            <a:ln>
              <a:solidFill>
                <a:schemeClr val="accent2"/>
              </a:solidFill>
            </a:ln>
            <a:scene3d>
              <a:camera prst="orthographicFront"/>
              <a:lightRig rig="threePt" dir="t"/>
            </a:scene3d>
            <a:sp3d extrusionH="76200" contourW="12700">
              <a:extrusionClr>
                <a:schemeClr val="accent2"/>
              </a:extrusionClr>
              <a:contourClr>
                <a:schemeClr val="accent2"/>
              </a:contourClr>
            </a:sp3d>
          </p:spPr>
          <p:txBody>
            <a:bodyPr wrap="none">
              <a:spAutoFit/>
            </a:bodyPr>
            <a:lstStyle/>
            <a:p>
              <a:pPr>
                <a:defRPr/>
              </a:pPr>
              <a:r>
                <a:rPr lang="en-US" dirty="0"/>
                <a:t>IntraSegment Indirect</a:t>
              </a:r>
            </a:p>
          </p:txBody>
        </p:sp>
        <p:sp>
          <p:nvSpPr>
            <p:cNvPr id="12" name="Left Bracket 11"/>
            <p:cNvSpPr/>
            <p:nvPr/>
          </p:nvSpPr>
          <p:spPr>
            <a:xfrm>
              <a:off x="2969092" y="2667182"/>
              <a:ext cx="152868" cy="2133323"/>
            </a:xfrm>
            <a:prstGeom prst="leftBracket">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6" name="Straight Connector 15"/>
            <p:cNvCxnSpPr>
              <a:stCxn id="12" idx="1"/>
            </p:cNvCxnSpPr>
            <p:nvPr/>
          </p:nvCxnSpPr>
          <p:spPr>
            <a:xfrm rot="10800000">
              <a:off x="1978850" y="3733843"/>
              <a:ext cx="990243" cy="161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Left Bracket 16"/>
            <p:cNvSpPr/>
            <p:nvPr/>
          </p:nvSpPr>
          <p:spPr>
            <a:xfrm>
              <a:off x="5129623" y="2221123"/>
              <a:ext cx="382170" cy="914743"/>
            </a:xfrm>
            <a:prstGeom prst="leftBracket">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0" name="Straight Connector 19"/>
            <p:cNvCxnSpPr>
              <a:stCxn id="17" idx="1"/>
            </p:cNvCxnSpPr>
            <p:nvPr/>
          </p:nvCxnSpPr>
          <p:spPr>
            <a:xfrm rot="10800000">
              <a:off x="4825586" y="2678495"/>
              <a:ext cx="304036" cy="161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Left Bracket 20"/>
            <p:cNvSpPr/>
            <p:nvPr/>
          </p:nvSpPr>
          <p:spPr>
            <a:xfrm>
              <a:off x="5139814" y="4317275"/>
              <a:ext cx="382170" cy="914743"/>
            </a:xfrm>
            <a:prstGeom prst="leftBracket">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2" name="Straight Connector 21"/>
            <p:cNvCxnSpPr>
              <a:stCxn id="21" idx="1"/>
            </p:cNvCxnSpPr>
            <p:nvPr/>
          </p:nvCxnSpPr>
          <p:spPr>
            <a:xfrm rot="10800000">
              <a:off x="4834078" y="4774646"/>
              <a:ext cx="305735" cy="1617"/>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 name="Slide Number Placeholder 23"/>
          <p:cNvSpPr>
            <a:spLocks noGrp="1"/>
          </p:cNvSpPr>
          <p:nvPr>
            <p:ph type="sldNum" sz="quarter" idx="12"/>
          </p:nvPr>
        </p:nvSpPr>
        <p:spPr>
          <a:xfrm>
            <a:off x="8129588" y="5734050"/>
            <a:ext cx="609600" cy="520700"/>
          </a:xfrm>
        </p:spPr>
        <p:txBody>
          <a:bodyPr/>
          <a:lstStyle/>
          <a:p>
            <a:pPr>
              <a:defRPr/>
            </a:pPr>
            <a:fld id="{0AA14783-EC8E-4304-90FA-A701626B823E}" type="slidenum">
              <a:rPr lang="en-US" smtClean="0"/>
              <a:pPr>
                <a:defRPr/>
              </a:pPr>
              <a:t>5</a:t>
            </a:fld>
            <a:endParaRPr lang="en-US"/>
          </a:p>
        </p:txBody>
      </p:sp>
    </p:spTree>
    <p:extLst>
      <p:ext uri="{BB962C8B-B14F-4D97-AF65-F5344CB8AC3E}">
        <p14:creationId xmlns:p14="http://schemas.microsoft.com/office/powerpoint/2010/main" val="365580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Control transfer instructions</a:t>
            </a:r>
            <a:endParaRPr lang="en-US" dirty="0"/>
          </a:p>
        </p:txBody>
      </p:sp>
      <p:sp>
        <p:nvSpPr>
          <p:cNvPr id="44035" name="Content Placeholder 2"/>
          <p:cNvSpPr>
            <a:spLocks noGrp="1"/>
          </p:cNvSpPr>
          <p:nvPr>
            <p:ph sz="quarter" idx="1"/>
          </p:nvPr>
        </p:nvSpPr>
        <p:spPr/>
        <p:txBody>
          <a:bodyPr/>
          <a:lstStyle/>
          <a:p>
            <a:pPr marL="457200" indent="-457200" algn="just">
              <a:buFont typeface="Wingdings 2" pitchFamily="18" charset="2"/>
              <a:buAutoNum type="arabicPeriod"/>
            </a:pPr>
            <a:r>
              <a:rPr lang="en-US" sz="2800" smtClean="0"/>
              <a:t>IntraSegment Direct Mode:</a:t>
            </a:r>
          </a:p>
          <a:p>
            <a:pPr marL="1371600" lvl="3" indent="-457200" algn="just">
              <a:buFont typeface="Wingdings" pitchFamily="2" charset="2"/>
              <a:buChar char="ü"/>
            </a:pPr>
            <a:r>
              <a:rPr lang="en-US" sz="1800" smtClean="0"/>
              <a:t>The address to which the control is to be transferred lies in the same segment in which the control transfer instructions lies and appears directly in the instructions as an immediate displacement value.</a:t>
            </a:r>
          </a:p>
          <a:p>
            <a:pPr marL="1371600" lvl="3" indent="-457200" algn="just">
              <a:buFont typeface="Wingdings" pitchFamily="2" charset="2"/>
              <a:buChar char="ü"/>
            </a:pPr>
            <a:r>
              <a:rPr lang="en-US" sz="1800" smtClean="0"/>
              <a:t>The effective address to which the control is transferred is given by the sum of 8 or 16 bit displacement and current content of IP.</a:t>
            </a:r>
          </a:p>
          <a:p>
            <a:pPr marL="1371600" lvl="3" indent="-457200" algn="just">
              <a:buFont typeface="Wingdings" pitchFamily="2" charset="2"/>
              <a:buChar char="ü"/>
            </a:pPr>
            <a:r>
              <a:rPr lang="en-US" sz="1800" smtClean="0"/>
              <a:t>In signed displacement: 8 bit i.e. -128&lt; d &lt; 127 – short jump.</a:t>
            </a:r>
          </a:p>
          <a:p>
            <a:pPr marL="1371600" lvl="3" indent="-457200" algn="just">
              <a:buFont typeface="Wingdings" pitchFamily="2" charset="2"/>
              <a:buChar char="ü"/>
            </a:pPr>
            <a:r>
              <a:rPr lang="en-US" sz="1800" smtClean="0"/>
              <a:t>16 bit: -32768 &lt; d &lt; 32767 – long jump.</a:t>
            </a:r>
          </a:p>
          <a:p>
            <a:pPr marL="1371600" lvl="3" indent="-457200" algn="just">
              <a:buFont typeface="Wingdings 2" pitchFamily="18" charset="2"/>
              <a:buNone/>
            </a:pPr>
            <a:r>
              <a:rPr lang="en-US" sz="1800" smtClean="0"/>
              <a:t>Ex:</a:t>
            </a:r>
          </a:p>
          <a:p>
            <a:pPr marL="1371600" lvl="3" indent="-457200" algn="just">
              <a:buFont typeface="Wingdings 2" pitchFamily="18" charset="2"/>
              <a:buNone/>
            </a:pPr>
            <a:r>
              <a:rPr lang="en-US" sz="1800" smtClean="0"/>
              <a:t>    </a:t>
            </a:r>
            <a:r>
              <a:rPr lang="en-US" sz="1800" smtClean="0">
                <a:solidFill>
                  <a:srgbClr val="00B0F0"/>
                </a:solidFill>
              </a:rPr>
              <a:t>JMP SHORT LABEL</a:t>
            </a:r>
          </a:p>
          <a:p>
            <a:pPr marL="1371600" lvl="3" indent="-457200" algn="just">
              <a:buFont typeface="Wingdings 2" pitchFamily="18" charset="2"/>
              <a:buNone/>
            </a:pPr>
            <a:r>
              <a:rPr lang="en-US" sz="1800" smtClean="0"/>
              <a:t>- LABEL lies within -128 to +127</a:t>
            </a:r>
          </a:p>
          <a:p>
            <a:pPr marL="1371600" lvl="3" indent="-457200" algn="just">
              <a:buFont typeface="Wingdings" pitchFamily="2" charset="2"/>
              <a:buChar char="ü"/>
            </a:pPr>
            <a:endParaRPr lang="en-US" sz="1800" smtClean="0"/>
          </a:p>
        </p:txBody>
      </p:sp>
      <p:sp>
        <p:nvSpPr>
          <p:cNvPr id="4" name="Slide Number Placeholder 3"/>
          <p:cNvSpPr>
            <a:spLocks noGrp="1"/>
          </p:cNvSpPr>
          <p:nvPr>
            <p:ph type="sldNum" sz="quarter" idx="12"/>
          </p:nvPr>
        </p:nvSpPr>
        <p:spPr>
          <a:xfrm>
            <a:off x="8129588" y="5734050"/>
            <a:ext cx="609600" cy="520700"/>
          </a:xfrm>
        </p:spPr>
        <p:txBody>
          <a:bodyPr/>
          <a:lstStyle/>
          <a:p>
            <a:pPr>
              <a:defRPr/>
            </a:pPr>
            <a:fld id="{6ABD1F96-AD1C-4D32-A2AD-C21691E0940D}" type="slidenum">
              <a:rPr lang="en-US" smtClean="0"/>
              <a:pPr>
                <a:defRPr/>
              </a:pPr>
              <a:t>6</a:t>
            </a:fld>
            <a:endParaRPr lang="en-US"/>
          </a:p>
        </p:txBody>
      </p:sp>
    </p:spTree>
    <p:extLst>
      <p:ext uri="{BB962C8B-B14F-4D97-AF65-F5344CB8AC3E}">
        <p14:creationId xmlns:p14="http://schemas.microsoft.com/office/powerpoint/2010/main" val="201596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Control transfer instructions</a:t>
            </a:r>
            <a:endParaRPr lang="en-US" dirty="0"/>
          </a:p>
        </p:txBody>
      </p:sp>
      <p:sp>
        <p:nvSpPr>
          <p:cNvPr id="45059" name="Content Placeholder 2"/>
          <p:cNvSpPr>
            <a:spLocks noGrp="1"/>
          </p:cNvSpPr>
          <p:nvPr>
            <p:ph sz="quarter" idx="1"/>
          </p:nvPr>
        </p:nvSpPr>
        <p:spPr/>
        <p:txBody>
          <a:bodyPr/>
          <a:lstStyle/>
          <a:p>
            <a:pPr marL="457200" indent="-457200" algn="just">
              <a:buFont typeface="Wingdings 2" pitchFamily="18" charset="2"/>
              <a:buNone/>
            </a:pPr>
            <a:r>
              <a:rPr lang="en-US" smtClean="0"/>
              <a:t>2. IntraSegment Indirect Mode:</a:t>
            </a:r>
          </a:p>
          <a:p>
            <a:pPr marL="1371600" lvl="3" indent="-457200" algn="just">
              <a:buFont typeface="Wingdings" pitchFamily="2" charset="2"/>
              <a:buChar char="ü"/>
            </a:pPr>
            <a:r>
              <a:rPr lang="en-US" smtClean="0"/>
              <a:t>The displacement to which the control is transferred, is in the same segment in which the control transfer instruction lies, but it is passed to the instruction indirectly.</a:t>
            </a:r>
          </a:p>
          <a:p>
            <a:pPr marL="1371600" lvl="3" indent="-457200" algn="just">
              <a:buFont typeface="Wingdings" pitchFamily="2" charset="2"/>
              <a:buChar char="ü"/>
            </a:pPr>
            <a:r>
              <a:rPr lang="en-US" smtClean="0"/>
              <a:t>The branch address is the content of a register or a memory locations.</a:t>
            </a:r>
          </a:p>
          <a:p>
            <a:pPr marL="1371600" lvl="3" indent="-457200" algn="just">
              <a:buFont typeface="Wingdings" pitchFamily="2" charset="2"/>
              <a:buChar char="ü"/>
            </a:pPr>
            <a:r>
              <a:rPr lang="en-US" smtClean="0"/>
              <a:t>This addressing mode may be used in unconditional branch instructions.</a:t>
            </a:r>
          </a:p>
          <a:p>
            <a:pPr marL="1371600" lvl="3" indent="-457200" algn="just">
              <a:buFont typeface="Wingdings 2" pitchFamily="18" charset="2"/>
              <a:buNone/>
            </a:pPr>
            <a:r>
              <a:rPr lang="en-US" smtClean="0"/>
              <a:t>Ex:</a:t>
            </a:r>
          </a:p>
          <a:p>
            <a:pPr marL="1371600" lvl="3" indent="-457200" algn="just">
              <a:buFont typeface="Wingdings 2" pitchFamily="18" charset="2"/>
              <a:buNone/>
            </a:pPr>
            <a:r>
              <a:rPr lang="en-US" smtClean="0"/>
              <a:t>    </a:t>
            </a:r>
            <a:r>
              <a:rPr lang="en-US" smtClean="0">
                <a:solidFill>
                  <a:srgbClr val="00B0F0"/>
                </a:solidFill>
              </a:rPr>
              <a:t>JMP [BX]; </a:t>
            </a:r>
            <a:r>
              <a:rPr lang="en-US" smtClean="0"/>
              <a:t>jump to effective address stored in BX.</a:t>
            </a:r>
          </a:p>
          <a:p>
            <a:pPr marL="1371600" lvl="3" indent="-457200" algn="just">
              <a:buFont typeface="Wingdings" pitchFamily="2" charset="2"/>
              <a:buChar char="ü"/>
            </a:pPr>
            <a:endParaRPr lang="en-US" smtClean="0"/>
          </a:p>
        </p:txBody>
      </p:sp>
      <p:sp>
        <p:nvSpPr>
          <p:cNvPr id="4" name="Slide Number Placeholder 3"/>
          <p:cNvSpPr>
            <a:spLocks noGrp="1"/>
          </p:cNvSpPr>
          <p:nvPr>
            <p:ph type="sldNum" sz="quarter" idx="12"/>
          </p:nvPr>
        </p:nvSpPr>
        <p:spPr>
          <a:xfrm>
            <a:off x="8129588" y="5734050"/>
            <a:ext cx="609600" cy="520700"/>
          </a:xfrm>
        </p:spPr>
        <p:txBody>
          <a:bodyPr/>
          <a:lstStyle/>
          <a:p>
            <a:pPr>
              <a:defRPr/>
            </a:pPr>
            <a:fld id="{D68861EC-3FD1-47DA-B163-C39160521D06}" type="slidenum">
              <a:rPr lang="en-US" smtClean="0"/>
              <a:pPr>
                <a:defRPr/>
              </a:pPr>
              <a:t>7</a:t>
            </a:fld>
            <a:endParaRPr lang="en-US"/>
          </a:p>
        </p:txBody>
      </p:sp>
    </p:spTree>
    <p:extLst>
      <p:ext uri="{BB962C8B-B14F-4D97-AF65-F5344CB8AC3E}">
        <p14:creationId xmlns:p14="http://schemas.microsoft.com/office/powerpoint/2010/main" val="79424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486</Words>
  <Application>Microsoft Office PowerPoint</Application>
  <PresentationFormat>On-screen Show (4:3)</PresentationFormat>
  <Paragraphs>73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Explanation</vt:lpstr>
      <vt:lpstr>6.Register relative </vt:lpstr>
      <vt:lpstr>Explanation</vt:lpstr>
      <vt:lpstr>Explanation</vt:lpstr>
      <vt:lpstr>Addressing modes</vt:lpstr>
      <vt:lpstr>Control transfer instructions</vt:lpstr>
      <vt:lpstr>Control transfer instructions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Explanation</dc:title>
  <dc:creator>Bagubali</dc:creator>
  <cp:lastModifiedBy>Bagubali</cp:lastModifiedBy>
  <cp:revision>1</cp:revision>
  <dcterms:created xsi:type="dcterms:W3CDTF">2012-04-17T06:24:20Z</dcterms:created>
  <dcterms:modified xsi:type="dcterms:W3CDTF">2012-04-17T06:26:41Z</dcterms:modified>
</cp:coreProperties>
</file>