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58" r:id="rId4"/>
    <p:sldId id="259" r:id="rId5"/>
    <p:sldId id="260" r:id="rId6"/>
    <p:sldId id="287" r:id="rId7"/>
    <p:sldId id="284" r:id="rId8"/>
    <p:sldId id="285" r:id="rId9"/>
    <p:sldId id="286" r:id="rId10"/>
    <p:sldId id="28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9C77-5082-4B48-BE91-D271D3EB10E2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75B-DDA0-43E6-9EA7-62B99824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45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9C77-5082-4B48-BE91-D271D3EB10E2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75B-DDA0-43E6-9EA7-62B99824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2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9C77-5082-4B48-BE91-D271D3EB10E2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75B-DDA0-43E6-9EA7-62B99824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4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9680E-2871-4BB4-926D-36660529D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553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9C77-5082-4B48-BE91-D271D3EB10E2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75B-DDA0-43E6-9EA7-62B99824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6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9C77-5082-4B48-BE91-D271D3EB10E2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75B-DDA0-43E6-9EA7-62B99824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1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9C77-5082-4B48-BE91-D271D3EB10E2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75B-DDA0-43E6-9EA7-62B99824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6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9C77-5082-4B48-BE91-D271D3EB10E2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75B-DDA0-43E6-9EA7-62B99824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9C77-5082-4B48-BE91-D271D3EB10E2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75B-DDA0-43E6-9EA7-62B99824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9C77-5082-4B48-BE91-D271D3EB10E2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75B-DDA0-43E6-9EA7-62B99824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9C77-5082-4B48-BE91-D271D3EB10E2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75B-DDA0-43E6-9EA7-62B99824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7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9C77-5082-4B48-BE91-D271D3EB10E2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175B-DDA0-43E6-9EA7-62B99824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72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9C77-5082-4B48-BE91-D271D3EB10E2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175B-DDA0-43E6-9EA7-62B99824E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5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solidFill>
                  <a:srgbClr val="FF0000"/>
                </a:solidFill>
              </a:rPr>
              <a:t>DMA CONTROLLER 8257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1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DMA Operation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32859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46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Description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It containing Five main Blocks.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>
                <a:solidFill>
                  <a:srgbClr val="FFC000"/>
                </a:solidFill>
              </a:rPr>
              <a:t>Data bus buffer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>
                <a:solidFill>
                  <a:srgbClr val="FFC000"/>
                </a:solidFill>
              </a:rPr>
              <a:t>Read/Control logic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>
                <a:solidFill>
                  <a:srgbClr val="FFC000"/>
                </a:solidFill>
              </a:rPr>
              <a:t>Control logic block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>
                <a:solidFill>
                  <a:srgbClr val="FFC000"/>
                </a:solidFill>
              </a:rPr>
              <a:t>Priority resolver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>
                <a:solidFill>
                  <a:srgbClr val="FFC000"/>
                </a:solidFill>
              </a:rPr>
              <a:t>DMA channels.</a:t>
            </a:r>
          </a:p>
        </p:txBody>
      </p:sp>
    </p:spTree>
    <p:extLst>
      <p:ext uri="{BB962C8B-B14F-4D97-AF65-F5344CB8AC3E}">
        <p14:creationId xmlns:p14="http://schemas.microsoft.com/office/powerpoint/2010/main" val="30017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6106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DATA BUS BUFFER: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It contain tristate ,8 bit bi-directional buffer.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Slave mode ,it transfer data between microprocessor and internal data bus.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Master mode ,the outputs A8-A15 bits of memory address  on data lines (Unidirectional).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READ/CONTROL LOGIC: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It control all internal Read/Write operation.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Slave mode ,it accepts address bits and control signal from microprocessor.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Master mode ,it generate address bits and control signal.</a:t>
            </a:r>
          </a:p>
        </p:txBody>
      </p:sp>
    </p:spTree>
    <p:extLst>
      <p:ext uri="{BB962C8B-B14F-4D97-AF65-F5344CB8AC3E}">
        <p14:creationId xmlns:p14="http://schemas.microsoft.com/office/powerpoint/2010/main" val="1727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610600" cy="6248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 smtClean="0">
                <a:solidFill>
                  <a:srgbClr val="FF0000"/>
                </a:solidFill>
              </a:rPr>
              <a:t>Control logic block: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It contains ,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Control logic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Mode set register and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Status Register.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 smtClean="0">
                <a:solidFill>
                  <a:srgbClr val="FF0000"/>
                </a:solidFill>
              </a:rPr>
              <a:t>CONTROL LOGIC: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Master mode ,It control the sequence of DMA operation during all DMA cycles.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It generates address and control signals.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It increments 16 bit address and decrement 14 bit counter registers.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It activate a HRQ signal  on DMA channel Request.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Slave ,mode it is disabled.</a:t>
            </a:r>
          </a:p>
        </p:txBody>
      </p:sp>
    </p:spTree>
    <p:extLst>
      <p:ext uri="{BB962C8B-B14F-4D97-AF65-F5344CB8AC3E}">
        <p14:creationId xmlns:p14="http://schemas.microsoft.com/office/powerpoint/2010/main" val="30571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0"/>
            <a:ext cx="83058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 smtClean="0">
                <a:solidFill>
                  <a:srgbClr val="FF0000"/>
                </a:solidFill>
              </a:rPr>
              <a:t>MODE SET REGISTERS: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It is a write only registers.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It is used to set the operating modes.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This registers is programmed after initialization of DMA channel.</a:t>
            </a:r>
          </a:p>
        </p:txBody>
      </p:sp>
      <p:graphicFrame>
        <p:nvGraphicFramePr>
          <p:cNvPr id="70784" name="Group 12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643291"/>
              </p:ext>
            </p:extLst>
          </p:nvPr>
        </p:nvGraphicFramePr>
        <p:xfrm>
          <a:off x="1043608" y="2852936"/>
          <a:ext cx="6858000" cy="1371600"/>
        </p:xfrm>
        <a:graphic>
          <a:graphicData uri="http://schemas.openxmlformats.org/drawingml/2006/table">
            <a:tbl>
              <a:tblPr/>
              <a:tblGrid>
                <a:gridCol w="914400"/>
                <a:gridCol w="80010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EW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RP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EN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EN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EN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EN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734481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525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AL=1=Auto load mode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C000"/>
                </a:solidFill>
              </a:rPr>
              <a:t>AL=0=Rotating mode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TCS=1=Stop after TC (Disable Channel)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TCS=0=Start after TC (Enable Channel)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EW=1=Extended write mode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EW=0=normal mode.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RP=1=Rotating priority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C000"/>
                </a:solidFill>
              </a:rPr>
              <a:t>RP=0=Fixed priority.</a:t>
            </a:r>
          </a:p>
        </p:txBody>
      </p:sp>
    </p:spTree>
    <p:extLst>
      <p:ext uri="{BB962C8B-B14F-4D97-AF65-F5344CB8AC3E}">
        <p14:creationId xmlns:p14="http://schemas.microsoft.com/office/powerpoint/2010/main" val="11707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86800" cy="64309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EN</a:t>
            </a:r>
            <a:r>
              <a:rPr lang="en-US" baseline="-25000" dirty="0" smtClean="0">
                <a:solidFill>
                  <a:srgbClr val="FFC000"/>
                </a:solidFill>
              </a:rPr>
              <a:t>3</a:t>
            </a:r>
            <a:r>
              <a:rPr lang="en-US" dirty="0" smtClean="0">
                <a:solidFill>
                  <a:srgbClr val="FFC000"/>
                </a:solidFill>
              </a:rPr>
              <a:t>=1=Enable DMA CH-3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EN</a:t>
            </a:r>
            <a:r>
              <a:rPr lang="en-US" baseline="-25000" dirty="0" smtClean="0">
                <a:solidFill>
                  <a:srgbClr val="FFC000"/>
                </a:solidFill>
              </a:rPr>
              <a:t>3</a:t>
            </a:r>
            <a:r>
              <a:rPr lang="en-US" dirty="0" smtClean="0">
                <a:solidFill>
                  <a:srgbClr val="FFC000"/>
                </a:solidFill>
              </a:rPr>
              <a:t>=0=Disable DMA CH-3</a:t>
            </a:r>
          </a:p>
          <a:p>
            <a:pPr eaLnBrk="1" hangingPunct="1">
              <a:defRPr/>
            </a:pPr>
            <a:endParaRPr lang="en-US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EN</a:t>
            </a:r>
            <a:r>
              <a:rPr lang="en-US" baseline="-25000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FFC000"/>
                </a:solidFill>
              </a:rPr>
              <a:t>=1=Enable DMA CH-2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EN</a:t>
            </a:r>
            <a:r>
              <a:rPr lang="en-US" baseline="-25000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FFC000"/>
                </a:solidFill>
              </a:rPr>
              <a:t>=0=Disable DMA CH-2</a:t>
            </a:r>
          </a:p>
          <a:p>
            <a:pPr eaLnBrk="1" hangingPunct="1">
              <a:defRPr/>
            </a:pPr>
            <a:endParaRPr lang="en-US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EN</a:t>
            </a:r>
            <a:r>
              <a:rPr lang="en-US" baseline="-25000" dirty="0" smtClean="0">
                <a:solidFill>
                  <a:srgbClr val="FFC000"/>
                </a:solidFill>
              </a:rPr>
              <a:t>1</a:t>
            </a:r>
            <a:r>
              <a:rPr lang="en-US" dirty="0" smtClean="0">
                <a:solidFill>
                  <a:srgbClr val="FFC000"/>
                </a:solidFill>
              </a:rPr>
              <a:t>=1=Enable DMA CH-1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EN</a:t>
            </a:r>
            <a:r>
              <a:rPr lang="en-US" baseline="-25000" dirty="0" smtClean="0">
                <a:solidFill>
                  <a:srgbClr val="FFC000"/>
                </a:solidFill>
              </a:rPr>
              <a:t>1</a:t>
            </a:r>
            <a:r>
              <a:rPr lang="en-US" dirty="0" smtClean="0">
                <a:solidFill>
                  <a:srgbClr val="FFC000"/>
                </a:solidFill>
              </a:rPr>
              <a:t>=0=Disable DMA CH-1</a:t>
            </a:r>
          </a:p>
          <a:p>
            <a:pPr eaLnBrk="1" hangingPunct="1">
              <a:defRPr/>
            </a:pPr>
            <a:endParaRPr lang="en-US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EN</a:t>
            </a:r>
            <a:r>
              <a:rPr lang="en-US" baseline="-25000" dirty="0" smtClean="0">
                <a:solidFill>
                  <a:srgbClr val="FFC000"/>
                </a:solidFill>
              </a:rPr>
              <a:t>0</a:t>
            </a:r>
            <a:r>
              <a:rPr lang="en-US" dirty="0" smtClean="0">
                <a:solidFill>
                  <a:srgbClr val="FFC000"/>
                </a:solidFill>
              </a:rPr>
              <a:t>=1=Enable DMA CH-0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EN</a:t>
            </a:r>
            <a:r>
              <a:rPr lang="en-US" baseline="-25000" dirty="0" smtClean="0">
                <a:solidFill>
                  <a:srgbClr val="FFC000"/>
                </a:solidFill>
              </a:rPr>
              <a:t>0</a:t>
            </a:r>
            <a:r>
              <a:rPr lang="en-US" dirty="0" smtClean="0">
                <a:solidFill>
                  <a:srgbClr val="FFC000"/>
                </a:solidFill>
              </a:rPr>
              <a:t>=0=Disable DMA CH-0</a:t>
            </a:r>
          </a:p>
        </p:txBody>
      </p:sp>
    </p:spTree>
    <p:extLst>
      <p:ext uri="{BB962C8B-B14F-4D97-AF65-F5344CB8AC3E}">
        <p14:creationId xmlns:p14="http://schemas.microsoft.com/office/powerpoint/2010/main" val="27423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15340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u="sng" dirty="0" smtClean="0">
                <a:solidFill>
                  <a:srgbClr val="FF0000"/>
                </a:solidFill>
              </a:rPr>
              <a:t>STATUS REGISTERS: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It is read only registers.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It is tell the status of DMA channels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TC status bits are set when TC signal is activated for that channel.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Update flag is not affected during read operation.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The UP bit is set during update cycle . It is cleared after completion of update cycle.</a:t>
            </a:r>
          </a:p>
        </p:txBody>
      </p:sp>
      <p:graphicFrame>
        <p:nvGraphicFramePr>
          <p:cNvPr id="75861" name="Group 85"/>
          <p:cNvGraphicFramePr>
            <a:graphicFrameLocks noGrp="1"/>
          </p:cNvGraphicFramePr>
          <p:nvPr>
            <p:ph sz="half" idx="2"/>
          </p:nvPr>
        </p:nvGraphicFramePr>
        <p:xfrm>
          <a:off x="838200" y="5181600"/>
          <a:ext cx="7239000" cy="1371600"/>
        </p:xfrm>
        <a:graphic>
          <a:graphicData uri="http://schemas.openxmlformats.org/drawingml/2006/table">
            <a:tbl>
              <a:tblPr/>
              <a:tblGrid>
                <a:gridCol w="914400"/>
                <a:gridCol w="895350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TC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TC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TC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TC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8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458200" cy="6172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UP=Update flag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UP=1=8257 executing update cycle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UP=0=8257 executing DMA cycle</a:t>
            </a:r>
          </a:p>
          <a:p>
            <a:pPr eaLnBrk="1" hangingPunct="1">
              <a:defRPr/>
            </a:pPr>
            <a:endParaRPr lang="en-US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TC</a:t>
            </a:r>
            <a:r>
              <a:rPr lang="en-US" baseline="-25000" dirty="0" smtClean="0">
                <a:solidFill>
                  <a:srgbClr val="FFC000"/>
                </a:solidFill>
              </a:rPr>
              <a:t>3</a:t>
            </a:r>
            <a:r>
              <a:rPr lang="en-US" dirty="0" smtClean="0">
                <a:solidFill>
                  <a:srgbClr val="FFC000"/>
                </a:solidFill>
              </a:rPr>
              <a:t>=1=TC activated CH-3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TC</a:t>
            </a:r>
            <a:r>
              <a:rPr lang="en-US" baseline="-25000" dirty="0" smtClean="0">
                <a:solidFill>
                  <a:srgbClr val="FFC000"/>
                </a:solidFill>
              </a:rPr>
              <a:t>3</a:t>
            </a:r>
            <a:r>
              <a:rPr lang="en-US" dirty="0" smtClean="0">
                <a:solidFill>
                  <a:srgbClr val="FFC000"/>
                </a:solidFill>
              </a:rPr>
              <a:t>=0=TC activated CH-3</a:t>
            </a:r>
          </a:p>
          <a:p>
            <a:pPr eaLnBrk="1" hangingPunct="1">
              <a:defRPr/>
            </a:pPr>
            <a:endParaRPr lang="en-US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TC</a:t>
            </a:r>
            <a:r>
              <a:rPr lang="en-US" baseline="-25000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FFC000"/>
                </a:solidFill>
              </a:rPr>
              <a:t>=1=TC activated CH-2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TC</a:t>
            </a:r>
            <a:r>
              <a:rPr lang="en-US" baseline="-25000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FFC000"/>
                </a:solidFill>
              </a:rPr>
              <a:t>=0=TC activated CH-2</a:t>
            </a:r>
          </a:p>
          <a:p>
            <a:pPr eaLnBrk="1" hangingPunct="1">
              <a:defRPr/>
            </a:pPr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1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324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TC</a:t>
            </a:r>
            <a:r>
              <a:rPr lang="en-US" sz="2800" baseline="-25000" dirty="0" smtClean="0">
                <a:solidFill>
                  <a:srgbClr val="FFC000"/>
                </a:solidFill>
              </a:rPr>
              <a:t>1</a:t>
            </a:r>
            <a:r>
              <a:rPr lang="en-US" sz="2800" dirty="0" smtClean="0">
                <a:solidFill>
                  <a:srgbClr val="FFC000"/>
                </a:solidFill>
              </a:rPr>
              <a:t>=1=TC activated CH-1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TC</a:t>
            </a:r>
            <a:r>
              <a:rPr lang="en-US" sz="2800" baseline="-25000" dirty="0" smtClean="0">
                <a:solidFill>
                  <a:srgbClr val="FFC000"/>
                </a:solidFill>
              </a:rPr>
              <a:t>1</a:t>
            </a:r>
            <a:r>
              <a:rPr lang="en-US" sz="2800" dirty="0" smtClean="0">
                <a:solidFill>
                  <a:srgbClr val="FFC000"/>
                </a:solidFill>
              </a:rPr>
              <a:t>=0=TC activated CH-1</a:t>
            </a:r>
          </a:p>
          <a:p>
            <a:pPr eaLnBrk="1" hangingPunct="1">
              <a:defRPr/>
            </a:pPr>
            <a:endParaRPr lang="en-US" sz="2800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TC</a:t>
            </a:r>
            <a:r>
              <a:rPr lang="en-US" sz="2800" baseline="-25000" dirty="0" smtClean="0">
                <a:solidFill>
                  <a:srgbClr val="FFC000"/>
                </a:solidFill>
              </a:rPr>
              <a:t>0</a:t>
            </a:r>
            <a:r>
              <a:rPr lang="en-US" sz="2800" dirty="0" smtClean="0">
                <a:solidFill>
                  <a:srgbClr val="FFC000"/>
                </a:solidFill>
              </a:rPr>
              <a:t>=1=TC activated CH-0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TC</a:t>
            </a:r>
            <a:r>
              <a:rPr lang="en-US" sz="2800" baseline="-25000" dirty="0" smtClean="0">
                <a:solidFill>
                  <a:srgbClr val="FFC000"/>
                </a:solidFill>
              </a:rPr>
              <a:t>0</a:t>
            </a:r>
            <a:r>
              <a:rPr lang="en-US" sz="2800" dirty="0" smtClean="0">
                <a:solidFill>
                  <a:srgbClr val="FFC000"/>
                </a:solidFill>
              </a:rPr>
              <a:t>=0=TC activated CH-0</a:t>
            </a:r>
          </a:p>
          <a:p>
            <a:pPr eaLnBrk="1" hangingPunct="1">
              <a:defRPr/>
            </a:pPr>
            <a:endParaRPr lang="en-US" sz="2800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The address of status register is A</a:t>
            </a:r>
            <a:r>
              <a:rPr lang="en-US" sz="2800" baseline="-25000" dirty="0" smtClean="0">
                <a:solidFill>
                  <a:srgbClr val="FFC000"/>
                </a:solidFill>
              </a:rPr>
              <a:t>3</a:t>
            </a:r>
            <a:r>
              <a:rPr lang="en-US" sz="2800" dirty="0" smtClean="0">
                <a:solidFill>
                  <a:srgbClr val="FFC000"/>
                </a:solidFill>
              </a:rPr>
              <a:t>A</a:t>
            </a:r>
            <a:r>
              <a:rPr lang="en-US" sz="2800" baseline="-25000" dirty="0" smtClean="0">
                <a:solidFill>
                  <a:srgbClr val="FFC000"/>
                </a:solidFill>
              </a:rPr>
              <a:t>2</a:t>
            </a:r>
            <a:r>
              <a:rPr lang="en-US" sz="2800" dirty="0" smtClean="0">
                <a:solidFill>
                  <a:srgbClr val="FFC000"/>
                </a:solidFill>
              </a:rPr>
              <a:t>A</a:t>
            </a:r>
            <a:r>
              <a:rPr lang="en-US" sz="2800" baseline="-25000" dirty="0" smtClean="0">
                <a:solidFill>
                  <a:srgbClr val="FFC000"/>
                </a:solidFill>
              </a:rPr>
              <a:t>1</a:t>
            </a:r>
            <a:r>
              <a:rPr lang="en-US" sz="2800" dirty="0" smtClean="0">
                <a:solidFill>
                  <a:srgbClr val="FFC000"/>
                </a:solidFill>
              </a:rPr>
              <a:t>A</a:t>
            </a:r>
            <a:r>
              <a:rPr lang="en-US" sz="2800" baseline="-25000" dirty="0" smtClean="0">
                <a:solidFill>
                  <a:srgbClr val="FFC000"/>
                </a:solidFill>
              </a:rPr>
              <a:t>0</a:t>
            </a:r>
            <a:r>
              <a:rPr lang="en-US" sz="2800" dirty="0" smtClean="0">
                <a:solidFill>
                  <a:srgbClr val="FFC000"/>
                </a:solidFill>
              </a:rPr>
              <a:t>=1000.</a:t>
            </a:r>
          </a:p>
          <a:p>
            <a:pPr eaLnBrk="1" hangingPunct="1">
              <a:defRPr/>
            </a:pPr>
            <a:endParaRPr lang="en-US" sz="2800" dirty="0" smtClean="0">
              <a:solidFill>
                <a:srgbClr val="FFC0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u="sng" dirty="0" smtClean="0">
                <a:solidFill>
                  <a:srgbClr val="FF0000"/>
                </a:solidFill>
              </a:rPr>
              <a:t>FIRST/LAST FLIP FLOP: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8257 have 8bit data line and 16 bit address line.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8085 it is getting 8-bit data in simultaneously.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8085 can not access 16-bit address in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95749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solidFill>
                  <a:srgbClr val="FF0000"/>
                </a:solidFill>
              </a:rPr>
              <a:t>DMA CONTROLLER 8257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19200"/>
            <a:ext cx="8915400" cy="5486400"/>
          </a:xfrm>
        </p:spPr>
        <p:txBody>
          <a:bodyPr/>
          <a:lstStyle/>
          <a:p>
            <a:pPr marL="609600" indent="-609600" algn="l" eaLnBrk="1" hangingPunct="1">
              <a:defRPr/>
            </a:pPr>
            <a:r>
              <a:rPr lang="en-US" sz="4000" u="sng" dirty="0" smtClean="0">
                <a:solidFill>
                  <a:srgbClr val="FF0000"/>
                </a:solidFill>
              </a:rPr>
              <a:t>Features:</a:t>
            </a:r>
          </a:p>
          <a:p>
            <a:pPr marL="609600" indent="-609600" algn="l"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It is a 4-channel DMA.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C000"/>
                </a:solidFill>
              </a:rPr>
              <a:t>So 4  I/O devices can be interfaced to DMA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C000"/>
                </a:solidFill>
              </a:rPr>
              <a:t>It is designed by Intel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C000"/>
                </a:solidFill>
              </a:rPr>
              <a:t>Each channel have 16-bit address and 14 bit counter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C000"/>
                </a:solidFill>
              </a:rPr>
              <a:t>It provides chip priority resolver that resolves priority of channels in fixed or rotating mode.</a:t>
            </a:r>
          </a:p>
          <a:p>
            <a:pPr marL="609600" indent="-609600" algn="l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C000"/>
                </a:solidFill>
              </a:rPr>
              <a:t>It provide on chip channel  inhibit logic.</a:t>
            </a:r>
          </a:p>
          <a:p>
            <a:pPr marL="609600" indent="-609600" algn="l" eaLnBrk="1" hangingPunct="1">
              <a:defRPr/>
            </a:pPr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458200" cy="6248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A0-A3 lines are used to distinguish between registers ,but they are not distinguish lower and higher address.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It is reset by external RESET signal.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It is also reset by whenever mode set register is loaded.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So program initialization with a dummy (00 H).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FF=1=Higher byte of address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FF=0=Lower byte of address.</a:t>
            </a:r>
          </a:p>
        </p:txBody>
      </p:sp>
    </p:spTree>
    <p:extLst>
      <p:ext uri="{BB962C8B-B14F-4D97-AF65-F5344CB8AC3E}">
        <p14:creationId xmlns:p14="http://schemas.microsoft.com/office/powerpoint/2010/main" val="258252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229600" cy="6400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FFC000"/>
                </a:solidFill>
              </a:rPr>
              <a:t>It generates a TC signal to indicate the peripheral that the programmed number of data bytes have been transferred.</a:t>
            </a:r>
          </a:p>
          <a:p>
            <a:pPr eaLnBrk="1" hangingPunct="1">
              <a:defRPr/>
            </a:pPr>
            <a:r>
              <a:rPr lang="en-US" sz="4000" dirty="0" smtClean="0">
                <a:solidFill>
                  <a:srgbClr val="FFC000"/>
                </a:solidFill>
              </a:rPr>
              <a:t>It generates MARK signal to indicate the peripheral that 128 bytes have been transferred.</a:t>
            </a:r>
          </a:p>
          <a:p>
            <a:pPr eaLnBrk="1" hangingPunct="1">
              <a:defRPr/>
            </a:pPr>
            <a:r>
              <a:rPr lang="en-US" sz="4000" dirty="0" smtClean="0">
                <a:solidFill>
                  <a:srgbClr val="FFC000"/>
                </a:solidFill>
              </a:rPr>
              <a:t>It requires single phase clock.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dirty="0" smtClean="0">
                <a:solidFill>
                  <a:srgbClr val="FFC000"/>
                </a:solidFill>
              </a:rPr>
              <a:t>The maximum frequency is 3Mhz and minimum frequency is 250 Hz.</a:t>
            </a:r>
          </a:p>
        </p:txBody>
      </p:sp>
    </p:spTree>
    <p:extLst>
      <p:ext uri="{BB962C8B-B14F-4D97-AF65-F5344CB8AC3E}">
        <p14:creationId xmlns:p14="http://schemas.microsoft.com/office/powerpoint/2010/main" val="3640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6324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FFC000"/>
                </a:solidFill>
              </a:rPr>
              <a:t>It execute 3 DMA cycles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dirty="0" smtClean="0">
                <a:solidFill>
                  <a:srgbClr val="FFC000"/>
                </a:solidFill>
              </a:rPr>
              <a:t>   1.DMA read  2.DMA write  3.DMA verify.</a:t>
            </a:r>
          </a:p>
          <a:p>
            <a:pPr eaLnBrk="1" hangingPunct="1">
              <a:defRPr/>
            </a:pPr>
            <a:r>
              <a:rPr lang="en-US" sz="4000" dirty="0" smtClean="0">
                <a:solidFill>
                  <a:srgbClr val="FFC000"/>
                </a:solidFill>
              </a:rPr>
              <a:t>It provide AEN signal that can be used to isolate CPU and other devices from the system bus.</a:t>
            </a:r>
          </a:p>
          <a:p>
            <a:pPr eaLnBrk="1" hangingPunct="1">
              <a:defRPr/>
            </a:pPr>
            <a:r>
              <a:rPr lang="en-US" sz="4000" dirty="0" smtClean="0">
                <a:solidFill>
                  <a:srgbClr val="FFC000"/>
                </a:solidFill>
              </a:rPr>
              <a:t>It is operate in two modes.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dirty="0" smtClean="0">
                <a:solidFill>
                  <a:srgbClr val="FFC000"/>
                </a:solidFill>
              </a:rPr>
              <a:t>   1.Master Mode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dirty="0" smtClean="0">
                <a:solidFill>
                  <a:srgbClr val="FFC000"/>
                </a:solidFill>
              </a:rPr>
              <a:t>   2.Slave Mode</a:t>
            </a:r>
          </a:p>
        </p:txBody>
      </p:sp>
    </p:spTree>
    <p:extLst>
      <p:ext uri="{BB962C8B-B14F-4D97-AF65-F5344CB8AC3E}">
        <p14:creationId xmlns:p14="http://schemas.microsoft.com/office/powerpoint/2010/main" val="13802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Pin Diagram of DMA controller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133600" y="1371600"/>
          <a:ext cx="54102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3" imgW="2600000" imgH="3877216" progId="Paint.Picture">
                  <p:embed/>
                </p:oleObj>
              </mc:Choice>
              <mc:Fallback>
                <p:oleObj name="Bitmap Image" r:id="rId3" imgW="2600000" imgH="387721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54102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3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88" y="-24340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8257 BLOCK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828092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700808"/>
            <a:ext cx="6581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2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14400"/>
            <a:ext cx="8229600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97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8257 Register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424936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0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646</Words>
  <Application>Microsoft Office PowerPoint</Application>
  <PresentationFormat>On-screen Show (4:3)</PresentationFormat>
  <Paragraphs>140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Bitmap Image</vt:lpstr>
      <vt:lpstr>DMA CONTROLLER 8257</vt:lpstr>
      <vt:lpstr>DMA CONTROLLER 8257</vt:lpstr>
      <vt:lpstr>PowerPoint Presentation</vt:lpstr>
      <vt:lpstr>PowerPoint Presentation</vt:lpstr>
      <vt:lpstr>Pin Diagram of DMA controller</vt:lpstr>
      <vt:lpstr>8257 BLOCK DIAGRAM</vt:lpstr>
      <vt:lpstr>PowerPoint Presentation</vt:lpstr>
      <vt:lpstr>PowerPoint Presentation</vt:lpstr>
      <vt:lpstr>8257 Register selection</vt:lpstr>
      <vt:lpstr>DMA Operation selection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CONTROLLER 8257</dc:title>
  <dc:creator>Bagubali</dc:creator>
  <cp:lastModifiedBy>admin</cp:lastModifiedBy>
  <cp:revision>7</cp:revision>
  <dcterms:created xsi:type="dcterms:W3CDTF">2012-11-08T09:57:23Z</dcterms:created>
  <dcterms:modified xsi:type="dcterms:W3CDTF">2015-05-04T12:42:48Z</dcterms:modified>
</cp:coreProperties>
</file>