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7C68-1738-403F-9DEC-CB04F2D9C291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91ED-2ABB-4911-A757-6AD13F897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1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7C68-1738-403F-9DEC-CB04F2D9C291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91ED-2ABB-4911-A757-6AD13F897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62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7C68-1738-403F-9DEC-CB04F2D9C291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91ED-2ABB-4911-A757-6AD13F897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44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7C68-1738-403F-9DEC-CB04F2D9C291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91ED-2ABB-4911-A757-6AD13F897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28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7C68-1738-403F-9DEC-CB04F2D9C291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91ED-2ABB-4911-A757-6AD13F897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54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7C68-1738-403F-9DEC-CB04F2D9C291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91ED-2ABB-4911-A757-6AD13F897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15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7C68-1738-403F-9DEC-CB04F2D9C291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91ED-2ABB-4911-A757-6AD13F897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21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7C68-1738-403F-9DEC-CB04F2D9C291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91ED-2ABB-4911-A757-6AD13F897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40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7C68-1738-403F-9DEC-CB04F2D9C291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91ED-2ABB-4911-A757-6AD13F897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34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7C68-1738-403F-9DEC-CB04F2D9C291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91ED-2ABB-4911-A757-6AD13F897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7C68-1738-403F-9DEC-CB04F2D9C291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91ED-2ABB-4911-A757-6AD13F897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61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C7C68-1738-403F-9DEC-CB04F2D9C291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091ED-2ABB-4911-A757-6AD13F897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32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8255 Programmable Peripheral Interface (PPI)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1900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I/O Mode of the 8255</a:t>
            </a:r>
            <a:endParaRPr lang="en-US" dirty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600200"/>
            <a:ext cx="3105150" cy="3667125"/>
          </a:xfrm>
          <a:noFill/>
        </p:spPr>
      </p:pic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00200"/>
            <a:ext cx="3048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0"/>
            <a:ext cx="3048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09900"/>
            <a:ext cx="3048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32213"/>
            <a:ext cx="30575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TextBox 8"/>
          <p:cNvSpPr txBox="1">
            <a:spLocks noChangeArrowheads="1"/>
          </p:cNvSpPr>
          <p:nvPr/>
        </p:nvSpPr>
        <p:spPr bwMode="auto">
          <a:xfrm>
            <a:off x="5105400" y="4572000"/>
            <a:ext cx="3048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n-NO" sz="1400">
                <a:solidFill>
                  <a:srgbClr val="FF0000"/>
                </a:solidFill>
                <a:latin typeface="Century Schoolbook" pitchFamily="18" charset="0"/>
              </a:rPr>
              <a:t>D7 = 0 -&gt; BSR (bit set/reset) mode,</a:t>
            </a:r>
          </a:p>
          <a:p>
            <a:pPr eaLnBrk="1" hangingPunct="1"/>
            <a:r>
              <a:rPr lang="en-US" sz="1400">
                <a:solidFill>
                  <a:srgbClr val="FF0000"/>
                </a:solidFill>
                <a:latin typeface="Century Schoolbook" pitchFamily="18" charset="0"/>
              </a:rPr>
              <a:t>the bits of port C are programmed</a:t>
            </a:r>
          </a:p>
          <a:p>
            <a:pPr eaLnBrk="1" hangingPunct="1"/>
            <a:r>
              <a:rPr lang="en-US" sz="1400">
                <a:solidFill>
                  <a:srgbClr val="FF0000"/>
                </a:solidFill>
                <a:latin typeface="Century Schoolbook" pitchFamily="18" charset="0"/>
              </a:rPr>
              <a:t>individually.</a:t>
            </a:r>
          </a:p>
        </p:txBody>
      </p:sp>
    </p:spTree>
    <p:extLst>
      <p:ext uri="{BB962C8B-B14F-4D97-AF65-F5344CB8AC3E}">
        <p14:creationId xmlns:p14="http://schemas.microsoft.com/office/powerpoint/2010/main" val="290161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Input/output Data Transfers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 eaLnBrk="1" hangingPunct="1"/>
            <a:r>
              <a:rPr lang="en-US" sz="2000" smtClean="0"/>
              <a:t>Data transfers can be Byte-wide or word-wide.</a:t>
            </a:r>
          </a:p>
          <a:p>
            <a:pPr algn="just" eaLnBrk="1" hangingPunct="1"/>
            <a:r>
              <a:rPr lang="en-US" sz="2000" smtClean="0"/>
              <a:t>The accessed I/O port is selected by an I/O address.</a:t>
            </a:r>
          </a:p>
          <a:p>
            <a:pPr algn="just" eaLnBrk="1" hangingPunct="1"/>
            <a:r>
              <a:rPr lang="en-US" sz="2000" smtClean="0"/>
              <a:t>The I/O address is specified as part of the I/O instruction.</a:t>
            </a:r>
          </a:p>
          <a:p>
            <a:pPr algn="just" eaLnBrk="1" hangingPunct="1"/>
            <a:r>
              <a:rPr lang="en-US" sz="2000" smtClean="0"/>
              <a:t>The 8086 I/O addresses are output on address/data bus lines AD0-AD15.</a:t>
            </a:r>
          </a:p>
          <a:p>
            <a:pPr algn="just" eaLnBrk="1" hangingPunct="1"/>
            <a:r>
              <a:rPr lang="en-US" sz="2000" smtClean="0"/>
              <a:t>The logic levels of signals A0 and BHE determine whether data are I/O for an odd addressed byte-wide port, even-addressed byte wide port, or word-wide port.</a:t>
            </a:r>
          </a:p>
        </p:txBody>
      </p:sp>
    </p:spTree>
    <p:extLst>
      <p:ext uri="{BB962C8B-B14F-4D97-AF65-F5344CB8AC3E}">
        <p14:creationId xmlns:p14="http://schemas.microsoft.com/office/powerpoint/2010/main" val="92478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Input/output Instructions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219200" y="1676400"/>
          <a:ext cx="678179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281"/>
                <a:gridCol w="1613079"/>
                <a:gridCol w="1618866"/>
                <a:gridCol w="2268573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Mnemonic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 direct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 indirect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(variable)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ACC, Port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ACC, DX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ACC&lt;-[Port] ; ACC = AL or AX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ACC&lt;-[DX]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 direct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 indirect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(variable)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 Port, ACC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 DX, ACC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 direct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[Port] &lt;-ACC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[DX] &lt;-ACC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3657600"/>
            <a:ext cx="6934200" cy="2246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>
                <a:latin typeface="+mn-lt"/>
              </a:rPr>
              <a:t>Direct: port address is specified directly and cannot be larger than FFH.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Ex. IN AL, 99H ; bring a byte into AL from port 99H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OUT 34H, AX ; send out a word from AX to port addresses 34H -35H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>
                <a:latin typeface="+mn-lt"/>
              </a:rPr>
              <a:t>Register indirect: the port address is kept by the DX register. Therefore, it can be as high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as FFFFH.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Ex. MOV DX, 64B1H ; 	DX = 64B1H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OUT DX, AX ; 	send out a word from AX to port address pointed to DX.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	    ; 	The byte from AL goes to port 64B1H and byte from AH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	    ; 	goes to port 64B2H</a:t>
            </a:r>
          </a:p>
        </p:txBody>
      </p:sp>
    </p:spTree>
    <p:extLst>
      <p:ext uri="{BB962C8B-B14F-4D97-AF65-F5344CB8AC3E}">
        <p14:creationId xmlns:p14="http://schemas.microsoft.com/office/powerpoint/2010/main" val="5756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8255 Programmable Peripheral interface</a:t>
            </a:r>
            <a:endParaRPr lang="en-US" sz="2400" dirty="0"/>
          </a:p>
        </p:txBody>
      </p:sp>
      <p:pic>
        <p:nvPicPr>
          <p:cNvPr id="921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2322513"/>
            <a:ext cx="4572000" cy="3429000"/>
          </a:xfrm>
          <a:noFill/>
        </p:spPr>
      </p:pic>
    </p:spTree>
    <p:extLst>
      <p:ext uri="{BB962C8B-B14F-4D97-AF65-F5344CB8AC3E}">
        <p14:creationId xmlns:p14="http://schemas.microsoft.com/office/powerpoint/2010/main" val="397184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8255 PPI Chip</a:t>
            </a:r>
            <a:endParaRPr lang="en-US" dirty="0"/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95638" y="2332038"/>
            <a:ext cx="1990725" cy="3409950"/>
          </a:xfrm>
          <a:noFill/>
        </p:spPr>
      </p:pic>
    </p:spTree>
    <p:extLst>
      <p:ext uri="{BB962C8B-B14F-4D97-AF65-F5344CB8AC3E}">
        <p14:creationId xmlns:p14="http://schemas.microsoft.com/office/powerpoint/2010/main" val="155190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8255 Port Selection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2819401" cy="23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531"/>
                <a:gridCol w="555846"/>
                <a:gridCol w="555846"/>
                <a:gridCol w="1082178"/>
              </a:tblGrid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CS’</a:t>
                      </a:r>
                      <a:endParaRPr lang="en-US" sz="12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A1</a:t>
                      </a:r>
                      <a:endParaRPr lang="en-US" sz="12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</a:t>
                      </a:r>
                      <a:endParaRPr lang="en-US" sz="12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Selects</a:t>
                      </a:r>
                      <a:endParaRPr lang="en-US" sz="1200" dirty="0"/>
                    </a:p>
                  </a:txBody>
                  <a:tcPr marT="45708" marB="45708"/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PORT A</a:t>
                      </a:r>
                      <a:endParaRPr lang="en-US" sz="1200" dirty="0"/>
                    </a:p>
                  </a:txBody>
                  <a:tcPr marT="45708" marB="45708"/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PORT B</a:t>
                      </a:r>
                      <a:endParaRPr lang="en-US" sz="1200" dirty="0"/>
                    </a:p>
                  </a:txBody>
                  <a:tcPr marT="45708" marB="45708"/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PORT C</a:t>
                      </a:r>
                      <a:endParaRPr lang="en-US" sz="1200" dirty="0"/>
                    </a:p>
                  </a:txBody>
                  <a:tcPr marT="45708" marB="45708"/>
                </a:tc>
              </a:tr>
              <a:tr h="45707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CONTROL WORD</a:t>
                      </a:r>
                      <a:endParaRPr lang="en-US" sz="1200" dirty="0"/>
                    </a:p>
                  </a:txBody>
                  <a:tcPr marT="45708" marB="45708"/>
                </a:tc>
              </a:tr>
              <a:tr h="45707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8255 NOT SELECTED</a:t>
                      </a:r>
                      <a:endParaRPr lang="en-US" sz="1200" dirty="0"/>
                    </a:p>
                  </a:txBody>
                  <a:tcPr marT="45708" marB="45708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14800" y="2209800"/>
            <a:ext cx="37338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CS (chip select) : select the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entire chip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A0 and A1 : select the specific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port with the 8255.</a:t>
            </a:r>
          </a:p>
        </p:txBody>
      </p:sp>
    </p:spTree>
    <p:extLst>
      <p:ext uri="{BB962C8B-B14F-4D97-AF65-F5344CB8AC3E}">
        <p14:creationId xmlns:p14="http://schemas.microsoft.com/office/powerpoint/2010/main" val="220230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Addressing 8255</a:t>
            </a:r>
            <a:endParaRPr lang="en-US" dirty="0"/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808163"/>
            <a:ext cx="6096000" cy="4457700"/>
          </a:xfrm>
          <a:noFill/>
        </p:spPr>
      </p:pic>
    </p:spTree>
    <p:extLst>
      <p:ext uri="{BB962C8B-B14F-4D97-AF65-F5344CB8AC3E}">
        <p14:creationId xmlns:p14="http://schemas.microsoft.com/office/powerpoint/2010/main" val="309860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Mode Selection of the 8255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Ports A, B, and C are used for I/O data.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The control register is programmed to select the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operation mode of the three ports A, B, and C.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fr-FR" dirty="0" smtClean="0"/>
              <a:t>		 Mode 0 : simple I/O mode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		Any of the ports A, B, CL and CU can be programmed as input or output.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		No control of individual bits (all bits are out or all bits are in)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	Mode 1 : Ports A and B can be used as input or output ports with handshaking.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	Mode 2 : Port A can be used as bidirectional I/O port with handshaking.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6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The 8255 Programmable Peripheral Interface (PPI)</a:t>
            </a:r>
          </a:p>
          <a:p>
            <a:pPr lvl="1" eaLnBrk="1" hangingPunct="1"/>
            <a:r>
              <a:rPr lang="en-US" smtClean="0"/>
              <a:t>It is one of the most widely used I/O chips.</a:t>
            </a:r>
          </a:p>
          <a:p>
            <a:pPr lvl="1" eaLnBrk="1" hangingPunct="1"/>
            <a:r>
              <a:rPr lang="en-US" smtClean="0"/>
              <a:t>It has three separately accessible ports: A, B, and C</a:t>
            </a:r>
          </a:p>
          <a:p>
            <a:pPr lvl="1" eaLnBrk="1" hangingPunct="1"/>
            <a:r>
              <a:rPr lang="en-US" smtClean="0"/>
              <a:t>The individual ports can be programmed to be input or output.</a:t>
            </a:r>
          </a:p>
          <a:p>
            <a:pPr lvl="1" eaLnBrk="1" hangingPunct="1"/>
            <a:r>
              <a:rPr lang="en-US" smtClean="0"/>
              <a:t>Port A (PA0-PA7) -&gt; all inputs or all outputs.</a:t>
            </a:r>
          </a:p>
          <a:p>
            <a:pPr lvl="1" eaLnBrk="1" hangingPunct="1"/>
            <a:r>
              <a:rPr lang="en-US" smtClean="0"/>
              <a:t>Port B (PB0-PB7) -&gt; all inputs or all outputs.</a:t>
            </a:r>
          </a:p>
          <a:p>
            <a:pPr lvl="1" eaLnBrk="1" hangingPunct="1"/>
            <a:r>
              <a:rPr lang="en-US" smtClean="0"/>
              <a:t>Port C (PC0-PC7) -&gt; all inputs or all outputs or can be programmed individually.</a:t>
            </a:r>
          </a:p>
          <a:p>
            <a:pPr lvl="1" eaLnBrk="1" hangingPunct="1"/>
            <a:r>
              <a:rPr lang="en-US" smtClean="0"/>
              <a:t>CU : upper bits (PC4-PC7)</a:t>
            </a:r>
          </a:p>
          <a:p>
            <a:pPr lvl="1" eaLnBrk="1" hangingPunct="1"/>
            <a:r>
              <a:rPr lang="en-US" smtClean="0"/>
              <a:t>CL : lower bits (PC0-PC3)</a:t>
            </a:r>
          </a:p>
        </p:txBody>
      </p:sp>
    </p:spTree>
    <p:extLst>
      <p:ext uri="{BB962C8B-B14F-4D97-AF65-F5344CB8AC3E}">
        <p14:creationId xmlns:p14="http://schemas.microsoft.com/office/powerpoint/2010/main" val="303855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Block Diagram of the 8255</a:t>
            </a:r>
            <a:endParaRPr lang="en-US" dirty="0"/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5363" y="1765300"/>
            <a:ext cx="6391275" cy="4543425"/>
          </a:xfrm>
          <a:noFill/>
        </p:spPr>
      </p:pic>
    </p:spTree>
    <p:extLst>
      <p:ext uri="{BB962C8B-B14F-4D97-AF65-F5344CB8AC3E}">
        <p14:creationId xmlns:p14="http://schemas.microsoft.com/office/powerpoint/2010/main" val="210872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478313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4"/>
                <a:gridCol w="595569"/>
                <a:gridCol w="533662"/>
                <a:gridCol w="470169"/>
                <a:gridCol w="470169"/>
                <a:gridCol w="21449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RD’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WR’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CS’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A1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A0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Input (Read Cycle)</a:t>
                      </a:r>
                      <a:endParaRPr lang="en-US" sz="1400" dirty="0"/>
                    </a:p>
                  </a:txBody>
                  <a:tcPr marL="91431" marR="9143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Port A to Data bus</a:t>
                      </a:r>
                      <a:endParaRPr lang="en-US" sz="1400" dirty="0"/>
                    </a:p>
                  </a:txBody>
                  <a:tcPr marL="91431" marR="9143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Port B to Data bus</a:t>
                      </a:r>
                      <a:endParaRPr lang="en-US" sz="1400" dirty="0"/>
                    </a:p>
                  </a:txBody>
                  <a:tcPr marL="91431" marR="9143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Port C to Data bus</a:t>
                      </a:r>
                      <a:endParaRPr lang="en-US" sz="1400" dirty="0"/>
                    </a:p>
                  </a:txBody>
                  <a:tcPr marL="91431" marR="9143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CWR to Data bus</a:t>
                      </a:r>
                      <a:endParaRPr lang="en-US" sz="1400" dirty="0"/>
                    </a:p>
                  </a:txBody>
                  <a:tcPr marL="91431" marR="91431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527425" y="3532188"/>
          <a:ext cx="478313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68584"/>
                <a:gridCol w="595569"/>
                <a:gridCol w="533662"/>
                <a:gridCol w="470169"/>
                <a:gridCol w="470169"/>
                <a:gridCol w="21449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RD’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WR’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CS’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A1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A0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Output (write Cycle)</a:t>
                      </a:r>
                      <a:endParaRPr lang="en-US" sz="1400" dirty="0"/>
                    </a:p>
                  </a:txBody>
                  <a:tcPr marL="91431" marR="9143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 bus to Port A</a:t>
                      </a:r>
                      <a:endParaRPr lang="en-US" sz="1400" dirty="0"/>
                    </a:p>
                  </a:txBody>
                  <a:tcPr marL="91431" marR="9143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 bus to Port B </a:t>
                      </a:r>
                      <a:endParaRPr lang="en-US" sz="1400" dirty="0"/>
                    </a:p>
                  </a:txBody>
                  <a:tcPr marL="91431" marR="9143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 bus to Port C</a:t>
                      </a:r>
                      <a:endParaRPr lang="en-US" sz="1400" dirty="0"/>
                    </a:p>
                  </a:txBody>
                  <a:tcPr marL="91431" marR="9143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 bus to CWR </a:t>
                      </a:r>
                      <a:endParaRPr lang="en-US" sz="1400" dirty="0"/>
                    </a:p>
                  </a:txBody>
                  <a:tcPr marL="91431" marR="91431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5486400"/>
          <a:ext cx="5715000" cy="11128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5378"/>
                <a:gridCol w="881269"/>
                <a:gridCol w="795684"/>
                <a:gridCol w="712856"/>
                <a:gridCol w="712856"/>
                <a:gridCol w="1766957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RD’</a:t>
                      </a:r>
                      <a:endParaRPr lang="en-US" sz="11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WR’</a:t>
                      </a:r>
                      <a:endParaRPr lang="en-US" sz="11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CS’</a:t>
                      </a:r>
                      <a:endParaRPr lang="en-US" sz="11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A1</a:t>
                      </a:r>
                      <a:endParaRPr lang="en-US" sz="11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A0</a:t>
                      </a:r>
                      <a:endParaRPr lang="en-US" sz="11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</a:t>
                      </a:r>
                      <a:endParaRPr lang="en-US" sz="14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bus tristated</a:t>
                      </a:r>
                      <a:endParaRPr lang="en-US" sz="14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Data bus tristated</a:t>
                      </a:r>
                    </a:p>
                  </a:txBody>
                  <a:tcPr marT="45733" marB="4573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58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Microsoft Office PowerPoint</Application>
  <PresentationFormat>On-screen Show (4:3)</PresentationFormat>
  <Paragraphs>171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8255 Programmable Peripheral Interface (PPI)</vt:lpstr>
      <vt:lpstr>8255 Programmable Peripheral interface</vt:lpstr>
      <vt:lpstr>8255 PPI Chip</vt:lpstr>
      <vt:lpstr>8255 Port Selection</vt:lpstr>
      <vt:lpstr>Addressing 8255</vt:lpstr>
      <vt:lpstr>Mode Selection of the 8255</vt:lpstr>
      <vt:lpstr>PowerPoint Presentation</vt:lpstr>
      <vt:lpstr>Block Diagram of the 8255</vt:lpstr>
      <vt:lpstr>PowerPoint Presentation</vt:lpstr>
      <vt:lpstr>I/O Mode of the 8255</vt:lpstr>
      <vt:lpstr>Input/output Data Transfers </vt:lpstr>
      <vt:lpstr>Input/output Instructions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8255 Programmable Peripheral Interface (PPI)</dc:title>
  <dc:creator>Bagubali</dc:creator>
  <cp:lastModifiedBy>Bagubali</cp:lastModifiedBy>
  <cp:revision>1</cp:revision>
  <dcterms:created xsi:type="dcterms:W3CDTF">2012-10-21T06:27:28Z</dcterms:created>
  <dcterms:modified xsi:type="dcterms:W3CDTF">2012-10-21T06:28:24Z</dcterms:modified>
</cp:coreProperties>
</file>