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98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1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90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3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9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2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9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5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0D20-FC58-403E-9287-6769643D12DB}" type="datetimeFigureOut">
              <a:rPr lang="en-IN" smtClean="0"/>
              <a:t>20-03-2012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5FF2-1FF6-4E6D-B0B1-8E8F43A1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803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1.2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990600"/>
            <a:ext cx="27432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Memory address and data bus interface </a:t>
            </a:r>
            <a:endParaRPr lang="en-US" sz="1200" dirty="0"/>
          </a:p>
        </p:txBody>
      </p:sp>
      <p:sp>
        <p:nvSpPr>
          <p:cNvPr id="5" name="Left-Right Arrow 4"/>
          <p:cNvSpPr/>
          <p:nvPr/>
        </p:nvSpPr>
        <p:spPr>
          <a:xfrm>
            <a:off x="1752600" y="1457325"/>
            <a:ext cx="6019800" cy="31750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Internal Data Bus</a:t>
            </a:r>
          </a:p>
        </p:txBody>
      </p:sp>
      <p:sp>
        <p:nvSpPr>
          <p:cNvPr id="6" name="Up-Down Arrow 5"/>
          <p:cNvSpPr/>
          <p:nvPr/>
        </p:nvSpPr>
        <p:spPr>
          <a:xfrm>
            <a:off x="4648200" y="1158875"/>
            <a:ext cx="228600" cy="38100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1931988"/>
            <a:ext cx="2819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Address Conversion Mechanism (adder)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33600" y="2446338"/>
          <a:ext cx="762000" cy="123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08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CS</a:t>
                      </a:r>
                      <a:endParaRPr lang="en-US" sz="1200" dirty="0"/>
                    </a:p>
                  </a:txBody>
                  <a:tcPr marT="45744" marB="45744"/>
                </a:tc>
              </a:tr>
              <a:tr h="308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DS</a:t>
                      </a:r>
                      <a:endParaRPr lang="en-US" sz="1200" dirty="0"/>
                    </a:p>
                  </a:txBody>
                  <a:tcPr marT="45744" marB="45744"/>
                </a:tc>
              </a:tr>
              <a:tr h="308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SS</a:t>
                      </a:r>
                      <a:endParaRPr lang="en-US" sz="1200" dirty="0"/>
                    </a:p>
                  </a:txBody>
                  <a:tcPr marT="45744" marB="45744"/>
                </a:tc>
              </a:tr>
              <a:tr h="308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</a:t>
                      </a:r>
                      <a:endParaRPr lang="en-US" sz="1200" dirty="0"/>
                    </a:p>
                  </a:txBody>
                  <a:tcPr marT="45744" marB="45744"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133600" y="3771900"/>
            <a:ext cx="7620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1954213" y="4221163"/>
            <a:ext cx="4953000" cy="22860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Internal Data Bus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09800" y="4699000"/>
          <a:ext cx="914400" cy="195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243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AH</a:t>
                      </a:r>
                      <a:endParaRPr lang="en-US" sz="1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</a:t>
                      </a:r>
                      <a:endParaRPr lang="en-US" sz="1000" dirty="0"/>
                    </a:p>
                  </a:txBody>
                  <a:tcPr marT="45727" marB="45727"/>
                </a:tc>
              </a:tr>
              <a:tr h="243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BH</a:t>
                      </a:r>
                      <a:endParaRPr lang="en-US" sz="1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BL</a:t>
                      </a:r>
                      <a:endParaRPr lang="en-US" sz="1000" dirty="0"/>
                    </a:p>
                  </a:txBody>
                  <a:tcPr marT="45727" marB="45727"/>
                </a:tc>
              </a:tr>
              <a:tr h="243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</a:t>
                      </a:r>
                      <a:endParaRPr lang="en-US" sz="1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CL</a:t>
                      </a:r>
                      <a:endParaRPr lang="en-US" sz="1000" dirty="0"/>
                    </a:p>
                  </a:txBody>
                  <a:tcPr marT="45727" marB="45727"/>
                </a:tc>
              </a:tr>
              <a:tr h="243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DH</a:t>
                      </a:r>
                      <a:endParaRPr lang="en-US" sz="1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 marT="45727" marB="45727"/>
                </a:tc>
              </a:tr>
              <a:tr h="243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SP</a:t>
                      </a:r>
                      <a:endParaRPr lang="en-US" sz="10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43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BP</a:t>
                      </a:r>
                      <a:endParaRPr lang="en-US" sz="10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3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SI</a:t>
                      </a:r>
                      <a:endParaRPr lang="en-US" sz="10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3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DI</a:t>
                      </a:r>
                      <a:endParaRPr lang="en-US" sz="10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2432050" y="1703388"/>
            <a:ext cx="152400" cy="2286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2293938" y="2244725"/>
            <a:ext cx="152400" cy="2286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>
            <a:off x="2484438" y="3976688"/>
            <a:ext cx="152400" cy="29051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2473325" y="4411663"/>
            <a:ext cx="152400" cy="29051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95800" y="5029200"/>
            <a:ext cx="12954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ALU (16)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43400" y="58674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Flags (16)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457701" y="56769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4724400" y="4419600"/>
            <a:ext cx="152400" cy="609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419725" y="4405313"/>
            <a:ext cx="152400" cy="609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Bent-Up Arrow 22"/>
          <p:cNvSpPr/>
          <p:nvPr/>
        </p:nvSpPr>
        <p:spPr>
          <a:xfrm>
            <a:off x="5791200" y="4419600"/>
            <a:ext cx="381000" cy="838200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Left-Up Arrow 23"/>
          <p:cNvSpPr/>
          <p:nvPr/>
        </p:nvSpPr>
        <p:spPr>
          <a:xfrm>
            <a:off x="5562600" y="4419600"/>
            <a:ext cx="1143000" cy="1752600"/>
          </a:xfrm>
          <a:prstGeom prst="leftUpArrow">
            <a:avLst>
              <a:gd name="adj1" fmla="val 8284"/>
              <a:gd name="adj2" fmla="val 15448"/>
              <a:gd name="adj3" fmla="val 118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0" y="22860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Instruction byte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Queue 6 bytes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39000" y="4114800"/>
            <a:ext cx="1219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Decoding circuit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34200" y="54864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Timing &amp; Control circuit</a:t>
            </a:r>
          </a:p>
        </p:txBody>
      </p:sp>
      <p:sp>
        <p:nvSpPr>
          <p:cNvPr id="29" name="Bent-Up Arrow 28"/>
          <p:cNvSpPr/>
          <p:nvPr/>
        </p:nvSpPr>
        <p:spPr>
          <a:xfrm rot="16200000" flipH="1">
            <a:off x="4710752" y="1744640"/>
            <a:ext cx="457200" cy="381000"/>
          </a:xfrm>
          <a:prstGeom prst="bentUpArrow">
            <a:avLst/>
          </a:prstGeom>
          <a:noFill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flipH="1">
            <a:off x="7391400" y="1676400"/>
            <a:ext cx="152400" cy="609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7848600" y="2743200"/>
            <a:ext cx="152400" cy="1371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7848600" y="4495800"/>
            <a:ext cx="152400" cy="9906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Bent-Up Arrow 32"/>
          <p:cNvSpPr/>
          <p:nvPr/>
        </p:nvSpPr>
        <p:spPr>
          <a:xfrm rot="10800000">
            <a:off x="6254750" y="2514600"/>
            <a:ext cx="609600" cy="1752600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Up-Down Arrow 33"/>
          <p:cNvSpPr/>
          <p:nvPr/>
        </p:nvSpPr>
        <p:spPr>
          <a:xfrm>
            <a:off x="5562600" y="1676400"/>
            <a:ext cx="228600" cy="259080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Left-Up Arrow 34"/>
          <p:cNvSpPr/>
          <p:nvPr/>
        </p:nvSpPr>
        <p:spPr>
          <a:xfrm rot="16200000">
            <a:off x="2781300" y="3162300"/>
            <a:ext cx="1219200" cy="990600"/>
          </a:xfrm>
          <a:prstGeom prst="leftUpArrow">
            <a:avLst>
              <a:gd name="adj1" fmla="val 13978"/>
              <a:gd name="adj2" fmla="val 12600"/>
              <a:gd name="adj3" fmla="val 277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Up-Down Arrow 35"/>
          <p:cNvSpPr/>
          <p:nvPr/>
        </p:nvSpPr>
        <p:spPr>
          <a:xfrm>
            <a:off x="7620000" y="5943600"/>
            <a:ext cx="152400" cy="45720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500" name="TextBox 36"/>
          <p:cNvSpPr txBox="1">
            <a:spLocks noChangeArrowheads="1"/>
          </p:cNvSpPr>
          <p:nvPr/>
        </p:nvSpPr>
        <p:spPr bwMode="auto">
          <a:xfrm>
            <a:off x="6705600" y="6353175"/>
            <a:ext cx="1981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/>
              <a:t>Clock&amp; control signal</a:t>
            </a:r>
          </a:p>
        </p:txBody>
      </p:sp>
      <p:sp>
        <p:nvSpPr>
          <p:cNvPr id="38" name="Up-Down Arrow 37"/>
          <p:cNvSpPr/>
          <p:nvPr/>
        </p:nvSpPr>
        <p:spPr>
          <a:xfrm>
            <a:off x="3886200" y="658813"/>
            <a:ext cx="152400" cy="30480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Up-Down Arrow 38"/>
          <p:cNvSpPr/>
          <p:nvPr/>
        </p:nvSpPr>
        <p:spPr>
          <a:xfrm>
            <a:off x="5732463" y="658813"/>
            <a:ext cx="152400" cy="30480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503" name="TextBox 39"/>
          <p:cNvSpPr txBox="1">
            <a:spLocks noChangeArrowheads="1"/>
          </p:cNvSpPr>
          <p:nvPr/>
        </p:nvSpPr>
        <p:spPr bwMode="auto">
          <a:xfrm>
            <a:off x="2133600" y="6858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Address / status</a:t>
            </a:r>
          </a:p>
          <a:p>
            <a:pPr eaLnBrk="1" hangingPunct="1"/>
            <a:r>
              <a:rPr lang="en-US" sz="1200"/>
              <a:t>A</a:t>
            </a:r>
            <a:r>
              <a:rPr lang="en-US" sz="1200" baseline="-25000"/>
              <a:t>16 </a:t>
            </a:r>
            <a:r>
              <a:rPr lang="en-US" sz="1200"/>
              <a:t> / S</a:t>
            </a:r>
            <a:r>
              <a:rPr lang="en-US" sz="1200" baseline="-25000"/>
              <a:t>3 </a:t>
            </a:r>
            <a:r>
              <a:rPr lang="en-US" sz="1200" baseline="30000"/>
              <a:t> </a:t>
            </a:r>
            <a:r>
              <a:rPr lang="en-US" sz="1200" baseline="-25000"/>
              <a:t>-</a:t>
            </a:r>
            <a:r>
              <a:rPr lang="en-US" sz="1200"/>
              <a:t> A</a:t>
            </a:r>
            <a:r>
              <a:rPr lang="en-US" sz="1200" baseline="-25000"/>
              <a:t>19</a:t>
            </a:r>
            <a:r>
              <a:rPr lang="en-US" sz="1200"/>
              <a:t> / S</a:t>
            </a:r>
            <a:r>
              <a:rPr lang="en-US" sz="1200" baseline="-25000"/>
              <a:t>6 </a:t>
            </a:r>
            <a:r>
              <a:rPr lang="en-US" sz="1200" baseline="30000"/>
              <a:t> </a:t>
            </a:r>
            <a:endParaRPr lang="en-US" sz="1200" baseline="-25000"/>
          </a:p>
        </p:txBody>
      </p:sp>
      <p:sp>
        <p:nvSpPr>
          <p:cNvPr id="18504" name="TextBox 40"/>
          <p:cNvSpPr txBox="1">
            <a:spLocks noChangeArrowheads="1"/>
          </p:cNvSpPr>
          <p:nvPr/>
        </p:nvSpPr>
        <p:spPr bwMode="auto">
          <a:xfrm>
            <a:off x="5943600" y="5334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Address / Data</a:t>
            </a:r>
          </a:p>
          <a:p>
            <a:pPr eaLnBrk="1" hangingPunct="1"/>
            <a:r>
              <a:rPr lang="en-US" sz="1200"/>
              <a:t>A</a:t>
            </a:r>
            <a:r>
              <a:rPr lang="en-US" sz="1200" baseline="-25000"/>
              <a:t> </a:t>
            </a:r>
            <a:r>
              <a:rPr lang="en-US" sz="1200"/>
              <a:t>D</a:t>
            </a:r>
            <a:r>
              <a:rPr lang="en-US" sz="1200" baseline="-25000"/>
              <a:t>0   -   </a:t>
            </a:r>
            <a:r>
              <a:rPr lang="en-US" sz="1200"/>
              <a:t>A</a:t>
            </a:r>
            <a:r>
              <a:rPr lang="en-US" sz="1200" baseline="-25000"/>
              <a:t> </a:t>
            </a:r>
            <a:r>
              <a:rPr lang="en-US" sz="1200"/>
              <a:t>D</a:t>
            </a:r>
            <a:r>
              <a:rPr lang="en-US" sz="1200" baseline="-25000"/>
              <a:t>15    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990600" y="6477000"/>
            <a:ext cx="7620000" cy="38100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7E309-34A4-4A6B-A8B2-6E040CDE2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>
            <a:off x="1676400" y="1905000"/>
            <a:ext cx="152400" cy="2057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1600200" y="4267200"/>
            <a:ext cx="228600" cy="2362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509" name="TextBox 43"/>
          <p:cNvSpPr txBox="1">
            <a:spLocks noChangeArrowheads="1"/>
          </p:cNvSpPr>
          <p:nvPr/>
        </p:nvSpPr>
        <p:spPr bwMode="auto">
          <a:xfrm rot="5400000">
            <a:off x="1023144" y="2863056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BIU</a:t>
            </a:r>
          </a:p>
        </p:txBody>
      </p:sp>
      <p:sp>
        <p:nvSpPr>
          <p:cNvPr id="18510" name="TextBox 44"/>
          <p:cNvSpPr txBox="1">
            <a:spLocks noChangeArrowheads="1"/>
          </p:cNvSpPr>
          <p:nvPr/>
        </p:nvSpPr>
        <p:spPr bwMode="auto">
          <a:xfrm rot="5400000">
            <a:off x="946944" y="5377656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EU</a:t>
            </a:r>
          </a:p>
        </p:txBody>
      </p:sp>
    </p:spTree>
    <p:extLst>
      <p:ext uri="{BB962C8B-B14F-4D97-AF65-F5344CB8AC3E}">
        <p14:creationId xmlns:p14="http://schemas.microsoft.com/office/powerpoint/2010/main" val="23167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1.2 ARCHITECTURE – Cond.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600" smtClean="0"/>
              <a:t>It supports 16 bit ALU, a set of 16 bit registers.</a:t>
            </a:r>
          </a:p>
          <a:p>
            <a:pPr algn="just"/>
            <a:r>
              <a:rPr lang="en-US" sz="1600" smtClean="0"/>
              <a:t>It provides segmented memory addressing capability, rich instruction set, powerful interrupt structure, fetched instruction queue for overlapped fetching and execution etc.</a:t>
            </a:r>
          </a:p>
          <a:p>
            <a:pPr algn="just"/>
            <a:r>
              <a:rPr lang="en-US" sz="1600" smtClean="0"/>
              <a:t>The complete architecture of 8086 is subdivided into</a:t>
            </a:r>
          </a:p>
          <a:p>
            <a:pPr marL="1000125" lvl="2" indent="-342900" algn="just">
              <a:buFont typeface="Gill Sans MT" pitchFamily="34" charset="0"/>
              <a:buAutoNum type="alphaLcParenR"/>
            </a:pPr>
            <a:r>
              <a:rPr lang="en-US" sz="1600" smtClean="0"/>
              <a:t>Bus Interface Unit (BIU)</a:t>
            </a:r>
          </a:p>
          <a:p>
            <a:pPr marL="1000125" lvl="2" indent="-342900" algn="just">
              <a:buFont typeface="Gill Sans MT" pitchFamily="34" charset="0"/>
              <a:buAutoNum type="alphaLcParenR"/>
            </a:pPr>
            <a:r>
              <a:rPr lang="en-US" sz="1600" smtClean="0"/>
              <a:t>Execution Unit (EU)</a:t>
            </a:r>
          </a:p>
          <a:p>
            <a:pPr algn="just"/>
            <a:r>
              <a:rPr lang="en-US" sz="1600" smtClean="0"/>
              <a:t>BIU contains the circuit for physical calculations and a precoding instruction byte queue (6 bytes long).</a:t>
            </a:r>
          </a:p>
          <a:p>
            <a:pPr algn="just"/>
            <a:r>
              <a:rPr lang="en-US" sz="1600" smtClean="0"/>
              <a:t>BIU make the system’s bus signals available for external interfacing the devices. i.e. responsible for making communications with external devices and peripherals including memory via the bus.</a:t>
            </a:r>
          </a:p>
          <a:p>
            <a:pPr algn="just"/>
            <a:r>
              <a:rPr lang="en-US" sz="1600" smtClean="0"/>
              <a:t>The complete physical address – 20 bit long – generated using segment and offset registers each 16 bit long.</a:t>
            </a:r>
          </a:p>
          <a:p>
            <a:pPr algn="just">
              <a:buFont typeface="Wingdings 2" pitchFamily="18" charset="2"/>
              <a:buNone/>
            </a:pPr>
            <a:endParaRPr lang="en-US" sz="16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74CD0-710F-4B7B-94F2-60E74108078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If the segment address is 1005 H, offset address is 5555 H then calculate the physical address.</a:t>
            </a:r>
          </a:p>
          <a:p>
            <a:pPr algn="just">
              <a:buFont typeface="Wingdings 2" pitchFamily="18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Solution:</a:t>
            </a:r>
          </a:p>
          <a:p>
            <a:pPr>
              <a:buFont typeface="Wingdings 2" pitchFamily="18" charset="2"/>
              <a:buNone/>
            </a:pPr>
            <a:r>
              <a:rPr lang="en-US" sz="2000" smtClean="0"/>
              <a:t>Segment address = 1005 H</a:t>
            </a:r>
          </a:p>
          <a:p>
            <a:pPr>
              <a:buFont typeface="Wingdings 2" pitchFamily="18" charset="2"/>
              <a:buNone/>
            </a:pPr>
            <a:r>
              <a:rPr lang="en-US" sz="2000" smtClean="0"/>
              <a:t>Offset address = 5555 H</a:t>
            </a:r>
          </a:p>
          <a:p>
            <a:pPr>
              <a:buFont typeface="Wingdings 2" pitchFamily="18" charset="2"/>
              <a:buNone/>
            </a:pPr>
            <a:r>
              <a:rPr lang="en-US" sz="2000" smtClean="0"/>
              <a:t>Segment address=1005 H -</a:t>
            </a:r>
            <a:r>
              <a:rPr lang="en-US" sz="2000" smtClean="0">
                <a:solidFill>
                  <a:srgbClr val="FF0000"/>
                </a:solidFill>
              </a:rPr>
              <a:t>&gt;0001 </a:t>
            </a:r>
            <a:r>
              <a:rPr lang="en-US" sz="2000" smtClean="0"/>
              <a:t>0000</a:t>
            </a:r>
            <a:r>
              <a:rPr lang="en-US" sz="2000" smtClean="0">
                <a:solidFill>
                  <a:srgbClr val="FF0000"/>
                </a:solidFill>
              </a:rPr>
              <a:t> 0000 </a:t>
            </a:r>
            <a:r>
              <a:rPr lang="en-US" sz="2000" smtClean="0"/>
              <a:t>0101</a:t>
            </a:r>
          </a:p>
          <a:p>
            <a:pPr>
              <a:buFont typeface="Wingdings 2" pitchFamily="18" charset="2"/>
              <a:buNone/>
            </a:pPr>
            <a:r>
              <a:rPr lang="en-US" sz="2000" smtClean="0"/>
              <a:t>Shifted by 4 position</a:t>
            </a:r>
            <a:r>
              <a:rPr lang="en-US" sz="2000" smtClean="0">
                <a:solidFill>
                  <a:srgbClr val="FF0000"/>
                </a:solidFill>
              </a:rPr>
              <a:t> -&gt; 0001 </a:t>
            </a:r>
            <a:r>
              <a:rPr lang="en-US" sz="2000" smtClean="0"/>
              <a:t>0000</a:t>
            </a:r>
            <a:r>
              <a:rPr lang="en-US" sz="2000" smtClean="0">
                <a:solidFill>
                  <a:srgbClr val="FF0000"/>
                </a:solidFill>
              </a:rPr>
              <a:t> 0000 </a:t>
            </a:r>
            <a:r>
              <a:rPr lang="en-US" sz="2000" smtClean="0"/>
              <a:t>0101</a:t>
            </a:r>
            <a:r>
              <a:rPr lang="en-US" sz="2000" smtClean="0">
                <a:solidFill>
                  <a:srgbClr val="FF0000"/>
                </a:solidFill>
              </a:rPr>
              <a:t> 0000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						+</a:t>
            </a:r>
          </a:p>
          <a:p>
            <a:pPr>
              <a:buFont typeface="Wingdings 2" pitchFamily="18" charset="2"/>
              <a:buNone/>
            </a:pPr>
            <a:r>
              <a:rPr lang="en-US" sz="2000" smtClean="0"/>
              <a:t>Offset address          </a:t>
            </a:r>
            <a:r>
              <a:rPr lang="en-US" sz="2000" smtClean="0">
                <a:solidFill>
                  <a:srgbClr val="FF0000"/>
                </a:solidFill>
              </a:rPr>
              <a:t>-&gt; 	     0101 </a:t>
            </a:r>
            <a:r>
              <a:rPr lang="en-US" sz="2000" smtClean="0"/>
              <a:t>0101</a:t>
            </a:r>
            <a:r>
              <a:rPr lang="en-US" sz="2000" smtClean="0">
                <a:solidFill>
                  <a:srgbClr val="FF0000"/>
                </a:solidFill>
              </a:rPr>
              <a:t> 0101 </a:t>
            </a:r>
            <a:r>
              <a:rPr lang="en-US" sz="2000" smtClean="0"/>
              <a:t>0101</a:t>
            </a:r>
          </a:p>
          <a:p>
            <a:pPr>
              <a:buFont typeface="Wingdings 2" pitchFamily="18" charset="2"/>
              <a:buNone/>
            </a:pPr>
            <a:endParaRPr lang="en-US" sz="200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sz="2000" smtClean="0"/>
              <a:t>Physical addrs  </a:t>
            </a:r>
            <a:r>
              <a:rPr lang="en-US" sz="2000" smtClean="0">
                <a:solidFill>
                  <a:srgbClr val="FF0000"/>
                </a:solidFill>
              </a:rPr>
              <a:t>-&gt;         </a:t>
            </a:r>
            <a:r>
              <a:rPr lang="en-US" sz="2000" smtClean="0"/>
              <a:t>0001</a:t>
            </a:r>
            <a:r>
              <a:rPr lang="en-US" sz="2000" smtClean="0">
                <a:solidFill>
                  <a:srgbClr val="FF0000"/>
                </a:solidFill>
              </a:rPr>
              <a:t> 0101 </a:t>
            </a:r>
            <a:r>
              <a:rPr lang="en-US" sz="2000" smtClean="0"/>
              <a:t>0101</a:t>
            </a:r>
            <a:r>
              <a:rPr lang="en-US" sz="2000" smtClean="0">
                <a:solidFill>
                  <a:srgbClr val="FF0000"/>
                </a:solidFill>
              </a:rPr>
              <a:t> 1010 </a:t>
            </a:r>
            <a:r>
              <a:rPr lang="en-US" sz="2000" smtClean="0"/>
              <a:t>0101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			     	1       5      5      A       5</a:t>
            </a:r>
          </a:p>
          <a:p>
            <a:pPr>
              <a:buFont typeface="Wingdings 2" pitchFamily="18" charset="2"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0" y="4953000"/>
            <a:ext cx="32766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120AE-D33E-452E-B547-F9DE27F873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100" y="1295400"/>
            <a:ext cx="7499350" cy="4953000"/>
          </a:xfrm>
        </p:spPr>
        <p:txBody>
          <a:bodyPr/>
          <a:lstStyle/>
          <a:p>
            <a:pPr algn="just"/>
            <a:r>
              <a:rPr lang="en-US" sz="1600" smtClean="0"/>
              <a:t>Segment value = 1005 H</a:t>
            </a:r>
          </a:p>
          <a:p>
            <a:pPr algn="just"/>
            <a:r>
              <a:rPr lang="en-US" sz="1600" smtClean="0"/>
              <a:t>Offset value = 0000 H – FFFF H</a:t>
            </a:r>
          </a:p>
          <a:p>
            <a:pPr algn="just">
              <a:buFont typeface="Wingdings 2" pitchFamily="18" charset="2"/>
              <a:buNone/>
            </a:pPr>
            <a:r>
              <a:rPr lang="en-US" sz="1600" smtClean="0"/>
              <a:t>	i.e. maximum value = 64 k </a:t>
            </a:r>
          </a:p>
          <a:p>
            <a:pPr algn="just"/>
            <a:r>
              <a:rPr lang="en-US" sz="1600" smtClean="0"/>
              <a:t>Thus segment register indicates the base address of a particular segment.</a:t>
            </a:r>
          </a:p>
          <a:p>
            <a:pPr algn="just"/>
            <a:r>
              <a:rPr lang="en-US" sz="1600" smtClean="0"/>
              <a:t>Offset indicates the distance of the memory location in the segment from the base address.</a:t>
            </a:r>
          </a:p>
          <a:p>
            <a:pPr algn="just"/>
            <a:r>
              <a:rPr lang="en-US" sz="1600" smtClean="0"/>
              <a:t>BIU has separate adder to perform this procedure for obtaining the physical address.</a:t>
            </a:r>
          </a:p>
          <a:p>
            <a:pPr algn="just"/>
            <a:r>
              <a:rPr lang="en-US" sz="1600" smtClean="0"/>
              <a:t>In 8085, while the opcode is fetched and decoded, the external bus is free for some time, while the processor internally executes the instruction.</a:t>
            </a:r>
          </a:p>
          <a:p>
            <a:pPr algn="just"/>
            <a:r>
              <a:rPr lang="en-US" sz="1600" smtClean="0"/>
              <a:t>This time slot is utilized in 8086 to achieve the overlapped fetch and execution cycles.</a:t>
            </a:r>
          </a:p>
          <a:p>
            <a:pPr algn="just"/>
            <a:r>
              <a:rPr lang="en-US" sz="1600" smtClean="0"/>
              <a:t>While the fetched instruction is executed internally, the external bus is used to fetch the machine code of next instruction and arrange it in a queue known as </a:t>
            </a:r>
            <a:r>
              <a:rPr lang="en-US" sz="1600" i="1" u="sng" smtClean="0">
                <a:solidFill>
                  <a:srgbClr val="FF0000"/>
                </a:solidFill>
              </a:rPr>
              <a:t>precoded instruction byte queue</a:t>
            </a:r>
            <a:r>
              <a:rPr lang="en-US" sz="1600" smtClean="0"/>
              <a:t>.</a:t>
            </a:r>
          </a:p>
          <a:p>
            <a:pPr algn="just"/>
            <a:r>
              <a:rPr lang="en-US" sz="1600" smtClean="0"/>
              <a:t>It is 6 bytes long, First – in – First – out structure.</a:t>
            </a:r>
          </a:p>
          <a:p>
            <a:pPr algn="just"/>
            <a:r>
              <a:rPr lang="en-US" sz="1600" smtClean="0"/>
              <a:t>From this instructions are taken sequentially for decoding.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AF9B3-25A3-4A71-AA76-87593C9DB2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Explanation – Cond.</a:t>
            </a:r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Once a byte is decoded, the queue is rearranged by pushing it out and status of queue is checked for the possibility of next code fetch cycle.</a:t>
            </a:r>
          </a:p>
          <a:p>
            <a:r>
              <a:rPr lang="en-US" sz="1600" smtClean="0"/>
              <a:t>While the opcode is fetched by BIU, the EU executes the previously decoded instruction concurrently.</a:t>
            </a:r>
          </a:p>
          <a:p>
            <a:r>
              <a:rPr lang="en-US" sz="1600" smtClean="0"/>
              <a:t>BUI along with EU forms the pipeline.</a:t>
            </a:r>
          </a:p>
          <a:p>
            <a:r>
              <a:rPr lang="en-US" sz="1600" smtClean="0"/>
              <a:t>BUI manages the complete interface of EU with memory and I/O devices under the control of timing and control unit.</a:t>
            </a:r>
          </a:p>
          <a:p>
            <a:r>
              <a:rPr lang="en-US" sz="1600" smtClean="0"/>
              <a:t>EU contains the register set except segment registers and IP.</a:t>
            </a:r>
          </a:p>
          <a:p>
            <a:r>
              <a:rPr lang="en-US" sz="1600" smtClean="0"/>
              <a:t>It has 16 – bit  ALU.</a:t>
            </a:r>
          </a:p>
          <a:p>
            <a:r>
              <a:rPr lang="en-US" sz="1600" smtClean="0"/>
              <a:t>16 bit flag register reflects the result of execution by ALU.</a:t>
            </a:r>
          </a:p>
          <a:p>
            <a:r>
              <a:rPr lang="en-US" sz="1600" smtClean="0"/>
              <a:t>Decoding unit – decodes the opcode bytes issued from the instruction byte queue.</a:t>
            </a:r>
          </a:p>
          <a:p>
            <a:r>
              <a:rPr lang="en-US" sz="1600" smtClean="0"/>
              <a:t>Timing and control unit derives the necessary control signal to execute the instructions.</a:t>
            </a:r>
          </a:p>
          <a:p>
            <a:r>
              <a:rPr lang="en-US" sz="1600" smtClean="0"/>
              <a:t>EU may pass the result to BIU for storing them in memory.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05550"/>
            <a:ext cx="7620000" cy="476250"/>
          </a:xfrm>
        </p:spPr>
        <p:txBody>
          <a:bodyPr/>
          <a:lstStyle/>
          <a:p>
            <a:pPr>
              <a:defRPr/>
            </a:pPr>
            <a:r>
              <a:rPr lang="en-US"/>
              <a:t>Shanmugasundaram M, Lecturer, School of Electrical Sciences.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11207-06F9-4432-88ED-37FB2709E8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1.2.1 Memory segmentation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2362200" y="1524000"/>
          <a:ext cx="1600200" cy="446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8382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/>
                </a:tc>
              </a:tr>
              <a:tr h="9144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</a:t>
                      </a:r>
                    </a:p>
                    <a:p>
                      <a:r>
                        <a:rPr lang="en-US" sz="1800" dirty="0" smtClean="0"/>
                        <a:t>             64 KB</a:t>
                      </a:r>
                    </a:p>
                    <a:p>
                      <a:r>
                        <a:rPr lang="en-US" sz="1800" dirty="0" smtClean="0"/>
                        <a:t>FFFF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89922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/>
                </a:tc>
              </a:tr>
              <a:tr h="9144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</a:t>
                      </a:r>
                    </a:p>
                    <a:p>
                      <a:r>
                        <a:rPr lang="en-US" sz="1800" dirty="0" smtClean="0"/>
                        <a:t>             64 KB</a:t>
                      </a:r>
                    </a:p>
                    <a:p>
                      <a:r>
                        <a:rPr lang="en-US" sz="1800" dirty="0" smtClean="0"/>
                        <a:t>FFFF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89922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05550"/>
            <a:ext cx="75438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Shanmugasundaram M, Lecturer, School of Electrical Sciences.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FAAA2-E08F-41E8-8D0B-8D9EC926E21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705100" y="1942306"/>
            <a:ext cx="838200" cy="1588"/>
          </a:xfrm>
          <a:prstGeom prst="line">
            <a:avLst/>
          </a:prstGeom>
          <a:ln w="6350"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715831" y="3759301"/>
            <a:ext cx="838200" cy="1588"/>
          </a:xfrm>
          <a:prstGeom prst="line">
            <a:avLst/>
          </a:prstGeom>
          <a:ln w="12700"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705894" y="5550538"/>
            <a:ext cx="838200" cy="1588"/>
          </a:xfrm>
          <a:prstGeom prst="line">
            <a:avLst/>
          </a:prstGeom>
          <a:ln w="12700"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eft Bracket 11"/>
          <p:cNvSpPr/>
          <p:nvPr/>
        </p:nvSpPr>
        <p:spPr>
          <a:xfrm>
            <a:off x="1981200" y="2362200"/>
            <a:ext cx="228600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1981200" y="4229100"/>
            <a:ext cx="254000" cy="822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124201" y="2819400"/>
            <a:ext cx="914400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225007" y="4647406"/>
            <a:ext cx="914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8" name="TextBox 16"/>
          <p:cNvSpPr txBox="1">
            <a:spLocks noChangeArrowheads="1"/>
          </p:cNvSpPr>
          <p:nvPr/>
        </p:nvSpPr>
        <p:spPr bwMode="auto">
          <a:xfrm>
            <a:off x="1752600" y="14224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0000</a:t>
            </a:r>
          </a:p>
        </p:txBody>
      </p:sp>
      <p:sp>
        <p:nvSpPr>
          <p:cNvPr id="23579" name="TextBox 17"/>
          <p:cNvSpPr txBox="1">
            <a:spLocks noChangeArrowheads="1"/>
          </p:cNvSpPr>
          <p:nvPr/>
        </p:nvSpPr>
        <p:spPr bwMode="auto">
          <a:xfrm>
            <a:off x="1752600" y="220662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1000</a:t>
            </a:r>
          </a:p>
        </p:txBody>
      </p:sp>
      <p:sp>
        <p:nvSpPr>
          <p:cNvPr id="23580" name="TextBox 18"/>
          <p:cNvSpPr txBox="1">
            <a:spLocks noChangeArrowheads="1"/>
          </p:cNvSpPr>
          <p:nvPr/>
        </p:nvSpPr>
        <p:spPr bwMode="auto">
          <a:xfrm>
            <a:off x="2286000" y="1143000"/>
            <a:ext cx="1676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/>
              <a:t>PHYSICAL MEMORY</a:t>
            </a:r>
          </a:p>
        </p:txBody>
      </p:sp>
      <p:sp>
        <p:nvSpPr>
          <p:cNvPr id="23581" name="TextBox 19"/>
          <p:cNvSpPr txBox="1">
            <a:spLocks noChangeArrowheads="1"/>
          </p:cNvSpPr>
          <p:nvPr/>
        </p:nvSpPr>
        <p:spPr bwMode="auto">
          <a:xfrm>
            <a:off x="1066800" y="2667000"/>
            <a:ext cx="106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Segment 1</a:t>
            </a:r>
          </a:p>
        </p:txBody>
      </p:sp>
      <p:sp>
        <p:nvSpPr>
          <p:cNvPr id="23582" name="Rectangle 20"/>
          <p:cNvSpPr>
            <a:spLocks noChangeArrowheads="1"/>
          </p:cNvSpPr>
          <p:nvPr/>
        </p:nvSpPr>
        <p:spPr bwMode="auto">
          <a:xfrm>
            <a:off x="1054100" y="4448175"/>
            <a:ext cx="927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Segment 2</a:t>
            </a:r>
            <a:endParaRPr lang="en-US"/>
          </a:p>
        </p:txBody>
      </p:sp>
      <p:sp>
        <p:nvSpPr>
          <p:cNvPr id="23583" name="TextBox 21"/>
          <p:cNvSpPr txBox="1">
            <a:spLocks noChangeArrowheads="1"/>
          </p:cNvSpPr>
          <p:nvPr/>
        </p:nvSpPr>
        <p:spPr bwMode="auto">
          <a:xfrm>
            <a:off x="4278313" y="2233613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CS </a:t>
            </a:r>
            <a:r>
              <a:rPr lang="en-US" sz="1400" baseline="-25000"/>
              <a:t>1</a:t>
            </a:r>
            <a:endParaRPr lang="en-US" baseline="-25000"/>
          </a:p>
        </p:txBody>
      </p:sp>
      <p:sp>
        <p:nvSpPr>
          <p:cNvPr id="23584" name="TextBox 22"/>
          <p:cNvSpPr txBox="1">
            <a:spLocks noChangeArrowheads="1"/>
          </p:cNvSpPr>
          <p:nvPr/>
        </p:nvSpPr>
        <p:spPr bwMode="auto">
          <a:xfrm>
            <a:off x="4191000" y="2663825"/>
            <a:ext cx="914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Offset IP</a:t>
            </a:r>
            <a:r>
              <a:rPr lang="en-US" sz="1200" baseline="-25000"/>
              <a:t>1</a:t>
            </a:r>
            <a:endParaRPr lang="en-US" sz="1600"/>
          </a:p>
        </p:txBody>
      </p:sp>
      <p:sp>
        <p:nvSpPr>
          <p:cNvPr id="23585" name="TextBox 23"/>
          <p:cNvSpPr txBox="1">
            <a:spLocks noChangeArrowheads="1"/>
          </p:cNvSpPr>
          <p:nvPr/>
        </p:nvSpPr>
        <p:spPr bwMode="auto">
          <a:xfrm>
            <a:off x="4572000" y="411162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CS </a:t>
            </a:r>
            <a:r>
              <a:rPr lang="en-US" sz="1400" baseline="-25000"/>
              <a:t>2</a:t>
            </a:r>
            <a:endParaRPr lang="en-US" baseline="-25000"/>
          </a:p>
        </p:txBody>
      </p:sp>
      <p:sp>
        <p:nvSpPr>
          <p:cNvPr id="23586" name="TextBox 24"/>
          <p:cNvSpPr txBox="1">
            <a:spLocks noChangeArrowheads="1"/>
          </p:cNvSpPr>
          <p:nvPr/>
        </p:nvSpPr>
        <p:spPr bwMode="auto">
          <a:xfrm>
            <a:off x="4343400" y="4448175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Offset IP</a:t>
            </a:r>
            <a:r>
              <a:rPr lang="en-US" sz="1200" baseline="-25000"/>
              <a:t>2</a:t>
            </a:r>
            <a:endParaRPr lang="en-US" sz="1600"/>
          </a:p>
        </p:txBody>
      </p:sp>
      <p:sp>
        <p:nvSpPr>
          <p:cNvPr id="23587" name="TextBox 25"/>
          <p:cNvSpPr txBox="1">
            <a:spLocks noChangeArrowheads="1"/>
          </p:cNvSpPr>
          <p:nvPr/>
        </p:nvSpPr>
        <p:spPr bwMode="auto">
          <a:xfrm>
            <a:off x="1752600" y="403542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2500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3963988" y="238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3960813" y="2792413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4024313" y="4227513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987800" y="4595813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6"/>
          <p:cNvGraphicFramePr>
            <a:graphicFrameLocks/>
          </p:cNvGraphicFramePr>
          <p:nvPr/>
        </p:nvGraphicFramePr>
        <p:xfrm>
          <a:off x="6019800" y="1524000"/>
          <a:ext cx="1600200" cy="448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8380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</a:tr>
              <a:tr h="9142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</a:t>
                      </a:r>
                    </a:p>
                    <a:p>
                      <a:r>
                        <a:rPr lang="en-US" sz="1800" dirty="0" smtClean="0"/>
                        <a:t>             </a:t>
                      </a:r>
                    </a:p>
                    <a:p>
                      <a:r>
                        <a:rPr lang="en-US" sz="1800" dirty="0" smtClean="0"/>
                        <a:t>1A00       </a:t>
                      </a:r>
                      <a:r>
                        <a:rPr lang="en-US" sz="1400" dirty="0" smtClean="0"/>
                        <a:t>64 KB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9142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0000, 1A01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FFFF   </a:t>
                      </a:r>
                      <a:r>
                        <a:rPr lang="en-US" sz="1400" dirty="0" smtClean="0"/>
                        <a:t>64 KB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91427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             </a:t>
                      </a:r>
                    </a:p>
                    <a:p>
                      <a:r>
                        <a:rPr lang="en-US" sz="1800" dirty="0" smtClean="0"/>
                        <a:t>FFFF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89903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5400000">
            <a:off x="6362700" y="1942306"/>
            <a:ext cx="838200" cy="1588"/>
          </a:xfrm>
          <a:prstGeom prst="line">
            <a:avLst/>
          </a:prstGeom>
          <a:ln w="6350"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363494" y="5550538"/>
            <a:ext cx="838200" cy="1588"/>
          </a:xfrm>
          <a:prstGeom prst="line">
            <a:avLst/>
          </a:prstGeom>
          <a:ln w="12700"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Left Bracket 35"/>
          <p:cNvSpPr/>
          <p:nvPr/>
        </p:nvSpPr>
        <p:spPr>
          <a:xfrm>
            <a:off x="5638800" y="2362200"/>
            <a:ext cx="228600" cy="1828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6326188" y="3276600"/>
            <a:ext cx="18272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020594" y="4190206"/>
            <a:ext cx="1828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1" name="TextBox 16"/>
          <p:cNvSpPr txBox="1">
            <a:spLocks noChangeArrowheads="1"/>
          </p:cNvSpPr>
          <p:nvPr/>
        </p:nvSpPr>
        <p:spPr bwMode="auto">
          <a:xfrm>
            <a:off x="5410200" y="14224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0000</a:t>
            </a:r>
          </a:p>
        </p:txBody>
      </p:sp>
      <p:sp>
        <p:nvSpPr>
          <p:cNvPr id="23612" name="TextBox 17"/>
          <p:cNvSpPr txBox="1">
            <a:spLocks noChangeArrowheads="1"/>
          </p:cNvSpPr>
          <p:nvPr/>
        </p:nvSpPr>
        <p:spPr bwMode="auto">
          <a:xfrm>
            <a:off x="5410200" y="220662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1000</a:t>
            </a:r>
          </a:p>
        </p:txBody>
      </p:sp>
      <p:sp>
        <p:nvSpPr>
          <p:cNvPr id="23613" name="TextBox 18"/>
          <p:cNvSpPr txBox="1">
            <a:spLocks noChangeArrowheads="1"/>
          </p:cNvSpPr>
          <p:nvPr/>
        </p:nvSpPr>
        <p:spPr bwMode="auto">
          <a:xfrm>
            <a:off x="5943600" y="1143000"/>
            <a:ext cx="1676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b="1"/>
              <a:t>PHYSICAL MEMORY</a:t>
            </a:r>
          </a:p>
        </p:txBody>
      </p:sp>
      <p:sp>
        <p:nvSpPr>
          <p:cNvPr id="23614" name="TextBox 21"/>
          <p:cNvSpPr txBox="1">
            <a:spLocks noChangeArrowheads="1"/>
          </p:cNvSpPr>
          <p:nvPr/>
        </p:nvSpPr>
        <p:spPr bwMode="auto">
          <a:xfrm>
            <a:off x="7935913" y="2233613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CS </a:t>
            </a:r>
            <a:r>
              <a:rPr lang="en-US" sz="1400" baseline="-25000"/>
              <a:t>1</a:t>
            </a:r>
            <a:endParaRPr lang="en-US" baseline="-25000"/>
          </a:p>
        </p:txBody>
      </p:sp>
      <p:sp>
        <p:nvSpPr>
          <p:cNvPr id="23615" name="TextBox 22"/>
          <p:cNvSpPr txBox="1">
            <a:spLocks noChangeArrowheads="1"/>
          </p:cNvSpPr>
          <p:nvPr/>
        </p:nvSpPr>
        <p:spPr bwMode="auto">
          <a:xfrm>
            <a:off x="7848600" y="2663825"/>
            <a:ext cx="914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Offset IP</a:t>
            </a:r>
            <a:r>
              <a:rPr lang="en-US" sz="1200" baseline="-25000"/>
              <a:t>1</a:t>
            </a:r>
            <a:endParaRPr lang="en-US" sz="160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7621588" y="238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7618413" y="2792413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7681913" y="3302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7645400" y="3579813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20" name="TextBox 23"/>
          <p:cNvSpPr txBox="1">
            <a:spLocks noChangeArrowheads="1"/>
          </p:cNvSpPr>
          <p:nvPr/>
        </p:nvSpPr>
        <p:spPr bwMode="auto">
          <a:xfrm>
            <a:off x="8077200" y="31242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CS </a:t>
            </a:r>
            <a:r>
              <a:rPr lang="en-US" sz="1400" baseline="-25000"/>
              <a:t>2</a:t>
            </a:r>
            <a:endParaRPr lang="en-US" baseline="-25000"/>
          </a:p>
        </p:txBody>
      </p:sp>
      <p:sp>
        <p:nvSpPr>
          <p:cNvPr id="23621" name="TextBox 24"/>
          <p:cNvSpPr txBox="1">
            <a:spLocks noChangeArrowheads="1"/>
          </p:cNvSpPr>
          <p:nvPr/>
        </p:nvSpPr>
        <p:spPr bwMode="auto">
          <a:xfrm>
            <a:off x="7848600" y="3429000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Offset IP</a:t>
            </a:r>
            <a:r>
              <a:rPr lang="en-US" sz="1200" baseline="-25000"/>
              <a:t>2</a:t>
            </a:r>
            <a:endParaRPr lang="en-US" sz="1600"/>
          </a:p>
        </p:txBody>
      </p:sp>
      <p:sp>
        <p:nvSpPr>
          <p:cNvPr id="56" name="Right Bracket 55"/>
          <p:cNvSpPr/>
          <p:nvPr/>
        </p:nvSpPr>
        <p:spPr>
          <a:xfrm>
            <a:off x="8610600" y="3276600"/>
            <a:ext cx="152400" cy="1752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623" name="TextBox 56"/>
          <p:cNvSpPr txBox="1">
            <a:spLocks noChangeArrowheads="1"/>
          </p:cNvSpPr>
          <p:nvPr/>
        </p:nvSpPr>
        <p:spPr bwMode="auto">
          <a:xfrm>
            <a:off x="1524000" y="6248400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Non-overlapping segments</a:t>
            </a:r>
          </a:p>
        </p:txBody>
      </p:sp>
      <p:sp>
        <p:nvSpPr>
          <p:cNvPr id="23624" name="TextBox 57"/>
          <p:cNvSpPr txBox="1">
            <a:spLocks noChangeArrowheads="1"/>
          </p:cNvSpPr>
          <p:nvPr/>
        </p:nvSpPr>
        <p:spPr bwMode="auto">
          <a:xfrm>
            <a:off x="5486400" y="6248400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Overlapping segments</a:t>
            </a:r>
          </a:p>
        </p:txBody>
      </p:sp>
      <p:sp>
        <p:nvSpPr>
          <p:cNvPr id="23625" name="TextBox 19"/>
          <p:cNvSpPr txBox="1">
            <a:spLocks noChangeArrowheads="1"/>
          </p:cNvSpPr>
          <p:nvPr/>
        </p:nvSpPr>
        <p:spPr bwMode="auto">
          <a:xfrm>
            <a:off x="5029200" y="3076575"/>
            <a:ext cx="106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Segment 1</a:t>
            </a:r>
          </a:p>
        </p:txBody>
      </p:sp>
      <p:sp>
        <p:nvSpPr>
          <p:cNvPr id="23626" name="TextBox 19"/>
          <p:cNvSpPr txBox="1">
            <a:spLocks noChangeArrowheads="1"/>
          </p:cNvSpPr>
          <p:nvPr/>
        </p:nvSpPr>
        <p:spPr bwMode="auto">
          <a:xfrm>
            <a:off x="7848600" y="4143375"/>
            <a:ext cx="106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Segment 2</a:t>
            </a:r>
          </a:p>
        </p:txBody>
      </p:sp>
      <p:sp>
        <p:nvSpPr>
          <p:cNvPr id="61" name="Right Bracket 60"/>
          <p:cNvSpPr/>
          <p:nvPr/>
        </p:nvSpPr>
        <p:spPr>
          <a:xfrm>
            <a:off x="7696200" y="3276600"/>
            <a:ext cx="76200" cy="914400"/>
          </a:xfrm>
          <a:prstGeom prst="rightBracket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628" name="TextBox 61"/>
          <p:cNvSpPr txBox="1">
            <a:spLocks noChangeArrowheads="1"/>
          </p:cNvSpPr>
          <p:nvPr/>
        </p:nvSpPr>
        <p:spPr bwMode="auto">
          <a:xfrm>
            <a:off x="7391400" y="365760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0000"/>
                </a:solidFill>
              </a:rPr>
              <a:t>Overlap</a:t>
            </a:r>
          </a:p>
        </p:txBody>
      </p:sp>
    </p:spTree>
    <p:extLst>
      <p:ext uri="{BB962C8B-B14F-4D97-AF65-F5344CB8AC3E}">
        <p14:creationId xmlns:p14="http://schemas.microsoft.com/office/powerpoint/2010/main" val="22513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1.2.1 Memory Segmentation – Cond.</a:t>
            </a:r>
            <a:endParaRPr lang="en-US" sz="3600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smtClean="0"/>
              <a:t>Memory in 8086 / 8080 – segmented memory.</a:t>
            </a:r>
          </a:p>
          <a:p>
            <a:r>
              <a:rPr lang="en-US" sz="1400" smtClean="0"/>
              <a:t>Complete memory is divided into number of logical segments.</a:t>
            </a:r>
          </a:p>
          <a:p>
            <a:r>
              <a:rPr lang="en-US" sz="1400" smtClean="0"/>
              <a:t>Each segment is 64 k bytes.</a:t>
            </a:r>
          </a:p>
          <a:p>
            <a:r>
              <a:rPr lang="en-US" sz="1400" smtClean="0"/>
              <a:t>Segment register points the starting location of a particular segments.</a:t>
            </a:r>
          </a:p>
          <a:p>
            <a:r>
              <a:rPr lang="en-US" sz="1400" smtClean="0"/>
              <a:t>To address the specific memory location within the segment – need offset address.</a:t>
            </a:r>
          </a:p>
          <a:p>
            <a:r>
              <a:rPr lang="en-US" sz="1400" smtClean="0"/>
              <a:t>Offset address – 16 bit long.</a:t>
            </a:r>
          </a:p>
          <a:p>
            <a:r>
              <a:rPr lang="en-US" sz="1400" smtClean="0"/>
              <a:t>Maximum offset value – FFFF H.</a:t>
            </a:r>
          </a:p>
          <a:p>
            <a:r>
              <a:rPr lang="en-US" sz="1400" smtClean="0"/>
              <a:t>Maximum size of segment – 64 KB.</a:t>
            </a:r>
          </a:p>
          <a:p>
            <a:r>
              <a:rPr lang="en-US" sz="1400" smtClean="0"/>
              <a:t>The CPU 8086 is able to address 1 Mbytes of physical memory.</a:t>
            </a:r>
          </a:p>
          <a:p>
            <a:r>
              <a:rPr lang="en-US" sz="1400" smtClean="0"/>
              <a:t>Complete 1 Mbytes memory is divided into 16 segments, each of 64 Kbytes size.</a:t>
            </a:r>
          </a:p>
          <a:p>
            <a:r>
              <a:rPr lang="en-US" sz="1400" smtClean="0"/>
              <a:t>Segment address : 0000 H – F000 H.</a:t>
            </a:r>
          </a:p>
          <a:p>
            <a:r>
              <a:rPr lang="en-US" sz="1400" smtClean="0"/>
              <a:t>Offset address : 0000 H – FFFF H. </a:t>
            </a:r>
          </a:p>
          <a:p>
            <a:r>
              <a:rPr lang="en-US" sz="1400" smtClean="0"/>
              <a:t>This is called as </a:t>
            </a:r>
            <a:r>
              <a:rPr lang="en-US" sz="1400" b="1" i="1" u="sng" smtClean="0"/>
              <a:t>non - overlapping segments</a:t>
            </a:r>
            <a:r>
              <a:rPr lang="en-US" sz="1400" smtClean="0"/>
              <a:t>.</a:t>
            </a:r>
          </a:p>
          <a:p>
            <a:r>
              <a:rPr lang="en-US" sz="1400" smtClean="0"/>
              <a:t>If another segment starts before this 64 Kbytes locations of the first segment, the two segments are said to be called </a:t>
            </a:r>
            <a:r>
              <a:rPr lang="en-US" sz="1400" b="1" i="1" u="sng" smtClean="0"/>
              <a:t>overlapped segment area</a:t>
            </a:r>
            <a:r>
              <a:rPr lang="en-US" sz="1400" smtClean="0"/>
              <a:t>.</a:t>
            </a:r>
          </a:p>
          <a:p>
            <a:r>
              <a:rPr lang="en-US" sz="1400" smtClean="0"/>
              <a:t>The locations lying in the overlapped area may be addressed by the same physical address generated from two different sets of segment and offset address.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Shanmugasundaram M, Lecturer, School of Electrical Sciences.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52F82-B38F-4569-BB56-7AFFA3FE09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1.2.1 Memory Segmentation – Cond.</a:t>
            </a:r>
            <a:endParaRPr lang="en-US" sz="36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The main advantages of the segment memory scheme are:</a:t>
            </a:r>
          </a:p>
          <a:p>
            <a:pPr marL="1117600" lvl="2" indent="-514350" algn="just">
              <a:buFont typeface="Gill Sans MT" pitchFamily="34" charset="0"/>
              <a:buAutoNum type="alphaLcParenR"/>
            </a:pPr>
            <a:r>
              <a:rPr lang="en-US" sz="1800" smtClean="0"/>
              <a:t>Allows the memory capacity to be 1 Mbytes although the actual addresses to be handled are of 16 – bit size.</a:t>
            </a:r>
          </a:p>
          <a:p>
            <a:pPr marL="1117600" lvl="2" indent="-514350" algn="just">
              <a:buFont typeface="Gill Sans MT" pitchFamily="34" charset="0"/>
              <a:buAutoNum type="alphaLcParenR"/>
            </a:pPr>
            <a:r>
              <a:rPr lang="en-US" sz="1800" smtClean="0"/>
              <a:t>Allows the placing of code, data and stack portions of the same program in different parts of memory, for data and code protection.</a:t>
            </a:r>
          </a:p>
          <a:p>
            <a:pPr marL="1117600" lvl="2" indent="-514350" algn="just">
              <a:buFont typeface="Gill Sans MT" pitchFamily="34" charset="0"/>
              <a:buAutoNum type="alphaLcParenR"/>
            </a:pPr>
            <a:r>
              <a:rPr lang="en-US" sz="1800" smtClean="0"/>
              <a:t>Permits a program and / or its data to be put into different areas of memory each time the program is executed. i.e. provision for relocation is done.</a:t>
            </a:r>
          </a:p>
          <a:p>
            <a:pPr algn="just"/>
            <a:r>
              <a:rPr lang="en-US" sz="2400" smtClean="0"/>
              <a:t>In overlapped system</a:t>
            </a:r>
          </a:p>
          <a:p>
            <a:pPr marL="1117600" lvl="2" indent="-514350" algn="just">
              <a:buFont typeface="Wingdings 2" pitchFamily="18" charset="2"/>
              <a:buNone/>
            </a:pPr>
            <a:r>
              <a:rPr lang="en-US" sz="1800" smtClean="0"/>
              <a:t>Physical address = CS</a:t>
            </a:r>
            <a:r>
              <a:rPr lang="en-US" sz="1800" baseline="-25000" smtClean="0"/>
              <a:t>1</a:t>
            </a:r>
            <a:r>
              <a:rPr lang="en-US" sz="1800" smtClean="0"/>
              <a:t>+IP</a:t>
            </a:r>
            <a:r>
              <a:rPr lang="en-US" sz="1800" baseline="-25000" smtClean="0"/>
              <a:t>1</a:t>
            </a:r>
            <a:r>
              <a:rPr lang="en-US" sz="1800" smtClean="0"/>
              <a:t>=CS</a:t>
            </a:r>
            <a:r>
              <a:rPr lang="en-US" sz="1800" baseline="-25000" smtClean="0"/>
              <a:t>2</a:t>
            </a:r>
            <a:r>
              <a:rPr lang="en-US" sz="1800" smtClean="0"/>
              <a:t>+IP</a:t>
            </a:r>
            <a:r>
              <a:rPr lang="en-US" sz="1800" baseline="-25000" smtClean="0"/>
              <a:t>2  </a:t>
            </a:r>
            <a:r>
              <a:rPr lang="en-US" sz="1800" smtClean="0"/>
              <a:t> </a:t>
            </a:r>
            <a:r>
              <a:rPr lang="en-US" sz="1800" baseline="-25000" smtClean="0"/>
              <a:t> </a:t>
            </a:r>
            <a:r>
              <a:rPr lang="en-US" sz="1800" smtClean="0"/>
              <a:t> </a:t>
            </a:r>
          </a:p>
          <a:p>
            <a:pPr marL="1117600" lvl="2" indent="-514350" algn="just">
              <a:buFont typeface="Wingdings 2" pitchFamily="18" charset="2"/>
              <a:buNone/>
            </a:pPr>
            <a:r>
              <a:rPr lang="en-US" sz="1800" smtClean="0"/>
              <a:t>‘+’ indicates the procedure of physical address information.</a:t>
            </a:r>
            <a:endParaRPr lang="en-US" sz="1800" baseline="-25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Shanmugasundaram M, Lecturer, School of Electrical Sciences.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1DE10-A31D-4C5C-A8D2-EE14E041C7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0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874</Words>
  <Application>Microsoft Office PowerPoint</Application>
  <PresentationFormat>On-screen Show (4:3)</PresentationFormat>
  <Paragraphs>157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1.2 ARCHITECTURE</vt:lpstr>
      <vt:lpstr>1.2 ARCHITECTURE – Cond.</vt:lpstr>
      <vt:lpstr>Problem </vt:lpstr>
      <vt:lpstr>Explanation</vt:lpstr>
      <vt:lpstr>Explanation – Cond.</vt:lpstr>
      <vt:lpstr>1.2.1 Memory segmentation</vt:lpstr>
      <vt:lpstr>1.2.1 Memory Segmentation – Cond.</vt:lpstr>
      <vt:lpstr>1.2.1 Memory Segmentation – Cond.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ARCHITECTURE</dc:title>
  <dc:creator>Bagubali</dc:creator>
  <cp:lastModifiedBy>Bagubali</cp:lastModifiedBy>
  <cp:revision>1</cp:revision>
  <dcterms:created xsi:type="dcterms:W3CDTF">2012-03-20T12:58:45Z</dcterms:created>
  <dcterms:modified xsi:type="dcterms:W3CDTF">2012-03-20T12:59:52Z</dcterms:modified>
</cp:coreProperties>
</file>