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9C8D-4ACB-47F1-A23B-812064C1D9EB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43B8-5BDB-4409-A826-C56A1C7F0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84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9C8D-4ACB-47F1-A23B-812064C1D9EB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43B8-5BDB-4409-A826-C56A1C7F0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83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9C8D-4ACB-47F1-A23B-812064C1D9EB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43B8-5BDB-4409-A826-C56A1C7F0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22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9C8D-4ACB-47F1-A23B-812064C1D9EB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43B8-5BDB-4409-A826-C56A1C7F0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9C8D-4ACB-47F1-A23B-812064C1D9EB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43B8-5BDB-4409-A826-C56A1C7F0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67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9C8D-4ACB-47F1-A23B-812064C1D9EB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43B8-5BDB-4409-A826-C56A1C7F0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40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9C8D-4ACB-47F1-A23B-812064C1D9EB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43B8-5BDB-4409-A826-C56A1C7F0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9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9C8D-4ACB-47F1-A23B-812064C1D9EB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43B8-5BDB-4409-A826-C56A1C7F0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4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9C8D-4ACB-47F1-A23B-812064C1D9EB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43B8-5BDB-4409-A826-C56A1C7F0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82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9C8D-4ACB-47F1-A23B-812064C1D9EB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43B8-5BDB-4409-A826-C56A1C7F0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12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9C8D-4ACB-47F1-A23B-812064C1D9EB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43B8-5BDB-4409-A826-C56A1C7F0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5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9C8D-4ACB-47F1-A23B-812064C1D9EB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343B8-5BDB-4409-A826-C56A1C7F0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46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Flag Registers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27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Flag </a:t>
            </a:r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7651" name="Content Placeholder 3"/>
          <p:cNvSpPr>
            <a:spLocks noGrp="1"/>
          </p:cNvSpPr>
          <p:nvPr>
            <p:ph sz="half" idx="2"/>
          </p:nvPr>
        </p:nvSpPr>
        <p:spPr>
          <a:xfrm>
            <a:off x="3581400" y="1524000"/>
            <a:ext cx="4953000" cy="4664075"/>
          </a:xfrm>
        </p:spPr>
        <p:txBody>
          <a:bodyPr/>
          <a:lstStyle/>
          <a:p>
            <a:pPr algn="just" eaLnBrk="1" hangingPunct="1"/>
            <a:r>
              <a:rPr lang="en-US" sz="1600" smtClean="0"/>
              <a:t>Flag registers content indicate the result of computations in the ALU.</a:t>
            </a:r>
          </a:p>
          <a:p>
            <a:pPr algn="just" eaLnBrk="1" hangingPunct="1"/>
            <a:r>
              <a:rPr lang="en-US" sz="1600" smtClean="0"/>
              <a:t>Also contains some flag bits to control the CPU operations.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sz="half" idx="1"/>
          </p:nvPr>
        </p:nvSpPr>
        <p:spPr>
          <a:xfrm>
            <a:off x="1143000" y="1524000"/>
            <a:ext cx="1905000" cy="40005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 smtClean="0"/>
              <a:t>FLAGS / PSW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D60DC-966B-4251-A888-5CFA5DA8B9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1.2.1 Flag Register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43000" y="1752600"/>
          <a:ext cx="779145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66"/>
                <a:gridCol w="486966"/>
                <a:gridCol w="486966"/>
                <a:gridCol w="486966"/>
                <a:gridCol w="486966"/>
                <a:gridCol w="486966"/>
                <a:gridCol w="486966"/>
                <a:gridCol w="486966"/>
                <a:gridCol w="486966"/>
                <a:gridCol w="486966"/>
                <a:gridCol w="447798"/>
                <a:gridCol w="526133"/>
                <a:gridCol w="486966"/>
                <a:gridCol w="486966"/>
                <a:gridCol w="486966"/>
                <a:gridCol w="486966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O</a:t>
                      </a:r>
                      <a:endParaRPr 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</a:t>
                      </a:r>
                      <a:endParaRPr 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</a:t>
                      </a:r>
                      <a:endParaRPr 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S</a:t>
                      </a:r>
                      <a:endParaRPr 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Z</a:t>
                      </a:r>
                      <a:endParaRPr 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r>
                        <a:rPr lang="en-US" b="0" baseline="-25000" dirty="0" smtClean="0"/>
                        <a:t>C</a:t>
                      </a:r>
                      <a:endParaRPr lang="en-US" b="0" baseline="-25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</a:t>
                      </a:r>
                      <a:endParaRPr 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</a:t>
                      </a:r>
                      <a:r>
                        <a:rPr lang="en-US" b="0" baseline="-25000" dirty="0" smtClean="0"/>
                        <a:t>Y</a:t>
                      </a:r>
                      <a:endParaRPr lang="en-US" b="0" baseline="-25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3F9283-2564-4522-801E-AA428BE76A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1143000" y="1295400"/>
          <a:ext cx="779145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66"/>
                <a:gridCol w="486966"/>
                <a:gridCol w="486966"/>
                <a:gridCol w="486966"/>
                <a:gridCol w="486966"/>
                <a:gridCol w="486966"/>
                <a:gridCol w="486966"/>
                <a:gridCol w="486966"/>
                <a:gridCol w="486966"/>
                <a:gridCol w="486966"/>
                <a:gridCol w="447798"/>
                <a:gridCol w="526133"/>
                <a:gridCol w="486966"/>
                <a:gridCol w="486966"/>
                <a:gridCol w="486966"/>
                <a:gridCol w="486966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8748" name="TextBox 7"/>
          <p:cNvSpPr txBox="1">
            <a:spLocks noChangeArrowheads="1"/>
          </p:cNvSpPr>
          <p:nvPr/>
        </p:nvSpPr>
        <p:spPr bwMode="auto">
          <a:xfrm>
            <a:off x="1600200" y="3200400"/>
            <a:ext cx="2895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O</a:t>
            </a:r>
            <a:r>
              <a:rPr lang="en-US"/>
              <a:t> 	– Overflow flag</a:t>
            </a:r>
          </a:p>
          <a:p>
            <a:pPr eaLnBrk="1" hangingPunct="1"/>
            <a:r>
              <a:rPr lang="en-US" b="1"/>
              <a:t>D</a:t>
            </a:r>
            <a:r>
              <a:rPr lang="en-US"/>
              <a:t> 	– Direction flag</a:t>
            </a:r>
          </a:p>
          <a:p>
            <a:pPr eaLnBrk="1" hangingPunct="1"/>
            <a:r>
              <a:rPr lang="en-US" b="1"/>
              <a:t>I </a:t>
            </a:r>
            <a:r>
              <a:rPr lang="en-US"/>
              <a:t>	– Interrupt flag</a:t>
            </a:r>
          </a:p>
          <a:p>
            <a:pPr eaLnBrk="1" hangingPunct="1"/>
            <a:r>
              <a:rPr lang="en-US" b="1"/>
              <a:t>T</a:t>
            </a:r>
            <a:r>
              <a:rPr lang="en-US"/>
              <a:t> 	– Trag flag</a:t>
            </a:r>
          </a:p>
          <a:p>
            <a:pPr eaLnBrk="1" hangingPunct="1"/>
            <a:r>
              <a:rPr lang="en-US" b="1"/>
              <a:t>S</a:t>
            </a:r>
            <a:r>
              <a:rPr lang="en-US"/>
              <a:t> 	– Sign flag</a:t>
            </a:r>
          </a:p>
        </p:txBody>
      </p:sp>
      <p:sp>
        <p:nvSpPr>
          <p:cNvPr id="28749" name="TextBox 7"/>
          <p:cNvSpPr txBox="1">
            <a:spLocks noChangeArrowheads="1"/>
          </p:cNvSpPr>
          <p:nvPr/>
        </p:nvSpPr>
        <p:spPr bwMode="auto">
          <a:xfrm>
            <a:off x="5257800" y="3124200"/>
            <a:ext cx="3048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Z</a:t>
            </a:r>
            <a:r>
              <a:rPr lang="en-US"/>
              <a:t> 	– Zero flag</a:t>
            </a:r>
          </a:p>
          <a:p>
            <a:pPr eaLnBrk="1" hangingPunct="1"/>
            <a:r>
              <a:rPr lang="en-US" b="1"/>
              <a:t>A</a:t>
            </a:r>
            <a:r>
              <a:rPr lang="en-US" b="1" baseline="-25000"/>
              <a:t>C</a:t>
            </a:r>
            <a:r>
              <a:rPr lang="en-US"/>
              <a:t> 	– Auxiliary flag</a:t>
            </a:r>
          </a:p>
          <a:p>
            <a:pPr eaLnBrk="1" hangingPunct="1"/>
            <a:r>
              <a:rPr lang="en-US" b="1"/>
              <a:t>P </a:t>
            </a:r>
            <a:r>
              <a:rPr lang="en-US"/>
              <a:t>	– Parity flag</a:t>
            </a:r>
          </a:p>
          <a:p>
            <a:pPr eaLnBrk="1" hangingPunct="1"/>
            <a:r>
              <a:rPr lang="en-US" b="1"/>
              <a:t>C</a:t>
            </a:r>
            <a:r>
              <a:rPr lang="en-US" b="1" baseline="-25000"/>
              <a:t>Y</a:t>
            </a:r>
            <a:r>
              <a:rPr lang="en-US"/>
              <a:t> 	– Carry flag</a:t>
            </a:r>
          </a:p>
          <a:p>
            <a:pPr eaLnBrk="1" hangingPunct="1"/>
            <a:r>
              <a:rPr lang="en-US" b="1"/>
              <a:t>X </a:t>
            </a:r>
            <a:r>
              <a:rPr lang="en-US"/>
              <a:t>	– Not used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1.2.1 Flag Register – Cond..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1600" dirty="0" smtClean="0"/>
              <a:t>8086 has 16 bit flag register which is divided into two parts:</a:t>
            </a:r>
          </a:p>
          <a:p>
            <a:pPr marL="1117600" lvl="2" indent="-514350" algn="just">
              <a:buFont typeface="+mj-lt"/>
              <a:buAutoNum type="alphaLcParenR"/>
              <a:defRPr/>
            </a:pPr>
            <a:r>
              <a:rPr lang="en-US" sz="1200" dirty="0" smtClean="0"/>
              <a:t>Condition code / status flag</a:t>
            </a:r>
          </a:p>
          <a:p>
            <a:pPr marL="1117600" lvl="2" indent="-514350" algn="just">
              <a:buFont typeface="+mj-lt"/>
              <a:buAutoNum type="alphaLcParenR"/>
              <a:defRPr/>
            </a:pPr>
            <a:r>
              <a:rPr lang="en-US" sz="1200" dirty="0" smtClean="0"/>
              <a:t>Machine control flags</a:t>
            </a:r>
          </a:p>
          <a:p>
            <a:pPr algn="just">
              <a:defRPr/>
            </a:pPr>
            <a:r>
              <a:rPr lang="en-US" sz="1600" dirty="0" smtClean="0"/>
              <a:t>Condition code flag register is the lower byte of the 16 bit flag register along with the overflow flag.</a:t>
            </a:r>
          </a:p>
          <a:p>
            <a:pPr algn="just">
              <a:defRPr/>
            </a:pPr>
            <a:r>
              <a:rPr lang="en-US" sz="1600" dirty="0" smtClean="0"/>
              <a:t>This flag is identical to 8085 flag register, with an additional overflow flag, which is not present in 8085.</a:t>
            </a:r>
          </a:p>
          <a:p>
            <a:pPr algn="just">
              <a:defRPr/>
            </a:pPr>
            <a:r>
              <a:rPr lang="en-US" sz="1600" dirty="0" smtClean="0"/>
              <a:t>Flag register reflects the operations performed by ALU.</a:t>
            </a:r>
          </a:p>
          <a:p>
            <a:pPr algn="just">
              <a:defRPr/>
            </a:pPr>
            <a:r>
              <a:rPr lang="en-US" sz="1600" dirty="0" smtClean="0"/>
              <a:t>Control flag register is the higher byte of the flag register of 8086.</a:t>
            </a:r>
          </a:p>
          <a:p>
            <a:pPr algn="just">
              <a:defRPr/>
            </a:pPr>
            <a:r>
              <a:rPr lang="en-US" sz="1600" dirty="0" smtClean="0"/>
              <a:t>It contains 3 flags:</a:t>
            </a:r>
          </a:p>
          <a:p>
            <a:pPr lvl="2" algn="just">
              <a:buFont typeface="Wingdings" pitchFamily="2" charset="2"/>
              <a:buChar char="ü"/>
              <a:defRPr/>
            </a:pPr>
            <a:r>
              <a:rPr lang="en-US" sz="1400" dirty="0" smtClean="0"/>
              <a:t>Direction flag (D).</a:t>
            </a:r>
          </a:p>
          <a:p>
            <a:pPr lvl="2" algn="just">
              <a:buFont typeface="Wingdings" pitchFamily="2" charset="2"/>
              <a:buChar char="ü"/>
              <a:defRPr/>
            </a:pPr>
            <a:r>
              <a:rPr lang="en-US" sz="1400" dirty="0" smtClean="0"/>
              <a:t>Interrupt flag (I).</a:t>
            </a:r>
          </a:p>
          <a:p>
            <a:pPr lvl="2" algn="just">
              <a:buFont typeface="Wingdings" pitchFamily="2" charset="2"/>
              <a:buChar char="ü"/>
              <a:defRPr/>
            </a:pPr>
            <a:r>
              <a:rPr lang="en-US" sz="1400" dirty="0" smtClean="0"/>
              <a:t>Trap flag (T).</a:t>
            </a:r>
            <a:r>
              <a:rPr lang="en-US" sz="900" dirty="0" smtClean="0"/>
              <a:t>		</a:t>
            </a:r>
          </a:p>
          <a:p>
            <a:pPr algn="just">
              <a:buFont typeface="Wingdings 2" pitchFamily="18" charset="2"/>
              <a:buNone/>
              <a:defRPr/>
            </a:pPr>
            <a:r>
              <a:rPr lang="en-US" sz="1600" b="1" dirty="0" smtClean="0"/>
              <a:t>S – sign flag: </a:t>
            </a:r>
            <a:r>
              <a:rPr lang="en-US" sz="1600" dirty="0" smtClean="0"/>
              <a:t>1- result of any computation is negative.</a:t>
            </a:r>
          </a:p>
          <a:p>
            <a:pPr algn="just">
              <a:buFont typeface="Wingdings 2" pitchFamily="18" charset="2"/>
              <a:buNone/>
              <a:defRPr/>
            </a:pPr>
            <a:r>
              <a:rPr lang="en-US" sz="1600" dirty="0" smtClean="0"/>
              <a:t>For signed computations, the sign flag equals to the MSB of the result.</a:t>
            </a:r>
          </a:p>
          <a:p>
            <a:pPr algn="just">
              <a:buFont typeface="Wingdings 2" pitchFamily="18" charset="2"/>
              <a:buNone/>
              <a:defRPr/>
            </a:pPr>
            <a:r>
              <a:rPr lang="en-US" sz="1600" b="1" dirty="0" smtClean="0"/>
              <a:t>Z – zero flag : </a:t>
            </a:r>
            <a:r>
              <a:rPr lang="en-US" sz="1600" dirty="0" smtClean="0"/>
              <a:t>1 – result of the computation or </a:t>
            </a:r>
            <a:r>
              <a:rPr lang="en-US" sz="1600" dirty="0" err="1" smtClean="0"/>
              <a:t>comparision</a:t>
            </a:r>
            <a:r>
              <a:rPr lang="en-US" sz="1600" dirty="0" smtClean="0"/>
              <a:t> performed by instruction is zero. 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38881-6F6A-4244-BEB8-80E24A90678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1.2.1 Flag Register – Cond..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 2" pitchFamily="18" charset="2"/>
              <a:buNone/>
            </a:pPr>
            <a:r>
              <a:rPr lang="en-US" sz="1600" b="1" smtClean="0"/>
              <a:t>P – Parity flag : </a:t>
            </a:r>
            <a:r>
              <a:rPr lang="en-US" sz="1600" smtClean="0"/>
              <a:t>1 – if the lower byte of the result contains even number of 1s.</a:t>
            </a:r>
          </a:p>
          <a:p>
            <a:pPr algn="just">
              <a:buFont typeface="Wingdings 2" pitchFamily="18" charset="2"/>
              <a:buNone/>
            </a:pPr>
            <a:r>
              <a:rPr lang="en-US" sz="1600" b="1" smtClean="0"/>
              <a:t>C – Carry Flag: </a:t>
            </a:r>
            <a:r>
              <a:rPr lang="en-US" sz="1600" smtClean="0"/>
              <a:t> it is set when there is a carry out of MSB in the case of addition or a borrow in the case of subtraction.</a:t>
            </a:r>
          </a:p>
          <a:p>
            <a:pPr algn="just">
              <a:buFont typeface="Wingdings 2" pitchFamily="18" charset="2"/>
              <a:buNone/>
            </a:pPr>
            <a:r>
              <a:rPr lang="en-US" sz="1600" b="1" smtClean="0"/>
              <a:t>T – Trap flag: </a:t>
            </a:r>
            <a:r>
              <a:rPr lang="en-US" sz="1600" smtClean="0"/>
              <a:t>if this flag is set, the processor enters the single step execution mode. In other words, a trap interrupt is generated after execution of each instruction.</a:t>
            </a:r>
          </a:p>
          <a:p>
            <a:pPr algn="just">
              <a:buFont typeface="Wingdings 2" pitchFamily="18" charset="2"/>
              <a:buNone/>
            </a:pPr>
            <a:r>
              <a:rPr lang="en-US" sz="1600" b="1" smtClean="0"/>
              <a:t>I – Interrupt flag: </a:t>
            </a:r>
            <a:r>
              <a:rPr lang="en-US" sz="1600" smtClean="0"/>
              <a:t>if this flag is set, the maskable interrupt are recognized by the CPU, otherwise they are ignored.</a:t>
            </a:r>
          </a:p>
          <a:p>
            <a:pPr algn="just">
              <a:buFont typeface="Wingdings 2" pitchFamily="18" charset="2"/>
              <a:buNone/>
            </a:pPr>
            <a:r>
              <a:rPr lang="en-US" sz="1600" b="1" smtClean="0"/>
              <a:t>Direction flag: </a:t>
            </a:r>
            <a:r>
              <a:rPr lang="en-US" sz="1600" smtClean="0"/>
              <a:t>used by string manipulation instructions.</a:t>
            </a:r>
          </a:p>
          <a:p>
            <a:pPr algn="just">
              <a:buFont typeface="Wingdings 2" pitchFamily="18" charset="2"/>
              <a:buNone/>
            </a:pPr>
            <a:r>
              <a:rPr lang="en-US" sz="1600" b="1" smtClean="0"/>
              <a:t>		0 – </a:t>
            </a:r>
            <a:r>
              <a:rPr lang="en-US" sz="1600" smtClean="0"/>
              <a:t>the string is processed beginning from the lowest address to highest address. (</a:t>
            </a:r>
            <a:r>
              <a:rPr lang="en-US" sz="1600" smtClean="0">
                <a:solidFill>
                  <a:srgbClr val="FF0000"/>
                </a:solidFill>
              </a:rPr>
              <a:t>autoincrementing mode</a:t>
            </a:r>
            <a:r>
              <a:rPr lang="en-US" sz="1600" smtClean="0"/>
              <a:t>).</a:t>
            </a:r>
          </a:p>
          <a:p>
            <a:pPr algn="just">
              <a:buFont typeface="Wingdings 2" pitchFamily="18" charset="2"/>
              <a:buNone/>
            </a:pPr>
            <a:r>
              <a:rPr lang="en-US" sz="1600" b="1" smtClean="0"/>
              <a:t>		1 – </a:t>
            </a:r>
            <a:r>
              <a:rPr lang="en-US" sz="1600" smtClean="0"/>
              <a:t>the string is processed beginning from the highest address to lowest  address. (</a:t>
            </a:r>
            <a:r>
              <a:rPr lang="en-US" sz="1600" smtClean="0">
                <a:solidFill>
                  <a:srgbClr val="FF0000"/>
                </a:solidFill>
              </a:rPr>
              <a:t>autodecrementing mode</a:t>
            </a:r>
            <a:r>
              <a:rPr lang="en-US" sz="1600" smtClean="0"/>
              <a:t>).</a:t>
            </a:r>
          </a:p>
          <a:p>
            <a:pPr algn="just">
              <a:buFont typeface="Wingdings 2" pitchFamily="18" charset="2"/>
              <a:buNone/>
            </a:pPr>
            <a:r>
              <a:rPr lang="en-US" sz="1600" b="1" smtClean="0"/>
              <a:t>A</a:t>
            </a:r>
            <a:r>
              <a:rPr lang="en-US" sz="1600" b="1" baseline="-25000" smtClean="0"/>
              <a:t>C</a:t>
            </a:r>
            <a:r>
              <a:rPr lang="en-US" sz="1600" b="1" smtClean="0"/>
              <a:t> – Auxiliary carry flag: </a:t>
            </a:r>
            <a:r>
              <a:rPr lang="en-US" sz="1600" smtClean="0"/>
              <a:t>it is set if there is carry/borrow from lowest nibble during addition / subtraction.</a:t>
            </a:r>
          </a:p>
          <a:p>
            <a:pPr algn="just">
              <a:buFont typeface="Wingdings 2" pitchFamily="18" charset="2"/>
              <a:buNone/>
            </a:pPr>
            <a:r>
              <a:rPr lang="en-US" sz="1600" b="1" smtClean="0"/>
              <a:t>O – Overflow flag: </a:t>
            </a:r>
            <a:r>
              <a:rPr lang="en-US" sz="1600" smtClean="0"/>
              <a:t>it is set, if overflows occurs.</a:t>
            </a:r>
            <a:endParaRPr lang="en-US" sz="1600" b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8DA05-F220-4927-AEE5-F7960D08F6E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1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On-screen Show (4:3)</PresentationFormat>
  <Paragraphs>77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Flag Registers</vt:lpstr>
      <vt:lpstr>Flag Registers</vt:lpstr>
      <vt:lpstr>1.2.1 Flag Register</vt:lpstr>
      <vt:lpstr>1.2.1 Flag Register – Cond..</vt:lpstr>
      <vt:lpstr>1.2.1 Flag Register – Cond..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Flag Registers</dc:title>
  <dc:creator>Bagubali</dc:creator>
  <cp:lastModifiedBy>Bagubali</cp:lastModifiedBy>
  <cp:revision>1</cp:revision>
  <dcterms:created xsi:type="dcterms:W3CDTF">2012-04-17T06:19:29Z</dcterms:created>
  <dcterms:modified xsi:type="dcterms:W3CDTF">2012-04-17T06:20:27Z</dcterms:modified>
</cp:coreProperties>
</file>