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4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0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8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1EF4-A51B-4A91-8BD0-460DB7761095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E1CC-3DD8-46EA-A15C-042DE4259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2132856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8086 – instruction set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995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Types of 8086 instructions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Data transfer</a:t>
            </a:r>
          </a:p>
          <a:p>
            <a:pPr eaLnBrk="1" hangingPunct="1"/>
            <a:r>
              <a:rPr lang="en-US" smtClean="0"/>
              <a:t>Arithmetic and logical</a:t>
            </a:r>
          </a:p>
          <a:p>
            <a:pPr eaLnBrk="1" hangingPunct="1"/>
            <a:r>
              <a:rPr lang="en-US" smtClean="0"/>
              <a:t>Control transfer</a:t>
            </a:r>
          </a:p>
          <a:p>
            <a:pPr eaLnBrk="1" hangingPunct="1"/>
            <a:r>
              <a:rPr lang="en-US" smtClean="0"/>
              <a:t>miscellaneous 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6B72D1-D117-431A-9DB5-ABF5915C91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transfer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MOV  dest, src; move Byte or word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Flags Affected: None</a:t>
            </a:r>
          </a:p>
          <a:p>
            <a:pPr eaLnBrk="1" hangingPunct="1">
              <a:buFontTx/>
              <a:buChar char="-"/>
            </a:pPr>
            <a:r>
              <a:rPr lang="en-US" smtClean="0"/>
              <a:t>Copies the byte or word from source operand to destination operand.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u="sng" smtClean="0"/>
              <a:t>Register to register operation: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MOV AX, BX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MOV BX, AX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MOV DX,CX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MOV CX,AX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BBCDA-0EE1-48B7-9020-AA4B40AE29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transfer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u="sng" smtClean="0"/>
              <a:t>Memory to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AX,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BX, [2500H]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u="sng" smtClean="0"/>
              <a:t>Register to Memory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 MOV [5000H], 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[2500H],BX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u="sng" smtClean="0"/>
              <a:t>Immediate Data to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AX, 1234H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BX, 0A2C0H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CX, 0FFFFH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99858-81AA-45C2-BEF8-FFDAFCFCFD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transfer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u="sng" dirty="0" smtClean="0"/>
              <a:t>Immediate Data to Memory operation: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[2500H], 1234H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 [5000H], 0FFFFH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[1234H], 0A123H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u="sng" dirty="0" smtClean="0"/>
              <a:t>Register to Segment Register operation: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DS, AX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CS, BX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SS, AX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u="sng" dirty="0" smtClean="0"/>
              <a:t>Segment Register to Register operation: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AX, DS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BX, CS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MOV AX, 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583120-C175-4598-8C60-AE61CA9615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transfer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u="sng" smtClean="0"/>
              <a:t>Memory to Accumulator operation</a:t>
            </a:r>
            <a:r>
              <a:rPr lang="en-US" b="1" u="sng" smtClean="0">
                <a:sym typeface="Wingdings" pitchFamily="2" charset="2"/>
              </a:rPr>
              <a:t>(DIRECT ADDRESSING):</a:t>
            </a:r>
            <a:endParaRPr lang="en-US" b="1" u="sng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AL,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AX,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u="sng" smtClean="0"/>
              <a:t>Accumulator to Memory operation</a:t>
            </a:r>
            <a:r>
              <a:rPr lang="en-US" b="1" u="sng" smtClean="0">
                <a:sym typeface="Wingdings" pitchFamily="2" charset="2"/>
              </a:rPr>
              <a:t>(DIRECT ADDRESSING):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[5000h], 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MOV [5000h], AX</a:t>
            </a:r>
          </a:p>
          <a:p>
            <a:pPr eaLnBrk="1" hangingPunct="1">
              <a:buFont typeface="Wingdings" pitchFamily="2" charset="2"/>
              <a:buNone/>
            </a:pPr>
            <a:endParaRPr lang="en-US" b="1" u="sn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B63FCB-7643-4349-827A-887E6E26E7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Stack Operation: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PUSH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POP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PUSHF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LDS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LEA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LES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LODSB/LODSW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STOSB/ STOSW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MOVSB/MOVSW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REP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REPE/ REPZ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REPNE/ REPNZ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LAHF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SAHF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XCHG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XLAT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IN / INW PORT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1800" dirty="0" smtClean="0"/>
              <a:t>OUT / OUTW PORT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23C75-8CD3-4E19-B0FC-84DA121EFA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STACK OPERATION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PUSH: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PUSH AX push the content of AX to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2766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276600"/>
            <a:ext cx="762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3276600"/>
            <a:ext cx="1600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3810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4343400"/>
            <a:ext cx="16002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1234</a:t>
            </a:r>
          </a:p>
        </p:txBody>
      </p: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3048000" y="3543300"/>
            <a:ext cx="2286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4876800" y="4038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TextBox 17"/>
          <p:cNvSpPr txBox="1">
            <a:spLocks noChangeArrowheads="1"/>
          </p:cNvSpPr>
          <p:nvPr/>
        </p:nvSpPr>
        <p:spPr bwMode="auto">
          <a:xfrm>
            <a:off x="4495800" y="3849688"/>
            <a:ext cx="685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SP</a:t>
            </a:r>
          </a:p>
          <a:p>
            <a:pPr eaLnBrk="1" hangingPunct="1"/>
            <a:endParaRPr lang="en-US">
              <a:latin typeface="Century Schoolbook" pitchFamily="18" charset="0"/>
            </a:endParaRPr>
          </a:p>
        </p:txBody>
      </p:sp>
      <p:sp>
        <p:nvSpPr>
          <p:cNvPr id="15372" name="TextBox 18"/>
          <p:cNvSpPr txBox="1">
            <a:spLocks noChangeArrowheads="1"/>
          </p:cNvSpPr>
          <p:nvPr/>
        </p:nvSpPr>
        <p:spPr bwMode="auto">
          <a:xfrm>
            <a:off x="914400" y="3352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AX</a:t>
            </a:r>
          </a:p>
        </p:txBody>
      </p:sp>
      <p:sp>
        <p:nvSpPr>
          <p:cNvPr id="15373" name="TextBox 19"/>
          <p:cNvSpPr txBox="1">
            <a:spLocks noChangeArrowheads="1"/>
          </p:cNvSpPr>
          <p:nvPr/>
        </p:nvSpPr>
        <p:spPr bwMode="auto">
          <a:xfrm>
            <a:off x="1524000" y="3886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AH</a:t>
            </a:r>
          </a:p>
        </p:txBody>
      </p:sp>
      <p:sp>
        <p:nvSpPr>
          <p:cNvPr id="15374" name="TextBox 20"/>
          <p:cNvSpPr txBox="1">
            <a:spLocks noChangeArrowheads="1"/>
          </p:cNvSpPr>
          <p:nvPr/>
        </p:nvSpPr>
        <p:spPr bwMode="auto">
          <a:xfrm>
            <a:off x="2438400" y="38973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47800" y="46482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09800" y="4648200"/>
            <a:ext cx="762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00</a:t>
            </a:r>
          </a:p>
        </p:txBody>
      </p:sp>
      <p:sp>
        <p:nvSpPr>
          <p:cNvPr id="15377" name="TextBox 23"/>
          <p:cNvSpPr txBox="1">
            <a:spLocks noChangeArrowheads="1"/>
          </p:cNvSpPr>
          <p:nvPr/>
        </p:nvSpPr>
        <p:spPr bwMode="auto">
          <a:xfrm>
            <a:off x="838200" y="4724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AX</a:t>
            </a:r>
          </a:p>
        </p:txBody>
      </p:sp>
      <p:sp>
        <p:nvSpPr>
          <p:cNvPr id="15378" name="TextBox 24"/>
          <p:cNvSpPr txBox="1">
            <a:spLocks noChangeArrowheads="1"/>
          </p:cNvSpPr>
          <p:nvPr/>
        </p:nvSpPr>
        <p:spPr bwMode="auto">
          <a:xfrm>
            <a:off x="1447800" y="5257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AH</a:t>
            </a:r>
          </a:p>
        </p:txBody>
      </p:sp>
      <p:sp>
        <p:nvSpPr>
          <p:cNvPr id="15379" name="TextBox 25"/>
          <p:cNvSpPr txBox="1">
            <a:spLocks noChangeArrowheads="1"/>
          </p:cNvSpPr>
          <p:nvPr/>
        </p:nvSpPr>
        <p:spPr bwMode="auto">
          <a:xfrm>
            <a:off x="2362200" y="52689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AL</a:t>
            </a:r>
          </a:p>
        </p:txBody>
      </p:sp>
      <p:sp>
        <p:nvSpPr>
          <p:cNvPr id="15380" name="TextBox 26"/>
          <p:cNvSpPr txBox="1">
            <a:spLocks noChangeArrowheads="1"/>
          </p:cNvSpPr>
          <p:nvPr/>
        </p:nvSpPr>
        <p:spPr bwMode="auto">
          <a:xfrm>
            <a:off x="5867400" y="28194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stack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B245BE-2F2F-4781-9D92-6D46313000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STACK OPERATION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POP: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POP AX – pop the content of Stack to AX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2766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00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276600"/>
            <a:ext cx="762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3276600"/>
            <a:ext cx="1600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3810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4343400"/>
            <a:ext cx="16002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00600" y="44958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17"/>
          <p:cNvSpPr txBox="1">
            <a:spLocks noChangeArrowheads="1"/>
          </p:cNvSpPr>
          <p:nvPr/>
        </p:nvSpPr>
        <p:spPr bwMode="auto">
          <a:xfrm>
            <a:off x="4191000" y="4191000"/>
            <a:ext cx="68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SP</a:t>
            </a:r>
          </a:p>
          <a:p>
            <a:pPr eaLnBrk="1" hangingPunct="1"/>
            <a:endParaRPr lang="en-US">
              <a:latin typeface="Century Schoolbook" pitchFamily="18" charset="0"/>
            </a:endParaRPr>
          </a:p>
        </p:txBody>
      </p:sp>
      <p:sp>
        <p:nvSpPr>
          <p:cNvPr id="16395" name="TextBox 18"/>
          <p:cNvSpPr txBox="1">
            <a:spLocks noChangeArrowheads="1"/>
          </p:cNvSpPr>
          <p:nvPr/>
        </p:nvSpPr>
        <p:spPr bwMode="auto">
          <a:xfrm>
            <a:off x="914400" y="3352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AX</a:t>
            </a:r>
          </a:p>
        </p:txBody>
      </p:sp>
      <p:sp>
        <p:nvSpPr>
          <p:cNvPr id="16396" name="TextBox 19"/>
          <p:cNvSpPr txBox="1">
            <a:spLocks noChangeArrowheads="1"/>
          </p:cNvSpPr>
          <p:nvPr/>
        </p:nvSpPr>
        <p:spPr bwMode="auto">
          <a:xfrm>
            <a:off x="1524000" y="3886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AH</a:t>
            </a:r>
          </a:p>
        </p:txBody>
      </p:sp>
      <p:sp>
        <p:nvSpPr>
          <p:cNvPr id="16397" name="TextBox 20"/>
          <p:cNvSpPr txBox="1">
            <a:spLocks noChangeArrowheads="1"/>
          </p:cNvSpPr>
          <p:nvPr/>
        </p:nvSpPr>
        <p:spPr bwMode="auto">
          <a:xfrm>
            <a:off x="2438400" y="38973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47800" y="46482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09800" y="4648200"/>
            <a:ext cx="762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34</a:t>
            </a:r>
          </a:p>
        </p:txBody>
      </p:sp>
      <p:sp>
        <p:nvSpPr>
          <p:cNvPr id="16400" name="TextBox 23"/>
          <p:cNvSpPr txBox="1">
            <a:spLocks noChangeArrowheads="1"/>
          </p:cNvSpPr>
          <p:nvPr/>
        </p:nvSpPr>
        <p:spPr bwMode="auto">
          <a:xfrm>
            <a:off x="838200" y="4724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AX</a:t>
            </a:r>
          </a:p>
        </p:txBody>
      </p:sp>
      <p:sp>
        <p:nvSpPr>
          <p:cNvPr id="16401" name="TextBox 24"/>
          <p:cNvSpPr txBox="1">
            <a:spLocks noChangeArrowheads="1"/>
          </p:cNvSpPr>
          <p:nvPr/>
        </p:nvSpPr>
        <p:spPr bwMode="auto">
          <a:xfrm>
            <a:off x="1447800" y="5257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AH</a:t>
            </a:r>
          </a:p>
        </p:txBody>
      </p:sp>
      <p:sp>
        <p:nvSpPr>
          <p:cNvPr id="16402" name="TextBox 25"/>
          <p:cNvSpPr txBox="1">
            <a:spLocks noChangeArrowheads="1"/>
          </p:cNvSpPr>
          <p:nvPr/>
        </p:nvSpPr>
        <p:spPr bwMode="auto">
          <a:xfrm>
            <a:off x="2362200" y="52689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AL</a:t>
            </a:r>
          </a:p>
        </p:txBody>
      </p:sp>
      <p:cxnSp>
        <p:nvCxnSpPr>
          <p:cNvPr id="28" name="Straight Arrow Connector 27"/>
          <p:cNvCxnSpPr>
            <a:stCxn id="8" idx="1"/>
            <a:endCxn id="23" idx="3"/>
          </p:cNvCxnSpPr>
          <p:nvPr/>
        </p:nvCxnSpPr>
        <p:spPr>
          <a:xfrm rot="10800000" flipV="1">
            <a:off x="2971800" y="4610100"/>
            <a:ext cx="2362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TextBox 28"/>
          <p:cNvSpPr txBox="1">
            <a:spLocks noChangeArrowheads="1"/>
          </p:cNvSpPr>
          <p:nvPr/>
        </p:nvSpPr>
        <p:spPr bwMode="auto">
          <a:xfrm>
            <a:off x="5727700" y="28194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stack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FD78B-983D-49CB-AACD-5B4ADD1DC5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8086 – instruction set</vt:lpstr>
      <vt:lpstr>Types of 8086 instructions</vt:lpstr>
      <vt:lpstr>Data transfer </vt:lpstr>
      <vt:lpstr>Data transfer </vt:lpstr>
      <vt:lpstr>Data transfer </vt:lpstr>
      <vt:lpstr>Data transfer </vt:lpstr>
      <vt:lpstr>Data transfer</vt:lpstr>
      <vt:lpstr>STACK OPERATION</vt:lpstr>
      <vt:lpstr>STACK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– instruction set</dc:title>
  <dc:creator>Bagubali</dc:creator>
  <cp:lastModifiedBy>Bagubali</cp:lastModifiedBy>
  <cp:revision>2</cp:revision>
  <dcterms:created xsi:type="dcterms:W3CDTF">2012-04-17T06:34:49Z</dcterms:created>
  <dcterms:modified xsi:type="dcterms:W3CDTF">2012-10-21T06:15:40Z</dcterms:modified>
</cp:coreProperties>
</file>