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8" r:id="rId4"/>
    <p:sldId id="259" r:id="rId5"/>
    <p:sldId id="263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3F7-2257-4230-AABA-1B0A1091C1A5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AEE1-FF55-40B4-9AF2-B8AAEB7D8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7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3F7-2257-4230-AABA-1B0A1091C1A5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AEE1-FF55-40B4-9AF2-B8AAEB7D8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0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3F7-2257-4230-AABA-1B0A1091C1A5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AEE1-FF55-40B4-9AF2-B8AAEB7D8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6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3F7-2257-4230-AABA-1B0A1091C1A5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AEE1-FF55-40B4-9AF2-B8AAEB7D8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1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3F7-2257-4230-AABA-1B0A1091C1A5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AEE1-FF55-40B4-9AF2-B8AAEB7D8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9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3F7-2257-4230-AABA-1B0A1091C1A5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AEE1-FF55-40B4-9AF2-B8AAEB7D8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2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3F7-2257-4230-AABA-1B0A1091C1A5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AEE1-FF55-40B4-9AF2-B8AAEB7D8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3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3F7-2257-4230-AABA-1B0A1091C1A5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AEE1-FF55-40B4-9AF2-B8AAEB7D8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82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3F7-2257-4230-AABA-1B0A1091C1A5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AEE1-FF55-40B4-9AF2-B8AAEB7D8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51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3F7-2257-4230-AABA-1B0A1091C1A5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AEE1-FF55-40B4-9AF2-B8AAEB7D8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14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3F7-2257-4230-AABA-1B0A1091C1A5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AEE1-FF55-40B4-9AF2-B8AAEB7D8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4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F3F7-2257-4230-AABA-1B0A1091C1A5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AEE1-FF55-40B4-9AF2-B8AAEB7D8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07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0" lvl="6" indent="0">
              <a:buNone/>
            </a:pPr>
            <a:endParaRPr lang="en-US" dirty="0" smtClean="0"/>
          </a:p>
          <a:p>
            <a:pPr marL="2743200" lvl="6" indent="0">
              <a:buNone/>
            </a:pPr>
            <a:r>
              <a:rPr lang="en-US" sz="2800" dirty="0" smtClean="0"/>
              <a:t>8259 (PIC)</a:t>
            </a:r>
          </a:p>
          <a:p>
            <a:pPr marL="0" indent="0">
              <a:buNone/>
            </a:pPr>
            <a:r>
              <a:rPr lang="en-US" dirty="0" smtClean="0"/>
              <a:t>Programmable Interrupt Controller (PIC)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defTabSz="762000"/>
            <a:r>
              <a:rPr lang="en-US"/>
              <a:t>8259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6019800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en-US" sz="3000" dirty="0"/>
              <a:t>8259 is Programmable Interrupt Controller (PIC)</a:t>
            </a:r>
          </a:p>
          <a:p>
            <a:pPr defTabSz="762000"/>
            <a:r>
              <a:rPr lang="en-US" sz="3000" dirty="0"/>
              <a:t>It is a tool for managing the interrupt requests.</a:t>
            </a:r>
          </a:p>
          <a:p>
            <a:pPr defTabSz="762000"/>
            <a:r>
              <a:rPr lang="en-US" dirty="0"/>
              <a:t>8259 is a very flexible peripheral controller chip:</a:t>
            </a:r>
          </a:p>
          <a:p>
            <a:pPr lvl="1" defTabSz="762000"/>
            <a:r>
              <a:rPr lang="en-US" dirty="0"/>
              <a:t>PIC can deal with up to 64 interrupt inputs</a:t>
            </a:r>
          </a:p>
          <a:p>
            <a:pPr lvl="1" defTabSz="762000"/>
            <a:r>
              <a:rPr lang="en-US" dirty="0"/>
              <a:t>interrupts can be masked</a:t>
            </a:r>
          </a:p>
          <a:p>
            <a:pPr lvl="1" defTabSz="762000"/>
            <a:r>
              <a:rPr lang="en-US" dirty="0"/>
              <a:t>various priority schemes can also programmed.</a:t>
            </a:r>
          </a:p>
          <a:p>
            <a:pPr defTabSz="762000"/>
            <a:r>
              <a:rPr lang="en-US" dirty="0"/>
              <a:t>originally (in PC XT) it is available as a separate IC</a:t>
            </a:r>
          </a:p>
          <a:p>
            <a:pPr defTabSz="762000"/>
            <a:r>
              <a:rPr lang="en-US" sz="2900" dirty="0"/>
              <a:t>Later the functionality of </a:t>
            </a:r>
            <a:r>
              <a:rPr lang="en-US" sz="2900" i="1" dirty="0"/>
              <a:t>(two PICs)</a:t>
            </a:r>
            <a:r>
              <a:rPr lang="en-US" sz="2900" dirty="0"/>
              <a:t>  is in the motherboards chipset.</a:t>
            </a:r>
          </a:p>
          <a:p>
            <a:pPr defTabSz="762000"/>
            <a:r>
              <a:rPr lang="en-US" sz="2900" dirty="0"/>
              <a:t> In some of the modern processors, the functionality of the </a:t>
            </a:r>
            <a:r>
              <a:rPr lang="en-US" sz="2900" i="1" dirty="0"/>
              <a:t>PIC  </a:t>
            </a:r>
            <a:r>
              <a:rPr lang="en-US" sz="2900" dirty="0"/>
              <a:t>is built in.</a:t>
            </a:r>
          </a:p>
        </p:txBody>
      </p:sp>
    </p:spTree>
    <p:extLst>
      <p:ext uri="{BB962C8B-B14F-4D97-AF65-F5344CB8AC3E}">
        <p14:creationId xmlns:p14="http://schemas.microsoft.com/office/powerpoint/2010/main" val="224677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defTabSz="762000"/>
            <a:r>
              <a:rPr lang="en-US"/>
              <a:t>Pin description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067800" cy="60960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defTabSz="762000"/>
            <a:r>
              <a:rPr lang="en-US" sz="2800"/>
              <a:t>8-bit bi-directional data bus, one address line is needed,</a:t>
            </a:r>
          </a:p>
          <a:p>
            <a:pPr lvl="1" defTabSz="762000">
              <a:buFontTx/>
              <a:buNone/>
            </a:pPr>
            <a:r>
              <a:rPr lang="en-US"/>
              <a:t>	</a:t>
            </a:r>
            <a:r>
              <a:rPr lang="en-US" sz="2000"/>
              <a:t>PIC has two control registers to be programmed, you can think of them as two output ports or two memory location.</a:t>
            </a:r>
          </a:p>
          <a:p>
            <a:pPr defTabSz="762000"/>
            <a:r>
              <a:rPr lang="en-US" sz="2800"/>
              <a:t>The direction of data flow is controlled by RD and WR.</a:t>
            </a:r>
          </a:p>
          <a:p>
            <a:pPr defTabSz="762000"/>
            <a:r>
              <a:rPr lang="en-US" sz="2700"/>
              <a:t>CS is as usual connected to the output of the address decoder.</a:t>
            </a:r>
          </a:p>
          <a:p>
            <a:pPr defTabSz="762000"/>
            <a:r>
              <a:rPr lang="en-US" sz="2800"/>
              <a:t>Interrupt requests are output on INT which is connected to the INTR of the processor. Int. acknowledgment is received by INTA.</a:t>
            </a:r>
          </a:p>
          <a:p>
            <a:pPr defTabSz="762000"/>
            <a:r>
              <a:rPr lang="en-US" sz="2800"/>
              <a:t>IR0-IR7 allow 8 separate interrupt requests to be inputted to the PIC. </a:t>
            </a:r>
          </a:p>
          <a:p>
            <a:pPr defTabSz="762000"/>
            <a:r>
              <a:rPr lang="en-US" sz="2800"/>
              <a:t>sp/en=1 for  master , sp/en=0 for slave. </a:t>
            </a:r>
          </a:p>
          <a:p>
            <a:pPr defTabSz="762000"/>
            <a:r>
              <a:rPr lang="en-US" sz="2800"/>
              <a:t>CAS0-3 inputs/outputs are used when more than one PIC to cascaded.</a:t>
            </a:r>
          </a:p>
        </p:txBody>
      </p:sp>
    </p:spTree>
    <p:extLst>
      <p:ext uri="{BB962C8B-B14F-4D97-AF65-F5344CB8AC3E}">
        <p14:creationId xmlns:p14="http://schemas.microsoft.com/office/powerpoint/2010/main" val="184226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533400"/>
          </a:xfrm>
        </p:spPr>
        <p:txBody>
          <a:bodyPr/>
          <a:lstStyle/>
          <a:p>
            <a:pPr algn="l"/>
            <a:r>
              <a:rPr lang="en-US" altLang="en-US" sz="1200" b="1"/>
              <a:t>FIGURE 9-4</a:t>
            </a:r>
            <a:r>
              <a:rPr lang="en-US" altLang="en-US" sz="1200"/>
              <a:t>    Block diagram and pin definitions for the 8259A Programmable Interrupt Controller (PIC). (Courtesy of Intel Corporation.)</a:t>
            </a:r>
            <a:endParaRPr lang="en-US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900" b="1">
                <a:solidFill>
                  <a:schemeClr val="tx2"/>
                </a:solidFill>
              </a:rPr>
              <a:t>John Uffenbeck</a:t>
            </a:r>
            <a:r>
              <a:rPr lang="en-US" altLang="en-US" sz="900">
                <a:solidFill>
                  <a:schemeClr val="tx2"/>
                </a:solidFill>
              </a:rPr>
              <a:t/>
            </a:r>
            <a:br>
              <a:rPr lang="en-US" altLang="en-US" sz="900">
                <a:solidFill>
                  <a:schemeClr val="tx2"/>
                </a:solidFill>
              </a:rPr>
            </a:br>
            <a:r>
              <a:rPr lang="en-US" altLang="en-US" sz="900" i="1">
                <a:solidFill>
                  <a:schemeClr val="tx2"/>
                </a:solidFill>
              </a:rPr>
              <a:t>The 80x86 Family:  Design, Programming, and Interfacing, 3e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sz="800">
                <a:solidFill>
                  <a:schemeClr val="tx2"/>
                </a:solidFill>
              </a:rPr>
              <a:t>Copyright ©2002 by Pearson Education, Inc.</a:t>
            </a:r>
            <a:br>
              <a:rPr lang="en-US" altLang="en-US" sz="800">
                <a:solidFill>
                  <a:schemeClr val="tx2"/>
                </a:solidFill>
              </a:rPr>
            </a:br>
            <a:r>
              <a:rPr lang="en-US" altLang="en-US" sz="800">
                <a:solidFill>
                  <a:schemeClr val="tx2"/>
                </a:solidFill>
              </a:rPr>
              <a:t>Upper Saddle River, New Jersey 07458</a:t>
            </a:r>
            <a:br>
              <a:rPr lang="en-US" altLang="en-US" sz="800">
                <a:solidFill>
                  <a:schemeClr val="tx2"/>
                </a:solidFill>
              </a:rPr>
            </a:br>
            <a:r>
              <a:rPr lang="en-US" altLang="en-US" sz="800">
                <a:solidFill>
                  <a:schemeClr val="tx2"/>
                </a:solidFill>
              </a:rPr>
              <a:t>All rights reserved.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8677" name="Picture 5" descr="09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29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66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defTabSz="762000"/>
            <a:r>
              <a:rPr lang="en-US"/>
              <a:t>OPERATION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0613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en-US"/>
              <a:t>PIC is to be initialized and programmed to control its operation.</a:t>
            </a:r>
          </a:p>
          <a:p>
            <a:pPr defTabSz="762000"/>
            <a:r>
              <a:rPr lang="en-US"/>
              <a:t>The operation in simple words:</a:t>
            </a:r>
          </a:p>
          <a:p>
            <a:pPr lvl="1" defTabSz="762000">
              <a:buFontTx/>
              <a:buNone/>
            </a:pPr>
            <a:r>
              <a:rPr lang="en-US"/>
              <a:t>when an interrupt occurs , the PIC determines the highest priority, activates the processor via its INTR input, and sends the type number onto the data bus when the processor acknowledges the interrupt.</a:t>
            </a:r>
          </a:p>
          <a:p>
            <a:pPr defTabSz="762000"/>
            <a:r>
              <a:rPr lang="en-US"/>
              <a:t>Priority:</a:t>
            </a:r>
          </a:p>
          <a:p>
            <a:pPr defTabSz="762000">
              <a:buFontTx/>
              <a:buNone/>
            </a:pPr>
            <a:r>
              <a:rPr lang="en-US"/>
              <a:t> </a:t>
            </a:r>
            <a:r>
              <a:rPr lang="en-US" sz="2800"/>
              <a:t>What is used in PC is </a:t>
            </a:r>
            <a:r>
              <a:rPr lang="en-US" sz="2800" i="1"/>
              <a:t>fully nested mode</a:t>
            </a:r>
            <a:r>
              <a:rPr lang="en-US" sz="2800"/>
              <a:t>. That is the lowest numbered IRQ input has highest priority. Lower priority interrupts will not be forwarded to the processor  until the higher priority interrupts have been serviced.</a:t>
            </a:r>
          </a:p>
        </p:txBody>
      </p:sp>
    </p:spTree>
    <p:extLst>
      <p:ext uri="{BB962C8B-B14F-4D97-AF65-F5344CB8AC3E}">
        <p14:creationId xmlns:p14="http://schemas.microsoft.com/office/powerpoint/2010/main" val="256138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Fully Nested mode</a:t>
            </a:r>
          </a:p>
          <a:p>
            <a:r>
              <a:rPr lang="en-US"/>
              <a:t>Special Fully Nested mode</a:t>
            </a:r>
          </a:p>
          <a:p>
            <a:r>
              <a:rPr lang="en-US"/>
              <a:t>Nonspecific Rotating</a:t>
            </a:r>
          </a:p>
          <a:p>
            <a:r>
              <a:rPr lang="en-US"/>
              <a:t>Specific Rotating</a:t>
            </a:r>
          </a:p>
          <a:p>
            <a:r>
              <a:rPr lang="en-US"/>
              <a:t>Special Mask</a:t>
            </a:r>
          </a:p>
          <a:p>
            <a:r>
              <a:rPr lang="en-US"/>
              <a:t>Polling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261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8259</vt:lpstr>
      <vt:lpstr>Pin description</vt:lpstr>
      <vt:lpstr>FIGURE 9-4    Block diagram and pin definitions for the 8259A Programmable Interrupt Controller (PIC). (Courtesy of Intel Corporation.)</vt:lpstr>
      <vt:lpstr>OPERATION</vt:lpstr>
      <vt:lpstr>Modes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Bagubali</dc:creator>
  <cp:lastModifiedBy>Bagubali</cp:lastModifiedBy>
  <cp:revision>1</cp:revision>
  <dcterms:created xsi:type="dcterms:W3CDTF">2012-11-08T09:46:31Z</dcterms:created>
  <dcterms:modified xsi:type="dcterms:W3CDTF">2012-11-08T09:51:00Z</dcterms:modified>
</cp:coreProperties>
</file>