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958B-CDE3-4040-A6C2-AC54F438CB65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7BD2-623A-4EDD-B833-58A319245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02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958B-CDE3-4040-A6C2-AC54F438CB65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7BD2-623A-4EDD-B833-58A319245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09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958B-CDE3-4040-A6C2-AC54F438CB65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7BD2-623A-4EDD-B833-58A319245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50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958B-CDE3-4040-A6C2-AC54F438CB65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7BD2-623A-4EDD-B833-58A319245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56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958B-CDE3-4040-A6C2-AC54F438CB65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7BD2-623A-4EDD-B833-58A319245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0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958B-CDE3-4040-A6C2-AC54F438CB65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7BD2-623A-4EDD-B833-58A319245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68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958B-CDE3-4040-A6C2-AC54F438CB65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7BD2-623A-4EDD-B833-58A319245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48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958B-CDE3-4040-A6C2-AC54F438CB65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7BD2-623A-4EDD-B833-58A319245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4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958B-CDE3-4040-A6C2-AC54F438CB65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7BD2-623A-4EDD-B833-58A319245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55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958B-CDE3-4040-A6C2-AC54F438CB65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7BD2-623A-4EDD-B833-58A319245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3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958B-CDE3-4040-A6C2-AC54F438CB65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7BD2-623A-4EDD-B833-58A319245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6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958B-CDE3-4040-A6C2-AC54F438CB65}" type="datetimeFigureOut">
              <a:rPr lang="en-IN" smtClean="0"/>
              <a:t>17-04-2012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37BD2-623A-4EDD-B833-58A319245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80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7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000" smtClean="0"/>
              <a:t>A way of locating data or operands.</a:t>
            </a:r>
          </a:p>
          <a:p>
            <a:pPr algn="just"/>
            <a:r>
              <a:rPr lang="en-US" sz="2000" smtClean="0"/>
              <a:t>Depending upon the data types used in the instruction and the memory addressing modes, any instruction may belong to one or more addressing modes.</a:t>
            </a:r>
          </a:p>
          <a:p>
            <a:pPr algn="just"/>
            <a:r>
              <a:rPr lang="en-US" sz="2000" smtClean="0"/>
              <a:t>Addressing modes describes the type of operands and the way they are accessed for executing an instruction.</a:t>
            </a:r>
          </a:p>
          <a:p>
            <a:pPr algn="just"/>
            <a:r>
              <a:rPr lang="en-US" sz="2000" smtClean="0"/>
              <a:t>According to flow of instruction execution, the instruction may be classified as</a:t>
            </a:r>
          </a:p>
          <a:p>
            <a:pPr algn="just">
              <a:buFont typeface="Wingdings 2" pitchFamily="18" charset="2"/>
              <a:buNone/>
            </a:pPr>
            <a:r>
              <a:rPr lang="en-US" sz="2000" smtClean="0"/>
              <a:t>     (i) sequential control flow instruction</a:t>
            </a:r>
          </a:p>
          <a:p>
            <a:pPr algn="just">
              <a:buFont typeface="Wingdings 2" pitchFamily="18" charset="2"/>
              <a:buNone/>
            </a:pPr>
            <a:r>
              <a:rPr lang="en-US" sz="2000" smtClean="0"/>
              <a:t>     (ii) control transfer instruction.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4C856B8C-33DE-4068-8F7B-DA101206E3C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	….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400" smtClean="0"/>
              <a:t>Sequential control flow instructions are the instructions which transfer its control to immediate next instructions.</a:t>
            </a:r>
          </a:p>
          <a:p>
            <a:pPr algn="just">
              <a:buFont typeface="Wingdings 2" pitchFamily="18" charset="2"/>
              <a:buNone/>
            </a:pPr>
            <a:r>
              <a:rPr lang="en-US" sz="2400" smtClean="0"/>
              <a:t>		For ex: arithmetic, logical, data transfer and process control instructions.</a:t>
            </a:r>
          </a:p>
          <a:p>
            <a:pPr algn="just"/>
            <a:r>
              <a:rPr lang="en-US" sz="2400" smtClean="0"/>
              <a:t>Control transfer instructions transfer its control to some predefined address.</a:t>
            </a:r>
          </a:p>
          <a:p>
            <a:pPr algn="just">
              <a:buFont typeface="Wingdings 2" pitchFamily="18" charset="2"/>
              <a:buNone/>
            </a:pPr>
            <a:r>
              <a:rPr lang="en-US" sz="2400" smtClean="0"/>
              <a:t>		For ex: INT , CALL, RET and JUMP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F1D3DFA8-46D7-4C24-9C74-A5F30C60D7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 2" pitchFamily="18" charset="2"/>
              <a:buNone/>
              <a:defRPr/>
            </a:pPr>
            <a:r>
              <a:rPr lang="en-US" sz="2800" dirty="0" smtClean="0"/>
              <a:t>Addressing modes for sequential transfer instructions are:</a:t>
            </a:r>
          </a:p>
          <a:p>
            <a:pPr marL="457200" indent="-457200" algn="just">
              <a:buFont typeface="Wingdings 2" pitchFamily="18" charset="2"/>
              <a:buAutoNum type="arabicPeriod"/>
              <a:defRPr/>
            </a:pPr>
            <a:r>
              <a:rPr lang="en-US" sz="2800" dirty="0" smtClean="0"/>
              <a:t>Immediate</a:t>
            </a:r>
          </a:p>
          <a:p>
            <a:pPr marL="457200" indent="-457200" algn="just">
              <a:buFont typeface="Wingdings 2" pitchFamily="18" charset="2"/>
              <a:buAutoNum type="arabicPeriod"/>
              <a:defRPr/>
            </a:pPr>
            <a:r>
              <a:rPr lang="en-US" sz="2800" dirty="0" smtClean="0"/>
              <a:t>Direct</a:t>
            </a:r>
          </a:p>
          <a:p>
            <a:pPr marL="457200" indent="-457200" algn="just">
              <a:buFont typeface="Wingdings 2" pitchFamily="18" charset="2"/>
              <a:buAutoNum type="arabicPeriod"/>
              <a:defRPr/>
            </a:pPr>
            <a:r>
              <a:rPr lang="en-US" sz="2800" dirty="0" smtClean="0"/>
              <a:t>Register</a:t>
            </a:r>
          </a:p>
          <a:p>
            <a:pPr marL="457200" indent="-457200" algn="just">
              <a:buFont typeface="Wingdings 2" pitchFamily="18" charset="2"/>
              <a:buAutoNum type="arabicPeriod"/>
              <a:defRPr/>
            </a:pPr>
            <a:r>
              <a:rPr lang="en-US" sz="2800" dirty="0" smtClean="0"/>
              <a:t>Register indirect </a:t>
            </a:r>
          </a:p>
          <a:p>
            <a:pPr marL="457200" indent="-457200" algn="just">
              <a:buFont typeface="Wingdings 2" pitchFamily="18" charset="2"/>
              <a:buAutoNum type="arabicPeriod"/>
              <a:defRPr/>
            </a:pPr>
            <a:r>
              <a:rPr lang="en-US" sz="2800" dirty="0" smtClean="0"/>
              <a:t>Indexed</a:t>
            </a:r>
          </a:p>
          <a:p>
            <a:pPr marL="457200" indent="-457200" algn="just">
              <a:buFont typeface="Wingdings 2" pitchFamily="18" charset="2"/>
              <a:buAutoNum type="arabicPeriod"/>
              <a:defRPr/>
            </a:pPr>
            <a:r>
              <a:rPr lang="en-US" sz="2800" dirty="0" smtClean="0"/>
              <a:t>Register relative</a:t>
            </a:r>
          </a:p>
          <a:p>
            <a:pPr marL="457200" indent="-457200" algn="just">
              <a:buFont typeface="Wingdings 2" pitchFamily="18" charset="2"/>
              <a:buAutoNum type="arabicPeriod"/>
              <a:defRPr/>
            </a:pPr>
            <a:r>
              <a:rPr lang="en-US" sz="2800" dirty="0" smtClean="0"/>
              <a:t>Based indexed</a:t>
            </a:r>
          </a:p>
          <a:p>
            <a:pPr marL="457200" indent="-457200" algn="just">
              <a:buFont typeface="Wingdings 2" pitchFamily="18" charset="2"/>
              <a:buAutoNum type="arabicPeriod"/>
              <a:defRPr/>
            </a:pPr>
            <a:r>
              <a:rPr lang="en-US" sz="2800" dirty="0" smtClean="0"/>
              <a:t>Relative based indexed</a:t>
            </a:r>
          </a:p>
          <a:p>
            <a:pPr marL="457200" indent="-457200" algn="just">
              <a:buFont typeface="Wingdings 2" pitchFamily="18" charset="2"/>
              <a:buAutoNum type="arabicPeriod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82122FF3-31DF-4EEE-B1CF-0124A4DE68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Wingdings 2" pitchFamily="18" charset="2"/>
              <a:buAutoNum type="arabicPeriod"/>
            </a:pPr>
            <a:r>
              <a:rPr lang="en-US" b="1" u="sng" smtClean="0"/>
              <a:t>Immediate: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en-US" smtClean="0"/>
              <a:t>           immediate data is part of instruction, and appears in the form of successive byte or bytes.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en-US" smtClean="0"/>
              <a:t>Ex: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en-US" smtClean="0"/>
              <a:t>    </a:t>
            </a:r>
            <a:r>
              <a:rPr lang="en-US" smtClean="0">
                <a:solidFill>
                  <a:srgbClr val="0070C0"/>
                </a:solidFill>
              </a:rPr>
              <a:t>MOV AX, 0005H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en-US" smtClean="0"/>
              <a:t>     - 0005H is the immediate data.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en-US" smtClean="0"/>
              <a:t>     - it may 8 bit/16 bit in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0F3D96CA-7BC8-4349-A6E3-9D5401D42DC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8086 - Addressing Modes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 algn="just">
              <a:buFont typeface="Wingdings 2" pitchFamily="18" charset="2"/>
              <a:buNone/>
            </a:pPr>
            <a:r>
              <a:rPr lang="en-US" sz="2000" smtClean="0"/>
              <a:t>2. </a:t>
            </a:r>
            <a:r>
              <a:rPr lang="en-US" sz="2000" b="1" u="sng" smtClean="0"/>
              <a:t>Direct:</a:t>
            </a:r>
          </a:p>
          <a:p>
            <a:pPr marL="457200" indent="-457200" algn="just">
              <a:buFont typeface="Wingdings 2" pitchFamily="18" charset="2"/>
              <a:buNone/>
            </a:pPr>
            <a:r>
              <a:rPr lang="en-US" sz="2000" smtClean="0"/>
              <a:t>           a 16 bit memory address (offset) is directly specified in the instruction as a part of it.</a:t>
            </a:r>
          </a:p>
          <a:p>
            <a:pPr marL="457200" indent="-457200" algn="just">
              <a:buFont typeface="Wingdings 2" pitchFamily="18" charset="2"/>
              <a:buNone/>
            </a:pPr>
            <a:r>
              <a:rPr lang="en-US" sz="2000" smtClean="0"/>
              <a:t>Ex:</a:t>
            </a:r>
          </a:p>
          <a:p>
            <a:pPr marL="457200" indent="-457200" algn="just">
              <a:buFont typeface="Wingdings 2" pitchFamily="18" charset="2"/>
              <a:buNone/>
            </a:pPr>
            <a:r>
              <a:rPr lang="en-US" sz="2000" smtClean="0"/>
              <a:t>    </a:t>
            </a:r>
            <a:r>
              <a:rPr lang="en-US" sz="2000" smtClean="0">
                <a:solidFill>
                  <a:srgbClr val="0070C0"/>
                </a:solidFill>
              </a:rPr>
              <a:t>MOV AX, [5000H]</a:t>
            </a:r>
          </a:p>
          <a:p>
            <a:pPr marL="457200" indent="-457200" algn="just">
              <a:buFont typeface="Wingdings 2" pitchFamily="18" charset="2"/>
              <a:buNone/>
            </a:pPr>
            <a:r>
              <a:rPr lang="en-US" sz="2000" smtClean="0"/>
              <a:t>     - here data resides in the memory locations in the data segment, whose effective address may be calculated using 5000H as the offset address and content of DS as segment address.</a:t>
            </a:r>
          </a:p>
          <a:p>
            <a:pPr marL="457200" indent="-457200" algn="just">
              <a:buFont typeface="Wingdings 2" pitchFamily="18" charset="2"/>
              <a:buNone/>
            </a:pPr>
            <a:r>
              <a:rPr lang="en-US" sz="2000" smtClean="0"/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ABF88EE0-B9C0-446B-97D5-3128C13B673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81200" y="4724400"/>
            <a:ext cx="5943600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anchor="ctr"/>
          <a:lstStyle/>
          <a:p>
            <a:pPr algn="ctr">
              <a:defRPr/>
            </a:pPr>
            <a:r>
              <a:rPr lang="en-US" sz="2400" dirty="0"/>
              <a:t>Effective address = 10H*DS + 5000H</a:t>
            </a:r>
          </a:p>
          <a:p>
            <a:pPr algn="ctr"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85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 algn="just">
              <a:buFont typeface="Wingdings 2" pitchFamily="18" charset="2"/>
              <a:buNone/>
            </a:pPr>
            <a:r>
              <a:rPr lang="en-US" sz="2400" b="1" smtClean="0"/>
              <a:t>3. </a:t>
            </a:r>
            <a:r>
              <a:rPr lang="en-US" sz="2400" b="1" u="sng" smtClean="0"/>
              <a:t>Register:</a:t>
            </a:r>
          </a:p>
          <a:p>
            <a:pPr marL="457200" indent="-457200" algn="just">
              <a:buFont typeface="Wingdings 2" pitchFamily="18" charset="2"/>
              <a:buNone/>
            </a:pPr>
            <a:r>
              <a:rPr lang="en-US" sz="2400" smtClean="0"/>
              <a:t>           Data is stored in a register and it is referred using particular register. All the registers, except IP, may be used in this mode.</a:t>
            </a:r>
          </a:p>
          <a:p>
            <a:pPr marL="457200" indent="-457200" algn="just">
              <a:buFont typeface="Wingdings 2" pitchFamily="18" charset="2"/>
              <a:buNone/>
            </a:pPr>
            <a:r>
              <a:rPr lang="en-US" sz="2400" smtClean="0"/>
              <a:t>Ex:</a:t>
            </a:r>
          </a:p>
          <a:p>
            <a:pPr marL="457200" indent="-457200" algn="just">
              <a:buFont typeface="Wingdings 2" pitchFamily="18" charset="2"/>
              <a:buNone/>
            </a:pPr>
            <a:r>
              <a:rPr lang="en-US" sz="2400" smtClean="0"/>
              <a:t>    </a:t>
            </a:r>
            <a:r>
              <a:rPr lang="en-US" sz="2400" smtClean="0">
                <a:solidFill>
                  <a:srgbClr val="0070C0"/>
                </a:solidFill>
              </a:rPr>
              <a:t>MOV BX,AX</a:t>
            </a:r>
          </a:p>
          <a:p>
            <a:pPr marL="457200" indent="-457200" algn="just">
              <a:buFont typeface="Wingdings 2" pitchFamily="18" charset="2"/>
              <a:buNone/>
            </a:pPr>
            <a:r>
              <a:rPr lang="en-US" sz="2400" smtClean="0"/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73AD97DE-0A41-437B-B9D0-20D8D9BD286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Wingdings 2" pitchFamily="18" charset="2"/>
              <a:buNone/>
            </a:pPr>
            <a:r>
              <a:rPr lang="en-US" sz="2400" b="1" smtClean="0"/>
              <a:t>4. </a:t>
            </a:r>
            <a:r>
              <a:rPr lang="en-US" sz="2400" b="1" u="sng" smtClean="0"/>
              <a:t>Register Indirect:</a:t>
            </a:r>
          </a:p>
          <a:p>
            <a:pPr marL="1096963" lvl="2" indent="-457200">
              <a:buFont typeface="Wingdings" pitchFamily="2" charset="2"/>
              <a:buChar char="ü"/>
            </a:pPr>
            <a:r>
              <a:rPr lang="en-US" sz="1800" smtClean="0"/>
              <a:t>The address of memory location which contains data or operand is determined in an indirect way, using offset registers.</a:t>
            </a:r>
          </a:p>
          <a:p>
            <a:pPr marL="1096963" lvl="2" indent="-457200">
              <a:buFont typeface="Wingdings" pitchFamily="2" charset="2"/>
              <a:buChar char="ü"/>
            </a:pPr>
            <a:r>
              <a:rPr lang="en-US" sz="1800" smtClean="0"/>
              <a:t>In this mode, the offset address of data is either in BX or SI or DI register.</a:t>
            </a:r>
          </a:p>
          <a:p>
            <a:pPr marL="1096963" lvl="2" indent="-457200">
              <a:buFont typeface="Wingdings" pitchFamily="2" charset="2"/>
              <a:buChar char="ü"/>
            </a:pPr>
            <a:r>
              <a:rPr lang="en-US" sz="1800" smtClean="0"/>
              <a:t> the default segment is either DS or ES.          		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en-US" sz="2400" smtClean="0"/>
              <a:t>Ex: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en-US" sz="2400" smtClean="0"/>
              <a:t>    </a:t>
            </a:r>
            <a:r>
              <a:rPr lang="en-US" sz="2400" smtClean="0">
                <a:solidFill>
                  <a:srgbClr val="0070C0"/>
                </a:solidFill>
              </a:rPr>
              <a:t>MOV AX,[BX]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en-US" sz="2400" smtClean="0"/>
              <a:t>      - data present in a memory location in DS whose offset address is in BX.</a:t>
            </a:r>
          </a:p>
          <a:p>
            <a:pPr marL="457200" indent="-457200">
              <a:buFont typeface="Wingdings 2" pitchFamily="18" charset="2"/>
              <a:buNone/>
            </a:pPr>
            <a:endParaRPr lang="en-US" sz="2400" smtClean="0">
              <a:solidFill>
                <a:srgbClr val="0070C0"/>
              </a:solidFill>
            </a:endParaRPr>
          </a:p>
          <a:p>
            <a:pPr marL="457200" indent="-457200">
              <a:buFont typeface="Wingdings 2" pitchFamily="18" charset="2"/>
              <a:buNone/>
            </a:pPr>
            <a:r>
              <a:rPr lang="en-US" sz="2400" smtClean="0"/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2EAF7C2F-4E37-470E-93ED-05A6336483C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2362200" y="5334000"/>
            <a:ext cx="4876800" cy="4000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Effective address = 10H * DS + [BX]</a:t>
            </a:r>
          </a:p>
        </p:txBody>
      </p:sp>
    </p:spTree>
    <p:extLst>
      <p:ext uri="{BB962C8B-B14F-4D97-AF65-F5344CB8AC3E}">
        <p14:creationId xmlns:p14="http://schemas.microsoft.com/office/powerpoint/2010/main" val="41885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364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Addressing modes</vt:lpstr>
      <vt:lpstr>Introduction </vt:lpstr>
      <vt:lpstr>Introduction ….</vt:lpstr>
      <vt:lpstr>Addressing modes</vt:lpstr>
      <vt:lpstr>Explanation</vt:lpstr>
      <vt:lpstr>Explanation</vt:lpstr>
      <vt:lpstr>Explanation</vt:lpstr>
      <vt:lpstr>Explanation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Bagubali</dc:creator>
  <cp:lastModifiedBy>Bagubali</cp:lastModifiedBy>
  <cp:revision>1</cp:revision>
  <dcterms:created xsi:type="dcterms:W3CDTF">2012-04-17T06:22:15Z</dcterms:created>
  <dcterms:modified xsi:type="dcterms:W3CDTF">2012-04-17T06:25:27Z</dcterms:modified>
</cp:coreProperties>
</file>