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7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2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9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3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2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6813-470C-43F0-82C9-E8DC136DE9C9}" type="datetimeFigureOut">
              <a:rPr lang="en-IN" smtClean="0"/>
              <a:t>20-09-2012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A736-6F53-46D4-A435-F07164C4C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367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574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766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r>
              <a:rPr lang="en-GB" sz="2800"/>
              <a:t>A </a:t>
            </a:r>
            <a:r>
              <a:rPr lang="en-GB" sz="2800" b="1">
                <a:solidFill>
                  <a:srgbClr val="0000CC"/>
                </a:solidFill>
              </a:rPr>
              <a:t>sequential circuit</a:t>
            </a:r>
            <a:r>
              <a:rPr lang="en-GB" sz="2800"/>
              <a:t> consists of a </a:t>
            </a:r>
            <a:r>
              <a:rPr lang="en-GB" sz="2800" i="1">
                <a:solidFill>
                  <a:srgbClr val="0000CC"/>
                </a:solidFill>
              </a:rPr>
              <a:t>feedback path</a:t>
            </a:r>
            <a:r>
              <a:rPr lang="en-GB" sz="2800"/>
              <a:t>, and employs some </a:t>
            </a:r>
            <a:r>
              <a:rPr lang="en-GB" sz="2800" i="1">
                <a:solidFill>
                  <a:srgbClr val="0000CC"/>
                </a:solidFill>
              </a:rPr>
              <a:t>memory elements</a:t>
            </a:r>
            <a:r>
              <a:rPr lang="en-GB" sz="2800"/>
              <a:t>.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514600" y="2438400"/>
            <a:ext cx="4648200" cy="3262313"/>
            <a:chOff x="1584" y="1440"/>
            <a:chExt cx="2928" cy="2055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776" y="2112"/>
              <a:ext cx="9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1776" y="2208"/>
              <a:ext cx="96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Combinational logic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3360" y="2112"/>
              <a:ext cx="9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360" y="2208"/>
              <a:ext cx="96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Memory elements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73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3024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3024" y="24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V="1">
              <a:off x="196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 flipV="1">
              <a:off x="2256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V="1">
              <a:off x="2544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1900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 flipV="1">
              <a:off x="2017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 flipV="1">
              <a:off x="2135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V="1">
              <a:off x="2261" y="2640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V="1">
              <a:off x="2476" y="26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V="1">
              <a:off x="2600" y="2640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2601" y="2837"/>
              <a:ext cx="90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>
              <a:off x="2487" y="2970"/>
              <a:ext cx="11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H="1">
              <a:off x="3504" y="2640"/>
              <a:ext cx="3" cy="2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>
              <a:off x="3648" y="264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 flipV="1">
              <a:off x="3552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V="1">
              <a:off x="3840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 flipV="1">
              <a:off x="4128" y="17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1776" y="1440"/>
              <a:ext cx="96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Combinational outputs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3264" y="153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Memory outputs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1584" y="326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External inputs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1232" name="Rectangle 32"/>
            <p:cNvSpPr>
              <a:spLocks noChangeArrowheads="1"/>
            </p:cNvSpPr>
            <p:nvPr/>
          </p:nvSpPr>
          <p:spPr bwMode="auto">
            <a:xfrm>
              <a:off x="1584" y="2016"/>
              <a:ext cx="2928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1676400" y="5638800"/>
            <a:ext cx="7010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GB" sz="2000">
                <a:latin typeface="Arial" charset="0"/>
              </a:rPr>
              <a:t>Sequential circuit = Combinational logic + Memory Elements</a:t>
            </a:r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1143000"/>
          </a:xfrm>
        </p:spPr>
        <p:txBody>
          <a:bodyPr/>
          <a:lstStyle/>
          <a:p>
            <a:pPr algn="l"/>
            <a:r>
              <a:rPr lang="en-GB" b="1"/>
              <a:t>Introduction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848600" cy="5562600"/>
          </a:xfrm>
        </p:spPr>
        <p:txBody>
          <a:bodyPr/>
          <a:lstStyle/>
          <a:p>
            <a:pPr>
              <a:buSzPct val="120000"/>
              <a:buFont typeface="Wingdings" pitchFamily="1" charset="2"/>
              <a:buChar char="§"/>
            </a:pPr>
            <a:r>
              <a:rPr lang="en-GB" sz="2800"/>
              <a:t>There are two types of sequential circuits: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sz="2400" i="1">
                <a:solidFill>
                  <a:srgbClr val="0000CC"/>
                </a:solidFill>
              </a:rPr>
              <a:t>synchronous</a:t>
            </a:r>
            <a:r>
              <a:rPr lang="en-GB" sz="2400"/>
              <a:t>: outputs change only at specific time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sz="2400" i="1">
                <a:solidFill>
                  <a:srgbClr val="0000CC"/>
                </a:solidFill>
              </a:rPr>
              <a:t>asynchronous</a:t>
            </a:r>
            <a:r>
              <a:rPr lang="en-GB" sz="2400"/>
              <a:t>: outputs change at any time</a:t>
            </a:r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 i="1"/>
              <a:t>Multivibrator</a:t>
            </a:r>
            <a:r>
              <a:rPr lang="en-GB" sz="2800"/>
              <a:t>: a class of sequential circuits.  They can be: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sz="2400" i="1">
                <a:solidFill>
                  <a:srgbClr val="0000CC"/>
                </a:solidFill>
              </a:rPr>
              <a:t>bistable</a:t>
            </a:r>
            <a:r>
              <a:rPr lang="en-GB" sz="2400"/>
              <a:t> (2 stable states)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sz="2400" i="1">
                <a:solidFill>
                  <a:srgbClr val="0000CC"/>
                </a:solidFill>
              </a:rPr>
              <a:t>monostable</a:t>
            </a:r>
            <a:r>
              <a:rPr lang="en-GB" sz="2400"/>
              <a:t> or </a:t>
            </a:r>
            <a:r>
              <a:rPr lang="en-GB" sz="2400" i="1">
                <a:solidFill>
                  <a:srgbClr val="0000CC"/>
                </a:solidFill>
              </a:rPr>
              <a:t>one-shot</a:t>
            </a:r>
            <a:r>
              <a:rPr lang="en-GB" sz="2400"/>
              <a:t> (1 stable state)</a:t>
            </a:r>
          </a:p>
          <a:p>
            <a:pPr lvl="1">
              <a:buSzPct val="90000"/>
              <a:buFont typeface="Wingdings" pitchFamily="1" charset="2"/>
              <a:buChar char="v"/>
            </a:pPr>
            <a:r>
              <a:rPr lang="en-GB" sz="2400" i="1">
                <a:solidFill>
                  <a:srgbClr val="0000CC"/>
                </a:solidFill>
              </a:rPr>
              <a:t>astable</a:t>
            </a:r>
            <a:r>
              <a:rPr lang="en-GB" sz="2400"/>
              <a:t> (no stable state)</a:t>
            </a:r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Bistable logic devices: </a:t>
            </a:r>
            <a:r>
              <a:rPr lang="en-GB" sz="2800" i="1">
                <a:solidFill>
                  <a:srgbClr val="0000CC"/>
                </a:solidFill>
              </a:rPr>
              <a:t>latches</a:t>
            </a:r>
            <a:r>
              <a:rPr lang="en-GB" sz="2800"/>
              <a:t> and </a:t>
            </a:r>
            <a:r>
              <a:rPr lang="en-GB" sz="2800" i="1">
                <a:solidFill>
                  <a:srgbClr val="0000CC"/>
                </a:solidFill>
              </a:rPr>
              <a:t>flip-flops</a:t>
            </a:r>
            <a:r>
              <a:rPr lang="en-GB" sz="2800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Latches and flip-flops differ in the method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24368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/>
              <a:t>Memory Elements</a:t>
            </a:r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0"/>
            <a:ext cx="7396163" cy="1752600"/>
          </a:xfrm>
        </p:spPr>
        <p:txBody>
          <a:bodyPr/>
          <a:lstStyle/>
          <a:p>
            <a:pPr>
              <a:buSzPct val="120000"/>
              <a:buFont typeface="Wingdings" pitchFamily="1" charset="2"/>
              <a:buChar char="§"/>
            </a:pPr>
            <a:r>
              <a:rPr lang="en-GB" b="1">
                <a:solidFill>
                  <a:srgbClr val="0000CC"/>
                </a:solidFill>
              </a:rPr>
              <a:t>Memory element</a:t>
            </a:r>
            <a:r>
              <a:rPr lang="en-GB"/>
              <a:t>: a device which can remember value indefinitely, or change value on command from its inputs.</a:t>
            </a:r>
            <a:endParaRPr lang="en-GB">
              <a:solidFill>
                <a:srgbClr val="0000CC"/>
              </a:solidFill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447800" y="4114800"/>
          <a:ext cx="43830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3319920" imgH="2019240" progId="Word.Document.8">
                  <p:embed/>
                </p:oleObj>
              </mc:Choice>
              <mc:Fallback>
                <p:oleObj name="Document" r:id="rId3" imgW="3319920" imgH="2019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43830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2209800" y="2438400"/>
            <a:ext cx="5334000" cy="1143000"/>
            <a:chOff x="1440" y="1632"/>
            <a:chExt cx="3360" cy="528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command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56" name="Text Box 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Memory element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3257" name="Line 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stored value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3259" name="Line 11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>
                  <a:latin typeface="Arial" charset="0"/>
                </a:rPr>
                <a:t>Q</a:t>
              </a:r>
              <a:endParaRPr lang="en-GB" sz="1800">
                <a:latin typeface="Arial" charset="0"/>
              </a:endParaRPr>
            </a:p>
          </p:txBody>
        </p:sp>
      </p:grp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5638800" y="4419600"/>
            <a:ext cx="3048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Q(t)</a:t>
            </a:r>
            <a:r>
              <a:rPr lang="en-US" sz="1800">
                <a:latin typeface="Arial" charset="0"/>
              </a:rPr>
              <a:t>: current state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Q(t+1)</a:t>
            </a:r>
            <a:r>
              <a:rPr lang="en-US" sz="1800">
                <a:latin typeface="Arial" charset="0"/>
              </a:rPr>
              <a:t> or </a:t>
            </a:r>
            <a:r>
              <a:rPr lang="en-US" sz="1800" i="1">
                <a:latin typeface="Arial" charset="0"/>
              </a:rPr>
              <a:t>Q</a:t>
            </a:r>
            <a:r>
              <a:rPr lang="en-US" sz="1800" i="1" baseline="30000">
                <a:latin typeface="Arial" charset="0"/>
              </a:rPr>
              <a:t>+</a:t>
            </a:r>
            <a:r>
              <a:rPr lang="en-US" sz="1800">
                <a:latin typeface="Arial" charset="0"/>
              </a:rPr>
              <a:t>: next state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1676400" y="35052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20000"/>
              <a:buFont typeface="Wingdings" pitchFamily="1" charset="2"/>
              <a:buChar char="§"/>
            </a:pPr>
            <a:r>
              <a:rPr lang="en-GB" sz="3200">
                <a:solidFill>
                  <a:srgbClr val="0000CC"/>
                </a:solidFill>
              </a:rPr>
              <a:t>Characteristic table:</a:t>
            </a:r>
          </a:p>
        </p:txBody>
      </p:sp>
    </p:spTree>
    <p:extLst>
      <p:ext uri="{BB962C8B-B14F-4D97-AF65-F5344CB8AC3E}">
        <p14:creationId xmlns:p14="http://schemas.microsoft.com/office/powerpoint/2010/main" val="6111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543800" cy="838200"/>
          </a:xfrm>
        </p:spPr>
        <p:txBody>
          <a:bodyPr/>
          <a:lstStyle/>
          <a:p>
            <a:pPr algn="l"/>
            <a:r>
              <a:rPr lang="en-GB" b="1"/>
              <a:t>Memory Elements</a:t>
            </a:r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838200"/>
            <a:ext cx="7239000" cy="2438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r>
              <a:rPr lang="en-GB" sz="2800"/>
              <a:t>Memory element with clock. Flip-flops are memory elements that change state on clock signals.</a:t>
            </a:r>
          </a:p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buSzPct val="120000"/>
              <a:buFont typeface="Wingdings" pitchFamily="1" charset="2"/>
              <a:buChar char="§"/>
            </a:pPr>
            <a:r>
              <a:rPr lang="en-GB" sz="2800"/>
              <a:t>Clock is usually a square wave.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2286000" y="2286000"/>
            <a:ext cx="5334000" cy="1479550"/>
            <a:chOff x="1440" y="1200"/>
            <a:chExt cx="3360" cy="932"/>
          </a:xfrm>
        </p:grpSpPr>
        <p:sp>
          <p:nvSpPr>
            <p:cNvPr id="54277" name="Text Box 5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command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Memory element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stored value</a:t>
              </a:r>
              <a:r>
                <a:rPr lang="en-GB" sz="1800">
                  <a:latin typeface="Arial" charset="0"/>
                </a:rPr>
                <a:t> </a:t>
              </a: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>
                  <a:latin typeface="Arial" charset="0"/>
                </a:rPr>
                <a:t>Q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clock </a:t>
              </a:r>
            </a:p>
          </p:txBody>
        </p:sp>
      </p:grpSp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2286000" y="4648200"/>
            <a:ext cx="4572000" cy="1708150"/>
            <a:chOff x="1440" y="2640"/>
            <a:chExt cx="2880" cy="1076"/>
          </a:xfrm>
        </p:grpSpPr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0" name="Line 28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4" name="Line 32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8" name="Line 36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09" name="Line 37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0" name="Line 38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2" name="Text Box 40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Positive edges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4313" name="Text Box 41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Negative edges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4314" name="Line 42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5" name="Line 43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6" name="Text Box 44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>
                  <a:latin typeface="Arial" charset="0"/>
                </a:rPr>
                <a:t>Positive pulses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4317" name="Line 45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8" name="Line 46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19" name="Line 47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320" name="Line 48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55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543800" cy="762000"/>
          </a:xfrm>
        </p:spPr>
        <p:txBody>
          <a:bodyPr/>
          <a:lstStyle/>
          <a:p>
            <a:pPr algn="l"/>
            <a:r>
              <a:rPr lang="en-GB" b="1"/>
              <a:t>S-R Latch</a:t>
            </a: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8077200" cy="2514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Characteristics table for active-high input S-R latch: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endParaRPr lang="en-GB" sz="2800"/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Characteristics table for active-low input S'-R' latch: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905000" y="1295400"/>
          <a:ext cx="432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4318560" imgH="1752480" progId="Word.Document.8">
                  <p:embed/>
                </p:oleObj>
              </mc:Choice>
              <mc:Fallback>
                <p:oleObj name="Document" r:id="rId3" imgW="4318560" imgH="1752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432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828800" y="4419600"/>
          <a:ext cx="4314825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5" imgW="4318560" imgH="1743120" progId="Word.Document.8">
                  <p:embed/>
                </p:oleObj>
              </mc:Choice>
              <mc:Fallback>
                <p:oleObj name="Document" r:id="rId5" imgW="4318560" imgH="174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4314825" cy="212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4" name="Group 6"/>
          <p:cNvGrpSpPr>
            <a:grpSpLocks/>
          </p:cNvGrpSpPr>
          <p:nvPr/>
        </p:nvGrpSpPr>
        <p:grpSpPr bwMode="auto">
          <a:xfrm>
            <a:off x="6705600" y="1676400"/>
            <a:ext cx="1828800" cy="1066800"/>
            <a:chOff x="4224" y="1296"/>
            <a:chExt cx="1152" cy="672"/>
          </a:xfrm>
        </p:grpSpPr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1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>
                <a:latin typeface="Arial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R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>
                <a:latin typeface="Arial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Q'</a:t>
              </a:r>
            </a:p>
          </p:txBody>
        </p:sp>
      </p:grp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6629400" y="4495800"/>
            <a:ext cx="1828800" cy="1066800"/>
            <a:chOff x="4176" y="2832"/>
            <a:chExt cx="1152" cy="672"/>
          </a:xfrm>
        </p:grpSpPr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4416" y="2832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176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>
              <a:off x="4176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7" name="Oval 19"/>
            <p:cNvSpPr>
              <a:spLocks noChangeArrowheads="1"/>
            </p:cNvSpPr>
            <p:nvPr/>
          </p:nvSpPr>
          <p:spPr bwMode="auto">
            <a:xfrm>
              <a:off x="4848" y="32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>
              <a:off x="4848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4896" y="33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4416" y="2928"/>
              <a:ext cx="192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>
                <a:latin typeface="Arial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R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58391" name="Rectangle 23"/>
            <p:cNvSpPr>
              <a:spLocks noChangeArrowheads="1"/>
            </p:cNvSpPr>
            <p:nvPr/>
          </p:nvSpPr>
          <p:spPr bwMode="auto">
            <a:xfrm>
              <a:off x="5088" y="2928"/>
              <a:ext cx="240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>
                <a:latin typeface="Arial" charset="0"/>
              </a:endParaRPr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>
                  <a:latin typeface="Arial" charset="0"/>
                </a:rPr>
                <a:t>Q'</a:t>
              </a:r>
            </a:p>
          </p:txBody>
        </p:sp>
        <p:grpSp>
          <p:nvGrpSpPr>
            <p:cNvPr id="58392" name="Group 24"/>
            <p:cNvGrpSpPr>
              <a:grpSpLocks/>
            </p:cNvGrpSpPr>
            <p:nvPr/>
          </p:nvGrpSpPr>
          <p:grpSpPr bwMode="auto">
            <a:xfrm>
              <a:off x="4360" y="3001"/>
              <a:ext cx="48" cy="336"/>
              <a:chOff x="4368" y="2976"/>
              <a:chExt cx="48" cy="336"/>
            </a:xfrm>
          </p:grpSpPr>
          <p:sp>
            <p:nvSpPr>
              <p:cNvPr id="58393" name="Oval 25"/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8394" name="Oval 26"/>
              <p:cNvSpPr>
                <a:spLocks noChangeArrowheads="1"/>
              </p:cNvSpPr>
              <p:nvPr/>
            </p:nvSpPr>
            <p:spPr bwMode="auto">
              <a:xfrm>
                <a:off x="4368" y="2976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1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5438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GB" b="1"/>
              <a:t>S-R Latch</a:t>
            </a:r>
            <a:endParaRPr lang="en-GB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838200"/>
            <a:ext cx="7848600" cy="27193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Active-HIGH input S-R latch</a:t>
            </a:r>
          </a:p>
          <a:p>
            <a:pPr>
              <a:lnSpc>
                <a:spcPct val="90000"/>
              </a:lnSpc>
              <a:spcBef>
                <a:spcPct val="550000"/>
              </a:spcBef>
              <a:buSzPct val="120000"/>
              <a:buFont typeface="Wingdings" pitchFamily="1" charset="2"/>
              <a:buChar char="§"/>
            </a:pPr>
            <a:r>
              <a:rPr lang="en-GB" sz="2800"/>
              <a:t>Active-LOW input S’-R’ latch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2209800" y="1905000"/>
            <a:ext cx="2403475" cy="1368425"/>
            <a:chOff x="1266" y="1192"/>
            <a:chExt cx="1514" cy="862"/>
          </a:xfrm>
        </p:grpSpPr>
        <p:grpSp>
          <p:nvGrpSpPr>
            <p:cNvPr id="59397" name="Group 5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59398" name="Group 6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59399" name="Freeform 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00" name="Line 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01" name="Line 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02" name="Freeform 1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03" name="Freeform 1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9404" name="Oval 12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415" name="Group 23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59416" name="Group 24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59417" name="Freeform 25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18" name="Line 26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19" name="Line 27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20" name="Freeform 28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421" name="Freeform 29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59422" name="Oval 30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5" name="Oval 33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6" name="Oval 34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R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S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9429" name="Text Box 37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9430" name="Text Box 38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Q'</a:t>
              </a:r>
              <a:endParaRPr lang="en-GB" sz="1800">
                <a:latin typeface="Arial" charset="0"/>
              </a:endParaRPr>
            </a:p>
          </p:txBody>
        </p:sp>
      </p:grpSp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5586413" y="1905000"/>
            <a:ext cx="3557587" cy="1741488"/>
            <a:chOff x="3210" y="1166"/>
            <a:chExt cx="2241" cy="1097"/>
          </a:xfrm>
        </p:grpSpPr>
        <p:graphicFrame>
          <p:nvGraphicFramePr>
            <p:cNvPr id="59432" name="Object 40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Document" r:id="rId3" imgW="3559680" imgH="1743120" progId="Word.Document.8">
                    <p:embed/>
                  </p:oleObj>
                </mc:Choice>
                <mc:Fallback>
                  <p:oleObj name="Document" r:id="rId3" imgW="3559680" imgH="17431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435" name="Group 43"/>
          <p:cNvGrpSpPr>
            <a:grpSpLocks/>
          </p:cNvGrpSpPr>
          <p:nvPr/>
        </p:nvGrpSpPr>
        <p:grpSpPr bwMode="auto">
          <a:xfrm>
            <a:off x="5410200" y="4419600"/>
            <a:ext cx="3557588" cy="1889125"/>
            <a:chOff x="3202" y="2743"/>
            <a:chExt cx="2241" cy="1190"/>
          </a:xfrm>
        </p:grpSpPr>
        <p:graphicFrame>
          <p:nvGraphicFramePr>
            <p:cNvPr id="59436" name="Object 44"/>
            <p:cNvGraphicFramePr>
              <a:graphicFrameLocks noChangeAspect="1"/>
            </p:cNvGraphicFramePr>
            <p:nvPr/>
          </p:nvGraphicFramePr>
          <p:xfrm>
            <a:off x="3202" y="2747"/>
            <a:ext cx="2241" cy="1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Document" r:id="rId5" imgW="3559680" imgH="1733400" progId="Word.Document.8">
                    <p:embed/>
                  </p:oleObj>
                </mc:Choice>
                <mc:Fallback>
                  <p:oleObj name="Document" r:id="rId5" imgW="3559680" imgH="1733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" y="2747"/>
                          <a:ext cx="2241" cy="1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>
              <a:off x="3299" y="2900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38" name="Line 46"/>
            <p:cNvSpPr>
              <a:spLocks noChangeShapeType="1"/>
            </p:cNvSpPr>
            <p:nvPr/>
          </p:nvSpPr>
          <p:spPr bwMode="auto">
            <a:xfrm rot="5400000">
              <a:off x="3308" y="3235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439" name="Group 47"/>
          <p:cNvGrpSpPr>
            <a:grpSpLocks/>
          </p:cNvGrpSpPr>
          <p:nvPr/>
        </p:nvGrpSpPr>
        <p:grpSpPr bwMode="auto">
          <a:xfrm>
            <a:off x="1447800" y="4114800"/>
            <a:ext cx="1828800" cy="930275"/>
            <a:chOff x="720" y="2592"/>
            <a:chExt cx="1152" cy="586"/>
          </a:xfrm>
        </p:grpSpPr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933" y="266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1" name="Line 49"/>
            <p:cNvSpPr>
              <a:spLocks noChangeShapeType="1"/>
            </p:cNvSpPr>
            <p:nvPr/>
          </p:nvSpPr>
          <p:spPr bwMode="auto">
            <a:xfrm>
              <a:off x="933" y="3058"/>
              <a:ext cx="2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2" name="Line 50"/>
            <p:cNvSpPr>
              <a:spLocks noChangeShapeType="1"/>
            </p:cNvSpPr>
            <p:nvPr/>
          </p:nvSpPr>
          <p:spPr bwMode="auto">
            <a:xfrm>
              <a:off x="1064" y="2757"/>
              <a:ext cx="79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3" name="Line 51"/>
            <p:cNvSpPr>
              <a:spLocks noChangeShapeType="1"/>
            </p:cNvSpPr>
            <p:nvPr/>
          </p:nvSpPr>
          <p:spPr bwMode="auto">
            <a:xfrm>
              <a:off x="1064" y="2967"/>
              <a:ext cx="7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 rot="5400000">
              <a:off x="1035" y="2786"/>
              <a:ext cx="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5" name="Line 53"/>
            <p:cNvSpPr>
              <a:spLocks noChangeShapeType="1"/>
            </p:cNvSpPr>
            <p:nvPr/>
          </p:nvSpPr>
          <p:spPr bwMode="auto">
            <a:xfrm rot="5400000">
              <a:off x="1035" y="2936"/>
              <a:ext cx="6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>
              <a:off x="1412" y="2715"/>
              <a:ext cx="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7" name="Line 55"/>
            <p:cNvSpPr>
              <a:spLocks noChangeShapeType="1"/>
            </p:cNvSpPr>
            <p:nvPr/>
          </p:nvSpPr>
          <p:spPr bwMode="auto">
            <a:xfrm>
              <a:off x="1417" y="3014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8" name="Line 56"/>
            <p:cNvSpPr>
              <a:spLocks noChangeShapeType="1"/>
            </p:cNvSpPr>
            <p:nvPr/>
          </p:nvSpPr>
          <p:spPr bwMode="auto">
            <a:xfrm rot="5400000">
              <a:off x="1444" y="2973"/>
              <a:ext cx="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49" name="Line 57"/>
            <p:cNvSpPr>
              <a:spLocks noChangeShapeType="1"/>
            </p:cNvSpPr>
            <p:nvPr/>
          </p:nvSpPr>
          <p:spPr bwMode="auto">
            <a:xfrm rot="5400000">
              <a:off x="1453" y="2756"/>
              <a:ext cx="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0" name="Line 58"/>
            <p:cNvSpPr>
              <a:spLocks noChangeShapeType="1"/>
            </p:cNvSpPr>
            <p:nvPr/>
          </p:nvSpPr>
          <p:spPr bwMode="auto">
            <a:xfrm>
              <a:off x="1061" y="2815"/>
              <a:ext cx="429" cy="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1" name="Line 59"/>
            <p:cNvSpPr>
              <a:spLocks noChangeShapeType="1"/>
            </p:cNvSpPr>
            <p:nvPr/>
          </p:nvSpPr>
          <p:spPr bwMode="auto">
            <a:xfrm flipH="1">
              <a:off x="1061" y="2799"/>
              <a:ext cx="430" cy="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2" name="Oval 60"/>
            <p:cNvSpPr>
              <a:spLocks noChangeArrowheads="1"/>
            </p:cNvSpPr>
            <p:nvPr/>
          </p:nvSpPr>
          <p:spPr bwMode="auto">
            <a:xfrm>
              <a:off x="1469" y="3000"/>
              <a:ext cx="39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3" name="Oval 61"/>
            <p:cNvSpPr>
              <a:spLocks noChangeArrowheads="1"/>
            </p:cNvSpPr>
            <p:nvPr/>
          </p:nvSpPr>
          <p:spPr bwMode="auto">
            <a:xfrm>
              <a:off x="1471" y="2697"/>
              <a:ext cx="39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4" name="Text Box 62"/>
            <p:cNvSpPr txBox="1">
              <a:spLocks noChangeArrowheads="1"/>
            </p:cNvSpPr>
            <p:nvPr/>
          </p:nvSpPr>
          <p:spPr bwMode="auto">
            <a:xfrm>
              <a:off x="720" y="2592"/>
              <a:ext cx="2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S'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59455" name="Text Box 63"/>
            <p:cNvSpPr txBox="1">
              <a:spLocks noChangeArrowheads="1"/>
            </p:cNvSpPr>
            <p:nvPr/>
          </p:nvSpPr>
          <p:spPr bwMode="auto">
            <a:xfrm>
              <a:off x="720" y="2986"/>
              <a:ext cx="2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R'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59456" name="Text Box 64"/>
            <p:cNvSpPr txBox="1">
              <a:spLocks noChangeArrowheads="1"/>
            </p:cNvSpPr>
            <p:nvPr/>
          </p:nvSpPr>
          <p:spPr bwMode="auto">
            <a:xfrm>
              <a:off x="1644" y="2642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59457" name="Text Box 65"/>
            <p:cNvSpPr txBox="1">
              <a:spLocks noChangeArrowheads="1"/>
            </p:cNvSpPr>
            <p:nvPr/>
          </p:nvSpPr>
          <p:spPr bwMode="auto">
            <a:xfrm>
              <a:off x="1634" y="2934"/>
              <a:ext cx="2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>
                  <a:latin typeface="Arial" charset="0"/>
                </a:rPr>
                <a:t>Q'</a:t>
              </a:r>
              <a:endParaRPr lang="en-GB" sz="1400" b="1">
                <a:latin typeface="Arial" charset="0"/>
              </a:endParaRPr>
            </a:p>
          </p:txBody>
        </p:sp>
        <p:sp>
          <p:nvSpPr>
            <p:cNvPr id="59458" name="Oval 66"/>
            <p:cNvSpPr>
              <a:spLocks noChangeArrowheads="1"/>
            </p:cNvSpPr>
            <p:nvPr/>
          </p:nvSpPr>
          <p:spPr bwMode="auto">
            <a:xfrm>
              <a:off x="1366" y="2686"/>
              <a:ext cx="53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59" name="AutoShape 67"/>
            <p:cNvSpPr>
              <a:spLocks noChangeArrowheads="1"/>
            </p:cNvSpPr>
            <p:nvPr/>
          </p:nvSpPr>
          <p:spPr bwMode="auto">
            <a:xfrm>
              <a:off x="1143" y="2642"/>
              <a:ext cx="213" cy="143"/>
            </a:xfrm>
            <a:prstGeom prst="flowChartDelay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0" name="Oval 68"/>
            <p:cNvSpPr>
              <a:spLocks noChangeArrowheads="1"/>
            </p:cNvSpPr>
            <p:nvPr/>
          </p:nvSpPr>
          <p:spPr bwMode="auto">
            <a:xfrm>
              <a:off x="1366" y="2982"/>
              <a:ext cx="53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1" name="AutoShape 69"/>
            <p:cNvSpPr>
              <a:spLocks noChangeArrowheads="1"/>
            </p:cNvSpPr>
            <p:nvPr/>
          </p:nvSpPr>
          <p:spPr bwMode="auto">
            <a:xfrm>
              <a:off x="1143" y="2938"/>
              <a:ext cx="213" cy="143"/>
            </a:xfrm>
            <a:prstGeom prst="flowChartDelay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462" name="Group 70"/>
          <p:cNvGrpSpPr>
            <a:grpSpLocks/>
          </p:cNvGrpSpPr>
          <p:nvPr/>
        </p:nvGrpSpPr>
        <p:grpSpPr bwMode="auto">
          <a:xfrm>
            <a:off x="2971800" y="4724400"/>
            <a:ext cx="2495550" cy="1368425"/>
            <a:chOff x="1254" y="2850"/>
            <a:chExt cx="1572" cy="862"/>
          </a:xfrm>
        </p:grpSpPr>
        <p:sp>
          <p:nvSpPr>
            <p:cNvPr id="59463" name="Line 71"/>
            <p:cNvSpPr>
              <a:spLocks noChangeShapeType="1"/>
            </p:cNvSpPr>
            <p:nvPr/>
          </p:nvSpPr>
          <p:spPr bwMode="auto">
            <a:xfrm>
              <a:off x="1513" y="2969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4" name="Line 72"/>
            <p:cNvSpPr>
              <a:spLocks noChangeShapeType="1"/>
            </p:cNvSpPr>
            <p:nvPr/>
          </p:nvSpPr>
          <p:spPr bwMode="auto">
            <a:xfrm>
              <a:off x="1513" y="3593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5" name="Line 73"/>
            <p:cNvSpPr>
              <a:spLocks noChangeShapeType="1"/>
            </p:cNvSpPr>
            <p:nvPr/>
          </p:nvSpPr>
          <p:spPr bwMode="auto">
            <a:xfrm>
              <a:off x="1705" y="3113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6" name="Line 74"/>
            <p:cNvSpPr>
              <a:spLocks noChangeShapeType="1"/>
            </p:cNvSpPr>
            <p:nvPr/>
          </p:nvSpPr>
          <p:spPr bwMode="auto">
            <a:xfrm>
              <a:off x="1705" y="3449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7" name="Line 75"/>
            <p:cNvSpPr>
              <a:spLocks noChangeShapeType="1"/>
            </p:cNvSpPr>
            <p:nvPr/>
          </p:nvSpPr>
          <p:spPr bwMode="auto">
            <a:xfrm rot="5400000">
              <a:off x="1657" y="316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8" name="Line 76"/>
            <p:cNvSpPr>
              <a:spLocks noChangeShapeType="1"/>
            </p:cNvSpPr>
            <p:nvPr/>
          </p:nvSpPr>
          <p:spPr bwMode="auto">
            <a:xfrm rot="5400000">
              <a:off x="1657" y="340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69" name="Line 77"/>
            <p:cNvSpPr>
              <a:spLocks noChangeShapeType="1"/>
            </p:cNvSpPr>
            <p:nvPr/>
          </p:nvSpPr>
          <p:spPr bwMode="auto">
            <a:xfrm>
              <a:off x="2200" y="304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0" name="Line 78"/>
            <p:cNvSpPr>
              <a:spLocks noChangeShapeType="1"/>
            </p:cNvSpPr>
            <p:nvPr/>
          </p:nvSpPr>
          <p:spPr bwMode="auto">
            <a:xfrm>
              <a:off x="2208" y="352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1" name="Line 79"/>
            <p:cNvSpPr>
              <a:spLocks noChangeShapeType="1"/>
            </p:cNvSpPr>
            <p:nvPr/>
          </p:nvSpPr>
          <p:spPr bwMode="auto">
            <a:xfrm rot="5400000">
              <a:off x="2259" y="3458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2" name="Line 80"/>
            <p:cNvSpPr>
              <a:spLocks noChangeShapeType="1"/>
            </p:cNvSpPr>
            <p:nvPr/>
          </p:nvSpPr>
          <p:spPr bwMode="auto">
            <a:xfrm rot="5400000">
              <a:off x="2271" y="3113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3" name="Line 81"/>
            <p:cNvSpPr>
              <a:spLocks noChangeShapeType="1"/>
            </p:cNvSpPr>
            <p:nvPr/>
          </p:nvSpPr>
          <p:spPr bwMode="auto">
            <a:xfrm>
              <a:off x="1700" y="3206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4" name="Line 82"/>
            <p:cNvSpPr>
              <a:spLocks noChangeShapeType="1"/>
            </p:cNvSpPr>
            <p:nvPr/>
          </p:nvSpPr>
          <p:spPr bwMode="auto">
            <a:xfrm flipH="1">
              <a:off x="1701" y="3179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5" name="Oval 83"/>
            <p:cNvSpPr>
              <a:spLocks noChangeArrowheads="1"/>
            </p:cNvSpPr>
            <p:nvPr/>
          </p:nvSpPr>
          <p:spPr bwMode="auto">
            <a:xfrm>
              <a:off x="2301" y="350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6" name="Oval 84"/>
            <p:cNvSpPr>
              <a:spLocks noChangeArrowheads="1"/>
            </p:cNvSpPr>
            <p:nvPr/>
          </p:nvSpPr>
          <p:spPr bwMode="auto">
            <a:xfrm>
              <a:off x="2304" y="301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77" name="Text Box 85"/>
            <p:cNvSpPr txBox="1">
              <a:spLocks noChangeArrowheads="1"/>
            </p:cNvSpPr>
            <p:nvPr/>
          </p:nvSpPr>
          <p:spPr bwMode="auto">
            <a:xfrm>
              <a:off x="1254" y="2850"/>
              <a:ext cx="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S'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9478" name="Text Box 86"/>
            <p:cNvSpPr txBox="1">
              <a:spLocks noChangeArrowheads="1"/>
            </p:cNvSpPr>
            <p:nvPr/>
          </p:nvSpPr>
          <p:spPr bwMode="auto">
            <a:xfrm>
              <a:off x="1285" y="3481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R'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9479" name="Text Box 87"/>
            <p:cNvSpPr txBox="1">
              <a:spLocks noChangeArrowheads="1"/>
            </p:cNvSpPr>
            <p:nvPr/>
          </p:nvSpPr>
          <p:spPr bwMode="auto">
            <a:xfrm>
              <a:off x="2559" y="2926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59480" name="Text Box 88"/>
            <p:cNvSpPr txBox="1">
              <a:spLocks noChangeArrowheads="1"/>
            </p:cNvSpPr>
            <p:nvPr/>
          </p:nvSpPr>
          <p:spPr bwMode="auto">
            <a:xfrm>
              <a:off x="2546" y="3398"/>
              <a:ext cx="2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800" i="1">
                  <a:latin typeface="Arial" charset="0"/>
                </a:rPr>
                <a:t>Q'</a:t>
              </a:r>
              <a:endParaRPr lang="en-GB" sz="1800">
                <a:latin typeface="Arial" charset="0"/>
              </a:endParaRPr>
            </a:p>
          </p:txBody>
        </p:sp>
        <p:grpSp>
          <p:nvGrpSpPr>
            <p:cNvPr id="59481" name="Group 89"/>
            <p:cNvGrpSpPr>
              <a:grpSpLocks/>
            </p:cNvGrpSpPr>
            <p:nvPr/>
          </p:nvGrpSpPr>
          <p:grpSpPr bwMode="auto">
            <a:xfrm>
              <a:off x="1832" y="2928"/>
              <a:ext cx="369" cy="240"/>
              <a:chOff x="1872" y="3824"/>
              <a:chExt cx="369" cy="240"/>
            </a:xfrm>
          </p:grpSpPr>
          <p:sp>
            <p:nvSpPr>
              <p:cNvPr id="59482" name="Freeform 9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83" name="Line 9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84" name="Line 9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85" name="Freeform 9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86" name="Freeform 9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87" name="Oval 9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88" name="Oval 9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9489" name="Group 97"/>
            <p:cNvGrpSpPr>
              <a:grpSpLocks/>
            </p:cNvGrpSpPr>
            <p:nvPr/>
          </p:nvGrpSpPr>
          <p:grpSpPr bwMode="auto">
            <a:xfrm>
              <a:off x="1832" y="3408"/>
              <a:ext cx="369" cy="240"/>
              <a:chOff x="1872" y="3824"/>
              <a:chExt cx="369" cy="240"/>
            </a:xfrm>
          </p:grpSpPr>
          <p:sp>
            <p:nvSpPr>
              <p:cNvPr id="59490" name="Freeform 9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91" name="Line 9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92" name="Line 10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93" name="Freeform 10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94" name="Freeform 10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495" name="Oval 10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96" name="Oval 10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9497" name="AutoShape 10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98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99" name="AutoShape 10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500" name="AutoShape 10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9501" name="Group 109"/>
          <p:cNvGrpSpPr>
            <a:grpSpLocks/>
          </p:cNvGrpSpPr>
          <p:nvPr/>
        </p:nvGrpSpPr>
        <p:grpSpPr bwMode="auto">
          <a:xfrm>
            <a:off x="1981200" y="1905000"/>
            <a:ext cx="3733800" cy="1357313"/>
            <a:chOff x="1248" y="1200"/>
            <a:chExt cx="2352" cy="855"/>
          </a:xfrm>
        </p:grpSpPr>
        <p:grpSp>
          <p:nvGrpSpPr>
            <p:cNvPr id="59502" name="Group 110"/>
            <p:cNvGrpSpPr>
              <a:grpSpLocks/>
            </p:cNvGrpSpPr>
            <p:nvPr/>
          </p:nvGrpSpPr>
          <p:grpSpPr bwMode="auto">
            <a:xfrm>
              <a:off x="1248" y="1200"/>
              <a:ext cx="240" cy="855"/>
              <a:chOff x="1344" y="1200"/>
              <a:chExt cx="240" cy="855"/>
            </a:xfrm>
          </p:grpSpPr>
          <p:sp>
            <p:nvSpPr>
              <p:cNvPr id="59503" name="Text Box 11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00CC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59504" name="Text Box 11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00CC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9505" name="Group 113"/>
            <p:cNvGrpSpPr>
              <a:grpSpLocks/>
            </p:cNvGrpSpPr>
            <p:nvPr/>
          </p:nvGrpSpPr>
          <p:grpSpPr bwMode="auto">
            <a:xfrm>
              <a:off x="2832" y="1248"/>
              <a:ext cx="240" cy="759"/>
              <a:chOff x="2976" y="1248"/>
              <a:chExt cx="240" cy="759"/>
            </a:xfrm>
          </p:grpSpPr>
          <p:sp>
            <p:nvSpPr>
              <p:cNvPr id="59506" name="Text Box 114"/>
              <p:cNvSpPr txBox="1">
                <a:spLocks noChangeArrowheads="1"/>
              </p:cNvSpPr>
              <p:nvPr/>
            </p:nvSpPr>
            <p:spPr bwMode="auto">
              <a:xfrm>
                <a:off x="2976" y="124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00CC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9507" name="Text Box 115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00CC"/>
                    </a:solidFill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59508" name="AutoShape 116"/>
            <p:cNvSpPr>
              <a:spLocks noChangeArrowheads="1"/>
            </p:cNvSpPr>
            <p:nvPr/>
          </p:nvSpPr>
          <p:spPr bwMode="auto">
            <a:xfrm>
              <a:off x="3408" y="139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509" name="Group 117"/>
          <p:cNvGrpSpPr>
            <a:grpSpLocks/>
          </p:cNvGrpSpPr>
          <p:nvPr/>
        </p:nvGrpSpPr>
        <p:grpSpPr bwMode="auto">
          <a:xfrm>
            <a:off x="1828800" y="1905000"/>
            <a:ext cx="3886200" cy="1357313"/>
            <a:chOff x="1152" y="1200"/>
            <a:chExt cx="2448" cy="855"/>
          </a:xfrm>
        </p:grpSpPr>
        <p:grpSp>
          <p:nvGrpSpPr>
            <p:cNvPr id="59510" name="Group 118"/>
            <p:cNvGrpSpPr>
              <a:grpSpLocks/>
            </p:cNvGrpSpPr>
            <p:nvPr/>
          </p:nvGrpSpPr>
          <p:grpSpPr bwMode="auto">
            <a:xfrm>
              <a:off x="1152" y="1200"/>
              <a:ext cx="240" cy="855"/>
              <a:chOff x="1344" y="1200"/>
              <a:chExt cx="240" cy="855"/>
            </a:xfrm>
          </p:grpSpPr>
          <p:sp>
            <p:nvSpPr>
              <p:cNvPr id="59511" name="Text Box 11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0000"/>
                    </a:solidFill>
                    <a:latin typeface="Arial" charset="0"/>
                  </a:rPr>
                  <a:t>0</a:t>
                </a:r>
                <a:endParaRPr lang="en-GB" sz="1800" b="1">
                  <a:solidFill>
                    <a:srgbClr val="0000CC"/>
                  </a:solidFill>
                  <a:latin typeface="Arial" charset="0"/>
                </a:endParaRPr>
              </a:p>
            </p:txBody>
          </p:sp>
          <p:sp>
            <p:nvSpPr>
              <p:cNvPr id="59512" name="Text Box 12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0000"/>
                    </a:solidFill>
                    <a:latin typeface="Arial" charset="0"/>
                  </a:rPr>
                  <a:t>0</a:t>
                </a:r>
                <a:endParaRPr lang="en-GB" sz="1800" b="1">
                  <a:solidFill>
                    <a:srgbClr val="0000CC"/>
                  </a:solidFill>
                  <a:latin typeface="Arial" charset="0"/>
                </a:endParaRPr>
              </a:p>
            </p:txBody>
          </p:sp>
        </p:grpSp>
        <p:grpSp>
          <p:nvGrpSpPr>
            <p:cNvPr id="59513" name="Group 121"/>
            <p:cNvGrpSpPr>
              <a:grpSpLocks/>
            </p:cNvGrpSpPr>
            <p:nvPr/>
          </p:nvGrpSpPr>
          <p:grpSpPr bwMode="auto">
            <a:xfrm>
              <a:off x="2928" y="1248"/>
              <a:ext cx="240" cy="759"/>
              <a:chOff x="2976" y="1248"/>
              <a:chExt cx="240" cy="759"/>
            </a:xfrm>
          </p:grpSpPr>
          <p:sp>
            <p:nvSpPr>
              <p:cNvPr id="59514" name="Text Box 122"/>
              <p:cNvSpPr txBox="1">
                <a:spLocks noChangeArrowheads="1"/>
              </p:cNvSpPr>
              <p:nvPr/>
            </p:nvSpPr>
            <p:spPr bwMode="auto">
              <a:xfrm>
                <a:off x="2976" y="124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0000"/>
                    </a:solidFill>
                    <a:latin typeface="Arial" charset="0"/>
                  </a:rPr>
                  <a:t>1</a:t>
                </a:r>
                <a:endParaRPr lang="en-GB" sz="1800" b="1">
                  <a:solidFill>
                    <a:srgbClr val="0000CC"/>
                  </a:solidFill>
                  <a:latin typeface="Arial" charset="0"/>
                </a:endParaRPr>
              </a:p>
            </p:txBody>
          </p:sp>
          <p:sp>
            <p:nvSpPr>
              <p:cNvPr id="59515" name="Text Box 123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0000"/>
                    </a:solidFill>
                    <a:latin typeface="Arial" charset="0"/>
                  </a:rPr>
                  <a:t>0</a:t>
                </a:r>
                <a:endParaRPr lang="en-GB" sz="1800" b="1">
                  <a:solidFill>
                    <a:srgbClr val="0000CC"/>
                  </a:solidFill>
                  <a:latin typeface="Arial" charset="0"/>
                </a:endParaRPr>
              </a:p>
            </p:txBody>
          </p:sp>
        </p:grpSp>
        <p:sp>
          <p:nvSpPr>
            <p:cNvPr id="59516" name="AutoShape 124"/>
            <p:cNvSpPr>
              <a:spLocks noChangeArrowheads="1"/>
            </p:cNvSpPr>
            <p:nvPr/>
          </p:nvSpPr>
          <p:spPr bwMode="auto">
            <a:xfrm>
              <a:off x="3408" y="153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517" name="Group 125"/>
          <p:cNvGrpSpPr>
            <a:grpSpLocks/>
          </p:cNvGrpSpPr>
          <p:nvPr/>
        </p:nvGrpSpPr>
        <p:grpSpPr bwMode="auto">
          <a:xfrm>
            <a:off x="1676400" y="1905000"/>
            <a:ext cx="4038600" cy="1357313"/>
            <a:chOff x="1056" y="1200"/>
            <a:chExt cx="2544" cy="855"/>
          </a:xfrm>
        </p:grpSpPr>
        <p:grpSp>
          <p:nvGrpSpPr>
            <p:cNvPr id="59518" name="Group 126"/>
            <p:cNvGrpSpPr>
              <a:grpSpLocks/>
            </p:cNvGrpSpPr>
            <p:nvPr/>
          </p:nvGrpSpPr>
          <p:grpSpPr bwMode="auto">
            <a:xfrm>
              <a:off x="1056" y="1200"/>
              <a:ext cx="240" cy="855"/>
              <a:chOff x="1344" y="1200"/>
              <a:chExt cx="240" cy="855"/>
            </a:xfrm>
          </p:grpSpPr>
          <p:sp>
            <p:nvSpPr>
              <p:cNvPr id="59519" name="Text Box 12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chemeClr val="hlink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9520" name="Text Box 12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chemeClr val="hlink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59521" name="Group 129"/>
            <p:cNvGrpSpPr>
              <a:grpSpLocks/>
            </p:cNvGrpSpPr>
            <p:nvPr/>
          </p:nvGrpSpPr>
          <p:grpSpPr bwMode="auto">
            <a:xfrm>
              <a:off x="3024" y="1248"/>
              <a:ext cx="240" cy="759"/>
              <a:chOff x="2976" y="1248"/>
              <a:chExt cx="240" cy="759"/>
            </a:xfrm>
          </p:grpSpPr>
          <p:sp>
            <p:nvSpPr>
              <p:cNvPr id="59522" name="Text Box 130"/>
              <p:cNvSpPr txBox="1">
                <a:spLocks noChangeArrowheads="1"/>
              </p:cNvSpPr>
              <p:nvPr/>
            </p:nvSpPr>
            <p:spPr bwMode="auto">
              <a:xfrm>
                <a:off x="2976" y="124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chemeClr val="hlink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59523" name="Text Box 131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chemeClr val="hlink"/>
                    </a:solidFill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59524" name="AutoShape 132"/>
            <p:cNvSpPr>
              <a:spLocks noChangeArrowheads="1"/>
            </p:cNvSpPr>
            <p:nvPr/>
          </p:nvSpPr>
          <p:spPr bwMode="auto">
            <a:xfrm>
              <a:off x="3408" y="1680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525" name="Group 133"/>
          <p:cNvGrpSpPr>
            <a:grpSpLocks/>
          </p:cNvGrpSpPr>
          <p:nvPr/>
        </p:nvGrpSpPr>
        <p:grpSpPr bwMode="auto">
          <a:xfrm>
            <a:off x="1447800" y="1905000"/>
            <a:ext cx="4267200" cy="1357313"/>
            <a:chOff x="912" y="1200"/>
            <a:chExt cx="2688" cy="855"/>
          </a:xfrm>
        </p:grpSpPr>
        <p:grpSp>
          <p:nvGrpSpPr>
            <p:cNvPr id="59526" name="Group 134"/>
            <p:cNvGrpSpPr>
              <a:grpSpLocks/>
            </p:cNvGrpSpPr>
            <p:nvPr/>
          </p:nvGrpSpPr>
          <p:grpSpPr bwMode="auto">
            <a:xfrm>
              <a:off x="912" y="1200"/>
              <a:ext cx="240" cy="855"/>
              <a:chOff x="1344" y="1200"/>
              <a:chExt cx="240" cy="855"/>
            </a:xfrm>
          </p:grpSpPr>
          <p:sp>
            <p:nvSpPr>
              <p:cNvPr id="59527" name="Text Box 13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66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59528" name="Text Box 13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6600"/>
                    </a:solidFill>
                    <a:latin typeface="Arial" charset="0"/>
                  </a:rPr>
                  <a:t>0</a:t>
                </a:r>
              </a:p>
            </p:txBody>
          </p:sp>
        </p:grpSp>
        <p:grpSp>
          <p:nvGrpSpPr>
            <p:cNvPr id="59529" name="Group 137"/>
            <p:cNvGrpSpPr>
              <a:grpSpLocks/>
            </p:cNvGrpSpPr>
            <p:nvPr/>
          </p:nvGrpSpPr>
          <p:grpSpPr bwMode="auto">
            <a:xfrm>
              <a:off x="3120" y="1248"/>
              <a:ext cx="240" cy="759"/>
              <a:chOff x="2976" y="1248"/>
              <a:chExt cx="240" cy="759"/>
            </a:xfrm>
          </p:grpSpPr>
          <p:sp>
            <p:nvSpPr>
              <p:cNvPr id="59530" name="Text Box 138"/>
              <p:cNvSpPr txBox="1">
                <a:spLocks noChangeArrowheads="1"/>
              </p:cNvSpPr>
              <p:nvPr/>
            </p:nvSpPr>
            <p:spPr bwMode="auto">
              <a:xfrm>
                <a:off x="2976" y="124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66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59531" name="Text Box 139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006600"/>
                    </a:solidFill>
                    <a:latin typeface="Arial" charset="0"/>
                  </a:rPr>
                  <a:t>1</a:t>
                </a:r>
              </a:p>
            </p:txBody>
          </p:sp>
        </p:grpSp>
        <p:sp>
          <p:nvSpPr>
            <p:cNvPr id="59532" name="AutoShape 140"/>
            <p:cNvSpPr>
              <a:spLocks noChangeArrowheads="1"/>
            </p:cNvSpPr>
            <p:nvPr/>
          </p:nvSpPr>
          <p:spPr bwMode="auto">
            <a:xfrm>
              <a:off x="3408" y="187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9533" name="Group 141"/>
          <p:cNvGrpSpPr>
            <a:grpSpLocks/>
          </p:cNvGrpSpPr>
          <p:nvPr/>
        </p:nvGrpSpPr>
        <p:grpSpPr bwMode="auto">
          <a:xfrm>
            <a:off x="1295400" y="1905000"/>
            <a:ext cx="4419600" cy="1447800"/>
            <a:chOff x="816" y="1200"/>
            <a:chExt cx="2784" cy="912"/>
          </a:xfrm>
        </p:grpSpPr>
        <p:sp>
          <p:nvSpPr>
            <p:cNvPr id="59534" name="AutoShape 142"/>
            <p:cNvSpPr>
              <a:spLocks noChangeArrowheads="1"/>
            </p:cNvSpPr>
            <p:nvPr/>
          </p:nvSpPr>
          <p:spPr bwMode="auto">
            <a:xfrm>
              <a:off x="3408" y="201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9535" name="Group 143"/>
            <p:cNvGrpSpPr>
              <a:grpSpLocks/>
            </p:cNvGrpSpPr>
            <p:nvPr/>
          </p:nvGrpSpPr>
          <p:grpSpPr bwMode="auto">
            <a:xfrm>
              <a:off x="816" y="1200"/>
              <a:ext cx="240" cy="855"/>
              <a:chOff x="1344" y="1200"/>
              <a:chExt cx="240" cy="855"/>
            </a:xfrm>
          </p:grpSpPr>
          <p:sp>
            <p:nvSpPr>
              <p:cNvPr id="59536" name="Text Box 14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99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59537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9900"/>
                    </a:solidFill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59538" name="Group 146"/>
            <p:cNvGrpSpPr>
              <a:grpSpLocks/>
            </p:cNvGrpSpPr>
            <p:nvPr/>
          </p:nvGrpSpPr>
          <p:grpSpPr bwMode="auto">
            <a:xfrm>
              <a:off x="3216" y="1248"/>
              <a:ext cx="240" cy="759"/>
              <a:chOff x="2976" y="1248"/>
              <a:chExt cx="240" cy="759"/>
            </a:xfrm>
          </p:grpSpPr>
          <p:sp>
            <p:nvSpPr>
              <p:cNvPr id="59539" name="Text Box 147"/>
              <p:cNvSpPr txBox="1">
                <a:spLocks noChangeArrowheads="1"/>
              </p:cNvSpPr>
              <p:nvPr/>
            </p:nvSpPr>
            <p:spPr bwMode="auto">
              <a:xfrm>
                <a:off x="2976" y="1248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9900"/>
                    </a:solidFill>
                    <a:latin typeface="Arial" charset="0"/>
                  </a:rPr>
                  <a:t>0</a:t>
                </a:r>
              </a:p>
            </p:txBody>
          </p:sp>
          <p:sp>
            <p:nvSpPr>
              <p:cNvPr id="59540" name="Text Box 148"/>
              <p:cNvSpPr txBox="1">
                <a:spLocks noChangeArrowheads="1"/>
              </p:cNvSpPr>
              <p:nvPr/>
            </p:nvSpPr>
            <p:spPr bwMode="auto">
              <a:xfrm>
                <a:off x="297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800" b="1">
                    <a:solidFill>
                      <a:srgbClr val="FF9900"/>
                    </a:solidFill>
                    <a:latin typeface="Arial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565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Word Document</vt:lpstr>
      <vt:lpstr>PowerPoint Presentation</vt:lpstr>
      <vt:lpstr>PowerPoint Presentation</vt:lpstr>
      <vt:lpstr>Introduction</vt:lpstr>
      <vt:lpstr>Memory Elements</vt:lpstr>
      <vt:lpstr>Memory Elements</vt:lpstr>
      <vt:lpstr>S-R Latch</vt:lpstr>
      <vt:lpstr>S-R Latch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Bagubali</dc:creator>
  <cp:lastModifiedBy>Bagubali</cp:lastModifiedBy>
  <cp:revision>1</cp:revision>
  <dcterms:created xsi:type="dcterms:W3CDTF">2012-09-20T09:39:14Z</dcterms:created>
  <dcterms:modified xsi:type="dcterms:W3CDTF">2012-09-20T09:40:43Z</dcterms:modified>
</cp:coreProperties>
</file>