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CS1104-13</a:t>
            </a:r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Introduction: Registers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69CF749-CE1C-4FEC-8EDE-9E08E0815F4B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Introduction: Registers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772400" cy="411480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mtClean="0"/>
              <a:t>An </a:t>
            </a:r>
            <a:r>
              <a:rPr lang="en-US" i="1" smtClean="0">
                <a:solidFill>
                  <a:srgbClr val="0000CC"/>
                </a:solidFill>
              </a:rPr>
              <a:t>n</a:t>
            </a:r>
            <a:r>
              <a:rPr lang="en-US" smtClean="0">
                <a:solidFill>
                  <a:srgbClr val="0000CC"/>
                </a:solidFill>
              </a:rPr>
              <a:t>-bit register</a:t>
            </a:r>
            <a:r>
              <a:rPr lang="en-US" smtClean="0"/>
              <a:t> has a group of </a:t>
            </a:r>
            <a:r>
              <a:rPr lang="en-US" i="1" smtClean="0"/>
              <a:t>n</a:t>
            </a:r>
            <a:r>
              <a:rPr lang="en-US" smtClean="0"/>
              <a:t> flip-flops and some logic gates and is capable of storing </a:t>
            </a:r>
            <a:r>
              <a:rPr lang="en-US" i="1" smtClean="0"/>
              <a:t>n</a:t>
            </a:r>
            <a:r>
              <a:rPr lang="en-US" smtClean="0"/>
              <a:t> bits of information.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mtClean="0"/>
              <a:t>The flip-flops store the information while the gates control when and how new information is transferred into the register.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mtClean="0"/>
              <a:t>Some functions of register:</a:t>
            </a:r>
          </a:p>
          <a:p>
            <a:pPr lvl="1">
              <a:buSzPct val="90000"/>
              <a:buFont typeface="Wingdings" pitchFamily="2" charset="2"/>
              <a:buChar char="v"/>
            </a:pPr>
            <a:r>
              <a:rPr lang="en-US" smtClean="0"/>
              <a:t>retrieve data from register</a:t>
            </a:r>
          </a:p>
          <a:p>
            <a:pPr lvl="1">
              <a:buSzPct val="90000"/>
              <a:buFont typeface="Wingdings" pitchFamily="2" charset="2"/>
              <a:buChar char="v"/>
            </a:pPr>
            <a:r>
              <a:rPr lang="en-US" smtClean="0"/>
              <a:t>store/load new data into register (serial or parallel)</a:t>
            </a:r>
          </a:p>
          <a:p>
            <a:pPr lvl="1">
              <a:buSzPct val="90000"/>
              <a:buFont typeface="Wingdings" pitchFamily="2" charset="2"/>
              <a:buChar char="v"/>
            </a:pPr>
            <a:r>
              <a:rPr lang="en-US" smtClean="0"/>
              <a:t>shift the data within register (left or right)</a:t>
            </a:r>
          </a:p>
        </p:txBody>
      </p:sp>
      <p:sp>
        <p:nvSpPr>
          <p:cNvPr id="46087" name="AutoShape 15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838700"/>
            <a:ext cx="381000" cy="304800"/>
          </a:xfrm>
          <a:prstGeom prst="actionButtonBackPrevious">
            <a:avLst/>
          </a:prstGeom>
          <a:gradFill rotWithShape="0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0126" name="AutoShape 15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295900"/>
            <a:ext cx="381000" cy="304800"/>
          </a:xfrm>
          <a:prstGeom prst="actionButtonForwardNext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40127" name="AutoShape 15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381500"/>
            <a:ext cx="381000" cy="304800"/>
          </a:xfrm>
          <a:prstGeom prst="actionButtonBeginning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40128" name="AutoShape 16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753100"/>
            <a:ext cx="381000" cy="304800"/>
          </a:xfrm>
          <a:prstGeom prst="actionButtonEnd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9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CS1104-13</a:t>
            </a:r>
          </a:p>
        </p:txBody>
      </p:sp>
      <p:sp>
        <p:nvSpPr>
          <p:cNvPr id="604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Parallel In/Serial Out Shift Registers</a:t>
            </a:r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80CB2A6-5126-4A14-B006-C129E189BB40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In/Serial Out Shift Registers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696200" cy="53340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mtClean="0"/>
              <a:t>Bits are entered simultaneously, but output is serial.</a:t>
            </a:r>
          </a:p>
        </p:txBody>
      </p:sp>
      <p:sp>
        <p:nvSpPr>
          <p:cNvPr id="60423" name="Text Box 162"/>
          <p:cNvSpPr txBox="1">
            <a:spLocks noChangeArrowheads="1"/>
          </p:cNvSpPr>
          <p:nvPr/>
        </p:nvSpPr>
        <p:spPr bwMode="auto">
          <a:xfrm>
            <a:off x="3505200" y="42672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Logic symbol</a:t>
            </a:r>
          </a:p>
        </p:txBody>
      </p:sp>
      <p:grpSp>
        <p:nvGrpSpPr>
          <p:cNvPr id="60424" name="Group 171"/>
          <p:cNvGrpSpPr>
            <a:grpSpLocks/>
          </p:cNvGrpSpPr>
          <p:nvPr/>
        </p:nvGrpSpPr>
        <p:grpSpPr bwMode="auto">
          <a:xfrm>
            <a:off x="2133600" y="2286000"/>
            <a:ext cx="4800600" cy="1676400"/>
            <a:chOff x="1344" y="1440"/>
            <a:chExt cx="3024" cy="1056"/>
          </a:xfrm>
        </p:grpSpPr>
        <p:sp>
          <p:nvSpPr>
            <p:cNvPr id="60429" name="Rectangle 145"/>
            <p:cNvSpPr>
              <a:spLocks noChangeArrowheads="1"/>
            </p:cNvSpPr>
            <p:nvPr/>
          </p:nvSpPr>
          <p:spPr bwMode="auto">
            <a:xfrm>
              <a:off x="2400" y="2064"/>
              <a:ext cx="816" cy="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30" name="Text Box 147"/>
            <p:cNvSpPr txBox="1">
              <a:spLocks noChangeArrowheads="1"/>
            </p:cNvSpPr>
            <p:nvPr/>
          </p:nvSpPr>
          <p:spPr bwMode="auto">
            <a:xfrm>
              <a:off x="2448" y="2304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 b="1" i="1"/>
                <a:t>C</a:t>
              </a:r>
              <a:endParaRPr lang="en-US"/>
            </a:p>
          </p:txBody>
        </p:sp>
        <p:sp>
          <p:nvSpPr>
            <p:cNvPr id="60431" name="AutoShape 148"/>
            <p:cNvSpPr>
              <a:spLocks noChangeArrowheads="1"/>
            </p:cNvSpPr>
            <p:nvPr/>
          </p:nvSpPr>
          <p:spPr bwMode="auto">
            <a:xfrm rot="5400000">
              <a:off x="2400" y="2352"/>
              <a:ext cx="96" cy="96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32" name="Line 149"/>
            <p:cNvSpPr>
              <a:spLocks noChangeShapeType="1"/>
            </p:cNvSpPr>
            <p:nvPr/>
          </p:nvSpPr>
          <p:spPr bwMode="auto">
            <a:xfrm>
              <a:off x="2160" y="220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33" name="Line 150"/>
            <p:cNvSpPr>
              <a:spLocks noChangeShapeType="1"/>
            </p:cNvSpPr>
            <p:nvPr/>
          </p:nvSpPr>
          <p:spPr bwMode="auto">
            <a:xfrm>
              <a:off x="2160" y="240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34" name="Text Box 151"/>
            <p:cNvSpPr txBox="1">
              <a:spLocks noChangeArrowheads="1"/>
            </p:cNvSpPr>
            <p:nvPr/>
          </p:nvSpPr>
          <p:spPr bwMode="auto">
            <a:xfrm>
              <a:off x="1824" y="2304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 b="1"/>
                <a:t>CLK</a:t>
              </a:r>
              <a:endParaRPr lang="en-US" sz="1400"/>
            </a:p>
          </p:txBody>
        </p:sp>
        <p:sp>
          <p:nvSpPr>
            <p:cNvPr id="60435" name="Text Box 152"/>
            <p:cNvSpPr txBox="1">
              <a:spLocks noChangeArrowheads="1"/>
            </p:cNvSpPr>
            <p:nvPr/>
          </p:nvSpPr>
          <p:spPr bwMode="auto">
            <a:xfrm>
              <a:off x="1344" y="2112"/>
              <a:ext cx="8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 b="1" i="1"/>
                <a:t>SHIFT</a:t>
              </a:r>
              <a:r>
                <a:rPr lang="en-US" sz="1400" b="1"/>
                <a:t>/</a:t>
              </a:r>
              <a:r>
                <a:rPr lang="en-US" sz="1400" b="1" i="1"/>
                <a:t>LOAD</a:t>
              </a:r>
              <a:endParaRPr lang="en-US" sz="1400"/>
            </a:p>
          </p:txBody>
        </p:sp>
        <p:sp>
          <p:nvSpPr>
            <p:cNvPr id="60436" name="Line 153"/>
            <p:cNvSpPr>
              <a:spLocks noChangeShapeType="1"/>
            </p:cNvSpPr>
            <p:nvPr/>
          </p:nvSpPr>
          <p:spPr bwMode="auto">
            <a:xfrm>
              <a:off x="2592" y="187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37" name="Text Box 154"/>
            <p:cNvSpPr txBox="1">
              <a:spLocks noChangeArrowheads="1"/>
            </p:cNvSpPr>
            <p:nvPr/>
          </p:nvSpPr>
          <p:spPr bwMode="auto">
            <a:xfrm>
              <a:off x="2496" y="1680"/>
              <a:ext cx="2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 i="1"/>
                <a:t>D</a:t>
              </a:r>
              <a:r>
                <a:rPr lang="en-GB" sz="1400" b="1" baseline="-25000"/>
                <a:t>0</a:t>
              </a:r>
              <a:endParaRPr lang="en-GB" sz="1400" b="1" i="1"/>
            </a:p>
          </p:txBody>
        </p:sp>
        <p:sp>
          <p:nvSpPr>
            <p:cNvPr id="60438" name="Text Box 155"/>
            <p:cNvSpPr txBox="1">
              <a:spLocks noChangeArrowheads="1"/>
            </p:cNvSpPr>
            <p:nvPr/>
          </p:nvSpPr>
          <p:spPr bwMode="auto">
            <a:xfrm>
              <a:off x="2640" y="1680"/>
              <a:ext cx="2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 i="1"/>
                <a:t>D</a:t>
              </a:r>
              <a:r>
                <a:rPr lang="en-GB" sz="1400" b="1" baseline="-25000"/>
                <a:t>1</a:t>
              </a:r>
              <a:endParaRPr lang="en-GB" sz="1400" b="1" i="1"/>
            </a:p>
          </p:txBody>
        </p:sp>
        <p:sp>
          <p:nvSpPr>
            <p:cNvPr id="60439" name="Text Box 156"/>
            <p:cNvSpPr txBox="1">
              <a:spLocks noChangeArrowheads="1"/>
            </p:cNvSpPr>
            <p:nvPr/>
          </p:nvSpPr>
          <p:spPr bwMode="auto">
            <a:xfrm>
              <a:off x="2784" y="1680"/>
              <a:ext cx="2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 i="1"/>
                <a:t>D</a:t>
              </a:r>
              <a:r>
                <a:rPr lang="en-GB" sz="1400" b="1" baseline="-25000"/>
                <a:t>2</a:t>
              </a:r>
              <a:endParaRPr lang="en-GB" sz="1400" b="1" i="1"/>
            </a:p>
          </p:txBody>
        </p:sp>
        <p:sp>
          <p:nvSpPr>
            <p:cNvPr id="60440" name="Text Box 157"/>
            <p:cNvSpPr txBox="1">
              <a:spLocks noChangeArrowheads="1"/>
            </p:cNvSpPr>
            <p:nvPr/>
          </p:nvSpPr>
          <p:spPr bwMode="auto">
            <a:xfrm>
              <a:off x="2928" y="1680"/>
              <a:ext cx="2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 i="1"/>
                <a:t>D</a:t>
              </a:r>
              <a:r>
                <a:rPr lang="en-GB" sz="1400" b="1" baseline="-25000"/>
                <a:t>3</a:t>
              </a:r>
              <a:endParaRPr lang="en-GB" sz="1400" b="1" i="1"/>
            </a:p>
          </p:txBody>
        </p:sp>
        <p:sp>
          <p:nvSpPr>
            <p:cNvPr id="60441" name="Line 158"/>
            <p:cNvSpPr>
              <a:spLocks noChangeShapeType="1"/>
            </p:cNvSpPr>
            <p:nvPr/>
          </p:nvSpPr>
          <p:spPr bwMode="auto">
            <a:xfrm>
              <a:off x="2736" y="187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42" name="Line 159"/>
            <p:cNvSpPr>
              <a:spLocks noChangeShapeType="1"/>
            </p:cNvSpPr>
            <p:nvPr/>
          </p:nvSpPr>
          <p:spPr bwMode="auto">
            <a:xfrm>
              <a:off x="2880" y="187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43" name="Line 160"/>
            <p:cNvSpPr>
              <a:spLocks noChangeShapeType="1"/>
            </p:cNvSpPr>
            <p:nvPr/>
          </p:nvSpPr>
          <p:spPr bwMode="auto">
            <a:xfrm>
              <a:off x="3024" y="187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44" name="Text Box 161"/>
            <p:cNvSpPr txBox="1">
              <a:spLocks noChangeArrowheads="1"/>
            </p:cNvSpPr>
            <p:nvPr/>
          </p:nvSpPr>
          <p:spPr bwMode="auto">
            <a:xfrm>
              <a:off x="2688" y="2112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 b="1"/>
                <a:t>SRG 4</a:t>
              </a:r>
              <a:endParaRPr lang="en-US" sz="1400"/>
            </a:p>
          </p:txBody>
        </p:sp>
        <p:sp>
          <p:nvSpPr>
            <p:cNvPr id="60445" name="Text Box 163"/>
            <p:cNvSpPr txBox="1">
              <a:spLocks noChangeArrowheads="1"/>
            </p:cNvSpPr>
            <p:nvPr/>
          </p:nvSpPr>
          <p:spPr bwMode="auto">
            <a:xfrm>
              <a:off x="3456" y="2208"/>
              <a:ext cx="9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 b="1"/>
                <a:t>Serial data out</a:t>
              </a:r>
              <a:endParaRPr lang="en-US" sz="1400"/>
            </a:p>
          </p:txBody>
        </p:sp>
        <p:sp>
          <p:nvSpPr>
            <p:cNvPr id="60446" name="Line 164"/>
            <p:cNvSpPr>
              <a:spLocks noChangeShapeType="1"/>
            </p:cNvSpPr>
            <p:nvPr/>
          </p:nvSpPr>
          <p:spPr bwMode="auto">
            <a:xfrm>
              <a:off x="3216" y="23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47" name="Line 165"/>
            <p:cNvSpPr>
              <a:spLocks noChangeShapeType="1"/>
            </p:cNvSpPr>
            <p:nvPr/>
          </p:nvSpPr>
          <p:spPr bwMode="auto">
            <a:xfrm>
              <a:off x="1816" y="2135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48" name="Text Box 167"/>
            <p:cNvSpPr txBox="1">
              <a:spLocks noChangeArrowheads="1"/>
            </p:cNvSpPr>
            <p:nvPr/>
          </p:nvSpPr>
          <p:spPr bwMode="auto">
            <a:xfrm>
              <a:off x="2544" y="1440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 b="1"/>
                <a:t>Data in</a:t>
              </a:r>
              <a:endParaRPr lang="en-US" sz="1400"/>
            </a:p>
          </p:txBody>
        </p:sp>
        <p:sp>
          <p:nvSpPr>
            <p:cNvPr id="60449" name="AutoShape 168"/>
            <p:cNvSpPr>
              <a:spLocks/>
            </p:cNvSpPr>
            <p:nvPr/>
          </p:nvSpPr>
          <p:spPr bwMode="auto">
            <a:xfrm rot="5400000">
              <a:off x="2808" y="1368"/>
              <a:ext cx="48" cy="576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0425" name="AutoShape 17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838700"/>
            <a:ext cx="381000" cy="304800"/>
          </a:xfrm>
          <a:prstGeom prst="actionButtonBackPrevious">
            <a:avLst/>
          </a:prstGeom>
          <a:gradFill rotWithShape="0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5501" name="AutoShape 17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295900"/>
            <a:ext cx="381000" cy="304800"/>
          </a:xfrm>
          <a:prstGeom prst="actionButtonForwardNext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5502" name="AutoShape 17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381500"/>
            <a:ext cx="381000" cy="304800"/>
          </a:xfrm>
          <a:prstGeom prst="actionButtonBeginning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5503" name="AutoShape 17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753100"/>
            <a:ext cx="381000" cy="304800"/>
          </a:xfrm>
          <a:prstGeom prst="actionButtonEnd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42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CS1104-13</a:t>
            </a:r>
          </a:p>
        </p:txBody>
      </p:sp>
      <p:sp>
        <p:nvSpPr>
          <p:cNvPr id="614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Parallel In/Parallel Out Shift Registers</a:t>
            </a:r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8A22A88-72A8-42F8-9844-481C12A3ECAF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Parallel In/Parallel Out Shift Registers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696200" cy="53340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mtClean="0"/>
              <a:t>Simultaneous input and output of all data bits.</a:t>
            </a:r>
          </a:p>
        </p:txBody>
      </p:sp>
      <p:grpSp>
        <p:nvGrpSpPr>
          <p:cNvPr id="61447" name="Group 102"/>
          <p:cNvGrpSpPr>
            <a:grpSpLocks/>
          </p:cNvGrpSpPr>
          <p:nvPr/>
        </p:nvGrpSpPr>
        <p:grpSpPr bwMode="auto">
          <a:xfrm>
            <a:off x="2362200" y="1981200"/>
            <a:ext cx="5567363" cy="3276600"/>
            <a:chOff x="1488" y="1248"/>
            <a:chExt cx="3507" cy="2064"/>
          </a:xfrm>
        </p:grpSpPr>
        <p:sp>
          <p:nvSpPr>
            <p:cNvPr id="61452" name="Line 28"/>
            <p:cNvSpPr>
              <a:spLocks noChangeShapeType="1"/>
            </p:cNvSpPr>
            <p:nvPr/>
          </p:nvSpPr>
          <p:spPr bwMode="auto">
            <a:xfrm>
              <a:off x="1824" y="2640"/>
              <a:ext cx="2400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453" name="Line 29"/>
            <p:cNvSpPr>
              <a:spLocks noChangeShapeType="1"/>
            </p:cNvSpPr>
            <p:nvPr/>
          </p:nvSpPr>
          <p:spPr bwMode="auto">
            <a:xfrm flipV="1">
              <a:off x="2064" y="201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454" name="Line 30"/>
            <p:cNvSpPr>
              <a:spLocks noChangeShapeType="1"/>
            </p:cNvSpPr>
            <p:nvPr/>
          </p:nvSpPr>
          <p:spPr bwMode="auto">
            <a:xfrm flipV="1">
              <a:off x="2064" y="2208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455" name="Text Box 31"/>
            <p:cNvSpPr txBox="1">
              <a:spLocks noChangeArrowheads="1"/>
            </p:cNvSpPr>
            <p:nvPr/>
          </p:nvSpPr>
          <p:spPr bwMode="auto">
            <a:xfrm>
              <a:off x="2592" y="2784"/>
              <a:ext cx="2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r>
                <a:rPr lang="en-GB" sz="1400" b="1" baseline="-25000"/>
                <a:t>0</a:t>
              </a:r>
              <a:endParaRPr lang="en-GB" sz="1400" b="1" i="1"/>
            </a:p>
          </p:txBody>
        </p:sp>
        <p:sp>
          <p:nvSpPr>
            <p:cNvPr id="61456" name="Text Box 32"/>
            <p:cNvSpPr txBox="1">
              <a:spLocks noChangeArrowheads="1"/>
            </p:cNvSpPr>
            <p:nvPr/>
          </p:nvSpPr>
          <p:spPr bwMode="auto">
            <a:xfrm>
              <a:off x="1488" y="2544"/>
              <a:ext cx="34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/>
                <a:t>CLK</a:t>
              </a:r>
            </a:p>
          </p:txBody>
        </p:sp>
        <p:sp>
          <p:nvSpPr>
            <p:cNvPr id="61457" name="Line 33"/>
            <p:cNvSpPr>
              <a:spLocks noChangeShapeType="1"/>
            </p:cNvSpPr>
            <p:nvPr/>
          </p:nvSpPr>
          <p:spPr bwMode="auto">
            <a:xfrm flipH="1">
              <a:off x="2064" y="2208"/>
              <a:ext cx="0" cy="432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458" name="Oval 34"/>
            <p:cNvSpPr>
              <a:spLocks noChangeArrowheads="1"/>
            </p:cNvSpPr>
            <p:nvPr/>
          </p:nvSpPr>
          <p:spPr bwMode="auto">
            <a:xfrm>
              <a:off x="2048" y="2616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459" name="Line 35"/>
            <p:cNvSpPr>
              <a:spLocks noChangeShapeType="1"/>
            </p:cNvSpPr>
            <p:nvPr/>
          </p:nvSpPr>
          <p:spPr bwMode="auto">
            <a:xfrm>
              <a:off x="2544" y="201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61460" name="Group 36"/>
            <p:cNvGrpSpPr>
              <a:grpSpLocks/>
            </p:cNvGrpSpPr>
            <p:nvPr/>
          </p:nvGrpSpPr>
          <p:grpSpPr bwMode="auto">
            <a:xfrm>
              <a:off x="2191" y="1920"/>
              <a:ext cx="370" cy="576"/>
              <a:chOff x="1855" y="2400"/>
              <a:chExt cx="370" cy="576"/>
            </a:xfrm>
          </p:grpSpPr>
          <p:sp>
            <p:nvSpPr>
              <p:cNvPr id="61515" name="Rectangle 37"/>
              <p:cNvSpPr>
                <a:spLocks noChangeArrowheads="1"/>
              </p:cNvSpPr>
              <p:nvPr/>
            </p:nvSpPr>
            <p:spPr bwMode="auto">
              <a:xfrm>
                <a:off x="1872" y="2400"/>
                <a:ext cx="336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516" name="Text Box 38"/>
              <p:cNvSpPr txBox="1">
                <a:spLocks noChangeArrowheads="1"/>
              </p:cNvSpPr>
              <p:nvPr/>
            </p:nvSpPr>
            <p:spPr bwMode="auto">
              <a:xfrm>
                <a:off x="1855" y="2400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sz="1400" b="1" i="1"/>
                  <a:t>D</a:t>
                </a:r>
              </a:p>
            </p:txBody>
          </p:sp>
          <p:sp>
            <p:nvSpPr>
              <p:cNvPr id="61517" name="Text Box 39"/>
              <p:cNvSpPr txBox="1">
                <a:spLocks noChangeArrowheads="1"/>
              </p:cNvSpPr>
              <p:nvPr/>
            </p:nvSpPr>
            <p:spPr bwMode="auto">
              <a:xfrm>
                <a:off x="2028" y="2400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endParaRPr lang="en-GB" sz="1400" b="1"/>
              </a:p>
            </p:txBody>
          </p:sp>
          <p:sp>
            <p:nvSpPr>
              <p:cNvPr id="61518" name="AutoShape 40"/>
              <p:cNvSpPr>
                <a:spLocks noChangeArrowheads="1"/>
              </p:cNvSpPr>
              <p:nvPr/>
            </p:nvSpPr>
            <p:spPr bwMode="auto">
              <a:xfrm rot="5400000">
                <a:off x="1848" y="2665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519" name="Text Box 41"/>
              <p:cNvSpPr txBox="1">
                <a:spLocks noChangeArrowheads="1"/>
              </p:cNvSpPr>
              <p:nvPr/>
            </p:nvSpPr>
            <p:spPr bwMode="auto">
              <a:xfrm>
                <a:off x="1888" y="2601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GB" sz="1400" b="1" i="1"/>
                  <a:t>C</a:t>
                </a:r>
              </a:p>
            </p:txBody>
          </p:sp>
          <p:sp>
            <p:nvSpPr>
              <p:cNvPr id="61520" name="Text Box 42"/>
              <p:cNvSpPr txBox="1">
                <a:spLocks noChangeArrowheads="1"/>
              </p:cNvSpPr>
              <p:nvPr/>
            </p:nvSpPr>
            <p:spPr bwMode="auto">
              <a:xfrm>
                <a:off x="2035" y="2403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GB" sz="1400" b="1" i="1"/>
                  <a:t>Q</a:t>
                </a:r>
                <a:endParaRPr lang="en-GB" sz="1400" b="1"/>
              </a:p>
            </p:txBody>
          </p:sp>
        </p:grpSp>
        <p:sp>
          <p:nvSpPr>
            <p:cNvPr id="61461" name="Line 43"/>
            <p:cNvSpPr>
              <a:spLocks noChangeShapeType="1"/>
            </p:cNvSpPr>
            <p:nvPr/>
          </p:nvSpPr>
          <p:spPr bwMode="auto">
            <a:xfrm flipV="1">
              <a:off x="2784" y="2208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462" name="Text Box 44"/>
            <p:cNvSpPr txBox="1">
              <a:spLocks noChangeArrowheads="1"/>
            </p:cNvSpPr>
            <p:nvPr/>
          </p:nvSpPr>
          <p:spPr bwMode="auto">
            <a:xfrm>
              <a:off x="3312" y="2784"/>
              <a:ext cx="2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r>
                <a:rPr lang="en-GB" sz="1400" b="1" baseline="-25000"/>
                <a:t>1</a:t>
              </a:r>
              <a:endParaRPr lang="en-GB" sz="1400" b="1" i="1"/>
            </a:p>
          </p:txBody>
        </p:sp>
        <p:sp>
          <p:nvSpPr>
            <p:cNvPr id="61463" name="Line 45"/>
            <p:cNvSpPr>
              <a:spLocks noChangeShapeType="1"/>
            </p:cNvSpPr>
            <p:nvPr/>
          </p:nvSpPr>
          <p:spPr bwMode="auto">
            <a:xfrm flipH="1">
              <a:off x="2784" y="2208"/>
              <a:ext cx="0" cy="432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464" name="Oval 46"/>
            <p:cNvSpPr>
              <a:spLocks noChangeArrowheads="1"/>
            </p:cNvSpPr>
            <p:nvPr/>
          </p:nvSpPr>
          <p:spPr bwMode="auto">
            <a:xfrm>
              <a:off x="2776" y="2616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465" name="Line 47"/>
            <p:cNvSpPr>
              <a:spLocks noChangeShapeType="1"/>
            </p:cNvSpPr>
            <p:nvPr/>
          </p:nvSpPr>
          <p:spPr bwMode="auto">
            <a:xfrm>
              <a:off x="3264" y="201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61466" name="Group 48"/>
            <p:cNvGrpSpPr>
              <a:grpSpLocks/>
            </p:cNvGrpSpPr>
            <p:nvPr/>
          </p:nvGrpSpPr>
          <p:grpSpPr bwMode="auto">
            <a:xfrm>
              <a:off x="2911" y="1920"/>
              <a:ext cx="370" cy="576"/>
              <a:chOff x="1855" y="2400"/>
              <a:chExt cx="370" cy="576"/>
            </a:xfrm>
          </p:grpSpPr>
          <p:sp>
            <p:nvSpPr>
              <p:cNvPr id="61509" name="Rectangle 49"/>
              <p:cNvSpPr>
                <a:spLocks noChangeArrowheads="1"/>
              </p:cNvSpPr>
              <p:nvPr/>
            </p:nvSpPr>
            <p:spPr bwMode="auto">
              <a:xfrm>
                <a:off x="1872" y="2400"/>
                <a:ext cx="336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510" name="Text Box 50"/>
              <p:cNvSpPr txBox="1">
                <a:spLocks noChangeArrowheads="1"/>
              </p:cNvSpPr>
              <p:nvPr/>
            </p:nvSpPr>
            <p:spPr bwMode="auto">
              <a:xfrm>
                <a:off x="1855" y="2400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sz="1400" b="1" i="1"/>
                  <a:t>D</a:t>
                </a:r>
              </a:p>
            </p:txBody>
          </p:sp>
          <p:sp>
            <p:nvSpPr>
              <p:cNvPr id="61511" name="Text Box 51"/>
              <p:cNvSpPr txBox="1">
                <a:spLocks noChangeArrowheads="1"/>
              </p:cNvSpPr>
              <p:nvPr/>
            </p:nvSpPr>
            <p:spPr bwMode="auto">
              <a:xfrm>
                <a:off x="2028" y="2400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endParaRPr lang="en-GB" sz="1400" b="1"/>
              </a:p>
            </p:txBody>
          </p:sp>
          <p:sp>
            <p:nvSpPr>
              <p:cNvPr id="61512" name="AutoShape 52"/>
              <p:cNvSpPr>
                <a:spLocks noChangeArrowheads="1"/>
              </p:cNvSpPr>
              <p:nvPr/>
            </p:nvSpPr>
            <p:spPr bwMode="auto">
              <a:xfrm rot="5400000">
                <a:off x="1848" y="2665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513" name="Text Box 53"/>
              <p:cNvSpPr txBox="1">
                <a:spLocks noChangeArrowheads="1"/>
              </p:cNvSpPr>
              <p:nvPr/>
            </p:nvSpPr>
            <p:spPr bwMode="auto">
              <a:xfrm>
                <a:off x="1888" y="2601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GB" sz="1400" b="1" i="1"/>
                  <a:t>C</a:t>
                </a:r>
              </a:p>
            </p:txBody>
          </p:sp>
          <p:sp>
            <p:nvSpPr>
              <p:cNvPr id="61514" name="Text Box 54"/>
              <p:cNvSpPr txBox="1">
                <a:spLocks noChangeArrowheads="1"/>
              </p:cNvSpPr>
              <p:nvPr/>
            </p:nvSpPr>
            <p:spPr bwMode="auto">
              <a:xfrm>
                <a:off x="2035" y="2403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GB" sz="1400" b="1" i="1"/>
                  <a:t>Q</a:t>
                </a:r>
                <a:endParaRPr lang="en-GB" sz="1400" b="1"/>
              </a:p>
            </p:txBody>
          </p:sp>
        </p:grpSp>
        <p:sp>
          <p:nvSpPr>
            <p:cNvPr id="61467" name="Line 55"/>
            <p:cNvSpPr>
              <a:spLocks noChangeShapeType="1"/>
            </p:cNvSpPr>
            <p:nvPr/>
          </p:nvSpPr>
          <p:spPr bwMode="auto">
            <a:xfrm flipV="1">
              <a:off x="3504" y="2208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468" name="Text Box 56"/>
            <p:cNvSpPr txBox="1">
              <a:spLocks noChangeArrowheads="1"/>
            </p:cNvSpPr>
            <p:nvPr/>
          </p:nvSpPr>
          <p:spPr bwMode="auto">
            <a:xfrm>
              <a:off x="4032" y="2784"/>
              <a:ext cx="2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r>
                <a:rPr lang="en-GB" sz="1400" b="1" baseline="-25000"/>
                <a:t>2</a:t>
              </a:r>
              <a:endParaRPr lang="en-GB" sz="1400" b="1" i="1"/>
            </a:p>
          </p:txBody>
        </p:sp>
        <p:sp>
          <p:nvSpPr>
            <p:cNvPr id="61469" name="Line 57"/>
            <p:cNvSpPr>
              <a:spLocks noChangeShapeType="1"/>
            </p:cNvSpPr>
            <p:nvPr/>
          </p:nvSpPr>
          <p:spPr bwMode="auto">
            <a:xfrm flipH="1">
              <a:off x="3504" y="2208"/>
              <a:ext cx="0" cy="432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470" name="Oval 58"/>
            <p:cNvSpPr>
              <a:spLocks noChangeArrowheads="1"/>
            </p:cNvSpPr>
            <p:nvPr/>
          </p:nvSpPr>
          <p:spPr bwMode="auto">
            <a:xfrm>
              <a:off x="3488" y="2616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471" name="Line 59"/>
            <p:cNvSpPr>
              <a:spLocks noChangeShapeType="1"/>
            </p:cNvSpPr>
            <p:nvPr/>
          </p:nvSpPr>
          <p:spPr bwMode="auto">
            <a:xfrm>
              <a:off x="3984" y="201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61472" name="Group 60"/>
            <p:cNvGrpSpPr>
              <a:grpSpLocks/>
            </p:cNvGrpSpPr>
            <p:nvPr/>
          </p:nvGrpSpPr>
          <p:grpSpPr bwMode="auto">
            <a:xfrm>
              <a:off x="3631" y="1920"/>
              <a:ext cx="370" cy="576"/>
              <a:chOff x="1855" y="2400"/>
              <a:chExt cx="370" cy="576"/>
            </a:xfrm>
          </p:grpSpPr>
          <p:sp>
            <p:nvSpPr>
              <p:cNvPr id="61503" name="Rectangle 61"/>
              <p:cNvSpPr>
                <a:spLocks noChangeArrowheads="1"/>
              </p:cNvSpPr>
              <p:nvPr/>
            </p:nvSpPr>
            <p:spPr bwMode="auto">
              <a:xfrm>
                <a:off x="1872" y="2400"/>
                <a:ext cx="336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504" name="Text Box 62"/>
              <p:cNvSpPr txBox="1">
                <a:spLocks noChangeArrowheads="1"/>
              </p:cNvSpPr>
              <p:nvPr/>
            </p:nvSpPr>
            <p:spPr bwMode="auto">
              <a:xfrm>
                <a:off x="1855" y="2400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sz="1400" b="1" i="1"/>
                  <a:t>D</a:t>
                </a:r>
              </a:p>
            </p:txBody>
          </p:sp>
          <p:sp>
            <p:nvSpPr>
              <p:cNvPr id="61505" name="Text Box 63"/>
              <p:cNvSpPr txBox="1">
                <a:spLocks noChangeArrowheads="1"/>
              </p:cNvSpPr>
              <p:nvPr/>
            </p:nvSpPr>
            <p:spPr bwMode="auto">
              <a:xfrm>
                <a:off x="2028" y="2400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endParaRPr lang="en-GB" sz="1400" b="1"/>
              </a:p>
            </p:txBody>
          </p:sp>
          <p:sp>
            <p:nvSpPr>
              <p:cNvPr id="61506" name="AutoShape 64"/>
              <p:cNvSpPr>
                <a:spLocks noChangeArrowheads="1"/>
              </p:cNvSpPr>
              <p:nvPr/>
            </p:nvSpPr>
            <p:spPr bwMode="auto">
              <a:xfrm rot="5400000">
                <a:off x="1848" y="2665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507" name="Text Box 65"/>
              <p:cNvSpPr txBox="1">
                <a:spLocks noChangeArrowheads="1"/>
              </p:cNvSpPr>
              <p:nvPr/>
            </p:nvSpPr>
            <p:spPr bwMode="auto">
              <a:xfrm>
                <a:off x="1888" y="2601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GB" sz="1400" b="1" i="1"/>
                  <a:t>C</a:t>
                </a:r>
              </a:p>
            </p:txBody>
          </p:sp>
          <p:sp>
            <p:nvSpPr>
              <p:cNvPr id="61508" name="Text Box 66"/>
              <p:cNvSpPr txBox="1">
                <a:spLocks noChangeArrowheads="1"/>
              </p:cNvSpPr>
              <p:nvPr/>
            </p:nvSpPr>
            <p:spPr bwMode="auto">
              <a:xfrm>
                <a:off x="2035" y="2403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GB" sz="1400" b="1" i="1"/>
                  <a:t>Q</a:t>
                </a:r>
                <a:endParaRPr lang="en-GB" sz="1400" b="1"/>
              </a:p>
            </p:txBody>
          </p:sp>
        </p:grpSp>
        <p:sp>
          <p:nvSpPr>
            <p:cNvPr id="61473" name="Line 67"/>
            <p:cNvSpPr>
              <a:spLocks noChangeShapeType="1"/>
            </p:cNvSpPr>
            <p:nvPr/>
          </p:nvSpPr>
          <p:spPr bwMode="auto">
            <a:xfrm flipV="1">
              <a:off x="4224" y="2208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474" name="Text Box 68"/>
            <p:cNvSpPr txBox="1">
              <a:spLocks noChangeArrowheads="1"/>
            </p:cNvSpPr>
            <p:nvPr/>
          </p:nvSpPr>
          <p:spPr bwMode="auto">
            <a:xfrm>
              <a:off x="4752" y="2784"/>
              <a:ext cx="2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r>
                <a:rPr lang="en-GB" sz="1400" b="1" baseline="-25000"/>
                <a:t>3</a:t>
              </a:r>
              <a:endParaRPr lang="en-GB" sz="1400" b="1" i="1"/>
            </a:p>
          </p:txBody>
        </p:sp>
        <p:sp>
          <p:nvSpPr>
            <p:cNvPr id="61475" name="Line 69"/>
            <p:cNvSpPr>
              <a:spLocks noChangeShapeType="1"/>
            </p:cNvSpPr>
            <p:nvPr/>
          </p:nvSpPr>
          <p:spPr bwMode="auto">
            <a:xfrm flipH="1">
              <a:off x="4224" y="2208"/>
              <a:ext cx="0" cy="432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476" name="Line 70"/>
            <p:cNvSpPr>
              <a:spLocks noChangeShapeType="1"/>
            </p:cNvSpPr>
            <p:nvPr/>
          </p:nvSpPr>
          <p:spPr bwMode="auto">
            <a:xfrm flipV="1">
              <a:off x="4704" y="201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61477" name="Group 71"/>
            <p:cNvGrpSpPr>
              <a:grpSpLocks/>
            </p:cNvGrpSpPr>
            <p:nvPr/>
          </p:nvGrpSpPr>
          <p:grpSpPr bwMode="auto">
            <a:xfrm>
              <a:off x="4351" y="1920"/>
              <a:ext cx="370" cy="576"/>
              <a:chOff x="1855" y="2400"/>
              <a:chExt cx="370" cy="576"/>
            </a:xfrm>
          </p:grpSpPr>
          <p:sp>
            <p:nvSpPr>
              <p:cNvPr id="61497" name="Rectangle 72"/>
              <p:cNvSpPr>
                <a:spLocks noChangeArrowheads="1"/>
              </p:cNvSpPr>
              <p:nvPr/>
            </p:nvSpPr>
            <p:spPr bwMode="auto">
              <a:xfrm>
                <a:off x="1872" y="2400"/>
                <a:ext cx="336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498" name="Text Box 73"/>
              <p:cNvSpPr txBox="1">
                <a:spLocks noChangeArrowheads="1"/>
              </p:cNvSpPr>
              <p:nvPr/>
            </p:nvSpPr>
            <p:spPr bwMode="auto">
              <a:xfrm>
                <a:off x="1855" y="2400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sz="1400" b="1" i="1"/>
                  <a:t>D</a:t>
                </a:r>
              </a:p>
            </p:txBody>
          </p:sp>
          <p:sp>
            <p:nvSpPr>
              <p:cNvPr id="61499" name="Text Box 74"/>
              <p:cNvSpPr txBox="1">
                <a:spLocks noChangeArrowheads="1"/>
              </p:cNvSpPr>
              <p:nvPr/>
            </p:nvSpPr>
            <p:spPr bwMode="auto">
              <a:xfrm>
                <a:off x="2028" y="2400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endParaRPr lang="en-GB" sz="1400" b="1"/>
              </a:p>
            </p:txBody>
          </p:sp>
          <p:sp>
            <p:nvSpPr>
              <p:cNvPr id="61500" name="AutoShape 75"/>
              <p:cNvSpPr>
                <a:spLocks noChangeArrowheads="1"/>
              </p:cNvSpPr>
              <p:nvPr/>
            </p:nvSpPr>
            <p:spPr bwMode="auto">
              <a:xfrm rot="5400000">
                <a:off x="1848" y="2665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501" name="Text Box 76"/>
              <p:cNvSpPr txBox="1">
                <a:spLocks noChangeArrowheads="1"/>
              </p:cNvSpPr>
              <p:nvPr/>
            </p:nvSpPr>
            <p:spPr bwMode="auto">
              <a:xfrm>
                <a:off x="1888" y="2601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GB" sz="1400" b="1" i="1"/>
                  <a:t>C</a:t>
                </a:r>
              </a:p>
            </p:txBody>
          </p:sp>
          <p:sp>
            <p:nvSpPr>
              <p:cNvPr id="61502" name="Text Box 77"/>
              <p:cNvSpPr txBox="1">
                <a:spLocks noChangeArrowheads="1"/>
              </p:cNvSpPr>
              <p:nvPr/>
            </p:nvSpPr>
            <p:spPr bwMode="auto">
              <a:xfrm>
                <a:off x="2035" y="2403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GB" sz="1400" b="1" i="1"/>
                  <a:t>Q</a:t>
                </a:r>
                <a:endParaRPr lang="en-GB" sz="1400" b="1"/>
              </a:p>
            </p:txBody>
          </p:sp>
        </p:grpSp>
        <p:sp>
          <p:nvSpPr>
            <p:cNvPr id="61478" name="Text Box 78"/>
            <p:cNvSpPr txBox="1">
              <a:spLocks noChangeArrowheads="1"/>
            </p:cNvSpPr>
            <p:nvPr/>
          </p:nvSpPr>
          <p:spPr bwMode="auto">
            <a:xfrm>
              <a:off x="2496" y="1248"/>
              <a:ext cx="11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 b="1"/>
                <a:t>Parallel data inputs</a:t>
              </a:r>
            </a:p>
          </p:txBody>
        </p:sp>
        <p:sp>
          <p:nvSpPr>
            <p:cNvPr id="61479" name="Line 79"/>
            <p:cNvSpPr>
              <a:spLocks noChangeShapeType="1"/>
            </p:cNvSpPr>
            <p:nvPr/>
          </p:nvSpPr>
          <p:spPr bwMode="auto">
            <a:xfrm rot="5400000">
              <a:off x="4464" y="2400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480" name="Line 80"/>
            <p:cNvSpPr>
              <a:spLocks noChangeShapeType="1"/>
            </p:cNvSpPr>
            <p:nvPr/>
          </p:nvSpPr>
          <p:spPr bwMode="auto">
            <a:xfrm rot="5400000">
              <a:off x="3744" y="2400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481" name="Line 81"/>
            <p:cNvSpPr>
              <a:spLocks noChangeShapeType="1"/>
            </p:cNvSpPr>
            <p:nvPr/>
          </p:nvSpPr>
          <p:spPr bwMode="auto">
            <a:xfrm rot="5400000">
              <a:off x="3024" y="2400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482" name="Line 82"/>
            <p:cNvSpPr>
              <a:spLocks noChangeShapeType="1"/>
            </p:cNvSpPr>
            <p:nvPr/>
          </p:nvSpPr>
          <p:spPr bwMode="auto">
            <a:xfrm rot="5400000">
              <a:off x="2304" y="2400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483" name="Line 86"/>
            <p:cNvSpPr>
              <a:spLocks noChangeShapeType="1"/>
            </p:cNvSpPr>
            <p:nvPr/>
          </p:nvSpPr>
          <p:spPr bwMode="auto">
            <a:xfrm>
              <a:off x="2784" y="201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484" name="Line 87"/>
            <p:cNvSpPr>
              <a:spLocks noChangeShapeType="1"/>
            </p:cNvSpPr>
            <p:nvPr/>
          </p:nvSpPr>
          <p:spPr bwMode="auto">
            <a:xfrm rot="5400000">
              <a:off x="1920" y="187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485" name="Line 88"/>
            <p:cNvSpPr>
              <a:spLocks noChangeShapeType="1"/>
            </p:cNvSpPr>
            <p:nvPr/>
          </p:nvSpPr>
          <p:spPr bwMode="auto">
            <a:xfrm rot="5400000">
              <a:off x="2640" y="187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486" name="Line 89"/>
            <p:cNvSpPr>
              <a:spLocks noChangeShapeType="1"/>
            </p:cNvSpPr>
            <p:nvPr/>
          </p:nvSpPr>
          <p:spPr bwMode="auto">
            <a:xfrm>
              <a:off x="3504" y="201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487" name="Line 90"/>
            <p:cNvSpPr>
              <a:spLocks noChangeShapeType="1"/>
            </p:cNvSpPr>
            <p:nvPr/>
          </p:nvSpPr>
          <p:spPr bwMode="auto">
            <a:xfrm rot="5400000">
              <a:off x="3360" y="187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488" name="Line 91"/>
            <p:cNvSpPr>
              <a:spLocks noChangeShapeType="1"/>
            </p:cNvSpPr>
            <p:nvPr/>
          </p:nvSpPr>
          <p:spPr bwMode="auto">
            <a:xfrm>
              <a:off x="4224" y="201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489" name="Line 92"/>
            <p:cNvSpPr>
              <a:spLocks noChangeShapeType="1"/>
            </p:cNvSpPr>
            <p:nvPr/>
          </p:nvSpPr>
          <p:spPr bwMode="auto">
            <a:xfrm rot="5400000">
              <a:off x="4080" y="187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490" name="Text Box 93"/>
            <p:cNvSpPr txBox="1">
              <a:spLocks noChangeArrowheads="1"/>
            </p:cNvSpPr>
            <p:nvPr/>
          </p:nvSpPr>
          <p:spPr bwMode="auto">
            <a:xfrm>
              <a:off x="1920" y="1536"/>
              <a:ext cx="2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 i="1"/>
                <a:t>D</a:t>
              </a:r>
              <a:r>
                <a:rPr lang="en-GB" sz="1400" b="1" baseline="-25000"/>
                <a:t>0</a:t>
              </a:r>
              <a:endParaRPr lang="en-GB" sz="1400" b="1" i="1"/>
            </a:p>
          </p:txBody>
        </p:sp>
        <p:sp>
          <p:nvSpPr>
            <p:cNvPr id="61491" name="Text Box 94"/>
            <p:cNvSpPr txBox="1">
              <a:spLocks noChangeArrowheads="1"/>
            </p:cNvSpPr>
            <p:nvPr/>
          </p:nvSpPr>
          <p:spPr bwMode="auto">
            <a:xfrm>
              <a:off x="2640" y="1536"/>
              <a:ext cx="2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 i="1"/>
                <a:t>D</a:t>
              </a:r>
              <a:r>
                <a:rPr lang="en-GB" sz="1400" b="1" baseline="-25000"/>
                <a:t>1</a:t>
              </a:r>
              <a:endParaRPr lang="en-GB" sz="1400" b="1" i="1"/>
            </a:p>
          </p:txBody>
        </p:sp>
        <p:sp>
          <p:nvSpPr>
            <p:cNvPr id="61492" name="Text Box 95"/>
            <p:cNvSpPr txBox="1">
              <a:spLocks noChangeArrowheads="1"/>
            </p:cNvSpPr>
            <p:nvPr/>
          </p:nvSpPr>
          <p:spPr bwMode="auto">
            <a:xfrm>
              <a:off x="3360" y="1536"/>
              <a:ext cx="2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 i="1"/>
                <a:t>D</a:t>
              </a:r>
              <a:r>
                <a:rPr lang="en-GB" sz="1400" b="1" baseline="-25000"/>
                <a:t>2</a:t>
              </a:r>
              <a:endParaRPr lang="en-GB" sz="1400" b="1" i="1"/>
            </a:p>
          </p:txBody>
        </p:sp>
        <p:sp>
          <p:nvSpPr>
            <p:cNvPr id="61493" name="Text Box 96"/>
            <p:cNvSpPr txBox="1">
              <a:spLocks noChangeArrowheads="1"/>
            </p:cNvSpPr>
            <p:nvPr/>
          </p:nvSpPr>
          <p:spPr bwMode="auto">
            <a:xfrm>
              <a:off x="4080" y="1536"/>
              <a:ext cx="2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 i="1"/>
                <a:t>D</a:t>
              </a:r>
              <a:r>
                <a:rPr lang="en-GB" sz="1400" b="1" baseline="-25000"/>
                <a:t>3</a:t>
              </a:r>
              <a:endParaRPr lang="en-GB" sz="1400" b="1" i="1"/>
            </a:p>
          </p:txBody>
        </p:sp>
        <p:sp>
          <p:nvSpPr>
            <p:cNvPr id="61494" name="Text Box 97"/>
            <p:cNvSpPr txBox="1">
              <a:spLocks noChangeArrowheads="1"/>
            </p:cNvSpPr>
            <p:nvPr/>
          </p:nvSpPr>
          <p:spPr bwMode="auto">
            <a:xfrm>
              <a:off x="3120" y="3120"/>
              <a:ext cx="124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 b="1"/>
                <a:t>Parallel data outputs</a:t>
              </a:r>
            </a:p>
          </p:txBody>
        </p:sp>
        <p:sp>
          <p:nvSpPr>
            <p:cNvPr id="61495" name="AutoShape 98"/>
            <p:cNvSpPr>
              <a:spLocks/>
            </p:cNvSpPr>
            <p:nvPr/>
          </p:nvSpPr>
          <p:spPr bwMode="auto">
            <a:xfrm rot="5400000">
              <a:off x="3024" y="336"/>
              <a:ext cx="144" cy="2352"/>
            </a:xfrm>
            <a:prstGeom prst="leftBrace">
              <a:avLst>
                <a:gd name="adj1" fmla="val 13611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496" name="AutoShape 99"/>
            <p:cNvSpPr>
              <a:spLocks/>
            </p:cNvSpPr>
            <p:nvPr/>
          </p:nvSpPr>
          <p:spPr bwMode="auto">
            <a:xfrm rot="16200000" flipV="1">
              <a:off x="3696" y="1872"/>
              <a:ext cx="144" cy="2352"/>
            </a:xfrm>
            <a:prstGeom prst="leftBrace">
              <a:avLst>
                <a:gd name="adj1" fmla="val 13611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1448" name="AutoShape 10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838700"/>
            <a:ext cx="381000" cy="304800"/>
          </a:xfrm>
          <a:prstGeom prst="actionButtonBackPrevious">
            <a:avLst/>
          </a:prstGeom>
          <a:gradFill rotWithShape="0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6456" name="AutoShape 10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295900"/>
            <a:ext cx="381000" cy="304800"/>
          </a:xfrm>
          <a:prstGeom prst="actionButtonForwardNext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6457" name="AutoShape 10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381500"/>
            <a:ext cx="381000" cy="304800"/>
          </a:xfrm>
          <a:prstGeom prst="actionButtonBeginning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6458" name="AutoShape 10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753100"/>
            <a:ext cx="381000" cy="304800"/>
          </a:xfrm>
          <a:prstGeom prst="actionButtonEnd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99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CS1104-13</a:t>
            </a:r>
          </a:p>
        </p:txBody>
      </p:sp>
      <p:sp>
        <p:nvSpPr>
          <p:cNvPr id="624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Bidirectional Shift Registers</a:t>
            </a:r>
          </a:p>
        </p:txBody>
      </p:sp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B6962B8-D415-4AE3-AF5E-FC9F8DA7523C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Bidirectional Shift Registers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848600" cy="1143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mtClean="0"/>
              <a:t>Data can be shifted either left or right, using a control line </a:t>
            </a:r>
            <a:r>
              <a:rPr lang="en-US" i="1" smtClean="0"/>
              <a:t>RIGHT</a:t>
            </a:r>
            <a:r>
              <a:rPr lang="en-US" smtClean="0"/>
              <a:t>/</a:t>
            </a:r>
            <a:r>
              <a:rPr lang="en-US" i="1" smtClean="0"/>
              <a:t>LEFT</a:t>
            </a:r>
            <a:r>
              <a:rPr lang="en-US" smtClean="0"/>
              <a:t> (or simply </a:t>
            </a:r>
            <a:r>
              <a:rPr lang="en-US" i="1" smtClean="0"/>
              <a:t>RIGHT</a:t>
            </a:r>
            <a:r>
              <a:rPr lang="en-US" smtClean="0"/>
              <a:t>) to indicate the direction.</a:t>
            </a:r>
          </a:p>
        </p:txBody>
      </p:sp>
      <p:sp>
        <p:nvSpPr>
          <p:cNvPr id="62471" name="Line 74"/>
          <p:cNvSpPr>
            <a:spLocks noChangeShapeType="1"/>
          </p:cNvSpPr>
          <p:nvPr/>
        </p:nvSpPr>
        <p:spPr bwMode="auto">
          <a:xfrm>
            <a:off x="3249613" y="1716088"/>
            <a:ext cx="685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62472" name="Group 251"/>
          <p:cNvGrpSpPr>
            <a:grpSpLocks/>
          </p:cNvGrpSpPr>
          <p:nvPr/>
        </p:nvGrpSpPr>
        <p:grpSpPr bwMode="auto">
          <a:xfrm>
            <a:off x="1143000" y="2819400"/>
            <a:ext cx="7853363" cy="3200400"/>
            <a:chOff x="720" y="1776"/>
            <a:chExt cx="4947" cy="2016"/>
          </a:xfrm>
        </p:grpSpPr>
        <p:sp>
          <p:nvSpPr>
            <p:cNvPr id="62479" name="Line 76"/>
            <p:cNvSpPr>
              <a:spLocks noChangeShapeType="1"/>
            </p:cNvSpPr>
            <p:nvPr/>
          </p:nvSpPr>
          <p:spPr bwMode="auto">
            <a:xfrm>
              <a:off x="1728" y="3696"/>
              <a:ext cx="307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80" name="Line 77"/>
            <p:cNvSpPr>
              <a:spLocks noChangeShapeType="1"/>
            </p:cNvSpPr>
            <p:nvPr/>
          </p:nvSpPr>
          <p:spPr bwMode="auto">
            <a:xfrm flipV="1">
              <a:off x="2208" y="302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81" name="Line 78"/>
            <p:cNvSpPr>
              <a:spLocks noChangeShapeType="1"/>
            </p:cNvSpPr>
            <p:nvPr/>
          </p:nvSpPr>
          <p:spPr bwMode="auto">
            <a:xfrm flipV="1">
              <a:off x="2208" y="3216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82" name="Text Box 80"/>
            <p:cNvSpPr txBox="1">
              <a:spLocks noChangeArrowheads="1"/>
            </p:cNvSpPr>
            <p:nvPr/>
          </p:nvSpPr>
          <p:spPr bwMode="auto">
            <a:xfrm>
              <a:off x="1392" y="3600"/>
              <a:ext cx="34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/>
                <a:t>CLK</a:t>
              </a:r>
            </a:p>
          </p:txBody>
        </p:sp>
        <p:sp>
          <p:nvSpPr>
            <p:cNvPr id="62483" name="Line 81"/>
            <p:cNvSpPr>
              <a:spLocks noChangeShapeType="1"/>
            </p:cNvSpPr>
            <p:nvPr/>
          </p:nvSpPr>
          <p:spPr bwMode="auto">
            <a:xfrm flipH="1">
              <a:off x="2208" y="3216"/>
              <a:ext cx="0" cy="48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84" name="Oval 82"/>
            <p:cNvSpPr>
              <a:spLocks noChangeArrowheads="1"/>
            </p:cNvSpPr>
            <p:nvPr/>
          </p:nvSpPr>
          <p:spPr bwMode="auto">
            <a:xfrm>
              <a:off x="2184" y="3672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85" name="Line 83"/>
            <p:cNvSpPr>
              <a:spLocks noChangeShapeType="1"/>
            </p:cNvSpPr>
            <p:nvPr/>
          </p:nvSpPr>
          <p:spPr bwMode="auto">
            <a:xfrm>
              <a:off x="3072" y="302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62486" name="Group 84"/>
            <p:cNvGrpSpPr>
              <a:grpSpLocks/>
            </p:cNvGrpSpPr>
            <p:nvPr/>
          </p:nvGrpSpPr>
          <p:grpSpPr bwMode="auto">
            <a:xfrm>
              <a:off x="2343" y="2928"/>
              <a:ext cx="370" cy="576"/>
              <a:chOff x="1855" y="2400"/>
              <a:chExt cx="370" cy="576"/>
            </a:xfrm>
          </p:grpSpPr>
          <p:sp>
            <p:nvSpPr>
              <p:cNvPr id="62637" name="Rectangle 85"/>
              <p:cNvSpPr>
                <a:spLocks noChangeArrowheads="1"/>
              </p:cNvSpPr>
              <p:nvPr/>
            </p:nvSpPr>
            <p:spPr bwMode="auto">
              <a:xfrm>
                <a:off x="1872" y="2400"/>
                <a:ext cx="336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2638" name="Text Box 86"/>
              <p:cNvSpPr txBox="1">
                <a:spLocks noChangeArrowheads="1"/>
              </p:cNvSpPr>
              <p:nvPr/>
            </p:nvSpPr>
            <p:spPr bwMode="auto">
              <a:xfrm>
                <a:off x="1855" y="2400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sz="1400" b="1" i="1"/>
                  <a:t>D</a:t>
                </a:r>
              </a:p>
            </p:txBody>
          </p:sp>
          <p:sp>
            <p:nvSpPr>
              <p:cNvPr id="62639" name="Text Box 87"/>
              <p:cNvSpPr txBox="1">
                <a:spLocks noChangeArrowheads="1"/>
              </p:cNvSpPr>
              <p:nvPr/>
            </p:nvSpPr>
            <p:spPr bwMode="auto">
              <a:xfrm>
                <a:off x="2028" y="2400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endParaRPr lang="en-GB" sz="1400" b="1"/>
              </a:p>
            </p:txBody>
          </p:sp>
          <p:sp>
            <p:nvSpPr>
              <p:cNvPr id="62640" name="AutoShape 88"/>
              <p:cNvSpPr>
                <a:spLocks noChangeArrowheads="1"/>
              </p:cNvSpPr>
              <p:nvPr/>
            </p:nvSpPr>
            <p:spPr bwMode="auto">
              <a:xfrm rot="5400000">
                <a:off x="1848" y="2665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2641" name="Text Box 89"/>
              <p:cNvSpPr txBox="1">
                <a:spLocks noChangeArrowheads="1"/>
              </p:cNvSpPr>
              <p:nvPr/>
            </p:nvSpPr>
            <p:spPr bwMode="auto">
              <a:xfrm>
                <a:off x="1888" y="2601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GB" sz="1400" b="1" i="1"/>
                  <a:t>C</a:t>
                </a:r>
              </a:p>
            </p:txBody>
          </p:sp>
          <p:sp>
            <p:nvSpPr>
              <p:cNvPr id="62642" name="Text Box 90"/>
              <p:cNvSpPr txBox="1">
                <a:spLocks noChangeArrowheads="1"/>
              </p:cNvSpPr>
              <p:nvPr/>
            </p:nvSpPr>
            <p:spPr bwMode="auto">
              <a:xfrm>
                <a:off x="2035" y="2403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GB" sz="1400" b="1" i="1"/>
                  <a:t>Q</a:t>
                </a:r>
                <a:endParaRPr lang="en-GB" sz="1400" b="1"/>
              </a:p>
            </p:txBody>
          </p:sp>
        </p:grpSp>
        <p:sp>
          <p:nvSpPr>
            <p:cNvPr id="62487" name="Line 91"/>
            <p:cNvSpPr>
              <a:spLocks noChangeShapeType="1"/>
            </p:cNvSpPr>
            <p:nvPr/>
          </p:nvSpPr>
          <p:spPr bwMode="auto">
            <a:xfrm flipV="1">
              <a:off x="3072" y="3216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88" name="Line 93"/>
            <p:cNvSpPr>
              <a:spLocks noChangeShapeType="1"/>
            </p:cNvSpPr>
            <p:nvPr/>
          </p:nvSpPr>
          <p:spPr bwMode="auto">
            <a:xfrm flipH="1">
              <a:off x="3072" y="3216"/>
              <a:ext cx="0" cy="48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89" name="Oval 94"/>
            <p:cNvSpPr>
              <a:spLocks noChangeArrowheads="1"/>
            </p:cNvSpPr>
            <p:nvPr/>
          </p:nvSpPr>
          <p:spPr bwMode="auto">
            <a:xfrm>
              <a:off x="3056" y="3672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62490" name="Group 95"/>
            <p:cNvGrpSpPr>
              <a:grpSpLocks/>
            </p:cNvGrpSpPr>
            <p:nvPr/>
          </p:nvGrpSpPr>
          <p:grpSpPr bwMode="auto">
            <a:xfrm>
              <a:off x="3207" y="2928"/>
              <a:ext cx="370" cy="576"/>
              <a:chOff x="1855" y="2400"/>
              <a:chExt cx="370" cy="576"/>
            </a:xfrm>
          </p:grpSpPr>
          <p:sp>
            <p:nvSpPr>
              <p:cNvPr id="62631" name="Rectangle 96"/>
              <p:cNvSpPr>
                <a:spLocks noChangeArrowheads="1"/>
              </p:cNvSpPr>
              <p:nvPr/>
            </p:nvSpPr>
            <p:spPr bwMode="auto">
              <a:xfrm>
                <a:off x="1872" y="2400"/>
                <a:ext cx="336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2632" name="Text Box 97"/>
              <p:cNvSpPr txBox="1">
                <a:spLocks noChangeArrowheads="1"/>
              </p:cNvSpPr>
              <p:nvPr/>
            </p:nvSpPr>
            <p:spPr bwMode="auto">
              <a:xfrm>
                <a:off x="1855" y="2400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sz="1400" b="1" i="1"/>
                  <a:t>D</a:t>
                </a:r>
              </a:p>
            </p:txBody>
          </p:sp>
          <p:sp>
            <p:nvSpPr>
              <p:cNvPr id="62633" name="Text Box 98"/>
              <p:cNvSpPr txBox="1">
                <a:spLocks noChangeArrowheads="1"/>
              </p:cNvSpPr>
              <p:nvPr/>
            </p:nvSpPr>
            <p:spPr bwMode="auto">
              <a:xfrm>
                <a:off x="2028" y="2400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endParaRPr lang="en-GB" sz="1400" b="1"/>
              </a:p>
            </p:txBody>
          </p:sp>
          <p:sp>
            <p:nvSpPr>
              <p:cNvPr id="62634" name="AutoShape 99"/>
              <p:cNvSpPr>
                <a:spLocks noChangeArrowheads="1"/>
              </p:cNvSpPr>
              <p:nvPr/>
            </p:nvSpPr>
            <p:spPr bwMode="auto">
              <a:xfrm rot="5400000">
                <a:off x="1848" y="2665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2635" name="Text Box 100"/>
              <p:cNvSpPr txBox="1">
                <a:spLocks noChangeArrowheads="1"/>
              </p:cNvSpPr>
              <p:nvPr/>
            </p:nvSpPr>
            <p:spPr bwMode="auto">
              <a:xfrm>
                <a:off x="1888" y="2601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GB" sz="1400" b="1" i="1"/>
                  <a:t>C</a:t>
                </a:r>
              </a:p>
            </p:txBody>
          </p:sp>
          <p:sp>
            <p:nvSpPr>
              <p:cNvPr id="62636" name="Text Box 101"/>
              <p:cNvSpPr txBox="1">
                <a:spLocks noChangeArrowheads="1"/>
              </p:cNvSpPr>
              <p:nvPr/>
            </p:nvSpPr>
            <p:spPr bwMode="auto">
              <a:xfrm>
                <a:off x="2035" y="2403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GB" sz="1400" b="1" i="1"/>
                  <a:t>Q</a:t>
                </a:r>
                <a:endParaRPr lang="en-GB" sz="1400" b="1"/>
              </a:p>
            </p:txBody>
          </p:sp>
        </p:grpSp>
        <p:sp>
          <p:nvSpPr>
            <p:cNvPr id="62491" name="Line 102"/>
            <p:cNvSpPr>
              <a:spLocks noChangeShapeType="1"/>
            </p:cNvSpPr>
            <p:nvPr/>
          </p:nvSpPr>
          <p:spPr bwMode="auto">
            <a:xfrm flipV="1">
              <a:off x="3936" y="3216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92" name="Line 104"/>
            <p:cNvSpPr>
              <a:spLocks noChangeShapeType="1"/>
            </p:cNvSpPr>
            <p:nvPr/>
          </p:nvSpPr>
          <p:spPr bwMode="auto">
            <a:xfrm flipH="1">
              <a:off x="3936" y="3216"/>
              <a:ext cx="0" cy="48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93" name="Oval 105"/>
            <p:cNvSpPr>
              <a:spLocks noChangeArrowheads="1"/>
            </p:cNvSpPr>
            <p:nvPr/>
          </p:nvSpPr>
          <p:spPr bwMode="auto">
            <a:xfrm>
              <a:off x="3912" y="3672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62494" name="Group 106"/>
            <p:cNvGrpSpPr>
              <a:grpSpLocks/>
            </p:cNvGrpSpPr>
            <p:nvPr/>
          </p:nvGrpSpPr>
          <p:grpSpPr bwMode="auto">
            <a:xfrm>
              <a:off x="4071" y="2928"/>
              <a:ext cx="370" cy="576"/>
              <a:chOff x="1855" y="2400"/>
              <a:chExt cx="370" cy="576"/>
            </a:xfrm>
          </p:grpSpPr>
          <p:sp>
            <p:nvSpPr>
              <p:cNvPr id="62625" name="Rectangle 107"/>
              <p:cNvSpPr>
                <a:spLocks noChangeArrowheads="1"/>
              </p:cNvSpPr>
              <p:nvPr/>
            </p:nvSpPr>
            <p:spPr bwMode="auto">
              <a:xfrm>
                <a:off x="1872" y="2400"/>
                <a:ext cx="336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2626" name="Text Box 108"/>
              <p:cNvSpPr txBox="1">
                <a:spLocks noChangeArrowheads="1"/>
              </p:cNvSpPr>
              <p:nvPr/>
            </p:nvSpPr>
            <p:spPr bwMode="auto">
              <a:xfrm>
                <a:off x="1855" y="2400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sz="1400" b="1" i="1"/>
                  <a:t>D</a:t>
                </a:r>
              </a:p>
            </p:txBody>
          </p:sp>
          <p:sp>
            <p:nvSpPr>
              <p:cNvPr id="62627" name="Text Box 109"/>
              <p:cNvSpPr txBox="1">
                <a:spLocks noChangeArrowheads="1"/>
              </p:cNvSpPr>
              <p:nvPr/>
            </p:nvSpPr>
            <p:spPr bwMode="auto">
              <a:xfrm>
                <a:off x="2028" y="2400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endParaRPr lang="en-GB" sz="1400" b="1"/>
              </a:p>
            </p:txBody>
          </p:sp>
          <p:sp>
            <p:nvSpPr>
              <p:cNvPr id="62628" name="AutoShape 110"/>
              <p:cNvSpPr>
                <a:spLocks noChangeArrowheads="1"/>
              </p:cNvSpPr>
              <p:nvPr/>
            </p:nvSpPr>
            <p:spPr bwMode="auto">
              <a:xfrm rot="5400000">
                <a:off x="1848" y="2665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2629" name="Text Box 111"/>
              <p:cNvSpPr txBox="1">
                <a:spLocks noChangeArrowheads="1"/>
              </p:cNvSpPr>
              <p:nvPr/>
            </p:nvSpPr>
            <p:spPr bwMode="auto">
              <a:xfrm>
                <a:off x="1888" y="2601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GB" sz="1400" b="1" i="1"/>
                  <a:t>C</a:t>
                </a:r>
              </a:p>
            </p:txBody>
          </p:sp>
          <p:sp>
            <p:nvSpPr>
              <p:cNvPr id="62630" name="Text Box 112"/>
              <p:cNvSpPr txBox="1">
                <a:spLocks noChangeArrowheads="1"/>
              </p:cNvSpPr>
              <p:nvPr/>
            </p:nvSpPr>
            <p:spPr bwMode="auto">
              <a:xfrm>
                <a:off x="2035" y="2403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GB" sz="1400" b="1" i="1"/>
                  <a:t>Q</a:t>
                </a:r>
                <a:endParaRPr lang="en-GB" sz="1400" b="1"/>
              </a:p>
            </p:txBody>
          </p:sp>
        </p:grpSp>
        <p:sp>
          <p:nvSpPr>
            <p:cNvPr id="62495" name="Line 113"/>
            <p:cNvSpPr>
              <a:spLocks noChangeShapeType="1"/>
            </p:cNvSpPr>
            <p:nvPr/>
          </p:nvSpPr>
          <p:spPr bwMode="auto">
            <a:xfrm flipV="1">
              <a:off x="4800" y="3216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96" name="Line 115"/>
            <p:cNvSpPr>
              <a:spLocks noChangeShapeType="1"/>
            </p:cNvSpPr>
            <p:nvPr/>
          </p:nvSpPr>
          <p:spPr bwMode="auto">
            <a:xfrm flipH="1">
              <a:off x="4800" y="3216"/>
              <a:ext cx="0" cy="48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97" name="Line 116"/>
            <p:cNvSpPr>
              <a:spLocks noChangeShapeType="1"/>
            </p:cNvSpPr>
            <p:nvPr/>
          </p:nvSpPr>
          <p:spPr bwMode="auto">
            <a:xfrm>
              <a:off x="5280" y="302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62498" name="Group 117"/>
            <p:cNvGrpSpPr>
              <a:grpSpLocks/>
            </p:cNvGrpSpPr>
            <p:nvPr/>
          </p:nvGrpSpPr>
          <p:grpSpPr bwMode="auto">
            <a:xfrm>
              <a:off x="4935" y="2928"/>
              <a:ext cx="370" cy="576"/>
              <a:chOff x="1855" y="2400"/>
              <a:chExt cx="370" cy="576"/>
            </a:xfrm>
          </p:grpSpPr>
          <p:sp>
            <p:nvSpPr>
              <p:cNvPr id="62619" name="Rectangle 118"/>
              <p:cNvSpPr>
                <a:spLocks noChangeArrowheads="1"/>
              </p:cNvSpPr>
              <p:nvPr/>
            </p:nvSpPr>
            <p:spPr bwMode="auto">
              <a:xfrm>
                <a:off x="1872" y="2400"/>
                <a:ext cx="336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2620" name="Text Box 119"/>
              <p:cNvSpPr txBox="1">
                <a:spLocks noChangeArrowheads="1"/>
              </p:cNvSpPr>
              <p:nvPr/>
            </p:nvSpPr>
            <p:spPr bwMode="auto">
              <a:xfrm>
                <a:off x="1855" y="2400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sz="1400" b="1" i="1"/>
                  <a:t>D</a:t>
                </a:r>
              </a:p>
            </p:txBody>
          </p:sp>
          <p:sp>
            <p:nvSpPr>
              <p:cNvPr id="62621" name="Text Box 120"/>
              <p:cNvSpPr txBox="1">
                <a:spLocks noChangeArrowheads="1"/>
              </p:cNvSpPr>
              <p:nvPr/>
            </p:nvSpPr>
            <p:spPr bwMode="auto">
              <a:xfrm>
                <a:off x="2028" y="2400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endParaRPr lang="en-GB" sz="1400" b="1"/>
              </a:p>
            </p:txBody>
          </p:sp>
          <p:sp>
            <p:nvSpPr>
              <p:cNvPr id="62622" name="AutoShape 121"/>
              <p:cNvSpPr>
                <a:spLocks noChangeArrowheads="1"/>
              </p:cNvSpPr>
              <p:nvPr/>
            </p:nvSpPr>
            <p:spPr bwMode="auto">
              <a:xfrm rot="5400000">
                <a:off x="1848" y="2665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2623" name="Text Box 122"/>
              <p:cNvSpPr txBox="1">
                <a:spLocks noChangeArrowheads="1"/>
              </p:cNvSpPr>
              <p:nvPr/>
            </p:nvSpPr>
            <p:spPr bwMode="auto">
              <a:xfrm>
                <a:off x="1888" y="2601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GB" sz="1400" b="1" i="1"/>
                  <a:t>C</a:t>
                </a:r>
              </a:p>
            </p:txBody>
          </p:sp>
          <p:sp>
            <p:nvSpPr>
              <p:cNvPr id="62624" name="Text Box 123"/>
              <p:cNvSpPr txBox="1">
                <a:spLocks noChangeArrowheads="1"/>
              </p:cNvSpPr>
              <p:nvPr/>
            </p:nvSpPr>
            <p:spPr bwMode="auto">
              <a:xfrm>
                <a:off x="2035" y="2403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GB" sz="1400" b="1" i="1"/>
                  <a:t>Q</a:t>
                </a:r>
                <a:endParaRPr lang="en-GB" sz="1400" b="1"/>
              </a:p>
            </p:txBody>
          </p:sp>
        </p:grpSp>
        <p:sp>
          <p:nvSpPr>
            <p:cNvPr id="62499" name="Oval 125"/>
            <p:cNvSpPr>
              <a:spLocks noChangeArrowheads="1"/>
            </p:cNvSpPr>
            <p:nvPr/>
          </p:nvSpPr>
          <p:spPr bwMode="auto">
            <a:xfrm>
              <a:off x="3151" y="1904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00" name="Oval 126"/>
            <p:cNvSpPr>
              <a:spLocks noChangeArrowheads="1"/>
            </p:cNvSpPr>
            <p:nvPr/>
          </p:nvSpPr>
          <p:spPr bwMode="auto">
            <a:xfrm>
              <a:off x="4015" y="1904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01" name="Oval 127"/>
            <p:cNvSpPr>
              <a:spLocks noChangeArrowheads="1"/>
            </p:cNvSpPr>
            <p:nvPr/>
          </p:nvSpPr>
          <p:spPr bwMode="auto">
            <a:xfrm>
              <a:off x="2959" y="2048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62502" name="Group 128"/>
            <p:cNvGrpSpPr>
              <a:grpSpLocks/>
            </p:cNvGrpSpPr>
            <p:nvPr/>
          </p:nvGrpSpPr>
          <p:grpSpPr bwMode="auto">
            <a:xfrm rot="5400000">
              <a:off x="2967" y="2689"/>
              <a:ext cx="209" cy="192"/>
              <a:chOff x="2112" y="2976"/>
              <a:chExt cx="209" cy="192"/>
            </a:xfrm>
          </p:grpSpPr>
          <p:sp>
            <p:nvSpPr>
              <p:cNvPr id="62614" name="Freeform 129"/>
              <p:cNvSpPr>
                <a:spLocks/>
              </p:cNvSpPr>
              <p:nvPr/>
            </p:nvSpPr>
            <p:spPr bwMode="auto">
              <a:xfrm>
                <a:off x="2112" y="2976"/>
                <a:ext cx="30" cy="192"/>
              </a:xfrm>
              <a:custGeom>
                <a:avLst/>
                <a:gdLst>
                  <a:gd name="T0" fmla="*/ 0 w 288"/>
                  <a:gd name="T1" fmla="*/ 0 h 864"/>
                  <a:gd name="T2" fmla="*/ 30 w 288"/>
                  <a:gd name="T3" fmla="*/ 96 h 864"/>
                  <a:gd name="T4" fmla="*/ 0 w 288"/>
                  <a:gd name="T5" fmla="*/ 192 h 86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615" name="Line 130"/>
              <p:cNvSpPr>
                <a:spLocks noChangeShapeType="1"/>
              </p:cNvSpPr>
              <p:nvPr/>
            </p:nvSpPr>
            <p:spPr bwMode="auto">
              <a:xfrm>
                <a:off x="2112" y="2976"/>
                <a:ext cx="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616" name="Line 131"/>
              <p:cNvSpPr>
                <a:spLocks noChangeShapeType="1"/>
              </p:cNvSpPr>
              <p:nvPr/>
            </p:nvSpPr>
            <p:spPr bwMode="auto">
              <a:xfrm>
                <a:off x="2112" y="3168"/>
                <a:ext cx="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617" name="Freeform 132"/>
              <p:cNvSpPr>
                <a:spLocks/>
              </p:cNvSpPr>
              <p:nvPr/>
            </p:nvSpPr>
            <p:spPr bwMode="auto">
              <a:xfrm>
                <a:off x="2187" y="2976"/>
                <a:ext cx="134" cy="105"/>
              </a:xfrm>
              <a:custGeom>
                <a:avLst/>
                <a:gdLst>
                  <a:gd name="T0" fmla="*/ 0 w 576"/>
                  <a:gd name="T1" fmla="*/ 0 h 432"/>
                  <a:gd name="T2" fmla="*/ 101 w 576"/>
                  <a:gd name="T3" fmla="*/ 35 h 432"/>
                  <a:gd name="T4" fmla="*/ 134 w 576"/>
                  <a:gd name="T5" fmla="*/ 105 h 4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618" name="Freeform 133"/>
              <p:cNvSpPr>
                <a:spLocks/>
              </p:cNvSpPr>
              <p:nvPr/>
            </p:nvSpPr>
            <p:spPr bwMode="auto">
              <a:xfrm flipV="1">
                <a:off x="2187" y="3063"/>
                <a:ext cx="134" cy="105"/>
              </a:xfrm>
              <a:custGeom>
                <a:avLst/>
                <a:gdLst>
                  <a:gd name="T0" fmla="*/ 0 w 576"/>
                  <a:gd name="T1" fmla="*/ 0 h 432"/>
                  <a:gd name="T2" fmla="*/ 101 w 576"/>
                  <a:gd name="T3" fmla="*/ 35 h 432"/>
                  <a:gd name="T4" fmla="*/ 134 w 576"/>
                  <a:gd name="T5" fmla="*/ 105 h 4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2503" name="AutoShape 134"/>
            <p:cNvSpPr>
              <a:spLocks noChangeArrowheads="1"/>
            </p:cNvSpPr>
            <p:nvPr/>
          </p:nvSpPr>
          <p:spPr bwMode="auto">
            <a:xfrm rot="5400000">
              <a:off x="2832" y="2304"/>
              <a:ext cx="192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04" name="AutoShape 135"/>
            <p:cNvSpPr>
              <a:spLocks noChangeArrowheads="1"/>
            </p:cNvSpPr>
            <p:nvPr/>
          </p:nvSpPr>
          <p:spPr bwMode="auto">
            <a:xfrm rot="5400000">
              <a:off x="3120" y="2304"/>
              <a:ext cx="192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05" name="Line 136"/>
            <p:cNvSpPr>
              <a:spLocks noChangeShapeType="1"/>
            </p:cNvSpPr>
            <p:nvPr/>
          </p:nvSpPr>
          <p:spPr bwMode="auto">
            <a:xfrm>
              <a:off x="2928" y="2496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06" name="Line 137"/>
            <p:cNvSpPr>
              <a:spLocks noChangeShapeType="1"/>
            </p:cNvSpPr>
            <p:nvPr/>
          </p:nvSpPr>
          <p:spPr bwMode="auto">
            <a:xfrm>
              <a:off x="3216" y="2496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07" name="Line 138"/>
            <p:cNvSpPr>
              <a:spLocks noChangeShapeType="1"/>
            </p:cNvSpPr>
            <p:nvPr/>
          </p:nvSpPr>
          <p:spPr bwMode="auto">
            <a:xfrm>
              <a:off x="3024" y="259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08" name="Line 139"/>
            <p:cNvSpPr>
              <a:spLocks noChangeShapeType="1"/>
            </p:cNvSpPr>
            <p:nvPr/>
          </p:nvSpPr>
          <p:spPr bwMode="auto">
            <a:xfrm>
              <a:off x="3120" y="259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09" name="Line 140"/>
            <p:cNvSpPr>
              <a:spLocks noChangeShapeType="1"/>
            </p:cNvSpPr>
            <p:nvPr/>
          </p:nvSpPr>
          <p:spPr bwMode="auto">
            <a:xfrm rot="5400000">
              <a:off x="2976" y="2544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10" name="Line 141"/>
            <p:cNvSpPr>
              <a:spLocks noChangeShapeType="1"/>
            </p:cNvSpPr>
            <p:nvPr/>
          </p:nvSpPr>
          <p:spPr bwMode="auto">
            <a:xfrm rot="5400000">
              <a:off x="3168" y="2544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11" name="Line 142"/>
            <p:cNvSpPr>
              <a:spLocks noChangeShapeType="1"/>
            </p:cNvSpPr>
            <p:nvPr/>
          </p:nvSpPr>
          <p:spPr bwMode="auto">
            <a:xfrm flipV="1">
              <a:off x="1776" y="2064"/>
              <a:ext cx="292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12" name="Line 143"/>
            <p:cNvSpPr>
              <a:spLocks noChangeShapeType="1"/>
            </p:cNvSpPr>
            <p:nvPr/>
          </p:nvSpPr>
          <p:spPr bwMode="auto">
            <a:xfrm flipV="1">
              <a:off x="2064" y="1920"/>
              <a:ext cx="28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62513" name="Group 144"/>
            <p:cNvGrpSpPr>
              <a:grpSpLocks/>
            </p:cNvGrpSpPr>
            <p:nvPr/>
          </p:nvGrpSpPr>
          <p:grpSpPr bwMode="auto">
            <a:xfrm>
              <a:off x="1872" y="1847"/>
              <a:ext cx="185" cy="144"/>
              <a:chOff x="3648" y="2544"/>
              <a:chExt cx="233" cy="185"/>
            </a:xfrm>
          </p:grpSpPr>
          <p:sp>
            <p:nvSpPr>
              <p:cNvPr id="62612" name="AutoShape 145"/>
              <p:cNvSpPr>
                <a:spLocks noChangeArrowheads="1"/>
              </p:cNvSpPr>
              <p:nvPr/>
            </p:nvSpPr>
            <p:spPr bwMode="auto">
              <a:xfrm rot="5400000">
                <a:off x="3625" y="2567"/>
                <a:ext cx="185" cy="139"/>
              </a:xfrm>
              <a:prstGeom prst="flowChartExtra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2613" name="Oval 146"/>
              <p:cNvSpPr>
                <a:spLocks noChangeArrowheads="1"/>
              </p:cNvSpPr>
              <p:nvPr/>
            </p:nvSpPr>
            <p:spPr bwMode="auto">
              <a:xfrm>
                <a:off x="3809" y="2600"/>
                <a:ext cx="72" cy="7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62514" name="Line 147"/>
            <p:cNvSpPr>
              <a:spLocks noChangeShapeType="1"/>
            </p:cNvSpPr>
            <p:nvPr/>
          </p:nvSpPr>
          <p:spPr bwMode="auto">
            <a:xfrm>
              <a:off x="2976" y="2064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15" name="Line 148"/>
            <p:cNvSpPr>
              <a:spLocks noChangeShapeType="1"/>
            </p:cNvSpPr>
            <p:nvPr/>
          </p:nvSpPr>
          <p:spPr bwMode="auto">
            <a:xfrm>
              <a:off x="3168" y="1920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16" name="Line 149"/>
            <p:cNvSpPr>
              <a:spLocks noChangeShapeType="1"/>
            </p:cNvSpPr>
            <p:nvPr/>
          </p:nvSpPr>
          <p:spPr bwMode="auto">
            <a:xfrm>
              <a:off x="3264" y="2208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17" name="Line 150"/>
            <p:cNvSpPr>
              <a:spLocks noChangeShapeType="1"/>
            </p:cNvSpPr>
            <p:nvPr/>
          </p:nvSpPr>
          <p:spPr bwMode="auto">
            <a:xfrm>
              <a:off x="2880" y="2208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18" name="Line 151"/>
            <p:cNvSpPr>
              <a:spLocks noChangeShapeType="1"/>
            </p:cNvSpPr>
            <p:nvPr/>
          </p:nvSpPr>
          <p:spPr bwMode="auto">
            <a:xfrm rot="5400000">
              <a:off x="2832" y="2160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19" name="Line 152"/>
            <p:cNvSpPr>
              <a:spLocks noChangeShapeType="1"/>
            </p:cNvSpPr>
            <p:nvPr/>
          </p:nvSpPr>
          <p:spPr bwMode="auto">
            <a:xfrm>
              <a:off x="2784" y="2208"/>
              <a:ext cx="0" cy="1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20" name="Line 153"/>
            <p:cNvSpPr>
              <a:spLocks noChangeShapeType="1"/>
            </p:cNvSpPr>
            <p:nvPr/>
          </p:nvSpPr>
          <p:spPr bwMode="auto">
            <a:xfrm rot="5400000">
              <a:off x="2736" y="2976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21" name="Line 154"/>
            <p:cNvSpPr>
              <a:spLocks noChangeShapeType="1"/>
            </p:cNvSpPr>
            <p:nvPr/>
          </p:nvSpPr>
          <p:spPr bwMode="auto">
            <a:xfrm>
              <a:off x="3072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22" name="Line 156"/>
            <p:cNvSpPr>
              <a:spLocks noChangeShapeType="1"/>
            </p:cNvSpPr>
            <p:nvPr/>
          </p:nvSpPr>
          <p:spPr bwMode="auto">
            <a:xfrm>
              <a:off x="3936" y="302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62523" name="Group 157"/>
            <p:cNvGrpSpPr>
              <a:grpSpLocks/>
            </p:cNvGrpSpPr>
            <p:nvPr/>
          </p:nvGrpSpPr>
          <p:grpSpPr bwMode="auto">
            <a:xfrm rot="5400000">
              <a:off x="3831" y="2689"/>
              <a:ext cx="209" cy="192"/>
              <a:chOff x="2112" y="2976"/>
              <a:chExt cx="209" cy="192"/>
            </a:xfrm>
          </p:grpSpPr>
          <p:sp>
            <p:nvSpPr>
              <p:cNvPr id="62607" name="Freeform 158"/>
              <p:cNvSpPr>
                <a:spLocks/>
              </p:cNvSpPr>
              <p:nvPr/>
            </p:nvSpPr>
            <p:spPr bwMode="auto">
              <a:xfrm>
                <a:off x="2112" y="2976"/>
                <a:ext cx="30" cy="192"/>
              </a:xfrm>
              <a:custGeom>
                <a:avLst/>
                <a:gdLst>
                  <a:gd name="T0" fmla="*/ 0 w 288"/>
                  <a:gd name="T1" fmla="*/ 0 h 864"/>
                  <a:gd name="T2" fmla="*/ 30 w 288"/>
                  <a:gd name="T3" fmla="*/ 96 h 864"/>
                  <a:gd name="T4" fmla="*/ 0 w 288"/>
                  <a:gd name="T5" fmla="*/ 192 h 86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608" name="Line 159"/>
              <p:cNvSpPr>
                <a:spLocks noChangeShapeType="1"/>
              </p:cNvSpPr>
              <p:nvPr/>
            </p:nvSpPr>
            <p:spPr bwMode="auto">
              <a:xfrm>
                <a:off x="2112" y="2976"/>
                <a:ext cx="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609" name="Line 160"/>
              <p:cNvSpPr>
                <a:spLocks noChangeShapeType="1"/>
              </p:cNvSpPr>
              <p:nvPr/>
            </p:nvSpPr>
            <p:spPr bwMode="auto">
              <a:xfrm>
                <a:off x="2112" y="3168"/>
                <a:ext cx="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610" name="Freeform 161"/>
              <p:cNvSpPr>
                <a:spLocks/>
              </p:cNvSpPr>
              <p:nvPr/>
            </p:nvSpPr>
            <p:spPr bwMode="auto">
              <a:xfrm>
                <a:off x="2187" y="2976"/>
                <a:ext cx="134" cy="105"/>
              </a:xfrm>
              <a:custGeom>
                <a:avLst/>
                <a:gdLst>
                  <a:gd name="T0" fmla="*/ 0 w 576"/>
                  <a:gd name="T1" fmla="*/ 0 h 432"/>
                  <a:gd name="T2" fmla="*/ 101 w 576"/>
                  <a:gd name="T3" fmla="*/ 35 h 432"/>
                  <a:gd name="T4" fmla="*/ 134 w 576"/>
                  <a:gd name="T5" fmla="*/ 105 h 4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611" name="Freeform 162"/>
              <p:cNvSpPr>
                <a:spLocks/>
              </p:cNvSpPr>
              <p:nvPr/>
            </p:nvSpPr>
            <p:spPr bwMode="auto">
              <a:xfrm flipV="1">
                <a:off x="2187" y="3063"/>
                <a:ext cx="134" cy="105"/>
              </a:xfrm>
              <a:custGeom>
                <a:avLst/>
                <a:gdLst>
                  <a:gd name="T0" fmla="*/ 0 w 576"/>
                  <a:gd name="T1" fmla="*/ 0 h 432"/>
                  <a:gd name="T2" fmla="*/ 101 w 576"/>
                  <a:gd name="T3" fmla="*/ 35 h 432"/>
                  <a:gd name="T4" fmla="*/ 134 w 576"/>
                  <a:gd name="T5" fmla="*/ 105 h 4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2524" name="AutoShape 163"/>
            <p:cNvSpPr>
              <a:spLocks noChangeArrowheads="1"/>
            </p:cNvSpPr>
            <p:nvPr/>
          </p:nvSpPr>
          <p:spPr bwMode="auto">
            <a:xfrm rot="5400000">
              <a:off x="3696" y="2304"/>
              <a:ext cx="192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25" name="AutoShape 164"/>
            <p:cNvSpPr>
              <a:spLocks noChangeArrowheads="1"/>
            </p:cNvSpPr>
            <p:nvPr/>
          </p:nvSpPr>
          <p:spPr bwMode="auto">
            <a:xfrm rot="5400000">
              <a:off x="3984" y="2304"/>
              <a:ext cx="192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26" name="Line 165"/>
            <p:cNvSpPr>
              <a:spLocks noChangeShapeType="1"/>
            </p:cNvSpPr>
            <p:nvPr/>
          </p:nvSpPr>
          <p:spPr bwMode="auto">
            <a:xfrm>
              <a:off x="3792" y="2496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27" name="Line 166"/>
            <p:cNvSpPr>
              <a:spLocks noChangeShapeType="1"/>
            </p:cNvSpPr>
            <p:nvPr/>
          </p:nvSpPr>
          <p:spPr bwMode="auto">
            <a:xfrm>
              <a:off x="4080" y="2496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28" name="Line 167"/>
            <p:cNvSpPr>
              <a:spLocks noChangeShapeType="1"/>
            </p:cNvSpPr>
            <p:nvPr/>
          </p:nvSpPr>
          <p:spPr bwMode="auto">
            <a:xfrm>
              <a:off x="3888" y="259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29" name="Line 168"/>
            <p:cNvSpPr>
              <a:spLocks noChangeShapeType="1"/>
            </p:cNvSpPr>
            <p:nvPr/>
          </p:nvSpPr>
          <p:spPr bwMode="auto">
            <a:xfrm>
              <a:off x="3984" y="259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30" name="Line 169"/>
            <p:cNvSpPr>
              <a:spLocks noChangeShapeType="1"/>
            </p:cNvSpPr>
            <p:nvPr/>
          </p:nvSpPr>
          <p:spPr bwMode="auto">
            <a:xfrm rot="5400000">
              <a:off x="3840" y="2544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31" name="Line 170"/>
            <p:cNvSpPr>
              <a:spLocks noChangeShapeType="1"/>
            </p:cNvSpPr>
            <p:nvPr/>
          </p:nvSpPr>
          <p:spPr bwMode="auto">
            <a:xfrm rot="5400000">
              <a:off x="4032" y="2544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32" name="Line 171"/>
            <p:cNvSpPr>
              <a:spLocks noChangeShapeType="1"/>
            </p:cNvSpPr>
            <p:nvPr/>
          </p:nvSpPr>
          <p:spPr bwMode="auto">
            <a:xfrm>
              <a:off x="3840" y="2064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33" name="Line 172"/>
            <p:cNvSpPr>
              <a:spLocks noChangeShapeType="1"/>
            </p:cNvSpPr>
            <p:nvPr/>
          </p:nvSpPr>
          <p:spPr bwMode="auto">
            <a:xfrm>
              <a:off x="4032" y="1920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34" name="Line 173"/>
            <p:cNvSpPr>
              <a:spLocks noChangeShapeType="1"/>
            </p:cNvSpPr>
            <p:nvPr/>
          </p:nvSpPr>
          <p:spPr bwMode="auto">
            <a:xfrm>
              <a:off x="4128" y="216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35" name="Line 174"/>
            <p:cNvSpPr>
              <a:spLocks noChangeShapeType="1"/>
            </p:cNvSpPr>
            <p:nvPr/>
          </p:nvSpPr>
          <p:spPr bwMode="auto">
            <a:xfrm>
              <a:off x="3744" y="216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36" name="Line 175"/>
            <p:cNvSpPr>
              <a:spLocks noChangeShapeType="1"/>
            </p:cNvSpPr>
            <p:nvPr/>
          </p:nvSpPr>
          <p:spPr bwMode="auto">
            <a:xfrm rot="5400000">
              <a:off x="3072" y="1488"/>
              <a:ext cx="0" cy="13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37" name="Line 176"/>
            <p:cNvSpPr>
              <a:spLocks noChangeShapeType="1"/>
            </p:cNvSpPr>
            <p:nvPr/>
          </p:nvSpPr>
          <p:spPr bwMode="auto">
            <a:xfrm>
              <a:off x="3648" y="2160"/>
              <a:ext cx="0" cy="8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38" name="Line 177"/>
            <p:cNvSpPr>
              <a:spLocks noChangeShapeType="1"/>
            </p:cNvSpPr>
            <p:nvPr/>
          </p:nvSpPr>
          <p:spPr bwMode="auto">
            <a:xfrm rot="5400000">
              <a:off x="3600" y="2976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39" name="Line 178"/>
            <p:cNvSpPr>
              <a:spLocks noChangeShapeType="1"/>
            </p:cNvSpPr>
            <p:nvPr/>
          </p:nvSpPr>
          <p:spPr bwMode="auto">
            <a:xfrm>
              <a:off x="3936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40" name="Line 179"/>
            <p:cNvSpPr>
              <a:spLocks noChangeShapeType="1"/>
            </p:cNvSpPr>
            <p:nvPr/>
          </p:nvSpPr>
          <p:spPr bwMode="auto">
            <a:xfrm>
              <a:off x="4800" y="302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62541" name="Group 180"/>
            <p:cNvGrpSpPr>
              <a:grpSpLocks/>
            </p:cNvGrpSpPr>
            <p:nvPr/>
          </p:nvGrpSpPr>
          <p:grpSpPr bwMode="auto">
            <a:xfrm rot="5400000">
              <a:off x="4695" y="2689"/>
              <a:ext cx="209" cy="192"/>
              <a:chOff x="2112" y="2976"/>
              <a:chExt cx="209" cy="192"/>
            </a:xfrm>
          </p:grpSpPr>
          <p:sp>
            <p:nvSpPr>
              <p:cNvPr id="62602" name="Freeform 181"/>
              <p:cNvSpPr>
                <a:spLocks/>
              </p:cNvSpPr>
              <p:nvPr/>
            </p:nvSpPr>
            <p:spPr bwMode="auto">
              <a:xfrm>
                <a:off x="2112" y="2976"/>
                <a:ext cx="30" cy="192"/>
              </a:xfrm>
              <a:custGeom>
                <a:avLst/>
                <a:gdLst>
                  <a:gd name="T0" fmla="*/ 0 w 288"/>
                  <a:gd name="T1" fmla="*/ 0 h 864"/>
                  <a:gd name="T2" fmla="*/ 30 w 288"/>
                  <a:gd name="T3" fmla="*/ 96 h 864"/>
                  <a:gd name="T4" fmla="*/ 0 w 288"/>
                  <a:gd name="T5" fmla="*/ 192 h 86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603" name="Line 182"/>
              <p:cNvSpPr>
                <a:spLocks noChangeShapeType="1"/>
              </p:cNvSpPr>
              <p:nvPr/>
            </p:nvSpPr>
            <p:spPr bwMode="auto">
              <a:xfrm>
                <a:off x="2112" y="2976"/>
                <a:ext cx="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604" name="Line 183"/>
              <p:cNvSpPr>
                <a:spLocks noChangeShapeType="1"/>
              </p:cNvSpPr>
              <p:nvPr/>
            </p:nvSpPr>
            <p:spPr bwMode="auto">
              <a:xfrm>
                <a:off x="2112" y="3168"/>
                <a:ext cx="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605" name="Freeform 184"/>
              <p:cNvSpPr>
                <a:spLocks/>
              </p:cNvSpPr>
              <p:nvPr/>
            </p:nvSpPr>
            <p:spPr bwMode="auto">
              <a:xfrm>
                <a:off x="2187" y="2976"/>
                <a:ext cx="134" cy="105"/>
              </a:xfrm>
              <a:custGeom>
                <a:avLst/>
                <a:gdLst>
                  <a:gd name="T0" fmla="*/ 0 w 576"/>
                  <a:gd name="T1" fmla="*/ 0 h 432"/>
                  <a:gd name="T2" fmla="*/ 101 w 576"/>
                  <a:gd name="T3" fmla="*/ 35 h 432"/>
                  <a:gd name="T4" fmla="*/ 134 w 576"/>
                  <a:gd name="T5" fmla="*/ 105 h 4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606" name="Freeform 185"/>
              <p:cNvSpPr>
                <a:spLocks/>
              </p:cNvSpPr>
              <p:nvPr/>
            </p:nvSpPr>
            <p:spPr bwMode="auto">
              <a:xfrm flipV="1">
                <a:off x="2187" y="3063"/>
                <a:ext cx="134" cy="105"/>
              </a:xfrm>
              <a:custGeom>
                <a:avLst/>
                <a:gdLst>
                  <a:gd name="T0" fmla="*/ 0 w 576"/>
                  <a:gd name="T1" fmla="*/ 0 h 432"/>
                  <a:gd name="T2" fmla="*/ 101 w 576"/>
                  <a:gd name="T3" fmla="*/ 35 h 432"/>
                  <a:gd name="T4" fmla="*/ 134 w 576"/>
                  <a:gd name="T5" fmla="*/ 105 h 4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2542" name="AutoShape 186"/>
            <p:cNvSpPr>
              <a:spLocks noChangeArrowheads="1"/>
            </p:cNvSpPr>
            <p:nvPr/>
          </p:nvSpPr>
          <p:spPr bwMode="auto">
            <a:xfrm rot="5400000">
              <a:off x="4560" y="2304"/>
              <a:ext cx="192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43" name="AutoShape 187"/>
            <p:cNvSpPr>
              <a:spLocks noChangeArrowheads="1"/>
            </p:cNvSpPr>
            <p:nvPr/>
          </p:nvSpPr>
          <p:spPr bwMode="auto">
            <a:xfrm rot="5400000">
              <a:off x="4848" y="2304"/>
              <a:ext cx="192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44" name="Line 188"/>
            <p:cNvSpPr>
              <a:spLocks noChangeShapeType="1"/>
            </p:cNvSpPr>
            <p:nvPr/>
          </p:nvSpPr>
          <p:spPr bwMode="auto">
            <a:xfrm>
              <a:off x="4656" y="2496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45" name="Line 189"/>
            <p:cNvSpPr>
              <a:spLocks noChangeShapeType="1"/>
            </p:cNvSpPr>
            <p:nvPr/>
          </p:nvSpPr>
          <p:spPr bwMode="auto">
            <a:xfrm>
              <a:off x="4944" y="2496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46" name="Line 190"/>
            <p:cNvSpPr>
              <a:spLocks noChangeShapeType="1"/>
            </p:cNvSpPr>
            <p:nvPr/>
          </p:nvSpPr>
          <p:spPr bwMode="auto">
            <a:xfrm>
              <a:off x="4752" y="259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47" name="Line 191"/>
            <p:cNvSpPr>
              <a:spLocks noChangeShapeType="1"/>
            </p:cNvSpPr>
            <p:nvPr/>
          </p:nvSpPr>
          <p:spPr bwMode="auto">
            <a:xfrm>
              <a:off x="4848" y="259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48" name="Line 192"/>
            <p:cNvSpPr>
              <a:spLocks noChangeShapeType="1"/>
            </p:cNvSpPr>
            <p:nvPr/>
          </p:nvSpPr>
          <p:spPr bwMode="auto">
            <a:xfrm rot="5400000">
              <a:off x="4704" y="2544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49" name="Line 193"/>
            <p:cNvSpPr>
              <a:spLocks noChangeShapeType="1"/>
            </p:cNvSpPr>
            <p:nvPr/>
          </p:nvSpPr>
          <p:spPr bwMode="auto">
            <a:xfrm rot="5400000">
              <a:off x="4896" y="2544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50" name="Line 194"/>
            <p:cNvSpPr>
              <a:spLocks noChangeShapeType="1"/>
            </p:cNvSpPr>
            <p:nvPr/>
          </p:nvSpPr>
          <p:spPr bwMode="auto">
            <a:xfrm>
              <a:off x="4704" y="2064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51" name="Line 195"/>
            <p:cNvSpPr>
              <a:spLocks noChangeShapeType="1"/>
            </p:cNvSpPr>
            <p:nvPr/>
          </p:nvSpPr>
          <p:spPr bwMode="auto">
            <a:xfrm>
              <a:off x="4896" y="1920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52" name="Line 196"/>
            <p:cNvSpPr>
              <a:spLocks noChangeShapeType="1"/>
            </p:cNvSpPr>
            <p:nvPr/>
          </p:nvSpPr>
          <p:spPr bwMode="auto">
            <a:xfrm flipH="1">
              <a:off x="4992" y="1776"/>
              <a:ext cx="0" cy="52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53" name="Line 197"/>
            <p:cNvSpPr>
              <a:spLocks noChangeShapeType="1"/>
            </p:cNvSpPr>
            <p:nvPr/>
          </p:nvSpPr>
          <p:spPr bwMode="auto">
            <a:xfrm>
              <a:off x="4608" y="2208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54" name="Line 198"/>
            <p:cNvSpPr>
              <a:spLocks noChangeShapeType="1"/>
            </p:cNvSpPr>
            <p:nvPr/>
          </p:nvSpPr>
          <p:spPr bwMode="auto">
            <a:xfrm rot="5400000">
              <a:off x="3936" y="1536"/>
              <a:ext cx="0" cy="13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55" name="Line 199"/>
            <p:cNvSpPr>
              <a:spLocks noChangeShapeType="1"/>
            </p:cNvSpPr>
            <p:nvPr/>
          </p:nvSpPr>
          <p:spPr bwMode="auto">
            <a:xfrm>
              <a:off x="4512" y="2208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56" name="Line 200"/>
            <p:cNvSpPr>
              <a:spLocks noChangeShapeType="1"/>
            </p:cNvSpPr>
            <p:nvPr/>
          </p:nvSpPr>
          <p:spPr bwMode="auto">
            <a:xfrm rot="5400000">
              <a:off x="4464" y="2976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57" name="Line 201"/>
            <p:cNvSpPr>
              <a:spLocks noChangeShapeType="1"/>
            </p:cNvSpPr>
            <p:nvPr/>
          </p:nvSpPr>
          <p:spPr bwMode="auto">
            <a:xfrm>
              <a:off x="4800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58" name="Text Box 202"/>
            <p:cNvSpPr txBox="1">
              <a:spLocks noChangeArrowheads="1"/>
            </p:cNvSpPr>
            <p:nvPr/>
          </p:nvSpPr>
          <p:spPr bwMode="auto">
            <a:xfrm>
              <a:off x="1728" y="3456"/>
              <a:ext cx="2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r>
                <a:rPr lang="en-GB" sz="1400" b="1" baseline="-25000"/>
                <a:t>0</a:t>
              </a:r>
              <a:endParaRPr lang="en-GB" sz="1400" b="1" i="1"/>
            </a:p>
          </p:txBody>
        </p:sp>
        <p:sp>
          <p:nvSpPr>
            <p:cNvPr id="62559" name="Text Box 203"/>
            <p:cNvSpPr txBox="1">
              <a:spLocks noChangeArrowheads="1"/>
            </p:cNvSpPr>
            <p:nvPr/>
          </p:nvSpPr>
          <p:spPr bwMode="auto">
            <a:xfrm>
              <a:off x="3600" y="2976"/>
              <a:ext cx="2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r>
                <a:rPr lang="en-GB" sz="1400" b="1" baseline="-25000"/>
                <a:t>1</a:t>
              </a:r>
              <a:endParaRPr lang="en-GB" sz="1400" b="1" i="1"/>
            </a:p>
          </p:txBody>
        </p:sp>
        <p:sp>
          <p:nvSpPr>
            <p:cNvPr id="62560" name="Text Box 204"/>
            <p:cNvSpPr txBox="1">
              <a:spLocks noChangeArrowheads="1"/>
            </p:cNvSpPr>
            <p:nvPr/>
          </p:nvSpPr>
          <p:spPr bwMode="auto">
            <a:xfrm>
              <a:off x="4464" y="2976"/>
              <a:ext cx="2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r>
                <a:rPr lang="en-GB" sz="1400" b="1" baseline="-25000"/>
                <a:t>2</a:t>
              </a:r>
              <a:endParaRPr lang="en-GB" sz="1400" b="1" i="1"/>
            </a:p>
          </p:txBody>
        </p:sp>
        <p:sp>
          <p:nvSpPr>
            <p:cNvPr id="62561" name="Text Box 205"/>
            <p:cNvSpPr txBox="1">
              <a:spLocks noChangeArrowheads="1"/>
            </p:cNvSpPr>
            <p:nvPr/>
          </p:nvSpPr>
          <p:spPr bwMode="auto">
            <a:xfrm>
              <a:off x="5424" y="2928"/>
              <a:ext cx="2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r>
                <a:rPr lang="en-GB" sz="1400" b="1" baseline="-25000"/>
                <a:t>3</a:t>
              </a:r>
              <a:endParaRPr lang="en-GB" sz="1400" b="1" i="1"/>
            </a:p>
          </p:txBody>
        </p:sp>
        <p:sp>
          <p:nvSpPr>
            <p:cNvPr id="62562" name="Oval 206"/>
            <p:cNvSpPr>
              <a:spLocks noChangeArrowheads="1"/>
            </p:cNvSpPr>
            <p:nvPr/>
          </p:nvSpPr>
          <p:spPr bwMode="auto">
            <a:xfrm>
              <a:off x="3823" y="2048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63" name="Line 207"/>
            <p:cNvSpPr>
              <a:spLocks noChangeShapeType="1"/>
            </p:cNvSpPr>
            <p:nvPr/>
          </p:nvSpPr>
          <p:spPr bwMode="auto">
            <a:xfrm>
              <a:off x="1776" y="192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64" name="Line 208"/>
            <p:cNvSpPr>
              <a:spLocks noChangeShapeType="1"/>
            </p:cNvSpPr>
            <p:nvPr/>
          </p:nvSpPr>
          <p:spPr bwMode="auto">
            <a:xfrm flipV="1">
              <a:off x="1488" y="1920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65" name="Oval 209"/>
            <p:cNvSpPr>
              <a:spLocks noChangeArrowheads="1"/>
            </p:cNvSpPr>
            <p:nvPr/>
          </p:nvSpPr>
          <p:spPr bwMode="auto">
            <a:xfrm>
              <a:off x="1760" y="1899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62566" name="Group 211"/>
            <p:cNvGrpSpPr>
              <a:grpSpLocks/>
            </p:cNvGrpSpPr>
            <p:nvPr/>
          </p:nvGrpSpPr>
          <p:grpSpPr bwMode="auto">
            <a:xfrm>
              <a:off x="720" y="1824"/>
              <a:ext cx="816" cy="192"/>
              <a:chOff x="672" y="1728"/>
              <a:chExt cx="816" cy="192"/>
            </a:xfrm>
          </p:grpSpPr>
          <p:sp>
            <p:nvSpPr>
              <p:cNvPr id="62600" name="Text Box 212"/>
              <p:cNvSpPr txBox="1">
                <a:spLocks noChangeArrowheads="1"/>
              </p:cNvSpPr>
              <p:nvPr/>
            </p:nvSpPr>
            <p:spPr bwMode="auto">
              <a:xfrm>
                <a:off x="672" y="1728"/>
                <a:ext cx="8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GB" sz="1400" b="1" i="1"/>
                  <a:t>RIGHT</a:t>
                </a:r>
                <a:r>
                  <a:rPr lang="en-GB" sz="1400" b="1"/>
                  <a:t>/</a:t>
                </a:r>
                <a:r>
                  <a:rPr lang="en-GB" sz="1400" b="1" i="1"/>
                  <a:t>LEFT</a:t>
                </a:r>
                <a:endParaRPr lang="en-GB" sz="1400" b="1"/>
              </a:p>
            </p:txBody>
          </p:sp>
          <p:sp>
            <p:nvSpPr>
              <p:cNvPr id="62601" name="Line 213"/>
              <p:cNvSpPr>
                <a:spLocks noChangeShapeType="1"/>
              </p:cNvSpPr>
              <p:nvPr/>
            </p:nvSpPr>
            <p:spPr bwMode="auto">
              <a:xfrm>
                <a:off x="1113" y="174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62567" name="Oval 216"/>
            <p:cNvSpPr>
              <a:spLocks noChangeArrowheads="1"/>
            </p:cNvSpPr>
            <p:nvPr/>
          </p:nvSpPr>
          <p:spPr bwMode="auto">
            <a:xfrm>
              <a:off x="2287" y="1904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68" name="Oval 217"/>
            <p:cNvSpPr>
              <a:spLocks noChangeArrowheads="1"/>
            </p:cNvSpPr>
            <p:nvPr/>
          </p:nvSpPr>
          <p:spPr bwMode="auto">
            <a:xfrm>
              <a:off x="2095" y="2048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62569" name="Group 218"/>
            <p:cNvGrpSpPr>
              <a:grpSpLocks/>
            </p:cNvGrpSpPr>
            <p:nvPr/>
          </p:nvGrpSpPr>
          <p:grpSpPr bwMode="auto">
            <a:xfrm rot="5400000">
              <a:off x="2103" y="2689"/>
              <a:ext cx="209" cy="192"/>
              <a:chOff x="2112" y="2976"/>
              <a:chExt cx="209" cy="192"/>
            </a:xfrm>
          </p:grpSpPr>
          <p:sp>
            <p:nvSpPr>
              <p:cNvPr id="62595" name="Freeform 219"/>
              <p:cNvSpPr>
                <a:spLocks/>
              </p:cNvSpPr>
              <p:nvPr/>
            </p:nvSpPr>
            <p:spPr bwMode="auto">
              <a:xfrm>
                <a:off x="2112" y="2976"/>
                <a:ext cx="30" cy="192"/>
              </a:xfrm>
              <a:custGeom>
                <a:avLst/>
                <a:gdLst>
                  <a:gd name="T0" fmla="*/ 0 w 288"/>
                  <a:gd name="T1" fmla="*/ 0 h 864"/>
                  <a:gd name="T2" fmla="*/ 30 w 288"/>
                  <a:gd name="T3" fmla="*/ 96 h 864"/>
                  <a:gd name="T4" fmla="*/ 0 w 288"/>
                  <a:gd name="T5" fmla="*/ 192 h 86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596" name="Line 220"/>
              <p:cNvSpPr>
                <a:spLocks noChangeShapeType="1"/>
              </p:cNvSpPr>
              <p:nvPr/>
            </p:nvSpPr>
            <p:spPr bwMode="auto">
              <a:xfrm>
                <a:off x="2112" y="2976"/>
                <a:ext cx="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597" name="Line 221"/>
              <p:cNvSpPr>
                <a:spLocks noChangeShapeType="1"/>
              </p:cNvSpPr>
              <p:nvPr/>
            </p:nvSpPr>
            <p:spPr bwMode="auto">
              <a:xfrm>
                <a:off x="2112" y="3168"/>
                <a:ext cx="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598" name="Freeform 222"/>
              <p:cNvSpPr>
                <a:spLocks/>
              </p:cNvSpPr>
              <p:nvPr/>
            </p:nvSpPr>
            <p:spPr bwMode="auto">
              <a:xfrm>
                <a:off x="2187" y="2976"/>
                <a:ext cx="134" cy="105"/>
              </a:xfrm>
              <a:custGeom>
                <a:avLst/>
                <a:gdLst>
                  <a:gd name="T0" fmla="*/ 0 w 576"/>
                  <a:gd name="T1" fmla="*/ 0 h 432"/>
                  <a:gd name="T2" fmla="*/ 101 w 576"/>
                  <a:gd name="T3" fmla="*/ 35 h 432"/>
                  <a:gd name="T4" fmla="*/ 134 w 576"/>
                  <a:gd name="T5" fmla="*/ 105 h 4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599" name="Freeform 223"/>
              <p:cNvSpPr>
                <a:spLocks/>
              </p:cNvSpPr>
              <p:nvPr/>
            </p:nvSpPr>
            <p:spPr bwMode="auto">
              <a:xfrm flipV="1">
                <a:off x="2187" y="3063"/>
                <a:ext cx="134" cy="105"/>
              </a:xfrm>
              <a:custGeom>
                <a:avLst/>
                <a:gdLst>
                  <a:gd name="T0" fmla="*/ 0 w 576"/>
                  <a:gd name="T1" fmla="*/ 0 h 432"/>
                  <a:gd name="T2" fmla="*/ 101 w 576"/>
                  <a:gd name="T3" fmla="*/ 35 h 432"/>
                  <a:gd name="T4" fmla="*/ 134 w 576"/>
                  <a:gd name="T5" fmla="*/ 105 h 4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2570" name="AutoShape 224"/>
            <p:cNvSpPr>
              <a:spLocks noChangeArrowheads="1"/>
            </p:cNvSpPr>
            <p:nvPr/>
          </p:nvSpPr>
          <p:spPr bwMode="auto">
            <a:xfrm rot="5400000">
              <a:off x="1968" y="2304"/>
              <a:ext cx="192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71" name="AutoShape 225"/>
            <p:cNvSpPr>
              <a:spLocks noChangeArrowheads="1"/>
            </p:cNvSpPr>
            <p:nvPr/>
          </p:nvSpPr>
          <p:spPr bwMode="auto">
            <a:xfrm rot="5400000">
              <a:off x="2256" y="2304"/>
              <a:ext cx="192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72" name="Line 226"/>
            <p:cNvSpPr>
              <a:spLocks noChangeShapeType="1"/>
            </p:cNvSpPr>
            <p:nvPr/>
          </p:nvSpPr>
          <p:spPr bwMode="auto">
            <a:xfrm>
              <a:off x="2064" y="2496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73" name="Line 227"/>
            <p:cNvSpPr>
              <a:spLocks noChangeShapeType="1"/>
            </p:cNvSpPr>
            <p:nvPr/>
          </p:nvSpPr>
          <p:spPr bwMode="auto">
            <a:xfrm>
              <a:off x="2352" y="2496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74" name="Line 228"/>
            <p:cNvSpPr>
              <a:spLocks noChangeShapeType="1"/>
            </p:cNvSpPr>
            <p:nvPr/>
          </p:nvSpPr>
          <p:spPr bwMode="auto">
            <a:xfrm>
              <a:off x="2160" y="259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75" name="Line 229"/>
            <p:cNvSpPr>
              <a:spLocks noChangeShapeType="1"/>
            </p:cNvSpPr>
            <p:nvPr/>
          </p:nvSpPr>
          <p:spPr bwMode="auto">
            <a:xfrm>
              <a:off x="2256" y="259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76" name="Line 230"/>
            <p:cNvSpPr>
              <a:spLocks noChangeShapeType="1"/>
            </p:cNvSpPr>
            <p:nvPr/>
          </p:nvSpPr>
          <p:spPr bwMode="auto">
            <a:xfrm rot="5400000">
              <a:off x="2112" y="2544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77" name="Line 231"/>
            <p:cNvSpPr>
              <a:spLocks noChangeShapeType="1"/>
            </p:cNvSpPr>
            <p:nvPr/>
          </p:nvSpPr>
          <p:spPr bwMode="auto">
            <a:xfrm rot="5400000">
              <a:off x="2304" y="2544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78" name="Line 232"/>
            <p:cNvSpPr>
              <a:spLocks noChangeShapeType="1"/>
            </p:cNvSpPr>
            <p:nvPr/>
          </p:nvSpPr>
          <p:spPr bwMode="auto">
            <a:xfrm>
              <a:off x="2112" y="2064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79" name="Line 233"/>
            <p:cNvSpPr>
              <a:spLocks noChangeShapeType="1"/>
            </p:cNvSpPr>
            <p:nvPr/>
          </p:nvSpPr>
          <p:spPr bwMode="auto">
            <a:xfrm>
              <a:off x="2304" y="1920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80" name="Line 234"/>
            <p:cNvSpPr>
              <a:spLocks noChangeShapeType="1"/>
            </p:cNvSpPr>
            <p:nvPr/>
          </p:nvSpPr>
          <p:spPr bwMode="auto">
            <a:xfrm>
              <a:off x="2400" y="216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81" name="Line 235"/>
            <p:cNvSpPr>
              <a:spLocks noChangeShapeType="1"/>
            </p:cNvSpPr>
            <p:nvPr/>
          </p:nvSpPr>
          <p:spPr bwMode="auto">
            <a:xfrm>
              <a:off x="2016" y="2208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82" name="Line 236"/>
            <p:cNvSpPr>
              <a:spLocks noChangeShapeType="1"/>
            </p:cNvSpPr>
            <p:nvPr/>
          </p:nvSpPr>
          <p:spPr bwMode="auto">
            <a:xfrm rot="5400000">
              <a:off x="1752" y="1944"/>
              <a:ext cx="0" cy="52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83" name="Line 237"/>
            <p:cNvSpPr>
              <a:spLocks noChangeShapeType="1"/>
            </p:cNvSpPr>
            <p:nvPr/>
          </p:nvSpPr>
          <p:spPr bwMode="auto">
            <a:xfrm>
              <a:off x="1680" y="1776"/>
              <a:ext cx="0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84" name="Line 239"/>
            <p:cNvSpPr>
              <a:spLocks noChangeShapeType="1"/>
            </p:cNvSpPr>
            <p:nvPr/>
          </p:nvSpPr>
          <p:spPr bwMode="auto">
            <a:xfrm>
              <a:off x="2208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85" name="Line 240"/>
            <p:cNvSpPr>
              <a:spLocks noChangeShapeType="1"/>
            </p:cNvSpPr>
            <p:nvPr/>
          </p:nvSpPr>
          <p:spPr bwMode="auto">
            <a:xfrm flipV="1">
              <a:off x="1920" y="3600"/>
              <a:ext cx="86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86" name="Oval 241"/>
            <p:cNvSpPr>
              <a:spLocks noChangeArrowheads="1"/>
            </p:cNvSpPr>
            <p:nvPr/>
          </p:nvSpPr>
          <p:spPr bwMode="auto">
            <a:xfrm>
              <a:off x="2765" y="2996"/>
              <a:ext cx="4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87" name="Line 242"/>
            <p:cNvSpPr>
              <a:spLocks noChangeShapeType="1"/>
            </p:cNvSpPr>
            <p:nvPr/>
          </p:nvSpPr>
          <p:spPr bwMode="auto">
            <a:xfrm flipV="1">
              <a:off x="1680" y="1776"/>
              <a:ext cx="33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88" name="Text Box 243"/>
            <p:cNvSpPr txBox="1">
              <a:spLocks noChangeArrowheads="1"/>
            </p:cNvSpPr>
            <p:nvPr/>
          </p:nvSpPr>
          <p:spPr bwMode="auto">
            <a:xfrm>
              <a:off x="1056" y="2064"/>
              <a:ext cx="48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/>
                <a:t>Serial data in</a:t>
              </a:r>
            </a:p>
          </p:txBody>
        </p:sp>
        <p:sp>
          <p:nvSpPr>
            <p:cNvPr id="62589" name="Oval 244"/>
            <p:cNvSpPr>
              <a:spLocks noChangeArrowheads="1"/>
            </p:cNvSpPr>
            <p:nvPr/>
          </p:nvSpPr>
          <p:spPr bwMode="auto">
            <a:xfrm>
              <a:off x="1663" y="2185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90" name="Line 245"/>
            <p:cNvSpPr>
              <a:spLocks noChangeShapeType="1"/>
            </p:cNvSpPr>
            <p:nvPr/>
          </p:nvSpPr>
          <p:spPr bwMode="auto">
            <a:xfrm flipV="1">
              <a:off x="4128" y="2160"/>
              <a:ext cx="124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91" name="Line 246"/>
            <p:cNvSpPr>
              <a:spLocks noChangeShapeType="1"/>
            </p:cNvSpPr>
            <p:nvPr/>
          </p:nvSpPr>
          <p:spPr bwMode="auto">
            <a:xfrm>
              <a:off x="5376" y="2160"/>
              <a:ext cx="0" cy="8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92" name="Oval 247"/>
            <p:cNvSpPr>
              <a:spLocks noChangeArrowheads="1"/>
            </p:cNvSpPr>
            <p:nvPr/>
          </p:nvSpPr>
          <p:spPr bwMode="auto">
            <a:xfrm>
              <a:off x="5360" y="3008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93" name="Oval 248"/>
            <p:cNvSpPr>
              <a:spLocks noChangeArrowheads="1"/>
            </p:cNvSpPr>
            <p:nvPr/>
          </p:nvSpPr>
          <p:spPr bwMode="auto">
            <a:xfrm>
              <a:off x="4495" y="220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94" name="Oval 249"/>
            <p:cNvSpPr>
              <a:spLocks noChangeArrowheads="1"/>
            </p:cNvSpPr>
            <p:nvPr/>
          </p:nvSpPr>
          <p:spPr bwMode="auto">
            <a:xfrm>
              <a:off x="3625" y="2143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2473" name="AutoShape 25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838700"/>
            <a:ext cx="381000" cy="304800"/>
          </a:xfrm>
          <a:prstGeom prst="actionButtonBackPrevious">
            <a:avLst/>
          </a:prstGeom>
          <a:gradFill rotWithShape="0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7629" name="AutoShape 25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295900"/>
            <a:ext cx="381000" cy="304800"/>
          </a:xfrm>
          <a:prstGeom prst="actionButtonForwardNext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7630" name="AutoShape 25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381500"/>
            <a:ext cx="381000" cy="304800"/>
          </a:xfrm>
          <a:prstGeom prst="actionButtonBeginning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7631" name="AutoShape 25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753100"/>
            <a:ext cx="381000" cy="304800"/>
          </a:xfrm>
          <a:prstGeom prst="actionButtonEnd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62477" name="Text Box 256"/>
          <p:cNvSpPr txBox="1">
            <a:spLocks noChangeArrowheads="1"/>
          </p:cNvSpPr>
          <p:nvPr/>
        </p:nvSpPr>
        <p:spPr bwMode="auto">
          <a:xfrm>
            <a:off x="1600200" y="4572000"/>
            <a:ext cx="1295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GB" sz="1400" b="1" i="1"/>
              <a:t>RIGHT</a:t>
            </a:r>
            <a:r>
              <a:rPr lang="en-GB" sz="1400" b="1"/>
              <a:t>.</a:t>
            </a:r>
            <a:r>
              <a:rPr lang="en-GB" sz="1400" b="1" i="1"/>
              <a:t>Q</a:t>
            </a:r>
            <a:r>
              <a:rPr lang="en-GB" sz="1400" b="1" baseline="-25000"/>
              <a:t>0</a:t>
            </a:r>
            <a:r>
              <a:rPr lang="en-GB" sz="1400" b="1"/>
              <a:t> + </a:t>
            </a:r>
            <a:r>
              <a:rPr lang="en-GB" sz="1400" b="1" i="1"/>
              <a:t>RIGHT'</a:t>
            </a:r>
            <a:r>
              <a:rPr lang="en-GB" sz="1400" b="1"/>
              <a:t>.</a:t>
            </a:r>
            <a:r>
              <a:rPr lang="en-GB" sz="1400" b="1" i="1"/>
              <a:t>Q</a:t>
            </a:r>
            <a:r>
              <a:rPr lang="en-GB" sz="1400" b="1" baseline="-25000"/>
              <a:t>2</a:t>
            </a:r>
            <a:endParaRPr lang="en-GB" sz="1400" b="1"/>
          </a:p>
        </p:txBody>
      </p:sp>
      <p:sp>
        <p:nvSpPr>
          <p:cNvPr id="62478" name="Freeform 258"/>
          <p:cNvSpPr>
            <a:spLocks/>
          </p:cNvSpPr>
          <p:nvPr/>
        </p:nvSpPr>
        <p:spPr bwMode="auto">
          <a:xfrm>
            <a:off x="2743200" y="4429125"/>
            <a:ext cx="2057400" cy="295275"/>
          </a:xfrm>
          <a:custGeom>
            <a:avLst/>
            <a:gdLst>
              <a:gd name="T0" fmla="*/ 0 w 1296"/>
              <a:gd name="T1" fmla="*/ 295275 h 186"/>
              <a:gd name="T2" fmla="*/ 1081088 w 1296"/>
              <a:gd name="T3" fmla="*/ 15875 h 186"/>
              <a:gd name="T4" fmla="*/ 2057400 w 1296"/>
              <a:gd name="T5" fmla="*/ 198438 h 1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96" h="186">
                <a:moveTo>
                  <a:pt x="0" y="186"/>
                </a:moveTo>
                <a:cubicBezTo>
                  <a:pt x="114" y="157"/>
                  <a:pt x="465" y="20"/>
                  <a:pt x="681" y="10"/>
                </a:cubicBezTo>
                <a:cubicBezTo>
                  <a:pt x="897" y="0"/>
                  <a:pt x="1168" y="101"/>
                  <a:pt x="1296" y="125"/>
                </a:cubicBezTo>
              </a:path>
            </a:pathLst>
          </a:custGeom>
          <a:noFill/>
          <a:ln w="15875" cap="flat" cmpd="sng">
            <a:solidFill>
              <a:schemeClr val="tx1"/>
            </a:solidFill>
            <a:prstDash val="dash"/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65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CS1104-13</a:t>
            </a:r>
          </a:p>
        </p:txBody>
      </p:sp>
      <p:sp>
        <p:nvSpPr>
          <p:cNvPr id="634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Bidirectional Shift Registers</a:t>
            </a:r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FA25AB4-736A-45A5-833A-DBAF4D56A936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Bidirectional Shift Registers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19200"/>
            <a:ext cx="7848600" cy="45720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mtClean="0"/>
              <a:t>4-bit bidirectional shift register with parallel load.</a:t>
            </a:r>
          </a:p>
        </p:txBody>
      </p:sp>
      <p:grpSp>
        <p:nvGrpSpPr>
          <p:cNvPr id="63495" name="Group 281"/>
          <p:cNvGrpSpPr>
            <a:grpSpLocks/>
          </p:cNvGrpSpPr>
          <p:nvPr/>
        </p:nvGrpSpPr>
        <p:grpSpPr bwMode="auto">
          <a:xfrm>
            <a:off x="1371600" y="1752600"/>
            <a:ext cx="7772400" cy="4648200"/>
            <a:chOff x="864" y="1104"/>
            <a:chExt cx="4896" cy="2928"/>
          </a:xfrm>
        </p:grpSpPr>
        <p:sp>
          <p:nvSpPr>
            <p:cNvPr id="63500" name="Line 7"/>
            <p:cNvSpPr>
              <a:spLocks noChangeShapeType="1"/>
            </p:cNvSpPr>
            <p:nvPr/>
          </p:nvSpPr>
          <p:spPr bwMode="auto">
            <a:xfrm flipV="1">
              <a:off x="1296" y="1872"/>
              <a:ext cx="384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01" name="Text Box 9"/>
            <p:cNvSpPr txBox="1">
              <a:spLocks noChangeArrowheads="1"/>
            </p:cNvSpPr>
            <p:nvPr/>
          </p:nvSpPr>
          <p:spPr bwMode="auto">
            <a:xfrm>
              <a:off x="864" y="2160"/>
              <a:ext cx="3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b="1"/>
                <a:t>CLK</a:t>
              </a:r>
            </a:p>
          </p:txBody>
        </p:sp>
        <p:sp>
          <p:nvSpPr>
            <p:cNvPr id="63502" name="Oval 52"/>
            <p:cNvSpPr>
              <a:spLocks noChangeArrowheads="1"/>
            </p:cNvSpPr>
            <p:nvPr/>
          </p:nvSpPr>
          <p:spPr bwMode="auto">
            <a:xfrm>
              <a:off x="2096" y="1624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03" name="Line 68"/>
            <p:cNvSpPr>
              <a:spLocks noChangeShapeType="1"/>
            </p:cNvSpPr>
            <p:nvPr/>
          </p:nvSpPr>
          <p:spPr bwMode="auto">
            <a:xfrm flipV="1">
              <a:off x="1632" y="2256"/>
              <a:ext cx="307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63504" name="Group 69"/>
            <p:cNvGrpSpPr>
              <a:grpSpLocks/>
            </p:cNvGrpSpPr>
            <p:nvPr/>
          </p:nvGrpSpPr>
          <p:grpSpPr bwMode="auto">
            <a:xfrm>
              <a:off x="1440" y="2183"/>
              <a:ext cx="185" cy="144"/>
              <a:chOff x="3648" y="2544"/>
              <a:chExt cx="233" cy="185"/>
            </a:xfrm>
          </p:grpSpPr>
          <p:sp>
            <p:nvSpPr>
              <p:cNvPr id="63639" name="AutoShape 70"/>
              <p:cNvSpPr>
                <a:spLocks noChangeArrowheads="1"/>
              </p:cNvSpPr>
              <p:nvPr/>
            </p:nvSpPr>
            <p:spPr bwMode="auto">
              <a:xfrm rot="5400000">
                <a:off x="3625" y="2567"/>
                <a:ext cx="185" cy="139"/>
              </a:xfrm>
              <a:prstGeom prst="flowChartExtra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3640" name="Oval 71"/>
              <p:cNvSpPr>
                <a:spLocks noChangeArrowheads="1"/>
              </p:cNvSpPr>
              <p:nvPr/>
            </p:nvSpPr>
            <p:spPr bwMode="auto">
              <a:xfrm>
                <a:off x="3809" y="2600"/>
                <a:ext cx="72" cy="7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63505" name="Line 99"/>
            <p:cNvSpPr>
              <a:spLocks noChangeShapeType="1"/>
            </p:cNvSpPr>
            <p:nvPr/>
          </p:nvSpPr>
          <p:spPr bwMode="auto">
            <a:xfrm rot="5400000">
              <a:off x="3576" y="2568"/>
              <a:ext cx="0" cy="1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06" name="Text Box 126"/>
            <p:cNvSpPr txBox="1">
              <a:spLocks noChangeArrowheads="1"/>
            </p:cNvSpPr>
            <p:nvPr/>
          </p:nvSpPr>
          <p:spPr bwMode="auto">
            <a:xfrm>
              <a:off x="1680" y="3552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b="1" i="1"/>
                <a:t>I</a:t>
              </a:r>
              <a:r>
                <a:rPr lang="en-GB" b="1" baseline="-25000"/>
                <a:t>4</a:t>
              </a:r>
              <a:endParaRPr lang="en-GB" b="1" i="1"/>
            </a:p>
          </p:txBody>
        </p:sp>
        <p:sp>
          <p:nvSpPr>
            <p:cNvPr id="63507" name="Text Box 127"/>
            <p:cNvSpPr txBox="1">
              <a:spLocks noChangeArrowheads="1"/>
            </p:cNvSpPr>
            <p:nvPr/>
          </p:nvSpPr>
          <p:spPr bwMode="auto">
            <a:xfrm>
              <a:off x="2640" y="3552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b="1" i="1"/>
                <a:t>I</a:t>
              </a:r>
              <a:r>
                <a:rPr lang="en-GB" b="1" baseline="-25000"/>
                <a:t>3</a:t>
              </a:r>
              <a:endParaRPr lang="en-GB" b="1" i="1"/>
            </a:p>
          </p:txBody>
        </p:sp>
        <p:sp>
          <p:nvSpPr>
            <p:cNvPr id="63508" name="Text Box 128"/>
            <p:cNvSpPr txBox="1">
              <a:spLocks noChangeArrowheads="1"/>
            </p:cNvSpPr>
            <p:nvPr/>
          </p:nvSpPr>
          <p:spPr bwMode="auto">
            <a:xfrm>
              <a:off x="3600" y="3552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b="1" i="1"/>
                <a:t>I</a:t>
              </a:r>
              <a:r>
                <a:rPr lang="en-GB" b="1" baseline="-25000"/>
                <a:t>2</a:t>
              </a:r>
              <a:endParaRPr lang="en-GB" b="1" i="1"/>
            </a:p>
          </p:txBody>
        </p:sp>
        <p:sp>
          <p:nvSpPr>
            <p:cNvPr id="63509" name="Text Box 129"/>
            <p:cNvSpPr txBox="1">
              <a:spLocks noChangeArrowheads="1"/>
            </p:cNvSpPr>
            <p:nvPr/>
          </p:nvSpPr>
          <p:spPr bwMode="auto">
            <a:xfrm>
              <a:off x="4560" y="3552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b="1" i="1"/>
                <a:t>I</a:t>
              </a:r>
              <a:r>
                <a:rPr lang="en-GB" b="1" baseline="-25000"/>
                <a:t>1</a:t>
              </a:r>
              <a:endParaRPr lang="en-GB" b="1" i="1"/>
            </a:p>
          </p:txBody>
        </p:sp>
        <p:sp>
          <p:nvSpPr>
            <p:cNvPr id="63510" name="Oval 130"/>
            <p:cNvSpPr>
              <a:spLocks noChangeArrowheads="1"/>
            </p:cNvSpPr>
            <p:nvPr/>
          </p:nvSpPr>
          <p:spPr bwMode="auto">
            <a:xfrm>
              <a:off x="3056" y="1624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11" name="Line 131"/>
            <p:cNvSpPr>
              <a:spLocks noChangeShapeType="1"/>
            </p:cNvSpPr>
            <p:nvPr/>
          </p:nvSpPr>
          <p:spPr bwMode="auto">
            <a:xfrm>
              <a:off x="1824" y="2016"/>
              <a:ext cx="0" cy="24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12" name="Line 132"/>
            <p:cNvSpPr>
              <a:spLocks noChangeShapeType="1"/>
            </p:cNvSpPr>
            <p:nvPr/>
          </p:nvSpPr>
          <p:spPr bwMode="auto">
            <a:xfrm flipV="1">
              <a:off x="1248" y="2256"/>
              <a:ext cx="19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13" name="Line 154"/>
            <p:cNvSpPr>
              <a:spLocks noChangeShapeType="1"/>
            </p:cNvSpPr>
            <p:nvPr/>
          </p:nvSpPr>
          <p:spPr bwMode="auto">
            <a:xfrm flipV="1">
              <a:off x="1776" y="2976"/>
              <a:ext cx="0" cy="5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14" name="Line 157"/>
            <p:cNvSpPr>
              <a:spLocks noChangeShapeType="1"/>
            </p:cNvSpPr>
            <p:nvPr/>
          </p:nvSpPr>
          <p:spPr bwMode="auto">
            <a:xfrm rot="5400000">
              <a:off x="4968" y="3288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15" name="Line 158"/>
            <p:cNvSpPr>
              <a:spLocks noChangeShapeType="1"/>
            </p:cNvSpPr>
            <p:nvPr/>
          </p:nvSpPr>
          <p:spPr bwMode="auto">
            <a:xfrm>
              <a:off x="1584" y="1872"/>
              <a:ext cx="0" cy="24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16" name="Line 162"/>
            <p:cNvSpPr>
              <a:spLocks noChangeShapeType="1"/>
            </p:cNvSpPr>
            <p:nvPr/>
          </p:nvSpPr>
          <p:spPr bwMode="auto">
            <a:xfrm flipV="1">
              <a:off x="1584" y="2112"/>
              <a:ext cx="2880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17" name="Text Box 163"/>
            <p:cNvSpPr txBox="1">
              <a:spLocks noChangeArrowheads="1"/>
            </p:cNvSpPr>
            <p:nvPr/>
          </p:nvSpPr>
          <p:spPr bwMode="auto">
            <a:xfrm>
              <a:off x="912" y="3264"/>
              <a:ext cx="672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GB" sz="1400" b="1"/>
                <a:t>Serial input for shift-right</a:t>
              </a:r>
            </a:p>
          </p:txBody>
        </p:sp>
        <p:sp>
          <p:nvSpPr>
            <p:cNvPr id="63518" name="Oval 164"/>
            <p:cNvSpPr>
              <a:spLocks noChangeArrowheads="1"/>
            </p:cNvSpPr>
            <p:nvPr/>
          </p:nvSpPr>
          <p:spPr bwMode="auto">
            <a:xfrm>
              <a:off x="1567" y="1847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19" name="Line 165"/>
            <p:cNvSpPr>
              <a:spLocks noChangeShapeType="1"/>
            </p:cNvSpPr>
            <p:nvPr/>
          </p:nvSpPr>
          <p:spPr bwMode="auto">
            <a:xfrm flipV="1">
              <a:off x="1920" y="3360"/>
              <a:ext cx="13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20" name="Line 166"/>
            <p:cNvSpPr>
              <a:spLocks noChangeShapeType="1"/>
            </p:cNvSpPr>
            <p:nvPr/>
          </p:nvSpPr>
          <p:spPr bwMode="auto">
            <a:xfrm>
              <a:off x="2352" y="1632"/>
              <a:ext cx="0" cy="14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21" name="Oval 169"/>
            <p:cNvSpPr>
              <a:spLocks noChangeArrowheads="1"/>
            </p:cNvSpPr>
            <p:nvPr/>
          </p:nvSpPr>
          <p:spPr bwMode="auto">
            <a:xfrm>
              <a:off x="4016" y="1624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63522" name="Group 173"/>
            <p:cNvGrpSpPr>
              <a:grpSpLocks/>
            </p:cNvGrpSpPr>
            <p:nvPr/>
          </p:nvGrpSpPr>
          <p:grpSpPr bwMode="auto">
            <a:xfrm>
              <a:off x="1671" y="1680"/>
              <a:ext cx="586" cy="384"/>
              <a:chOff x="1959" y="1200"/>
              <a:chExt cx="586" cy="384"/>
            </a:xfrm>
          </p:grpSpPr>
          <p:sp>
            <p:nvSpPr>
              <p:cNvPr id="63633" name="Rectangle 14"/>
              <p:cNvSpPr>
                <a:spLocks noChangeArrowheads="1"/>
              </p:cNvSpPr>
              <p:nvPr/>
            </p:nvSpPr>
            <p:spPr bwMode="auto">
              <a:xfrm>
                <a:off x="2016" y="1248"/>
                <a:ext cx="48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3634" name="Text Box 15"/>
              <p:cNvSpPr txBox="1">
                <a:spLocks noChangeArrowheads="1"/>
              </p:cNvSpPr>
              <p:nvPr/>
            </p:nvSpPr>
            <p:spPr bwMode="auto">
              <a:xfrm>
                <a:off x="2304" y="1392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sz="1400" b="1" i="1"/>
                  <a:t>D</a:t>
                </a:r>
              </a:p>
            </p:txBody>
          </p:sp>
          <p:sp>
            <p:nvSpPr>
              <p:cNvPr id="63635" name="Text Box 16"/>
              <p:cNvSpPr txBox="1">
                <a:spLocks noChangeArrowheads="1"/>
              </p:cNvSpPr>
              <p:nvPr/>
            </p:nvSpPr>
            <p:spPr bwMode="auto">
              <a:xfrm>
                <a:off x="2429" y="1200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endParaRPr lang="en-GB" sz="1400" b="1"/>
              </a:p>
            </p:txBody>
          </p:sp>
          <p:sp>
            <p:nvSpPr>
              <p:cNvPr id="63636" name="AutoShape 17"/>
              <p:cNvSpPr>
                <a:spLocks noChangeArrowheads="1"/>
              </p:cNvSpPr>
              <p:nvPr/>
            </p:nvSpPr>
            <p:spPr bwMode="auto">
              <a:xfrm>
                <a:off x="2064" y="1488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3637" name="Text Box 19"/>
              <p:cNvSpPr txBox="1">
                <a:spLocks noChangeArrowheads="1"/>
              </p:cNvSpPr>
              <p:nvPr/>
            </p:nvSpPr>
            <p:spPr bwMode="auto">
              <a:xfrm>
                <a:off x="2304" y="1216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GB" sz="1400" b="1" i="1"/>
                  <a:t>Q</a:t>
                </a:r>
                <a:endParaRPr lang="en-GB" sz="1400" b="1"/>
              </a:p>
            </p:txBody>
          </p:sp>
          <p:sp>
            <p:nvSpPr>
              <p:cNvPr id="63638" name="Oval 172"/>
              <p:cNvSpPr>
                <a:spLocks noChangeArrowheads="1"/>
              </p:cNvSpPr>
              <p:nvPr/>
            </p:nvSpPr>
            <p:spPr bwMode="auto">
              <a:xfrm>
                <a:off x="1959" y="1369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63523" name="Line 174"/>
            <p:cNvSpPr>
              <a:spLocks noChangeShapeType="1"/>
            </p:cNvSpPr>
            <p:nvPr/>
          </p:nvSpPr>
          <p:spPr bwMode="auto">
            <a:xfrm flipV="1">
              <a:off x="2544" y="1872"/>
              <a:ext cx="105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63524" name="Group 175"/>
            <p:cNvGrpSpPr>
              <a:grpSpLocks/>
            </p:cNvGrpSpPr>
            <p:nvPr/>
          </p:nvGrpSpPr>
          <p:grpSpPr bwMode="auto">
            <a:xfrm>
              <a:off x="2640" y="1680"/>
              <a:ext cx="586" cy="384"/>
              <a:chOff x="1959" y="1200"/>
              <a:chExt cx="586" cy="384"/>
            </a:xfrm>
          </p:grpSpPr>
          <p:sp>
            <p:nvSpPr>
              <p:cNvPr id="63627" name="Rectangle 176"/>
              <p:cNvSpPr>
                <a:spLocks noChangeArrowheads="1"/>
              </p:cNvSpPr>
              <p:nvPr/>
            </p:nvSpPr>
            <p:spPr bwMode="auto">
              <a:xfrm>
                <a:off x="2016" y="1248"/>
                <a:ext cx="48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3628" name="Text Box 177"/>
              <p:cNvSpPr txBox="1">
                <a:spLocks noChangeArrowheads="1"/>
              </p:cNvSpPr>
              <p:nvPr/>
            </p:nvSpPr>
            <p:spPr bwMode="auto">
              <a:xfrm>
                <a:off x="2304" y="1392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sz="1400" b="1" i="1"/>
                  <a:t>D</a:t>
                </a:r>
              </a:p>
            </p:txBody>
          </p:sp>
          <p:sp>
            <p:nvSpPr>
              <p:cNvPr id="63629" name="Text Box 178"/>
              <p:cNvSpPr txBox="1">
                <a:spLocks noChangeArrowheads="1"/>
              </p:cNvSpPr>
              <p:nvPr/>
            </p:nvSpPr>
            <p:spPr bwMode="auto">
              <a:xfrm>
                <a:off x="2429" y="1200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endParaRPr lang="en-GB" sz="1400" b="1"/>
              </a:p>
            </p:txBody>
          </p:sp>
          <p:sp>
            <p:nvSpPr>
              <p:cNvPr id="63630" name="AutoShape 179"/>
              <p:cNvSpPr>
                <a:spLocks noChangeArrowheads="1"/>
              </p:cNvSpPr>
              <p:nvPr/>
            </p:nvSpPr>
            <p:spPr bwMode="auto">
              <a:xfrm>
                <a:off x="2064" y="1488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3631" name="Text Box 180"/>
              <p:cNvSpPr txBox="1">
                <a:spLocks noChangeArrowheads="1"/>
              </p:cNvSpPr>
              <p:nvPr/>
            </p:nvSpPr>
            <p:spPr bwMode="auto">
              <a:xfrm>
                <a:off x="2304" y="1216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GB" sz="1400" b="1" i="1"/>
                  <a:t>Q</a:t>
                </a:r>
                <a:endParaRPr lang="en-GB" sz="1400" b="1"/>
              </a:p>
            </p:txBody>
          </p:sp>
          <p:sp>
            <p:nvSpPr>
              <p:cNvPr id="63632" name="Oval 181"/>
              <p:cNvSpPr>
                <a:spLocks noChangeArrowheads="1"/>
              </p:cNvSpPr>
              <p:nvPr/>
            </p:nvSpPr>
            <p:spPr bwMode="auto">
              <a:xfrm>
                <a:off x="1959" y="1369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63525" name="Line 182"/>
            <p:cNvSpPr>
              <a:spLocks noChangeShapeType="1"/>
            </p:cNvSpPr>
            <p:nvPr/>
          </p:nvSpPr>
          <p:spPr bwMode="auto">
            <a:xfrm flipV="1">
              <a:off x="3504" y="1872"/>
              <a:ext cx="96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63526" name="Group 183"/>
            <p:cNvGrpSpPr>
              <a:grpSpLocks/>
            </p:cNvGrpSpPr>
            <p:nvPr/>
          </p:nvGrpSpPr>
          <p:grpSpPr bwMode="auto">
            <a:xfrm>
              <a:off x="3591" y="1680"/>
              <a:ext cx="586" cy="384"/>
              <a:chOff x="1959" y="1200"/>
              <a:chExt cx="586" cy="384"/>
            </a:xfrm>
          </p:grpSpPr>
          <p:sp>
            <p:nvSpPr>
              <p:cNvPr id="63621" name="Rectangle 184"/>
              <p:cNvSpPr>
                <a:spLocks noChangeArrowheads="1"/>
              </p:cNvSpPr>
              <p:nvPr/>
            </p:nvSpPr>
            <p:spPr bwMode="auto">
              <a:xfrm>
                <a:off x="2016" y="1248"/>
                <a:ext cx="48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3622" name="Text Box 185"/>
              <p:cNvSpPr txBox="1">
                <a:spLocks noChangeArrowheads="1"/>
              </p:cNvSpPr>
              <p:nvPr/>
            </p:nvSpPr>
            <p:spPr bwMode="auto">
              <a:xfrm>
                <a:off x="2304" y="1392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sz="1400" b="1" i="1"/>
                  <a:t>D</a:t>
                </a:r>
              </a:p>
            </p:txBody>
          </p:sp>
          <p:sp>
            <p:nvSpPr>
              <p:cNvPr id="63623" name="Text Box 186"/>
              <p:cNvSpPr txBox="1">
                <a:spLocks noChangeArrowheads="1"/>
              </p:cNvSpPr>
              <p:nvPr/>
            </p:nvSpPr>
            <p:spPr bwMode="auto">
              <a:xfrm>
                <a:off x="2429" y="1200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endParaRPr lang="en-GB" sz="1400" b="1"/>
              </a:p>
            </p:txBody>
          </p:sp>
          <p:sp>
            <p:nvSpPr>
              <p:cNvPr id="63624" name="AutoShape 187"/>
              <p:cNvSpPr>
                <a:spLocks noChangeArrowheads="1"/>
              </p:cNvSpPr>
              <p:nvPr/>
            </p:nvSpPr>
            <p:spPr bwMode="auto">
              <a:xfrm>
                <a:off x="2064" y="1488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3625" name="Text Box 188"/>
              <p:cNvSpPr txBox="1">
                <a:spLocks noChangeArrowheads="1"/>
              </p:cNvSpPr>
              <p:nvPr/>
            </p:nvSpPr>
            <p:spPr bwMode="auto">
              <a:xfrm>
                <a:off x="2304" y="1216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GB" sz="1400" b="1" i="1"/>
                  <a:t>Q</a:t>
                </a:r>
                <a:endParaRPr lang="en-GB" sz="1400" b="1"/>
              </a:p>
            </p:txBody>
          </p:sp>
          <p:sp>
            <p:nvSpPr>
              <p:cNvPr id="63626" name="Oval 189"/>
              <p:cNvSpPr>
                <a:spLocks noChangeArrowheads="1"/>
              </p:cNvSpPr>
              <p:nvPr/>
            </p:nvSpPr>
            <p:spPr bwMode="auto">
              <a:xfrm>
                <a:off x="1959" y="1369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63527" name="Line 190"/>
            <p:cNvSpPr>
              <a:spLocks noChangeShapeType="1"/>
            </p:cNvSpPr>
            <p:nvPr/>
          </p:nvSpPr>
          <p:spPr bwMode="auto">
            <a:xfrm flipV="1">
              <a:off x="4464" y="1872"/>
              <a:ext cx="105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63528" name="Group 191"/>
            <p:cNvGrpSpPr>
              <a:grpSpLocks/>
            </p:cNvGrpSpPr>
            <p:nvPr/>
          </p:nvGrpSpPr>
          <p:grpSpPr bwMode="auto">
            <a:xfrm>
              <a:off x="4560" y="1680"/>
              <a:ext cx="586" cy="384"/>
              <a:chOff x="1959" y="1200"/>
              <a:chExt cx="586" cy="384"/>
            </a:xfrm>
          </p:grpSpPr>
          <p:sp>
            <p:nvSpPr>
              <p:cNvPr id="63615" name="Rectangle 192"/>
              <p:cNvSpPr>
                <a:spLocks noChangeArrowheads="1"/>
              </p:cNvSpPr>
              <p:nvPr/>
            </p:nvSpPr>
            <p:spPr bwMode="auto">
              <a:xfrm>
                <a:off x="2016" y="1248"/>
                <a:ext cx="48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3616" name="Text Box 193"/>
              <p:cNvSpPr txBox="1">
                <a:spLocks noChangeArrowheads="1"/>
              </p:cNvSpPr>
              <p:nvPr/>
            </p:nvSpPr>
            <p:spPr bwMode="auto">
              <a:xfrm>
                <a:off x="2304" y="1392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sz="1400" b="1" i="1"/>
                  <a:t>D</a:t>
                </a:r>
              </a:p>
            </p:txBody>
          </p:sp>
          <p:sp>
            <p:nvSpPr>
              <p:cNvPr id="63617" name="Text Box 194"/>
              <p:cNvSpPr txBox="1">
                <a:spLocks noChangeArrowheads="1"/>
              </p:cNvSpPr>
              <p:nvPr/>
            </p:nvSpPr>
            <p:spPr bwMode="auto">
              <a:xfrm>
                <a:off x="2429" y="1200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endParaRPr lang="en-GB" sz="1400" b="1"/>
              </a:p>
            </p:txBody>
          </p:sp>
          <p:sp>
            <p:nvSpPr>
              <p:cNvPr id="63618" name="AutoShape 195"/>
              <p:cNvSpPr>
                <a:spLocks noChangeArrowheads="1"/>
              </p:cNvSpPr>
              <p:nvPr/>
            </p:nvSpPr>
            <p:spPr bwMode="auto">
              <a:xfrm>
                <a:off x="2064" y="1488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3619" name="Text Box 196"/>
              <p:cNvSpPr txBox="1">
                <a:spLocks noChangeArrowheads="1"/>
              </p:cNvSpPr>
              <p:nvPr/>
            </p:nvSpPr>
            <p:spPr bwMode="auto">
              <a:xfrm>
                <a:off x="2304" y="1216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GB" sz="1400" b="1" i="1"/>
                  <a:t>Q</a:t>
                </a:r>
                <a:endParaRPr lang="en-GB" sz="1400" b="1"/>
              </a:p>
            </p:txBody>
          </p:sp>
          <p:sp>
            <p:nvSpPr>
              <p:cNvPr id="63620" name="Oval 197"/>
              <p:cNvSpPr>
                <a:spLocks noChangeArrowheads="1"/>
              </p:cNvSpPr>
              <p:nvPr/>
            </p:nvSpPr>
            <p:spPr bwMode="auto">
              <a:xfrm>
                <a:off x="1959" y="1369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63529" name="Group 215"/>
            <p:cNvGrpSpPr>
              <a:grpSpLocks/>
            </p:cNvGrpSpPr>
            <p:nvPr/>
          </p:nvGrpSpPr>
          <p:grpSpPr bwMode="auto">
            <a:xfrm>
              <a:off x="864" y="1776"/>
              <a:ext cx="436" cy="212"/>
              <a:chOff x="960" y="1296"/>
              <a:chExt cx="436" cy="212"/>
            </a:xfrm>
          </p:grpSpPr>
          <p:sp>
            <p:nvSpPr>
              <p:cNvPr id="63613" name="Line 12"/>
              <p:cNvSpPr>
                <a:spLocks noChangeShapeType="1"/>
              </p:cNvSpPr>
              <p:nvPr/>
            </p:nvSpPr>
            <p:spPr bwMode="auto">
              <a:xfrm>
                <a:off x="1040" y="130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3614" name="Text Box 198"/>
              <p:cNvSpPr txBox="1">
                <a:spLocks noChangeArrowheads="1"/>
              </p:cNvSpPr>
              <p:nvPr/>
            </p:nvSpPr>
            <p:spPr bwMode="auto">
              <a:xfrm>
                <a:off x="960" y="1296"/>
                <a:ext cx="4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GB" b="1"/>
                  <a:t>Clear</a:t>
                </a:r>
              </a:p>
            </p:txBody>
          </p:sp>
        </p:grpSp>
        <p:sp>
          <p:nvSpPr>
            <p:cNvPr id="63530" name="Line 200"/>
            <p:cNvSpPr>
              <a:spLocks noChangeShapeType="1"/>
            </p:cNvSpPr>
            <p:nvPr/>
          </p:nvSpPr>
          <p:spPr bwMode="auto">
            <a:xfrm>
              <a:off x="2544" y="1872"/>
              <a:ext cx="0" cy="24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31" name="Line 201"/>
            <p:cNvSpPr>
              <a:spLocks noChangeShapeType="1"/>
            </p:cNvSpPr>
            <p:nvPr/>
          </p:nvSpPr>
          <p:spPr bwMode="auto">
            <a:xfrm>
              <a:off x="3504" y="1872"/>
              <a:ext cx="0" cy="24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32" name="Line 202"/>
            <p:cNvSpPr>
              <a:spLocks noChangeShapeType="1"/>
            </p:cNvSpPr>
            <p:nvPr/>
          </p:nvSpPr>
          <p:spPr bwMode="auto">
            <a:xfrm>
              <a:off x="4464" y="1872"/>
              <a:ext cx="0" cy="24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33" name="Line 203"/>
            <p:cNvSpPr>
              <a:spLocks noChangeShapeType="1"/>
            </p:cNvSpPr>
            <p:nvPr/>
          </p:nvSpPr>
          <p:spPr bwMode="auto">
            <a:xfrm>
              <a:off x="2784" y="2016"/>
              <a:ext cx="0" cy="24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34" name="Line 204"/>
            <p:cNvSpPr>
              <a:spLocks noChangeShapeType="1"/>
            </p:cNvSpPr>
            <p:nvPr/>
          </p:nvSpPr>
          <p:spPr bwMode="auto">
            <a:xfrm>
              <a:off x="3744" y="2016"/>
              <a:ext cx="0" cy="24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35" name="Line 205"/>
            <p:cNvSpPr>
              <a:spLocks noChangeShapeType="1"/>
            </p:cNvSpPr>
            <p:nvPr/>
          </p:nvSpPr>
          <p:spPr bwMode="auto">
            <a:xfrm>
              <a:off x="4704" y="2016"/>
              <a:ext cx="0" cy="24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36" name="Oval 50"/>
            <p:cNvSpPr>
              <a:spLocks noChangeArrowheads="1"/>
            </p:cNvSpPr>
            <p:nvPr/>
          </p:nvSpPr>
          <p:spPr bwMode="auto">
            <a:xfrm>
              <a:off x="2767" y="2239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37" name="Oval 51"/>
            <p:cNvSpPr>
              <a:spLocks noChangeArrowheads="1"/>
            </p:cNvSpPr>
            <p:nvPr/>
          </p:nvSpPr>
          <p:spPr bwMode="auto">
            <a:xfrm>
              <a:off x="3727" y="2239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38" name="Oval 137"/>
            <p:cNvSpPr>
              <a:spLocks noChangeArrowheads="1"/>
            </p:cNvSpPr>
            <p:nvPr/>
          </p:nvSpPr>
          <p:spPr bwMode="auto">
            <a:xfrm>
              <a:off x="1807" y="2239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39" name="Oval 138"/>
            <p:cNvSpPr>
              <a:spLocks noChangeArrowheads="1"/>
            </p:cNvSpPr>
            <p:nvPr/>
          </p:nvSpPr>
          <p:spPr bwMode="auto">
            <a:xfrm>
              <a:off x="3488" y="2088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40" name="Oval 161"/>
            <p:cNvSpPr>
              <a:spLocks noChangeArrowheads="1"/>
            </p:cNvSpPr>
            <p:nvPr/>
          </p:nvSpPr>
          <p:spPr bwMode="auto">
            <a:xfrm>
              <a:off x="2528" y="2088"/>
              <a:ext cx="4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41" name="Rectangle 206"/>
            <p:cNvSpPr>
              <a:spLocks noChangeArrowheads="1"/>
            </p:cNvSpPr>
            <p:nvPr/>
          </p:nvSpPr>
          <p:spPr bwMode="auto">
            <a:xfrm>
              <a:off x="1728" y="2496"/>
              <a:ext cx="528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42" name="Text Box 207"/>
            <p:cNvSpPr txBox="1">
              <a:spLocks noChangeArrowheads="1"/>
            </p:cNvSpPr>
            <p:nvPr/>
          </p:nvSpPr>
          <p:spPr bwMode="auto">
            <a:xfrm>
              <a:off x="1824" y="2544"/>
              <a:ext cx="38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GB" sz="1400" b="1"/>
                <a:t>4x1 MUX</a:t>
              </a:r>
            </a:p>
          </p:txBody>
        </p:sp>
        <p:sp>
          <p:nvSpPr>
            <p:cNvPr id="63543" name="Line 208"/>
            <p:cNvSpPr>
              <a:spLocks noChangeShapeType="1"/>
            </p:cNvSpPr>
            <p:nvPr/>
          </p:nvSpPr>
          <p:spPr bwMode="auto">
            <a:xfrm flipV="1">
              <a:off x="1920" y="2976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44" name="Line 209"/>
            <p:cNvSpPr>
              <a:spLocks noChangeShapeType="1"/>
            </p:cNvSpPr>
            <p:nvPr/>
          </p:nvSpPr>
          <p:spPr bwMode="auto">
            <a:xfrm flipV="1">
              <a:off x="2064" y="2976"/>
              <a:ext cx="0" cy="4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45" name="Line 210"/>
            <p:cNvSpPr>
              <a:spLocks noChangeShapeType="1"/>
            </p:cNvSpPr>
            <p:nvPr/>
          </p:nvSpPr>
          <p:spPr bwMode="auto">
            <a:xfrm flipV="1">
              <a:off x="2208" y="297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46" name="Line 211"/>
            <p:cNvSpPr>
              <a:spLocks noChangeShapeType="1"/>
            </p:cNvSpPr>
            <p:nvPr/>
          </p:nvSpPr>
          <p:spPr bwMode="auto">
            <a:xfrm rot="5400000" flipV="1">
              <a:off x="1584" y="2496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47" name="Line 212"/>
            <p:cNvSpPr>
              <a:spLocks noChangeShapeType="1"/>
            </p:cNvSpPr>
            <p:nvPr/>
          </p:nvSpPr>
          <p:spPr bwMode="auto">
            <a:xfrm rot="5400000" flipV="1">
              <a:off x="1584" y="2688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48" name="Text Box 213"/>
            <p:cNvSpPr txBox="1">
              <a:spLocks noChangeArrowheads="1"/>
            </p:cNvSpPr>
            <p:nvPr/>
          </p:nvSpPr>
          <p:spPr bwMode="auto">
            <a:xfrm>
              <a:off x="1200" y="2496"/>
              <a:ext cx="2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b="1" i="1"/>
                <a:t>s</a:t>
              </a:r>
              <a:r>
                <a:rPr lang="en-GB" b="1" baseline="-25000"/>
                <a:t>1</a:t>
              </a:r>
              <a:endParaRPr lang="en-GB" sz="1400" b="1" i="1"/>
            </a:p>
          </p:txBody>
        </p:sp>
        <p:sp>
          <p:nvSpPr>
            <p:cNvPr id="63549" name="Text Box 214"/>
            <p:cNvSpPr txBox="1">
              <a:spLocks noChangeArrowheads="1"/>
            </p:cNvSpPr>
            <p:nvPr/>
          </p:nvSpPr>
          <p:spPr bwMode="auto">
            <a:xfrm>
              <a:off x="1200" y="2688"/>
              <a:ext cx="2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b="1" i="1"/>
                <a:t>s</a:t>
              </a:r>
              <a:r>
                <a:rPr lang="en-GB" b="1" baseline="-25000"/>
                <a:t>0</a:t>
              </a:r>
              <a:endParaRPr lang="en-GB" b="1" i="1"/>
            </a:p>
          </p:txBody>
        </p:sp>
        <p:sp>
          <p:nvSpPr>
            <p:cNvPr id="63550" name="Text Box 216"/>
            <p:cNvSpPr txBox="1">
              <a:spLocks noChangeArrowheads="1"/>
            </p:cNvSpPr>
            <p:nvPr/>
          </p:nvSpPr>
          <p:spPr bwMode="auto">
            <a:xfrm>
              <a:off x="1689" y="2816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/>
                <a:t>3   2   1  0</a:t>
              </a:r>
            </a:p>
          </p:txBody>
        </p:sp>
        <p:sp>
          <p:nvSpPr>
            <p:cNvPr id="63551" name="Line 217"/>
            <p:cNvSpPr>
              <a:spLocks noChangeShapeType="1"/>
            </p:cNvSpPr>
            <p:nvPr/>
          </p:nvSpPr>
          <p:spPr bwMode="auto">
            <a:xfrm>
              <a:off x="2112" y="2016"/>
              <a:ext cx="0" cy="4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52" name="Line 218"/>
            <p:cNvSpPr>
              <a:spLocks noChangeShapeType="1"/>
            </p:cNvSpPr>
            <p:nvPr/>
          </p:nvSpPr>
          <p:spPr bwMode="auto">
            <a:xfrm flipV="1">
              <a:off x="2736" y="2976"/>
              <a:ext cx="0" cy="5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53" name="Rectangle 219"/>
            <p:cNvSpPr>
              <a:spLocks noChangeArrowheads="1"/>
            </p:cNvSpPr>
            <p:nvPr/>
          </p:nvSpPr>
          <p:spPr bwMode="auto">
            <a:xfrm>
              <a:off x="2688" y="2496"/>
              <a:ext cx="528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54" name="Text Box 220"/>
            <p:cNvSpPr txBox="1">
              <a:spLocks noChangeArrowheads="1"/>
            </p:cNvSpPr>
            <p:nvPr/>
          </p:nvSpPr>
          <p:spPr bwMode="auto">
            <a:xfrm>
              <a:off x="2784" y="2544"/>
              <a:ext cx="38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GB" sz="1400" b="1"/>
                <a:t>4x1 MUX</a:t>
              </a:r>
            </a:p>
          </p:txBody>
        </p:sp>
        <p:sp>
          <p:nvSpPr>
            <p:cNvPr id="63555" name="Line 221"/>
            <p:cNvSpPr>
              <a:spLocks noChangeShapeType="1"/>
            </p:cNvSpPr>
            <p:nvPr/>
          </p:nvSpPr>
          <p:spPr bwMode="auto">
            <a:xfrm flipV="1">
              <a:off x="2880" y="2976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56" name="Line 222"/>
            <p:cNvSpPr>
              <a:spLocks noChangeShapeType="1"/>
            </p:cNvSpPr>
            <p:nvPr/>
          </p:nvSpPr>
          <p:spPr bwMode="auto">
            <a:xfrm flipV="1">
              <a:off x="3024" y="297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57" name="Line 223"/>
            <p:cNvSpPr>
              <a:spLocks noChangeShapeType="1"/>
            </p:cNvSpPr>
            <p:nvPr/>
          </p:nvSpPr>
          <p:spPr bwMode="auto">
            <a:xfrm flipV="1">
              <a:off x="3168" y="297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58" name="Line 224"/>
            <p:cNvSpPr>
              <a:spLocks noChangeShapeType="1"/>
            </p:cNvSpPr>
            <p:nvPr/>
          </p:nvSpPr>
          <p:spPr bwMode="auto">
            <a:xfrm rot="5400000" flipV="1">
              <a:off x="2472" y="2424"/>
              <a:ext cx="0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59" name="Line 225"/>
            <p:cNvSpPr>
              <a:spLocks noChangeShapeType="1"/>
            </p:cNvSpPr>
            <p:nvPr/>
          </p:nvSpPr>
          <p:spPr bwMode="auto">
            <a:xfrm rot="5400000" flipV="1">
              <a:off x="2472" y="2616"/>
              <a:ext cx="0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60" name="Text Box 226"/>
            <p:cNvSpPr txBox="1">
              <a:spLocks noChangeArrowheads="1"/>
            </p:cNvSpPr>
            <p:nvPr/>
          </p:nvSpPr>
          <p:spPr bwMode="auto">
            <a:xfrm>
              <a:off x="2649" y="2816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/>
                <a:t>3   2   1  0</a:t>
              </a:r>
            </a:p>
          </p:txBody>
        </p:sp>
        <p:sp>
          <p:nvSpPr>
            <p:cNvPr id="63561" name="Line 227"/>
            <p:cNvSpPr>
              <a:spLocks noChangeShapeType="1"/>
            </p:cNvSpPr>
            <p:nvPr/>
          </p:nvSpPr>
          <p:spPr bwMode="auto">
            <a:xfrm>
              <a:off x="3072" y="2016"/>
              <a:ext cx="0" cy="4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62" name="Line 229"/>
            <p:cNvSpPr>
              <a:spLocks noChangeShapeType="1"/>
            </p:cNvSpPr>
            <p:nvPr/>
          </p:nvSpPr>
          <p:spPr bwMode="auto">
            <a:xfrm flipV="1">
              <a:off x="3696" y="2976"/>
              <a:ext cx="0" cy="5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63" name="Rectangle 230"/>
            <p:cNvSpPr>
              <a:spLocks noChangeArrowheads="1"/>
            </p:cNvSpPr>
            <p:nvPr/>
          </p:nvSpPr>
          <p:spPr bwMode="auto">
            <a:xfrm>
              <a:off x="3648" y="2496"/>
              <a:ext cx="528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64" name="Text Box 231"/>
            <p:cNvSpPr txBox="1">
              <a:spLocks noChangeArrowheads="1"/>
            </p:cNvSpPr>
            <p:nvPr/>
          </p:nvSpPr>
          <p:spPr bwMode="auto">
            <a:xfrm>
              <a:off x="3744" y="2544"/>
              <a:ext cx="38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GB" sz="1400" b="1"/>
                <a:t>4x1 MUX</a:t>
              </a:r>
            </a:p>
          </p:txBody>
        </p:sp>
        <p:sp>
          <p:nvSpPr>
            <p:cNvPr id="63565" name="Line 232"/>
            <p:cNvSpPr>
              <a:spLocks noChangeShapeType="1"/>
            </p:cNvSpPr>
            <p:nvPr/>
          </p:nvSpPr>
          <p:spPr bwMode="auto">
            <a:xfrm flipV="1">
              <a:off x="3840" y="2976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66" name="Line 233"/>
            <p:cNvSpPr>
              <a:spLocks noChangeShapeType="1"/>
            </p:cNvSpPr>
            <p:nvPr/>
          </p:nvSpPr>
          <p:spPr bwMode="auto">
            <a:xfrm flipV="1">
              <a:off x="3984" y="297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67" name="Line 234"/>
            <p:cNvSpPr>
              <a:spLocks noChangeShapeType="1"/>
            </p:cNvSpPr>
            <p:nvPr/>
          </p:nvSpPr>
          <p:spPr bwMode="auto">
            <a:xfrm flipV="1">
              <a:off x="4128" y="297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68" name="Line 235"/>
            <p:cNvSpPr>
              <a:spLocks noChangeShapeType="1"/>
            </p:cNvSpPr>
            <p:nvPr/>
          </p:nvSpPr>
          <p:spPr bwMode="auto">
            <a:xfrm rot="5400000" flipV="1">
              <a:off x="3432" y="2424"/>
              <a:ext cx="0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69" name="Line 236"/>
            <p:cNvSpPr>
              <a:spLocks noChangeShapeType="1"/>
            </p:cNvSpPr>
            <p:nvPr/>
          </p:nvSpPr>
          <p:spPr bwMode="auto">
            <a:xfrm rot="5400000" flipV="1">
              <a:off x="3432" y="2616"/>
              <a:ext cx="0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70" name="Text Box 237"/>
            <p:cNvSpPr txBox="1">
              <a:spLocks noChangeArrowheads="1"/>
            </p:cNvSpPr>
            <p:nvPr/>
          </p:nvSpPr>
          <p:spPr bwMode="auto">
            <a:xfrm>
              <a:off x="3609" y="2816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/>
                <a:t>3   2   1  0</a:t>
              </a:r>
            </a:p>
          </p:txBody>
        </p:sp>
        <p:sp>
          <p:nvSpPr>
            <p:cNvPr id="63571" name="Line 238"/>
            <p:cNvSpPr>
              <a:spLocks noChangeShapeType="1"/>
            </p:cNvSpPr>
            <p:nvPr/>
          </p:nvSpPr>
          <p:spPr bwMode="auto">
            <a:xfrm>
              <a:off x="4032" y="2016"/>
              <a:ext cx="0" cy="4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72" name="Line 239"/>
            <p:cNvSpPr>
              <a:spLocks noChangeShapeType="1"/>
            </p:cNvSpPr>
            <p:nvPr/>
          </p:nvSpPr>
          <p:spPr bwMode="auto">
            <a:xfrm flipV="1">
              <a:off x="4656" y="2976"/>
              <a:ext cx="0" cy="5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73" name="Rectangle 240"/>
            <p:cNvSpPr>
              <a:spLocks noChangeArrowheads="1"/>
            </p:cNvSpPr>
            <p:nvPr/>
          </p:nvSpPr>
          <p:spPr bwMode="auto">
            <a:xfrm>
              <a:off x="4608" y="2496"/>
              <a:ext cx="528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74" name="Text Box 241"/>
            <p:cNvSpPr txBox="1">
              <a:spLocks noChangeArrowheads="1"/>
            </p:cNvSpPr>
            <p:nvPr/>
          </p:nvSpPr>
          <p:spPr bwMode="auto">
            <a:xfrm>
              <a:off x="4704" y="2544"/>
              <a:ext cx="38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GB" sz="1400" b="1"/>
                <a:t>4x1 MUX</a:t>
              </a:r>
            </a:p>
          </p:txBody>
        </p:sp>
        <p:sp>
          <p:nvSpPr>
            <p:cNvPr id="63575" name="Line 242"/>
            <p:cNvSpPr>
              <a:spLocks noChangeShapeType="1"/>
            </p:cNvSpPr>
            <p:nvPr/>
          </p:nvSpPr>
          <p:spPr bwMode="auto">
            <a:xfrm flipV="1">
              <a:off x="4800" y="2976"/>
              <a:ext cx="0" cy="4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76" name="Line 243"/>
            <p:cNvSpPr>
              <a:spLocks noChangeShapeType="1"/>
            </p:cNvSpPr>
            <p:nvPr/>
          </p:nvSpPr>
          <p:spPr bwMode="auto">
            <a:xfrm flipV="1">
              <a:off x="4944" y="297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77" name="Line 244"/>
            <p:cNvSpPr>
              <a:spLocks noChangeShapeType="1"/>
            </p:cNvSpPr>
            <p:nvPr/>
          </p:nvSpPr>
          <p:spPr bwMode="auto">
            <a:xfrm flipV="1">
              <a:off x="5088" y="297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78" name="Line 245"/>
            <p:cNvSpPr>
              <a:spLocks noChangeShapeType="1"/>
            </p:cNvSpPr>
            <p:nvPr/>
          </p:nvSpPr>
          <p:spPr bwMode="auto">
            <a:xfrm rot="5400000" flipV="1">
              <a:off x="4392" y="2424"/>
              <a:ext cx="0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79" name="Line 246"/>
            <p:cNvSpPr>
              <a:spLocks noChangeShapeType="1"/>
            </p:cNvSpPr>
            <p:nvPr/>
          </p:nvSpPr>
          <p:spPr bwMode="auto">
            <a:xfrm rot="5400000" flipV="1">
              <a:off x="4392" y="2616"/>
              <a:ext cx="0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80" name="Text Box 247"/>
            <p:cNvSpPr txBox="1">
              <a:spLocks noChangeArrowheads="1"/>
            </p:cNvSpPr>
            <p:nvPr/>
          </p:nvSpPr>
          <p:spPr bwMode="auto">
            <a:xfrm>
              <a:off x="4569" y="2816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/>
                <a:t>3   2   1  0</a:t>
              </a:r>
            </a:p>
          </p:txBody>
        </p:sp>
        <p:sp>
          <p:nvSpPr>
            <p:cNvPr id="63581" name="Line 248"/>
            <p:cNvSpPr>
              <a:spLocks noChangeShapeType="1"/>
            </p:cNvSpPr>
            <p:nvPr/>
          </p:nvSpPr>
          <p:spPr bwMode="auto">
            <a:xfrm>
              <a:off x="5040" y="2016"/>
              <a:ext cx="0" cy="4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82" name="Line 249"/>
            <p:cNvSpPr>
              <a:spLocks noChangeShapeType="1"/>
            </p:cNvSpPr>
            <p:nvPr/>
          </p:nvSpPr>
          <p:spPr bwMode="auto">
            <a:xfrm rot="5400000">
              <a:off x="2232" y="1512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83" name="Line 250"/>
            <p:cNvSpPr>
              <a:spLocks noChangeShapeType="1"/>
            </p:cNvSpPr>
            <p:nvPr/>
          </p:nvSpPr>
          <p:spPr bwMode="auto">
            <a:xfrm>
              <a:off x="2112" y="153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84" name="Line 251"/>
            <p:cNvSpPr>
              <a:spLocks noChangeShapeType="1"/>
            </p:cNvSpPr>
            <p:nvPr/>
          </p:nvSpPr>
          <p:spPr bwMode="auto">
            <a:xfrm rot="5400000">
              <a:off x="2616" y="2712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85" name="Oval 252"/>
            <p:cNvSpPr>
              <a:spLocks noChangeArrowheads="1"/>
            </p:cNvSpPr>
            <p:nvPr/>
          </p:nvSpPr>
          <p:spPr bwMode="auto">
            <a:xfrm>
              <a:off x="2328" y="3096"/>
              <a:ext cx="4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86" name="Line 253"/>
            <p:cNvSpPr>
              <a:spLocks noChangeShapeType="1"/>
            </p:cNvSpPr>
            <p:nvPr/>
          </p:nvSpPr>
          <p:spPr bwMode="auto">
            <a:xfrm rot="5400000">
              <a:off x="3576" y="2712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87" name="Line 254"/>
            <p:cNvSpPr>
              <a:spLocks noChangeShapeType="1"/>
            </p:cNvSpPr>
            <p:nvPr/>
          </p:nvSpPr>
          <p:spPr bwMode="auto">
            <a:xfrm>
              <a:off x="3312" y="1632"/>
              <a:ext cx="0" cy="172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88" name="Oval 255"/>
            <p:cNvSpPr>
              <a:spLocks noChangeArrowheads="1"/>
            </p:cNvSpPr>
            <p:nvPr/>
          </p:nvSpPr>
          <p:spPr bwMode="auto">
            <a:xfrm>
              <a:off x="3288" y="3096"/>
              <a:ext cx="4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89" name="Line 256"/>
            <p:cNvSpPr>
              <a:spLocks noChangeShapeType="1"/>
            </p:cNvSpPr>
            <p:nvPr/>
          </p:nvSpPr>
          <p:spPr bwMode="auto">
            <a:xfrm rot="5400000">
              <a:off x="3192" y="1512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90" name="Line 257"/>
            <p:cNvSpPr>
              <a:spLocks noChangeShapeType="1"/>
            </p:cNvSpPr>
            <p:nvPr/>
          </p:nvSpPr>
          <p:spPr bwMode="auto">
            <a:xfrm>
              <a:off x="3072" y="153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91" name="Line 258"/>
            <p:cNvSpPr>
              <a:spLocks noChangeShapeType="1"/>
            </p:cNvSpPr>
            <p:nvPr/>
          </p:nvSpPr>
          <p:spPr bwMode="auto">
            <a:xfrm rot="5400000">
              <a:off x="4536" y="2712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92" name="Line 260"/>
            <p:cNvSpPr>
              <a:spLocks noChangeShapeType="1"/>
            </p:cNvSpPr>
            <p:nvPr/>
          </p:nvSpPr>
          <p:spPr bwMode="auto">
            <a:xfrm>
              <a:off x="4272" y="1632"/>
              <a:ext cx="0" cy="16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93" name="Oval 261"/>
            <p:cNvSpPr>
              <a:spLocks noChangeArrowheads="1"/>
            </p:cNvSpPr>
            <p:nvPr/>
          </p:nvSpPr>
          <p:spPr bwMode="auto">
            <a:xfrm>
              <a:off x="4248" y="3096"/>
              <a:ext cx="4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94" name="Line 262"/>
            <p:cNvSpPr>
              <a:spLocks noChangeShapeType="1"/>
            </p:cNvSpPr>
            <p:nvPr/>
          </p:nvSpPr>
          <p:spPr bwMode="auto">
            <a:xfrm rot="5400000">
              <a:off x="4152" y="1512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95" name="Line 263"/>
            <p:cNvSpPr>
              <a:spLocks noChangeShapeType="1"/>
            </p:cNvSpPr>
            <p:nvPr/>
          </p:nvSpPr>
          <p:spPr bwMode="auto">
            <a:xfrm>
              <a:off x="4032" y="153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96" name="Line 264"/>
            <p:cNvSpPr>
              <a:spLocks noChangeShapeType="1"/>
            </p:cNvSpPr>
            <p:nvPr/>
          </p:nvSpPr>
          <p:spPr bwMode="auto">
            <a:xfrm rot="5400000">
              <a:off x="5112" y="1512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97" name="Line 265"/>
            <p:cNvSpPr>
              <a:spLocks noChangeShapeType="1"/>
            </p:cNvSpPr>
            <p:nvPr/>
          </p:nvSpPr>
          <p:spPr bwMode="auto">
            <a:xfrm>
              <a:off x="4992" y="153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98" name="Line 266"/>
            <p:cNvSpPr>
              <a:spLocks noChangeShapeType="1"/>
            </p:cNvSpPr>
            <p:nvPr/>
          </p:nvSpPr>
          <p:spPr bwMode="auto">
            <a:xfrm>
              <a:off x="5232" y="1632"/>
              <a:ext cx="0" cy="172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99" name="Oval 267"/>
            <p:cNvSpPr>
              <a:spLocks noChangeArrowheads="1"/>
            </p:cNvSpPr>
            <p:nvPr/>
          </p:nvSpPr>
          <p:spPr bwMode="auto">
            <a:xfrm>
              <a:off x="5208" y="3096"/>
              <a:ext cx="4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600" name="Line 268"/>
            <p:cNvSpPr>
              <a:spLocks noChangeShapeType="1"/>
            </p:cNvSpPr>
            <p:nvPr/>
          </p:nvSpPr>
          <p:spPr bwMode="auto">
            <a:xfrm rot="5400000">
              <a:off x="5160" y="304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601" name="Oval 269"/>
            <p:cNvSpPr>
              <a:spLocks noChangeArrowheads="1"/>
            </p:cNvSpPr>
            <p:nvPr/>
          </p:nvSpPr>
          <p:spPr bwMode="auto">
            <a:xfrm>
              <a:off x="4976" y="1624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602" name="Line 270"/>
            <p:cNvSpPr>
              <a:spLocks noChangeShapeType="1"/>
            </p:cNvSpPr>
            <p:nvPr/>
          </p:nvSpPr>
          <p:spPr bwMode="auto">
            <a:xfrm rot="5400000">
              <a:off x="4536" y="2664"/>
              <a:ext cx="0" cy="1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603" name="Line 271"/>
            <p:cNvSpPr>
              <a:spLocks noChangeShapeType="1"/>
            </p:cNvSpPr>
            <p:nvPr/>
          </p:nvSpPr>
          <p:spPr bwMode="auto">
            <a:xfrm rot="5400000">
              <a:off x="1800" y="3192"/>
              <a:ext cx="0" cy="52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604" name="Text Box 272"/>
            <p:cNvSpPr txBox="1">
              <a:spLocks noChangeArrowheads="1"/>
            </p:cNvSpPr>
            <p:nvPr/>
          </p:nvSpPr>
          <p:spPr bwMode="auto">
            <a:xfrm>
              <a:off x="2016" y="1344"/>
              <a:ext cx="2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b="1" i="1"/>
                <a:t>A</a:t>
              </a:r>
              <a:r>
                <a:rPr lang="en-GB" b="1" baseline="-25000"/>
                <a:t>4</a:t>
              </a:r>
              <a:endParaRPr lang="en-GB" b="1" i="1"/>
            </a:p>
          </p:txBody>
        </p:sp>
        <p:sp>
          <p:nvSpPr>
            <p:cNvPr id="63605" name="Text Box 273"/>
            <p:cNvSpPr txBox="1">
              <a:spLocks noChangeArrowheads="1"/>
            </p:cNvSpPr>
            <p:nvPr/>
          </p:nvSpPr>
          <p:spPr bwMode="auto">
            <a:xfrm>
              <a:off x="2976" y="1344"/>
              <a:ext cx="2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b="1" i="1"/>
                <a:t>A</a:t>
              </a:r>
              <a:r>
                <a:rPr lang="en-GB" b="1" baseline="-25000"/>
                <a:t>3</a:t>
              </a:r>
              <a:endParaRPr lang="en-GB" b="1" i="1"/>
            </a:p>
          </p:txBody>
        </p:sp>
        <p:sp>
          <p:nvSpPr>
            <p:cNvPr id="63606" name="Text Box 274"/>
            <p:cNvSpPr txBox="1">
              <a:spLocks noChangeArrowheads="1"/>
            </p:cNvSpPr>
            <p:nvPr/>
          </p:nvSpPr>
          <p:spPr bwMode="auto">
            <a:xfrm>
              <a:off x="3936" y="1344"/>
              <a:ext cx="2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b="1" i="1"/>
                <a:t>A</a:t>
              </a:r>
              <a:r>
                <a:rPr lang="en-GB" b="1" baseline="-25000"/>
                <a:t>2</a:t>
              </a:r>
              <a:endParaRPr lang="en-GB" b="1" i="1"/>
            </a:p>
          </p:txBody>
        </p:sp>
        <p:sp>
          <p:nvSpPr>
            <p:cNvPr id="63607" name="Text Box 275"/>
            <p:cNvSpPr txBox="1">
              <a:spLocks noChangeArrowheads="1"/>
            </p:cNvSpPr>
            <p:nvPr/>
          </p:nvSpPr>
          <p:spPr bwMode="auto">
            <a:xfrm>
              <a:off x="4896" y="1344"/>
              <a:ext cx="2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b="1" i="1"/>
                <a:t>A</a:t>
              </a:r>
              <a:r>
                <a:rPr lang="en-GB" b="1" baseline="-25000"/>
                <a:t>1</a:t>
              </a:r>
              <a:endParaRPr lang="en-GB" b="1" i="1"/>
            </a:p>
          </p:txBody>
        </p:sp>
        <p:sp>
          <p:nvSpPr>
            <p:cNvPr id="63608" name="Text Box 276"/>
            <p:cNvSpPr txBox="1">
              <a:spLocks noChangeArrowheads="1"/>
            </p:cNvSpPr>
            <p:nvPr/>
          </p:nvSpPr>
          <p:spPr bwMode="auto">
            <a:xfrm>
              <a:off x="5088" y="3360"/>
              <a:ext cx="672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GB" sz="1400" b="1"/>
                <a:t>Serial input for shift-left</a:t>
              </a:r>
            </a:p>
          </p:txBody>
        </p:sp>
        <p:sp>
          <p:nvSpPr>
            <p:cNvPr id="63609" name="AutoShape 277"/>
            <p:cNvSpPr>
              <a:spLocks/>
            </p:cNvSpPr>
            <p:nvPr/>
          </p:nvSpPr>
          <p:spPr bwMode="auto">
            <a:xfrm rot="5400000">
              <a:off x="3504" y="-240"/>
              <a:ext cx="96" cy="3168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610" name="AutoShape 278"/>
            <p:cNvSpPr>
              <a:spLocks/>
            </p:cNvSpPr>
            <p:nvPr/>
          </p:nvSpPr>
          <p:spPr bwMode="auto">
            <a:xfrm rot="16200000" flipV="1">
              <a:off x="3144" y="2232"/>
              <a:ext cx="96" cy="3120"/>
            </a:xfrm>
            <a:prstGeom prst="leftBrace">
              <a:avLst>
                <a:gd name="adj1" fmla="val 270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611" name="Text Box 279"/>
            <p:cNvSpPr txBox="1">
              <a:spLocks noChangeArrowheads="1"/>
            </p:cNvSpPr>
            <p:nvPr/>
          </p:nvSpPr>
          <p:spPr bwMode="auto">
            <a:xfrm>
              <a:off x="2736" y="3840"/>
              <a:ext cx="11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 b="1"/>
                <a:t>Parallel inputs</a:t>
              </a:r>
            </a:p>
          </p:txBody>
        </p:sp>
        <p:sp>
          <p:nvSpPr>
            <p:cNvPr id="63612" name="Text Box 280"/>
            <p:cNvSpPr txBox="1">
              <a:spLocks noChangeArrowheads="1"/>
            </p:cNvSpPr>
            <p:nvPr/>
          </p:nvSpPr>
          <p:spPr bwMode="auto">
            <a:xfrm>
              <a:off x="3072" y="1104"/>
              <a:ext cx="9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 b="1"/>
                <a:t>Parallel outputs</a:t>
              </a:r>
            </a:p>
          </p:txBody>
        </p:sp>
      </p:grpSp>
      <p:sp>
        <p:nvSpPr>
          <p:cNvPr id="63496" name="AutoShape 28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838700"/>
            <a:ext cx="381000" cy="304800"/>
          </a:xfrm>
          <a:prstGeom prst="actionButtonBackPrevious">
            <a:avLst/>
          </a:prstGeom>
          <a:gradFill rotWithShape="0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683" name="AutoShape 28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295900"/>
            <a:ext cx="381000" cy="304800"/>
          </a:xfrm>
          <a:prstGeom prst="actionButtonForwardNext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8684" name="AutoShape 28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381500"/>
            <a:ext cx="381000" cy="304800"/>
          </a:xfrm>
          <a:prstGeom prst="actionButtonBeginning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8685" name="AutoShape 28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753100"/>
            <a:ext cx="381000" cy="304800"/>
          </a:xfrm>
          <a:prstGeom prst="actionButtonEnd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59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CS1104-13</a:t>
            </a:r>
          </a:p>
        </p:txBody>
      </p:sp>
      <p:sp>
        <p:nvSpPr>
          <p:cNvPr id="645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Bidirectional Shift Registers</a:t>
            </a:r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31F0124-4564-40B8-9590-66A3CABA5B76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Bidirectional Shift Registers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848600" cy="45720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mtClean="0"/>
              <a:t>4-bit bidirectional shift register with parallel load.</a:t>
            </a:r>
          </a:p>
        </p:txBody>
      </p:sp>
      <p:grpSp>
        <p:nvGrpSpPr>
          <p:cNvPr id="64519" name="Group 145"/>
          <p:cNvGrpSpPr>
            <a:grpSpLocks/>
          </p:cNvGrpSpPr>
          <p:nvPr/>
        </p:nvGrpSpPr>
        <p:grpSpPr bwMode="auto">
          <a:xfrm>
            <a:off x="2286000" y="2286000"/>
            <a:ext cx="5100638" cy="1865313"/>
            <a:chOff x="1151" y="1389"/>
            <a:chExt cx="3213" cy="1175"/>
          </a:xfrm>
        </p:grpSpPr>
        <p:graphicFrame>
          <p:nvGraphicFramePr>
            <p:cNvPr id="64524" name="Object 142"/>
            <p:cNvGraphicFramePr>
              <a:graphicFrameLocks noChangeAspect="1"/>
            </p:cNvGraphicFramePr>
            <p:nvPr/>
          </p:nvGraphicFramePr>
          <p:xfrm>
            <a:off x="1151" y="1389"/>
            <a:ext cx="3213" cy="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Document" r:id="rId3" imgW="5106924" imgH="1879092" progId="Word.Document.8">
                    <p:embed/>
                  </p:oleObj>
                </mc:Choice>
                <mc:Fallback>
                  <p:oleObj name="Document" r:id="rId3" imgW="5106924" imgH="1879092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1" y="1389"/>
                          <a:ext cx="3213" cy="1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25" name="Line 143"/>
            <p:cNvSpPr>
              <a:spLocks noChangeShapeType="1"/>
            </p:cNvSpPr>
            <p:nvPr/>
          </p:nvSpPr>
          <p:spPr bwMode="auto">
            <a:xfrm>
              <a:off x="1248" y="1776"/>
              <a:ext cx="28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4526" name="Line 144"/>
            <p:cNvSpPr>
              <a:spLocks noChangeShapeType="1"/>
            </p:cNvSpPr>
            <p:nvPr/>
          </p:nvSpPr>
          <p:spPr bwMode="auto">
            <a:xfrm>
              <a:off x="1344" y="1584"/>
              <a:ext cx="10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4520" name="AutoShape 14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838700"/>
            <a:ext cx="381000" cy="304800"/>
          </a:xfrm>
          <a:prstGeom prst="actionButtonBackPrevious">
            <a:avLst/>
          </a:prstGeom>
          <a:gradFill rotWithShape="0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9571" name="AutoShape 14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295900"/>
            <a:ext cx="381000" cy="304800"/>
          </a:xfrm>
          <a:prstGeom prst="actionButtonForwardNext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9572" name="AutoShape 14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381500"/>
            <a:ext cx="381000" cy="304800"/>
          </a:xfrm>
          <a:prstGeom prst="actionButtonBeginning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9573" name="AutoShape 14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753100"/>
            <a:ext cx="381000" cy="304800"/>
          </a:xfrm>
          <a:prstGeom prst="actionButtonEnd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28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CS1104-13</a:t>
            </a:r>
          </a:p>
        </p:txBody>
      </p:sp>
      <p:sp>
        <p:nvSpPr>
          <p:cNvPr id="655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An Application – Serial Addition</a:t>
            </a:r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DED8726-5DDE-4790-99DB-6DC3A0EC9FA6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Application – Serial Addition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772400" cy="18288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mtClean="0"/>
              <a:t>Most operations in digital computers are done in parallel.  Serial operations are slower but require less equipment.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mtClean="0"/>
              <a:t>A serial adder is shown below.  </a:t>
            </a:r>
            <a:r>
              <a:rPr lang="en-US" i="1" smtClean="0"/>
              <a:t>A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 </a:t>
            </a:r>
            <a:r>
              <a:rPr lang="en-US" i="1" smtClean="0"/>
              <a:t>A</a:t>
            </a:r>
            <a:r>
              <a:rPr lang="en-US" smtClean="0"/>
              <a:t> + </a:t>
            </a:r>
            <a:r>
              <a:rPr lang="en-US" i="1" smtClean="0"/>
              <a:t>B</a:t>
            </a:r>
            <a:r>
              <a:rPr lang="en-US" smtClean="0"/>
              <a:t>.</a:t>
            </a:r>
          </a:p>
        </p:txBody>
      </p:sp>
      <p:grpSp>
        <p:nvGrpSpPr>
          <p:cNvPr id="65543" name="Group 70"/>
          <p:cNvGrpSpPr>
            <a:grpSpLocks/>
          </p:cNvGrpSpPr>
          <p:nvPr/>
        </p:nvGrpSpPr>
        <p:grpSpPr bwMode="auto">
          <a:xfrm>
            <a:off x="1371600" y="3352800"/>
            <a:ext cx="7027863" cy="2851150"/>
            <a:chOff x="864" y="2112"/>
            <a:chExt cx="4427" cy="1796"/>
          </a:xfrm>
        </p:grpSpPr>
        <p:sp>
          <p:nvSpPr>
            <p:cNvPr id="65548" name="Rectangle 8"/>
            <p:cNvSpPr>
              <a:spLocks noChangeArrowheads="1"/>
            </p:cNvSpPr>
            <p:nvPr/>
          </p:nvSpPr>
          <p:spPr bwMode="auto">
            <a:xfrm>
              <a:off x="4176" y="2256"/>
              <a:ext cx="624" cy="5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Text Box 9"/>
            <p:cNvSpPr txBox="1">
              <a:spLocks noChangeArrowheads="1"/>
            </p:cNvSpPr>
            <p:nvPr/>
          </p:nvSpPr>
          <p:spPr bwMode="auto">
            <a:xfrm>
              <a:off x="4320" y="2352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1800"/>
                <a:t>FA</a:t>
              </a:r>
            </a:p>
          </p:txBody>
        </p:sp>
        <p:sp>
          <p:nvSpPr>
            <p:cNvPr id="65550" name="Text Box 10"/>
            <p:cNvSpPr txBox="1">
              <a:spLocks noChangeArrowheads="1"/>
            </p:cNvSpPr>
            <p:nvPr/>
          </p:nvSpPr>
          <p:spPr bwMode="auto">
            <a:xfrm>
              <a:off x="4176" y="2304"/>
              <a:ext cx="192" cy="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GB" b="1" i="1"/>
                <a:t>x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GB" b="1" i="1"/>
                <a:t>y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GB" b="1" i="1"/>
                <a:t>z</a:t>
              </a:r>
            </a:p>
          </p:txBody>
        </p:sp>
        <p:sp>
          <p:nvSpPr>
            <p:cNvPr id="65551" name="Text Box 11"/>
            <p:cNvSpPr txBox="1">
              <a:spLocks noChangeArrowheads="1"/>
            </p:cNvSpPr>
            <p:nvPr/>
          </p:nvSpPr>
          <p:spPr bwMode="auto">
            <a:xfrm>
              <a:off x="4608" y="2352"/>
              <a:ext cx="192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30000"/>
                </a:spcBef>
              </a:pPr>
              <a:r>
                <a:rPr lang="en-GB" b="1" i="1"/>
                <a:t>S</a:t>
              </a:r>
            </a:p>
            <a:p>
              <a:pPr>
                <a:spcBef>
                  <a:spcPct val="30000"/>
                </a:spcBef>
              </a:pPr>
              <a:r>
                <a:rPr lang="en-GB" b="1" i="1"/>
                <a:t>C</a:t>
              </a:r>
            </a:p>
          </p:txBody>
        </p:sp>
        <p:sp>
          <p:nvSpPr>
            <p:cNvPr id="65552" name="Rectangle 12"/>
            <p:cNvSpPr>
              <a:spLocks noChangeArrowheads="1"/>
            </p:cNvSpPr>
            <p:nvPr/>
          </p:nvSpPr>
          <p:spPr bwMode="auto">
            <a:xfrm>
              <a:off x="2400" y="2256"/>
              <a:ext cx="1104" cy="3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Text Box 13"/>
            <p:cNvSpPr txBox="1">
              <a:spLocks noChangeArrowheads="1"/>
            </p:cNvSpPr>
            <p:nvPr/>
          </p:nvSpPr>
          <p:spPr bwMode="auto">
            <a:xfrm>
              <a:off x="2400" y="2352"/>
              <a:ext cx="11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b="1"/>
                <a:t>Shift-register </a:t>
              </a:r>
              <a:r>
                <a:rPr lang="en-GB" b="1" i="1"/>
                <a:t>A</a:t>
              </a:r>
              <a:endParaRPr lang="en-GB" b="1"/>
            </a:p>
          </p:txBody>
        </p:sp>
        <p:sp>
          <p:nvSpPr>
            <p:cNvPr id="65554" name="Line 14"/>
            <p:cNvSpPr>
              <a:spLocks noChangeShapeType="1"/>
            </p:cNvSpPr>
            <p:nvPr/>
          </p:nvSpPr>
          <p:spPr bwMode="auto">
            <a:xfrm>
              <a:off x="2112" y="230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Line 15"/>
            <p:cNvSpPr>
              <a:spLocks noChangeShapeType="1"/>
            </p:cNvSpPr>
            <p:nvPr/>
          </p:nvSpPr>
          <p:spPr bwMode="auto">
            <a:xfrm>
              <a:off x="1824" y="2400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Line 16"/>
            <p:cNvSpPr>
              <a:spLocks noChangeShapeType="1"/>
            </p:cNvSpPr>
            <p:nvPr/>
          </p:nvSpPr>
          <p:spPr bwMode="auto">
            <a:xfrm>
              <a:off x="1824" y="2496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Text Box 17"/>
            <p:cNvSpPr txBox="1">
              <a:spLocks noChangeArrowheads="1"/>
            </p:cNvSpPr>
            <p:nvPr/>
          </p:nvSpPr>
          <p:spPr bwMode="auto">
            <a:xfrm>
              <a:off x="1048" y="2270"/>
              <a:ext cx="8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b="1"/>
                <a:t>Shift-right</a:t>
              </a:r>
            </a:p>
          </p:txBody>
        </p:sp>
        <p:sp>
          <p:nvSpPr>
            <p:cNvPr id="65558" name="Text Box 18"/>
            <p:cNvSpPr txBox="1">
              <a:spLocks noChangeArrowheads="1"/>
            </p:cNvSpPr>
            <p:nvPr/>
          </p:nvSpPr>
          <p:spPr bwMode="auto">
            <a:xfrm>
              <a:off x="1480" y="241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b="1" i="1"/>
                <a:t>CP</a:t>
              </a:r>
            </a:p>
          </p:txBody>
        </p:sp>
        <p:sp>
          <p:nvSpPr>
            <p:cNvPr id="65559" name="Text Box 19"/>
            <p:cNvSpPr txBox="1">
              <a:spLocks noChangeArrowheads="1"/>
            </p:cNvSpPr>
            <p:nvPr/>
          </p:nvSpPr>
          <p:spPr bwMode="auto">
            <a:xfrm>
              <a:off x="2064" y="2112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b="1" i="1"/>
                <a:t>SI</a:t>
              </a:r>
            </a:p>
          </p:txBody>
        </p:sp>
        <p:sp>
          <p:nvSpPr>
            <p:cNvPr id="65560" name="Rectangle 20"/>
            <p:cNvSpPr>
              <a:spLocks noChangeArrowheads="1"/>
            </p:cNvSpPr>
            <p:nvPr/>
          </p:nvSpPr>
          <p:spPr bwMode="auto">
            <a:xfrm>
              <a:off x="2400" y="2880"/>
              <a:ext cx="1104" cy="3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Text Box 21"/>
            <p:cNvSpPr txBox="1">
              <a:spLocks noChangeArrowheads="1"/>
            </p:cNvSpPr>
            <p:nvPr/>
          </p:nvSpPr>
          <p:spPr bwMode="auto">
            <a:xfrm>
              <a:off x="2400" y="2976"/>
              <a:ext cx="11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b="1"/>
                <a:t>Shift-register </a:t>
              </a:r>
              <a:r>
                <a:rPr lang="en-GB" b="1" i="1"/>
                <a:t>B</a:t>
              </a:r>
              <a:endParaRPr lang="en-GB" b="1"/>
            </a:p>
          </p:txBody>
        </p:sp>
        <p:sp>
          <p:nvSpPr>
            <p:cNvPr id="65562" name="Line 22"/>
            <p:cNvSpPr>
              <a:spLocks noChangeShapeType="1"/>
            </p:cNvSpPr>
            <p:nvPr/>
          </p:nvSpPr>
          <p:spPr bwMode="auto">
            <a:xfrm>
              <a:off x="1872" y="2928"/>
              <a:ext cx="52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Line 23"/>
            <p:cNvSpPr>
              <a:spLocks noChangeShapeType="1"/>
            </p:cNvSpPr>
            <p:nvPr/>
          </p:nvSpPr>
          <p:spPr bwMode="auto">
            <a:xfrm>
              <a:off x="2112" y="302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Line 24"/>
            <p:cNvSpPr>
              <a:spLocks noChangeShapeType="1"/>
            </p:cNvSpPr>
            <p:nvPr/>
          </p:nvSpPr>
          <p:spPr bwMode="auto">
            <a:xfrm>
              <a:off x="1968" y="3120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Text Box 25"/>
            <p:cNvSpPr txBox="1">
              <a:spLocks noChangeArrowheads="1"/>
            </p:cNvSpPr>
            <p:nvPr/>
          </p:nvSpPr>
          <p:spPr bwMode="auto">
            <a:xfrm>
              <a:off x="2112" y="2736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b="1" i="1"/>
                <a:t>SI</a:t>
              </a:r>
            </a:p>
          </p:txBody>
        </p:sp>
        <p:sp>
          <p:nvSpPr>
            <p:cNvPr id="65566" name="Line 26"/>
            <p:cNvSpPr>
              <a:spLocks noChangeShapeType="1"/>
            </p:cNvSpPr>
            <p:nvPr/>
          </p:nvSpPr>
          <p:spPr bwMode="auto">
            <a:xfrm>
              <a:off x="3504" y="2400"/>
              <a:ext cx="6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Line 27"/>
            <p:cNvSpPr>
              <a:spLocks noChangeShapeType="1"/>
            </p:cNvSpPr>
            <p:nvPr/>
          </p:nvSpPr>
          <p:spPr bwMode="auto">
            <a:xfrm>
              <a:off x="3792" y="2544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Line 28"/>
            <p:cNvSpPr>
              <a:spLocks noChangeShapeType="1"/>
            </p:cNvSpPr>
            <p:nvPr/>
          </p:nvSpPr>
          <p:spPr bwMode="auto">
            <a:xfrm>
              <a:off x="3984" y="268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Line 29"/>
            <p:cNvSpPr>
              <a:spLocks noChangeShapeType="1"/>
            </p:cNvSpPr>
            <p:nvPr/>
          </p:nvSpPr>
          <p:spPr bwMode="auto">
            <a:xfrm>
              <a:off x="2112" y="3456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Line 30"/>
            <p:cNvSpPr>
              <a:spLocks noChangeShapeType="1"/>
            </p:cNvSpPr>
            <p:nvPr/>
          </p:nvSpPr>
          <p:spPr bwMode="auto">
            <a:xfrm>
              <a:off x="3504" y="307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Line 31"/>
            <p:cNvSpPr>
              <a:spLocks noChangeShapeType="1"/>
            </p:cNvSpPr>
            <p:nvPr/>
          </p:nvSpPr>
          <p:spPr bwMode="auto">
            <a:xfrm rot="5400000">
              <a:off x="3528" y="2808"/>
              <a:ext cx="52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Line 32"/>
            <p:cNvSpPr>
              <a:spLocks noChangeShapeType="1"/>
            </p:cNvSpPr>
            <p:nvPr/>
          </p:nvSpPr>
          <p:spPr bwMode="auto">
            <a:xfrm rot="5400000">
              <a:off x="1584" y="2928"/>
              <a:ext cx="105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Text Box 33"/>
            <p:cNvSpPr txBox="1">
              <a:spLocks noChangeArrowheads="1"/>
            </p:cNvSpPr>
            <p:nvPr/>
          </p:nvSpPr>
          <p:spPr bwMode="auto">
            <a:xfrm>
              <a:off x="864" y="2832"/>
              <a:ext cx="10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b="1"/>
                <a:t>External input</a:t>
              </a:r>
            </a:p>
          </p:txBody>
        </p:sp>
        <p:sp>
          <p:nvSpPr>
            <p:cNvPr id="65574" name="Line 34"/>
            <p:cNvSpPr>
              <a:spLocks noChangeShapeType="1"/>
            </p:cNvSpPr>
            <p:nvPr/>
          </p:nvSpPr>
          <p:spPr bwMode="auto">
            <a:xfrm rot="5400000">
              <a:off x="1440" y="3024"/>
              <a:ext cx="105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Text Box 35"/>
            <p:cNvSpPr txBox="1">
              <a:spLocks noChangeArrowheads="1"/>
            </p:cNvSpPr>
            <p:nvPr/>
          </p:nvSpPr>
          <p:spPr bwMode="auto">
            <a:xfrm>
              <a:off x="3456" y="288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b="1" i="1"/>
                <a:t>SO</a:t>
              </a:r>
            </a:p>
          </p:txBody>
        </p:sp>
        <p:sp>
          <p:nvSpPr>
            <p:cNvPr id="65576" name="Text Box 36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b="1" i="1"/>
                <a:t>SO</a:t>
              </a:r>
            </a:p>
          </p:txBody>
        </p:sp>
        <p:sp>
          <p:nvSpPr>
            <p:cNvPr id="65577" name="AutoShape 37"/>
            <p:cNvSpPr>
              <a:spLocks noChangeArrowheads="1"/>
            </p:cNvSpPr>
            <p:nvPr/>
          </p:nvSpPr>
          <p:spPr bwMode="auto">
            <a:xfrm>
              <a:off x="2448" y="3408"/>
              <a:ext cx="192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8" name="Line 38"/>
            <p:cNvSpPr>
              <a:spLocks noChangeShapeType="1"/>
            </p:cNvSpPr>
            <p:nvPr/>
          </p:nvSpPr>
          <p:spPr bwMode="auto">
            <a:xfrm rot="5400000">
              <a:off x="4872" y="228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9" name="Line 39"/>
            <p:cNvSpPr>
              <a:spLocks noChangeShapeType="1"/>
            </p:cNvSpPr>
            <p:nvPr/>
          </p:nvSpPr>
          <p:spPr bwMode="auto">
            <a:xfrm>
              <a:off x="2112" y="2112"/>
              <a:ext cx="292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80" name="Line 40"/>
            <p:cNvSpPr>
              <a:spLocks noChangeShapeType="1"/>
            </p:cNvSpPr>
            <p:nvPr/>
          </p:nvSpPr>
          <p:spPr bwMode="auto">
            <a:xfrm rot="5400000">
              <a:off x="2016" y="220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81" name="Line 41"/>
            <p:cNvSpPr>
              <a:spLocks noChangeShapeType="1"/>
            </p:cNvSpPr>
            <p:nvPr/>
          </p:nvSpPr>
          <p:spPr bwMode="auto">
            <a:xfrm>
              <a:off x="4800" y="244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82" name="Line 42"/>
            <p:cNvSpPr>
              <a:spLocks noChangeShapeType="1"/>
            </p:cNvSpPr>
            <p:nvPr/>
          </p:nvSpPr>
          <p:spPr bwMode="auto">
            <a:xfrm>
              <a:off x="4800" y="268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83" name="Line 50"/>
            <p:cNvSpPr>
              <a:spLocks noChangeShapeType="1"/>
            </p:cNvSpPr>
            <p:nvPr/>
          </p:nvSpPr>
          <p:spPr bwMode="auto">
            <a:xfrm>
              <a:off x="1968" y="3552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84" name="Line 51"/>
            <p:cNvSpPr>
              <a:spLocks noChangeShapeType="1"/>
            </p:cNvSpPr>
            <p:nvPr/>
          </p:nvSpPr>
          <p:spPr bwMode="auto">
            <a:xfrm>
              <a:off x="2640" y="3504"/>
              <a:ext cx="16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85" name="Line 53"/>
            <p:cNvSpPr>
              <a:spLocks noChangeShapeType="1"/>
            </p:cNvSpPr>
            <p:nvPr/>
          </p:nvSpPr>
          <p:spPr bwMode="auto">
            <a:xfrm>
              <a:off x="3984" y="3216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86" name="Line 54"/>
            <p:cNvSpPr>
              <a:spLocks noChangeShapeType="1"/>
            </p:cNvSpPr>
            <p:nvPr/>
          </p:nvSpPr>
          <p:spPr bwMode="auto">
            <a:xfrm rot="5400000">
              <a:off x="3720" y="2952"/>
              <a:ext cx="52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87" name="Line 56"/>
            <p:cNvSpPr>
              <a:spLocks noChangeShapeType="1"/>
            </p:cNvSpPr>
            <p:nvPr/>
          </p:nvSpPr>
          <p:spPr bwMode="auto">
            <a:xfrm>
              <a:off x="4656" y="3216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88" name="Line 57"/>
            <p:cNvSpPr>
              <a:spLocks noChangeShapeType="1"/>
            </p:cNvSpPr>
            <p:nvPr/>
          </p:nvSpPr>
          <p:spPr bwMode="auto">
            <a:xfrm rot="5400000">
              <a:off x="4728" y="2952"/>
              <a:ext cx="52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65589" name="Group 68"/>
            <p:cNvGrpSpPr>
              <a:grpSpLocks/>
            </p:cNvGrpSpPr>
            <p:nvPr/>
          </p:nvGrpSpPr>
          <p:grpSpPr bwMode="auto">
            <a:xfrm>
              <a:off x="4298" y="3120"/>
              <a:ext cx="382" cy="576"/>
              <a:chOff x="4298" y="3024"/>
              <a:chExt cx="382" cy="576"/>
            </a:xfrm>
          </p:grpSpPr>
          <p:sp>
            <p:nvSpPr>
              <p:cNvPr id="65597" name="Rectangle 44"/>
              <p:cNvSpPr>
                <a:spLocks noChangeArrowheads="1"/>
              </p:cNvSpPr>
              <p:nvPr/>
            </p:nvSpPr>
            <p:spPr bwMode="auto">
              <a:xfrm>
                <a:off x="4320" y="3024"/>
                <a:ext cx="336" cy="52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5598" name="Text Box 45"/>
              <p:cNvSpPr txBox="1">
                <a:spLocks noChangeArrowheads="1"/>
              </p:cNvSpPr>
              <p:nvPr/>
            </p:nvSpPr>
            <p:spPr bwMode="auto">
              <a:xfrm>
                <a:off x="4298" y="3038"/>
                <a:ext cx="20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sz="1400" b="1" i="1"/>
                  <a:t>Q</a:t>
                </a:r>
              </a:p>
            </p:txBody>
          </p:sp>
          <p:sp>
            <p:nvSpPr>
              <p:cNvPr id="65599" name="AutoShape 47"/>
              <p:cNvSpPr>
                <a:spLocks noChangeArrowheads="1"/>
              </p:cNvSpPr>
              <p:nvPr/>
            </p:nvSpPr>
            <p:spPr bwMode="auto">
              <a:xfrm rot="5400000">
                <a:off x="4296" y="3384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5600" name="Text Box 49"/>
              <p:cNvSpPr txBox="1">
                <a:spLocks noChangeArrowheads="1"/>
              </p:cNvSpPr>
              <p:nvPr/>
            </p:nvSpPr>
            <p:spPr bwMode="auto">
              <a:xfrm>
                <a:off x="4490" y="3038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GB" sz="1400" b="1" i="1"/>
                  <a:t>D</a:t>
                </a:r>
                <a:endParaRPr lang="en-GB" sz="1400" b="1"/>
              </a:p>
            </p:txBody>
          </p:sp>
          <p:sp>
            <p:nvSpPr>
              <p:cNvPr id="65601" name="Oval 59"/>
              <p:cNvSpPr>
                <a:spLocks noChangeArrowheads="1"/>
              </p:cNvSpPr>
              <p:nvPr/>
            </p:nvSpPr>
            <p:spPr bwMode="auto">
              <a:xfrm>
                <a:off x="4483" y="355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65590" name="Line 60"/>
            <p:cNvSpPr>
              <a:spLocks noChangeShapeType="1"/>
            </p:cNvSpPr>
            <p:nvPr/>
          </p:nvSpPr>
          <p:spPr bwMode="auto">
            <a:xfrm rot="5400000">
              <a:off x="4458" y="3749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91" name="Line 61"/>
            <p:cNvSpPr>
              <a:spLocks noChangeShapeType="1"/>
            </p:cNvSpPr>
            <p:nvPr/>
          </p:nvSpPr>
          <p:spPr bwMode="auto">
            <a:xfrm>
              <a:off x="4504" y="3792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92" name="Text Box 62"/>
            <p:cNvSpPr txBox="1">
              <a:spLocks noChangeArrowheads="1"/>
            </p:cNvSpPr>
            <p:nvPr/>
          </p:nvSpPr>
          <p:spPr bwMode="auto">
            <a:xfrm>
              <a:off x="4763" y="3696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b="1"/>
                <a:t>Clear</a:t>
              </a:r>
            </a:p>
          </p:txBody>
        </p:sp>
        <p:sp>
          <p:nvSpPr>
            <p:cNvPr id="65593" name="Oval 63"/>
            <p:cNvSpPr>
              <a:spLocks noChangeArrowheads="1"/>
            </p:cNvSpPr>
            <p:nvPr/>
          </p:nvSpPr>
          <p:spPr bwMode="auto">
            <a:xfrm>
              <a:off x="2086" y="237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94" name="Oval 64"/>
            <p:cNvSpPr>
              <a:spLocks noChangeArrowheads="1"/>
            </p:cNvSpPr>
            <p:nvPr/>
          </p:nvSpPr>
          <p:spPr bwMode="auto">
            <a:xfrm>
              <a:off x="1942" y="247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95" name="Oval 65"/>
            <p:cNvSpPr>
              <a:spLocks noChangeArrowheads="1"/>
            </p:cNvSpPr>
            <p:nvPr/>
          </p:nvSpPr>
          <p:spPr bwMode="auto">
            <a:xfrm>
              <a:off x="2086" y="299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96" name="Oval 66"/>
            <p:cNvSpPr>
              <a:spLocks noChangeArrowheads="1"/>
            </p:cNvSpPr>
            <p:nvPr/>
          </p:nvSpPr>
          <p:spPr bwMode="auto">
            <a:xfrm>
              <a:off x="1942" y="309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44" name="AutoShape 7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838700"/>
            <a:ext cx="381000" cy="304800"/>
          </a:xfrm>
          <a:prstGeom prst="actionButtonBackPrevious">
            <a:avLst/>
          </a:prstGeom>
          <a:gradFill rotWithShape="0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0520" name="AutoShape 7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295900"/>
            <a:ext cx="381000" cy="304800"/>
          </a:xfrm>
          <a:prstGeom prst="actionButtonForwardNext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60521" name="AutoShape 7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381500"/>
            <a:ext cx="381000" cy="304800"/>
          </a:xfrm>
          <a:prstGeom prst="actionButtonBeginning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60522" name="AutoShape 7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753100"/>
            <a:ext cx="381000" cy="304800"/>
          </a:xfrm>
          <a:prstGeom prst="actionButtonEnd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51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CS1104-13</a:t>
            </a:r>
          </a:p>
        </p:txBody>
      </p:sp>
      <p:sp>
        <p:nvSpPr>
          <p:cNvPr id="665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An Application – Serial Addition</a:t>
            </a:r>
          </a:p>
        </p:txBody>
      </p:sp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803D4CC-01D2-478F-B8FA-89EB1DCE039D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Application – Serial Addition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543800" cy="762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i="1" smtClean="0"/>
              <a:t>A</a:t>
            </a:r>
            <a:r>
              <a:rPr lang="en-US" smtClean="0"/>
              <a:t> = 0100; </a:t>
            </a:r>
            <a:r>
              <a:rPr lang="en-US" i="1" smtClean="0"/>
              <a:t>B</a:t>
            </a:r>
            <a:r>
              <a:rPr lang="en-US" smtClean="0"/>
              <a:t> = 0111.  </a:t>
            </a:r>
            <a:r>
              <a:rPr lang="en-US" i="1" smtClean="0"/>
              <a:t>A</a:t>
            </a:r>
            <a:r>
              <a:rPr lang="en-US" smtClean="0"/>
              <a:t> + </a:t>
            </a:r>
            <a:r>
              <a:rPr lang="en-US" i="1" smtClean="0"/>
              <a:t>B</a:t>
            </a:r>
            <a:r>
              <a:rPr lang="en-US" smtClean="0"/>
              <a:t> = 1011 is stored in </a:t>
            </a:r>
            <a:r>
              <a:rPr lang="en-US" i="1" smtClean="0"/>
              <a:t>A</a:t>
            </a:r>
            <a:r>
              <a:rPr lang="en-US" smtClean="0"/>
              <a:t> after 4 clock pulses.  </a:t>
            </a:r>
          </a:p>
        </p:txBody>
      </p:sp>
      <p:grpSp>
        <p:nvGrpSpPr>
          <p:cNvPr id="376915" name="Group 83"/>
          <p:cNvGrpSpPr>
            <a:grpSpLocks/>
          </p:cNvGrpSpPr>
          <p:nvPr/>
        </p:nvGrpSpPr>
        <p:grpSpPr bwMode="auto">
          <a:xfrm>
            <a:off x="2438400" y="2209800"/>
            <a:ext cx="4572000" cy="641350"/>
            <a:chOff x="1152" y="1392"/>
            <a:chExt cx="2880" cy="404"/>
          </a:xfrm>
        </p:grpSpPr>
        <p:sp>
          <p:nvSpPr>
            <p:cNvPr id="66592" name="Text Box 62"/>
            <p:cNvSpPr txBox="1">
              <a:spLocks noChangeArrowheads="1"/>
            </p:cNvSpPr>
            <p:nvPr/>
          </p:nvSpPr>
          <p:spPr bwMode="auto">
            <a:xfrm>
              <a:off x="1152" y="1392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b="1"/>
                <a:t>Initial: </a:t>
              </a:r>
            </a:p>
          </p:txBody>
        </p:sp>
        <p:sp>
          <p:nvSpPr>
            <p:cNvPr id="66593" name="Text Box 64"/>
            <p:cNvSpPr txBox="1">
              <a:spLocks noChangeArrowheads="1"/>
            </p:cNvSpPr>
            <p:nvPr/>
          </p:nvSpPr>
          <p:spPr bwMode="auto">
            <a:xfrm>
              <a:off x="2640" y="1392"/>
              <a:ext cx="7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1800" i="1"/>
                <a:t>A</a:t>
              </a:r>
              <a:r>
                <a:rPr lang="en-US" sz="1800"/>
                <a:t>: </a:t>
              </a:r>
              <a:r>
                <a:rPr lang="en-US" sz="1800">
                  <a:solidFill>
                    <a:srgbClr val="0000CC"/>
                  </a:solidFill>
                </a:rPr>
                <a:t>0 1 0 </a:t>
              </a:r>
              <a:r>
                <a:rPr lang="en-US" sz="1800" u="sng">
                  <a:solidFill>
                    <a:srgbClr val="0000CC"/>
                  </a:solidFill>
                </a:rPr>
                <a:t>0</a:t>
              </a:r>
              <a:endParaRPr lang="en-US" sz="1800"/>
            </a:p>
            <a:p>
              <a:pPr algn="l">
                <a:spcBef>
                  <a:spcPct val="0"/>
                </a:spcBef>
              </a:pPr>
              <a:r>
                <a:rPr lang="en-US" sz="1800" i="1"/>
                <a:t>B</a:t>
              </a:r>
              <a:r>
                <a:rPr lang="en-US" sz="1800"/>
                <a:t>: </a:t>
              </a:r>
              <a:r>
                <a:rPr lang="en-US" sz="1800">
                  <a:solidFill>
                    <a:srgbClr val="0000CC"/>
                  </a:solidFill>
                </a:rPr>
                <a:t>0 1 1 </a:t>
              </a:r>
              <a:r>
                <a:rPr lang="en-US" sz="1800" u="sng">
                  <a:solidFill>
                    <a:srgbClr val="0000CC"/>
                  </a:solidFill>
                </a:rPr>
                <a:t>1</a:t>
              </a:r>
              <a:endParaRPr lang="en-US" sz="1800"/>
            </a:p>
          </p:txBody>
        </p:sp>
        <p:sp>
          <p:nvSpPr>
            <p:cNvPr id="66594" name="Text Box 66"/>
            <p:cNvSpPr txBox="1">
              <a:spLocks noChangeArrowheads="1"/>
            </p:cNvSpPr>
            <p:nvPr/>
          </p:nvSpPr>
          <p:spPr bwMode="auto">
            <a:xfrm>
              <a:off x="3600" y="1440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1800" i="1"/>
                <a:t>Q</a:t>
              </a:r>
              <a:r>
                <a:rPr lang="en-US" sz="1800"/>
                <a:t>: </a:t>
              </a:r>
              <a:r>
                <a:rPr lang="en-US" sz="1800" u="sng">
                  <a:solidFill>
                    <a:srgbClr val="006600"/>
                  </a:solidFill>
                </a:rPr>
                <a:t>0</a:t>
              </a:r>
              <a:endParaRPr lang="en-US" sz="1800"/>
            </a:p>
          </p:txBody>
        </p:sp>
      </p:grpSp>
      <p:grpSp>
        <p:nvGrpSpPr>
          <p:cNvPr id="376916" name="Group 84"/>
          <p:cNvGrpSpPr>
            <a:grpSpLocks/>
          </p:cNvGrpSpPr>
          <p:nvPr/>
        </p:nvGrpSpPr>
        <p:grpSpPr bwMode="auto">
          <a:xfrm>
            <a:off x="2438400" y="2895600"/>
            <a:ext cx="4572000" cy="717550"/>
            <a:chOff x="1152" y="1824"/>
            <a:chExt cx="2880" cy="452"/>
          </a:xfrm>
        </p:grpSpPr>
        <p:sp>
          <p:nvSpPr>
            <p:cNvPr id="66588" name="Text Box 67"/>
            <p:cNvSpPr txBox="1">
              <a:spLocks noChangeArrowheads="1"/>
            </p:cNvSpPr>
            <p:nvPr/>
          </p:nvSpPr>
          <p:spPr bwMode="auto">
            <a:xfrm>
              <a:off x="1152" y="1872"/>
              <a:ext cx="139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b="1"/>
                <a:t>Step 1:  0 + 1 + 0</a:t>
              </a:r>
            </a:p>
            <a:p>
              <a:pPr algn="l">
                <a:spcBef>
                  <a:spcPct val="0"/>
                </a:spcBef>
              </a:pPr>
              <a:r>
                <a:rPr lang="en-US" b="1"/>
                <a:t>              S = </a:t>
              </a:r>
              <a:r>
                <a:rPr lang="en-US" b="1">
                  <a:solidFill>
                    <a:srgbClr val="990033"/>
                  </a:solidFill>
                </a:rPr>
                <a:t>1</a:t>
              </a:r>
              <a:r>
                <a:rPr lang="en-US" b="1"/>
                <a:t>, C = </a:t>
              </a:r>
              <a:r>
                <a:rPr lang="en-US" b="1">
                  <a:solidFill>
                    <a:srgbClr val="006600"/>
                  </a:solidFill>
                </a:rPr>
                <a:t>0</a:t>
              </a:r>
              <a:r>
                <a:rPr lang="en-US" b="1"/>
                <a:t> </a:t>
              </a:r>
            </a:p>
          </p:txBody>
        </p:sp>
        <p:sp>
          <p:nvSpPr>
            <p:cNvPr id="66589" name="Text Box 68"/>
            <p:cNvSpPr txBox="1">
              <a:spLocks noChangeArrowheads="1"/>
            </p:cNvSpPr>
            <p:nvPr/>
          </p:nvSpPr>
          <p:spPr bwMode="auto">
            <a:xfrm>
              <a:off x="2640" y="1872"/>
              <a:ext cx="7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1800" i="1"/>
                <a:t>A</a:t>
              </a:r>
              <a:r>
                <a:rPr lang="en-US" sz="1800"/>
                <a:t>: </a:t>
              </a:r>
              <a:r>
                <a:rPr lang="en-US" sz="1800">
                  <a:solidFill>
                    <a:srgbClr val="990033"/>
                  </a:solidFill>
                </a:rPr>
                <a:t>1</a:t>
              </a:r>
              <a:r>
                <a:rPr lang="en-US" sz="1800">
                  <a:solidFill>
                    <a:srgbClr val="0000CC"/>
                  </a:solidFill>
                </a:rPr>
                <a:t> 0 1 </a:t>
              </a:r>
              <a:r>
                <a:rPr lang="en-US" sz="1800" u="sng">
                  <a:solidFill>
                    <a:srgbClr val="0000CC"/>
                  </a:solidFill>
                </a:rPr>
                <a:t>0</a:t>
              </a:r>
              <a:endParaRPr lang="en-US" sz="1800"/>
            </a:p>
            <a:p>
              <a:pPr algn="l">
                <a:spcBef>
                  <a:spcPct val="0"/>
                </a:spcBef>
              </a:pPr>
              <a:r>
                <a:rPr lang="en-US" sz="1800" i="1"/>
                <a:t>B</a:t>
              </a:r>
              <a:r>
                <a:rPr lang="en-US" sz="1800"/>
                <a:t>: x</a:t>
              </a:r>
              <a:r>
                <a:rPr lang="en-US" sz="1800">
                  <a:solidFill>
                    <a:srgbClr val="0000CC"/>
                  </a:solidFill>
                </a:rPr>
                <a:t> 0 1 </a:t>
              </a:r>
              <a:r>
                <a:rPr lang="en-US" sz="1800" u="sng">
                  <a:solidFill>
                    <a:srgbClr val="0000CC"/>
                  </a:solidFill>
                </a:rPr>
                <a:t>1</a:t>
              </a:r>
              <a:endParaRPr lang="en-US" sz="1800"/>
            </a:p>
          </p:txBody>
        </p:sp>
        <p:sp>
          <p:nvSpPr>
            <p:cNvPr id="66590" name="Text Box 69"/>
            <p:cNvSpPr txBox="1">
              <a:spLocks noChangeArrowheads="1"/>
            </p:cNvSpPr>
            <p:nvPr/>
          </p:nvSpPr>
          <p:spPr bwMode="auto">
            <a:xfrm>
              <a:off x="3600" y="1920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1800" i="1"/>
                <a:t>Q</a:t>
              </a:r>
              <a:r>
                <a:rPr lang="en-US" sz="1800"/>
                <a:t>: </a:t>
              </a:r>
              <a:r>
                <a:rPr lang="en-US" sz="1800" u="sng">
                  <a:solidFill>
                    <a:srgbClr val="006600"/>
                  </a:solidFill>
                </a:rPr>
                <a:t>0</a:t>
              </a:r>
              <a:endParaRPr lang="en-US" sz="1800"/>
            </a:p>
          </p:txBody>
        </p:sp>
        <p:sp>
          <p:nvSpPr>
            <p:cNvPr id="66591" name="Line 79"/>
            <p:cNvSpPr>
              <a:spLocks noChangeShapeType="1"/>
            </p:cNvSpPr>
            <p:nvPr/>
          </p:nvSpPr>
          <p:spPr bwMode="auto">
            <a:xfrm>
              <a:off x="1152" y="1824"/>
              <a:ext cx="28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76917" name="Group 85"/>
          <p:cNvGrpSpPr>
            <a:grpSpLocks/>
          </p:cNvGrpSpPr>
          <p:nvPr/>
        </p:nvGrpSpPr>
        <p:grpSpPr bwMode="auto">
          <a:xfrm>
            <a:off x="2438400" y="3657600"/>
            <a:ext cx="4572000" cy="717550"/>
            <a:chOff x="1152" y="2304"/>
            <a:chExt cx="2880" cy="452"/>
          </a:xfrm>
        </p:grpSpPr>
        <p:sp>
          <p:nvSpPr>
            <p:cNvPr id="66584" name="Text Box 70"/>
            <p:cNvSpPr txBox="1">
              <a:spLocks noChangeArrowheads="1"/>
            </p:cNvSpPr>
            <p:nvPr/>
          </p:nvSpPr>
          <p:spPr bwMode="auto">
            <a:xfrm>
              <a:off x="1152" y="2352"/>
              <a:ext cx="139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b="1"/>
                <a:t>Step 2:  0 + 1 + 0</a:t>
              </a:r>
            </a:p>
            <a:p>
              <a:pPr algn="l">
                <a:spcBef>
                  <a:spcPct val="0"/>
                </a:spcBef>
              </a:pPr>
              <a:r>
                <a:rPr lang="en-US" b="1"/>
                <a:t>              S = </a:t>
              </a:r>
              <a:r>
                <a:rPr lang="en-US" b="1">
                  <a:solidFill>
                    <a:srgbClr val="990033"/>
                  </a:solidFill>
                </a:rPr>
                <a:t>1</a:t>
              </a:r>
              <a:r>
                <a:rPr lang="en-US" b="1"/>
                <a:t>, C = </a:t>
              </a:r>
              <a:r>
                <a:rPr lang="en-US" b="1">
                  <a:solidFill>
                    <a:srgbClr val="006600"/>
                  </a:solidFill>
                </a:rPr>
                <a:t>0</a:t>
              </a:r>
              <a:r>
                <a:rPr lang="en-US" b="1"/>
                <a:t> </a:t>
              </a:r>
            </a:p>
          </p:txBody>
        </p:sp>
        <p:sp>
          <p:nvSpPr>
            <p:cNvPr id="66585" name="Text Box 71"/>
            <p:cNvSpPr txBox="1">
              <a:spLocks noChangeArrowheads="1"/>
            </p:cNvSpPr>
            <p:nvPr/>
          </p:nvSpPr>
          <p:spPr bwMode="auto">
            <a:xfrm>
              <a:off x="2640" y="2352"/>
              <a:ext cx="7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1800" i="1"/>
                <a:t>A</a:t>
              </a:r>
              <a:r>
                <a:rPr lang="en-US" sz="1800"/>
                <a:t>: </a:t>
              </a:r>
              <a:r>
                <a:rPr lang="en-US" sz="1800">
                  <a:solidFill>
                    <a:srgbClr val="990033"/>
                  </a:solidFill>
                </a:rPr>
                <a:t>1 1</a:t>
              </a:r>
              <a:r>
                <a:rPr lang="en-US" sz="1800">
                  <a:solidFill>
                    <a:srgbClr val="0000CC"/>
                  </a:solidFill>
                </a:rPr>
                <a:t> 0 </a:t>
              </a:r>
              <a:r>
                <a:rPr lang="en-US" sz="1800" u="sng">
                  <a:solidFill>
                    <a:srgbClr val="0000CC"/>
                  </a:solidFill>
                </a:rPr>
                <a:t>1</a:t>
              </a:r>
              <a:endParaRPr lang="en-US" sz="1800"/>
            </a:p>
            <a:p>
              <a:pPr algn="l">
                <a:spcBef>
                  <a:spcPct val="0"/>
                </a:spcBef>
              </a:pPr>
              <a:r>
                <a:rPr lang="en-US" sz="1800" i="1"/>
                <a:t>B</a:t>
              </a:r>
              <a:r>
                <a:rPr lang="en-US" sz="1800"/>
                <a:t>: x x</a:t>
              </a:r>
              <a:r>
                <a:rPr lang="en-US" sz="1800">
                  <a:solidFill>
                    <a:srgbClr val="0000CC"/>
                  </a:solidFill>
                </a:rPr>
                <a:t> 0 </a:t>
              </a:r>
              <a:r>
                <a:rPr lang="en-US" sz="1800" u="sng">
                  <a:solidFill>
                    <a:srgbClr val="0000CC"/>
                  </a:solidFill>
                </a:rPr>
                <a:t>1</a:t>
              </a:r>
              <a:endParaRPr lang="en-US" sz="1800"/>
            </a:p>
          </p:txBody>
        </p:sp>
        <p:sp>
          <p:nvSpPr>
            <p:cNvPr id="66586" name="Text Box 72"/>
            <p:cNvSpPr txBox="1">
              <a:spLocks noChangeArrowheads="1"/>
            </p:cNvSpPr>
            <p:nvPr/>
          </p:nvSpPr>
          <p:spPr bwMode="auto">
            <a:xfrm>
              <a:off x="3600" y="2400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1800" i="1"/>
                <a:t>Q</a:t>
              </a:r>
              <a:r>
                <a:rPr lang="en-US" sz="1800"/>
                <a:t>: </a:t>
              </a:r>
              <a:r>
                <a:rPr lang="en-US" sz="1800" u="sng">
                  <a:solidFill>
                    <a:srgbClr val="006600"/>
                  </a:solidFill>
                </a:rPr>
                <a:t>0</a:t>
              </a:r>
              <a:endParaRPr lang="en-US" sz="1800"/>
            </a:p>
          </p:txBody>
        </p:sp>
        <p:sp>
          <p:nvSpPr>
            <p:cNvPr id="66587" name="Line 80"/>
            <p:cNvSpPr>
              <a:spLocks noChangeShapeType="1"/>
            </p:cNvSpPr>
            <p:nvPr/>
          </p:nvSpPr>
          <p:spPr bwMode="auto">
            <a:xfrm>
              <a:off x="1152" y="2304"/>
              <a:ext cx="28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76918" name="Group 86"/>
          <p:cNvGrpSpPr>
            <a:grpSpLocks/>
          </p:cNvGrpSpPr>
          <p:nvPr/>
        </p:nvGrpSpPr>
        <p:grpSpPr bwMode="auto">
          <a:xfrm>
            <a:off x="2438400" y="4419600"/>
            <a:ext cx="4572000" cy="717550"/>
            <a:chOff x="1152" y="2784"/>
            <a:chExt cx="2880" cy="452"/>
          </a:xfrm>
        </p:grpSpPr>
        <p:sp>
          <p:nvSpPr>
            <p:cNvPr id="66580" name="Text Box 73"/>
            <p:cNvSpPr txBox="1">
              <a:spLocks noChangeArrowheads="1"/>
            </p:cNvSpPr>
            <p:nvPr/>
          </p:nvSpPr>
          <p:spPr bwMode="auto">
            <a:xfrm>
              <a:off x="1152" y="2832"/>
              <a:ext cx="139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b="1"/>
                <a:t>Step 3:  1 + 1 + 0</a:t>
              </a:r>
            </a:p>
            <a:p>
              <a:pPr algn="l">
                <a:spcBef>
                  <a:spcPct val="0"/>
                </a:spcBef>
              </a:pPr>
              <a:r>
                <a:rPr lang="en-US" b="1"/>
                <a:t>              S = </a:t>
              </a:r>
              <a:r>
                <a:rPr lang="en-US" b="1">
                  <a:solidFill>
                    <a:srgbClr val="990033"/>
                  </a:solidFill>
                </a:rPr>
                <a:t>0</a:t>
              </a:r>
              <a:r>
                <a:rPr lang="en-US" b="1"/>
                <a:t>, C = </a:t>
              </a:r>
              <a:r>
                <a:rPr lang="en-US" b="1">
                  <a:solidFill>
                    <a:srgbClr val="006600"/>
                  </a:solidFill>
                </a:rPr>
                <a:t>1</a:t>
              </a:r>
              <a:r>
                <a:rPr lang="en-US" b="1"/>
                <a:t> </a:t>
              </a:r>
            </a:p>
          </p:txBody>
        </p:sp>
        <p:sp>
          <p:nvSpPr>
            <p:cNvPr id="66581" name="Text Box 74"/>
            <p:cNvSpPr txBox="1">
              <a:spLocks noChangeArrowheads="1"/>
            </p:cNvSpPr>
            <p:nvPr/>
          </p:nvSpPr>
          <p:spPr bwMode="auto">
            <a:xfrm>
              <a:off x="2640" y="2832"/>
              <a:ext cx="7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1800" i="1"/>
                <a:t>A</a:t>
              </a:r>
              <a:r>
                <a:rPr lang="en-US" sz="1800"/>
                <a:t>: </a:t>
              </a:r>
              <a:r>
                <a:rPr lang="en-US" sz="1800">
                  <a:solidFill>
                    <a:srgbClr val="990033"/>
                  </a:solidFill>
                </a:rPr>
                <a:t>0 1 1</a:t>
              </a:r>
              <a:r>
                <a:rPr lang="en-US" sz="1800">
                  <a:solidFill>
                    <a:srgbClr val="0000CC"/>
                  </a:solidFill>
                </a:rPr>
                <a:t> </a:t>
              </a:r>
              <a:r>
                <a:rPr lang="en-US" sz="1800" u="sng">
                  <a:solidFill>
                    <a:srgbClr val="0000CC"/>
                  </a:solidFill>
                </a:rPr>
                <a:t>0</a:t>
              </a:r>
              <a:endParaRPr lang="en-US" sz="1800"/>
            </a:p>
            <a:p>
              <a:pPr algn="l">
                <a:spcBef>
                  <a:spcPct val="0"/>
                </a:spcBef>
              </a:pPr>
              <a:r>
                <a:rPr lang="en-US" sz="1800" i="1"/>
                <a:t>B</a:t>
              </a:r>
              <a:r>
                <a:rPr lang="en-US" sz="1800"/>
                <a:t>: x x x</a:t>
              </a:r>
              <a:r>
                <a:rPr lang="en-US" sz="1800">
                  <a:solidFill>
                    <a:srgbClr val="0000CC"/>
                  </a:solidFill>
                </a:rPr>
                <a:t> </a:t>
              </a:r>
              <a:r>
                <a:rPr lang="en-US" sz="1800" u="sng">
                  <a:solidFill>
                    <a:srgbClr val="0000CC"/>
                  </a:solidFill>
                </a:rPr>
                <a:t>0</a:t>
              </a:r>
              <a:endParaRPr lang="en-US" sz="1800"/>
            </a:p>
          </p:txBody>
        </p:sp>
        <p:sp>
          <p:nvSpPr>
            <p:cNvPr id="66582" name="Text Box 75"/>
            <p:cNvSpPr txBox="1">
              <a:spLocks noChangeArrowheads="1"/>
            </p:cNvSpPr>
            <p:nvPr/>
          </p:nvSpPr>
          <p:spPr bwMode="auto">
            <a:xfrm>
              <a:off x="3600" y="2880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1800" i="1"/>
                <a:t>Q</a:t>
              </a:r>
              <a:r>
                <a:rPr lang="en-US" sz="1800"/>
                <a:t>: </a:t>
              </a:r>
              <a:r>
                <a:rPr lang="en-US" sz="1800" u="sng">
                  <a:solidFill>
                    <a:srgbClr val="006600"/>
                  </a:solidFill>
                </a:rPr>
                <a:t>1</a:t>
              </a:r>
              <a:endParaRPr lang="en-US" sz="1800"/>
            </a:p>
          </p:txBody>
        </p:sp>
        <p:sp>
          <p:nvSpPr>
            <p:cNvPr id="66583" name="Line 81"/>
            <p:cNvSpPr>
              <a:spLocks noChangeShapeType="1"/>
            </p:cNvSpPr>
            <p:nvPr/>
          </p:nvSpPr>
          <p:spPr bwMode="auto">
            <a:xfrm>
              <a:off x="1152" y="2784"/>
              <a:ext cx="28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76920" name="Group 88"/>
          <p:cNvGrpSpPr>
            <a:grpSpLocks/>
          </p:cNvGrpSpPr>
          <p:nvPr/>
        </p:nvGrpSpPr>
        <p:grpSpPr bwMode="auto">
          <a:xfrm>
            <a:off x="2438400" y="5181600"/>
            <a:ext cx="4572000" cy="717550"/>
            <a:chOff x="1536" y="3264"/>
            <a:chExt cx="2880" cy="452"/>
          </a:xfrm>
        </p:grpSpPr>
        <p:sp>
          <p:nvSpPr>
            <p:cNvPr id="66576" name="Text Box 76"/>
            <p:cNvSpPr txBox="1">
              <a:spLocks noChangeArrowheads="1"/>
            </p:cNvSpPr>
            <p:nvPr/>
          </p:nvSpPr>
          <p:spPr bwMode="auto">
            <a:xfrm>
              <a:off x="1536" y="3312"/>
              <a:ext cx="139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b="1"/>
                <a:t>Step 4:  0 + 0 + 1</a:t>
              </a:r>
            </a:p>
            <a:p>
              <a:pPr algn="l">
                <a:spcBef>
                  <a:spcPct val="0"/>
                </a:spcBef>
              </a:pPr>
              <a:r>
                <a:rPr lang="en-US" b="1"/>
                <a:t>              S = </a:t>
              </a:r>
              <a:r>
                <a:rPr lang="en-US" b="1">
                  <a:solidFill>
                    <a:srgbClr val="990033"/>
                  </a:solidFill>
                </a:rPr>
                <a:t>1</a:t>
              </a:r>
              <a:r>
                <a:rPr lang="en-US" b="1"/>
                <a:t>, C = </a:t>
              </a:r>
              <a:r>
                <a:rPr lang="en-US" b="1">
                  <a:solidFill>
                    <a:srgbClr val="006600"/>
                  </a:solidFill>
                </a:rPr>
                <a:t>0</a:t>
              </a:r>
              <a:r>
                <a:rPr lang="en-US" b="1"/>
                <a:t> </a:t>
              </a:r>
            </a:p>
          </p:txBody>
        </p:sp>
        <p:sp>
          <p:nvSpPr>
            <p:cNvPr id="66577" name="Text Box 77"/>
            <p:cNvSpPr txBox="1">
              <a:spLocks noChangeArrowheads="1"/>
            </p:cNvSpPr>
            <p:nvPr/>
          </p:nvSpPr>
          <p:spPr bwMode="auto">
            <a:xfrm>
              <a:off x="3024" y="3312"/>
              <a:ext cx="7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1800" i="1"/>
                <a:t>A</a:t>
              </a:r>
              <a:r>
                <a:rPr lang="en-US" sz="1800"/>
                <a:t>: </a:t>
              </a:r>
              <a:r>
                <a:rPr lang="en-US" sz="1800">
                  <a:solidFill>
                    <a:srgbClr val="990033"/>
                  </a:solidFill>
                </a:rPr>
                <a:t>1 0 1 1</a:t>
              </a:r>
              <a:endParaRPr lang="en-US" sz="1800"/>
            </a:p>
            <a:p>
              <a:pPr algn="l">
                <a:spcBef>
                  <a:spcPct val="0"/>
                </a:spcBef>
              </a:pPr>
              <a:r>
                <a:rPr lang="en-US" sz="1800" i="1"/>
                <a:t>B</a:t>
              </a:r>
              <a:r>
                <a:rPr lang="en-US" sz="1800"/>
                <a:t>: x x x x</a:t>
              </a:r>
            </a:p>
          </p:txBody>
        </p:sp>
        <p:sp>
          <p:nvSpPr>
            <p:cNvPr id="66578" name="Text Box 78"/>
            <p:cNvSpPr txBox="1">
              <a:spLocks noChangeArrowheads="1"/>
            </p:cNvSpPr>
            <p:nvPr/>
          </p:nvSpPr>
          <p:spPr bwMode="auto">
            <a:xfrm>
              <a:off x="3984" y="3360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1800" i="1"/>
                <a:t>Q</a:t>
              </a:r>
              <a:r>
                <a:rPr lang="en-US" sz="1800"/>
                <a:t>: </a:t>
              </a:r>
              <a:r>
                <a:rPr lang="en-US" sz="1800" u="sng">
                  <a:solidFill>
                    <a:srgbClr val="006600"/>
                  </a:solidFill>
                </a:rPr>
                <a:t>0</a:t>
              </a:r>
              <a:endParaRPr lang="en-US" sz="1800"/>
            </a:p>
          </p:txBody>
        </p:sp>
        <p:sp>
          <p:nvSpPr>
            <p:cNvPr id="66579" name="Line 82"/>
            <p:cNvSpPr>
              <a:spLocks noChangeShapeType="1"/>
            </p:cNvSpPr>
            <p:nvPr/>
          </p:nvSpPr>
          <p:spPr bwMode="auto">
            <a:xfrm>
              <a:off x="1536" y="3264"/>
              <a:ext cx="28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6572" name="AutoShape 8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838700"/>
            <a:ext cx="381000" cy="304800"/>
          </a:xfrm>
          <a:prstGeom prst="actionButtonBackPrevious">
            <a:avLst/>
          </a:prstGeom>
          <a:gradFill rotWithShape="0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6922" name="AutoShape 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295900"/>
            <a:ext cx="381000" cy="304800"/>
          </a:xfrm>
          <a:prstGeom prst="actionButtonForwardNext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76923" name="AutoShape 9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381500"/>
            <a:ext cx="381000" cy="304800"/>
          </a:xfrm>
          <a:prstGeom prst="actionButtonBeginning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76924" name="AutoShape 9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753100"/>
            <a:ext cx="381000" cy="304800"/>
          </a:xfrm>
          <a:prstGeom prst="actionButtonEnd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37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7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7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7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7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7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CS1104-13</a:t>
            </a:r>
          </a:p>
        </p:txBody>
      </p:sp>
      <p:sp>
        <p:nvSpPr>
          <p:cNvPr id="675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Shift Register Counters</a:t>
            </a:r>
          </a:p>
        </p:txBody>
      </p:sp>
      <p:sp>
        <p:nvSpPr>
          <p:cNvPr id="675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91B75B9-1F58-4DD0-9AD0-28E95522AC11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Shift Register Counters</a:t>
            </a:r>
          </a:p>
        </p:txBody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772400" cy="281940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mtClean="0">
                <a:solidFill>
                  <a:srgbClr val="0000CC"/>
                </a:solidFill>
              </a:rPr>
              <a:t>Shift register counter</a:t>
            </a:r>
            <a:r>
              <a:rPr lang="en-US" smtClean="0"/>
              <a:t>: a shift register with the serial output connected back to the serial input.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mtClean="0"/>
              <a:t>They are classified as counters because they give a specified sequence of states.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mtClean="0"/>
              <a:t>Two common types: the </a:t>
            </a:r>
            <a:r>
              <a:rPr lang="en-US" i="1" smtClean="0">
                <a:solidFill>
                  <a:srgbClr val="0000CC"/>
                </a:solidFill>
              </a:rPr>
              <a:t>Johnson counter</a:t>
            </a:r>
            <a:r>
              <a:rPr lang="en-US" smtClean="0"/>
              <a:t> and the </a:t>
            </a:r>
            <a:r>
              <a:rPr lang="en-US" i="1" smtClean="0">
                <a:solidFill>
                  <a:srgbClr val="0000CC"/>
                </a:solidFill>
              </a:rPr>
              <a:t>Ring counter</a:t>
            </a:r>
            <a:r>
              <a:rPr lang="en-US" smtClean="0"/>
              <a:t>. </a:t>
            </a:r>
          </a:p>
        </p:txBody>
      </p:sp>
      <p:sp>
        <p:nvSpPr>
          <p:cNvPr id="67591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838700"/>
            <a:ext cx="381000" cy="304800"/>
          </a:xfrm>
          <a:prstGeom prst="actionButtonBackPrevious">
            <a:avLst/>
          </a:prstGeom>
          <a:gradFill rotWithShape="0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1532" name="AutoShape 6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295900"/>
            <a:ext cx="381000" cy="304800"/>
          </a:xfrm>
          <a:prstGeom prst="actionButtonForwardNext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61533" name="AutoShape 6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381500"/>
            <a:ext cx="381000" cy="304800"/>
          </a:xfrm>
          <a:prstGeom prst="actionButtonBeginning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61534" name="AutoShape 6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753100"/>
            <a:ext cx="381000" cy="304800"/>
          </a:xfrm>
          <a:prstGeom prst="actionButtonEnd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28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CS1104-13</a:t>
            </a:r>
          </a:p>
        </p:txBody>
      </p:sp>
      <p:sp>
        <p:nvSpPr>
          <p:cNvPr id="686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Ring Counters</a:t>
            </a:r>
          </a:p>
        </p:txBody>
      </p:sp>
      <p:sp>
        <p:nvSpPr>
          <p:cNvPr id="686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2BBF8F1-F4D1-42B1-80C2-53D7F5A2A87A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Ring Counters</a:t>
            </a: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772400" cy="320040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mtClean="0"/>
              <a:t>One flip-flop (stage) for each state in the sequence.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mtClean="0"/>
              <a:t>The output of the last stage is connected to the D input of the first stage.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mtClean="0"/>
              <a:t>An </a:t>
            </a:r>
            <a:r>
              <a:rPr lang="en-US" i="1" smtClean="0"/>
              <a:t>n</a:t>
            </a:r>
            <a:r>
              <a:rPr lang="en-US" smtClean="0"/>
              <a:t>-bit ring counter cycles through </a:t>
            </a:r>
            <a:r>
              <a:rPr lang="en-US" i="1" smtClean="0"/>
              <a:t>n</a:t>
            </a:r>
            <a:r>
              <a:rPr lang="en-US" smtClean="0"/>
              <a:t> states.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mtClean="0"/>
              <a:t>No decoding gates are required, as there is an output that corresponds to every state the counter is in.</a:t>
            </a:r>
          </a:p>
        </p:txBody>
      </p:sp>
      <p:sp>
        <p:nvSpPr>
          <p:cNvPr id="68615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838700"/>
            <a:ext cx="381000" cy="304800"/>
          </a:xfrm>
          <a:prstGeom prst="actionButtonBackPrevious">
            <a:avLst/>
          </a:prstGeom>
          <a:gradFill rotWithShape="0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250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295900"/>
            <a:ext cx="381000" cy="304800"/>
          </a:xfrm>
          <a:prstGeom prst="actionButtonForwardNext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6250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381500"/>
            <a:ext cx="381000" cy="304800"/>
          </a:xfrm>
          <a:prstGeom prst="actionButtonBeginning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6250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753100"/>
            <a:ext cx="381000" cy="304800"/>
          </a:xfrm>
          <a:prstGeom prst="actionButtonEnd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30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CS1104-13</a:t>
            </a:r>
          </a:p>
        </p:txBody>
      </p:sp>
      <p:sp>
        <p:nvSpPr>
          <p:cNvPr id="696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Ring Counters</a:t>
            </a:r>
          </a:p>
        </p:txBody>
      </p:sp>
      <p:sp>
        <p:nvSpPr>
          <p:cNvPr id="696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DC25BFA-B0B2-4585-ABC8-8C5A66EF53D1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Ring Counters</a:t>
            </a:r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772400" cy="533400"/>
          </a:xfrm>
        </p:spPr>
        <p:txBody>
          <a:bodyPr>
            <a:normAutofit lnSpcReduction="10000"/>
          </a:bodyPr>
          <a:lstStyle/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mtClean="0"/>
              <a:t>Example: A 6-bit (MOD-6) ring counter.</a:t>
            </a:r>
          </a:p>
        </p:txBody>
      </p:sp>
      <p:grpSp>
        <p:nvGrpSpPr>
          <p:cNvPr id="69639" name="Group 172"/>
          <p:cNvGrpSpPr>
            <a:grpSpLocks/>
          </p:cNvGrpSpPr>
          <p:nvPr/>
        </p:nvGrpSpPr>
        <p:grpSpPr bwMode="auto">
          <a:xfrm>
            <a:off x="1295400" y="1828800"/>
            <a:ext cx="7162800" cy="1784350"/>
            <a:chOff x="816" y="1152"/>
            <a:chExt cx="4512" cy="1124"/>
          </a:xfrm>
        </p:grpSpPr>
        <p:sp>
          <p:nvSpPr>
            <p:cNvPr id="69673" name="Text Box 15"/>
            <p:cNvSpPr txBox="1">
              <a:spLocks noChangeArrowheads="1"/>
            </p:cNvSpPr>
            <p:nvPr/>
          </p:nvSpPr>
          <p:spPr bwMode="auto">
            <a:xfrm>
              <a:off x="816" y="2064"/>
              <a:ext cx="3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b="1"/>
                <a:t>CLK</a:t>
              </a:r>
            </a:p>
          </p:txBody>
        </p:sp>
        <p:sp>
          <p:nvSpPr>
            <p:cNvPr id="69674" name="Line 27"/>
            <p:cNvSpPr>
              <a:spLocks noChangeShapeType="1"/>
            </p:cNvSpPr>
            <p:nvPr/>
          </p:nvSpPr>
          <p:spPr bwMode="auto">
            <a:xfrm>
              <a:off x="1920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675" name="Line 28"/>
            <p:cNvSpPr>
              <a:spLocks noChangeShapeType="1"/>
            </p:cNvSpPr>
            <p:nvPr/>
          </p:nvSpPr>
          <p:spPr bwMode="auto">
            <a:xfrm rot="5400000">
              <a:off x="5160" y="1368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676" name="Text Box 33"/>
            <p:cNvSpPr txBox="1">
              <a:spLocks noChangeArrowheads="1"/>
            </p:cNvSpPr>
            <p:nvPr/>
          </p:nvSpPr>
          <p:spPr bwMode="auto">
            <a:xfrm>
              <a:off x="1920" y="1296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b="1" i="1"/>
                <a:t>Q</a:t>
              </a:r>
              <a:r>
                <a:rPr lang="en-GB" b="1" baseline="-25000"/>
                <a:t>0</a:t>
              </a:r>
              <a:endParaRPr lang="en-GB" b="1" i="1"/>
            </a:p>
          </p:txBody>
        </p:sp>
        <p:sp>
          <p:nvSpPr>
            <p:cNvPr id="69677" name="Rectangle 41"/>
            <p:cNvSpPr>
              <a:spLocks noChangeArrowheads="1"/>
            </p:cNvSpPr>
            <p:nvPr/>
          </p:nvSpPr>
          <p:spPr bwMode="auto">
            <a:xfrm>
              <a:off x="1584" y="1392"/>
              <a:ext cx="336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678" name="Text Box 42"/>
            <p:cNvSpPr txBox="1">
              <a:spLocks noChangeArrowheads="1"/>
            </p:cNvSpPr>
            <p:nvPr/>
          </p:nvSpPr>
          <p:spPr bwMode="auto">
            <a:xfrm>
              <a:off x="1584" y="1440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1400" b="1" i="1"/>
                <a:t>D</a:t>
              </a:r>
            </a:p>
          </p:txBody>
        </p:sp>
        <p:sp>
          <p:nvSpPr>
            <p:cNvPr id="69679" name="AutoShape 43"/>
            <p:cNvSpPr>
              <a:spLocks noChangeArrowheads="1"/>
            </p:cNvSpPr>
            <p:nvPr/>
          </p:nvSpPr>
          <p:spPr bwMode="auto">
            <a:xfrm rot="5400000">
              <a:off x="1560" y="1704"/>
              <a:ext cx="96" cy="4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680" name="Text Box 44"/>
            <p:cNvSpPr txBox="1">
              <a:spLocks noChangeArrowheads="1"/>
            </p:cNvSpPr>
            <p:nvPr/>
          </p:nvSpPr>
          <p:spPr bwMode="auto">
            <a:xfrm>
              <a:off x="1728" y="1440"/>
              <a:ext cx="1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69681" name="Line 47"/>
            <p:cNvSpPr>
              <a:spLocks noChangeShapeType="1"/>
            </p:cNvSpPr>
            <p:nvPr/>
          </p:nvSpPr>
          <p:spPr bwMode="auto">
            <a:xfrm>
              <a:off x="4560" y="1728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682" name="Line 48"/>
            <p:cNvSpPr>
              <a:spLocks noChangeShapeType="1"/>
            </p:cNvSpPr>
            <p:nvPr/>
          </p:nvSpPr>
          <p:spPr bwMode="auto">
            <a:xfrm rot="5400000">
              <a:off x="4344" y="1944"/>
              <a:ext cx="43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683" name="Oval 51"/>
            <p:cNvSpPr>
              <a:spLocks noChangeArrowheads="1"/>
            </p:cNvSpPr>
            <p:nvPr/>
          </p:nvSpPr>
          <p:spPr bwMode="auto">
            <a:xfrm>
              <a:off x="1754" y="134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684" name="Oval 58"/>
            <p:cNvSpPr>
              <a:spLocks noChangeArrowheads="1"/>
            </p:cNvSpPr>
            <p:nvPr/>
          </p:nvSpPr>
          <p:spPr bwMode="auto">
            <a:xfrm>
              <a:off x="1415" y="214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685" name="Oval 59"/>
            <p:cNvSpPr>
              <a:spLocks noChangeArrowheads="1"/>
            </p:cNvSpPr>
            <p:nvPr/>
          </p:nvSpPr>
          <p:spPr bwMode="auto">
            <a:xfrm>
              <a:off x="1754" y="187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686" name="Rectangle 60"/>
            <p:cNvSpPr>
              <a:spLocks noChangeArrowheads="1"/>
            </p:cNvSpPr>
            <p:nvPr/>
          </p:nvSpPr>
          <p:spPr bwMode="auto">
            <a:xfrm>
              <a:off x="2208" y="1392"/>
              <a:ext cx="336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687" name="Text Box 61"/>
            <p:cNvSpPr txBox="1">
              <a:spLocks noChangeArrowheads="1"/>
            </p:cNvSpPr>
            <p:nvPr/>
          </p:nvSpPr>
          <p:spPr bwMode="auto">
            <a:xfrm>
              <a:off x="2208" y="1440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1400" b="1" i="1"/>
                <a:t>D</a:t>
              </a:r>
            </a:p>
          </p:txBody>
        </p:sp>
        <p:sp>
          <p:nvSpPr>
            <p:cNvPr id="69688" name="AutoShape 62"/>
            <p:cNvSpPr>
              <a:spLocks noChangeArrowheads="1"/>
            </p:cNvSpPr>
            <p:nvPr/>
          </p:nvSpPr>
          <p:spPr bwMode="auto">
            <a:xfrm rot="5400000">
              <a:off x="2184" y="1704"/>
              <a:ext cx="96" cy="4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689" name="Text Box 63"/>
            <p:cNvSpPr txBox="1">
              <a:spLocks noChangeArrowheads="1"/>
            </p:cNvSpPr>
            <p:nvPr/>
          </p:nvSpPr>
          <p:spPr bwMode="auto">
            <a:xfrm>
              <a:off x="2352" y="1440"/>
              <a:ext cx="1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69690" name="Oval 64"/>
            <p:cNvSpPr>
              <a:spLocks noChangeArrowheads="1"/>
            </p:cNvSpPr>
            <p:nvPr/>
          </p:nvSpPr>
          <p:spPr bwMode="auto">
            <a:xfrm>
              <a:off x="2378" y="134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691" name="Oval 65"/>
            <p:cNvSpPr>
              <a:spLocks noChangeArrowheads="1"/>
            </p:cNvSpPr>
            <p:nvPr/>
          </p:nvSpPr>
          <p:spPr bwMode="auto">
            <a:xfrm>
              <a:off x="2378" y="187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692" name="Rectangle 66"/>
            <p:cNvSpPr>
              <a:spLocks noChangeArrowheads="1"/>
            </p:cNvSpPr>
            <p:nvPr/>
          </p:nvSpPr>
          <p:spPr bwMode="auto">
            <a:xfrm>
              <a:off x="2832" y="1392"/>
              <a:ext cx="336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693" name="Text Box 67"/>
            <p:cNvSpPr txBox="1">
              <a:spLocks noChangeArrowheads="1"/>
            </p:cNvSpPr>
            <p:nvPr/>
          </p:nvSpPr>
          <p:spPr bwMode="auto">
            <a:xfrm>
              <a:off x="2832" y="1440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1400" b="1" i="1"/>
                <a:t>D</a:t>
              </a:r>
            </a:p>
          </p:txBody>
        </p:sp>
        <p:sp>
          <p:nvSpPr>
            <p:cNvPr id="69694" name="AutoShape 68"/>
            <p:cNvSpPr>
              <a:spLocks noChangeArrowheads="1"/>
            </p:cNvSpPr>
            <p:nvPr/>
          </p:nvSpPr>
          <p:spPr bwMode="auto">
            <a:xfrm rot="5400000">
              <a:off x="2808" y="1704"/>
              <a:ext cx="96" cy="4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695" name="Text Box 69"/>
            <p:cNvSpPr txBox="1">
              <a:spLocks noChangeArrowheads="1"/>
            </p:cNvSpPr>
            <p:nvPr/>
          </p:nvSpPr>
          <p:spPr bwMode="auto">
            <a:xfrm>
              <a:off x="2976" y="1440"/>
              <a:ext cx="1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69696" name="Oval 70"/>
            <p:cNvSpPr>
              <a:spLocks noChangeArrowheads="1"/>
            </p:cNvSpPr>
            <p:nvPr/>
          </p:nvSpPr>
          <p:spPr bwMode="auto">
            <a:xfrm>
              <a:off x="3002" y="134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697" name="Oval 71"/>
            <p:cNvSpPr>
              <a:spLocks noChangeArrowheads="1"/>
            </p:cNvSpPr>
            <p:nvPr/>
          </p:nvSpPr>
          <p:spPr bwMode="auto">
            <a:xfrm>
              <a:off x="3002" y="187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698" name="Rectangle 72"/>
            <p:cNvSpPr>
              <a:spLocks noChangeArrowheads="1"/>
            </p:cNvSpPr>
            <p:nvPr/>
          </p:nvSpPr>
          <p:spPr bwMode="auto">
            <a:xfrm>
              <a:off x="3456" y="1392"/>
              <a:ext cx="336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699" name="Text Box 73"/>
            <p:cNvSpPr txBox="1">
              <a:spLocks noChangeArrowheads="1"/>
            </p:cNvSpPr>
            <p:nvPr/>
          </p:nvSpPr>
          <p:spPr bwMode="auto">
            <a:xfrm>
              <a:off x="3456" y="1440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1400" b="1" i="1"/>
                <a:t>D</a:t>
              </a:r>
            </a:p>
          </p:txBody>
        </p:sp>
        <p:sp>
          <p:nvSpPr>
            <p:cNvPr id="69700" name="AutoShape 74"/>
            <p:cNvSpPr>
              <a:spLocks noChangeArrowheads="1"/>
            </p:cNvSpPr>
            <p:nvPr/>
          </p:nvSpPr>
          <p:spPr bwMode="auto">
            <a:xfrm rot="5400000">
              <a:off x="3432" y="1704"/>
              <a:ext cx="96" cy="4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701" name="Text Box 75"/>
            <p:cNvSpPr txBox="1">
              <a:spLocks noChangeArrowheads="1"/>
            </p:cNvSpPr>
            <p:nvPr/>
          </p:nvSpPr>
          <p:spPr bwMode="auto">
            <a:xfrm>
              <a:off x="3600" y="1440"/>
              <a:ext cx="1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69702" name="Oval 76"/>
            <p:cNvSpPr>
              <a:spLocks noChangeArrowheads="1"/>
            </p:cNvSpPr>
            <p:nvPr/>
          </p:nvSpPr>
          <p:spPr bwMode="auto">
            <a:xfrm>
              <a:off x="3626" y="134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703" name="Oval 77"/>
            <p:cNvSpPr>
              <a:spLocks noChangeArrowheads="1"/>
            </p:cNvSpPr>
            <p:nvPr/>
          </p:nvSpPr>
          <p:spPr bwMode="auto">
            <a:xfrm>
              <a:off x="3626" y="187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704" name="Rectangle 78"/>
            <p:cNvSpPr>
              <a:spLocks noChangeArrowheads="1"/>
            </p:cNvSpPr>
            <p:nvPr/>
          </p:nvSpPr>
          <p:spPr bwMode="auto">
            <a:xfrm>
              <a:off x="4080" y="1392"/>
              <a:ext cx="336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705" name="Text Box 79"/>
            <p:cNvSpPr txBox="1">
              <a:spLocks noChangeArrowheads="1"/>
            </p:cNvSpPr>
            <p:nvPr/>
          </p:nvSpPr>
          <p:spPr bwMode="auto">
            <a:xfrm>
              <a:off x="4080" y="1440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1400" b="1" i="1"/>
                <a:t>D</a:t>
              </a:r>
            </a:p>
          </p:txBody>
        </p:sp>
        <p:sp>
          <p:nvSpPr>
            <p:cNvPr id="69706" name="AutoShape 80"/>
            <p:cNvSpPr>
              <a:spLocks noChangeArrowheads="1"/>
            </p:cNvSpPr>
            <p:nvPr/>
          </p:nvSpPr>
          <p:spPr bwMode="auto">
            <a:xfrm rot="5400000">
              <a:off x="4056" y="1704"/>
              <a:ext cx="96" cy="4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707" name="Text Box 81"/>
            <p:cNvSpPr txBox="1">
              <a:spLocks noChangeArrowheads="1"/>
            </p:cNvSpPr>
            <p:nvPr/>
          </p:nvSpPr>
          <p:spPr bwMode="auto">
            <a:xfrm>
              <a:off x="4224" y="1440"/>
              <a:ext cx="1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69708" name="Oval 82"/>
            <p:cNvSpPr>
              <a:spLocks noChangeArrowheads="1"/>
            </p:cNvSpPr>
            <p:nvPr/>
          </p:nvSpPr>
          <p:spPr bwMode="auto">
            <a:xfrm>
              <a:off x="4250" y="134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709" name="Oval 83"/>
            <p:cNvSpPr>
              <a:spLocks noChangeArrowheads="1"/>
            </p:cNvSpPr>
            <p:nvPr/>
          </p:nvSpPr>
          <p:spPr bwMode="auto">
            <a:xfrm>
              <a:off x="4250" y="187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710" name="Rectangle 84"/>
            <p:cNvSpPr>
              <a:spLocks noChangeArrowheads="1"/>
            </p:cNvSpPr>
            <p:nvPr/>
          </p:nvSpPr>
          <p:spPr bwMode="auto">
            <a:xfrm>
              <a:off x="4704" y="1392"/>
              <a:ext cx="336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711" name="Text Box 85"/>
            <p:cNvSpPr txBox="1">
              <a:spLocks noChangeArrowheads="1"/>
            </p:cNvSpPr>
            <p:nvPr/>
          </p:nvSpPr>
          <p:spPr bwMode="auto">
            <a:xfrm>
              <a:off x="4704" y="1440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1400" b="1" i="1"/>
                <a:t>D</a:t>
              </a:r>
            </a:p>
          </p:txBody>
        </p:sp>
        <p:sp>
          <p:nvSpPr>
            <p:cNvPr id="69712" name="AutoShape 86"/>
            <p:cNvSpPr>
              <a:spLocks noChangeArrowheads="1"/>
            </p:cNvSpPr>
            <p:nvPr/>
          </p:nvSpPr>
          <p:spPr bwMode="auto">
            <a:xfrm rot="5400000">
              <a:off x="4680" y="1704"/>
              <a:ext cx="96" cy="4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713" name="Text Box 87"/>
            <p:cNvSpPr txBox="1">
              <a:spLocks noChangeArrowheads="1"/>
            </p:cNvSpPr>
            <p:nvPr/>
          </p:nvSpPr>
          <p:spPr bwMode="auto">
            <a:xfrm>
              <a:off x="4848" y="1440"/>
              <a:ext cx="1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69714" name="Oval 88"/>
            <p:cNvSpPr>
              <a:spLocks noChangeArrowheads="1"/>
            </p:cNvSpPr>
            <p:nvPr/>
          </p:nvSpPr>
          <p:spPr bwMode="auto">
            <a:xfrm>
              <a:off x="4874" y="134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715" name="Oval 89"/>
            <p:cNvSpPr>
              <a:spLocks noChangeArrowheads="1"/>
            </p:cNvSpPr>
            <p:nvPr/>
          </p:nvSpPr>
          <p:spPr bwMode="auto">
            <a:xfrm>
              <a:off x="4874" y="187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716" name="Line 90"/>
            <p:cNvSpPr>
              <a:spLocks noChangeShapeType="1"/>
            </p:cNvSpPr>
            <p:nvPr/>
          </p:nvSpPr>
          <p:spPr bwMode="auto">
            <a:xfrm>
              <a:off x="2544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717" name="Text Box 91"/>
            <p:cNvSpPr txBox="1">
              <a:spLocks noChangeArrowheads="1"/>
            </p:cNvSpPr>
            <p:nvPr/>
          </p:nvSpPr>
          <p:spPr bwMode="auto">
            <a:xfrm>
              <a:off x="2544" y="1296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b="1" i="1"/>
                <a:t>Q</a:t>
              </a:r>
              <a:r>
                <a:rPr lang="en-GB" b="1" baseline="-25000"/>
                <a:t>1</a:t>
              </a:r>
              <a:endParaRPr lang="en-GB" b="1" i="1"/>
            </a:p>
          </p:txBody>
        </p:sp>
        <p:sp>
          <p:nvSpPr>
            <p:cNvPr id="69718" name="Line 92"/>
            <p:cNvSpPr>
              <a:spLocks noChangeShapeType="1"/>
            </p:cNvSpPr>
            <p:nvPr/>
          </p:nvSpPr>
          <p:spPr bwMode="auto">
            <a:xfrm>
              <a:off x="3168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719" name="Text Box 93"/>
            <p:cNvSpPr txBox="1">
              <a:spLocks noChangeArrowheads="1"/>
            </p:cNvSpPr>
            <p:nvPr/>
          </p:nvSpPr>
          <p:spPr bwMode="auto">
            <a:xfrm>
              <a:off x="3168" y="1296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b="1" i="1"/>
                <a:t>Q</a:t>
              </a:r>
              <a:r>
                <a:rPr lang="en-GB" b="1" baseline="-25000"/>
                <a:t>2</a:t>
              </a:r>
              <a:endParaRPr lang="en-GB" b="1" i="1"/>
            </a:p>
          </p:txBody>
        </p:sp>
        <p:sp>
          <p:nvSpPr>
            <p:cNvPr id="69720" name="Line 94"/>
            <p:cNvSpPr>
              <a:spLocks noChangeShapeType="1"/>
            </p:cNvSpPr>
            <p:nvPr/>
          </p:nvSpPr>
          <p:spPr bwMode="auto">
            <a:xfrm>
              <a:off x="3792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721" name="Text Box 95"/>
            <p:cNvSpPr txBox="1">
              <a:spLocks noChangeArrowheads="1"/>
            </p:cNvSpPr>
            <p:nvPr/>
          </p:nvSpPr>
          <p:spPr bwMode="auto">
            <a:xfrm>
              <a:off x="3792" y="1296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b="1" i="1"/>
                <a:t>Q</a:t>
              </a:r>
              <a:r>
                <a:rPr lang="en-GB" b="1" baseline="-25000"/>
                <a:t>3</a:t>
              </a:r>
              <a:endParaRPr lang="en-GB" b="1" i="1"/>
            </a:p>
          </p:txBody>
        </p:sp>
        <p:sp>
          <p:nvSpPr>
            <p:cNvPr id="69722" name="Line 96"/>
            <p:cNvSpPr>
              <a:spLocks noChangeShapeType="1"/>
            </p:cNvSpPr>
            <p:nvPr/>
          </p:nvSpPr>
          <p:spPr bwMode="auto">
            <a:xfrm>
              <a:off x="4416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723" name="Text Box 97"/>
            <p:cNvSpPr txBox="1">
              <a:spLocks noChangeArrowheads="1"/>
            </p:cNvSpPr>
            <p:nvPr/>
          </p:nvSpPr>
          <p:spPr bwMode="auto">
            <a:xfrm>
              <a:off x="4416" y="1296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b="1" i="1"/>
                <a:t>Q</a:t>
              </a:r>
              <a:r>
                <a:rPr lang="en-GB" b="1" baseline="-25000"/>
                <a:t>4</a:t>
              </a:r>
              <a:endParaRPr lang="en-GB" b="1" i="1"/>
            </a:p>
          </p:txBody>
        </p:sp>
        <p:sp>
          <p:nvSpPr>
            <p:cNvPr id="69724" name="Line 98"/>
            <p:cNvSpPr>
              <a:spLocks noChangeShapeType="1"/>
            </p:cNvSpPr>
            <p:nvPr/>
          </p:nvSpPr>
          <p:spPr bwMode="auto">
            <a:xfrm>
              <a:off x="5040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725" name="Text Box 99"/>
            <p:cNvSpPr txBox="1">
              <a:spLocks noChangeArrowheads="1"/>
            </p:cNvSpPr>
            <p:nvPr/>
          </p:nvSpPr>
          <p:spPr bwMode="auto">
            <a:xfrm>
              <a:off x="5040" y="1296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b="1" i="1"/>
                <a:t>Q</a:t>
              </a:r>
              <a:r>
                <a:rPr lang="en-GB" b="1" baseline="-25000"/>
                <a:t>5</a:t>
              </a:r>
              <a:endParaRPr lang="en-GB" b="1" i="1"/>
            </a:p>
          </p:txBody>
        </p:sp>
        <p:sp>
          <p:nvSpPr>
            <p:cNvPr id="69726" name="Line 100"/>
            <p:cNvSpPr>
              <a:spLocks noChangeShapeType="1"/>
            </p:cNvSpPr>
            <p:nvPr/>
          </p:nvSpPr>
          <p:spPr bwMode="auto">
            <a:xfrm>
              <a:off x="1440" y="1200"/>
              <a:ext cx="38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727" name="Line 101"/>
            <p:cNvSpPr>
              <a:spLocks noChangeShapeType="1"/>
            </p:cNvSpPr>
            <p:nvPr/>
          </p:nvSpPr>
          <p:spPr bwMode="auto">
            <a:xfrm>
              <a:off x="1440" y="153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728" name="Line 102"/>
            <p:cNvSpPr>
              <a:spLocks noChangeShapeType="1"/>
            </p:cNvSpPr>
            <p:nvPr/>
          </p:nvSpPr>
          <p:spPr bwMode="auto">
            <a:xfrm rot="5400000">
              <a:off x="1272" y="1368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729" name="Line 103"/>
            <p:cNvSpPr>
              <a:spLocks noChangeShapeType="1"/>
            </p:cNvSpPr>
            <p:nvPr/>
          </p:nvSpPr>
          <p:spPr bwMode="auto">
            <a:xfrm>
              <a:off x="1248" y="2016"/>
              <a:ext cx="3648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730" name="Line 104"/>
            <p:cNvSpPr>
              <a:spLocks noChangeShapeType="1"/>
            </p:cNvSpPr>
            <p:nvPr/>
          </p:nvSpPr>
          <p:spPr bwMode="auto">
            <a:xfrm rot="5400000">
              <a:off x="4848" y="1968"/>
              <a:ext cx="96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731" name="Line 106"/>
            <p:cNvSpPr>
              <a:spLocks noChangeShapeType="1"/>
            </p:cNvSpPr>
            <p:nvPr/>
          </p:nvSpPr>
          <p:spPr bwMode="auto">
            <a:xfrm rot="5400000">
              <a:off x="2352" y="1968"/>
              <a:ext cx="96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732" name="Line 107"/>
            <p:cNvSpPr>
              <a:spLocks noChangeShapeType="1"/>
            </p:cNvSpPr>
            <p:nvPr/>
          </p:nvSpPr>
          <p:spPr bwMode="auto">
            <a:xfrm rot="5400000">
              <a:off x="2976" y="1968"/>
              <a:ext cx="96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733" name="Line 108"/>
            <p:cNvSpPr>
              <a:spLocks noChangeShapeType="1"/>
            </p:cNvSpPr>
            <p:nvPr/>
          </p:nvSpPr>
          <p:spPr bwMode="auto">
            <a:xfrm rot="5400000">
              <a:off x="3600" y="1968"/>
              <a:ext cx="96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734" name="Line 109"/>
            <p:cNvSpPr>
              <a:spLocks noChangeShapeType="1"/>
            </p:cNvSpPr>
            <p:nvPr/>
          </p:nvSpPr>
          <p:spPr bwMode="auto">
            <a:xfrm rot="5400000">
              <a:off x="4224" y="1968"/>
              <a:ext cx="96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735" name="Line 110"/>
            <p:cNvSpPr>
              <a:spLocks noChangeShapeType="1"/>
            </p:cNvSpPr>
            <p:nvPr/>
          </p:nvSpPr>
          <p:spPr bwMode="auto">
            <a:xfrm>
              <a:off x="1248" y="2160"/>
              <a:ext cx="331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736" name="Line 111"/>
            <p:cNvSpPr>
              <a:spLocks noChangeShapeType="1"/>
            </p:cNvSpPr>
            <p:nvPr/>
          </p:nvSpPr>
          <p:spPr bwMode="auto">
            <a:xfrm>
              <a:off x="3936" y="1728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737" name="Line 112"/>
            <p:cNvSpPr>
              <a:spLocks noChangeShapeType="1"/>
            </p:cNvSpPr>
            <p:nvPr/>
          </p:nvSpPr>
          <p:spPr bwMode="auto">
            <a:xfrm rot="5400000">
              <a:off x="3720" y="1944"/>
              <a:ext cx="43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738" name="Line 113"/>
            <p:cNvSpPr>
              <a:spLocks noChangeShapeType="1"/>
            </p:cNvSpPr>
            <p:nvPr/>
          </p:nvSpPr>
          <p:spPr bwMode="auto">
            <a:xfrm>
              <a:off x="3312" y="1728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739" name="Line 114"/>
            <p:cNvSpPr>
              <a:spLocks noChangeShapeType="1"/>
            </p:cNvSpPr>
            <p:nvPr/>
          </p:nvSpPr>
          <p:spPr bwMode="auto">
            <a:xfrm rot="5400000">
              <a:off x="3096" y="1944"/>
              <a:ext cx="43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740" name="Line 115"/>
            <p:cNvSpPr>
              <a:spLocks noChangeShapeType="1"/>
            </p:cNvSpPr>
            <p:nvPr/>
          </p:nvSpPr>
          <p:spPr bwMode="auto">
            <a:xfrm>
              <a:off x="2064" y="1728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741" name="Line 116"/>
            <p:cNvSpPr>
              <a:spLocks noChangeShapeType="1"/>
            </p:cNvSpPr>
            <p:nvPr/>
          </p:nvSpPr>
          <p:spPr bwMode="auto">
            <a:xfrm rot="5400000">
              <a:off x="1848" y="1944"/>
              <a:ext cx="43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742" name="Line 117"/>
            <p:cNvSpPr>
              <a:spLocks noChangeShapeType="1"/>
            </p:cNvSpPr>
            <p:nvPr/>
          </p:nvSpPr>
          <p:spPr bwMode="auto">
            <a:xfrm>
              <a:off x="1440" y="1728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743" name="Line 118"/>
            <p:cNvSpPr>
              <a:spLocks noChangeShapeType="1"/>
            </p:cNvSpPr>
            <p:nvPr/>
          </p:nvSpPr>
          <p:spPr bwMode="auto">
            <a:xfrm rot="5400000">
              <a:off x="1224" y="1944"/>
              <a:ext cx="43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69744" name="Group 120"/>
            <p:cNvGrpSpPr>
              <a:grpSpLocks/>
            </p:cNvGrpSpPr>
            <p:nvPr/>
          </p:nvGrpSpPr>
          <p:grpSpPr bwMode="auto">
            <a:xfrm>
              <a:off x="816" y="1920"/>
              <a:ext cx="384" cy="212"/>
              <a:chOff x="1178" y="3063"/>
              <a:chExt cx="384" cy="212"/>
            </a:xfrm>
          </p:grpSpPr>
          <p:sp>
            <p:nvSpPr>
              <p:cNvPr id="69760" name="Line 105"/>
              <p:cNvSpPr>
                <a:spLocks noChangeShapeType="1"/>
              </p:cNvSpPr>
              <p:nvPr/>
            </p:nvSpPr>
            <p:spPr bwMode="auto">
              <a:xfrm rot="10800000">
                <a:off x="1234" y="309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761" name="Text Box 119"/>
              <p:cNvSpPr txBox="1">
                <a:spLocks noChangeArrowheads="1"/>
              </p:cNvSpPr>
              <p:nvPr/>
            </p:nvSpPr>
            <p:spPr bwMode="auto">
              <a:xfrm>
                <a:off x="1178" y="3063"/>
                <a:ext cx="38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GB" b="1"/>
                  <a:t>CLR</a:t>
                </a:r>
              </a:p>
            </p:txBody>
          </p:sp>
        </p:grpSp>
        <p:sp>
          <p:nvSpPr>
            <p:cNvPr id="69745" name="Oval 121"/>
            <p:cNvSpPr>
              <a:spLocks noChangeArrowheads="1"/>
            </p:cNvSpPr>
            <p:nvPr/>
          </p:nvSpPr>
          <p:spPr bwMode="auto">
            <a:xfrm>
              <a:off x="2039" y="214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746" name="Oval 122"/>
            <p:cNvSpPr>
              <a:spLocks noChangeArrowheads="1"/>
            </p:cNvSpPr>
            <p:nvPr/>
          </p:nvSpPr>
          <p:spPr bwMode="auto">
            <a:xfrm>
              <a:off x="2375" y="199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747" name="Oval 123"/>
            <p:cNvSpPr>
              <a:spLocks noChangeArrowheads="1"/>
            </p:cNvSpPr>
            <p:nvPr/>
          </p:nvSpPr>
          <p:spPr bwMode="auto">
            <a:xfrm>
              <a:off x="2663" y="214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748" name="Oval 124"/>
            <p:cNvSpPr>
              <a:spLocks noChangeArrowheads="1"/>
            </p:cNvSpPr>
            <p:nvPr/>
          </p:nvSpPr>
          <p:spPr bwMode="auto">
            <a:xfrm>
              <a:off x="2999" y="199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749" name="Line 125"/>
            <p:cNvSpPr>
              <a:spLocks noChangeShapeType="1"/>
            </p:cNvSpPr>
            <p:nvPr/>
          </p:nvSpPr>
          <p:spPr bwMode="auto">
            <a:xfrm>
              <a:off x="2688" y="1728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750" name="Line 126"/>
            <p:cNvSpPr>
              <a:spLocks noChangeShapeType="1"/>
            </p:cNvSpPr>
            <p:nvPr/>
          </p:nvSpPr>
          <p:spPr bwMode="auto">
            <a:xfrm rot="5400000">
              <a:off x="2472" y="1944"/>
              <a:ext cx="43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751" name="Oval 127"/>
            <p:cNvSpPr>
              <a:spLocks noChangeArrowheads="1"/>
            </p:cNvSpPr>
            <p:nvPr/>
          </p:nvSpPr>
          <p:spPr bwMode="auto">
            <a:xfrm>
              <a:off x="3287" y="214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752" name="Oval 128"/>
            <p:cNvSpPr>
              <a:spLocks noChangeArrowheads="1"/>
            </p:cNvSpPr>
            <p:nvPr/>
          </p:nvSpPr>
          <p:spPr bwMode="auto">
            <a:xfrm>
              <a:off x="3911" y="214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753" name="Oval 129"/>
            <p:cNvSpPr>
              <a:spLocks noChangeArrowheads="1"/>
            </p:cNvSpPr>
            <p:nvPr/>
          </p:nvSpPr>
          <p:spPr bwMode="auto">
            <a:xfrm>
              <a:off x="4247" y="199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754" name="Oval 132"/>
            <p:cNvSpPr>
              <a:spLocks noChangeArrowheads="1"/>
            </p:cNvSpPr>
            <p:nvPr/>
          </p:nvSpPr>
          <p:spPr bwMode="auto">
            <a:xfrm>
              <a:off x="3627" y="199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755" name="Line 133"/>
            <p:cNvSpPr>
              <a:spLocks noChangeShapeType="1"/>
            </p:cNvSpPr>
            <p:nvPr/>
          </p:nvSpPr>
          <p:spPr bwMode="auto">
            <a:xfrm>
              <a:off x="1248" y="1248"/>
              <a:ext cx="528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756" name="Line 134"/>
            <p:cNvSpPr>
              <a:spLocks noChangeShapeType="1"/>
            </p:cNvSpPr>
            <p:nvPr/>
          </p:nvSpPr>
          <p:spPr bwMode="auto">
            <a:xfrm rot="5400000">
              <a:off x="1728" y="1296"/>
              <a:ext cx="96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69757" name="Group 135"/>
            <p:cNvGrpSpPr>
              <a:grpSpLocks/>
            </p:cNvGrpSpPr>
            <p:nvPr/>
          </p:nvGrpSpPr>
          <p:grpSpPr bwMode="auto">
            <a:xfrm>
              <a:off x="864" y="1152"/>
              <a:ext cx="384" cy="212"/>
              <a:chOff x="1178" y="3063"/>
              <a:chExt cx="384" cy="212"/>
            </a:xfrm>
          </p:grpSpPr>
          <p:sp>
            <p:nvSpPr>
              <p:cNvPr id="69758" name="Line 136"/>
              <p:cNvSpPr>
                <a:spLocks noChangeShapeType="1"/>
              </p:cNvSpPr>
              <p:nvPr/>
            </p:nvSpPr>
            <p:spPr bwMode="auto">
              <a:xfrm rot="10800000">
                <a:off x="1234" y="309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759" name="Text Box 137"/>
              <p:cNvSpPr txBox="1">
                <a:spLocks noChangeArrowheads="1"/>
              </p:cNvSpPr>
              <p:nvPr/>
            </p:nvSpPr>
            <p:spPr bwMode="auto">
              <a:xfrm>
                <a:off x="1178" y="3063"/>
                <a:ext cx="38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GB" b="1"/>
                  <a:t>PRE</a:t>
                </a:r>
              </a:p>
            </p:txBody>
          </p:sp>
        </p:grpSp>
      </p:grpSp>
      <p:grpSp>
        <p:nvGrpSpPr>
          <p:cNvPr id="69640" name="Group 143"/>
          <p:cNvGrpSpPr>
            <a:grpSpLocks/>
          </p:cNvGrpSpPr>
          <p:nvPr/>
        </p:nvGrpSpPr>
        <p:grpSpPr bwMode="auto">
          <a:xfrm>
            <a:off x="1524000" y="3962400"/>
            <a:ext cx="4194175" cy="2098675"/>
            <a:chOff x="1054" y="2544"/>
            <a:chExt cx="2642" cy="1322"/>
          </a:xfrm>
        </p:grpSpPr>
        <p:graphicFrame>
          <p:nvGraphicFramePr>
            <p:cNvPr id="69670" name="Object 139"/>
            <p:cNvGraphicFramePr>
              <a:graphicFrameLocks noChangeAspect="1"/>
            </p:cNvGraphicFramePr>
            <p:nvPr/>
          </p:nvGraphicFramePr>
          <p:xfrm>
            <a:off x="1054" y="2546"/>
            <a:ext cx="2632" cy="1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Document" r:id="rId3" imgW="4178808" imgH="2100072" progId="Word.Document.8">
                    <p:embed/>
                  </p:oleObj>
                </mc:Choice>
                <mc:Fallback>
                  <p:oleObj name="Document" r:id="rId3" imgW="4178808" imgH="2100072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4" y="2546"/>
                          <a:ext cx="2632" cy="1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71" name="Line 141"/>
            <p:cNvSpPr>
              <a:spLocks noChangeShapeType="1"/>
            </p:cNvSpPr>
            <p:nvPr/>
          </p:nvSpPr>
          <p:spPr bwMode="auto">
            <a:xfrm>
              <a:off x="1200" y="2736"/>
              <a:ext cx="24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672" name="Line 142"/>
            <p:cNvSpPr>
              <a:spLocks noChangeShapeType="1"/>
            </p:cNvSpPr>
            <p:nvPr/>
          </p:nvSpPr>
          <p:spPr bwMode="auto">
            <a:xfrm>
              <a:off x="1680" y="254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9641" name="Group 173"/>
          <p:cNvGrpSpPr>
            <a:grpSpLocks/>
          </p:cNvGrpSpPr>
          <p:nvPr/>
        </p:nvGrpSpPr>
        <p:grpSpPr bwMode="auto">
          <a:xfrm>
            <a:off x="6172200" y="4038600"/>
            <a:ext cx="2590800" cy="1860550"/>
            <a:chOff x="3888" y="2544"/>
            <a:chExt cx="1632" cy="1172"/>
          </a:xfrm>
        </p:grpSpPr>
        <p:grpSp>
          <p:nvGrpSpPr>
            <p:cNvPr id="69646" name="Group 146"/>
            <p:cNvGrpSpPr>
              <a:grpSpLocks/>
            </p:cNvGrpSpPr>
            <p:nvPr/>
          </p:nvGrpSpPr>
          <p:grpSpPr bwMode="auto">
            <a:xfrm>
              <a:off x="4416" y="2544"/>
              <a:ext cx="576" cy="212"/>
              <a:chOff x="4464" y="2544"/>
              <a:chExt cx="576" cy="212"/>
            </a:xfrm>
          </p:grpSpPr>
          <p:sp>
            <p:nvSpPr>
              <p:cNvPr id="69668" name="Oval 144"/>
              <p:cNvSpPr>
                <a:spLocks noChangeArrowheads="1"/>
              </p:cNvSpPr>
              <p:nvPr/>
            </p:nvSpPr>
            <p:spPr bwMode="auto">
              <a:xfrm>
                <a:off x="4464" y="2544"/>
                <a:ext cx="576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669" name="Text Box 145"/>
              <p:cNvSpPr txBox="1">
                <a:spLocks noChangeArrowheads="1"/>
              </p:cNvSpPr>
              <p:nvPr/>
            </p:nvSpPr>
            <p:spPr bwMode="auto">
              <a:xfrm>
                <a:off x="4464" y="2544"/>
                <a:ext cx="57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GB" b="1"/>
                  <a:t>100000</a:t>
                </a:r>
              </a:p>
            </p:txBody>
          </p:sp>
        </p:grpSp>
        <p:grpSp>
          <p:nvGrpSpPr>
            <p:cNvPr id="69647" name="Group 147"/>
            <p:cNvGrpSpPr>
              <a:grpSpLocks/>
            </p:cNvGrpSpPr>
            <p:nvPr/>
          </p:nvGrpSpPr>
          <p:grpSpPr bwMode="auto">
            <a:xfrm>
              <a:off x="4944" y="2784"/>
              <a:ext cx="576" cy="212"/>
              <a:chOff x="4464" y="2544"/>
              <a:chExt cx="576" cy="212"/>
            </a:xfrm>
          </p:grpSpPr>
          <p:sp>
            <p:nvSpPr>
              <p:cNvPr id="69666" name="Oval 148"/>
              <p:cNvSpPr>
                <a:spLocks noChangeArrowheads="1"/>
              </p:cNvSpPr>
              <p:nvPr/>
            </p:nvSpPr>
            <p:spPr bwMode="auto">
              <a:xfrm>
                <a:off x="4464" y="2544"/>
                <a:ext cx="576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667" name="Text Box 149"/>
              <p:cNvSpPr txBox="1">
                <a:spLocks noChangeArrowheads="1"/>
              </p:cNvSpPr>
              <p:nvPr/>
            </p:nvSpPr>
            <p:spPr bwMode="auto">
              <a:xfrm>
                <a:off x="4464" y="2544"/>
                <a:ext cx="57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GB" b="1"/>
                  <a:t>010000</a:t>
                </a:r>
              </a:p>
            </p:txBody>
          </p:sp>
        </p:grpSp>
        <p:grpSp>
          <p:nvGrpSpPr>
            <p:cNvPr id="69648" name="Group 150"/>
            <p:cNvGrpSpPr>
              <a:grpSpLocks/>
            </p:cNvGrpSpPr>
            <p:nvPr/>
          </p:nvGrpSpPr>
          <p:grpSpPr bwMode="auto">
            <a:xfrm>
              <a:off x="4944" y="3216"/>
              <a:ext cx="576" cy="212"/>
              <a:chOff x="4464" y="2544"/>
              <a:chExt cx="576" cy="212"/>
            </a:xfrm>
          </p:grpSpPr>
          <p:sp>
            <p:nvSpPr>
              <p:cNvPr id="69664" name="Oval 151"/>
              <p:cNvSpPr>
                <a:spLocks noChangeArrowheads="1"/>
              </p:cNvSpPr>
              <p:nvPr/>
            </p:nvSpPr>
            <p:spPr bwMode="auto">
              <a:xfrm>
                <a:off x="4464" y="2544"/>
                <a:ext cx="576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665" name="Text Box 152"/>
              <p:cNvSpPr txBox="1">
                <a:spLocks noChangeArrowheads="1"/>
              </p:cNvSpPr>
              <p:nvPr/>
            </p:nvSpPr>
            <p:spPr bwMode="auto">
              <a:xfrm>
                <a:off x="4464" y="2544"/>
                <a:ext cx="57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GB" b="1"/>
                  <a:t>001000</a:t>
                </a:r>
              </a:p>
            </p:txBody>
          </p:sp>
        </p:grpSp>
        <p:grpSp>
          <p:nvGrpSpPr>
            <p:cNvPr id="69649" name="Group 153"/>
            <p:cNvGrpSpPr>
              <a:grpSpLocks/>
            </p:cNvGrpSpPr>
            <p:nvPr/>
          </p:nvGrpSpPr>
          <p:grpSpPr bwMode="auto">
            <a:xfrm>
              <a:off x="4416" y="3504"/>
              <a:ext cx="576" cy="212"/>
              <a:chOff x="4464" y="2544"/>
              <a:chExt cx="576" cy="212"/>
            </a:xfrm>
          </p:grpSpPr>
          <p:sp>
            <p:nvSpPr>
              <p:cNvPr id="69662" name="Oval 154"/>
              <p:cNvSpPr>
                <a:spLocks noChangeArrowheads="1"/>
              </p:cNvSpPr>
              <p:nvPr/>
            </p:nvSpPr>
            <p:spPr bwMode="auto">
              <a:xfrm>
                <a:off x="4464" y="2544"/>
                <a:ext cx="576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663" name="Text Box 155"/>
              <p:cNvSpPr txBox="1">
                <a:spLocks noChangeArrowheads="1"/>
              </p:cNvSpPr>
              <p:nvPr/>
            </p:nvSpPr>
            <p:spPr bwMode="auto">
              <a:xfrm>
                <a:off x="4464" y="2544"/>
                <a:ext cx="57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GB" b="1"/>
                  <a:t>000100</a:t>
                </a:r>
              </a:p>
            </p:txBody>
          </p:sp>
        </p:grpSp>
        <p:grpSp>
          <p:nvGrpSpPr>
            <p:cNvPr id="69650" name="Group 156"/>
            <p:cNvGrpSpPr>
              <a:grpSpLocks/>
            </p:cNvGrpSpPr>
            <p:nvPr/>
          </p:nvGrpSpPr>
          <p:grpSpPr bwMode="auto">
            <a:xfrm>
              <a:off x="3888" y="3216"/>
              <a:ext cx="576" cy="212"/>
              <a:chOff x="4464" y="2544"/>
              <a:chExt cx="576" cy="212"/>
            </a:xfrm>
          </p:grpSpPr>
          <p:sp>
            <p:nvSpPr>
              <p:cNvPr id="69660" name="Oval 157"/>
              <p:cNvSpPr>
                <a:spLocks noChangeArrowheads="1"/>
              </p:cNvSpPr>
              <p:nvPr/>
            </p:nvSpPr>
            <p:spPr bwMode="auto">
              <a:xfrm>
                <a:off x="4464" y="2544"/>
                <a:ext cx="576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661" name="Text Box 158"/>
              <p:cNvSpPr txBox="1">
                <a:spLocks noChangeArrowheads="1"/>
              </p:cNvSpPr>
              <p:nvPr/>
            </p:nvSpPr>
            <p:spPr bwMode="auto">
              <a:xfrm>
                <a:off x="4464" y="2544"/>
                <a:ext cx="57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GB" b="1"/>
                  <a:t>000010</a:t>
                </a:r>
              </a:p>
            </p:txBody>
          </p:sp>
        </p:grpSp>
        <p:grpSp>
          <p:nvGrpSpPr>
            <p:cNvPr id="69651" name="Group 159"/>
            <p:cNvGrpSpPr>
              <a:grpSpLocks/>
            </p:cNvGrpSpPr>
            <p:nvPr/>
          </p:nvGrpSpPr>
          <p:grpSpPr bwMode="auto">
            <a:xfrm>
              <a:off x="3888" y="2832"/>
              <a:ext cx="576" cy="212"/>
              <a:chOff x="4464" y="2544"/>
              <a:chExt cx="576" cy="212"/>
            </a:xfrm>
          </p:grpSpPr>
          <p:sp>
            <p:nvSpPr>
              <p:cNvPr id="69658" name="Oval 160"/>
              <p:cNvSpPr>
                <a:spLocks noChangeArrowheads="1"/>
              </p:cNvSpPr>
              <p:nvPr/>
            </p:nvSpPr>
            <p:spPr bwMode="auto">
              <a:xfrm>
                <a:off x="4464" y="2544"/>
                <a:ext cx="576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659" name="Text Box 161"/>
              <p:cNvSpPr txBox="1">
                <a:spLocks noChangeArrowheads="1"/>
              </p:cNvSpPr>
              <p:nvPr/>
            </p:nvSpPr>
            <p:spPr bwMode="auto">
              <a:xfrm>
                <a:off x="4464" y="2544"/>
                <a:ext cx="57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GB" b="1"/>
                  <a:t>000001</a:t>
                </a:r>
              </a:p>
            </p:txBody>
          </p:sp>
        </p:grpSp>
        <p:cxnSp>
          <p:nvCxnSpPr>
            <p:cNvPr id="69652" name="AutoShape 164"/>
            <p:cNvCxnSpPr>
              <a:cxnSpLocks noChangeShapeType="1"/>
              <a:stCxn id="69669" idx="3"/>
              <a:endCxn id="69667" idx="0"/>
            </p:cNvCxnSpPr>
            <p:nvPr/>
          </p:nvCxnSpPr>
          <p:spPr bwMode="auto">
            <a:xfrm>
              <a:off x="4992" y="2650"/>
              <a:ext cx="240" cy="134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653" name="AutoShape 165"/>
            <p:cNvCxnSpPr>
              <a:cxnSpLocks noChangeShapeType="1"/>
              <a:stCxn id="69667" idx="2"/>
              <a:endCxn id="69665" idx="0"/>
            </p:cNvCxnSpPr>
            <p:nvPr/>
          </p:nvCxnSpPr>
          <p:spPr bwMode="auto">
            <a:xfrm rot="5400000">
              <a:off x="5122" y="3106"/>
              <a:ext cx="220" cy="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654" name="AutoShape 166"/>
            <p:cNvCxnSpPr>
              <a:cxnSpLocks noChangeShapeType="1"/>
              <a:stCxn id="69665" idx="2"/>
              <a:endCxn id="69663" idx="3"/>
            </p:cNvCxnSpPr>
            <p:nvPr/>
          </p:nvCxnSpPr>
          <p:spPr bwMode="auto">
            <a:xfrm rot="5400000">
              <a:off x="5021" y="3399"/>
              <a:ext cx="182" cy="240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655" name="AutoShape 167"/>
            <p:cNvCxnSpPr>
              <a:cxnSpLocks noChangeShapeType="1"/>
              <a:stCxn id="69663" idx="1"/>
              <a:endCxn id="69661" idx="2"/>
            </p:cNvCxnSpPr>
            <p:nvPr/>
          </p:nvCxnSpPr>
          <p:spPr bwMode="auto">
            <a:xfrm rot="10800000">
              <a:off x="4176" y="3428"/>
              <a:ext cx="240" cy="182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656" name="AutoShape 168"/>
            <p:cNvCxnSpPr>
              <a:cxnSpLocks noChangeShapeType="1"/>
              <a:stCxn id="69661" idx="0"/>
              <a:endCxn id="69659" idx="2"/>
            </p:cNvCxnSpPr>
            <p:nvPr/>
          </p:nvCxnSpPr>
          <p:spPr bwMode="auto">
            <a:xfrm flipV="1">
              <a:off x="4176" y="3044"/>
              <a:ext cx="0" cy="17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657" name="AutoShape 169"/>
            <p:cNvCxnSpPr>
              <a:cxnSpLocks noChangeShapeType="1"/>
              <a:stCxn id="69659" idx="0"/>
              <a:endCxn id="69669" idx="1"/>
            </p:cNvCxnSpPr>
            <p:nvPr/>
          </p:nvCxnSpPr>
          <p:spPr bwMode="auto">
            <a:xfrm rot="-5400000">
              <a:off x="4205" y="2621"/>
              <a:ext cx="182" cy="240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9642" name="AutoShape 17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838700"/>
            <a:ext cx="381000" cy="304800"/>
          </a:xfrm>
          <a:prstGeom prst="actionButtonBackPrevious">
            <a:avLst/>
          </a:prstGeom>
          <a:gradFill rotWithShape="0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4719" name="AutoShape 17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295900"/>
            <a:ext cx="381000" cy="304800"/>
          </a:xfrm>
          <a:prstGeom prst="actionButtonForwardNext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64720" name="AutoShape 17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381500"/>
            <a:ext cx="381000" cy="304800"/>
          </a:xfrm>
          <a:prstGeom prst="actionButtonBeginning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64721" name="AutoShape 17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753100"/>
            <a:ext cx="381000" cy="304800"/>
          </a:xfrm>
          <a:prstGeom prst="actionButtonEnd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CS1104-13</a:t>
            </a:r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Simple Registers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7367E7A-4332-41C7-BDFA-E6153EDFA81E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Registers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696200" cy="1295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mtClean="0"/>
              <a:t>No external gates.</a:t>
            </a:r>
          </a:p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mtClean="0"/>
              <a:t>Example: A 4-bit register.  A new 4-bit data is loaded every clock cycle.</a:t>
            </a:r>
          </a:p>
        </p:txBody>
      </p:sp>
      <p:grpSp>
        <p:nvGrpSpPr>
          <p:cNvPr id="47111" name="Group 78"/>
          <p:cNvGrpSpPr>
            <a:grpSpLocks/>
          </p:cNvGrpSpPr>
          <p:nvPr/>
        </p:nvGrpSpPr>
        <p:grpSpPr bwMode="auto">
          <a:xfrm>
            <a:off x="2362200" y="2743200"/>
            <a:ext cx="5006975" cy="2241550"/>
            <a:chOff x="1488" y="1728"/>
            <a:chExt cx="3154" cy="1412"/>
          </a:xfrm>
        </p:grpSpPr>
        <p:sp>
          <p:nvSpPr>
            <p:cNvPr id="47116" name="Line 8"/>
            <p:cNvSpPr>
              <a:spLocks noChangeShapeType="1"/>
            </p:cNvSpPr>
            <p:nvPr/>
          </p:nvSpPr>
          <p:spPr bwMode="auto">
            <a:xfrm>
              <a:off x="4368" y="2544"/>
              <a:ext cx="0" cy="144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117" name="Line 10"/>
            <p:cNvSpPr>
              <a:spLocks noChangeShapeType="1"/>
            </p:cNvSpPr>
            <p:nvPr/>
          </p:nvSpPr>
          <p:spPr bwMode="auto">
            <a:xfrm flipV="1">
              <a:off x="2352" y="2544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118" name="Line 18"/>
            <p:cNvSpPr>
              <a:spLocks noChangeShapeType="1"/>
            </p:cNvSpPr>
            <p:nvPr/>
          </p:nvSpPr>
          <p:spPr bwMode="auto">
            <a:xfrm>
              <a:off x="1776" y="2688"/>
              <a:ext cx="259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119" name="Line 19"/>
            <p:cNvSpPr>
              <a:spLocks noChangeShapeType="1"/>
            </p:cNvSpPr>
            <p:nvPr/>
          </p:nvSpPr>
          <p:spPr bwMode="auto">
            <a:xfrm flipH="1">
              <a:off x="3648" y="2544"/>
              <a:ext cx="0" cy="144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120" name="Line 20"/>
            <p:cNvSpPr>
              <a:spLocks noChangeShapeType="1"/>
            </p:cNvSpPr>
            <p:nvPr/>
          </p:nvSpPr>
          <p:spPr bwMode="auto">
            <a:xfrm>
              <a:off x="2208" y="2544"/>
              <a:ext cx="0" cy="144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121" name="Line 21"/>
            <p:cNvSpPr>
              <a:spLocks noChangeShapeType="1"/>
            </p:cNvSpPr>
            <p:nvPr/>
          </p:nvSpPr>
          <p:spPr bwMode="auto">
            <a:xfrm flipV="1">
              <a:off x="4512" y="2544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122" name="Line 22"/>
            <p:cNvSpPr>
              <a:spLocks noChangeShapeType="1"/>
            </p:cNvSpPr>
            <p:nvPr/>
          </p:nvSpPr>
          <p:spPr bwMode="auto">
            <a:xfrm flipV="1">
              <a:off x="2352" y="1959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123" name="Line 23"/>
            <p:cNvSpPr>
              <a:spLocks noChangeShapeType="1"/>
            </p:cNvSpPr>
            <p:nvPr/>
          </p:nvSpPr>
          <p:spPr bwMode="auto">
            <a:xfrm flipV="1">
              <a:off x="3792" y="2544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124" name="Text Box 25"/>
            <p:cNvSpPr txBox="1">
              <a:spLocks noChangeArrowheads="1"/>
            </p:cNvSpPr>
            <p:nvPr/>
          </p:nvSpPr>
          <p:spPr bwMode="auto">
            <a:xfrm>
              <a:off x="2208" y="1728"/>
              <a:ext cx="2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b="1" i="1"/>
                <a:t>A</a:t>
              </a:r>
              <a:r>
                <a:rPr lang="en-US" b="1" baseline="-25000"/>
                <a:t>3</a:t>
              </a:r>
              <a:endParaRPr lang="en-US" b="1" i="1"/>
            </a:p>
          </p:txBody>
        </p:sp>
        <p:sp>
          <p:nvSpPr>
            <p:cNvPr id="47125" name="Text Box 26"/>
            <p:cNvSpPr txBox="1">
              <a:spLocks noChangeArrowheads="1"/>
            </p:cNvSpPr>
            <p:nvPr/>
          </p:nvSpPr>
          <p:spPr bwMode="auto">
            <a:xfrm>
              <a:off x="1488" y="2592"/>
              <a:ext cx="2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b="1" i="1"/>
                <a:t>CP</a:t>
              </a:r>
            </a:p>
          </p:txBody>
        </p:sp>
        <p:sp>
          <p:nvSpPr>
            <p:cNvPr id="47126" name="Line 27"/>
            <p:cNvSpPr>
              <a:spLocks noChangeShapeType="1"/>
            </p:cNvSpPr>
            <p:nvPr/>
          </p:nvSpPr>
          <p:spPr bwMode="auto">
            <a:xfrm flipV="1">
              <a:off x="3792" y="1959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127" name="Text Box 28"/>
            <p:cNvSpPr txBox="1">
              <a:spLocks noChangeArrowheads="1"/>
            </p:cNvSpPr>
            <p:nvPr/>
          </p:nvSpPr>
          <p:spPr bwMode="auto">
            <a:xfrm>
              <a:off x="3648" y="1728"/>
              <a:ext cx="2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b="1" i="1"/>
                <a:t>A</a:t>
              </a:r>
              <a:r>
                <a:rPr lang="en-US" b="1" baseline="-25000"/>
                <a:t>1</a:t>
              </a:r>
              <a:endParaRPr lang="en-US" b="1" i="1"/>
            </a:p>
          </p:txBody>
        </p:sp>
        <p:sp>
          <p:nvSpPr>
            <p:cNvPr id="47128" name="Line 29"/>
            <p:cNvSpPr>
              <a:spLocks noChangeShapeType="1"/>
            </p:cNvSpPr>
            <p:nvPr/>
          </p:nvSpPr>
          <p:spPr bwMode="auto">
            <a:xfrm flipV="1">
              <a:off x="4512" y="1959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129" name="Text Box 30"/>
            <p:cNvSpPr txBox="1">
              <a:spLocks noChangeArrowheads="1"/>
            </p:cNvSpPr>
            <p:nvPr/>
          </p:nvSpPr>
          <p:spPr bwMode="auto">
            <a:xfrm>
              <a:off x="4368" y="1728"/>
              <a:ext cx="2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b="1" i="1"/>
                <a:t>A</a:t>
              </a:r>
              <a:r>
                <a:rPr lang="en-US" b="1" baseline="-25000"/>
                <a:t>0</a:t>
              </a:r>
              <a:endParaRPr lang="en-US" b="1" i="1"/>
            </a:p>
          </p:txBody>
        </p:sp>
        <p:sp>
          <p:nvSpPr>
            <p:cNvPr id="47130" name="Oval 31"/>
            <p:cNvSpPr>
              <a:spLocks noChangeArrowheads="1"/>
            </p:cNvSpPr>
            <p:nvPr/>
          </p:nvSpPr>
          <p:spPr bwMode="auto">
            <a:xfrm>
              <a:off x="3626" y="2663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131" name="Oval 32"/>
            <p:cNvSpPr>
              <a:spLocks noChangeArrowheads="1"/>
            </p:cNvSpPr>
            <p:nvPr/>
          </p:nvSpPr>
          <p:spPr bwMode="auto">
            <a:xfrm>
              <a:off x="2186" y="2663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47132" name="Group 58"/>
            <p:cNvGrpSpPr>
              <a:grpSpLocks/>
            </p:cNvGrpSpPr>
            <p:nvPr/>
          </p:nvGrpSpPr>
          <p:grpSpPr bwMode="auto">
            <a:xfrm>
              <a:off x="1968" y="2208"/>
              <a:ext cx="514" cy="384"/>
              <a:chOff x="1968" y="2112"/>
              <a:chExt cx="514" cy="384"/>
            </a:xfrm>
          </p:grpSpPr>
          <p:sp>
            <p:nvSpPr>
              <p:cNvPr id="47157" name="Text Box 34"/>
              <p:cNvSpPr txBox="1">
                <a:spLocks noChangeArrowheads="1"/>
              </p:cNvSpPr>
              <p:nvPr/>
            </p:nvSpPr>
            <p:spPr bwMode="auto">
              <a:xfrm>
                <a:off x="2256" y="2304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sz="1400" b="1" i="1"/>
                  <a:t>D</a:t>
                </a:r>
              </a:p>
            </p:txBody>
          </p:sp>
          <p:sp>
            <p:nvSpPr>
              <p:cNvPr id="47158" name="Text Box 35"/>
              <p:cNvSpPr txBox="1">
                <a:spLocks noChangeArrowheads="1"/>
              </p:cNvSpPr>
              <p:nvPr/>
            </p:nvSpPr>
            <p:spPr bwMode="auto">
              <a:xfrm>
                <a:off x="2256" y="2112"/>
                <a:ext cx="20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sz="1400" b="1" i="1"/>
                  <a:t>Q</a:t>
                </a:r>
                <a:endParaRPr lang="en-US" sz="1400" b="1"/>
              </a:p>
            </p:txBody>
          </p:sp>
          <p:sp>
            <p:nvSpPr>
              <p:cNvPr id="47159" name="Rectangle 36"/>
              <p:cNvSpPr>
                <a:spLocks noChangeArrowheads="1"/>
              </p:cNvSpPr>
              <p:nvPr/>
            </p:nvSpPr>
            <p:spPr bwMode="auto">
              <a:xfrm rot="-5400000">
                <a:off x="2073" y="2039"/>
                <a:ext cx="304" cy="5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160" name="AutoShape 37"/>
              <p:cNvSpPr>
                <a:spLocks noChangeArrowheads="1"/>
              </p:cNvSpPr>
              <p:nvPr/>
            </p:nvSpPr>
            <p:spPr bwMode="auto">
              <a:xfrm>
                <a:off x="2160" y="2400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47133" name="Group 59"/>
            <p:cNvGrpSpPr>
              <a:grpSpLocks/>
            </p:cNvGrpSpPr>
            <p:nvPr/>
          </p:nvGrpSpPr>
          <p:grpSpPr bwMode="auto">
            <a:xfrm>
              <a:off x="3408" y="2208"/>
              <a:ext cx="514" cy="384"/>
              <a:chOff x="3024" y="2112"/>
              <a:chExt cx="514" cy="384"/>
            </a:xfrm>
          </p:grpSpPr>
          <p:sp>
            <p:nvSpPr>
              <p:cNvPr id="47153" name="Text Box 40"/>
              <p:cNvSpPr txBox="1">
                <a:spLocks noChangeArrowheads="1"/>
              </p:cNvSpPr>
              <p:nvPr/>
            </p:nvSpPr>
            <p:spPr bwMode="auto">
              <a:xfrm>
                <a:off x="3312" y="2304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sz="1400" b="1" i="1"/>
                  <a:t>D</a:t>
                </a:r>
              </a:p>
            </p:txBody>
          </p:sp>
          <p:sp>
            <p:nvSpPr>
              <p:cNvPr id="47154" name="Text Box 41"/>
              <p:cNvSpPr txBox="1">
                <a:spLocks noChangeArrowheads="1"/>
              </p:cNvSpPr>
              <p:nvPr/>
            </p:nvSpPr>
            <p:spPr bwMode="auto">
              <a:xfrm>
                <a:off x="3312" y="2112"/>
                <a:ext cx="20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sz="1400" b="1" i="1"/>
                  <a:t>Q</a:t>
                </a:r>
                <a:endParaRPr lang="en-US" sz="1400" b="1"/>
              </a:p>
            </p:txBody>
          </p:sp>
          <p:sp>
            <p:nvSpPr>
              <p:cNvPr id="47155" name="Rectangle 42"/>
              <p:cNvSpPr>
                <a:spLocks noChangeArrowheads="1"/>
              </p:cNvSpPr>
              <p:nvPr/>
            </p:nvSpPr>
            <p:spPr bwMode="auto">
              <a:xfrm rot="-5400000">
                <a:off x="3129" y="2039"/>
                <a:ext cx="304" cy="5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156" name="AutoShape 43"/>
              <p:cNvSpPr>
                <a:spLocks noChangeArrowheads="1"/>
              </p:cNvSpPr>
              <p:nvPr/>
            </p:nvSpPr>
            <p:spPr bwMode="auto">
              <a:xfrm>
                <a:off x="3216" y="2400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47134" name="Group 77"/>
            <p:cNvGrpSpPr>
              <a:grpSpLocks/>
            </p:cNvGrpSpPr>
            <p:nvPr/>
          </p:nvGrpSpPr>
          <p:grpSpPr bwMode="auto">
            <a:xfrm>
              <a:off x="4128" y="2208"/>
              <a:ext cx="514" cy="384"/>
              <a:chOff x="4128" y="2224"/>
              <a:chExt cx="514" cy="384"/>
            </a:xfrm>
          </p:grpSpPr>
          <p:sp>
            <p:nvSpPr>
              <p:cNvPr id="47149" name="Text Box 47"/>
              <p:cNvSpPr txBox="1">
                <a:spLocks noChangeArrowheads="1"/>
              </p:cNvSpPr>
              <p:nvPr/>
            </p:nvSpPr>
            <p:spPr bwMode="auto">
              <a:xfrm>
                <a:off x="4416" y="2224"/>
                <a:ext cx="20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sz="1400" b="1" i="1"/>
                  <a:t>Q</a:t>
                </a:r>
                <a:endParaRPr lang="en-US" sz="1400" b="1"/>
              </a:p>
            </p:txBody>
          </p:sp>
          <p:sp>
            <p:nvSpPr>
              <p:cNvPr id="47150" name="Text Box 46"/>
              <p:cNvSpPr txBox="1">
                <a:spLocks noChangeArrowheads="1"/>
              </p:cNvSpPr>
              <p:nvPr/>
            </p:nvSpPr>
            <p:spPr bwMode="auto">
              <a:xfrm>
                <a:off x="4416" y="2416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sz="1400" b="1" i="1"/>
                  <a:t>D</a:t>
                </a:r>
              </a:p>
            </p:txBody>
          </p:sp>
          <p:sp>
            <p:nvSpPr>
              <p:cNvPr id="47151" name="Rectangle 48"/>
              <p:cNvSpPr>
                <a:spLocks noChangeArrowheads="1"/>
              </p:cNvSpPr>
              <p:nvPr/>
            </p:nvSpPr>
            <p:spPr bwMode="auto">
              <a:xfrm rot="-5400000">
                <a:off x="4233" y="2151"/>
                <a:ext cx="304" cy="5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152" name="AutoShape 49"/>
              <p:cNvSpPr>
                <a:spLocks noChangeArrowheads="1"/>
              </p:cNvSpPr>
              <p:nvPr/>
            </p:nvSpPr>
            <p:spPr bwMode="auto">
              <a:xfrm>
                <a:off x="4320" y="2512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47135" name="Line 61"/>
            <p:cNvSpPr>
              <a:spLocks noChangeShapeType="1"/>
            </p:cNvSpPr>
            <p:nvPr/>
          </p:nvSpPr>
          <p:spPr bwMode="auto">
            <a:xfrm flipV="1">
              <a:off x="3072" y="2544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136" name="Line 62"/>
            <p:cNvSpPr>
              <a:spLocks noChangeShapeType="1"/>
            </p:cNvSpPr>
            <p:nvPr/>
          </p:nvSpPr>
          <p:spPr bwMode="auto">
            <a:xfrm>
              <a:off x="2928" y="2544"/>
              <a:ext cx="0" cy="144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137" name="Line 63"/>
            <p:cNvSpPr>
              <a:spLocks noChangeShapeType="1"/>
            </p:cNvSpPr>
            <p:nvPr/>
          </p:nvSpPr>
          <p:spPr bwMode="auto">
            <a:xfrm flipV="1">
              <a:off x="3072" y="1959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138" name="Text Box 64"/>
            <p:cNvSpPr txBox="1">
              <a:spLocks noChangeArrowheads="1"/>
            </p:cNvSpPr>
            <p:nvPr/>
          </p:nvSpPr>
          <p:spPr bwMode="auto">
            <a:xfrm>
              <a:off x="2928" y="1728"/>
              <a:ext cx="2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b="1" i="1"/>
                <a:t>A</a:t>
              </a:r>
              <a:r>
                <a:rPr lang="en-US" b="1" baseline="-25000"/>
                <a:t>2</a:t>
              </a:r>
              <a:endParaRPr lang="en-US" b="1" i="1"/>
            </a:p>
          </p:txBody>
        </p:sp>
        <p:sp>
          <p:nvSpPr>
            <p:cNvPr id="47139" name="Oval 65"/>
            <p:cNvSpPr>
              <a:spLocks noChangeArrowheads="1"/>
            </p:cNvSpPr>
            <p:nvPr/>
          </p:nvSpPr>
          <p:spPr bwMode="auto">
            <a:xfrm>
              <a:off x="2906" y="2663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47140" name="Group 66"/>
            <p:cNvGrpSpPr>
              <a:grpSpLocks/>
            </p:cNvGrpSpPr>
            <p:nvPr/>
          </p:nvGrpSpPr>
          <p:grpSpPr bwMode="auto">
            <a:xfrm>
              <a:off x="2688" y="2208"/>
              <a:ext cx="514" cy="384"/>
              <a:chOff x="1968" y="2112"/>
              <a:chExt cx="514" cy="384"/>
            </a:xfrm>
          </p:grpSpPr>
          <p:sp>
            <p:nvSpPr>
              <p:cNvPr id="47145" name="Text Box 67"/>
              <p:cNvSpPr txBox="1">
                <a:spLocks noChangeArrowheads="1"/>
              </p:cNvSpPr>
              <p:nvPr/>
            </p:nvSpPr>
            <p:spPr bwMode="auto">
              <a:xfrm>
                <a:off x="2256" y="2304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sz="1400" b="1" i="1"/>
                  <a:t>D</a:t>
                </a:r>
              </a:p>
            </p:txBody>
          </p:sp>
          <p:sp>
            <p:nvSpPr>
              <p:cNvPr id="47146" name="Text Box 68"/>
              <p:cNvSpPr txBox="1">
                <a:spLocks noChangeArrowheads="1"/>
              </p:cNvSpPr>
              <p:nvPr/>
            </p:nvSpPr>
            <p:spPr bwMode="auto">
              <a:xfrm>
                <a:off x="2256" y="2112"/>
                <a:ext cx="20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sz="1400" b="1" i="1"/>
                  <a:t>Q</a:t>
                </a:r>
                <a:endParaRPr lang="en-US" sz="1400" b="1"/>
              </a:p>
            </p:txBody>
          </p:sp>
          <p:sp>
            <p:nvSpPr>
              <p:cNvPr id="47147" name="Rectangle 69"/>
              <p:cNvSpPr>
                <a:spLocks noChangeArrowheads="1"/>
              </p:cNvSpPr>
              <p:nvPr/>
            </p:nvSpPr>
            <p:spPr bwMode="auto">
              <a:xfrm rot="-5400000">
                <a:off x="2073" y="2039"/>
                <a:ext cx="304" cy="5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148" name="AutoShape 70"/>
              <p:cNvSpPr>
                <a:spLocks noChangeArrowheads="1"/>
              </p:cNvSpPr>
              <p:nvPr/>
            </p:nvSpPr>
            <p:spPr bwMode="auto">
              <a:xfrm>
                <a:off x="2160" y="2400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47141" name="Text Box 72"/>
            <p:cNvSpPr txBox="1">
              <a:spLocks noChangeArrowheads="1"/>
            </p:cNvSpPr>
            <p:nvPr/>
          </p:nvSpPr>
          <p:spPr bwMode="auto">
            <a:xfrm>
              <a:off x="2256" y="2928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b="1" i="1"/>
                <a:t>I</a:t>
              </a:r>
              <a:r>
                <a:rPr lang="en-US" b="1" baseline="-25000"/>
                <a:t>3</a:t>
              </a:r>
              <a:endParaRPr lang="en-US" b="1" i="1"/>
            </a:p>
          </p:txBody>
        </p:sp>
        <p:sp>
          <p:nvSpPr>
            <p:cNvPr id="47142" name="Text Box 73"/>
            <p:cNvSpPr txBox="1">
              <a:spLocks noChangeArrowheads="1"/>
            </p:cNvSpPr>
            <p:nvPr/>
          </p:nvSpPr>
          <p:spPr bwMode="auto">
            <a:xfrm>
              <a:off x="3696" y="2928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b="1" i="1"/>
                <a:t>I</a:t>
              </a:r>
              <a:r>
                <a:rPr lang="en-US" b="1" baseline="-25000"/>
                <a:t>1</a:t>
              </a:r>
              <a:endParaRPr lang="en-US" b="1" i="1"/>
            </a:p>
          </p:txBody>
        </p:sp>
        <p:sp>
          <p:nvSpPr>
            <p:cNvPr id="47143" name="Text Box 74"/>
            <p:cNvSpPr txBox="1">
              <a:spLocks noChangeArrowheads="1"/>
            </p:cNvSpPr>
            <p:nvPr/>
          </p:nvSpPr>
          <p:spPr bwMode="auto">
            <a:xfrm>
              <a:off x="4416" y="2928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b="1" i="1"/>
                <a:t>I</a:t>
              </a:r>
              <a:r>
                <a:rPr lang="en-US" b="1" baseline="-25000"/>
                <a:t>0</a:t>
              </a:r>
              <a:endParaRPr lang="en-US" b="1" i="1"/>
            </a:p>
          </p:txBody>
        </p:sp>
        <p:sp>
          <p:nvSpPr>
            <p:cNvPr id="47144" name="Text Box 75"/>
            <p:cNvSpPr txBox="1">
              <a:spLocks noChangeArrowheads="1"/>
            </p:cNvSpPr>
            <p:nvPr/>
          </p:nvSpPr>
          <p:spPr bwMode="auto">
            <a:xfrm>
              <a:off x="2976" y="2928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b="1" i="1"/>
                <a:t>I</a:t>
              </a:r>
              <a:r>
                <a:rPr lang="en-US" b="1" baseline="-25000"/>
                <a:t>2</a:t>
              </a:r>
              <a:endParaRPr lang="en-US" b="1" i="1"/>
            </a:p>
          </p:txBody>
        </p:sp>
      </p:grpSp>
      <p:sp>
        <p:nvSpPr>
          <p:cNvPr id="47112" name="AutoShape 7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838700"/>
            <a:ext cx="381000" cy="304800"/>
          </a:xfrm>
          <a:prstGeom prst="actionButtonBackPrevious">
            <a:avLst/>
          </a:prstGeom>
          <a:gradFill rotWithShape="0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1072" name="AutoShape 8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295900"/>
            <a:ext cx="381000" cy="304800"/>
          </a:xfrm>
          <a:prstGeom prst="actionButtonForwardNext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41073" name="AutoShape 8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381500"/>
            <a:ext cx="381000" cy="304800"/>
          </a:xfrm>
          <a:prstGeom prst="actionButtonBeginning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41074" name="AutoShape 8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753100"/>
            <a:ext cx="381000" cy="304800"/>
          </a:xfrm>
          <a:prstGeom prst="actionButtonEnd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39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CS1104-13</a:t>
            </a:r>
          </a:p>
        </p:txBody>
      </p:sp>
      <p:sp>
        <p:nvSpPr>
          <p:cNvPr id="706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Johnson Counters</a:t>
            </a:r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4302DF2-B168-4A5E-AB7A-3C11BD52EB32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Johnson Counters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696200" cy="388620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mtClean="0"/>
              <a:t>The complement of the output of the last stage is connected back to the D input of the first stage.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mtClean="0"/>
              <a:t>Also called the </a:t>
            </a:r>
            <a:r>
              <a:rPr lang="en-US" i="1" smtClean="0"/>
              <a:t>twisted-ring counter</a:t>
            </a:r>
            <a:r>
              <a:rPr lang="en-US" smtClean="0"/>
              <a:t>.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mtClean="0"/>
              <a:t>Require fewer flip-flops than ring counters but more flip-flops than binary counters.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mtClean="0"/>
              <a:t>An </a:t>
            </a:r>
            <a:r>
              <a:rPr lang="en-US" i="1" smtClean="0"/>
              <a:t>n</a:t>
            </a:r>
            <a:r>
              <a:rPr lang="en-US" smtClean="0"/>
              <a:t>-bit Johnson counter cycles through 2</a:t>
            </a:r>
            <a:r>
              <a:rPr lang="en-US" i="1" smtClean="0"/>
              <a:t>n</a:t>
            </a:r>
            <a:r>
              <a:rPr lang="en-US" smtClean="0"/>
              <a:t> states.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mtClean="0"/>
              <a:t>Require more decoding circuitry than ring counter but less than binary counters.</a:t>
            </a:r>
          </a:p>
        </p:txBody>
      </p:sp>
      <p:sp>
        <p:nvSpPr>
          <p:cNvPr id="70663" name="AutoShape 12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838700"/>
            <a:ext cx="381000" cy="304800"/>
          </a:xfrm>
          <a:prstGeom prst="actionButtonBackPrevious">
            <a:avLst/>
          </a:prstGeom>
          <a:gradFill rotWithShape="0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5692" name="AutoShape 1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295900"/>
            <a:ext cx="381000" cy="304800"/>
          </a:xfrm>
          <a:prstGeom prst="actionButtonForwardNext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65693" name="AutoShape 12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381500"/>
            <a:ext cx="381000" cy="304800"/>
          </a:xfrm>
          <a:prstGeom prst="actionButtonBeginning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65694" name="AutoShape 12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753100"/>
            <a:ext cx="381000" cy="304800"/>
          </a:xfrm>
          <a:prstGeom prst="actionButtonEnd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05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CS1104-13</a:t>
            </a:r>
          </a:p>
        </p:txBody>
      </p:sp>
      <p:sp>
        <p:nvSpPr>
          <p:cNvPr id="716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Johnson Counters</a:t>
            </a:r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6B64559-D804-4B4F-AF0A-7863C62B9648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Johnson Counters</a:t>
            </a: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696200" cy="4572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mtClean="0"/>
              <a:t>Example: A 4-bit (MOD-8) Johnson counter.</a:t>
            </a:r>
          </a:p>
        </p:txBody>
      </p:sp>
      <p:grpSp>
        <p:nvGrpSpPr>
          <p:cNvPr id="71687" name="Group 129"/>
          <p:cNvGrpSpPr>
            <a:grpSpLocks/>
          </p:cNvGrpSpPr>
          <p:nvPr/>
        </p:nvGrpSpPr>
        <p:grpSpPr bwMode="auto">
          <a:xfrm>
            <a:off x="1524000" y="3657600"/>
            <a:ext cx="3252788" cy="2611438"/>
            <a:chOff x="960" y="2349"/>
            <a:chExt cx="2049" cy="1645"/>
          </a:xfrm>
        </p:grpSpPr>
        <p:graphicFrame>
          <p:nvGraphicFramePr>
            <p:cNvPr id="71776" name="Object 95"/>
            <p:cNvGraphicFramePr>
              <a:graphicFrameLocks noChangeAspect="1"/>
            </p:cNvGraphicFramePr>
            <p:nvPr/>
          </p:nvGraphicFramePr>
          <p:xfrm>
            <a:off x="960" y="2349"/>
            <a:ext cx="2049" cy="16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" name="Document" r:id="rId3" imgW="3268980" imgH="2625852" progId="Word.Document.8">
                    <p:embed/>
                  </p:oleObj>
                </mc:Choice>
                <mc:Fallback>
                  <p:oleObj name="Document" r:id="rId3" imgW="3268980" imgH="2625852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349"/>
                          <a:ext cx="2049" cy="1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77" name="Line 96"/>
            <p:cNvSpPr>
              <a:spLocks noChangeShapeType="1"/>
            </p:cNvSpPr>
            <p:nvPr/>
          </p:nvSpPr>
          <p:spPr bwMode="auto">
            <a:xfrm>
              <a:off x="1056" y="2544"/>
              <a:ext cx="18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78" name="Line 97"/>
            <p:cNvSpPr>
              <a:spLocks noChangeShapeType="1"/>
            </p:cNvSpPr>
            <p:nvPr/>
          </p:nvSpPr>
          <p:spPr bwMode="auto">
            <a:xfrm>
              <a:off x="1584" y="2352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1688" name="Group 128"/>
          <p:cNvGrpSpPr>
            <a:grpSpLocks/>
          </p:cNvGrpSpPr>
          <p:nvPr/>
        </p:nvGrpSpPr>
        <p:grpSpPr bwMode="auto">
          <a:xfrm>
            <a:off x="1981200" y="1828800"/>
            <a:ext cx="5257800" cy="1631950"/>
            <a:chOff x="1248" y="1248"/>
            <a:chExt cx="3312" cy="1028"/>
          </a:xfrm>
        </p:grpSpPr>
        <p:sp>
          <p:nvSpPr>
            <p:cNvPr id="71718" name="Text Box 5"/>
            <p:cNvSpPr txBox="1">
              <a:spLocks noChangeArrowheads="1"/>
            </p:cNvSpPr>
            <p:nvPr/>
          </p:nvSpPr>
          <p:spPr bwMode="auto">
            <a:xfrm>
              <a:off x="1248" y="2064"/>
              <a:ext cx="3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b="1"/>
                <a:t>CLK</a:t>
              </a:r>
            </a:p>
          </p:txBody>
        </p:sp>
        <p:sp>
          <p:nvSpPr>
            <p:cNvPr id="71719" name="Line 6"/>
            <p:cNvSpPr>
              <a:spLocks noChangeShapeType="1"/>
            </p:cNvSpPr>
            <p:nvPr/>
          </p:nvSpPr>
          <p:spPr bwMode="auto">
            <a:xfrm>
              <a:off x="2352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20" name="Line 7"/>
            <p:cNvSpPr>
              <a:spLocks noChangeShapeType="1"/>
            </p:cNvSpPr>
            <p:nvPr/>
          </p:nvSpPr>
          <p:spPr bwMode="auto">
            <a:xfrm rot="5400000">
              <a:off x="4224" y="1488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21" name="Text Box 8"/>
            <p:cNvSpPr txBox="1">
              <a:spLocks noChangeArrowheads="1"/>
            </p:cNvSpPr>
            <p:nvPr/>
          </p:nvSpPr>
          <p:spPr bwMode="auto">
            <a:xfrm>
              <a:off x="2352" y="1296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b="1" i="1"/>
                <a:t>Q</a:t>
              </a:r>
              <a:r>
                <a:rPr lang="en-GB" b="1" baseline="-25000"/>
                <a:t>0</a:t>
              </a:r>
              <a:endParaRPr lang="en-GB" b="1" i="1"/>
            </a:p>
          </p:txBody>
        </p:sp>
        <p:sp>
          <p:nvSpPr>
            <p:cNvPr id="71722" name="Rectangle 9"/>
            <p:cNvSpPr>
              <a:spLocks noChangeArrowheads="1"/>
            </p:cNvSpPr>
            <p:nvPr/>
          </p:nvSpPr>
          <p:spPr bwMode="auto">
            <a:xfrm>
              <a:off x="2016" y="1392"/>
              <a:ext cx="336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23" name="Text Box 10"/>
            <p:cNvSpPr txBox="1">
              <a:spLocks noChangeArrowheads="1"/>
            </p:cNvSpPr>
            <p:nvPr/>
          </p:nvSpPr>
          <p:spPr bwMode="auto">
            <a:xfrm>
              <a:off x="2016" y="1440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1400" b="1" i="1"/>
                <a:t>D</a:t>
              </a:r>
            </a:p>
          </p:txBody>
        </p:sp>
        <p:sp>
          <p:nvSpPr>
            <p:cNvPr id="71724" name="AutoShape 11"/>
            <p:cNvSpPr>
              <a:spLocks noChangeArrowheads="1"/>
            </p:cNvSpPr>
            <p:nvPr/>
          </p:nvSpPr>
          <p:spPr bwMode="auto">
            <a:xfrm rot="5400000">
              <a:off x="1992" y="1704"/>
              <a:ext cx="96" cy="4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25" name="Text Box 12"/>
            <p:cNvSpPr txBox="1">
              <a:spLocks noChangeArrowheads="1"/>
            </p:cNvSpPr>
            <p:nvPr/>
          </p:nvSpPr>
          <p:spPr bwMode="auto">
            <a:xfrm>
              <a:off x="2160" y="1440"/>
              <a:ext cx="1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71726" name="Oval 16"/>
            <p:cNvSpPr>
              <a:spLocks noChangeArrowheads="1"/>
            </p:cNvSpPr>
            <p:nvPr/>
          </p:nvSpPr>
          <p:spPr bwMode="auto">
            <a:xfrm>
              <a:off x="1847" y="214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27" name="Oval 17"/>
            <p:cNvSpPr>
              <a:spLocks noChangeArrowheads="1"/>
            </p:cNvSpPr>
            <p:nvPr/>
          </p:nvSpPr>
          <p:spPr bwMode="auto">
            <a:xfrm>
              <a:off x="2186" y="187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28" name="Rectangle 18"/>
            <p:cNvSpPr>
              <a:spLocks noChangeArrowheads="1"/>
            </p:cNvSpPr>
            <p:nvPr/>
          </p:nvSpPr>
          <p:spPr bwMode="auto">
            <a:xfrm>
              <a:off x="2640" y="1392"/>
              <a:ext cx="336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29" name="Text Box 19"/>
            <p:cNvSpPr txBox="1">
              <a:spLocks noChangeArrowheads="1"/>
            </p:cNvSpPr>
            <p:nvPr/>
          </p:nvSpPr>
          <p:spPr bwMode="auto">
            <a:xfrm>
              <a:off x="2640" y="1440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1400" b="1" i="1"/>
                <a:t>D</a:t>
              </a:r>
            </a:p>
          </p:txBody>
        </p:sp>
        <p:sp>
          <p:nvSpPr>
            <p:cNvPr id="71730" name="AutoShape 20"/>
            <p:cNvSpPr>
              <a:spLocks noChangeArrowheads="1"/>
            </p:cNvSpPr>
            <p:nvPr/>
          </p:nvSpPr>
          <p:spPr bwMode="auto">
            <a:xfrm rot="5400000">
              <a:off x="2616" y="1704"/>
              <a:ext cx="96" cy="4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31" name="Text Box 21"/>
            <p:cNvSpPr txBox="1">
              <a:spLocks noChangeArrowheads="1"/>
            </p:cNvSpPr>
            <p:nvPr/>
          </p:nvSpPr>
          <p:spPr bwMode="auto">
            <a:xfrm>
              <a:off x="2784" y="1440"/>
              <a:ext cx="1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71732" name="Oval 23"/>
            <p:cNvSpPr>
              <a:spLocks noChangeArrowheads="1"/>
            </p:cNvSpPr>
            <p:nvPr/>
          </p:nvSpPr>
          <p:spPr bwMode="auto">
            <a:xfrm>
              <a:off x="2810" y="187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33" name="Rectangle 24"/>
            <p:cNvSpPr>
              <a:spLocks noChangeArrowheads="1"/>
            </p:cNvSpPr>
            <p:nvPr/>
          </p:nvSpPr>
          <p:spPr bwMode="auto">
            <a:xfrm>
              <a:off x="3264" y="1392"/>
              <a:ext cx="336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34" name="Text Box 25"/>
            <p:cNvSpPr txBox="1">
              <a:spLocks noChangeArrowheads="1"/>
            </p:cNvSpPr>
            <p:nvPr/>
          </p:nvSpPr>
          <p:spPr bwMode="auto">
            <a:xfrm>
              <a:off x="3264" y="1440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1400" b="1" i="1"/>
                <a:t>D</a:t>
              </a:r>
            </a:p>
          </p:txBody>
        </p:sp>
        <p:sp>
          <p:nvSpPr>
            <p:cNvPr id="71735" name="AutoShape 26"/>
            <p:cNvSpPr>
              <a:spLocks noChangeArrowheads="1"/>
            </p:cNvSpPr>
            <p:nvPr/>
          </p:nvSpPr>
          <p:spPr bwMode="auto">
            <a:xfrm rot="5400000">
              <a:off x="3240" y="1704"/>
              <a:ext cx="96" cy="4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36" name="Text Box 27"/>
            <p:cNvSpPr txBox="1">
              <a:spLocks noChangeArrowheads="1"/>
            </p:cNvSpPr>
            <p:nvPr/>
          </p:nvSpPr>
          <p:spPr bwMode="auto">
            <a:xfrm>
              <a:off x="3408" y="1440"/>
              <a:ext cx="1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71737" name="Oval 29"/>
            <p:cNvSpPr>
              <a:spLocks noChangeArrowheads="1"/>
            </p:cNvSpPr>
            <p:nvPr/>
          </p:nvSpPr>
          <p:spPr bwMode="auto">
            <a:xfrm>
              <a:off x="3434" y="187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38" name="Rectangle 30"/>
            <p:cNvSpPr>
              <a:spLocks noChangeArrowheads="1"/>
            </p:cNvSpPr>
            <p:nvPr/>
          </p:nvSpPr>
          <p:spPr bwMode="auto">
            <a:xfrm>
              <a:off x="3888" y="1392"/>
              <a:ext cx="336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39" name="Text Box 31"/>
            <p:cNvSpPr txBox="1">
              <a:spLocks noChangeArrowheads="1"/>
            </p:cNvSpPr>
            <p:nvPr/>
          </p:nvSpPr>
          <p:spPr bwMode="auto">
            <a:xfrm>
              <a:off x="3888" y="1440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1400" b="1" i="1"/>
                <a:t>D</a:t>
              </a:r>
            </a:p>
          </p:txBody>
        </p:sp>
        <p:sp>
          <p:nvSpPr>
            <p:cNvPr id="71740" name="AutoShape 32"/>
            <p:cNvSpPr>
              <a:spLocks noChangeArrowheads="1"/>
            </p:cNvSpPr>
            <p:nvPr/>
          </p:nvSpPr>
          <p:spPr bwMode="auto">
            <a:xfrm rot="5400000">
              <a:off x="3864" y="1704"/>
              <a:ext cx="96" cy="4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41" name="Text Box 33"/>
            <p:cNvSpPr txBox="1">
              <a:spLocks noChangeArrowheads="1"/>
            </p:cNvSpPr>
            <p:nvPr/>
          </p:nvSpPr>
          <p:spPr bwMode="auto">
            <a:xfrm>
              <a:off x="4032" y="1440"/>
              <a:ext cx="1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71742" name="Oval 35"/>
            <p:cNvSpPr>
              <a:spLocks noChangeArrowheads="1"/>
            </p:cNvSpPr>
            <p:nvPr/>
          </p:nvSpPr>
          <p:spPr bwMode="auto">
            <a:xfrm>
              <a:off x="4058" y="187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43" name="Line 48"/>
            <p:cNvSpPr>
              <a:spLocks noChangeShapeType="1"/>
            </p:cNvSpPr>
            <p:nvPr/>
          </p:nvSpPr>
          <p:spPr bwMode="auto">
            <a:xfrm>
              <a:off x="2976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44" name="Text Box 49"/>
            <p:cNvSpPr txBox="1">
              <a:spLocks noChangeArrowheads="1"/>
            </p:cNvSpPr>
            <p:nvPr/>
          </p:nvSpPr>
          <p:spPr bwMode="auto">
            <a:xfrm>
              <a:off x="2976" y="1296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b="1" i="1"/>
                <a:t>Q</a:t>
              </a:r>
              <a:r>
                <a:rPr lang="en-GB" b="1" baseline="-25000"/>
                <a:t>1</a:t>
              </a:r>
              <a:endParaRPr lang="en-GB" b="1" i="1"/>
            </a:p>
          </p:txBody>
        </p:sp>
        <p:sp>
          <p:nvSpPr>
            <p:cNvPr id="71745" name="Line 50"/>
            <p:cNvSpPr>
              <a:spLocks noChangeShapeType="1"/>
            </p:cNvSpPr>
            <p:nvPr/>
          </p:nvSpPr>
          <p:spPr bwMode="auto">
            <a:xfrm>
              <a:off x="3600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46" name="Text Box 51"/>
            <p:cNvSpPr txBox="1">
              <a:spLocks noChangeArrowheads="1"/>
            </p:cNvSpPr>
            <p:nvPr/>
          </p:nvSpPr>
          <p:spPr bwMode="auto">
            <a:xfrm>
              <a:off x="3600" y="1296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b="1" i="1"/>
                <a:t>Q</a:t>
              </a:r>
              <a:r>
                <a:rPr lang="en-GB" b="1" baseline="-25000"/>
                <a:t>2</a:t>
              </a:r>
              <a:endParaRPr lang="en-GB" b="1" i="1"/>
            </a:p>
          </p:txBody>
        </p:sp>
        <p:sp>
          <p:nvSpPr>
            <p:cNvPr id="71747" name="Line 52"/>
            <p:cNvSpPr>
              <a:spLocks noChangeShapeType="1"/>
            </p:cNvSpPr>
            <p:nvPr/>
          </p:nvSpPr>
          <p:spPr bwMode="auto">
            <a:xfrm>
              <a:off x="4272" y="172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48" name="Text Box 53"/>
            <p:cNvSpPr txBox="1">
              <a:spLocks noChangeArrowheads="1"/>
            </p:cNvSpPr>
            <p:nvPr/>
          </p:nvSpPr>
          <p:spPr bwMode="auto">
            <a:xfrm>
              <a:off x="4224" y="172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b="1" i="1"/>
                <a:t>Q</a:t>
              </a:r>
              <a:r>
                <a:rPr lang="en-GB" b="1" baseline="-25000"/>
                <a:t>3</a:t>
              </a:r>
              <a:r>
                <a:rPr lang="en-GB" b="1" i="1"/>
                <a:t>'</a:t>
              </a:r>
            </a:p>
          </p:txBody>
        </p:sp>
        <p:sp>
          <p:nvSpPr>
            <p:cNvPr id="71749" name="Line 58"/>
            <p:cNvSpPr>
              <a:spLocks noChangeShapeType="1"/>
            </p:cNvSpPr>
            <p:nvPr/>
          </p:nvSpPr>
          <p:spPr bwMode="auto">
            <a:xfrm>
              <a:off x="1872" y="1248"/>
              <a:ext cx="25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50" name="Line 59"/>
            <p:cNvSpPr>
              <a:spLocks noChangeShapeType="1"/>
            </p:cNvSpPr>
            <p:nvPr/>
          </p:nvSpPr>
          <p:spPr bwMode="auto">
            <a:xfrm>
              <a:off x="1872" y="153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51" name="Line 60"/>
            <p:cNvSpPr>
              <a:spLocks noChangeShapeType="1"/>
            </p:cNvSpPr>
            <p:nvPr/>
          </p:nvSpPr>
          <p:spPr bwMode="auto">
            <a:xfrm rot="5400000">
              <a:off x="1728" y="139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52" name="Line 61"/>
            <p:cNvSpPr>
              <a:spLocks noChangeShapeType="1"/>
            </p:cNvSpPr>
            <p:nvPr/>
          </p:nvSpPr>
          <p:spPr bwMode="auto">
            <a:xfrm>
              <a:off x="1680" y="2016"/>
              <a:ext cx="2400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53" name="Line 63"/>
            <p:cNvSpPr>
              <a:spLocks noChangeShapeType="1"/>
            </p:cNvSpPr>
            <p:nvPr/>
          </p:nvSpPr>
          <p:spPr bwMode="auto">
            <a:xfrm rot="5400000">
              <a:off x="2784" y="1968"/>
              <a:ext cx="96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54" name="Line 64"/>
            <p:cNvSpPr>
              <a:spLocks noChangeShapeType="1"/>
            </p:cNvSpPr>
            <p:nvPr/>
          </p:nvSpPr>
          <p:spPr bwMode="auto">
            <a:xfrm rot="5400000">
              <a:off x="3408" y="1968"/>
              <a:ext cx="96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55" name="Line 65"/>
            <p:cNvSpPr>
              <a:spLocks noChangeShapeType="1"/>
            </p:cNvSpPr>
            <p:nvPr/>
          </p:nvSpPr>
          <p:spPr bwMode="auto">
            <a:xfrm rot="5400000">
              <a:off x="4032" y="1968"/>
              <a:ext cx="96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56" name="Line 67"/>
            <p:cNvSpPr>
              <a:spLocks noChangeShapeType="1"/>
            </p:cNvSpPr>
            <p:nvPr/>
          </p:nvSpPr>
          <p:spPr bwMode="auto">
            <a:xfrm>
              <a:off x="1680" y="2160"/>
              <a:ext cx="206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57" name="Line 70"/>
            <p:cNvSpPr>
              <a:spLocks noChangeShapeType="1"/>
            </p:cNvSpPr>
            <p:nvPr/>
          </p:nvSpPr>
          <p:spPr bwMode="auto">
            <a:xfrm>
              <a:off x="3744" y="1728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58" name="Line 71"/>
            <p:cNvSpPr>
              <a:spLocks noChangeShapeType="1"/>
            </p:cNvSpPr>
            <p:nvPr/>
          </p:nvSpPr>
          <p:spPr bwMode="auto">
            <a:xfrm rot="5400000">
              <a:off x="3528" y="1944"/>
              <a:ext cx="43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59" name="Line 72"/>
            <p:cNvSpPr>
              <a:spLocks noChangeShapeType="1"/>
            </p:cNvSpPr>
            <p:nvPr/>
          </p:nvSpPr>
          <p:spPr bwMode="auto">
            <a:xfrm>
              <a:off x="2496" y="1728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60" name="Line 73"/>
            <p:cNvSpPr>
              <a:spLocks noChangeShapeType="1"/>
            </p:cNvSpPr>
            <p:nvPr/>
          </p:nvSpPr>
          <p:spPr bwMode="auto">
            <a:xfrm rot="5400000">
              <a:off x="2280" y="1944"/>
              <a:ext cx="43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61" name="Line 74"/>
            <p:cNvSpPr>
              <a:spLocks noChangeShapeType="1"/>
            </p:cNvSpPr>
            <p:nvPr/>
          </p:nvSpPr>
          <p:spPr bwMode="auto">
            <a:xfrm>
              <a:off x="1872" y="1728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62" name="Line 75"/>
            <p:cNvSpPr>
              <a:spLocks noChangeShapeType="1"/>
            </p:cNvSpPr>
            <p:nvPr/>
          </p:nvSpPr>
          <p:spPr bwMode="auto">
            <a:xfrm rot="5400000">
              <a:off x="1656" y="1944"/>
              <a:ext cx="43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1763" name="Group 76"/>
            <p:cNvGrpSpPr>
              <a:grpSpLocks/>
            </p:cNvGrpSpPr>
            <p:nvPr/>
          </p:nvGrpSpPr>
          <p:grpSpPr bwMode="auto">
            <a:xfrm>
              <a:off x="1248" y="1920"/>
              <a:ext cx="384" cy="212"/>
              <a:chOff x="1178" y="3063"/>
              <a:chExt cx="384" cy="212"/>
            </a:xfrm>
          </p:grpSpPr>
          <p:sp>
            <p:nvSpPr>
              <p:cNvPr id="71774" name="Line 77"/>
              <p:cNvSpPr>
                <a:spLocks noChangeShapeType="1"/>
              </p:cNvSpPr>
              <p:nvPr/>
            </p:nvSpPr>
            <p:spPr bwMode="auto">
              <a:xfrm rot="10800000">
                <a:off x="1234" y="309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775" name="Text Box 78"/>
              <p:cNvSpPr txBox="1">
                <a:spLocks noChangeArrowheads="1"/>
              </p:cNvSpPr>
              <p:nvPr/>
            </p:nvSpPr>
            <p:spPr bwMode="auto">
              <a:xfrm>
                <a:off x="1178" y="3063"/>
                <a:ext cx="38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GB" b="1"/>
                  <a:t>CLR</a:t>
                </a:r>
              </a:p>
            </p:txBody>
          </p:sp>
        </p:grpSp>
        <p:sp>
          <p:nvSpPr>
            <p:cNvPr id="71764" name="Oval 79"/>
            <p:cNvSpPr>
              <a:spLocks noChangeArrowheads="1"/>
            </p:cNvSpPr>
            <p:nvPr/>
          </p:nvSpPr>
          <p:spPr bwMode="auto">
            <a:xfrm>
              <a:off x="2471" y="214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65" name="Oval 80"/>
            <p:cNvSpPr>
              <a:spLocks noChangeArrowheads="1"/>
            </p:cNvSpPr>
            <p:nvPr/>
          </p:nvSpPr>
          <p:spPr bwMode="auto">
            <a:xfrm>
              <a:off x="2807" y="199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66" name="Oval 81"/>
            <p:cNvSpPr>
              <a:spLocks noChangeArrowheads="1"/>
            </p:cNvSpPr>
            <p:nvPr/>
          </p:nvSpPr>
          <p:spPr bwMode="auto">
            <a:xfrm>
              <a:off x="3095" y="214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67" name="Oval 82"/>
            <p:cNvSpPr>
              <a:spLocks noChangeArrowheads="1"/>
            </p:cNvSpPr>
            <p:nvPr/>
          </p:nvSpPr>
          <p:spPr bwMode="auto">
            <a:xfrm>
              <a:off x="3431" y="199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68" name="Line 83"/>
            <p:cNvSpPr>
              <a:spLocks noChangeShapeType="1"/>
            </p:cNvSpPr>
            <p:nvPr/>
          </p:nvSpPr>
          <p:spPr bwMode="auto">
            <a:xfrm>
              <a:off x="3120" y="1728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69" name="Line 84"/>
            <p:cNvSpPr>
              <a:spLocks noChangeShapeType="1"/>
            </p:cNvSpPr>
            <p:nvPr/>
          </p:nvSpPr>
          <p:spPr bwMode="auto">
            <a:xfrm rot="5400000">
              <a:off x="2904" y="1944"/>
              <a:ext cx="43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70" name="Line 123"/>
            <p:cNvSpPr>
              <a:spLocks noChangeShapeType="1"/>
            </p:cNvSpPr>
            <p:nvPr/>
          </p:nvSpPr>
          <p:spPr bwMode="auto">
            <a:xfrm rot="5400000">
              <a:off x="2160" y="1968"/>
              <a:ext cx="96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71" name="Oval 124"/>
            <p:cNvSpPr>
              <a:spLocks noChangeArrowheads="1"/>
            </p:cNvSpPr>
            <p:nvPr/>
          </p:nvSpPr>
          <p:spPr bwMode="auto">
            <a:xfrm>
              <a:off x="2187" y="199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72" name="Oval 125"/>
            <p:cNvSpPr>
              <a:spLocks noChangeArrowheads="1"/>
            </p:cNvSpPr>
            <p:nvPr/>
          </p:nvSpPr>
          <p:spPr bwMode="auto">
            <a:xfrm>
              <a:off x="4224" y="1703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73" name="Text Box 126"/>
            <p:cNvSpPr txBox="1">
              <a:spLocks noChangeArrowheads="1"/>
            </p:cNvSpPr>
            <p:nvPr/>
          </p:nvSpPr>
          <p:spPr bwMode="auto">
            <a:xfrm>
              <a:off x="4006" y="1632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 i="1"/>
                <a:t>Q'</a:t>
              </a:r>
              <a:endParaRPr lang="en-GB" sz="1400" b="1"/>
            </a:p>
          </p:txBody>
        </p:sp>
      </p:grpSp>
      <p:grpSp>
        <p:nvGrpSpPr>
          <p:cNvPr id="71689" name="Group 166"/>
          <p:cNvGrpSpPr>
            <a:grpSpLocks/>
          </p:cNvGrpSpPr>
          <p:nvPr/>
        </p:nvGrpSpPr>
        <p:grpSpPr bwMode="auto">
          <a:xfrm>
            <a:off x="5410200" y="3657600"/>
            <a:ext cx="2971800" cy="2438400"/>
            <a:chOff x="3408" y="2304"/>
            <a:chExt cx="1872" cy="1536"/>
          </a:xfrm>
        </p:grpSpPr>
        <p:sp>
          <p:nvSpPr>
            <p:cNvPr id="71694" name="Oval 100"/>
            <p:cNvSpPr>
              <a:spLocks noChangeArrowheads="1"/>
            </p:cNvSpPr>
            <p:nvPr/>
          </p:nvSpPr>
          <p:spPr bwMode="auto">
            <a:xfrm>
              <a:off x="4128" y="2304"/>
              <a:ext cx="432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695" name="Text Box 101"/>
            <p:cNvSpPr txBox="1">
              <a:spLocks noChangeArrowheads="1"/>
            </p:cNvSpPr>
            <p:nvPr/>
          </p:nvSpPr>
          <p:spPr bwMode="auto">
            <a:xfrm>
              <a:off x="4128" y="2352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b="1"/>
                <a:t>0000</a:t>
              </a:r>
            </a:p>
          </p:txBody>
        </p:sp>
        <p:sp>
          <p:nvSpPr>
            <p:cNvPr id="71696" name="Oval 133"/>
            <p:cNvSpPr>
              <a:spLocks noChangeArrowheads="1"/>
            </p:cNvSpPr>
            <p:nvPr/>
          </p:nvSpPr>
          <p:spPr bwMode="auto">
            <a:xfrm>
              <a:off x="3648" y="2544"/>
              <a:ext cx="432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697" name="Text Box 134"/>
            <p:cNvSpPr txBox="1">
              <a:spLocks noChangeArrowheads="1"/>
            </p:cNvSpPr>
            <p:nvPr/>
          </p:nvSpPr>
          <p:spPr bwMode="auto">
            <a:xfrm>
              <a:off x="3648" y="2592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b="1"/>
                <a:t>0001</a:t>
              </a:r>
            </a:p>
          </p:txBody>
        </p:sp>
        <p:sp>
          <p:nvSpPr>
            <p:cNvPr id="71698" name="Oval 136"/>
            <p:cNvSpPr>
              <a:spLocks noChangeArrowheads="1"/>
            </p:cNvSpPr>
            <p:nvPr/>
          </p:nvSpPr>
          <p:spPr bwMode="auto">
            <a:xfrm>
              <a:off x="3408" y="2928"/>
              <a:ext cx="432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699" name="Text Box 137"/>
            <p:cNvSpPr txBox="1">
              <a:spLocks noChangeArrowheads="1"/>
            </p:cNvSpPr>
            <p:nvPr/>
          </p:nvSpPr>
          <p:spPr bwMode="auto">
            <a:xfrm>
              <a:off x="3408" y="2976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b="1"/>
                <a:t>0011</a:t>
              </a:r>
            </a:p>
          </p:txBody>
        </p:sp>
        <p:sp>
          <p:nvSpPr>
            <p:cNvPr id="71700" name="Oval 139"/>
            <p:cNvSpPr>
              <a:spLocks noChangeArrowheads="1"/>
            </p:cNvSpPr>
            <p:nvPr/>
          </p:nvSpPr>
          <p:spPr bwMode="auto">
            <a:xfrm>
              <a:off x="3648" y="3312"/>
              <a:ext cx="432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01" name="Text Box 140"/>
            <p:cNvSpPr txBox="1">
              <a:spLocks noChangeArrowheads="1"/>
            </p:cNvSpPr>
            <p:nvPr/>
          </p:nvSpPr>
          <p:spPr bwMode="auto">
            <a:xfrm>
              <a:off x="3648" y="3360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b="1"/>
                <a:t>0111</a:t>
              </a:r>
            </a:p>
          </p:txBody>
        </p:sp>
        <p:sp>
          <p:nvSpPr>
            <p:cNvPr id="71702" name="Oval 142"/>
            <p:cNvSpPr>
              <a:spLocks noChangeArrowheads="1"/>
            </p:cNvSpPr>
            <p:nvPr/>
          </p:nvSpPr>
          <p:spPr bwMode="auto">
            <a:xfrm>
              <a:off x="4128" y="3552"/>
              <a:ext cx="432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03" name="Text Box 143"/>
            <p:cNvSpPr txBox="1">
              <a:spLocks noChangeArrowheads="1"/>
            </p:cNvSpPr>
            <p:nvPr/>
          </p:nvSpPr>
          <p:spPr bwMode="auto">
            <a:xfrm>
              <a:off x="4128" y="3600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b="1"/>
                <a:t>1111</a:t>
              </a:r>
            </a:p>
          </p:txBody>
        </p:sp>
        <p:sp>
          <p:nvSpPr>
            <p:cNvPr id="71704" name="Oval 145"/>
            <p:cNvSpPr>
              <a:spLocks noChangeArrowheads="1"/>
            </p:cNvSpPr>
            <p:nvPr/>
          </p:nvSpPr>
          <p:spPr bwMode="auto">
            <a:xfrm>
              <a:off x="4608" y="3312"/>
              <a:ext cx="432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05" name="Text Box 146"/>
            <p:cNvSpPr txBox="1">
              <a:spLocks noChangeArrowheads="1"/>
            </p:cNvSpPr>
            <p:nvPr/>
          </p:nvSpPr>
          <p:spPr bwMode="auto">
            <a:xfrm>
              <a:off x="4608" y="3360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b="1"/>
                <a:t>1110</a:t>
              </a:r>
            </a:p>
          </p:txBody>
        </p:sp>
        <p:sp>
          <p:nvSpPr>
            <p:cNvPr id="71706" name="Oval 148"/>
            <p:cNvSpPr>
              <a:spLocks noChangeArrowheads="1"/>
            </p:cNvSpPr>
            <p:nvPr/>
          </p:nvSpPr>
          <p:spPr bwMode="auto">
            <a:xfrm>
              <a:off x="4848" y="2928"/>
              <a:ext cx="432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07" name="Text Box 149"/>
            <p:cNvSpPr txBox="1">
              <a:spLocks noChangeArrowheads="1"/>
            </p:cNvSpPr>
            <p:nvPr/>
          </p:nvSpPr>
          <p:spPr bwMode="auto">
            <a:xfrm>
              <a:off x="4848" y="2976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b="1"/>
                <a:t>1100</a:t>
              </a:r>
            </a:p>
          </p:txBody>
        </p:sp>
        <p:sp>
          <p:nvSpPr>
            <p:cNvPr id="71708" name="Oval 151"/>
            <p:cNvSpPr>
              <a:spLocks noChangeArrowheads="1"/>
            </p:cNvSpPr>
            <p:nvPr/>
          </p:nvSpPr>
          <p:spPr bwMode="auto">
            <a:xfrm>
              <a:off x="4608" y="2544"/>
              <a:ext cx="432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09" name="Text Box 152"/>
            <p:cNvSpPr txBox="1">
              <a:spLocks noChangeArrowheads="1"/>
            </p:cNvSpPr>
            <p:nvPr/>
          </p:nvSpPr>
          <p:spPr bwMode="auto">
            <a:xfrm>
              <a:off x="4608" y="2592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b="1"/>
                <a:t>1000</a:t>
              </a:r>
            </a:p>
          </p:txBody>
        </p:sp>
        <p:sp>
          <p:nvSpPr>
            <p:cNvPr id="71710" name="Line 158"/>
            <p:cNvSpPr>
              <a:spLocks noChangeShapeType="1"/>
            </p:cNvSpPr>
            <p:nvPr/>
          </p:nvSpPr>
          <p:spPr bwMode="auto">
            <a:xfrm>
              <a:off x="4560" y="2496"/>
              <a:ext cx="144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11" name="Line 159"/>
            <p:cNvSpPr>
              <a:spLocks noChangeShapeType="1"/>
            </p:cNvSpPr>
            <p:nvPr/>
          </p:nvSpPr>
          <p:spPr bwMode="auto">
            <a:xfrm>
              <a:off x="4992" y="2784"/>
              <a:ext cx="48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12" name="Line 160"/>
            <p:cNvSpPr>
              <a:spLocks noChangeShapeType="1"/>
            </p:cNvSpPr>
            <p:nvPr/>
          </p:nvSpPr>
          <p:spPr bwMode="auto">
            <a:xfrm flipH="1">
              <a:off x="4992" y="3216"/>
              <a:ext cx="48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13" name="Line 161"/>
            <p:cNvSpPr>
              <a:spLocks noChangeShapeType="1"/>
            </p:cNvSpPr>
            <p:nvPr/>
          </p:nvSpPr>
          <p:spPr bwMode="auto">
            <a:xfrm flipH="1">
              <a:off x="4560" y="3600"/>
              <a:ext cx="144" cy="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14" name="Line 162"/>
            <p:cNvSpPr>
              <a:spLocks noChangeShapeType="1"/>
            </p:cNvSpPr>
            <p:nvPr/>
          </p:nvSpPr>
          <p:spPr bwMode="auto">
            <a:xfrm flipH="1" flipV="1">
              <a:off x="3984" y="3600"/>
              <a:ext cx="144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15" name="Line 163"/>
            <p:cNvSpPr>
              <a:spLocks noChangeShapeType="1"/>
            </p:cNvSpPr>
            <p:nvPr/>
          </p:nvSpPr>
          <p:spPr bwMode="auto">
            <a:xfrm flipH="1" flipV="1">
              <a:off x="3696" y="3216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16" name="Line 164"/>
            <p:cNvSpPr>
              <a:spLocks noChangeShapeType="1"/>
            </p:cNvSpPr>
            <p:nvPr/>
          </p:nvSpPr>
          <p:spPr bwMode="auto">
            <a:xfrm flipV="1">
              <a:off x="3744" y="2832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17" name="Line 165"/>
            <p:cNvSpPr>
              <a:spLocks noChangeShapeType="1"/>
            </p:cNvSpPr>
            <p:nvPr/>
          </p:nvSpPr>
          <p:spPr bwMode="auto">
            <a:xfrm flipV="1">
              <a:off x="3984" y="2496"/>
              <a:ext cx="144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1690" name="AutoShape 16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838700"/>
            <a:ext cx="381000" cy="304800"/>
          </a:xfrm>
          <a:prstGeom prst="actionButtonBackPrevious">
            <a:avLst/>
          </a:prstGeom>
          <a:gradFill rotWithShape="0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6760" name="AutoShape 16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295900"/>
            <a:ext cx="381000" cy="304800"/>
          </a:xfrm>
          <a:prstGeom prst="actionButtonForwardNext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66761" name="AutoShape 16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381500"/>
            <a:ext cx="381000" cy="304800"/>
          </a:xfrm>
          <a:prstGeom prst="actionButtonBeginning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66762" name="AutoShape 17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753100"/>
            <a:ext cx="381000" cy="304800"/>
          </a:xfrm>
          <a:prstGeom prst="actionButtonEnd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8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CS1104-13</a:t>
            </a:r>
          </a:p>
        </p:txBody>
      </p:sp>
      <p:sp>
        <p:nvSpPr>
          <p:cNvPr id="727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Johnson Counters</a:t>
            </a:r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D02A34B-47C1-4AAB-BB41-D045654272D6}" type="slidenum">
              <a:rPr lang="en-US" sz="1400"/>
              <a:pPr/>
              <a:t>22</a:t>
            </a:fld>
            <a:endParaRPr lang="en-US" sz="1400"/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Johnson Counters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696200" cy="4572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mtClean="0"/>
              <a:t>Decoding logic for a 4-bit Johnson counter.</a:t>
            </a:r>
          </a:p>
        </p:txBody>
      </p:sp>
      <p:grpSp>
        <p:nvGrpSpPr>
          <p:cNvPr id="72711" name="Group 96"/>
          <p:cNvGrpSpPr>
            <a:grpSpLocks/>
          </p:cNvGrpSpPr>
          <p:nvPr/>
        </p:nvGrpSpPr>
        <p:grpSpPr bwMode="auto">
          <a:xfrm>
            <a:off x="1447800" y="2057400"/>
            <a:ext cx="3795713" cy="2517775"/>
            <a:chOff x="912" y="1296"/>
            <a:chExt cx="2391" cy="1586"/>
          </a:xfrm>
        </p:grpSpPr>
        <p:graphicFrame>
          <p:nvGraphicFramePr>
            <p:cNvPr id="72772" name="Object 5"/>
            <p:cNvGraphicFramePr>
              <a:graphicFrameLocks noChangeAspect="1"/>
            </p:cNvGraphicFramePr>
            <p:nvPr/>
          </p:nvGraphicFramePr>
          <p:xfrm>
            <a:off x="912" y="1296"/>
            <a:ext cx="2391" cy="1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" name="Document" r:id="rId3" imgW="4253484" imgH="2840736" progId="Word.Document.8">
                    <p:embed/>
                  </p:oleObj>
                </mc:Choice>
                <mc:Fallback>
                  <p:oleObj name="Document" r:id="rId3" imgW="4253484" imgH="2840736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296"/>
                          <a:ext cx="2391" cy="1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73" name="Line 6"/>
            <p:cNvSpPr>
              <a:spLocks noChangeShapeType="1"/>
            </p:cNvSpPr>
            <p:nvPr/>
          </p:nvSpPr>
          <p:spPr bwMode="auto">
            <a:xfrm>
              <a:off x="1008" y="1471"/>
              <a:ext cx="21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774" name="Line 7"/>
            <p:cNvSpPr>
              <a:spLocks noChangeShapeType="1"/>
            </p:cNvSpPr>
            <p:nvPr/>
          </p:nvSpPr>
          <p:spPr bwMode="auto">
            <a:xfrm>
              <a:off x="1440" y="1296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2712" name="Group 99"/>
          <p:cNvGrpSpPr>
            <a:grpSpLocks/>
          </p:cNvGrpSpPr>
          <p:nvPr/>
        </p:nvGrpSpPr>
        <p:grpSpPr bwMode="auto">
          <a:xfrm>
            <a:off x="5791200" y="2057400"/>
            <a:ext cx="2895600" cy="630238"/>
            <a:chOff x="3648" y="1477"/>
            <a:chExt cx="1824" cy="397"/>
          </a:xfrm>
        </p:grpSpPr>
        <p:sp>
          <p:nvSpPr>
            <p:cNvPr id="72766" name="AutoShape 92"/>
            <p:cNvSpPr>
              <a:spLocks noChangeArrowheads="1"/>
            </p:cNvSpPr>
            <p:nvPr/>
          </p:nvSpPr>
          <p:spPr bwMode="auto">
            <a:xfrm>
              <a:off x="4224" y="1536"/>
              <a:ext cx="384" cy="288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767" name="Line 93"/>
            <p:cNvSpPr>
              <a:spLocks noChangeShapeType="1"/>
            </p:cNvSpPr>
            <p:nvPr/>
          </p:nvSpPr>
          <p:spPr bwMode="auto">
            <a:xfrm>
              <a:off x="3936" y="158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768" name="Line 94"/>
            <p:cNvSpPr>
              <a:spLocks noChangeShapeType="1"/>
            </p:cNvSpPr>
            <p:nvPr/>
          </p:nvSpPr>
          <p:spPr bwMode="auto">
            <a:xfrm>
              <a:off x="3936" y="177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769" name="Line 95"/>
            <p:cNvSpPr>
              <a:spLocks noChangeShapeType="1"/>
            </p:cNvSpPr>
            <p:nvPr/>
          </p:nvSpPr>
          <p:spPr bwMode="auto">
            <a:xfrm>
              <a:off x="4608" y="16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770" name="Text Box 97"/>
            <p:cNvSpPr txBox="1">
              <a:spLocks noChangeArrowheads="1"/>
            </p:cNvSpPr>
            <p:nvPr/>
          </p:nvSpPr>
          <p:spPr bwMode="auto">
            <a:xfrm>
              <a:off x="3648" y="1477"/>
              <a:ext cx="288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GB" b="1" i="1"/>
                <a:t>A'</a:t>
              </a:r>
            </a:p>
            <a:p>
              <a:pPr>
                <a:spcBef>
                  <a:spcPct val="20000"/>
                </a:spcBef>
              </a:pPr>
              <a:r>
                <a:rPr lang="en-GB" b="1" i="1"/>
                <a:t>D'</a:t>
              </a:r>
            </a:p>
          </p:txBody>
        </p:sp>
        <p:sp>
          <p:nvSpPr>
            <p:cNvPr id="72771" name="Text Box 98"/>
            <p:cNvSpPr txBox="1">
              <a:spLocks noChangeArrowheads="1"/>
            </p:cNvSpPr>
            <p:nvPr/>
          </p:nvSpPr>
          <p:spPr bwMode="auto">
            <a:xfrm>
              <a:off x="4848" y="1579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GB" b="1"/>
                <a:t>State 0</a:t>
              </a:r>
            </a:p>
          </p:txBody>
        </p:sp>
      </p:grpSp>
      <p:grpSp>
        <p:nvGrpSpPr>
          <p:cNvPr id="72713" name="Group 100"/>
          <p:cNvGrpSpPr>
            <a:grpSpLocks/>
          </p:cNvGrpSpPr>
          <p:nvPr/>
        </p:nvGrpSpPr>
        <p:grpSpPr bwMode="auto">
          <a:xfrm>
            <a:off x="5791200" y="4800600"/>
            <a:ext cx="2895600" cy="630238"/>
            <a:chOff x="3648" y="1477"/>
            <a:chExt cx="1824" cy="397"/>
          </a:xfrm>
        </p:grpSpPr>
        <p:sp>
          <p:nvSpPr>
            <p:cNvPr id="72760" name="AutoShape 101"/>
            <p:cNvSpPr>
              <a:spLocks noChangeArrowheads="1"/>
            </p:cNvSpPr>
            <p:nvPr/>
          </p:nvSpPr>
          <p:spPr bwMode="auto">
            <a:xfrm>
              <a:off x="4224" y="1536"/>
              <a:ext cx="384" cy="288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761" name="Line 102"/>
            <p:cNvSpPr>
              <a:spLocks noChangeShapeType="1"/>
            </p:cNvSpPr>
            <p:nvPr/>
          </p:nvSpPr>
          <p:spPr bwMode="auto">
            <a:xfrm>
              <a:off x="3936" y="158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762" name="Line 103"/>
            <p:cNvSpPr>
              <a:spLocks noChangeShapeType="1"/>
            </p:cNvSpPr>
            <p:nvPr/>
          </p:nvSpPr>
          <p:spPr bwMode="auto">
            <a:xfrm>
              <a:off x="3936" y="177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763" name="Line 104"/>
            <p:cNvSpPr>
              <a:spLocks noChangeShapeType="1"/>
            </p:cNvSpPr>
            <p:nvPr/>
          </p:nvSpPr>
          <p:spPr bwMode="auto">
            <a:xfrm>
              <a:off x="4608" y="16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764" name="Text Box 105"/>
            <p:cNvSpPr txBox="1">
              <a:spLocks noChangeArrowheads="1"/>
            </p:cNvSpPr>
            <p:nvPr/>
          </p:nvSpPr>
          <p:spPr bwMode="auto">
            <a:xfrm>
              <a:off x="3648" y="1477"/>
              <a:ext cx="288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GB" b="1" i="1"/>
                <a:t>A</a:t>
              </a:r>
            </a:p>
            <a:p>
              <a:pPr>
                <a:spcBef>
                  <a:spcPct val="20000"/>
                </a:spcBef>
              </a:pPr>
              <a:r>
                <a:rPr lang="en-GB" b="1" i="1"/>
                <a:t>D</a:t>
              </a:r>
            </a:p>
          </p:txBody>
        </p:sp>
        <p:sp>
          <p:nvSpPr>
            <p:cNvPr id="72765" name="Text Box 106"/>
            <p:cNvSpPr txBox="1">
              <a:spLocks noChangeArrowheads="1"/>
            </p:cNvSpPr>
            <p:nvPr/>
          </p:nvSpPr>
          <p:spPr bwMode="auto">
            <a:xfrm>
              <a:off x="4848" y="1579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GB" b="1"/>
                <a:t>State 4</a:t>
              </a:r>
            </a:p>
          </p:txBody>
        </p:sp>
      </p:grpSp>
      <p:grpSp>
        <p:nvGrpSpPr>
          <p:cNvPr id="72714" name="Group 107"/>
          <p:cNvGrpSpPr>
            <a:grpSpLocks/>
          </p:cNvGrpSpPr>
          <p:nvPr/>
        </p:nvGrpSpPr>
        <p:grpSpPr bwMode="auto">
          <a:xfrm>
            <a:off x="5791200" y="3429000"/>
            <a:ext cx="2895600" cy="630238"/>
            <a:chOff x="3648" y="1477"/>
            <a:chExt cx="1824" cy="397"/>
          </a:xfrm>
        </p:grpSpPr>
        <p:sp>
          <p:nvSpPr>
            <p:cNvPr id="72754" name="AutoShape 108"/>
            <p:cNvSpPr>
              <a:spLocks noChangeArrowheads="1"/>
            </p:cNvSpPr>
            <p:nvPr/>
          </p:nvSpPr>
          <p:spPr bwMode="auto">
            <a:xfrm>
              <a:off x="4224" y="1536"/>
              <a:ext cx="384" cy="288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755" name="Line 109"/>
            <p:cNvSpPr>
              <a:spLocks noChangeShapeType="1"/>
            </p:cNvSpPr>
            <p:nvPr/>
          </p:nvSpPr>
          <p:spPr bwMode="auto">
            <a:xfrm>
              <a:off x="3936" y="158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756" name="Line 110"/>
            <p:cNvSpPr>
              <a:spLocks noChangeShapeType="1"/>
            </p:cNvSpPr>
            <p:nvPr/>
          </p:nvSpPr>
          <p:spPr bwMode="auto">
            <a:xfrm>
              <a:off x="3936" y="177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757" name="Line 111"/>
            <p:cNvSpPr>
              <a:spLocks noChangeShapeType="1"/>
            </p:cNvSpPr>
            <p:nvPr/>
          </p:nvSpPr>
          <p:spPr bwMode="auto">
            <a:xfrm>
              <a:off x="4608" y="16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758" name="Text Box 112"/>
            <p:cNvSpPr txBox="1">
              <a:spLocks noChangeArrowheads="1"/>
            </p:cNvSpPr>
            <p:nvPr/>
          </p:nvSpPr>
          <p:spPr bwMode="auto">
            <a:xfrm>
              <a:off x="3648" y="1477"/>
              <a:ext cx="288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GB" b="1" i="1"/>
                <a:t>B</a:t>
              </a:r>
            </a:p>
            <a:p>
              <a:pPr>
                <a:spcBef>
                  <a:spcPct val="20000"/>
                </a:spcBef>
              </a:pPr>
              <a:r>
                <a:rPr lang="en-GB" b="1" i="1"/>
                <a:t>C'</a:t>
              </a:r>
            </a:p>
          </p:txBody>
        </p:sp>
        <p:sp>
          <p:nvSpPr>
            <p:cNvPr id="72759" name="Text Box 113"/>
            <p:cNvSpPr txBox="1">
              <a:spLocks noChangeArrowheads="1"/>
            </p:cNvSpPr>
            <p:nvPr/>
          </p:nvSpPr>
          <p:spPr bwMode="auto">
            <a:xfrm>
              <a:off x="4848" y="1579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GB" b="1"/>
                <a:t>State 2</a:t>
              </a:r>
            </a:p>
          </p:txBody>
        </p:sp>
      </p:grpSp>
      <p:grpSp>
        <p:nvGrpSpPr>
          <p:cNvPr id="72715" name="Group 114"/>
          <p:cNvGrpSpPr>
            <a:grpSpLocks/>
          </p:cNvGrpSpPr>
          <p:nvPr/>
        </p:nvGrpSpPr>
        <p:grpSpPr bwMode="auto">
          <a:xfrm>
            <a:off x="5791200" y="4114800"/>
            <a:ext cx="2895600" cy="630238"/>
            <a:chOff x="3648" y="1477"/>
            <a:chExt cx="1824" cy="397"/>
          </a:xfrm>
        </p:grpSpPr>
        <p:sp>
          <p:nvSpPr>
            <p:cNvPr id="72748" name="AutoShape 115"/>
            <p:cNvSpPr>
              <a:spLocks noChangeArrowheads="1"/>
            </p:cNvSpPr>
            <p:nvPr/>
          </p:nvSpPr>
          <p:spPr bwMode="auto">
            <a:xfrm>
              <a:off x="4224" y="1536"/>
              <a:ext cx="384" cy="288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749" name="Line 116"/>
            <p:cNvSpPr>
              <a:spLocks noChangeShapeType="1"/>
            </p:cNvSpPr>
            <p:nvPr/>
          </p:nvSpPr>
          <p:spPr bwMode="auto">
            <a:xfrm>
              <a:off x="3936" y="158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750" name="Line 117"/>
            <p:cNvSpPr>
              <a:spLocks noChangeShapeType="1"/>
            </p:cNvSpPr>
            <p:nvPr/>
          </p:nvSpPr>
          <p:spPr bwMode="auto">
            <a:xfrm>
              <a:off x="3936" y="177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751" name="Line 118"/>
            <p:cNvSpPr>
              <a:spLocks noChangeShapeType="1"/>
            </p:cNvSpPr>
            <p:nvPr/>
          </p:nvSpPr>
          <p:spPr bwMode="auto">
            <a:xfrm>
              <a:off x="4608" y="16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752" name="Text Box 119"/>
            <p:cNvSpPr txBox="1">
              <a:spLocks noChangeArrowheads="1"/>
            </p:cNvSpPr>
            <p:nvPr/>
          </p:nvSpPr>
          <p:spPr bwMode="auto">
            <a:xfrm>
              <a:off x="3648" y="1477"/>
              <a:ext cx="288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GB" b="1" i="1"/>
                <a:t>C</a:t>
              </a:r>
            </a:p>
            <a:p>
              <a:pPr>
                <a:spcBef>
                  <a:spcPct val="20000"/>
                </a:spcBef>
              </a:pPr>
              <a:r>
                <a:rPr lang="en-GB" b="1" i="1"/>
                <a:t>D'</a:t>
              </a:r>
            </a:p>
          </p:txBody>
        </p:sp>
        <p:sp>
          <p:nvSpPr>
            <p:cNvPr id="72753" name="Text Box 120"/>
            <p:cNvSpPr txBox="1">
              <a:spLocks noChangeArrowheads="1"/>
            </p:cNvSpPr>
            <p:nvPr/>
          </p:nvSpPr>
          <p:spPr bwMode="auto">
            <a:xfrm>
              <a:off x="4848" y="1579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GB" b="1"/>
                <a:t>State 3</a:t>
              </a:r>
            </a:p>
          </p:txBody>
        </p:sp>
      </p:grpSp>
      <p:grpSp>
        <p:nvGrpSpPr>
          <p:cNvPr id="72716" name="Group 121"/>
          <p:cNvGrpSpPr>
            <a:grpSpLocks/>
          </p:cNvGrpSpPr>
          <p:nvPr/>
        </p:nvGrpSpPr>
        <p:grpSpPr bwMode="auto">
          <a:xfrm>
            <a:off x="5791200" y="2743200"/>
            <a:ext cx="2895600" cy="630238"/>
            <a:chOff x="3648" y="1477"/>
            <a:chExt cx="1824" cy="397"/>
          </a:xfrm>
        </p:grpSpPr>
        <p:sp>
          <p:nvSpPr>
            <p:cNvPr id="72742" name="AutoShape 122"/>
            <p:cNvSpPr>
              <a:spLocks noChangeArrowheads="1"/>
            </p:cNvSpPr>
            <p:nvPr/>
          </p:nvSpPr>
          <p:spPr bwMode="auto">
            <a:xfrm>
              <a:off x="4224" y="1536"/>
              <a:ext cx="384" cy="288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743" name="Line 123"/>
            <p:cNvSpPr>
              <a:spLocks noChangeShapeType="1"/>
            </p:cNvSpPr>
            <p:nvPr/>
          </p:nvSpPr>
          <p:spPr bwMode="auto">
            <a:xfrm>
              <a:off x="3936" y="158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744" name="Line 124"/>
            <p:cNvSpPr>
              <a:spLocks noChangeShapeType="1"/>
            </p:cNvSpPr>
            <p:nvPr/>
          </p:nvSpPr>
          <p:spPr bwMode="auto">
            <a:xfrm>
              <a:off x="3936" y="177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745" name="Line 125"/>
            <p:cNvSpPr>
              <a:spLocks noChangeShapeType="1"/>
            </p:cNvSpPr>
            <p:nvPr/>
          </p:nvSpPr>
          <p:spPr bwMode="auto">
            <a:xfrm>
              <a:off x="4608" y="16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746" name="Text Box 126"/>
            <p:cNvSpPr txBox="1">
              <a:spLocks noChangeArrowheads="1"/>
            </p:cNvSpPr>
            <p:nvPr/>
          </p:nvSpPr>
          <p:spPr bwMode="auto">
            <a:xfrm>
              <a:off x="3648" y="1477"/>
              <a:ext cx="288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GB" b="1" i="1"/>
                <a:t>A</a:t>
              </a:r>
            </a:p>
            <a:p>
              <a:pPr>
                <a:spcBef>
                  <a:spcPct val="20000"/>
                </a:spcBef>
              </a:pPr>
              <a:r>
                <a:rPr lang="en-GB" b="1" i="1"/>
                <a:t>B'</a:t>
              </a:r>
            </a:p>
          </p:txBody>
        </p:sp>
        <p:sp>
          <p:nvSpPr>
            <p:cNvPr id="72747" name="Text Box 127"/>
            <p:cNvSpPr txBox="1">
              <a:spLocks noChangeArrowheads="1"/>
            </p:cNvSpPr>
            <p:nvPr/>
          </p:nvSpPr>
          <p:spPr bwMode="auto">
            <a:xfrm>
              <a:off x="4848" y="1579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GB" b="1"/>
                <a:t>State 1</a:t>
              </a:r>
            </a:p>
          </p:txBody>
        </p:sp>
      </p:grpSp>
      <p:grpSp>
        <p:nvGrpSpPr>
          <p:cNvPr id="72717" name="Group 128"/>
          <p:cNvGrpSpPr>
            <a:grpSpLocks/>
          </p:cNvGrpSpPr>
          <p:nvPr/>
        </p:nvGrpSpPr>
        <p:grpSpPr bwMode="auto">
          <a:xfrm>
            <a:off x="5791200" y="5486400"/>
            <a:ext cx="2895600" cy="630238"/>
            <a:chOff x="3648" y="1477"/>
            <a:chExt cx="1824" cy="397"/>
          </a:xfrm>
        </p:grpSpPr>
        <p:sp>
          <p:nvSpPr>
            <p:cNvPr id="72736" name="AutoShape 129"/>
            <p:cNvSpPr>
              <a:spLocks noChangeArrowheads="1"/>
            </p:cNvSpPr>
            <p:nvPr/>
          </p:nvSpPr>
          <p:spPr bwMode="auto">
            <a:xfrm>
              <a:off x="4224" y="1536"/>
              <a:ext cx="384" cy="288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737" name="Line 130"/>
            <p:cNvSpPr>
              <a:spLocks noChangeShapeType="1"/>
            </p:cNvSpPr>
            <p:nvPr/>
          </p:nvSpPr>
          <p:spPr bwMode="auto">
            <a:xfrm>
              <a:off x="3936" y="158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738" name="Line 131"/>
            <p:cNvSpPr>
              <a:spLocks noChangeShapeType="1"/>
            </p:cNvSpPr>
            <p:nvPr/>
          </p:nvSpPr>
          <p:spPr bwMode="auto">
            <a:xfrm>
              <a:off x="3936" y="177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739" name="Line 132"/>
            <p:cNvSpPr>
              <a:spLocks noChangeShapeType="1"/>
            </p:cNvSpPr>
            <p:nvPr/>
          </p:nvSpPr>
          <p:spPr bwMode="auto">
            <a:xfrm>
              <a:off x="4608" y="16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740" name="Text Box 133"/>
            <p:cNvSpPr txBox="1">
              <a:spLocks noChangeArrowheads="1"/>
            </p:cNvSpPr>
            <p:nvPr/>
          </p:nvSpPr>
          <p:spPr bwMode="auto">
            <a:xfrm>
              <a:off x="3648" y="1477"/>
              <a:ext cx="288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GB" b="1" i="1"/>
                <a:t>A'</a:t>
              </a:r>
            </a:p>
            <a:p>
              <a:pPr>
                <a:spcBef>
                  <a:spcPct val="20000"/>
                </a:spcBef>
              </a:pPr>
              <a:r>
                <a:rPr lang="en-GB" b="1" i="1"/>
                <a:t>B</a:t>
              </a:r>
            </a:p>
          </p:txBody>
        </p:sp>
        <p:sp>
          <p:nvSpPr>
            <p:cNvPr id="72741" name="Text Box 134"/>
            <p:cNvSpPr txBox="1">
              <a:spLocks noChangeArrowheads="1"/>
            </p:cNvSpPr>
            <p:nvPr/>
          </p:nvSpPr>
          <p:spPr bwMode="auto">
            <a:xfrm>
              <a:off x="4848" y="1579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GB" b="1"/>
                <a:t>State 5</a:t>
              </a:r>
            </a:p>
          </p:txBody>
        </p:sp>
      </p:grpSp>
      <p:grpSp>
        <p:nvGrpSpPr>
          <p:cNvPr id="72718" name="Group 135"/>
          <p:cNvGrpSpPr>
            <a:grpSpLocks/>
          </p:cNvGrpSpPr>
          <p:nvPr/>
        </p:nvGrpSpPr>
        <p:grpSpPr bwMode="auto">
          <a:xfrm>
            <a:off x="2133600" y="4800600"/>
            <a:ext cx="2895600" cy="630238"/>
            <a:chOff x="3648" y="1477"/>
            <a:chExt cx="1824" cy="397"/>
          </a:xfrm>
        </p:grpSpPr>
        <p:sp>
          <p:nvSpPr>
            <p:cNvPr id="72730" name="AutoShape 136"/>
            <p:cNvSpPr>
              <a:spLocks noChangeArrowheads="1"/>
            </p:cNvSpPr>
            <p:nvPr/>
          </p:nvSpPr>
          <p:spPr bwMode="auto">
            <a:xfrm>
              <a:off x="4224" y="1536"/>
              <a:ext cx="384" cy="288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731" name="Line 137"/>
            <p:cNvSpPr>
              <a:spLocks noChangeShapeType="1"/>
            </p:cNvSpPr>
            <p:nvPr/>
          </p:nvSpPr>
          <p:spPr bwMode="auto">
            <a:xfrm>
              <a:off x="3936" y="158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732" name="Line 138"/>
            <p:cNvSpPr>
              <a:spLocks noChangeShapeType="1"/>
            </p:cNvSpPr>
            <p:nvPr/>
          </p:nvSpPr>
          <p:spPr bwMode="auto">
            <a:xfrm>
              <a:off x="3936" y="177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733" name="Line 139"/>
            <p:cNvSpPr>
              <a:spLocks noChangeShapeType="1"/>
            </p:cNvSpPr>
            <p:nvPr/>
          </p:nvSpPr>
          <p:spPr bwMode="auto">
            <a:xfrm>
              <a:off x="4608" y="16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734" name="Text Box 140"/>
            <p:cNvSpPr txBox="1">
              <a:spLocks noChangeArrowheads="1"/>
            </p:cNvSpPr>
            <p:nvPr/>
          </p:nvSpPr>
          <p:spPr bwMode="auto">
            <a:xfrm>
              <a:off x="3648" y="1477"/>
              <a:ext cx="288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GB" b="1" i="1"/>
                <a:t>B'</a:t>
              </a:r>
            </a:p>
            <a:p>
              <a:pPr>
                <a:spcBef>
                  <a:spcPct val="20000"/>
                </a:spcBef>
              </a:pPr>
              <a:r>
                <a:rPr lang="en-GB" b="1" i="1"/>
                <a:t>C</a:t>
              </a:r>
            </a:p>
          </p:txBody>
        </p:sp>
        <p:sp>
          <p:nvSpPr>
            <p:cNvPr id="72735" name="Text Box 141"/>
            <p:cNvSpPr txBox="1">
              <a:spLocks noChangeArrowheads="1"/>
            </p:cNvSpPr>
            <p:nvPr/>
          </p:nvSpPr>
          <p:spPr bwMode="auto">
            <a:xfrm>
              <a:off x="4848" y="1579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GB" b="1"/>
                <a:t>State 6</a:t>
              </a:r>
            </a:p>
          </p:txBody>
        </p:sp>
      </p:grpSp>
      <p:grpSp>
        <p:nvGrpSpPr>
          <p:cNvPr id="72719" name="Group 142"/>
          <p:cNvGrpSpPr>
            <a:grpSpLocks/>
          </p:cNvGrpSpPr>
          <p:nvPr/>
        </p:nvGrpSpPr>
        <p:grpSpPr bwMode="auto">
          <a:xfrm>
            <a:off x="2133600" y="5486400"/>
            <a:ext cx="2895600" cy="630238"/>
            <a:chOff x="3648" y="1477"/>
            <a:chExt cx="1824" cy="397"/>
          </a:xfrm>
        </p:grpSpPr>
        <p:sp>
          <p:nvSpPr>
            <p:cNvPr id="72724" name="AutoShape 143"/>
            <p:cNvSpPr>
              <a:spLocks noChangeArrowheads="1"/>
            </p:cNvSpPr>
            <p:nvPr/>
          </p:nvSpPr>
          <p:spPr bwMode="auto">
            <a:xfrm>
              <a:off x="4224" y="1536"/>
              <a:ext cx="384" cy="288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725" name="Line 144"/>
            <p:cNvSpPr>
              <a:spLocks noChangeShapeType="1"/>
            </p:cNvSpPr>
            <p:nvPr/>
          </p:nvSpPr>
          <p:spPr bwMode="auto">
            <a:xfrm>
              <a:off x="3936" y="158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726" name="Line 145"/>
            <p:cNvSpPr>
              <a:spLocks noChangeShapeType="1"/>
            </p:cNvSpPr>
            <p:nvPr/>
          </p:nvSpPr>
          <p:spPr bwMode="auto">
            <a:xfrm>
              <a:off x="3936" y="177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727" name="Line 146"/>
            <p:cNvSpPr>
              <a:spLocks noChangeShapeType="1"/>
            </p:cNvSpPr>
            <p:nvPr/>
          </p:nvSpPr>
          <p:spPr bwMode="auto">
            <a:xfrm>
              <a:off x="4608" y="16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728" name="Text Box 147"/>
            <p:cNvSpPr txBox="1">
              <a:spLocks noChangeArrowheads="1"/>
            </p:cNvSpPr>
            <p:nvPr/>
          </p:nvSpPr>
          <p:spPr bwMode="auto">
            <a:xfrm>
              <a:off x="3648" y="1477"/>
              <a:ext cx="288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GB" b="1" i="1"/>
                <a:t>C'</a:t>
              </a:r>
            </a:p>
            <a:p>
              <a:pPr>
                <a:spcBef>
                  <a:spcPct val="20000"/>
                </a:spcBef>
              </a:pPr>
              <a:r>
                <a:rPr lang="en-GB" b="1" i="1"/>
                <a:t>D</a:t>
              </a:r>
            </a:p>
          </p:txBody>
        </p:sp>
        <p:sp>
          <p:nvSpPr>
            <p:cNvPr id="72729" name="Text Box 148"/>
            <p:cNvSpPr txBox="1">
              <a:spLocks noChangeArrowheads="1"/>
            </p:cNvSpPr>
            <p:nvPr/>
          </p:nvSpPr>
          <p:spPr bwMode="auto">
            <a:xfrm>
              <a:off x="4848" y="1579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GB" b="1"/>
                <a:t>State 7</a:t>
              </a:r>
            </a:p>
          </p:txBody>
        </p:sp>
      </p:grpSp>
      <p:sp>
        <p:nvSpPr>
          <p:cNvPr id="72720" name="AutoShape 14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838700"/>
            <a:ext cx="381000" cy="304800"/>
          </a:xfrm>
          <a:prstGeom prst="actionButtonBackPrevious">
            <a:avLst/>
          </a:prstGeom>
          <a:gradFill rotWithShape="0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7766" name="AutoShape 15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295900"/>
            <a:ext cx="381000" cy="304800"/>
          </a:xfrm>
          <a:prstGeom prst="actionButtonForwardNext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67767" name="AutoShape 15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381500"/>
            <a:ext cx="381000" cy="304800"/>
          </a:xfrm>
          <a:prstGeom prst="actionButtonBeginning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67768" name="AutoShape 15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753100"/>
            <a:ext cx="381000" cy="304800"/>
          </a:xfrm>
          <a:prstGeom prst="actionButtonEnd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98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CS1104-13</a:t>
            </a:r>
          </a:p>
        </p:txBody>
      </p:sp>
      <p:sp>
        <p:nvSpPr>
          <p:cNvPr id="532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Shift Registers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6AC1D6A-537C-4B93-A854-07D8CD8FA354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Shift Registers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696200" cy="297180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mtClean="0"/>
              <a:t>Another function of a register, besides storage, is to provide for </a:t>
            </a:r>
            <a:r>
              <a:rPr lang="en-US" i="1" smtClean="0">
                <a:solidFill>
                  <a:srgbClr val="0000CC"/>
                </a:solidFill>
              </a:rPr>
              <a:t>data movements</a:t>
            </a:r>
            <a:r>
              <a:rPr lang="en-US" smtClean="0"/>
              <a:t>.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mtClean="0"/>
              <a:t>Each </a:t>
            </a:r>
            <a:r>
              <a:rPr lang="en-US" i="1" smtClean="0">
                <a:solidFill>
                  <a:srgbClr val="0000CC"/>
                </a:solidFill>
              </a:rPr>
              <a:t>stage</a:t>
            </a:r>
            <a:r>
              <a:rPr lang="en-US" smtClean="0"/>
              <a:t> (flip-flop) in a shift register represents one bit of storage, and the shifting capability of a register permits the movement of data from stage to stage within the register, or into or out of the register upon application of clock pulses.</a:t>
            </a:r>
          </a:p>
        </p:txBody>
      </p:sp>
      <p:sp>
        <p:nvSpPr>
          <p:cNvPr id="53255" name="AutoShape 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838700"/>
            <a:ext cx="381000" cy="304800"/>
          </a:xfrm>
          <a:prstGeom prst="actionButtonBackPrevious">
            <a:avLst/>
          </a:prstGeom>
          <a:gradFill rotWithShape="0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197" name="AutoShape 3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295900"/>
            <a:ext cx="381000" cy="304800"/>
          </a:xfrm>
          <a:prstGeom prst="actionButtonForwardNext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48198" name="AutoShape 3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381500"/>
            <a:ext cx="381000" cy="304800"/>
          </a:xfrm>
          <a:prstGeom prst="actionButtonBeginning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48199" name="AutoShape 3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753100"/>
            <a:ext cx="381000" cy="304800"/>
          </a:xfrm>
          <a:prstGeom prst="actionButtonEnd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39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CS1104-13</a:t>
            </a:r>
          </a:p>
        </p:txBody>
      </p:sp>
      <p:sp>
        <p:nvSpPr>
          <p:cNvPr id="542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Shift Registers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E781985-7E34-4DAF-894C-2FBA577CC412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Shift Registers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696200" cy="762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mtClean="0"/>
              <a:t>Basic data movement in shift registers (four bits are used for illustration).</a:t>
            </a:r>
          </a:p>
        </p:txBody>
      </p:sp>
      <p:grpSp>
        <p:nvGrpSpPr>
          <p:cNvPr id="54279" name="Group 116"/>
          <p:cNvGrpSpPr>
            <a:grpSpLocks/>
          </p:cNvGrpSpPr>
          <p:nvPr/>
        </p:nvGrpSpPr>
        <p:grpSpPr bwMode="auto">
          <a:xfrm>
            <a:off x="1447800" y="2362200"/>
            <a:ext cx="3429000" cy="717550"/>
            <a:chOff x="912" y="1488"/>
            <a:chExt cx="2160" cy="452"/>
          </a:xfrm>
        </p:grpSpPr>
        <p:sp>
          <p:nvSpPr>
            <p:cNvPr id="54383" name="Rectangle 5"/>
            <p:cNvSpPr>
              <a:spLocks noChangeArrowheads="1"/>
            </p:cNvSpPr>
            <p:nvPr/>
          </p:nvSpPr>
          <p:spPr bwMode="auto">
            <a:xfrm>
              <a:off x="1584" y="1488"/>
              <a:ext cx="768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84" name="Line 6"/>
            <p:cNvSpPr>
              <a:spLocks noChangeShapeType="1"/>
            </p:cNvSpPr>
            <p:nvPr/>
          </p:nvSpPr>
          <p:spPr bwMode="auto">
            <a:xfrm>
              <a:off x="1776" y="148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85" name="Line 7"/>
            <p:cNvSpPr>
              <a:spLocks noChangeShapeType="1"/>
            </p:cNvSpPr>
            <p:nvPr/>
          </p:nvSpPr>
          <p:spPr bwMode="auto">
            <a:xfrm>
              <a:off x="1968" y="148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86" name="Line 8"/>
            <p:cNvSpPr>
              <a:spLocks noChangeShapeType="1"/>
            </p:cNvSpPr>
            <p:nvPr/>
          </p:nvSpPr>
          <p:spPr bwMode="auto">
            <a:xfrm>
              <a:off x="2160" y="148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87" name="Line 9"/>
            <p:cNvSpPr>
              <a:spLocks noChangeShapeType="1"/>
            </p:cNvSpPr>
            <p:nvPr/>
          </p:nvSpPr>
          <p:spPr bwMode="auto">
            <a:xfrm>
              <a:off x="1728" y="158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88" name="Line 10"/>
            <p:cNvSpPr>
              <a:spLocks noChangeShapeType="1"/>
            </p:cNvSpPr>
            <p:nvPr/>
          </p:nvSpPr>
          <p:spPr bwMode="auto">
            <a:xfrm>
              <a:off x="1920" y="158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89" name="Line 11"/>
            <p:cNvSpPr>
              <a:spLocks noChangeShapeType="1"/>
            </p:cNvSpPr>
            <p:nvPr/>
          </p:nvSpPr>
          <p:spPr bwMode="auto">
            <a:xfrm>
              <a:off x="2112" y="158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90" name="Line 12"/>
            <p:cNvSpPr>
              <a:spLocks noChangeShapeType="1"/>
            </p:cNvSpPr>
            <p:nvPr/>
          </p:nvSpPr>
          <p:spPr bwMode="auto">
            <a:xfrm>
              <a:off x="2352" y="158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91" name="Line 13"/>
            <p:cNvSpPr>
              <a:spLocks noChangeShapeType="1"/>
            </p:cNvSpPr>
            <p:nvPr/>
          </p:nvSpPr>
          <p:spPr bwMode="auto">
            <a:xfrm>
              <a:off x="1440" y="158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92" name="Text Box 14"/>
            <p:cNvSpPr txBox="1">
              <a:spLocks noChangeArrowheads="1"/>
            </p:cNvSpPr>
            <p:nvPr/>
          </p:nvSpPr>
          <p:spPr bwMode="auto">
            <a:xfrm>
              <a:off x="912" y="1488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 b="1"/>
                <a:t>Data in</a:t>
              </a:r>
            </a:p>
          </p:txBody>
        </p:sp>
        <p:sp>
          <p:nvSpPr>
            <p:cNvPr id="54393" name="Text Box 15"/>
            <p:cNvSpPr txBox="1">
              <a:spLocks noChangeArrowheads="1"/>
            </p:cNvSpPr>
            <p:nvPr/>
          </p:nvSpPr>
          <p:spPr bwMode="auto">
            <a:xfrm>
              <a:off x="2496" y="1488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 b="1"/>
                <a:t>Data out</a:t>
              </a:r>
            </a:p>
          </p:txBody>
        </p:sp>
        <p:sp>
          <p:nvSpPr>
            <p:cNvPr id="54394" name="Text Box 27"/>
            <p:cNvSpPr txBox="1">
              <a:spLocks noChangeArrowheads="1"/>
            </p:cNvSpPr>
            <p:nvPr/>
          </p:nvSpPr>
          <p:spPr bwMode="auto">
            <a:xfrm>
              <a:off x="912" y="1728"/>
              <a:ext cx="20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/>
                <a:t>(a) Serial in/shift right/serial out</a:t>
              </a:r>
            </a:p>
          </p:txBody>
        </p:sp>
      </p:grpSp>
      <p:grpSp>
        <p:nvGrpSpPr>
          <p:cNvPr id="54280" name="Group 117"/>
          <p:cNvGrpSpPr>
            <a:grpSpLocks/>
          </p:cNvGrpSpPr>
          <p:nvPr/>
        </p:nvGrpSpPr>
        <p:grpSpPr bwMode="auto">
          <a:xfrm>
            <a:off x="5257800" y="2362200"/>
            <a:ext cx="3429000" cy="717550"/>
            <a:chOff x="3312" y="1488"/>
            <a:chExt cx="2160" cy="452"/>
          </a:xfrm>
        </p:grpSpPr>
        <p:sp>
          <p:nvSpPr>
            <p:cNvPr id="54371" name="Rectangle 16"/>
            <p:cNvSpPr>
              <a:spLocks noChangeArrowheads="1"/>
            </p:cNvSpPr>
            <p:nvPr/>
          </p:nvSpPr>
          <p:spPr bwMode="auto">
            <a:xfrm>
              <a:off x="4032" y="1488"/>
              <a:ext cx="768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72" name="Line 17"/>
            <p:cNvSpPr>
              <a:spLocks noChangeShapeType="1"/>
            </p:cNvSpPr>
            <p:nvPr/>
          </p:nvSpPr>
          <p:spPr bwMode="auto">
            <a:xfrm>
              <a:off x="4224" y="148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73" name="Line 18"/>
            <p:cNvSpPr>
              <a:spLocks noChangeShapeType="1"/>
            </p:cNvSpPr>
            <p:nvPr/>
          </p:nvSpPr>
          <p:spPr bwMode="auto">
            <a:xfrm>
              <a:off x="4416" y="148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74" name="Line 19"/>
            <p:cNvSpPr>
              <a:spLocks noChangeShapeType="1"/>
            </p:cNvSpPr>
            <p:nvPr/>
          </p:nvSpPr>
          <p:spPr bwMode="auto">
            <a:xfrm>
              <a:off x="4608" y="148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75" name="Line 20"/>
            <p:cNvSpPr>
              <a:spLocks noChangeShapeType="1"/>
            </p:cNvSpPr>
            <p:nvPr/>
          </p:nvSpPr>
          <p:spPr bwMode="auto">
            <a:xfrm flipH="1">
              <a:off x="4128" y="158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76" name="Line 21"/>
            <p:cNvSpPr>
              <a:spLocks noChangeShapeType="1"/>
            </p:cNvSpPr>
            <p:nvPr/>
          </p:nvSpPr>
          <p:spPr bwMode="auto">
            <a:xfrm flipH="1">
              <a:off x="4320" y="158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77" name="Line 22"/>
            <p:cNvSpPr>
              <a:spLocks noChangeShapeType="1"/>
            </p:cNvSpPr>
            <p:nvPr/>
          </p:nvSpPr>
          <p:spPr bwMode="auto">
            <a:xfrm flipH="1">
              <a:off x="4512" y="158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78" name="Line 23"/>
            <p:cNvSpPr>
              <a:spLocks noChangeShapeType="1"/>
            </p:cNvSpPr>
            <p:nvPr/>
          </p:nvSpPr>
          <p:spPr bwMode="auto">
            <a:xfrm flipH="1">
              <a:off x="4800" y="158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79" name="Line 24"/>
            <p:cNvSpPr>
              <a:spLocks noChangeShapeType="1"/>
            </p:cNvSpPr>
            <p:nvPr/>
          </p:nvSpPr>
          <p:spPr bwMode="auto">
            <a:xfrm flipH="1">
              <a:off x="3888" y="158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80" name="Text Box 25"/>
            <p:cNvSpPr txBox="1">
              <a:spLocks noChangeArrowheads="1"/>
            </p:cNvSpPr>
            <p:nvPr/>
          </p:nvSpPr>
          <p:spPr bwMode="auto">
            <a:xfrm>
              <a:off x="4944" y="1488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 b="1"/>
                <a:t>Data in</a:t>
              </a:r>
            </a:p>
          </p:txBody>
        </p:sp>
        <p:sp>
          <p:nvSpPr>
            <p:cNvPr id="54381" name="Text Box 26"/>
            <p:cNvSpPr txBox="1">
              <a:spLocks noChangeArrowheads="1"/>
            </p:cNvSpPr>
            <p:nvPr/>
          </p:nvSpPr>
          <p:spPr bwMode="auto">
            <a:xfrm>
              <a:off x="3312" y="1488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 b="1"/>
                <a:t>Data out</a:t>
              </a:r>
            </a:p>
          </p:txBody>
        </p:sp>
        <p:sp>
          <p:nvSpPr>
            <p:cNvPr id="54382" name="Text Box 28"/>
            <p:cNvSpPr txBox="1">
              <a:spLocks noChangeArrowheads="1"/>
            </p:cNvSpPr>
            <p:nvPr/>
          </p:nvSpPr>
          <p:spPr bwMode="auto">
            <a:xfrm>
              <a:off x="3360" y="1728"/>
              <a:ext cx="20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/>
                <a:t>(b) Serial in/shift left/serial out</a:t>
              </a:r>
            </a:p>
          </p:txBody>
        </p:sp>
      </p:grpSp>
      <p:grpSp>
        <p:nvGrpSpPr>
          <p:cNvPr id="54281" name="Group 114"/>
          <p:cNvGrpSpPr>
            <a:grpSpLocks/>
          </p:cNvGrpSpPr>
          <p:nvPr/>
        </p:nvGrpSpPr>
        <p:grpSpPr bwMode="auto">
          <a:xfrm>
            <a:off x="1219200" y="3352800"/>
            <a:ext cx="2667000" cy="1327150"/>
            <a:chOff x="768" y="2016"/>
            <a:chExt cx="1680" cy="836"/>
          </a:xfrm>
        </p:grpSpPr>
        <p:sp>
          <p:nvSpPr>
            <p:cNvPr id="54355" name="Rectangle 29"/>
            <p:cNvSpPr>
              <a:spLocks noChangeArrowheads="1"/>
            </p:cNvSpPr>
            <p:nvPr/>
          </p:nvSpPr>
          <p:spPr bwMode="auto">
            <a:xfrm>
              <a:off x="960" y="2400"/>
              <a:ext cx="768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56" name="Line 30"/>
            <p:cNvSpPr>
              <a:spLocks noChangeShapeType="1"/>
            </p:cNvSpPr>
            <p:nvPr/>
          </p:nvSpPr>
          <p:spPr bwMode="auto">
            <a:xfrm>
              <a:off x="1152" y="240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57" name="Line 31"/>
            <p:cNvSpPr>
              <a:spLocks noChangeShapeType="1"/>
            </p:cNvSpPr>
            <p:nvPr/>
          </p:nvSpPr>
          <p:spPr bwMode="auto">
            <a:xfrm>
              <a:off x="1344" y="240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58" name="Line 32"/>
            <p:cNvSpPr>
              <a:spLocks noChangeShapeType="1"/>
            </p:cNvSpPr>
            <p:nvPr/>
          </p:nvSpPr>
          <p:spPr bwMode="auto">
            <a:xfrm>
              <a:off x="1536" y="240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59" name="Line 33"/>
            <p:cNvSpPr>
              <a:spLocks noChangeShapeType="1"/>
            </p:cNvSpPr>
            <p:nvPr/>
          </p:nvSpPr>
          <p:spPr bwMode="auto">
            <a:xfrm>
              <a:off x="1104" y="249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60" name="Line 34"/>
            <p:cNvSpPr>
              <a:spLocks noChangeShapeType="1"/>
            </p:cNvSpPr>
            <p:nvPr/>
          </p:nvSpPr>
          <p:spPr bwMode="auto">
            <a:xfrm>
              <a:off x="1296" y="249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61" name="Line 35"/>
            <p:cNvSpPr>
              <a:spLocks noChangeShapeType="1"/>
            </p:cNvSpPr>
            <p:nvPr/>
          </p:nvSpPr>
          <p:spPr bwMode="auto">
            <a:xfrm>
              <a:off x="1488" y="249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62" name="Line 36"/>
            <p:cNvSpPr>
              <a:spLocks noChangeShapeType="1"/>
            </p:cNvSpPr>
            <p:nvPr/>
          </p:nvSpPr>
          <p:spPr bwMode="auto">
            <a:xfrm>
              <a:off x="1728" y="249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63" name="Text Box 38"/>
            <p:cNvSpPr txBox="1">
              <a:spLocks noChangeArrowheads="1"/>
            </p:cNvSpPr>
            <p:nvPr/>
          </p:nvSpPr>
          <p:spPr bwMode="auto">
            <a:xfrm>
              <a:off x="1104" y="2016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 b="1"/>
                <a:t>Data in</a:t>
              </a:r>
            </a:p>
          </p:txBody>
        </p:sp>
        <p:sp>
          <p:nvSpPr>
            <p:cNvPr id="54364" name="Text Box 39"/>
            <p:cNvSpPr txBox="1">
              <a:spLocks noChangeArrowheads="1"/>
            </p:cNvSpPr>
            <p:nvPr/>
          </p:nvSpPr>
          <p:spPr bwMode="auto">
            <a:xfrm>
              <a:off x="1872" y="2400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 b="1"/>
                <a:t>Data out</a:t>
              </a:r>
            </a:p>
          </p:txBody>
        </p:sp>
        <p:sp>
          <p:nvSpPr>
            <p:cNvPr id="54365" name="Text Box 40"/>
            <p:cNvSpPr txBox="1">
              <a:spLocks noChangeArrowheads="1"/>
            </p:cNvSpPr>
            <p:nvPr/>
          </p:nvSpPr>
          <p:spPr bwMode="auto">
            <a:xfrm>
              <a:off x="768" y="2640"/>
              <a:ext cx="15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/>
                <a:t>(c) Parallel in/serial out</a:t>
              </a:r>
            </a:p>
          </p:txBody>
        </p:sp>
        <p:sp>
          <p:nvSpPr>
            <p:cNvPr id="54366" name="Line 41"/>
            <p:cNvSpPr>
              <a:spLocks noChangeShapeType="1"/>
            </p:cNvSpPr>
            <p:nvPr/>
          </p:nvSpPr>
          <p:spPr bwMode="auto">
            <a:xfrm rot="5400000">
              <a:off x="984" y="232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67" name="Line 42"/>
            <p:cNvSpPr>
              <a:spLocks noChangeShapeType="1"/>
            </p:cNvSpPr>
            <p:nvPr/>
          </p:nvSpPr>
          <p:spPr bwMode="auto">
            <a:xfrm rot="5400000">
              <a:off x="1176" y="232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68" name="Line 43"/>
            <p:cNvSpPr>
              <a:spLocks noChangeShapeType="1"/>
            </p:cNvSpPr>
            <p:nvPr/>
          </p:nvSpPr>
          <p:spPr bwMode="auto">
            <a:xfrm rot="5400000">
              <a:off x="1368" y="232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69" name="Line 44"/>
            <p:cNvSpPr>
              <a:spLocks noChangeShapeType="1"/>
            </p:cNvSpPr>
            <p:nvPr/>
          </p:nvSpPr>
          <p:spPr bwMode="auto">
            <a:xfrm rot="5400000">
              <a:off x="1560" y="232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70" name="AutoShape 45"/>
            <p:cNvSpPr>
              <a:spLocks/>
            </p:cNvSpPr>
            <p:nvPr/>
          </p:nvSpPr>
          <p:spPr bwMode="auto">
            <a:xfrm rot="5400000">
              <a:off x="1296" y="1872"/>
              <a:ext cx="48" cy="72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4282" name="Group 115"/>
          <p:cNvGrpSpPr>
            <a:grpSpLocks/>
          </p:cNvGrpSpPr>
          <p:nvPr/>
        </p:nvGrpSpPr>
        <p:grpSpPr bwMode="auto">
          <a:xfrm>
            <a:off x="4114800" y="3429000"/>
            <a:ext cx="2514600" cy="1250950"/>
            <a:chOff x="2496" y="2064"/>
            <a:chExt cx="1584" cy="788"/>
          </a:xfrm>
        </p:grpSpPr>
        <p:sp>
          <p:nvSpPr>
            <p:cNvPr id="54339" name="Rectangle 46"/>
            <p:cNvSpPr>
              <a:spLocks noChangeArrowheads="1"/>
            </p:cNvSpPr>
            <p:nvPr/>
          </p:nvSpPr>
          <p:spPr bwMode="auto">
            <a:xfrm>
              <a:off x="3120" y="2064"/>
              <a:ext cx="768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40" name="Line 47"/>
            <p:cNvSpPr>
              <a:spLocks noChangeShapeType="1"/>
            </p:cNvSpPr>
            <p:nvPr/>
          </p:nvSpPr>
          <p:spPr bwMode="auto">
            <a:xfrm>
              <a:off x="3312" y="206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41" name="Line 48"/>
            <p:cNvSpPr>
              <a:spLocks noChangeShapeType="1"/>
            </p:cNvSpPr>
            <p:nvPr/>
          </p:nvSpPr>
          <p:spPr bwMode="auto">
            <a:xfrm>
              <a:off x="3504" y="206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42" name="Line 49"/>
            <p:cNvSpPr>
              <a:spLocks noChangeShapeType="1"/>
            </p:cNvSpPr>
            <p:nvPr/>
          </p:nvSpPr>
          <p:spPr bwMode="auto">
            <a:xfrm>
              <a:off x="3696" y="206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43" name="Line 50"/>
            <p:cNvSpPr>
              <a:spLocks noChangeShapeType="1"/>
            </p:cNvSpPr>
            <p:nvPr/>
          </p:nvSpPr>
          <p:spPr bwMode="auto">
            <a:xfrm>
              <a:off x="3264" y="216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44" name="Line 51"/>
            <p:cNvSpPr>
              <a:spLocks noChangeShapeType="1"/>
            </p:cNvSpPr>
            <p:nvPr/>
          </p:nvSpPr>
          <p:spPr bwMode="auto">
            <a:xfrm>
              <a:off x="3456" y="216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45" name="Line 52"/>
            <p:cNvSpPr>
              <a:spLocks noChangeShapeType="1"/>
            </p:cNvSpPr>
            <p:nvPr/>
          </p:nvSpPr>
          <p:spPr bwMode="auto">
            <a:xfrm>
              <a:off x="3648" y="216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46" name="Line 53"/>
            <p:cNvSpPr>
              <a:spLocks noChangeShapeType="1"/>
            </p:cNvSpPr>
            <p:nvPr/>
          </p:nvSpPr>
          <p:spPr bwMode="auto">
            <a:xfrm>
              <a:off x="2976" y="216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47" name="Text Box 54"/>
            <p:cNvSpPr txBox="1">
              <a:spLocks noChangeArrowheads="1"/>
            </p:cNvSpPr>
            <p:nvPr/>
          </p:nvSpPr>
          <p:spPr bwMode="auto">
            <a:xfrm>
              <a:off x="3216" y="2496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 b="1"/>
                <a:t>Data out</a:t>
              </a:r>
            </a:p>
          </p:txBody>
        </p:sp>
        <p:sp>
          <p:nvSpPr>
            <p:cNvPr id="54348" name="Text Box 55"/>
            <p:cNvSpPr txBox="1">
              <a:spLocks noChangeArrowheads="1"/>
            </p:cNvSpPr>
            <p:nvPr/>
          </p:nvSpPr>
          <p:spPr bwMode="auto">
            <a:xfrm>
              <a:off x="2496" y="2064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 b="1"/>
                <a:t>Data in</a:t>
              </a:r>
            </a:p>
          </p:txBody>
        </p:sp>
        <p:sp>
          <p:nvSpPr>
            <p:cNvPr id="54349" name="Line 56"/>
            <p:cNvSpPr>
              <a:spLocks noChangeShapeType="1"/>
            </p:cNvSpPr>
            <p:nvPr/>
          </p:nvSpPr>
          <p:spPr bwMode="auto">
            <a:xfrm rot="5400000">
              <a:off x="3144" y="237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50" name="Line 57"/>
            <p:cNvSpPr>
              <a:spLocks noChangeShapeType="1"/>
            </p:cNvSpPr>
            <p:nvPr/>
          </p:nvSpPr>
          <p:spPr bwMode="auto">
            <a:xfrm rot="5400000">
              <a:off x="3336" y="237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51" name="Line 58"/>
            <p:cNvSpPr>
              <a:spLocks noChangeShapeType="1"/>
            </p:cNvSpPr>
            <p:nvPr/>
          </p:nvSpPr>
          <p:spPr bwMode="auto">
            <a:xfrm rot="5400000">
              <a:off x="3528" y="237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52" name="Line 59"/>
            <p:cNvSpPr>
              <a:spLocks noChangeShapeType="1"/>
            </p:cNvSpPr>
            <p:nvPr/>
          </p:nvSpPr>
          <p:spPr bwMode="auto">
            <a:xfrm rot="5400000">
              <a:off x="3720" y="237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53" name="AutoShape 60"/>
            <p:cNvSpPr>
              <a:spLocks/>
            </p:cNvSpPr>
            <p:nvPr/>
          </p:nvSpPr>
          <p:spPr bwMode="auto">
            <a:xfrm rot="16200000" flipV="1">
              <a:off x="3456" y="2112"/>
              <a:ext cx="48" cy="72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54" name="Text Box 61"/>
            <p:cNvSpPr txBox="1">
              <a:spLocks noChangeArrowheads="1"/>
            </p:cNvSpPr>
            <p:nvPr/>
          </p:nvSpPr>
          <p:spPr bwMode="auto">
            <a:xfrm>
              <a:off x="2496" y="2640"/>
              <a:ext cx="15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/>
                <a:t>(d) Serial in/parallel out</a:t>
              </a:r>
            </a:p>
          </p:txBody>
        </p:sp>
      </p:grpSp>
      <p:grpSp>
        <p:nvGrpSpPr>
          <p:cNvPr id="54283" name="Group 113"/>
          <p:cNvGrpSpPr>
            <a:grpSpLocks/>
          </p:cNvGrpSpPr>
          <p:nvPr/>
        </p:nvGrpSpPr>
        <p:grpSpPr bwMode="auto">
          <a:xfrm>
            <a:off x="6934200" y="3276600"/>
            <a:ext cx="1600200" cy="2181225"/>
            <a:chOff x="4368" y="2064"/>
            <a:chExt cx="1008" cy="1374"/>
          </a:xfrm>
        </p:grpSpPr>
        <p:sp>
          <p:nvSpPr>
            <p:cNvPr id="54322" name="Rectangle 63"/>
            <p:cNvSpPr>
              <a:spLocks noChangeArrowheads="1"/>
            </p:cNvSpPr>
            <p:nvPr/>
          </p:nvSpPr>
          <p:spPr bwMode="auto">
            <a:xfrm>
              <a:off x="4512" y="2448"/>
              <a:ext cx="768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23" name="Line 64"/>
            <p:cNvSpPr>
              <a:spLocks noChangeShapeType="1"/>
            </p:cNvSpPr>
            <p:nvPr/>
          </p:nvSpPr>
          <p:spPr bwMode="auto">
            <a:xfrm>
              <a:off x="4704" y="244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24" name="Line 65"/>
            <p:cNvSpPr>
              <a:spLocks noChangeShapeType="1"/>
            </p:cNvSpPr>
            <p:nvPr/>
          </p:nvSpPr>
          <p:spPr bwMode="auto">
            <a:xfrm>
              <a:off x="4896" y="244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25" name="Line 66"/>
            <p:cNvSpPr>
              <a:spLocks noChangeShapeType="1"/>
            </p:cNvSpPr>
            <p:nvPr/>
          </p:nvSpPr>
          <p:spPr bwMode="auto">
            <a:xfrm>
              <a:off x="5088" y="244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26" name="Text Box 71"/>
            <p:cNvSpPr txBox="1">
              <a:spLocks noChangeArrowheads="1"/>
            </p:cNvSpPr>
            <p:nvPr/>
          </p:nvSpPr>
          <p:spPr bwMode="auto">
            <a:xfrm>
              <a:off x="4608" y="2880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 b="1"/>
                <a:t>Data out</a:t>
              </a:r>
            </a:p>
          </p:txBody>
        </p:sp>
        <p:sp>
          <p:nvSpPr>
            <p:cNvPr id="54327" name="Line 72"/>
            <p:cNvSpPr>
              <a:spLocks noChangeShapeType="1"/>
            </p:cNvSpPr>
            <p:nvPr/>
          </p:nvSpPr>
          <p:spPr bwMode="auto">
            <a:xfrm rot="5400000">
              <a:off x="4536" y="276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28" name="Line 73"/>
            <p:cNvSpPr>
              <a:spLocks noChangeShapeType="1"/>
            </p:cNvSpPr>
            <p:nvPr/>
          </p:nvSpPr>
          <p:spPr bwMode="auto">
            <a:xfrm rot="5400000">
              <a:off x="4728" y="276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29" name="Line 74"/>
            <p:cNvSpPr>
              <a:spLocks noChangeShapeType="1"/>
            </p:cNvSpPr>
            <p:nvPr/>
          </p:nvSpPr>
          <p:spPr bwMode="auto">
            <a:xfrm rot="5400000">
              <a:off x="4920" y="276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30" name="Line 75"/>
            <p:cNvSpPr>
              <a:spLocks noChangeShapeType="1"/>
            </p:cNvSpPr>
            <p:nvPr/>
          </p:nvSpPr>
          <p:spPr bwMode="auto">
            <a:xfrm rot="5400000">
              <a:off x="5112" y="276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31" name="AutoShape 76"/>
            <p:cNvSpPr>
              <a:spLocks/>
            </p:cNvSpPr>
            <p:nvPr/>
          </p:nvSpPr>
          <p:spPr bwMode="auto">
            <a:xfrm rot="16200000" flipV="1">
              <a:off x="4848" y="2496"/>
              <a:ext cx="48" cy="72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32" name="Text Box 77"/>
            <p:cNvSpPr txBox="1">
              <a:spLocks noChangeArrowheads="1"/>
            </p:cNvSpPr>
            <p:nvPr/>
          </p:nvSpPr>
          <p:spPr bwMode="auto">
            <a:xfrm>
              <a:off x="4656" y="2064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 b="1"/>
                <a:t>Data in</a:t>
              </a:r>
            </a:p>
          </p:txBody>
        </p:sp>
        <p:sp>
          <p:nvSpPr>
            <p:cNvPr id="54333" name="Line 78"/>
            <p:cNvSpPr>
              <a:spLocks noChangeShapeType="1"/>
            </p:cNvSpPr>
            <p:nvPr/>
          </p:nvSpPr>
          <p:spPr bwMode="auto">
            <a:xfrm rot="5400000">
              <a:off x="4536" y="237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34" name="Line 79"/>
            <p:cNvSpPr>
              <a:spLocks noChangeShapeType="1"/>
            </p:cNvSpPr>
            <p:nvPr/>
          </p:nvSpPr>
          <p:spPr bwMode="auto">
            <a:xfrm rot="5400000">
              <a:off x="4728" y="237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35" name="Line 80"/>
            <p:cNvSpPr>
              <a:spLocks noChangeShapeType="1"/>
            </p:cNvSpPr>
            <p:nvPr/>
          </p:nvSpPr>
          <p:spPr bwMode="auto">
            <a:xfrm rot="5400000">
              <a:off x="4920" y="237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36" name="Line 81"/>
            <p:cNvSpPr>
              <a:spLocks noChangeShapeType="1"/>
            </p:cNvSpPr>
            <p:nvPr/>
          </p:nvSpPr>
          <p:spPr bwMode="auto">
            <a:xfrm rot="5400000">
              <a:off x="5112" y="237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37" name="AutoShape 82"/>
            <p:cNvSpPr>
              <a:spLocks/>
            </p:cNvSpPr>
            <p:nvPr/>
          </p:nvSpPr>
          <p:spPr bwMode="auto">
            <a:xfrm rot="5400000">
              <a:off x="4848" y="1920"/>
              <a:ext cx="48" cy="72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38" name="Text Box 83"/>
            <p:cNvSpPr txBox="1">
              <a:spLocks noChangeArrowheads="1"/>
            </p:cNvSpPr>
            <p:nvPr/>
          </p:nvSpPr>
          <p:spPr bwMode="auto">
            <a:xfrm>
              <a:off x="4368" y="3072"/>
              <a:ext cx="100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/>
                <a:t>(e) Parallel in / parallel out</a:t>
              </a:r>
            </a:p>
          </p:txBody>
        </p:sp>
      </p:grpSp>
      <p:grpSp>
        <p:nvGrpSpPr>
          <p:cNvPr id="54284" name="Group 112"/>
          <p:cNvGrpSpPr>
            <a:grpSpLocks/>
          </p:cNvGrpSpPr>
          <p:nvPr/>
        </p:nvGrpSpPr>
        <p:grpSpPr bwMode="auto">
          <a:xfrm>
            <a:off x="1828800" y="5105400"/>
            <a:ext cx="1752600" cy="946150"/>
            <a:chOff x="1248" y="3216"/>
            <a:chExt cx="1104" cy="596"/>
          </a:xfrm>
        </p:grpSpPr>
        <p:sp>
          <p:nvSpPr>
            <p:cNvPr id="54309" name="Rectangle 84"/>
            <p:cNvSpPr>
              <a:spLocks noChangeArrowheads="1"/>
            </p:cNvSpPr>
            <p:nvPr/>
          </p:nvSpPr>
          <p:spPr bwMode="auto">
            <a:xfrm>
              <a:off x="1440" y="3360"/>
              <a:ext cx="768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10" name="Line 85"/>
            <p:cNvSpPr>
              <a:spLocks noChangeShapeType="1"/>
            </p:cNvSpPr>
            <p:nvPr/>
          </p:nvSpPr>
          <p:spPr bwMode="auto">
            <a:xfrm>
              <a:off x="1632" y="336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11" name="Line 86"/>
            <p:cNvSpPr>
              <a:spLocks noChangeShapeType="1"/>
            </p:cNvSpPr>
            <p:nvPr/>
          </p:nvSpPr>
          <p:spPr bwMode="auto">
            <a:xfrm>
              <a:off x="1824" y="336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12" name="Line 87"/>
            <p:cNvSpPr>
              <a:spLocks noChangeShapeType="1"/>
            </p:cNvSpPr>
            <p:nvPr/>
          </p:nvSpPr>
          <p:spPr bwMode="auto">
            <a:xfrm>
              <a:off x="2016" y="336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13" name="Line 88"/>
            <p:cNvSpPr>
              <a:spLocks noChangeShapeType="1"/>
            </p:cNvSpPr>
            <p:nvPr/>
          </p:nvSpPr>
          <p:spPr bwMode="auto">
            <a:xfrm>
              <a:off x="1584" y="34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14" name="Line 89"/>
            <p:cNvSpPr>
              <a:spLocks noChangeShapeType="1"/>
            </p:cNvSpPr>
            <p:nvPr/>
          </p:nvSpPr>
          <p:spPr bwMode="auto">
            <a:xfrm>
              <a:off x="1776" y="34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15" name="Line 90"/>
            <p:cNvSpPr>
              <a:spLocks noChangeShapeType="1"/>
            </p:cNvSpPr>
            <p:nvPr/>
          </p:nvSpPr>
          <p:spPr bwMode="auto">
            <a:xfrm>
              <a:off x="1968" y="34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16" name="Line 91"/>
            <p:cNvSpPr>
              <a:spLocks noChangeShapeType="1"/>
            </p:cNvSpPr>
            <p:nvPr/>
          </p:nvSpPr>
          <p:spPr bwMode="auto">
            <a:xfrm>
              <a:off x="2208" y="34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17" name="Line 92"/>
            <p:cNvSpPr>
              <a:spLocks noChangeShapeType="1"/>
            </p:cNvSpPr>
            <p:nvPr/>
          </p:nvSpPr>
          <p:spPr bwMode="auto">
            <a:xfrm>
              <a:off x="1296" y="34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18" name="Line 93"/>
            <p:cNvSpPr>
              <a:spLocks noChangeShapeType="1"/>
            </p:cNvSpPr>
            <p:nvPr/>
          </p:nvSpPr>
          <p:spPr bwMode="auto">
            <a:xfrm>
              <a:off x="1296" y="3216"/>
              <a:ext cx="105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19" name="Line 94"/>
            <p:cNvSpPr>
              <a:spLocks noChangeShapeType="1"/>
            </p:cNvSpPr>
            <p:nvPr/>
          </p:nvSpPr>
          <p:spPr bwMode="auto">
            <a:xfrm rot="5400000">
              <a:off x="2232" y="333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20" name="Line 95"/>
            <p:cNvSpPr>
              <a:spLocks noChangeShapeType="1"/>
            </p:cNvSpPr>
            <p:nvPr/>
          </p:nvSpPr>
          <p:spPr bwMode="auto">
            <a:xfrm rot="5400000">
              <a:off x="1176" y="333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21" name="Text Box 96"/>
            <p:cNvSpPr txBox="1">
              <a:spLocks noChangeArrowheads="1"/>
            </p:cNvSpPr>
            <p:nvPr/>
          </p:nvSpPr>
          <p:spPr bwMode="auto">
            <a:xfrm>
              <a:off x="1248" y="3600"/>
              <a:ext cx="11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/>
                <a:t>(f) Rotate right</a:t>
              </a:r>
            </a:p>
          </p:txBody>
        </p:sp>
      </p:grpSp>
      <p:grpSp>
        <p:nvGrpSpPr>
          <p:cNvPr id="54285" name="Group 111"/>
          <p:cNvGrpSpPr>
            <a:grpSpLocks/>
          </p:cNvGrpSpPr>
          <p:nvPr/>
        </p:nvGrpSpPr>
        <p:grpSpPr bwMode="auto">
          <a:xfrm>
            <a:off x="4343400" y="5105400"/>
            <a:ext cx="1752600" cy="946150"/>
            <a:chOff x="2832" y="3216"/>
            <a:chExt cx="1104" cy="596"/>
          </a:xfrm>
        </p:grpSpPr>
        <p:sp>
          <p:nvSpPr>
            <p:cNvPr id="54296" name="Rectangle 98"/>
            <p:cNvSpPr>
              <a:spLocks noChangeArrowheads="1"/>
            </p:cNvSpPr>
            <p:nvPr/>
          </p:nvSpPr>
          <p:spPr bwMode="auto">
            <a:xfrm>
              <a:off x="3024" y="3360"/>
              <a:ext cx="768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97" name="Line 99"/>
            <p:cNvSpPr>
              <a:spLocks noChangeShapeType="1"/>
            </p:cNvSpPr>
            <p:nvPr/>
          </p:nvSpPr>
          <p:spPr bwMode="auto">
            <a:xfrm>
              <a:off x="3216" y="336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98" name="Line 100"/>
            <p:cNvSpPr>
              <a:spLocks noChangeShapeType="1"/>
            </p:cNvSpPr>
            <p:nvPr/>
          </p:nvSpPr>
          <p:spPr bwMode="auto">
            <a:xfrm>
              <a:off x="3408" y="336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99" name="Line 101"/>
            <p:cNvSpPr>
              <a:spLocks noChangeShapeType="1"/>
            </p:cNvSpPr>
            <p:nvPr/>
          </p:nvSpPr>
          <p:spPr bwMode="auto">
            <a:xfrm>
              <a:off x="3600" y="336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00" name="Line 102"/>
            <p:cNvSpPr>
              <a:spLocks noChangeShapeType="1"/>
            </p:cNvSpPr>
            <p:nvPr/>
          </p:nvSpPr>
          <p:spPr bwMode="auto">
            <a:xfrm flipH="1" flipV="1">
              <a:off x="3120" y="34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01" name="Line 103"/>
            <p:cNvSpPr>
              <a:spLocks noChangeShapeType="1"/>
            </p:cNvSpPr>
            <p:nvPr/>
          </p:nvSpPr>
          <p:spPr bwMode="auto">
            <a:xfrm flipH="1" flipV="1">
              <a:off x="3312" y="34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02" name="Line 104"/>
            <p:cNvSpPr>
              <a:spLocks noChangeShapeType="1"/>
            </p:cNvSpPr>
            <p:nvPr/>
          </p:nvSpPr>
          <p:spPr bwMode="auto">
            <a:xfrm flipH="1" flipV="1">
              <a:off x="3504" y="34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03" name="Line 105"/>
            <p:cNvSpPr>
              <a:spLocks noChangeShapeType="1"/>
            </p:cNvSpPr>
            <p:nvPr/>
          </p:nvSpPr>
          <p:spPr bwMode="auto">
            <a:xfrm>
              <a:off x="2880" y="34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04" name="Line 106"/>
            <p:cNvSpPr>
              <a:spLocks noChangeShapeType="1"/>
            </p:cNvSpPr>
            <p:nvPr/>
          </p:nvSpPr>
          <p:spPr bwMode="auto">
            <a:xfrm flipH="1" flipV="1">
              <a:off x="3792" y="34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05" name="Line 107"/>
            <p:cNvSpPr>
              <a:spLocks noChangeShapeType="1"/>
            </p:cNvSpPr>
            <p:nvPr/>
          </p:nvSpPr>
          <p:spPr bwMode="auto">
            <a:xfrm>
              <a:off x="2880" y="3216"/>
              <a:ext cx="105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06" name="Line 108"/>
            <p:cNvSpPr>
              <a:spLocks noChangeShapeType="1"/>
            </p:cNvSpPr>
            <p:nvPr/>
          </p:nvSpPr>
          <p:spPr bwMode="auto">
            <a:xfrm rot="5400000">
              <a:off x="3816" y="333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07" name="Line 109"/>
            <p:cNvSpPr>
              <a:spLocks noChangeShapeType="1"/>
            </p:cNvSpPr>
            <p:nvPr/>
          </p:nvSpPr>
          <p:spPr bwMode="auto">
            <a:xfrm rot="5400000">
              <a:off x="2760" y="333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08" name="Text Box 110"/>
            <p:cNvSpPr txBox="1">
              <a:spLocks noChangeArrowheads="1"/>
            </p:cNvSpPr>
            <p:nvPr/>
          </p:nvSpPr>
          <p:spPr bwMode="auto">
            <a:xfrm>
              <a:off x="2832" y="3600"/>
              <a:ext cx="11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/>
                <a:t>(g) Rotate left</a:t>
              </a:r>
            </a:p>
          </p:txBody>
        </p:sp>
      </p:grpSp>
      <p:sp>
        <p:nvSpPr>
          <p:cNvPr id="54286" name="Line 118"/>
          <p:cNvSpPr>
            <a:spLocks noChangeShapeType="1"/>
          </p:cNvSpPr>
          <p:nvPr/>
        </p:nvSpPr>
        <p:spPr bwMode="auto">
          <a:xfrm>
            <a:off x="1295400" y="32004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87" name="Line 119"/>
          <p:cNvSpPr>
            <a:spLocks noChangeShapeType="1"/>
          </p:cNvSpPr>
          <p:nvPr/>
        </p:nvSpPr>
        <p:spPr bwMode="auto">
          <a:xfrm>
            <a:off x="1219200" y="48768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88" name="Line 120"/>
          <p:cNvSpPr>
            <a:spLocks noChangeShapeType="1"/>
          </p:cNvSpPr>
          <p:nvPr/>
        </p:nvSpPr>
        <p:spPr bwMode="auto">
          <a:xfrm>
            <a:off x="5029200" y="2209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89" name="Line 121"/>
          <p:cNvSpPr>
            <a:spLocks noChangeShapeType="1"/>
          </p:cNvSpPr>
          <p:nvPr/>
        </p:nvSpPr>
        <p:spPr bwMode="auto">
          <a:xfrm>
            <a:off x="3962400" y="3352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90" name="Line 122"/>
          <p:cNvSpPr>
            <a:spLocks noChangeShapeType="1"/>
          </p:cNvSpPr>
          <p:nvPr/>
        </p:nvSpPr>
        <p:spPr bwMode="auto">
          <a:xfrm>
            <a:off x="6781800" y="33528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91" name="Line 123"/>
          <p:cNvSpPr>
            <a:spLocks noChangeShapeType="1"/>
          </p:cNvSpPr>
          <p:nvPr/>
        </p:nvSpPr>
        <p:spPr bwMode="auto">
          <a:xfrm>
            <a:off x="3962400" y="4953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92" name="AutoShape 12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838700"/>
            <a:ext cx="381000" cy="304800"/>
          </a:xfrm>
          <a:prstGeom prst="actionButtonBackPrevious">
            <a:avLst/>
          </a:prstGeom>
          <a:gradFill rotWithShape="0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9309" name="AutoShape 1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295900"/>
            <a:ext cx="381000" cy="304800"/>
          </a:xfrm>
          <a:prstGeom prst="actionButtonForwardNext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49310" name="AutoShape 12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381500"/>
            <a:ext cx="381000" cy="304800"/>
          </a:xfrm>
          <a:prstGeom prst="actionButtonBeginning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49311" name="AutoShape 12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753100"/>
            <a:ext cx="381000" cy="304800"/>
          </a:xfrm>
          <a:prstGeom prst="actionButtonEnd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29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CS1104-13</a:t>
            </a:r>
          </a:p>
        </p:txBody>
      </p:sp>
      <p:sp>
        <p:nvSpPr>
          <p:cNvPr id="552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Serial In/Serial Out Shift Registers</a:t>
            </a:r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D84DC0D-5588-47C9-8BC8-418A01BB12AA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 In/Serial Out Shift Registers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696200" cy="762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mtClean="0"/>
              <a:t>Accepts data serially – one bit at a time – and also produces output serially.</a:t>
            </a:r>
          </a:p>
        </p:txBody>
      </p:sp>
      <p:grpSp>
        <p:nvGrpSpPr>
          <p:cNvPr id="55303" name="Group 310"/>
          <p:cNvGrpSpPr>
            <a:grpSpLocks/>
          </p:cNvGrpSpPr>
          <p:nvPr/>
        </p:nvGrpSpPr>
        <p:grpSpPr bwMode="auto">
          <a:xfrm>
            <a:off x="1600200" y="2743200"/>
            <a:ext cx="7010400" cy="1752600"/>
            <a:chOff x="1008" y="1728"/>
            <a:chExt cx="4416" cy="1104"/>
          </a:xfrm>
        </p:grpSpPr>
        <p:sp>
          <p:nvSpPr>
            <p:cNvPr id="55308" name="Line 118"/>
            <p:cNvSpPr>
              <a:spLocks noChangeShapeType="1"/>
            </p:cNvSpPr>
            <p:nvPr/>
          </p:nvSpPr>
          <p:spPr bwMode="auto">
            <a:xfrm>
              <a:off x="1584" y="2736"/>
              <a:ext cx="230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09" name="Line 121"/>
            <p:cNvSpPr>
              <a:spLocks noChangeShapeType="1"/>
            </p:cNvSpPr>
            <p:nvPr/>
          </p:nvSpPr>
          <p:spPr bwMode="auto">
            <a:xfrm flipV="1">
              <a:off x="1776" y="192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10" name="Line 122"/>
            <p:cNvSpPr>
              <a:spLocks noChangeShapeType="1"/>
            </p:cNvSpPr>
            <p:nvPr/>
          </p:nvSpPr>
          <p:spPr bwMode="auto">
            <a:xfrm flipV="1">
              <a:off x="1872" y="2112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11" name="Text Box 124"/>
            <p:cNvSpPr txBox="1">
              <a:spLocks noChangeArrowheads="1"/>
            </p:cNvSpPr>
            <p:nvPr/>
          </p:nvSpPr>
          <p:spPr bwMode="auto">
            <a:xfrm>
              <a:off x="2352" y="1728"/>
              <a:ext cx="2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r>
                <a:rPr lang="en-GB" sz="1400" b="1" baseline="-25000"/>
                <a:t>0</a:t>
              </a:r>
              <a:endParaRPr lang="en-GB" sz="1400" b="1" i="1"/>
            </a:p>
          </p:txBody>
        </p:sp>
        <p:sp>
          <p:nvSpPr>
            <p:cNvPr id="55312" name="Text Box 125"/>
            <p:cNvSpPr txBox="1">
              <a:spLocks noChangeArrowheads="1"/>
            </p:cNvSpPr>
            <p:nvPr/>
          </p:nvSpPr>
          <p:spPr bwMode="auto">
            <a:xfrm>
              <a:off x="1248" y="2640"/>
              <a:ext cx="34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/>
                <a:t>CLK</a:t>
              </a:r>
            </a:p>
          </p:txBody>
        </p:sp>
        <p:sp>
          <p:nvSpPr>
            <p:cNvPr id="55313" name="Line 127"/>
            <p:cNvSpPr>
              <a:spLocks noChangeShapeType="1"/>
            </p:cNvSpPr>
            <p:nvPr/>
          </p:nvSpPr>
          <p:spPr bwMode="auto">
            <a:xfrm flipH="1">
              <a:off x="1872" y="2112"/>
              <a:ext cx="0" cy="624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14" name="Oval 128"/>
            <p:cNvSpPr>
              <a:spLocks noChangeArrowheads="1"/>
            </p:cNvSpPr>
            <p:nvPr/>
          </p:nvSpPr>
          <p:spPr bwMode="auto">
            <a:xfrm>
              <a:off x="1856" y="2712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15" name="Line 137"/>
            <p:cNvSpPr>
              <a:spLocks noChangeShapeType="1"/>
            </p:cNvSpPr>
            <p:nvPr/>
          </p:nvSpPr>
          <p:spPr bwMode="auto">
            <a:xfrm>
              <a:off x="2352" y="19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5316" name="Group 300"/>
            <p:cNvGrpSpPr>
              <a:grpSpLocks/>
            </p:cNvGrpSpPr>
            <p:nvPr/>
          </p:nvGrpSpPr>
          <p:grpSpPr bwMode="auto">
            <a:xfrm>
              <a:off x="1999" y="1824"/>
              <a:ext cx="370" cy="576"/>
              <a:chOff x="1999" y="1824"/>
              <a:chExt cx="370" cy="576"/>
            </a:xfrm>
          </p:grpSpPr>
          <p:sp>
            <p:nvSpPr>
              <p:cNvPr id="55354" name="Rectangle 156"/>
              <p:cNvSpPr>
                <a:spLocks noChangeArrowheads="1"/>
              </p:cNvSpPr>
              <p:nvPr/>
            </p:nvSpPr>
            <p:spPr bwMode="auto">
              <a:xfrm>
                <a:off x="2016" y="1824"/>
                <a:ext cx="336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355" name="Text Box 157"/>
              <p:cNvSpPr txBox="1">
                <a:spLocks noChangeArrowheads="1"/>
              </p:cNvSpPr>
              <p:nvPr/>
            </p:nvSpPr>
            <p:spPr bwMode="auto">
              <a:xfrm>
                <a:off x="1999" y="1824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sz="1400" b="1" i="1"/>
                  <a:t>D</a:t>
                </a:r>
              </a:p>
            </p:txBody>
          </p:sp>
          <p:sp>
            <p:nvSpPr>
              <p:cNvPr id="55356" name="Text Box 158"/>
              <p:cNvSpPr txBox="1">
                <a:spLocks noChangeArrowheads="1"/>
              </p:cNvSpPr>
              <p:nvPr/>
            </p:nvSpPr>
            <p:spPr bwMode="auto">
              <a:xfrm>
                <a:off x="2172" y="1824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endParaRPr lang="en-GB" sz="1400" b="1"/>
              </a:p>
            </p:txBody>
          </p:sp>
          <p:sp>
            <p:nvSpPr>
              <p:cNvPr id="55357" name="AutoShape 160"/>
              <p:cNvSpPr>
                <a:spLocks noChangeArrowheads="1"/>
              </p:cNvSpPr>
              <p:nvPr/>
            </p:nvSpPr>
            <p:spPr bwMode="auto">
              <a:xfrm rot="5400000">
                <a:off x="1992" y="2089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358" name="Text Box 161"/>
              <p:cNvSpPr txBox="1">
                <a:spLocks noChangeArrowheads="1"/>
              </p:cNvSpPr>
              <p:nvPr/>
            </p:nvSpPr>
            <p:spPr bwMode="auto">
              <a:xfrm>
                <a:off x="2032" y="2025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GB" sz="1400" b="1" i="1"/>
                  <a:t>C</a:t>
                </a:r>
              </a:p>
            </p:txBody>
          </p:sp>
          <p:sp>
            <p:nvSpPr>
              <p:cNvPr id="55359" name="Text Box 162"/>
              <p:cNvSpPr txBox="1">
                <a:spLocks noChangeArrowheads="1"/>
              </p:cNvSpPr>
              <p:nvPr/>
            </p:nvSpPr>
            <p:spPr bwMode="auto">
              <a:xfrm>
                <a:off x="2179" y="1827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GB" sz="1400" b="1" i="1"/>
                  <a:t>Q</a:t>
                </a:r>
                <a:endParaRPr lang="en-GB" sz="1400" b="1"/>
              </a:p>
            </p:txBody>
          </p:sp>
        </p:grpSp>
        <p:sp>
          <p:nvSpPr>
            <p:cNvPr id="55317" name="Line 231"/>
            <p:cNvSpPr>
              <a:spLocks noChangeShapeType="1"/>
            </p:cNvSpPr>
            <p:nvPr/>
          </p:nvSpPr>
          <p:spPr bwMode="auto">
            <a:xfrm flipV="1">
              <a:off x="2561" y="2112"/>
              <a:ext cx="127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18" name="Text Box 232"/>
            <p:cNvSpPr txBox="1">
              <a:spLocks noChangeArrowheads="1"/>
            </p:cNvSpPr>
            <p:nvPr/>
          </p:nvSpPr>
          <p:spPr bwMode="auto">
            <a:xfrm>
              <a:off x="3041" y="1728"/>
              <a:ext cx="2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r>
                <a:rPr lang="en-GB" sz="1400" b="1" baseline="-25000"/>
                <a:t>1</a:t>
              </a:r>
              <a:endParaRPr lang="en-GB" sz="1400" b="1" i="1"/>
            </a:p>
          </p:txBody>
        </p:sp>
        <p:sp>
          <p:nvSpPr>
            <p:cNvPr id="55319" name="Line 233"/>
            <p:cNvSpPr>
              <a:spLocks noChangeShapeType="1"/>
            </p:cNvSpPr>
            <p:nvPr/>
          </p:nvSpPr>
          <p:spPr bwMode="auto">
            <a:xfrm flipH="1">
              <a:off x="2561" y="2112"/>
              <a:ext cx="0" cy="624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20" name="Oval 234"/>
            <p:cNvSpPr>
              <a:spLocks noChangeArrowheads="1"/>
            </p:cNvSpPr>
            <p:nvPr/>
          </p:nvSpPr>
          <p:spPr bwMode="auto">
            <a:xfrm>
              <a:off x="2545" y="2712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21" name="Line 235"/>
            <p:cNvSpPr>
              <a:spLocks noChangeShapeType="1"/>
            </p:cNvSpPr>
            <p:nvPr/>
          </p:nvSpPr>
          <p:spPr bwMode="auto">
            <a:xfrm>
              <a:off x="3024" y="19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22" name="Line 243"/>
            <p:cNvSpPr>
              <a:spLocks noChangeShapeType="1"/>
            </p:cNvSpPr>
            <p:nvPr/>
          </p:nvSpPr>
          <p:spPr bwMode="auto">
            <a:xfrm flipV="1">
              <a:off x="3216" y="2112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23" name="Text Box 244"/>
            <p:cNvSpPr txBox="1">
              <a:spLocks noChangeArrowheads="1"/>
            </p:cNvSpPr>
            <p:nvPr/>
          </p:nvSpPr>
          <p:spPr bwMode="auto">
            <a:xfrm>
              <a:off x="3696" y="1728"/>
              <a:ext cx="2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r>
                <a:rPr lang="en-GB" sz="1400" b="1" baseline="-25000"/>
                <a:t>2</a:t>
              </a:r>
              <a:endParaRPr lang="en-GB" sz="1400" b="1" i="1"/>
            </a:p>
          </p:txBody>
        </p:sp>
        <p:sp>
          <p:nvSpPr>
            <p:cNvPr id="55324" name="Line 245"/>
            <p:cNvSpPr>
              <a:spLocks noChangeShapeType="1"/>
            </p:cNvSpPr>
            <p:nvPr/>
          </p:nvSpPr>
          <p:spPr bwMode="auto">
            <a:xfrm flipH="1">
              <a:off x="3216" y="2112"/>
              <a:ext cx="0" cy="624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25" name="Oval 246"/>
            <p:cNvSpPr>
              <a:spLocks noChangeArrowheads="1"/>
            </p:cNvSpPr>
            <p:nvPr/>
          </p:nvSpPr>
          <p:spPr bwMode="auto">
            <a:xfrm>
              <a:off x="3200" y="2712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26" name="Line 247"/>
            <p:cNvSpPr>
              <a:spLocks noChangeShapeType="1"/>
            </p:cNvSpPr>
            <p:nvPr/>
          </p:nvSpPr>
          <p:spPr bwMode="auto">
            <a:xfrm>
              <a:off x="3696" y="19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27" name="Line 255"/>
            <p:cNvSpPr>
              <a:spLocks noChangeShapeType="1"/>
            </p:cNvSpPr>
            <p:nvPr/>
          </p:nvSpPr>
          <p:spPr bwMode="auto">
            <a:xfrm flipV="1">
              <a:off x="3888" y="2112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28" name="Text Box 256"/>
            <p:cNvSpPr txBox="1">
              <a:spLocks noChangeArrowheads="1"/>
            </p:cNvSpPr>
            <p:nvPr/>
          </p:nvSpPr>
          <p:spPr bwMode="auto">
            <a:xfrm>
              <a:off x="4368" y="1728"/>
              <a:ext cx="2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r>
                <a:rPr lang="en-GB" sz="1400" b="1" baseline="-25000"/>
                <a:t>3</a:t>
              </a:r>
              <a:endParaRPr lang="en-GB" sz="1400" b="1" i="1"/>
            </a:p>
          </p:txBody>
        </p:sp>
        <p:sp>
          <p:nvSpPr>
            <p:cNvPr id="55329" name="Line 257"/>
            <p:cNvSpPr>
              <a:spLocks noChangeShapeType="1"/>
            </p:cNvSpPr>
            <p:nvPr/>
          </p:nvSpPr>
          <p:spPr bwMode="auto">
            <a:xfrm flipH="1">
              <a:off x="3888" y="2112"/>
              <a:ext cx="0" cy="624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30" name="Line 259"/>
            <p:cNvSpPr>
              <a:spLocks noChangeShapeType="1"/>
            </p:cNvSpPr>
            <p:nvPr/>
          </p:nvSpPr>
          <p:spPr bwMode="auto">
            <a:xfrm>
              <a:off x="4368" y="19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31" name="Text Box 268"/>
            <p:cNvSpPr txBox="1">
              <a:spLocks noChangeArrowheads="1"/>
            </p:cNvSpPr>
            <p:nvPr/>
          </p:nvSpPr>
          <p:spPr bwMode="auto">
            <a:xfrm>
              <a:off x="1008" y="1728"/>
              <a:ext cx="76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/>
                <a:t>Serial data input</a:t>
              </a:r>
            </a:p>
          </p:txBody>
        </p:sp>
        <p:sp>
          <p:nvSpPr>
            <p:cNvPr id="55332" name="Text Box 269"/>
            <p:cNvSpPr txBox="1">
              <a:spLocks noChangeArrowheads="1"/>
            </p:cNvSpPr>
            <p:nvPr/>
          </p:nvSpPr>
          <p:spPr bwMode="auto">
            <a:xfrm>
              <a:off x="4656" y="1728"/>
              <a:ext cx="76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/>
                <a:t>Serial data output</a:t>
              </a:r>
            </a:p>
          </p:txBody>
        </p:sp>
        <p:grpSp>
          <p:nvGrpSpPr>
            <p:cNvPr id="55333" name="Group 301"/>
            <p:cNvGrpSpPr>
              <a:grpSpLocks/>
            </p:cNvGrpSpPr>
            <p:nvPr/>
          </p:nvGrpSpPr>
          <p:grpSpPr bwMode="auto">
            <a:xfrm>
              <a:off x="2671" y="1824"/>
              <a:ext cx="370" cy="576"/>
              <a:chOff x="2671" y="1824"/>
              <a:chExt cx="370" cy="576"/>
            </a:xfrm>
          </p:grpSpPr>
          <p:sp>
            <p:nvSpPr>
              <p:cNvPr id="55348" name="Rectangle 288"/>
              <p:cNvSpPr>
                <a:spLocks noChangeArrowheads="1"/>
              </p:cNvSpPr>
              <p:nvPr/>
            </p:nvSpPr>
            <p:spPr bwMode="auto">
              <a:xfrm>
                <a:off x="2688" y="1824"/>
                <a:ext cx="336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349" name="Text Box 289"/>
              <p:cNvSpPr txBox="1">
                <a:spLocks noChangeArrowheads="1"/>
              </p:cNvSpPr>
              <p:nvPr/>
            </p:nvSpPr>
            <p:spPr bwMode="auto">
              <a:xfrm>
                <a:off x="2671" y="1824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sz="1400" b="1" i="1"/>
                  <a:t>D</a:t>
                </a:r>
              </a:p>
            </p:txBody>
          </p:sp>
          <p:sp>
            <p:nvSpPr>
              <p:cNvPr id="55350" name="Text Box 290"/>
              <p:cNvSpPr txBox="1">
                <a:spLocks noChangeArrowheads="1"/>
              </p:cNvSpPr>
              <p:nvPr/>
            </p:nvSpPr>
            <p:spPr bwMode="auto">
              <a:xfrm>
                <a:off x="2844" y="1824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endParaRPr lang="en-GB" sz="1400" b="1"/>
              </a:p>
            </p:txBody>
          </p:sp>
          <p:sp>
            <p:nvSpPr>
              <p:cNvPr id="55351" name="AutoShape 291"/>
              <p:cNvSpPr>
                <a:spLocks noChangeArrowheads="1"/>
              </p:cNvSpPr>
              <p:nvPr/>
            </p:nvSpPr>
            <p:spPr bwMode="auto">
              <a:xfrm rot="5400000">
                <a:off x="2664" y="2089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352" name="Text Box 292"/>
              <p:cNvSpPr txBox="1">
                <a:spLocks noChangeArrowheads="1"/>
              </p:cNvSpPr>
              <p:nvPr/>
            </p:nvSpPr>
            <p:spPr bwMode="auto">
              <a:xfrm>
                <a:off x="2704" y="2025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GB" sz="1400" b="1" i="1"/>
                  <a:t>C</a:t>
                </a:r>
              </a:p>
            </p:txBody>
          </p:sp>
          <p:sp>
            <p:nvSpPr>
              <p:cNvPr id="55353" name="Text Box 293"/>
              <p:cNvSpPr txBox="1">
                <a:spLocks noChangeArrowheads="1"/>
              </p:cNvSpPr>
              <p:nvPr/>
            </p:nvSpPr>
            <p:spPr bwMode="auto">
              <a:xfrm>
                <a:off x="2851" y="1827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GB" sz="1400" b="1" i="1"/>
                  <a:t>Q</a:t>
                </a:r>
                <a:endParaRPr lang="en-GB" sz="1400" b="1"/>
              </a:p>
            </p:txBody>
          </p:sp>
        </p:grpSp>
        <p:grpSp>
          <p:nvGrpSpPr>
            <p:cNvPr id="55334" name="Group 309"/>
            <p:cNvGrpSpPr>
              <a:grpSpLocks/>
            </p:cNvGrpSpPr>
            <p:nvPr/>
          </p:nvGrpSpPr>
          <p:grpSpPr bwMode="auto">
            <a:xfrm>
              <a:off x="3343" y="1824"/>
              <a:ext cx="370" cy="576"/>
              <a:chOff x="3343" y="1824"/>
              <a:chExt cx="370" cy="576"/>
            </a:xfrm>
          </p:grpSpPr>
          <p:sp>
            <p:nvSpPr>
              <p:cNvPr id="55342" name="Rectangle 294"/>
              <p:cNvSpPr>
                <a:spLocks noChangeArrowheads="1"/>
              </p:cNvSpPr>
              <p:nvPr/>
            </p:nvSpPr>
            <p:spPr bwMode="auto">
              <a:xfrm>
                <a:off x="3360" y="1824"/>
                <a:ext cx="336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343" name="Text Box 295"/>
              <p:cNvSpPr txBox="1">
                <a:spLocks noChangeArrowheads="1"/>
              </p:cNvSpPr>
              <p:nvPr/>
            </p:nvSpPr>
            <p:spPr bwMode="auto">
              <a:xfrm>
                <a:off x="3343" y="1824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sz="1400" b="1" i="1"/>
                  <a:t>D</a:t>
                </a:r>
              </a:p>
            </p:txBody>
          </p:sp>
          <p:sp>
            <p:nvSpPr>
              <p:cNvPr id="55344" name="Text Box 296"/>
              <p:cNvSpPr txBox="1">
                <a:spLocks noChangeArrowheads="1"/>
              </p:cNvSpPr>
              <p:nvPr/>
            </p:nvSpPr>
            <p:spPr bwMode="auto">
              <a:xfrm>
                <a:off x="3516" y="1824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endParaRPr lang="en-GB" sz="1400" b="1"/>
              </a:p>
            </p:txBody>
          </p:sp>
          <p:sp>
            <p:nvSpPr>
              <p:cNvPr id="55345" name="AutoShape 297"/>
              <p:cNvSpPr>
                <a:spLocks noChangeArrowheads="1"/>
              </p:cNvSpPr>
              <p:nvPr/>
            </p:nvSpPr>
            <p:spPr bwMode="auto">
              <a:xfrm rot="5400000">
                <a:off x="3336" y="2089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346" name="Text Box 298"/>
              <p:cNvSpPr txBox="1">
                <a:spLocks noChangeArrowheads="1"/>
              </p:cNvSpPr>
              <p:nvPr/>
            </p:nvSpPr>
            <p:spPr bwMode="auto">
              <a:xfrm>
                <a:off x="3376" y="2025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GB" sz="1400" b="1" i="1"/>
                  <a:t>C</a:t>
                </a:r>
              </a:p>
            </p:txBody>
          </p:sp>
          <p:sp>
            <p:nvSpPr>
              <p:cNvPr id="55347" name="Text Box 299"/>
              <p:cNvSpPr txBox="1">
                <a:spLocks noChangeArrowheads="1"/>
              </p:cNvSpPr>
              <p:nvPr/>
            </p:nvSpPr>
            <p:spPr bwMode="auto">
              <a:xfrm>
                <a:off x="3523" y="1827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GB" sz="1400" b="1" i="1"/>
                  <a:t>Q</a:t>
                </a:r>
                <a:endParaRPr lang="en-GB" sz="1400" b="1"/>
              </a:p>
            </p:txBody>
          </p:sp>
        </p:grpSp>
        <p:grpSp>
          <p:nvGrpSpPr>
            <p:cNvPr id="55335" name="Group 308"/>
            <p:cNvGrpSpPr>
              <a:grpSpLocks/>
            </p:cNvGrpSpPr>
            <p:nvPr/>
          </p:nvGrpSpPr>
          <p:grpSpPr bwMode="auto">
            <a:xfrm>
              <a:off x="4015" y="1824"/>
              <a:ext cx="370" cy="576"/>
              <a:chOff x="4015" y="1824"/>
              <a:chExt cx="370" cy="576"/>
            </a:xfrm>
          </p:grpSpPr>
          <p:sp>
            <p:nvSpPr>
              <p:cNvPr id="55336" name="Rectangle 302"/>
              <p:cNvSpPr>
                <a:spLocks noChangeArrowheads="1"/>
              </p:cNvSpPr>
              <p:nvPr/>
            </p:nvSpPr>
            <p:spPr bwMode="auto">
              <a:xfrm>
                <a:off x="4032" y="1824"/>
                <a:ext cx="336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337" name="Text Box 303"/>
              <p:cNvSpPr txBox="1">
                <a:spLocks noChangeArrowheads="1"/>
              </p:cNvSpPr>
              <p:nvPr/>
            </p:nvSpPr>
            <p:spPr bwMode="auto">
              <a:xfrm>
                <a:off x="4015" y="1824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sz="1400" b="1" i="1"/>
                  <a:t>D</a:t>
                </a:r>
              </a:p>
            </p:txBody>
          </p:sp>
          <p:sp>
            <p:nvSpPr>
              <p:cNvPr id="55338" name="Text Box 304"/>
              <p:cNvSpPr txBox="1">
                <a:spLocks noChangeArrowheads="1"/>
              </p:cNvSpPr>
              <p:nvPr/>
            </p:nvSpPr>
            <p:spPr bwMode="auto">
              <a:xfrm>
                <a:off x="4188" y="1824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endParaRPr lang="en-GB" sz="1400" b="1"/>
              </a:p>
            </p:txBody>
          </p:sp>
          <p:sp>
            <p:nvSpPr>
              <p:cNvPr id="55339" name="AutoShape 305"/>
              <p:cNvSpPr>
                <a:spLocks noChangeArrowheads="1"/>
              </p:cNvSpPr>
              <p:nvPr/>
            </p:nvSpPr>
            <p:spPr bwMode="auto">
              <a:xfrm rot="5400000">
                <a:off x="4008" y="2089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340" name="Text Box 306"/>
              <p:cNvSpPr txBox="1">
                <a:spLocks noChangeArrowheads="1"/>
              </p:cNvSpPr>
              <p:nvPr/>
            </p:nvSpPr>
            <p:spPr bwMode="auto">
              <a:xfrm>
                <a:off x="4048" y="2025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GB" sz="1400" b="1" i="1"/>
                  <a:t>C</a:t>
                </a:r>
              </a:p>
            </p:txBody>
          </p:sp>
          <p:sp>
            <p:nvSpPr>
              <p:cNvPr id="55341" name="Text Box 307"/>
              <p:cNvSpPr txBox="1">
                <a:spLocks noChangeArrowheads="1"/>
              </p:cNvSpPr>
              <p:nvPr/>
            </p:nvSpPr>
            <p:spPr bwMode="auto">
              <a:xfrm>
                <a:off x="4195" y="1827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GB" sz="1400" b="1" i="1"/>
                  <a:t>Q</a:t>
                </a:r>
                <a:endParaRPr lang="en-GB" sz="1400" b="1"/>
              </a:p>
            </p:txBody>
          </p:sp>
        </p:grpSp>
      </p:grpSp>
      <p:sp>
        <p:nvSpPr>
          <p:cNvPr id="55304" name="AutoShape 3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838700"/>
            <a:ext cx="381000" cy="304800"/>
          </a:xfrm>
          <a:prstGeom prst="actionButtonBackPrevious">
            <a:avLst/>
          </a:prstGeom>
          <a:gradFill rotWithShape="0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0520" name="AutoShape 3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295900"/>
            <a:ext cx="381000" cy="304800"/>
          </a:xfrm>
          <a:prstGeom prst="actionButtonForwardNext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0521" name="AutoShape 3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381500"/>
            <a:ext cx="381000" cy="304800"/>
          </a:xfrm>
          <a:prstGeom prst="actionButtonBeginning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0522" name="AutoShape 3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753100"/>
            <a:ext cx="381000" cy="304800"/>
          </a:xfrm>
          <a:prstGeom prst="actionButtonEnd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00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CS1104-13</a:t>
            </a:r>
          </a:p>
        </p:txBody>
      </p:sp>
      <p:sp>
        <p:nvSpPr>
          <p:cNvPr id="563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Serial In/Serial Out Shift Registers</a:t>
            </a:r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E516375-DEB1-4209-8488-E370F1591F95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 In/Serial Out Shift Registers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696200" cy="762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mtClean="0"/>
              <a:t>Application: Serial transfer of data from one register to another.</a:t>
            </a:r>
          </a:p>
        </p:txBody>
      </p:sp>
      <p:grpSp>
        <p:nvGrpSpPr>
          <p:cNvPr id="56327" name="Group 195"/>
          <p:cNvGrpSpPr>
            <a:grpSpLocks/>
          </p:cNvGrpSpPr>
          <p:nvPr/>
        </p:nvGrpSpPr>
        <p:grpSpPr bwMode="auto">
          <a:xfrm>
            <a:off x="1143000" y="2209800"/>
            <a:ext cx="7620000" cy="1479550"/>
            <a:chOff x="672" y="1296"/>
            <a:chExt cx="4800" cy="932"/>
          </a:xfrm>
        </p:grpSpPr>
        <p:grpSp>
          <p:nvGrpSpPr>
            <p:cNvPr id="56410" name="Group 59"/>
            <p:cNvGrpSpPr>
              <a:grpSpLocks/>
            </p:cNvGrpSpPr>
            <p:nvPr/>
          </p:nvGrpSpPr>
          <p:grpSpPr bwMode="auto">
            <a:xfrm>
              <a:off x="2112" y="1488"/>
              <a:ext cx="1056" cy="288"/>
              <a:chOff x="1824" y="1728"/>
              <a:chExt cx="1056" cy="288"/>
            </a:xfrm>
          </p:grpSpPr>
          <p:sp>
            <p:nvSpPr>
              <p:cNvPr id="56435" name="Rectangle 57"/>
              <p:cNvSpPr>
                <a:spLocks noChangeArrowheads="1"/>
              </p:cNvSpPr>
              <p:nvPr/>
            </p:nvSpPr>
            <p:spPr bwMode="auto">
              <a:xfrm>
                <a:off x="1824" y="1728"/>
                <a:ext cx="1056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436" name="Text Box 58"/>
              <p:cNvSpPr txBox="1">
                <a:spLocks noChangeArrowheads="1"/>
              </p:cNvSpPr>
              <p:nvPr/>
            </p:nvSpPr>
            <p:spPr bwMode="auto">
              <a:xfrm>
                <a:off x="1824" y="1776"/>
                <a:ext cx="105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b="1"/>
                  <a:t>Shift register </a:t>
                </a:r>
                <a:r>
                  <a:rPr lang="en-US" b="1" i="1"/>
                  <a:t>A</a:t>
                </a:r>
                <a:endParaRPr lang="en-US" b="1"/>
              </a:p>
            </p:txBody>
          </p:sp>
        </p:grpSp>
        <p:grpSp>
          <p:nvGrpSpPr>
            <p:cNvPr id="56411" name="Group 60"/>
            <p:cNvGrpSpPr>
              <a:grpSpLocks/>
            </p:cNvGrpSpPr>
            <p:nvPr/>
          </p:nvGrpSpPr>
          <p:grpSpPr bwMode="auto">
            <a:xfrm>
              <a:off x="3936" y="1488"/>
              <a:ext cx="1056" cy="288"/>
              <a:chOff x="1824" y="1728"/>
              <a:chExt cx="1056" cy="288"/>
            </a:xfrm>
          </p:grpSpPr>
          <p:sp>
            <p:nvSpPr>
              <p:cNvPr id="56433" name="Rectangle 61"/>
              <p:cNvSpPr>
                <a:spLocks noChangeArrowheads="1"/>
              </p:cNvSpPr>
              <p:nvPr/>
            </p:nvSpPr>
            <p:spPr bwMode="auto">
              <a:xfrm>
                <a:off x="1824" y="1728"/>
                <a:ext cx="1056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434" name="Text Box 62"/>
              <p:cNvSpPr txBox="1">
                <a:spLocks noChangeArrowheads="1"/>
              </p:cNvSpPr>
              <p:nvPr/>
            </p:nvSpPr>
            <p:spPr bwMode="auto">
              <a:xfrm>
                <a:off x="1824" y="1776"/>
                <a:ext cx="105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b="1"/>
                  <a:t>Shift register </a:t>
                </a:r>
                <a:r>
                  <a:rPr lang="en-US" b="1" i="1"/>
                  <a:t>B</a:t>
                </a:r>
                <a:endParaRPr lang="en-US" b="1"/>
              </a:p>
            </p:txBody>
          </p:sp>
        </p:grpSp>
        <p:sp>
          <p:nvSpPr>
            <p:cNvPr id="56412" name="Line 63"/>
            <p:cNvSpPr>
              <a:spLocks noChangeShapeType="1"/>
            </p:cNvSpPr>
            <p:nvPr/>
          </p:nvSpPr>
          <p:spPr bwMode="auto">
            <a:xfrm>
              <a:off x="3168" y="1632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413" name="Line 64"/>
            <p:cNvSpPr>
              <a:spLocks noChangeShapeType="1"/>
            </p:cNvSpPr>
            <p:nvPr/>
          </p:nvSpPr>
          <p:spPr bwMode="auto">
            <a:xfrm>
              <a:off x="4992" y="163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414" name="Line 65"/>
            <p:cNvSpPr>
              <a:spLocks noChangeShapeType="1"/>
            </p:cNvSpPr>
            <p:nvPr/>
          </p:nvSpPr>
          <p:spPr bwMode="auto">
            <a:xfrm>
              <a:off x="1872" y="163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415" name="Line 66"/>
            <p:cNvSpPr>
              <a:spLocks noChangeShapeType="1"/>
            </p:cNvSpPr>
            <p:nvPr/>
          </p:nvSpPr>
          <p:spPr bwMode="auto">
            <a:xfrm>
              <a:off x="1872" y="1296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416" name="Line 67"/>
            <p:cNvSpPr>
              <a:spLocks noChangeShapeType="1"/>
            </p:cNvSpPr>
            <p:nvPr/>
          </p:nvSpPr>
          <p:spPr bwMode="auto">
            <a:xfrm>
              <a:off x="3504" y="1296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417" name="Line 68"/>
            <p:cNvSpPr>
              <a:spLocks noChangeShapeType="1"/>
            </p:cNvSpPr>
            <p:nvPr/>
          </p:nvSpPr>
          <p:spPr bwMode="auto">
            <a:xfrm rot="5400000">
              <a:off x="2688" y="480"/>
              <a:ext cx="0" cy="16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418" name="Oval 69"/>
            <p:cNvSpPr>
              <a:spLocks noChangeArrowheads="1"/>
            </p:cNvSpPr>
            <p:nvPr/>
          </p:nvSpPr>
          <p:spPr bwMode="auto">
            <a:xfrm>
              <a:off x="3480" y="161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419" name="Text Box 70"/>
            <p:cNvSpPr txBox="1">
              <a:spLocks noChangeArrowheads="1"/>
            </p:cNvSpPr>
            <p:nvPr/>
          </p:nvSpPr>
          <p:spPr bwMode="auto">
            <a:xfrm>
              <a:off x="1824" y="1440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 i="1"/>
                <a:t>SI</a:t>
              </a:r>
            </a:p>
          </p:txBody>
        </p:sp>
        <p:sp>
          <p:nvSpPr>
            <p:cNvPr id="56420" name="Text Box 71"/>
            <p:cNvSpPr txBox="1">
              <a:spLocks noChangeArrowheads="1"/>
            </p:cNvSpPr>
            <p:nvPr/>
          </p:nvSpPr>
          <p:spPr bwMode="auto">
            <a:xfrm>
              <a:off x="3600" y="1440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 i="1"/>
                <a:t>SI</a:t>
              </a:r>
            </a:p>
          </p:txBody>
        </p:sp>
        <p:sp>
          <p:nvSpPr>
            <p:cNvPr id="56421" name="Text Box 72"/>
            <p:cNvSpPr txBox="1">
              <a:spLocks noChangeArrowheads="1"/>
            </p:cNvSpPr>
            <p:nvPr/>
          </p:nvSpPr>
          <p:spPr bwMode="auto">
            <a:xfrm>
              <a:off x="3168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 i="1"/>
                <a:t>SO</a:t>
              </a:r>
            </a:p>
          </p:txBody>
        </p:sp>
        <p:sp>
          <p:nvSpPr>
            <p:cNvPr id="56422" name="Text Box 73"/>
            <p:cNvSpPr txBox="1">
              <a:spLocks noChangeArrowheads="1"/>
            </p:cNvSpPr>
            <p:nvPr/>
          </p:nvSpPr>
          <p:spPr bwMode="auto">
            <a:xfrm>
              <a:off x="5136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 i="1"/>
                <a:t>SO</a:t>
              </a:r>
            </a:p>
          </p:txBody>
        </p:sp>
        <p:sp>
          <p:nvSpPr>
            <p:cNvPr id="56423" name="Line 74"/>
            <p:cNvSpPr>
              <a:spLocks noChangeShapeType="1"/>
            </p:cNvSpPr>
            <p:nvPr/>
          </p:nvSpPr>
          <p:spPr bwMode="auto">
            <a:xfrm rot="-5400000">
              <a:off x="2568" y="189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424" name="Line 75"/>
            <p:cNvSpPr>
              <a:spLocks noChangeShapeType="1"/>
            </p:cNvSpPr>
            <p:nvPr/>
          </p:nvSpPr>
          <p:spPr bwMode="auto">
            <a:xfrm rot="-5400000">
              <a:off x="4392" y="189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425" name="Line 76"/>
            <p:cNvSpPr>
              <a:spLocks noChangeShapeType="1"/>
            </p:cNvSpPr>
            <p:nvPr/>
          </p:nvSpPr>
          <p:spPr bwMode="auto">
            <a:xfrm rot="5400000">
              <a:off x="3264" y="768"/>
              <a:ext cx="0" cy="24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426" name="Oval 77"/>
            <p:cNvSpPr>
              <a:spLocks noChangeArrowheads="1"/>
            </p:cNvSpPr>
            <p:nvPr/>
          </p:nvSpPr>
          <p:spPr bwMode="auto">
            <a:xfrm>
              <a:off x="2665" y="200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427" name="AutoShape 78"/>
            <p:cNvSpPr>
              <a:spLocks noChangeArrowheads="1"/>
            </p:cNvSpPr>
            <p:nvPr/>
          </p:nvSpPr>
          <p:spPr bwMode="auto">
            <a:xfrm>
              <a:off x="1728" y="1872"/>
              <a:ext cx="288" cy="288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428" name="Line 79"/>
            <p:cNvSpPr>
              <a:spLocks noChangeShapeType="1"/>
            </p:cNvSpPr>
            <p:nvPr/>
          </p:nvSpPr>
          <p:spPr bwMode="auto">
            <a:xfrm rot="5400000">
              <a:off x="1632" y="1824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429" name="Line 80"/>
            <p:cNvSpPr>
              <a:spLocks noChangeShapeType="1"/>
            </p:cNvSpPr>
            <p:nvPr/>
          </p:nvSpPr>
          <p:spPr bwMode="auto">
            <a:xfrm rot="5400000">
              <a:off x="1632" y="201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430" name="Text Box 81"/>
            <p:cNvSpPr txBox="1">
              <a:spLocks noChangeArrowheads="1"/>
            </p:cNvSpPr>
            <p:nvPr/>
          </p:nvSpPr>
          <p:spPr bwMode="auto">
            <a:xfrm>
              <a:off x="1104" y="1824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/>
                <a:t>Clock</a:t>
              </a:r>
            </a:p>
          </p:txBody>
        </p:sp>
        <p:sp>
          <p:nvSpPr>
            <p:cNvPr id="56431" name="Text Box 82"/>
            <p:cNvSpPr txBox="1">
              <a:spLocks noChangeArrowheads="1"/>
            </p:cNvSpPr>
            <p:nvPr/>
          </p:nvSpPr>
          <p:spPr bwMode="auto">
            <a:xfrm>
              <a:off x="672" y="2016"/>
              <a:ext cx="9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/>
                <a:t>Shift control</a:t>
              </a:r>
            </a:p>
          </p:txBody>
        </p:sp>
        <p:sp>
          <p:nvSpPr>
            <p:cNvPr id="56432" name="Text Box 83"/>
            <p:cNvSpPr txBox="1">
              <a:spLocks noChangeArrowheads="1"/>
            </p:cNvSpPr>
            <p:nvPr/>
          </p:nvSpPr>
          <p:spPr bwMode="auto">
            <a:xfrm>
              <a:off x="2352" y="182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 i="1"/>
                <a:t>CP</a:t>
              </a:r>
            </a:p>
          </p:txBody>
        </p:sp>
      </p:grpSp>
      <p:grpSp>
        <p:nvGrpSpPr>
          <p:cNvPr id="56328" name="Group 196"/>
          <p:cNvGrpSpPr>
            <a:grpSpLocks/>
          </p:cNvGrpSpPr>
          <p:nvPr/>
        </p:nvGrpSpPr>
        <p:grpSpPr bwMode="auto">
          <a:xfrm>
            <a:off x="1752600" y="4114800"/>
            <a:ext cx="6172200" cy="1708150"/>
            <a:chOff x="1104" y="2496"/>
            <a:chExt cx="3888" cy="1076"/>
          </a:xfrm>
        </p:grpSpPr>
        <p:sp>
          <p:nvSpPr>
            <p:cNvPr id="56333" name="Line 84"/>
            <p:cNvSpPr>
              <a:spLocks noChangeShapeType="1"/>
            </p:cNvSpPr>
            <p:nvPr/>
          </p:nvSpPr>
          <p:spPr bwMode="auto">
            <a:xfrm rot="5400000">
              <a:off x="1752" y="261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34" name="Line 85"/>
            <p:cNvSpPr>
              <a:spLocks noChangeShapeType="1"/>
            </p:cNvSpPr>
            <p:nvPr/>
          </p:nvSpPr>
          <p:spPr bwMode="auto">
            <a:xfrm rot="5400000">
              <a:off x="2040" y="261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35" name="Line 86"/>
            <p:cNvSpPr>
              <a:spLocks noChangeShapeType="1"/>
            </p:cNvSpPr>
            <p:nvPr/>
          </p:nvSpPr>
          <p:spPr bwMode="auto">
            <a:xfrm rot="5400000">
              <a:off x="1896" y="242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36" name="Line 87"/>
            <p:cNvSpPr>
              <a:spLocks noChangeShapeType="1"/>
            </p:cNvSpPr>
            <p:nvPr/>
          </p:nvSpPr>
          <p:spPr bwMode="auto">
            <a:xfrm rot="10800000">
              <a:off x="1824" y="249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37" name="Line 88"/>
            <p:cNvSpPr>
              <a:spLocks noChangeShapeType="1"/>
            </p:cNvSpPr>
            <p:nvPr/>
          </p:nvSpPr>
          <p:spPr bwMode="auto">
            <a:xfrm rot="10800000">
              <a:off x="1968" y="249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38" name="Line 90"/>
            <p:cNvSpPr>
              <a:spLocks noChangeShapeType="1"/>
            </p:cNvSpPr>
            <p:nvPr/>
          </p:nvSpPr>
          <p:spPr bwMode="auto">
            <a:xfrm rot="5400000">
              <a:off x="2328" y="261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39" name="Line 91"/>
            <p:cNvSpPr>
              <a:spLocks noChangeShapeType="1"/>
            </p:cNvSpPr>
            <p:nvPr/>
          </p:nvSpPr>
          <p:spPr bwMode="auto">
            <a:xfrm rot="5400000">
              <a:off x="2184" y="242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40" name="Line 92"/>
            <p:cNvSpPr>
              <a:spLocks noChangeShapeType="1"/>
            </p:cNvSpPr>
            <p:nvPr/>
          </p:nvSpPr>
          <p:spPr bwMode="auto">
            <a:xfrm rot="10800000">
              <a:off x="2112" y="249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41" name="Line 93"/>
            <p:cNvSpPr>
              <a:spLocks noChangeShapeType="1"/>
            </p:cNvSpPr>
            <p:nvPr/>
          </p:nvSpPr>
          <p:spPr bwMode="auto">
            <a:xfrm rot="10800000">
              <a:off x="2256" y="249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42" name="Line 94"/>
            <p:cNvSpPr>
              <a:spLocks noChangeShapeType="1"/>
            </p:cNvSpPr>
            <p:nvPr/>
          </p:nvSpPr>
          <p:spPr bwMode="auto">
            <a:xfrm rot="5400000">
              <a:off x="2616" y="261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43" name="Line 95"/>
            <p:cNvSpPr>
              <a:spLocks noChangeShapeType="1"/>
            </p:cNvSpPr>
            <p:nvPr/>
          </p:nvSpPr>
          <p:spPr bwMode="auto">
            <a:xfrm rot="5400000">
              <a:off x="2472" y="242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44" name="Line 96"/>
            <p:cNvSpPr>
              <a:spLocks noChangeShapeType="1"/>
            </p:cNvSpPr>
            <p:nvPr/>
          </p:nvSpPr>
          <p:spPr bwMode="auto">
            <a:xfrm rot="10800000">
              <a:off x="2400" y="249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45" name="Line 97"/>
            <p:cNvSpPr>
              <a:spLocks noChangeShapeType="1"/>
            </p:cNvSpPr>
            <p:nvPr/>
          </p:nvSpPr>
          <p:spPr bwMode="auto">
            <a:xfrm rot="10800000">
              <a:off x="2544" y="249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46" name="Line 98"/>
            <p:cNvSpPr>
              <a:spLocks noChangeShapeType="1"/>
            </p:cNvSpPr>
            <p:nvPr/>
          </p:nvSpPr>
          <p:spPr bwMode="auto">
            <a:xfrm rot="5400000">
              <a:off x="2904" y="261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47" name="Line 99"/>
            <p:cNvSpPr>
              <a:spLocks noChangeShapeType="1"/>
            </p:cNvSpPr>
            <p:nvPr/>
          </p:nvSpPr>
          <p:spPr bwMode="auto">
            <a:xfrm rot="5400000">
              <a:off x="2760" y="242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48" name="Line 100"/>
            <p:cNvSpPr>
              <a:spLocks noChangeShapeType="1"/>
            </p:cNvSpPr>
            <p:nvPr/>
          </p:nvSpPr>
          <p:spPr bwMode="auto">
            <a:xfrm rot="10800000">
              <a:off x="2688" y="249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49" name="Line 101"/>
            <p:cNvSpPr>
              <a:spLocks noChangeShapeType="1"/>
            </p:cNvSpPr>
            <p:nvPr/>
          </p:nvSpPr>
          <p:spPr bwMode="auto">
            <a:xfrm rot="10800000">
              <a:off x="2832" y="249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50" name="Line 102"/>
            <p:cNvSpPr>
              <a:spLocks noChangeShapeType="1"/>
            </p:cNvSpPr>
            <p:nvPr/>
          </p:nvSpPr>
          <p:spPr bwMode="auto">
            <a:xfrm rot="5400000">
              <a:off x="3192" y="261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51" name="Line 103"/>
            <p:cNvSpPr>
              <a:spLocks noChangeShapeType="1"/>
            </p:cNvSpPr>
            <p:nvPr/>
          </p:nvSpPr>
          <p:spPr bwMode="auto">
            <a:xfrm rot="5400000">
              <a:off x="3048" y="242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52" name="Line 104"/>
            <p:cNvSpPr>
              <a:spLocks noChangeShapeType="1"/>
            </p:cNvSpPr>
            <p:nvPr/>
          </p:nvSpPr>
          <p:spPr bwMode="auto">
            <a:xfrm rot="10800000">
              <a:off x="2976" y="249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53" name="Line 105"/>
            <p:cNvSpPr>
              <a:spLocks noChangeShapeType="1"/>
            </p:cNvSpPr>
            <p:nvPr/>
          </p:nvSpPr>
          <p:spPr bwMode="auto">
            <a:xfrm rot="10800000">
              <a:off x="3120" y="249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54" name="Line 106"/>
            <p:cNvSpPr>
              <a:spLocks noChangeShapeType="1"/>
            </p:cNvSpPr>
            <p:nvPr/>
          </p:nvSpPr>
          <p:spPr bwMode="auto">
            <a:xfrm rot="5400000">
              <a:off x="3480" y="261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55" name="Line 107"/>
            <p:cNvSpPr>
              <a:spLocks noChangeShapeType="1"/>
            </p:cNvSpPr>
            <p:nvPr/>
          </p:nvSpPr>
          <p:spPr bwMode="auto">
            <a:xfrm rot="5400000">
              <a:off x="3336" y="242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56" name="Line 108"/>
            <p:cNvSpPr>
              <a:spLocks noChangeShapeType="1"/>
            </p:cNvSpPr>
            <p:nvPr/>
          </p:nvSpPr>
          <p:spPr bwMode="auto">
            <a:xfrm rot="10800000">
              <a:off x="3264" y="249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57" name="Line 109"/>
            <p:cNvSpPr>
              <a:spLocks noChangeShapeType="1"/>
            </p:cNvSpPr>
            <p:nvPr/>
          </p:nvSpPr>
          <p:spPr bwMode="auto">
            <a:xfrm rot="10800000">
              <a:off x="3408" y="249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58" name="Line 110"/>
            <p:cNvSpPr>
              <a:spLocks noChangeShapeType="1"/>
            </p:cNvSpPr>
            <p:nvPr/>
          </p:nvSpPr>
          <p:spPr bwMode="auto">
            <a:xfrm rot="5400000">
              <a:off x="3768" y="261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59" name="Line 111"/>
            <p:cNvSpPr>
              <a:spLocks noChangeShapeType="1"/>
            </p:cNvSpPr>
            <p:nvPr/>
          </p:nvSpPr>
          <p:spPr bwMode="auto">
            <a:xfrm rot="5400000">
              <a:off x="3624" y="242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60" name="Line 112"/>
            <p:cNvSpPr>
              <a:spLocks noChangeShapeType="1"/>
            </p:cNvSpPr>
            <p:nvPr/>
          </p:nvSpPr>
          <p:spPr bwMode="auto">
            <a:xfrm rot="10800000">
              <a:off x="3552" y="249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61" name="Line 113"/>
            <p:cNvSpPr>
              <a:spLocks noChangeShapeType="1"/>
            </p:cNvSpPr>
            <p:nvPr/>
          </p:nvSpPr>
          <p:spPr bwMode="auto">
            <a:xfrm rot="10800000">
              <a:off x="3696" y="249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62" name="Line 114"/>
            <p:cNvSpPr>
              <a:spLocks noChangeShapeType="1"/>
            </p:cNvSpPr>
            <p:nvPr/>
          </p:nvSpPr>
          <p:spPr bwMode="auto">
            <a:xfrm rot="5400000">
              <a:off x="4056" y="261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63" name="Line 115"/>
            <p:cNvSpPr>
              <a:spLocks noChangeShapeType="1"/>
            </p:cNvSpPr>
            <p:nvPr/>
          </p:nvSpPr>
          <p:spPr bwMode="auto">
            <a:xfrm rot="5400000">
              <a:off x="3912" y="242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64" name="Line 116"/>
            <p:cNvSpPr>
              <a:spLocks noChangeShapeType="1"/>
            </p:cNvSpPr>
            <p:nvPr/>
          </p:nvSpPr>
          <p:spPr bwMode="auto">
            <a:xfrm rot="10800000">
              <a:off x="3840" y="249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65" name="Line 117"/>
            <p:cNvSpPr>
              <a:spLocks noChangeShapeType="1"/>
            </p:cNvSpPr>
            <p:nvPr/>
          </p:nvSpPr>
          <p:spPr bwMode="auto">
            <a:xfrm rot="10800000">
              <a:off x="3984" y="249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66" name="Line 118"/>
            <p:cNvSpPr>
              <a:spLocks noChangeShapeType="1"/>
            </p:cNvSpPr>
            <p:nvPr/>
          </p:nvSpPr>
          <p:spPr bwMode="auto">
            <a:xfrm rot="5400000">
              <a:off x="4344" y="261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67" name="Line 119"/>
            <p:cNvSpPr>
              <a:spLocks noChangeShapeType="1"/>
            </p:cNvSpPr>
            <p:nvPr/>
          </p:nvSpPr>
          <p:spPr bwMode="auto">
            <a:xfrm rot="5400000">
              <a:off x="4200" y="242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68" name="Line 120"/>
            <p:cNvSpPr>
              <a:spLocks noChangeShapeType="1"/>
            </p:cNvSpPr>
            <p:nvPr/>
          </p:nvSpPr>
          <p:spPr bwMode="auto">
            <a:xfrm rot="10800000">
              <a:off x="4128" y="249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69" name="Line 121"/>
            <p:cNvSpPr>
              <a:spLocks noChangeShapeType="1"/>
            </p:cNvSpPr>
            <p:nvPr/>
          </p:nvSpPr>
          <p:spPr bwMode="auto">
            <a:xfrm rot="10800000">
              <a:off x="4272" y="249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70" name="Line 122"/>
            <p:cNvSpPr>
              <a:spLocks noChangeShapeType="1"/>
            </p:cNvSpPr>
            <p:nvPr/>
          </p:nvSpPr>
          <p:spPr bwMode="auto">
            <a:xfrm rot="5400000">
              <a:off x="4632" y="261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71" name="Line 123"/>
            <p:cNvSpPr>
              <a:spLocks noChangeShapeType="1"/>
            </p:cNvSpPr>
            <p:nvPr/>
          </p:nvSpPr>
          <p:spPr bwMode="auto">
            <a:xfrm rot="5400000">
              <a:off x="4488" y="242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72" name="Line 124"/>
            <p:cNvSpPr>
              <a:spLocks noChangeShapeType="1"/>
            </p:cNvSpPr>
            <p:nvPr/>
          </p:nvSpPr>
          <p:spPr bwMode="auto">
            <a:xfrm rot="10800000">
              <a:off x="4416" y="249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73" name="Line 125"/>
            <p:cNvSpPr>
              <a:spLocks noChangeShapeType="1"/>
            </p:cNvSpPr>
            <p:nvPr/>
          </p:nvSpPr>
          <p:spPr bwMode="auto">
            <a:xfrm rot="10800000">
              <a:off x="4560" y="249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74" name="Line 126"/>
            <p:cNvSpPr>
              <a:spLocks noChangeShapeType="1"/>
            </p:cNvSpPr>
            <p:nvPr/>
          </p:nvSpPr>
          <p:spPr bwMode="auto">
            <a:xfrm rot="5400000">
              <a:off x="4920" y="261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75" name="Line 127"/>
            <p:cNvSpPr>
              <a:spLocks noChangeShapeType="1"/>
            </p:cNvSpPr>
            <p:nvPr/>
          </p:nvSpPr>
          <p:spPr bwMode="auto">
            <a:xfrm rot="5400000">
              <a:off x="4776" y="242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76" name="Line 128"/>
            <p:cNvSpPr>
              <a:spLocks noChangeShapeType="1"/>
            </p:cNvSpPr>
            <p:nvPr/>
          </p:nvSpPr>
          <p:spPr bwMode="auto">
            <a:xfrm rot="10800000">
              <a:off x="4704" y="249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77" name="Line 129"/>
            <p:cNvSpPr>
              <a:spLocks noChangeShapeType="1"/>
            </p:cNvSpPr>
            <p:nvPr/>
          </p:nvSpPr>
          <p:spPr bwMode="auto">
            <a:xfrm rot="10800000">
              <a:off x="4848" y="249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78" name="Line 134"/>
            <p:cNvSpPr>
              <a:spLocks noChangeShapeType="1"/>
            </p:cNvSpPr>
            <p:nvPr/>
          </p:nvSpPr>
          <p:spPr bwMode="auto">
            <a:xfrm rot="5400000">
              <a:off x="2328" y="2712"/>
              <a:ext cx="0" cy="12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79" name="Line 151"/>
            <p:cNvSpPr>
              <a:spLocks noChangeShapeType="1"/>
            </p:cNvSpPr>
            <p:nvPr/>
          </p:nvSpPr>
          <p:spPr bwMode="auto">
            <a:xfrm rot="5400000">
              <a:off x="3192" y="328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80" name="Line 152"/>
            <p:cNvSpPr>
              <a:spLocks noChangeShapeType="1"/>
            </p:cNvSpPr>
            <p:nvPr/>
          </p:nvSpPr>
          <p:spPr bwMode="auto">
            <a:xfrm rot="5400000">
              <a:off x="3048" y="309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81" name="Line 153"/>
            <p:cNvSpPr>
              <a:spLocks noChangeShapeType="1"/>
            </p:cNvSpPr>
            <p:nvPr/>
          </p:nvSpPr>
          <p:spPr bwMode="auto">
            <a:xfrm rot="10800000">
              <a:off x="2976" y="3168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82" name="Line 154"/>
            <p:cNvSpPr>
              <a:spLocks noChangeShapeType="1"/>
            </p:cNvSpPr>
            <p:nvPr/>
          </p:nvSpPr>
          <p:spPr bwMode="auto">
            <a:xfrm rot="10800000">
              <a:off x="3120" y="3168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83" name="Line 155"/>
            <p:cNvSpPr>
              <a:spLocks noChangeShapeType="1"/>
            </p:cNvSpPr>
            <p:nvPr/>
          </p:nvSpPr>
          <p:spPr bwMode="auto">
            <a:xfrm rot="5400000">
              <a:off x="3480" y="328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84" name="Line 156"/>
            <p:cNvSpPr>
              <a:spLocks noChangeShapeType="1"/>
            </p:cNvSpPr>
            <p:nvPr/>
          </p:nvSpPr>
          <p:spPr bwMode="auto">
            <a:xfrm rot="5400000">
              <a:off x="3336" y="309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85" name="Line 157"/>
            <p:cNvSpPr>
              <a:spLocks noChangeShapeType="1"/>
            </p:cNvSpPr>
            <p:nvPr/>
          </p:nvSpPr>
          <p:spPr bwMode="auto">
            <a:xfrm rot="10800000">
              <a:off x="3264" y="3168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86" name="Line 158"/>
            <p:cNvSpPr>
              <a:spLocks noChangeShapeType="1"/>
            </p:cNvSpPr>
            <p:nvPr/>
          </p:nvSpPr>
          <p:spPr bwMode="auto">
            <a:xfrm rot="10800000">
              <a:off x="3408" y="3168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87" name="Line 159"/>
            <p:cNvSpPr>
              <a:spLocks noChangeShapeType="1"/>
            </p:cNvSpPr>
            <p:nvPr/>
          </p:nvSpPr>
          <p:spPr bwMode="auto">
            <a:xfrm rot="5400000">
              <a:off x="3768" y="328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88" name="Line 160"/>
            <p:cNvSpPr>
              <a:spLocks noChangeShapeType="1"/>
            </p:cNvSpPr>
            <p:nvPr/>
          </p:nvSpPr>
          <p:spPr bwMode="auto">
            <a:xfrm rot="5400000">
              <a:off x="3624" y="309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89" name="Line 161"/>
            <p:cNvSpPr>
              <a:spLocks noChangeShapeType="1"/>
            </p:cNvSpPr>
            <p:nvPr/>
          </p:nvSpPr>
          <p:spPr bwMode="auto">
            <a:xfrm rot="10800000">
              <a:off x="3552" y="3168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90" name="Line 162"/>
            <p:cNvSpPr>
              <a:spLocks noChangeShapeType="1"/>
            </p:cNvSpPr>
            <p:nvPr/>
          </p:nvSpPr>
          <p:spPr bwMode="auto">
            <a:xfrm rot="10800000">
              <a:off x="3696" y="3168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91" name="Line 164"/>
            <p:cNvSpPr>
              <a:spLocks noChangeShapeType="1"/>
            </p:cNvSpPr>
            <p:nvPr/>
          </p:nvSpPr>
          <p:spPr bwMode="auto">
            <a:xfrm rot="5400000">
              <a:off x="3912" y="309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92" name="Line 165"/>
            <p:cNvSpPr>
              <a:spLocks noChangeShapeType="1"/>
            </p:cNvSpPr>
            <p:nvPr/>
          </p:nvSpPr>
          <p:spPr bwMode="auto">
            <a:xfrm rot="10800000">
              <a:off x="3840" y="3168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93" name="Line 166"/>
            <p:cNvSpPr>
              <a:spLocks noChangeShapeType="1"/>
            </p:cNvSpPr>
            <p:nvPr/>
          </p:nvSpPr>
          <p:spPr bwMode="auto">
            <a:xfrm rot="10800000">
              <a:off x="3984" y="3168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94" name="Line 175"/>
            <p:cNvSpPr>
              <a:spLocks noChangeShapeType="1"/>
            </p:cNvSpPr>
            <p:nvPr/>
          </p:nvSpPr>
          <p:spPr bwMode="auto">
            <a:xfrm rot="5400000">
              <a:off x="4488" y="2856"/>
              <a:ext cx="0" cy="100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95" name="Line 179"/>
            <p:cNvSpPr>
              <a:spLocks noChangeShapeType="1"/>
            </p:cNvSpPr>
            <p:nvPr/>
          </p:nvSpPr>
          <p:spPr bwMode="auto">
            <a:xfrm rot="5400000">
              <a:off x="2256" y="2448"/>
              <a:ext cx="0" cy="115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96" name="Line 180"/>
            <p:cNvSpPr>
              <a:spLocks noChangeShapeType="1"/>
            </p:cNvSpPr>
            <p:nvPr/>
          </p:nvSpPr>
          <p:spPr bwMode="auto">
            <a:xfrm rot="5400000">
              <a:off x="4488" y="2520"/>
              <a:ext cx="0" cy="100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97" name="Line 182"/>
            <p:cNvSpPr>
              <a:spLocks noChangeShapeType="1"/>
            </p:cNvSpPr>
            <p:nvPr/>
          </p:nvSpPr>
          <p:spPr bwMode="auto">
            <a:xfrm rot="10800000">
              <a:off x="2832" y="283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98" name="Line 183"/>
            <p:cNvSpPr>
              <a:spLocks noChangeShapeType="1"/>
            </p:cNvSpPr>
            <p:nvPr/>
          </p:nvSpPr>
          <p:spPr bwMode="auto">
            <a:xfrm rot="10800000">
              <a:off x="3984" y="283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99" name="Line 184"/>
            <p:cNvSpPr>
              <a:spLocks noChangeShapeType="1"/>
            </p:cNvSpPr>
            <p:nvPr/>
          </p:nvSpPr>
          <p:spPr bwMode="auto">
            <a:xfrm rot="5400000">
              <a:off x="3408" y="2256"/>
              <a:ext cx="0" cy="115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400" name="Line 185"/>
            <p:cNvSpPr>
              <a:spLocks noChangeShapeType="1"/>
            </p:cNvSpPr>
            <p:nvPr/>
          </p:nvSpPr>
          <p:spPr bwMode="auto">
            <a:xfrm flipH="1">
              <a:off x="2832" y="292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401" name="Line 186"/>
            <p:cNvSpPr>
              <a:spLocks noChangeShapeType="1"/>
            </p:cNvSpPr>
            <p:nvPr/>
          </p:nvSpPr>
          <p:spPr bwMode="auto">
            <a:xfrm>
              <a:off x="3744" y="292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402" name="Text Box 187"/>
            <p:cNvSpPr txBox="1">
              <a:spLocks noChangeArrowheads="1"/>
            </p:cNvSpPr>
            <p:nvPr/>
          </p:nvSpPr>
          <p:spPr bwMode="auto">
            <a:xfrm>
              <a:off x="2976" y="2832"/>
              <a:ext cx="9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/>
                <a:t>Wordtime</a:t>
              </a:r>
            </a:p>
          </p:txBody>
        </p:sp>
        <p:sp>
          <p:nvSpPr>
            <p:cNvPr id="56403" name="Text Box 188"/>
            <p:cNvSpPr txBox="1">
              <a:spLocks noChangeArrowheads="1"/>
            </p:cNvSpPr>
            <p:nvPr/>
          </p:nvSpPr>
          <p:spPr bwMode="auto">
            <a:xfrm>
              <a:off x="2928" y="3360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 i="1"/>
                <a:t>T</a:t>
              </a:r>
              <a:r>
                <a:rPr lang="en-US" b="1" baseline="-25000"/>
                <a:t>1</a:t>
              </a:r>
              <a:endParaRPr lang="en-US" b="1" i="1"/>
            </a:p>
          </p:txBody>
        </p:sp>
        <p:sp>
          <p:nvSpPr>
            <p:cNvPr id="56404" name="Text Box 189"/>
            <p:cNvSpPr txBox="1">
              <a:spLocks noChangeArrowheads="1"/>
            </p:cNvSpPr>
            <p:nvPr/>
          </p:nvSpPr>
          <p:spPr bwMode="auto">
            <a:xfrm>
              <a:off x="3216" y="3360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 i="1"/>
                <a:t>T</a:t>
              </a:r>
              <a:r>
                <a:rPr lang="en-US" b="1" baseline="-25000"/>
                <a:t>2</a:t>
              </a:r>
              <a:endParaRPr lang="en-US" b="1" i="1"/>
            </a:p>
          </p:txBody>
        </p:sp>
        <p:sp>
          <p:nvSpPr>
            <p:cNvPr id="56405" name="Text Box 190"/>
            <p:cNvSpPr txBox="1">
              <a:spLocks noChangeArrowheads="1"/>
            </p:cNvSpPr>
            <p:nvPr/>
          </p:nvSpPr>
          <p:spPr bwMode="auto">
            <a:xfrm>
              <a:off x="3504" y="3360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 i="1"/>
                <a:t>T</a:t>
              </a:r>
              <a:r>
                <a:rPr lang="en-US" b="1" baseline="-25000"/>
                <a:t>3</a:t>
              </a:r>
              <a:endParaRPr lang="en-US" b="1" i="1"/>
            </a:p>
          </p:txBody>
        </p:sp>
        <p:sp>
          <p:nvSpPr>
            <p:cNvPr id="56406" name="Text Box 191"/>
            <p:cNvSpPr txBox="1">
              <a:spLocks noChangeArrowheads="1"/>
            </p:cNvSpPr>
            <p:nvPr/>
          </p:nvSpPr>
          <p:spPr bwMode="auto">
            <a:xfrm>
              <a:off x="3792" y="3360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 i="1"/>
                <a:t>T</a:t>
              </a:r>
              <a:r>
                <a:rPr lang="en-US" b="1" baseline="-25000"/>
                <a:t>4</a:t>
              </a:r>
              <a:endParaRPr lang="en-US" b="1" i="1"/>
            </a:p>
          </p:txBody>
        </p:sp>
        <p:sp>
          <p:nvSpPr>
            <p:cNvPr id="56407" name="Text Box 192"/>
            <p:cNvSpPr txBox="1">
              <a:spLocks noChangeArrowheads="1"/>
            </p:cNvSpPr>
            <p:nvPr/>
          </p:nvSpPr>
          <p:spPr bwMode="auto">
            <a:xfrm>
              <a:off x="1344" y="326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 i="1"/>
                <a:t>CP</a:t>
              </a:r>
            </a:p>
          </p:txBody>
        </p:sp>
        <p:sp>
          <p:nvSpPr>
            <p:cNvPr id="56408" name="Text Box 193"/>
            <p:cNvSpPr txBox="1">
              <a:spLocks noChangeArrowheads="1"/>
            </p:cNvSpPr>
            <p:nvPr/>
          </p:nvSpPr>
          <p:spPr bwMode="auto">
            <a:xfrm>
              <a:off x="1200" y="2496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/>
                <a:t>Clock</a:t>
              </a:r>
            </a:p>
          </p:txBody>
        </p:sp>
        <p:sp>
          <p:nvSpPr>
            <p:cNvPr id="56409" name="Text Box 194"/>
            <p:cNvSpPr txBox="1">
              <a:spLocks noChangeArrowheads="1"/>
            </p:cNvSpPr>
            <p:nvPr/>
          </p:nvSpPr>
          <p:spPr bwMode="auto">
            <a:xfrm>
              <a:off x="1104" y="2784"/>
              <a:ext cx="57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/>
                <a:t>Shift control</a:t>
              </a:r>
            </a:p>
          </p:txBody>
        </p:sp>
      </p:grpSp>
      <p:sp>
        <p:nvSpPr>
          <p:cNvPr id="56329" name="AutoShape 1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838700"/>
            <a:ext cx="381000" cy="304800"/>
          </a:xfrm>
          <a:prstGeom prst="actionButtonBackPrevious">
            <a:avLst/>
          </a:prstGeom>
          <a:gradFill rotWithShape="0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1430" name="AutoShape 1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295900"/>
            <a:ext cx="381000" cy="304800"/>
          </a:xfrm>
          <a:prstGeom prst="actionButtonForwardNext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1431" name="AutoShape 19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381500"/>
            <a:ext cx="381000" cy="304800"/>
          </a:xfrm>
          <a:prstGeom prst="actionButtonBeginning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1432" name="AutoShape 20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753100"/>
            <a:ext cx="381000" cy="304800"/>
          </a:xfrm>
          <a:prstGeom prst="actionButtonEnd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96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CS1104-13</a:t>
            </a:r>
          </a:p>
        </p:txBody>
      </p:sp>
      <p:sp>
        <p:nvSpPr>
          <p:cNvPr id="573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Serial In/Serial Out Shift Registers</a:t>
            </a: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4199244-2628-40EF-8C03-377386780DC6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 In/Serial Out Shift Registers</a:t>
            </a:r>
          </a:p>
        </p:txBody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696200" cy="4572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mtClean="0"/>
              <a:t>Serial-transfer example.</a:t>
            </a:r>
          </a:p>
        </p:txBody>
      </p:sp>
      <p:grpSp>
        <p:nvGrpSpPr>
          <p:cNvPr id="57351" name="Group 123"/>
          <p:cNvGrpSpPr>
            <a:grpSpLocks/>
          </p:cNvGrpSpPr>
          <p:nvPr/>
        </p:nvGrpSpPr>
        <p:grpSpPr bwMode="auto">
          <a:xfrm>
            <a:off x="1292225" y="2282825"/>
            <a:ext cx="7502525" cy="2036763"/>
            <a:chOff x="814" y="1438"/>
            <a:chExt cx="4726" cy="1283"/>
          </a:xfrm>
        </p:grpSpPr>
        <p:graphicFrame>
          <p:nvGraphicFramePr>
            <p:cNvPr id="57356" name="Object 117"/>
            <p:cNvGraphicFramePr>
              <a:graphicFrameLocks noChangeAspect="1"/>
            </p:cNvGraphicFramePr>
            <p:nvPr/>
          </p:nvGraphicFramePr>
          <p:xfrm>
            <a:off x="814" y="1438"/>
            <a:ext cx="4726" cy="1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Document" r:id="rId3" imgW="7502652" imgH="2039112" progId="Word.Document.8">
                    <p:embed/>
                  </p:oleObj>
                </mc:Choice>
                <mc:Fallback>
                  <p:oleObj name="Document" r:id="rId3" imgW="7502652" imgH="2039112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4" y="1438"/>
                          <a:ext cx="4726" cy="1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57" name="Line 119"/>
            <p:cNvSpPr>
              <a:spLocks noChangeShapeType="1"/>
            </p:cNvSpPr>
            <p:nvPr/>
          </p:nvSpPr>
          <p:spPr bwMode="auto">
            <a:xfrm>
              <a:off x="914" y="1633"/>
              <a:ext cx="4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7352" name="AutoShape 12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838700"/>
            <a:ext cx="381000" cy="304800"/>
          </a:xfrm>
          <a:prstGeom prst="actionButtonBackPrevious">
            <a:avLst/>
          </a:prstGeom>
          <a:gradFill rotWithShape="0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2381" name="AutoShape 1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295900"/>
            <a:ext cx="381000" cy="304800"/>
          </a:xfrm>
          <a:prstGeom prst="actionButtonForwardNext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2382" name="AutoShape 12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381500"/>
            <a:ext cx="381000" cy="304800"/>
          </a:xfrm>
          <a:prstGeom prst="actionButtonBeginning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2383" name="AutoShape 12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753100"/>
            <a:ext cx="381000" cy="304800"/>
          </a:xfrm>
          <a:prstGeom prst="actionButtonEnd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31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CS1104-13</a:t>
            </a:r>
          </a:p>
        </p:txBody>
      </p:sp>
      <p:sp>
        <p:nvSpPr>
          <p:cNvPr id="583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Serial In/Parallel Out Shift Registers</a:t>
            </a: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65ED649-D126-48CC-9666-5027E021CB3F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 In/Parallel Out Shift Registers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696200" cy="114300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mtClean="0"/>
              <a:t>Accepts data serially.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mtClean="0"/>
              <a:t>Outputs of all stages are available simultaneously.</a:t>
            </a:r>
          </a:p>
        </p:txBody>
      </p:sp>
      <p:grpSp>
        <p:nvGrpSpPr>
          <p:cNvPr id="58375" name="Group 95"/>
          <p:cNvGrpSpPr>
            <a:grpSpLocks/>
          </p:cNvGrpSpPr>
          <p:nvPr/>
        </p:nvGrpSpPr>
        <p:grpSpPr bwMode="auto">
          <a:xfrm>
            <a:off x="2108200" y="2476500"/>
            <a:ext cx="5592763" cy="1714500"/>
            <a:chOff x="1328" y="1560"/>
            <a:chExt cx="3523" cy="1080"/>
          </a:xfrm>
        </p:grpSpPr>
        <p:sp>
          <p:nvSpPr>
            <p:cNvPr id="58399" name="Line 9"/>
            <p:cNvSpPr>
              <a:spLocks noChangeShapeType="1"/>
            </p:cNvSpPr>
            <p:nvPr/>
          </p:nvSpPr>
          <p:spPr bwMode="auto">
            <a:xfrm>
              <a:off x="1872" y="2304"/>
              <a:ext cx="230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400" name="Line 10"/>
            <p:cNvSpPr>
              <a:spLocks noChangeShapeType="1"/>
            </p:cNvSpPr>
            <p:nvPr/>
          </p:nvSpPr>
          <p:spPr bwMode="auto">
            <a:xfrm flipV="1">
              <a:off x="2064" y="168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401" name="Line 11"/>
            <p:cNvSpPr>
              <a:spLocks noChangeShapeType="1"/>
            </p:cNvSpPr>
            <p:nvPr/>
          </p:nvSpPr>
          <p:spPr bwMode="auto">
            <a:xfrm flipV="1">
              <a:off x="2160" y="1872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402" name="Text Box 12"/>
            <p:cNvSpPr txBox="1">
              <a:spLocks noChangeArrowheads="1"/>
            </p:cNvSpPr>
            <p:nvPr/>
          </p:nvSpPr>
          <p:spPr bwMode="auto">
            <a:xfrm>
              <a:off x="2592" y="2448"/>
              <a:ext cx="2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r>
                <a:rPr lang="en-GB" sz="1400" b="1" baseline="-25000"/>
                <a:t>0</a:t>
              </a:r>
              <a:endParaRPr lang="en-GB" sz="1400" b="1" i="1"/>
            </a:p>
          </p:txBody>
        </p:sp>
        <p:sp>
          <p:nvSpPr>
            <p:cNvPr id="58403" name="Text Box 13"/>
            <p:cNvSpPr txBox="1">
              <a:spLocks noChangeArrowheads="1"/>
            </p:cNvSpPr>
            <p:nvPr/>
          </p:nvSpPr>
          <p:spPr bwMode="auto">
            <a:xfrm>
              <a:off x="1536" y="2208"/>
              <a:ext cx="34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/>
                <a:t>CLK</a:t>
              </a:r>
            </a:p>
          </p:txBody>
        </p:sp>
        <p:sp>
          <p:nvSpPr>
            <p:cNvPr id="58404" name="Line 14"/>
            <p:cNvSpPr>
              <a:spLocks noChangeShapeType="1"/>
            </p:cNvSpPr>
            <p:nvPr/>
          </p:nvSpPr>
          <p:spPr bwMode="auto">
            <a:xfrm flipH="1">
              <a:off x="2160" y="1872"/>
              <a:ext cx="0" cy="432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405" name="Oval 15"/>
            <p:cNvSpPr>
              <a:spLocks noChangeArrowheads="1"/>
            </p:cNvSpPr>
            <p:nvPr/>
          </p:nvSpPr>
          <p:spPr bwMode="auto">
            <a:xfrm>
              <a:off x="2144" y="228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406" name="Line 16"/>
            <p:cNvSpPr>
              <a:spLocks noChangeShapeType="1"/>
            </p:cNvSpPr>
            <p:nvPr/>
          </p:nvSpPr>
          <p:spPr bwMode="auto">
            <a:xfrm>
              <a:off x="2640" y="168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8407" name="Group 17"/>
            <p:cNvGrpSpPr>
              <a:grpSpLocks/>
            </p:cNvGrpSpPr>
            <p:nvPr/>
          </p:nvGrpSpPr>
          <p:grpSpPr bwMode="auto">
            <a:xfrm>
              <a:off x="2287" y="1584"/>
              <a:ext cx="370" cy="576"/>
              <a:chOff x="1855" y="2400"/>
              <a:chExt cx="370" cy="576"/>
            </a:xfrm>
          </p:grpSpPr>
          <p:sp>
            <p:nvSpPr>
              <p:cNvPr id="58451" name="Rectangle 18"/>
              <p:cNvSpPr>
                <a:spLocks noChangeArrowheads="1"/>
              </p:cNvSpPr>
              <p:nvPr/>
            </p:nvSpPr>
            <p:spPr bwMode="auto">
              <a:xfrm>
                <a:off x="1872" y="2400"/>
                <a:ext cx="336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452" name="Text Box 19"/>
              <p:cNvSpPr txBox="1">
                <a:spLocks noChangeArrowheads="1"/>
              </p:cNvSpPr>
              <p:nvPr/>
            </p:nvSpPr>
            <p:spPr bwMode="auto">
              <a:xfrm>
                <a:off x="1855" y="2400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sz="1400" b="1" i="1"/>
                  <a:t>D</a:t>
                </a:r>
              </a:p>
            </p:txBody>
          </p:sp>
          <p:sp>
            <p:nvSpPr>
              <p:cNvPr id="58453" name="Text Box 20"/>
              <p:cNvSpPr txBox="1">
                <a:spLocks noChangeArrowheads="1"/>
              </p:cNvSpPr>
              <p:nvPr/>
            </p:nvSpPr>
            <p:spPr bwMode="auto">
              <a:xfrm>
                <a:off x="2028" y="2400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endParaRPr lang="en-GB" sz="1400" b="1"/>
              </a:p>
            </p:txBody>
          </p:sp>
          <p:sp>
            <p:nvSpPr>
              <p:cNvPr id="58454" name="AutoShape 21"/>
              <p:cNvSpPr>
                <a:spLocks noChangeArrowheads="1"/>
              </p:cNvSpPr>
              <p:nvPr/>
            </p:nvSpPr>
            <p:spPr bwMode="auto">
              <a:xfrm rot="5400000">
                <a:off x="1848" y="2665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455" name="Text Box 22"/>
              <p:cNvSpPr txBox="1">
                <a:spLocks noChangeArrowheads="1"/>
              </p:cNvSpPr>
              <p:nvPr/>
            </p:nvSpPr>
            <p:spPr bwMode="auto">
              <a:xfrm>
                <a:off x="1888" y="2601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GB" sz="1400" b="1" i="1"/>
                  <a:t>C</a:t>
                </a:r>
              </a:p>
            </p:txBody>
          </p:sp>
          <p:sp>
            <p:nvSpPr>
              <p:cNvPr id="58456" name="Text Box 23"/>
              <p:cNvSpPr txBox="1">
                <a:spLocks noChangeArrowheads="1"/>
              </p:cNvSpPr>
              <p:nvPr/>
            </p:nvSpPr>
            <p:spPr bwMode="auto">
              <a:xfrm>
                <a:off x="2035" y="2403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GB" sz="1400" b="1" i="1"/>
                  <a:t>Q</a:t>
                </a:r>
                <a:endParaRPr lang="en-GB" sz="1400" b="1"/>
              </a:p>
            </p:txBody>
          </p:sp>
        </p:grpSp>
        <p:sp>
          <p:nvSpPr>
            <p:cNvPr id="58408" name="Line 24"/>
            <p:cNvSpPr>
              <a:spLocks noChangeShapeType="1"/>
            </p:cNvSpPr>
            <p:nvPr/>
          </p:nvSpPr>
          <p:spPr bwMode="auto">
            <a:xfrm flipV="1">
              <a:off x="2832" y="1872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409" name="Text Box 25"/>
            <p:cNvSpPr txBox="1">
              <a:spLocks noChangeArrowheads="1"/>
            </p:cNvSpPr>
            <p:nvPr/>
          </p:nvSpPr>
          <p:spPr bwMode="auto">
            <a:xfrm>
              <a:off x="3264" y="2448"/>
              <a:ext cx="2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r>
                <a:rPr lang="en-GB" sz="1400" b="1" baseline="-25000"/>
                <a:t>1</a:t>
              </a:r>
              <a:endParaRPr lang="en-GB" sz="1400" b="1" i="1"/>
            </a:p>
          </p:txBody>
        </p:sp>
        <p:sp>
          <p:nvSpPr>
            <p:cNvPr id="58410" name="Line 26"/>
            <p:cNvSpPr>
              <a:spLocks noChangeShapeType="1"/>
            </p:cNvSpPr>
            <p:nvPr/>
          </p:nvSpPr>
          <p:spPr bwMode="auto">
            <a:xfrm flipH="1">
              <a:off x="2832" y="1872"/>
              <a:ext cx="0" cy="432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411" name="Oval 27"/>
            <p:cNvSpPr>
              <a:spLocks noChangeArrowheads="1"/>
            </p:cNvSpPr>
            <p:nvPr/>
          </p:nvSpPr>
          <p:spPr bwMode="auto">
            <a:xfrm>
              <a:off x="2824" y="228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412" name="Line 28"/>
            <p:cNvSpPr>
              <a:spLocks noChangeShapeType="1"/>
            </p:cNvSpPr>
            <p:nvPr/>
          </p:nvSpPr>
          <p:spPr bwMode="auto">
            <a:xfrm>
              <a:off x="3312" y="168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8413" name="Group 29"/>
            <p:cNvGrpSpPr>
              <a:grpSpLocks/>
            </p:cNvGrpSpPr>
            <p:nvPr/>
          </p:nvGrpSpPr>
          <p:grpSpPr bwMode="auto">
            <a:xfrm>
              <a:off x="2976" y="1584"/>
              <a:ext cx="370" cy="576"/>
              <a:chOff x="1855" y="2400"/>
              <a:chExt cx="370" cy="576"/>
            </a:xfrm>
          </p:grpSpPr>
          <p:sp>
            <p:nvSpPr>
              <p:cNvPr id="58445" name="Rectangle 30"/>
              <p:cNvSpPr>
                <a:spLocks noChangeArrowheads="1"/>
              </p:cNvSpPr>
              <p:nvPr/>
            </p:nvSpPr>
            <p:spPr bwMode="auto">
              <a:xfrm>
                <a:off x="1872" y="2400"/>
                <a:ext cx="336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446" name="Text Box 31"/>
              <p:cNvSpPr txBox="1">
                <a:spLocks noChangeArrowheads="1"/>
              </p:cNvSpPr>
              <p:nvPr/>
            </p:nvSpPr>
            <p:spPr bwMode="auto">
              <a:xfrm>
                <a:off x="1855" y="2400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sz="1400" b="1" i="1"/>
                  <a:t>D</a:t>
                </a:r>
              </a:p>
            </p:txBody>
          </p:sp>
          <p:sp>
            <p:nvSpPr>
              <p:cNvPr id="58447" name="Text Box 32"/>
              <p:cNvSpPr txBox="1">
                <a:spLocks noChangeArrowheads="1"/>
              </p:cNvSpPr>
              <p:nvPr/>
            </p:nvSpPr>
            <p:spPr bwMode="auto">
              <a:xfrm>
                <a:off x="2028" y="2400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endParaRPr lang="en-GB" sz="1400" b="1"/>
              </a:p>
            </p:txBody>
          </p:sp>
          <p:sp>
            <p:nvSpPr>
              <p:cNvPr id="58448" name="AutoShape 33"/>
              <p:cNvSpPr>
                <a:spLocks noChangeArrowheads="1"/>
              </p:cNvSpPr>
              <p:nvPr/>
            </p:nvSpPr>
            <p:spPr bwMode="auto">
              <a:xfrm rot="5400000">
                <a:off x="1848" y="2665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449" name="Text Box 34"/>
              <p:cNvSpPr txBox="1">
                <a:spLocks noChangeArrowheads="1"/>
              </p:cNvSpPr>
              <p:nvPr/>
            </p:nvSpPr>
            <p:spPr bwMode="auto">
              <a:xfrm>
                <a:off x="1888" y="2601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GB" sz="1400" b="1" i="1"/>
                  <a:t>C</a:t>
                </a:r>
              </a:p>
            </p:txBody>
          </p:sp>
          <p:sp>
            <p:nvSpPr>
              <p:cNvPr id="58450" name="Text Box 35"/>
              <p:cNvSpPr txBox="1">
                <a:spLocks noChangeArrowheads="1"/>
              </p:cNvSpPr>
              <p:nvPr/>
            </p:nvSpPr>
            <p:spPr bwMode="auto">
              <a:xfrm>
                <a:off x="2035" y="2403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GB" sz="1400" b="1" i="1"/>
                  <a:t>Q</a:t>
                </a:r>
                <a:endParaRPr lang="en-GB" sz="1400" b="1"/>
              </a:p>
            </p:txBody>
          </p:sp>
        </p:grpSp>
        <p:sp>
          <p:nvSpPr>
            <p:cNvPr id="58414" name="Line 36"/>
            <p:cNvSpPr>
              <a:spLocks noChangeShapeType="1"/>
            </p:cNvSpPr>
            <p:nvPr/>
          </p:nvSpPr>
          <p:spPr bwMode="auto">
            <a:xfrm flipV="1">
              <a:off x="3504" y="1872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415" name="Text Box 37"/>
            <p:cNvSpPr txBox="1">
              <a:spLocks noChangeArrowheads="1"/>
            </p:cNvSpPr>
            <p:nvPr/>
          </p:nvSpPr>
          <p:spPr bwMode="auto">
            <a:xfrm>
              <a:off x="3936" y="2448"/>
              <a:ext cx="2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r>
                <a:rPr lang="en-GB" sz="1400" b="1" baseline="-25000"/>
                <a:t>2</a:t>
              </a:r>
              <a:endParaRPr lang="en-GB" sz="1400" b="1" i="1"/>
            </a:p>
          </p:txBody>
        </p:sp>
        <p:sp>
          <p:nvSpPr>
            <p:cNvPr id="58416" name="Line 38"/>
            <p:cNvSpPr>
              <a:spLocks noChangeShapeType="1"/>
            </p:cNvSpPr>
            <p:nvPr/>
          </p:nvSpPr>
          <p:spPr bwMode="auto">
            <a:xfrm flipH="1">
              <a:off x="3504" y="1872"/>
              <a:ext cx="0" cy="432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417" name="Oval 39"/>
            <p:cNvSpPr>
              <a:spLocks noChangeArrowheads="1"/>
            </p:cNvSpPr>
            <p:nvPr/>
          </p:nvSpPr>
          <p:spPr bwMode="auto">
            <a:xfrm>
              <a:off x="3488" y="228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418" name="Line 40"/>
            <p:cNvSpPr>
              <a:spLocks noChangeShapeType="1"/>
            </p:cNvSpPr>
            <p:nvPr/>
          </p:nvSpPr>
          <p:spPr bwMode="auto">
            <a:xfrm>
              <a:off x="3984" y="168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8419" name="Group 41"/>
            <p:cNvGrpSpPr>
              <a:grpSpLocks/>
            </p:cNvGrpSpPr>
            <p:nvPr/>
          </p:nvGrpSpPr>
          <p:grpSpPr bwMode="auto">
            <a:xfrm>
              <a:off x="3631" y="1584"/>
              <a:ext cx="370" cy="576"/>
              <a:chOff x="1855" y="2400"/>
              <a:chExt cx="370" cy="576"/>
            </a:xfrm>
          </p:grpSpPr>
          <p:sp>
            <p:nvSpPr>
              <p:cNvPr id="58439" name="Rectangle 42"/>
              <p:cNvSpPr>
                <a:spLocks noChangeArrowheads="1"/>
              </p:cNvSpPr>
              <p:nvPr/>
            </p:nvSpPr>
            <p:spPr bwMode="auto">
              <a:xfrm>
                <a:off x="1872" y="2400"/>
                <a:ext cx="336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440" name="Text Box 43"/>
              <p:cNvSpPr txBox="1">
                <a:spLocks noChangeArrowheads="1"/>
              </p:cNvSpPr>
              <p:nvPr/>
            </p:nvSpPr>
            <p:spPr bwMode="auto">
              <a:xfrm>
                <a:off x="1855" y="2400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sz="1400" b="1" i="1"/>
                  <a:t>D</a:t>
                </a:r>
              </a:p>
            </p:txBody>
          </p:sp>
          <p:sp>
            <p:nvSpPr>
              <p:cNvPr id="58441" name="Text Box 44"/>
              <p:cNvSpPr txBox="1">
                <a:spLocks noChangeArrowheads="1"/>
              </p:cNvSpPr>
              <p:nvPr/>
            </p:nvSpPr>
            <p:spPr bwMode="auto">
              <a:xfrm>
                <a:off x="2028" y="2400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endParaRPr lang="en-GB" sz="1400" b="1"/>
              </a:p>
            </p:txBody>
          </p:sp>
          <p:sp>
            <p:nvSpPr>
              <p:cNvPr id="58442" name="AutoShape 45"/>
              <p:cNvSpPr>
                <a:spLocks noChangeArrowheads="1"/>
              </p:cNvSpPr>
              <p:nvPr/>
            </p:nvSpPr>
            <p:spPr bwMode="auto">
              <a:xfrm rot="5400000">
                <a:off x="1848" y="2665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443" name="Text Box 46"/>
              <p:cNvSpPr txBox="1">
                <a:spLocks noChangeArrowheads="1"/>
              </p:cNvSpPr>
              <p:nvPr/>
            </p:nvSpPr>
            <p:spPr bwMode="auto">
              <a:xfrm>
                <a:off x="1888" y="2601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GB" sz="1400" b="1" i="1"/>
                  <a:t>C</a:t>
                </a:r>
              </a:p>
            </p:txBody>
          </p:sp>
          <p:sp>
            <p:nvSpPr>
              <p:cNvPr id="58444" name="Text Box 47"/>
              <p:cNvSpPr txBox="1">
                <a:spLocks noChangeArrowheads="1"/>
              </p:cNvSpPr>
              <p:nvPr/>
            </p:nvSpPr>
            <p:spPr bwMode="auto">
              <a:xfrm>
                <a:off x="2035" y="2403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GB" sz="1400" b="1" i="1"/>
                  <a:t>Q</a:t>
                </a:r>
                <a:endParaRPr lang="en-GB" sz="1400" b="1"/>
              </a:p>
            </p:txBody>
          </p:sp>
        </p:grpSp>
        <p:sp>
          <p:nvSpPr>
            <p:cNvPr id="58420" name="Line 48"/>
            <p:cNvSpPr>
              <a:spLocks noChangeShapeType="1"/>
            </p:cNvSpPr>
            <p:nvPr/>
          </p:nvSpPr>
          <p:spPr bwMode="auto">
            <a:xfrm flipV="1">
              <a:off x="4176" y="1872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421" name="Text Box 49"/>
            <p:cNvSpPr txBox="1">
              <a:spLocks noChangeArrowheads="1"/>
            </p:cNvSpPr>
            <p:nvPr/>
          </p:nvSpPr>
          <p:spPr bwMode="auto">
            <a:xfrm>
              <a:off x="4608" y="2448"/>
              <a:ext cx="2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r>
                <a:rPr lang="en-GB" sz="1400" b="1" baseline="-25000"/>
                <a:t>3</a:t>
              </a:r>
              <a:endParaRPr lang="en-GB" sz="1400" b="1" i="1"/>
            </a:p>
          </p:txBody>
        </p:sp>
        <p:sp>
          <p:nvSpPr>
            <p:cNvPr id="58422" name="Line 50"/>
            <p:cNvSpPr>
              <a:spLocks noChangeShapeType="1"/>
            </p:cNvSpPr>
            <p:nvPr/>
          </p:nvSpPr>
          <p:spPr bwMode="auto">
            <a:xfrm flipH="1">
              <a:off x="4176" y="1872"/>
              <a:ext cx="0" cy="432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423" name="Line 51"/>
            <p:cNvSpPr>
              <a:spLocks noChangeShapeType="1"/>
            </p:cNvSpPr>
            <p:nvPr/>
          </p:nvSpPr>
          <p:spPr bwMode="auto">
            <a:xfrm>
              <a:off x="4656" y="1680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8424" name="Group 52"/>
            <p:cNvGrpSpPr>
              <a:grpSpLocks/>
            </p:cNvGrpSpPr>
            <p:nvPr/>
          </p:nvGrpSpPr>
          <p:grpSpPr bwMode="auto">
            <a:xfrm>
              <a:off x="4303" y="1584"/>
              <a:ext cx="370" cy="576"/>
              <a:chOff x="1855" y="2400"/>
              <a:chExt cx="370" cy="576"/>
            </a:xfrm>
          </p:grpSpPr>
          <p:sp>
            <p:nvSpPr>
              <p:cNvPr id="58433" name="Rectangle 53"/>
              <p:cNvSpPr>
                <a:spLocks noChangeArrowheads="1"/>
              </p:cNvSpPr>
              <p:nvPr/>
            </p:nvSpPr>
            <p:spPr bwMode="auto">
              <a:xfrm>
                <a:off x="1872" y="2400"/>
                <a:ext cx="336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434" name="Text Box 54"/>
              <p:cNvSpPr txBox="1">
                <a:spLocks noChangeArrowheads="1"/>
              </p:cNvSpPr>
              <p:nvPr/>
            </p:nvSpPr>
            <p:spPr bwMode="auto">
              <a:xfrm>
                <a:off x="1855" y="2400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sz="1400" b="1" i="1"/>
                  <a:t>D</a:t>
                </a:r>
              </a:p>
            </p:txBody>
          </p:sp>
          <p:sp>
            <p:nvSpPr>
              <p:cNvPr id="58435" name="Text Box 55"/>
              <p:cNvSpPr txBox="1">
                <a:spLocks noChangeArrowheads="1"/>
              </p:cNvSpPr>
              <p:nvPr/>
            </p:nvSpPr>
            <p:spPr bwMode="auto">
              <a:xfrm>
                <a:off x="2028" y="2400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endParaRPr lang="en-GB" sz="1400" b="1"/>
              </a:p>
            </p:txBody>
          </p:sp>
          <p:sp>
            <p:nvSpPr>
              <p:cNvPr id="58436" name="AutoShape 56"/>
              <p:cNvSpPr>
                <a:spLocks noChangeArrowheads="1"/>
              </p:cNvSpPr>
              <p:nvPr/>
            </p:nvSpPr>
            <p:spPr bwMode="auto">
              <a:xfrm rot="5400000">
                <a:off x="1848" y="2665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437" name="Text Box 57"/>
              <p:cNvSpPr txBox="1">
                <a:spLocks noChangeArrowheads="1"/>
              </p:cNvSpPr>
              <p:nvPr/>
            </p:nvSpPr>
            <p:spPr bwMode="auto">
              <a:xfrm>
                <a:off x="1888" y="2601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GB" sz="1400" b="1" i="1"/>
                  <a:t>C</a:t>
                </a:r>
              </a:p>
            </p:txBody>
          </p:sp>
          <p:sp>
            <p:nvSpPr>
              <p:cNvPr id="58438" name="Text Box 58"/>
              <p:cNvSpPr txBox="1">
                <a:spLocks noChangeArrowheads="1"/>
              </p:cNvSpPr>
              <p:nvPr/>
            </p:nvSpPr>
            <p:spPr bwMode="auto">
              <a:xfrm>
                <a:off x="2035" y="2403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GB" sz="1400" b="1" i="1"/>
                  <a:t>Q</a:t>
                </a:r>
                <a:endParaRPr lang="en-GB" sz="1400" b="1"/>
              </a:p>
            </p:txBody>
          </p:sp>
        </p:grpSp>
        <p:sp>
          <p:nvSpPr>
            <p:cNvPr id="58425" name="Text Box 59"/>
            <p:cNvSpPr txBox="1">
              <a:spLocks noChangeArrowheads="1"/>
            </p:cNvSpPr>
            <p:nvPr/>
          </p:nvSpPr>
          <p:spPr bwMode="auto">
            <a:xfrm>
              <a:off x="1328" y="1560"/>
              <a:ext cx="76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 b="1"/>
                <a:t>Data input</a:t>
              </a:r>
            </a:p>
          </p:txBody>
        </p:sp>
        <p:sp>
          <p:nvSpPr>
            <p:cNvPr id="58426" name="Line 61"/>
            <p:cNvSpPr>
              <a:spLocks noChangeShapeType="1"/>
            </p:cNvSpPr>
            <p:nvPr/>
          </p:nvSpPr>
          <p:spPr bwMode="auto">
            <a:xfrm rot="5400000">
              <a:off x="4368" y="2064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427" name="Line 62"/>
            <p:cNvSpPr>
              <a:spLocks noChangeShapeType="1"/>
            </p:cNvSpPr>
            <p:nvPr/>
          </p:nvSpPr>
          <p:spPr bwMode="auto">
            <a:xfrm rot="5400000">
              <a:off x="3696" y="2064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428" name="Line 63"/>
            <p:cNvSpPr>
              <a:spLocks noChangeShapeType="1"/>
            </p:cNvSpPr>
            <p:nvPr/>
          </p:nvSpPr>
          <p:spPr bwMode="auto">
            <a:xfrm rot="5400000">
              <a:off x="3024" y="2064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429" name="Line 64"/>
            <p:cNvSpPr>
              <a:spLocks noChangeShapeType="1"/>
            </p:cNvSpPr>
            <p:nvPr/>
          </p:nvSpPr>
          <p:spPr bwMode="auto">
            <a:xfrm rot="5400000">
              <a:off x="2352" y="2064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430" name="Oval 65"/>
            <p:cNvSpPr>
              <a:spLocks noChangeArrowheads="1"/>
            </p:cNvSpPr>
            <p:nvPr/>
          </p:nvSpPr>
          <p:spPr bwMode="auto">
            <a:xfrm>
              <a:off x="2720" y="1664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431" name="Oval 66"/>
            <p:cNvSpPr>
              <a:spLocks noChangeArrowheads="1"/>
            </p:cNvSpPr>
            <p:nvPr/>
          </p:nvSpPr>
          <p:spPr bwMode="auto">
            <a:xfrm>
              <a:off x="3392" y="1664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432" name="Oval 67"/>
            <p:cNvSpPr>
              <a:spLocks noChangeArrowheads="1"/>
            </p:cNvSpPr>
            <p:nvPr/>
          </p:nvSpPr>
          <p:spPr bwMode="auto">
            <a:xfrm>
              <a:off x="4064" y="1664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8376" name="Group 97"/>
          <p:cNvGrpSpPr>
            <a:grpSpLocks/>
          </p:cNvGrpSpPr>
          <p:nvPr/>
        </p:nvGrpSpPr>
        <p:grpSpPr bwMode="auto">
          <a:xfrm>
            <a:off x="3276600" y="4572000"/>
            <a:ext cx="2798763" cy="1295400"/>
            <a:chOff x="2064" y="2880"/>
            <a:chExt cx="1763" cy="816"/>
          </a:xfrm>
        </p:grpSpPr>
        <p:sp>
          <p:nvSpPr>
            <p:cNvPr id="58382" name="Rectangle 69"/>
            <p:cNvSpPr>
              <a:spLocks noChangeArrowheads="1"/>
            </p:cNvSpPr>
            <p:nvPr/>
          </p:nvSpPr>
          <p:spPr bwMode="auto">
            <a:xfrm>
              <a:off x="2976" y="2880"/>
              <a:ext cx="816" cy="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383" name="Text Box 70"/>
            <p:cNvSpPr txBox="1">
              <a:spLocks noChangeArrowheads="1"/>
            </p:cNvSpPr>
            <p:nvPr/>
          </p:nvSpPr>
          <p:spPr bwMode="auto">
            <a:xfrm>
              <a:off x="2976" y="2928"/>
              <a:ext cx="2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 b="1" i="1"/>
                <a:t>D</a:t>
              </a:r>
              <a:endParaRPr lang="en-US"/>
            </a:p>
          </p:txBody>
        </p:sp>
        <p:sp>
          <p:nvSpPr>
            <p:cNvPr id="58384" name="Text Box 71"/>
            <p:cNvSpPr txBox="1">
              <a:spLocks noChangeArrowheads="1"/>
            </p:cNvSpPr>
            <p:nvPr/>
          </p:nvSpPr>
          <p:spPr bwMode="auto">
            <a:xfrm>
              <a:off x="3024" y="3120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 b="1" i="1"/>
                <a:t>C</a:t>
              </a:r>
              <a:endParaRPr lang="en-US"/>
            </a:p>
          </p:txBody>
        </p:sp>
        <p:sp>
          <p:nvSpPr>
            <p:cNvPr id="58385" name="AutoShape 72"/>
            <p:cNvSpPr>
              <a:spLocks noChangeArrowheads="1"/>
            </p:cNvSpPr>
            <p:nvPr/>
          </p:nvSpPr>
          <p:spPr bwMode="auto">
            <a:xfrm rot="5400000">
              <a:off x="2976" y="3168"/>
              <a:ext cx="96" cy="96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386" name="Line 73"/>
            <p:cNvSpPr>
              <a:spLocks noChangeShapeType="1"/>
            </p:cNvSpPr>
            <p:nvPr/>
          </p:nvSpPr>
          <p:spPr bwMode="auto">
            <a:xfrm>
              <a:off x="2736" y="302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387" name="Line 75"/>
            <p:cNvSpPr>
              <a:spLocks noChangeShapeType="1"/>
            </p:cNvSpPr>
            <p:nvPr/>
          </p:nvSpPr>
          <p:spPr bwMode="auto">
            <a:xfrm>
              <a:off x="2736" y="321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388" name="Text Box 76"/>
            <p:cNvSpPr txBox="1">
              <a:spLocks noChangeArrowheads="1"/>
            </p:cNvSpPr>
            <p:nvPr/>
          </p:nvSpPr>
          <p:spPr bwMode="auto">
            <a:xfrm>
              <a:off x="2400" y="3120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 b="1"/>
                <a:t>CLK</a:t>
              </a:r>
              <a:endParaRPr lang="en-US" sz="1400"/>
            </a:p>
          </p:txBody>
        </p:sp>
        <p:sp>
          <p:nvSpPr>
            <p:cNvPr id="58389" name="Text Box 77"/>
            <p:cNvSpPr txBox="1">
              <a:spLocks noChangeArrowheads="1"/>
            </p:cNvSpPr>
            <p:nvPr/>
          </p:nvSpPr>
          <p:spPr bwMode="auto">
            <a:xfrm>
              <a:off x="2064" y="2928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 b="1"/>
                <a:t>Data input</a:t>
              </a:r>
              <a:endParaRPr lang="en-US" sz="1400"/>
            </a:p>
          </p:txBody>
        </p:sp>
        <p:sp>
          <p:nvSpPr>
            <p:cNvPr id="58390" name="Line 78"/>
            <p:cNvSpPr>
              <a:spLocks noChangeShapeType="1"/>
            </p:cNvSpPr>
            <p:nvPr/>
          </p:nvSpPr>
          <p:spPr bwMode="auto">
            <a:xfrm>
              <a:off x="3264" y="331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391" name="Text Box 79"/>
            <p:cNvSpPr txBox="1">
              <a:spLocks noChangeArrowheads="1"/>
            </p:cNvSpPr>
            <p:nvPr/>
          </p:nvSpPr>
          <p:spPr bwMode="auto">
            <a:xfrm>
              <a:off x="3152" y="3504"/>
              <a:ext cx="2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r>
                <a:rPr lang="en-GB" sz="1400" b="1" baseline="-25000"/>
                <a:t>0</a:t>
              </a:r>
              <a:endParaRPr lang="en-GB" sz="1400" b="1" i="1"/>
            </a:p>
          </p:txBody>
        </p:sp>
        <p:sp>
          <p:nvSpPr>
            <p:cNvPr id="58392" name="Text Box 80"/>
            <p:cNvSpPr txBox="1">
              <a:spLocks noChangeArrowheads="1"/>
            </p:cNvSpPr>
            <p:nvPr/>
          </p:nvSpPr>
          <p:spPr bwMode="auto">
            <a:xfrm>
              <a:off x="3296" y="3504"/>
              <a:ext cx="2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r>
                <a:rPr lang="en-GB" sz="1400" b="1" baseline="-25000"/>
                <a:t>1</a:t>
              </a:r>
              <a:endParaRPr lang="en-GB" sz="1400" b="1" i="1"/>
            </a:p>
          </p:txBody>
        </p:sp>
        <p:sp>
          <p:nvSpPr>
            <p:cNvPr id="58393" name="Text Box 81"/>
            <p:cNvSpPr txBox="1">
              <a:spLocks noChangeArrowheads="1"/>
            </p:cNvSpPr>
            <p:nvPr/>
          </p:nvSpPr>
          <p:spPr bwMode="auto">
            <a:xfrm>
              <a:off x="3440" y="3504"/>
              <a:ext cx="2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r>
                <a:rPr lang="en-GB" sz="1400" b="1" baseline="-25000"/>
                <a:t>2</a:t>
              </a:r>
              <a:endParaRPr lang="en-GB" sz="1400" b="1" i="1"/>
            </a:p>
          </p:txBody>
        </p:sp>
        <p:sp>
          <p:nvSpPr>
            <p:cNvPr id="58394" name="Text Box 82"/>
            <p:cNvSpPr txBox="1">
              <a:spLocks noChangeArrowheads="1"/>
            </p:cNvSpPr>
            <p:nvPr/>
          </p:nvSpPr>
          <p:spPr bwMode="auto">
            <a:xfrm>
              <a:off x="3584" y="3504"/>
              <a:ext cx="2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r>
                <a:rPr lang="en-GB" sz="1400" b="1" baseline="-25000"/>
                <a:t>3</a:t>
              </a:r>
              <a:endParaRPr lang="en-GB" sz="1400" b="1" i="1"/>
            </a:p>
          </p:txBody>
        </p:sp>
        <p:sp>
          <p:nvSpPr>
            <p:cNvPr id="58395" name="Line 87"/>
            <p:cNvSpPr>
              <a:spLocks noChangeShapeType="1"/>
            </p:cNvSpPr>
            <p:nvPr/>
          </p:nvSpPr>
          <p:spPr bwMode="auto">
            <a:xfrm>
              <a:off x="3408" y="331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396" name="Line 88"/>
            <p:cNvSpPr>
              <a:spLocks noChangeShapeType="1"/>
            </p:cNvSpPr>
            <p:nvPr/>
          </p:nvSpPr>
          <p:spPr bwMode="auto">
            <a:xfrm>
              <a:off x="3552" y="331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397" name="Line 89"/>
            <p:cNvSpPr>
              <a:spLocks noChangeShapeType="1"/>
            </p:cNvSpPr>
            <p:nvPr/>
          </p:nvSpPr>
          <p:spPr bwMode="auto">
            <a:xfrm>
              <a:off x="3696" y="331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398" name="Text Box 90"/>
            <p:cNvSpPr txBox="1">
              <a:spLocks noChangeArrowheads="1"/>
            </p:cNvSpPr>
            <p:nvPr/>
          </p:nvSpPr>
          <p:spPr bwMode="auto">
            <a:xfrm>
              <a:off x="3264" y="2928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 b="1"/>
                <a:t>SRG 4</a:t>
              </a:r>
              <a:endParaRPr lang="en-US" sz="1400"/>
            </a:p>
          </p:txBody>
        </p:sp>
      </p:grpSp>
      <p:sp>
        <p:nvSpPr>
          <p:cNvPr id="58377" name="Text Box 93"/>
          <p:cNvSpPr txBox="1">
            <a:spLocks noChangeArrowheads="1"/>
          </p:cNvSpPr>
          <p:nvPr/>
        </p:nvSpPr>
        <p:spPr bwMode="auto">
          <a:xfrm>
            <a:off x="6172200" y="48006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Logic symbol</a:t>
            </a:r>
          </a:p>
        </p:txBody>
      </p:sp>
      <p:sp>
        <p:nvSpPr>
          <p:cNvPr id="58378" name="AutoShape 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838700"/>
            <a:ext cx="381000" cy="304800"/>
          </a:xfrm>
          <a:prstGeom prst="actionButtonBackPrevious">
            <a:avLst/>
          </a:prstGeom>
          <a:gradFill rotWithShape="0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3379" name="AutoShape 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295900"/>
            <a:ext cx="381000" cy="304800"/>
          </a:xfrm>
          <a:prstGeom prst="actionButtonForwardNext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3380" name="AutoShape 10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381500"/>
            <a:ext cx="381000" cy="304800"/>
          </a:xfrm>
          <a:prstGeom prst="actionButtonBeginning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3381" name="AutoShape 10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753100"/>
            <a:ext cx="381000" cy="304800"/>
          </a:xfrm>
          <a:prstGeom prst="actionButtonEnd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46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CS1104-13</a:t>
            </a:r>
          </a:p>
        </p:txBody>
      </p:sp>
      <p:sp>
        <p:nvSpPr>
          <p:cNvPr id="593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Parallel In/Serial Out Shift Registers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E6BB0C5-847A-44F2-AC8D-2DCEAC1ACC11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In/Serial Out Shift Registers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696200" cy="53340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mtClean="0"/>
              <a:t>Bits are entered simultaneously, but output is serial.</a:t>
            </a:r>
          </a:p>
        </p:txBody>
      </p:sp>
      <p:grpSp>
        <p:nvGrpSpPr>
          <p:cNvPr id="59399" name="Group 170"/>
          <p:cNvGrpSpPr>
            <a:grpSpLocks/>
          </p:cNvGrpSpPr>
          <p:nvPr/>
        </p:nvGrpSpPr>
        <p:grpSpPr bwMode="auto">
          <a:xfrm>
            <a:off x="1066800" y="1981200"/>
            <a:ext cx="7924800" cy="3733800"/>
            <a:chOff x="672" y="1248"/>
            <a:chExt cx="4992" cy="2352"/>
          </a:xfrm>
        </p:grpSpPr>
        <p:sp>
          <p:nvSpPr>
            <p:cNvPr id="59406" name="Line 5"/>
            <p:cNvSpPr>
              <a:spLocks noChangeShapeType="1"/>
            </p:cNvSpPr>
            <p:nvPr/>
          </p:nvSpPr>
          <p:spPr bwMode="auto">
            <a:xfrm>
              <a:off x="1632" y="3504"/>
              <a:ext cx="2880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07" name="Line 6"/>
            <p:cNvSpPr>
              <a:spLocks noChangeShapeType="1"/>
            </p:cNvSpPr>
            <p:nvPr/>
          </p:nvSpPr>
          <p:spPr bwMode="auto">
            <a:xfrm flipV="1">
              <a:off x="1920" y="288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08" name="Line 7"/>
            <p:cNvSpPr>
              <a:spLocks noChangeShapeType="1"/>
            </p:cNvSpPr>
            <p:nvPr/>
          </p:nvSpPr>
          <p:spPr bwMode="auto">
            <a:xfrm flipV="1">
              <a:off x="1920" y="3072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09" name="Text Box 8"/>
            <p:cNvSpPr txBox="1">
              <a:spLocks noChangeArrowheads="1"/>
            </p:cNvSpPr>
            <p:nvPr/>
          </p:nvSpPr>
          <p:spPr bwMode="auto">
            <a:xfrm>
              <a:off x="1824" y="1536"/>
              <a:ext cx="2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 i="1"/>
                <a:t>D</a:t>
              </a:r>
              <a:r>
                <a:rPr lang="en-GB" sz="1400" b="1" baseline="-25000"/>
                <a:t>0</a:t>
              </a:r>
              <a:endParaRPr lang="en-GB" sz="1400" b="1" i="1"/>
            </a:p>
          </p:txBody>
        </p:sp>
        <p:sp>
          <p:nvSpPr>
            <p:cNvPr id="59410" name="Text Box 9"/>
            <p:cNvSpPr txBox="1">
              <a:spLocks noChangeArrowheads="1"/>
            </p:cNvSpPr>
            <p:nvPr/>
          </p:nvSpPr>
          <p:spPr bwMode="auto">
            <a:xfrm>
              <a:off x="1296" y="3408"/>
              <a:ext cx="34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/>
                <a:t>CLK</a:t>
              </a:r>
            </a:p>
          </p:txBody>
        </p:sp>
        <p:sp>
          <p:nvSpPr>
            <p:cNvPr id="59411" name="Line 10"/>
            <p:cNvSpPr>
              <a:spLocks noChangeShapeType="1"/>
            </p:cNvSpPr>
            <p:nvPr/>
          </p:nvSpPr>
          <p:spPr bwMode="auto">
            <a:xfrm flipH="1">
              <a:off x="1920" y="3072"/>
              <a:ext cx="0" cy="432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12" name="Oval 11"/>
            <p:cNvSpPr>
              <a:spLocks noChangeArrowheads="1"/>
            </p:cNvSpPr>
            <p:nvPr/>
          </p:nvSpPr>
          <p:spPr bwMode="auto">
            <a:xfrm>
              <a:off x="1896" y="348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13" name="Line 12"/>
            <p:cNvSpPr>
              <a:spLocks noChangeShapeType="1"/>
            </p:cNvSpPr>
            <p:nvPr/>
          </p:nvSpPr>
          <p:spPr bwMode="auto">
            <a:xfrm>
              <a:off x="2784" y="288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9414" name="Group 13"/>
            <p:cNvGrpSpPr>
              <a:grpSpLocks/>
            </p:cNvGrpSpPr>
            <p:nvPr/>
          </p:nvGrpSpPr>
          <p:grpSpPr bwMode="auto">
            <a:xfrm>
              <a:off x="2055" y="2784"/>
              <a:ext cx="370" cy="576"/>
              <a:chOff x="1855" y="2400"/>
              <a:chExt cx="370" cy="576"/>
            </a:xfrm>
          </p:grpSpPr>
          <p:sp>
            <p:nvSpPr>
              <p:cNvPr id="59539" name="Rectangle 14"/>
              <p:cNvSpPr>
                <a:spLocks noChangeArrowheads="1"/>
              </p:cNvSpPr>
              <p:nvPr/>
            </p:nvSpPr>
            <p:spPr bwMode="auto">
              <a:xfrm>
                <a:off x="1872" y="2400"/>
                <a:ext cx="336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9540" name="Text Box 15"/>
              <p:cNvSpPr txBox="1">
                <a:spLocks noChangeArrowheads="1"/>
              </p:cNvSpPr>
              <p:nvPr/>
            </p:nvSpPr>
            <p:spPr bwMode="auto">
              <a:xfrm>
                <a:off x="1855" y="2400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sz="1400" b="1" i="1"/>
                  <a:t>D</a:t>
                </a:r>
              </a:p>
            </p:txBody>
          </p:sp>
          <p:sp>
            <p:nvSpPr>
              <p:cNvPr id="59541" name="Text Box 16"/>
              <p:cNvSpPr txBox="1">
                <a:spLocks noChangeArrowheads="1"/>
              </p:cNvSpPr>
              <p:nvPr/>
            </p:nvSpPr>
            <p:spPr bwMode="auto">
              <a:xfrm>
                <a:off x="2028" y="2400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endParaRPr lang="en-GB" sz="1400" b="1"/>
              </a:p>
            </p:txBody>
          </p:sp>
          <p:sp>
            <p:nvSpPr>
              <p:cNvPr id="59542" name="AutoShape 17"/>
              <p:cNvSpPr>
                <a:spLocks noChangeArrowheads="1"/>
              </p:cNvSpPr>
              <p:nvPr/>
            </p:nvSpPr>
            <p:spPr bwMode="auto">
              <a:xfrm rot="5400000">
                <a:off x="1848" y="2665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9543" name="Text Box 18"/>
              <p:cNvSpPr txBox="1">
                <a:spLocks noChangeArrowheads="1"/>
              </p:cNvSpPr>
              <p:nvPr/>
            </p:nvSpPr>
            <p:spPr bwMode="auto">
              <a:xfrm>
                <a:off x="1888" y="2601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GB" sz="1400" b="1" i="1"/>
                  <a:t>C</a:t>
                </a:r>
              </a:p>
            </p:txBody>
          </p:sp>
          <p:sp>
            <p:nvSpPr>
              <p:cNvPr id="59544" name="Text Box 19"/>
              <p:cNvSpPr txBox="1">
                <a:spLocks noChangeArrowheads="1"/>
              </p:cNvSpPr>
              <p:nvPr/>
            </p:nvSpPr>
            <p:spPr bwMode="auto">
              <a:xfrm>
                <a:off x="2035" y="2403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GB" sz="1400" b="1" i="1"/>
                  <a:t>Q</a:t>
                </a:r>
                <a:endParaRPr lang="en-GB" sz="1400" b="1"/>
              </a:p>
            </p:txBody>
          </p:sp>
        </p:grpSp>
        <p:sp>
          <p:nvSpPr>
            <p:cNvPr id="59415" name="Line 20"/>
            <p:cNvSpPr>
              <a:spLocks noChangeShapeType="1"/>
            </p:cNvSpPr>
            <p:nvPr/>
          </p:nvSpPr>
          <p:spPr bwMode="auto">
            <a:xfrm flipV="1">
              <a:off x="2784" y="3072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16" name="Text Box 21"/>
            <p:cNvSpPr txBox="1">
              <a:spLocks noChangeArrowheads="1"/>
            </p:cNvSpPr>
            <p:nvPr/>
          </p:nvSpPr>
          <p:spPr bwMode="auto">
            <a:xfrm>
              <a:off x="2880" y="1536"/>
              <a:ext cx="2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 i="1"/>
                <a:t>D</a:t>
              </a:r>
              <a:r>
                <a:rPr lang="en-GB" sz="1400" b="1" baseline="-25000"/>
                <a:t>1</a:t>
              </a:r>
              <a:endParaRPr lang="en-GB" sz="1400" b="1" i="1"/>
            </a:p>
          </p:txBody>
        </p:sp>
        <p:sp>
          <p:nvSpPr>
            <p:cNvPr id="59417" name="Line 22"/>
            <p:cNvSpPr>
              <a:spLocks noChangeShapeType="1"/>
            </p:cNvSpPr>
            <p:nvPr/>
          </p:nvSpPr>
          <p:spPr bwMode="auto">
            <a:xfrm flipH="1">
              <a:off x="2784" y="3072"/>
              <a:ext cx="0" cy="432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18" name="Oval 23"/>
            <p:cNvSpPr>
              <a:spLocks noChangeArrowheads="1"/>
            </p:cNvSpPr>
            <p:nvPr/>
          </p:nvSpPr>
          <p:spPr bwMode="auto">
            <a:xfrm>
              <a:off x="2768" y="348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9419" name="Group 25"/>
            <p:cNvGrpSpPr>
              <a:grpSpLocks/>
            </p:cNvGrpSpPr>
            <p:nvPr/>
          </p:nvGrpSpPr>
          <p:grpSpPr bwMode="auto">
            <a:xfrm>
              <a:off x="2919" y="2784"/>
              <a:ext cx="370" cy="576"/>
              <a:chOff x="1855" y="2400"/>
              <a:chExt cx="370" cy="576"/>
            </a:xfrm>
          </p:grpSpPr>
          <p:sp>
            <p:nvSpPr>
              <p:cNvPr id="59533" name="Rectangle 26"/>
              <p:cNvSpPr>
                <a:spLocks noChangeArrowheads="1"/>
              </p:cNvSpPr>
              <p:nvPr/>
            </p:nvSpPr>
            <p:spPr bwMode="auto">
              <a:xfrm>
                <a:off x="1872" y="2400"/>
                <a:ext cx="336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9534" name="Text Box 27"/>
              <p:cNvSpPr txBox="1">
                <a:spLocks noChangeArrowheads="1"/>
              </p:cNvSpPr>
              <p:nvPr/>
            </p:nvSpPr>
            <p:spPr bwMode="auto">
              <a:xfrm>
                <a:off x="1855" y="2400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sz="1400" b="1" i="1"/>
                  <a:t>D</a:t>
                </a:r>
              </a:p>
            </p:txBody>
          </p:sp>
          <p:sp>
            <p:nvSpPr>
              <p:cNvPr id="59535" name="Text Box 28"/>
              <p:cNvSpPr txBox="1">
                <a:spLocks noChangeArrowheads="1"/>
              </p:cNvSpPr>
              <p:nvPr/>
            </p:nvSpPr>
            <p:spPr bwMode="auto">
              <a:xfrm>
                <a:off x="2028" y="2400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endParaRPr lang="en-GB" sz="1400" b="1"/>
              </a:p>
            </p:txBody>
          </p:sp>
          <p:sp>
            <p:nvSpPr>
              <p:cNvPr id="59536" name="AutoShape 29"/>
              <p:cNvSpPr>
                <a:spLocks noChangeArrowheads="1"/>
              </p:cNvSpPr>
              <p:nvPr/>
            </p:nvSpPr>
            <p:spPr bwMode="auto">
              <a:xfrm rot="5400000">
                <a:off x="1848" y="2665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9537" name="Text Box 30"/>
              <p:cNvSpPr txBox="1">
                <a:spLocks noChangeArrowheads="1"/>
              </p:cNvSpPr>
              <p:nvPr/>
            </p:nvSpPr>
            <p:spPr bwMode="auto">
              <a:xfrm>
                <a:off x="1888" y="2601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GB" sz="1400" b="1" i="1"/>
                  <a:t>C</a:t>
                </a:r>
              </a:p>
            </p:txBody>
          </p:sp>
          <p:sp>
            <p:nvSpPr>
              <p:cNvPr id="59538" name="Text Box 31"/>
              <p:cNvSpPr txBox="1">
                <a:spLocks noChangeArrowheads="1"/>
              </p:cNvSpPr>
              <p:nvPr/>
            </p:nvSpPr>
            <p:spPr bwMode="auto">
              <a:xfrm>
                <a:off x="2035" y="2403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GB" sz="1400" b="1" i="1"/>
                  <a:t>Q</a:t>
                </a:r>
                <a:endParaRPr lang="en-GB" sz="1400" b="1"/>
              </a:p>
            </p:txBody>
          </p:sp>
        </p:grpSp>
        <p:sp>
          <p:nvSpPr>
            <p:cNvPr id="59420" name="Line 32"/>
            <p:cNvSpPr>
              <a:spLocks noChangeShapeType="1"/>
            </p:cNvSpPr>
            <p:nvPr/>
          </p:nvSpPr>
          <p:spPr bwMode="auto">
            <a:xfrm flipV="1">
              <a:off x="3648" y="3072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21" name="Text Box 33"/>
            <p:cNvSpPr txBox="1">
              <a:spLocks noChangeArrowheads="1"/>
            </p:cNvSpPr>
            <p:nvPr/>
          </p:nvSpPr>
          <p:spPr bwMode="auto">
            <a:xfrm>
              <a:off x="3696" y="1536"/>
              <a:ext cx="2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 i="1"/>
                <a:t>D</a:t>
              </a:r>
              <a:r>
                <a:rPr lang="en-GB" sz="1400" b="1" baseline="-25000"/>
                <a:t>2</a:t>
              </a:r>
              <a:endParaRPr lang="en-GB" sz="1400" b="1" i="1"/>
            </a:p>
          </p:txBody>
        </p:sp>
        <p:sp>
          <p:nvSpPr>
            <p:cNvPr id="59422" name="Line 34"/>
            <p:cNvSpPr>
              <a:spLocks noChangeShapeType="1"/>
            </p:cNvSpPr>
            <p:nvPr/>
          </p:nvSpPr>
          <p:spPr bwMode="auto">
            <a:xfrm flipH="1">
              <a:off x="3648" y="3072"/>
              <a:ext cx="0" cy="432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23" name="Oval 35"/>
            <p:cNvSpPr>
              <a:spLocks noChangeArrowheads="1"/>
            </p:cNvSpPr>
            <p:nvPr/>
          </p:nvSpPr>
          <p:spPr bwMode="auto">
            <a:xfrm>
              <a:off x="3624" y="348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9424" name="Group 37"/>
            <p:cNvGrpSpPr>
              <a:grpSpLocks/>
            </p:cNvGrpSpPr>
            <p:nvPr/>
          </p:nvGrpSpPr>
          <p:grpSpPr bwMode="auto">
            <a:xfrm>
              <a:off x="3783" y="2784"/>
              <a:ext cx="370" cy="576"/>
              <a:chOff x="1855" y="2400"/>
              <a:chExt cx="370" cy="576"/>
            </a:xfrm>
          </p:grpSpPr>
          <p:sp>
            <p:nvSpPr>
              <p:cNvPr id="59527" name="Rectangle 38"/>
              <p:cNvSpPr>
                <a:spLocks noChangeArrowheads="1"/>
              </p:cNvSpPr>
              <p:nvPr/>
            </p:nvSpPr>
            <p:spPr bwMode="auto">
              <a:xfrm>
                <a:off x="1872" y="2400"/>
                <a:ext cx="336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9528" name="Text Box 39"/>
              <p:cNvSpPr txBox="1">
                <a:spLocks noChangeArrowheads="1"/>
              </p:cNvSpPr>
              <p:nvPr/>
            </p:nvSpPr>
            <p:spPr bwMode="auto">
              <a:xfrm>
                <a:off x="1855" y="2400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sz="1400" b="1" i="1"/>
                  <a:t>D</a:t>
                </a:r>
              </a:p>
            </p:txBody>
          </p:sp>
          <p:sp>
            <p:nvSpPr>
              <p:cNvPr id="59529" name="Text Box 40"/>
              <p:cNvSpPr txBox="1">
                <a:spLocks noChangeArrowheads="1"/>
              </p:cNvSpPr>
              <p:nvPr/>
            </p:nvSpPr>
            <p:spPr bwMode="auto">
              <a:xfrm>
                <a:off x="2028" y="2400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endParaRPr lang="en-GB" sz="1400" b="1"/>
              </a:p>
            </p:txBody>
          </p:sp>
          <p:sp>
            <p:nvSpPr>
              <p:cNvPr id="59530" name="AutoShape 41"/>
              <p:cNvSpPr>
                <a:spLocks noChangeArrowheads="1"/>
              </p:cNvSpPr>
              <p:nvPr/>
            </p:nvSpPr>
            <p:spPr bwMode="auto">
              <a:xfrm rot="5400000">
                <a:off x="1848" y="2665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9531" name="Text Box 42"/>
              <p:cNvSpPr txBox="1">
                <a:spLocks noChangeArrowheads="1"/>
              </p:cNvSpPr>
              <p:nvPr/>
            </p:nvSpPr>
            <p:spPr bwMode="auto">
              <a:xfrm>
                <a:off x="1888" y="2601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GB" sz="1400" b="1" i="1"/>
                  <a:t>C</a:t>
                </a:r>
              </a:p>
            </p:txBody>
          </p:sp>
          <p:sp>
            <p:nvSpPr>
              <p:cNvPr id="59532" name="Text Box 43"/>
              <p:cNvSpPr txBox="1">
                <a:spLocks noChangeArrowheads="1"/>
              </p:cNvSpPr>
              <p:nvPr/>
            </p:nvSpPr>
            <p:spPr bwMode="auto">
              <a:xfrm>
                <a:off x="2035" y="2403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GB" sz="1400" b="1" i="1"/>
                  <a:t>Q</a:t>
                </a:r>
                <a:endParaRPr lang="en-GB" sz="1400" b="1"/>
              </a:p>
            </p:txBody>
          </p:sp>
        </p:grpSp>
        <p:sp>
          <p:nvSpPr>
            <p:cNvPr id="59425" name="Line 44"/>
            <p:cNvSpPr>
              <a:spLocks noChangeShapeType="1"/>
            </p:cNvSpPr>
            <p:nvPr/>
          </p:nvSpPr>
          <p:spPr bwMode="auto">
            <a:xfrm flipV="1">
              <a:off x="4512" y="3072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26" name="Text Box 45"/>
            <p:cNvSpPr txBox="1">
              <a:spLocks noChangeArrowheads="1"/>
            </p:cNvSpPr>
            <p:nvPr/>
          </p:nvSpPr>
          <p:spPr bwMode="auto">
            <a:xfrm>
              <a:off x="4608" y="1536"/>
              <a:ext cx="2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 i="1"/>
                <a:t>D</a:t>
              </a:r>
              <a:r>
                <a:rPr lang="en-GB" sz="1400" b="1" baseline="-25000"/>
                <a:t>3</a:t>
              </a:r>
              <a:endParaRPr lang="en-GB" sz="1400" b="1" i="1"/>
            </a:p>
          </p:txBody>
        </p:sp>
        <p:sp>
          <p:nvSpPr>
            <p:cNvPr id="59427" name="Line 46"/>
            <p:cNvSpPr>
              <a:spLocks noChangeShapeType="1"/>
            </p:cNvSpPr>
            <p:nvPr/>
          </p:nvSpPr>
          <p:spPr bwMode="auto">
            <a:xfrm flipH="1">
              <a:off x="4512" y="3072"/>
              <a:ext cx="0" cy="432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28" name="Line 47"/>
            <p:cNvSpPr>
              <a:spLocks noChangeShapeType="1"/>
            </p:cNvSpPr>
            <p:nvPr/>
          </p:nvSpPr>
          <p:spPr bwMode="auto">
            <a:xfrm>
              <a:off x="4992" y="288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9429" name="Group 48"/>
            <p:cNvGrpSpPr>
              <a:grpSpLocks/>
            </p:cNvGrpSpPr>
            <p:nvPr/>
          </p:nvGrpSpPr>
          <p:grpSpPr bwMode="auto">
            <a:xfrm>
              <a:off x="4647" y="2784"/>
              <a:ext cx="370" cy="576"/>
              <a:chOff x="1855" y="2400"/>
              <a:chExt cx="370" cy="576"/>
            </a:xfrm>
          </p:grpSpPr>
          <p:sp>
            <p:nvSpPr>
              <p:cNvPr id="59521" name="Rectangle 49"/>
              <p:cNvSpPr>
                <a:spLocks noChangeArrowheads="1"/>
              </p:cNvSpPr>
              <p:nvPr/>
            </p:nvSpPr>
            <p:spPr bwMode="auto">
              <a:xfrm>
                <a:off x="1872" y="2400"/>
                <a:ext cx="336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9522" name="Text Box 50"/>
              <p:cNvSpPr txBox="1">
                <a:spLocks noChangeArrowheads="1"/>
              </p:cNvSpPr>
              <p:nvPr/>
            </p:nvSpPr>
            <p:spPr bwMode="auto">
              <a:xfrm>
                <a:off x="1855" y="2400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sz="1400" b="1" i="1"/>
                  <a:t>D</a:t>
                </a:r>
              </a:p>
            </p:txBody>
          </p:sp>
          <p:sp>
            <p:nvSpPr>
              <p:cNvPr id="59523" name="Text Box 51"/>
              <p:cNvSpPr txBox="1">
                <a:spLocks noChangeArrowheads="1"/>
              </p:cNvSpPr>
              <p:nvPr/>
            </p:nvSpPr>
            <p:spPr bwMode="auto">
              <a:xfrm>
                <a:off x="2028" y="2400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endParaRPr lang="en-GB" sz="1400" b="1"/>
              </a:p>
            </p:txBody>
          </p:sp>
          <p:sp>
            <p:nvSpPr>
              <p:cNvPr id="59524" name="AutoShape 52"/>
              <p:cNvSpPr>
                <a:spLocks noChangeArrowheads="1"/>
              </p:cNvSpPr>
              <p:nvPr/>
            </p:nvSpPr>
            <p:spPr bwMode="auto">
              <a:xfrm rot="5400000">
                <a:off x="1848" y="2665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9525" name="Text Box 53"/>
              <p:cNvSpPr txBox="1">
                <a:spLocks noChangeArrowheads="1"/>
              </p:cNvSpPr>
              <p:nvPr/>
            </p:nvSpPr>
            <p:spPr bwMode="auto">
              <a:xfrm>
                <a:off x="1888" y="2601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GB" sz="1400" b="1" i="1"/>
                  <a:t>C</a:t>
                </a:r>
              </a:p>
            </p:txBody>
          </p:sp>
          <p:sp>
            <p:nvSpPr>
              <p:cNvPr id="59526" name="Text Box 54"/>
              <p:cNvSpPr txBox="1">
                <a:spLocks noChangeArrowheads="1"/>
              </p:cNvSpPr>
              <p:nvPr/>
            </p:nvSpPr>
            <p:spPr bwMode="auto">
              <a:xfrm>
                <a:off x="2035" y="2403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GB" sz="1400" b="1" i="1"/>
                  <a:t>Q</a:t>
                </a:r>
                <a:endParaRPr lang="en-GB" sz="1400" b="1"/>
              </a:p>
            </p:txBody>
          </p:sp>
        </p:grpSp>
        <p:sp>
          <p:nvSpPr>
            <p:cNvPr id="59430" name="Text Box 55"/>
            <p:cNvSpPr txBox="1">
              <a:spLocks noChangeArrowheads="1"/>
            </p:cNvSpPr>
            <p:nvPr/>
          </p:nvSpPr>
          <p:spPr bwMode="auto">
            <a:xfrm>
              <a:off x="2928" y="1248"/>
              <a:ext cx="76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 b="1"/>
                <a:t>Data input</a:t>
              </a:r>
            </a:p>
          </p:txBody>
        </p:sp>
        <p:sp>
          <p:nvSpPr>
            <p:cNvPr id="59431" name="Oval 60"/>
            <p:cNvSpPr>
              <a:spLocks noChangeArrowheads="1"/>
            </p:cNvSpPr>
            <p:nvPr/>
          </p:nvSpPr>
          <p:spPr bwMode="auto">
            <a:xfrm>
              <a:off x="2863" y="1808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32" name="Oval 61"/>
            <p:cNvSpPr>
              <a:spLocks noChangeArrowheads="1"/>
            </p:cNvSpPr>
            <p:nvPr/>
          </p:nvSpPr>
          <p:spPr bwMode="auto">
            <a:xfrm>
              <a:off x="3727" y="1808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33" name="Oval 62"/>
            <p:cNvSpPr>
              <a:spLocks noChangeArrowheads="1"/>
            </p:cNvSpPr>
            <p:nvPr/>
          </p:nvSpPr>
          <p:spPr bwMode="auto">
            <a:xfrm>
              <a:off x="2671" y="1952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9434" name="Group 82"/>
            <p:cNvGrpSpPr>
              <a:grpSpLocks/>
            </p:cNvGrpSpPr>
            <p:nvPr/>
          </p:nvGrpSpPr>
          <p:grpSpPr bwMode="auto">
            <a:xfrm rot="5400000">
              <a:off x="2679" y="2545"/>
              <a:ext cx="209" cy="192"/>
              <a:chOff x="2112" y="2976"/>
              <a:chExt cx="209" cy="192"/>
            </a:xfrm>
          </p:grpSpPr>
          <p:sp>
            <p:nvSpPr>
              <p:cNvPr id="59516" name="Freeform 83"/>
              <p:cNvSpPr>
                <a:spLocks/>
              </p:cNvSpPr>
              <p:nvPr/>
            </p:nvSpPr>
            <p:spPr bwMode="auto">
              <a:xfrm>
                <a:off x="2112" y="2976"/>
                <a:ext cx="30" cy="192"/>
              </a:xfrm>
              <a:custGeom>
                <a:avLst/>
                <a:gdLst>
                  <a:gd name="T0" fmla="*/ 0 w 288"/>
                  <a:gd name="T1" fmla="*/ 0 h 864"/>
                  <a:gd name="T2" fmla="*/ 30 w 288"/>
                  <a:gd name="T3" fmla="*/ 96 h 864"/>
                  <a:gd name="T4" fmla="*/ 0 w 288"/>
                  <a:gd name="T5" fmla="*/ 192 h 86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517" name="Line 84"/>
              <p:cNvSpPr>
                <a:spLocks noChangeShapeType="1"/>
              </p:cNvSpPr>
              <p:nvPr/>
            </p:nvSpPr>
            <p:spPr bwMode="auto">
              <a:xfrm>
                <a:off x="2112" y="2976"/>
                <a:ext cx="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518" name="Line 85"/>
              <p:cNvSpPr>
                <a:spLocks noChangeShapeType="1"/>
              </p:cNvSpPr>
              <p:nvPr/>
            </p:nvSpPr>
            <p:spPr bwMode="auto">
              <a:xfrm>
                <a:off x="2112" y="3168"/>
                <a:ext cx="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519" name="Freeform 86"/>
              <p:cNvSpPr>
                <a:spLocks/>
              </p:cNvSpPr>
              <p:nvPr/>
            </p:nvSpPr>
            <p:spPr bwMode="auto">
              <a:xfrm>
                <a:off x="2187" y="2976"/>
                <a:ext cx="134" cy="105"/>
              </a:xfrm>
              <a:custGeom>
                <a:avLst/>
                <a:gdLst>
                  <a:gd name="T0" fmla="*/ 0 w 576"/>
                  <a:gd name="T1" fmla="*/ 0 h 432"/>
                  <a:gd name="T2" fmla="*/ 101 w 576"/>
                  <a:gd name="T3" fmla="*/ 35 h 432"/>
                  <a:gd name="T4" fmla="*/ 134 w 576"/>
                  <a:gd name="T5" fmla="*/ 105 h 4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520" name="Freeform 87"/>
              <p:cNvSpPr>
                <a:spLocks/>
              </p:cNvSpPr>
              <p:nvPr/>
            </p:nvSpPr>
            <p:spPr bwMode="auto">
              <a:xfrm flipV="1">
                <a:off x="2187" y="3063"/>
                <a:ext cx="134" cy="105"/>
              </a:xfrm>
              <a:custGeom>
                <a:avLst/>
                <a:gdLst>
                  <a:gd name="T0" fmla="*/ 0 w 576"/>
                  <a:gd name="T1" fmla="*/ 0 h 432"/>
                  <a:gd name="T2" fmla="*/ 101 w 576"/>
                  <a:gd name="T3" fmla="*/ 35 h 432"/>
                  <a:gd name="T4" fmla="*/ 134 w 576"/>
                  <a:gd name="T5" fmla="*/ 105 h 4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59435" name="AutoShape 88"/>
            <p:cNvSpPr>
              <a:spLocks noChangeArrowheads="1"/>
            </p:cNvSpPr>
            <p:nvPr/>
          </p:nvSpPr>
          <p:spPr bwMode="auto">
            <a:xfrm rot="5400000">
              <a:off x="2544" y="2160"/>
              <a:ext cx="192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36" name="AutoShape 89"/>
            <p:cNvSpPr>
              <a:spLocks noChangeArrowheads="1"/>
            </p:cNvSpPr>
            <p:nvPr/>
          </p:nvSpPr>
          <p:spPr bwMode="auto">
            <a:xfrm rot="5400000">
              <a:off x="2832" y="2160"/>
              <a:ext cx="192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37" name="Line 90"/>
            <p:cNvSpPr>
              <a:spLocks noChangeShapeType="1"/>
            </p:cNvSpPr>
            <p:nvPr/>
          </p:nvSpPr>
          <p:spPr bwMode="auto">
            <a:xfrm>
              <a:off x="2640" y="235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38" name="Line 91"/>
            <p:cNvSpPr>
              <a:spLocks noChangeShapeType="1"/>
            </p:cNvSpPr>
            <p:nvPr/>
          </p:nvSpPr>
          <p:spPr bwMode="auto">
            <a:xfrm>
              <a:off x="2928" y="235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39" name="Line 92"/>
            <p:cNvSpPr>
              <a:spLocks noChangeShapeType="1"/>
            </p:cNvSpPr>
            <p:nvPr/>
          </p:nvSpPr>
          <p:spPr bwMode="auto">
            <a:xfrm>
              <a:off x="2736" y="2448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40" name="Line 93"/>
            <p:cNvSpPr>
              <a:spLocks noChangeShapeType="1"/>
            </p:cNvSpPr>
            <p:nvPr/>
          </p:nvSpPr>
          <p:spPr bwMode="auto">
            <a:xfrm>
              <a:off x="2832" y="2448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41" name="Line 94"/>
            <p:cNvSpPr>
              <a:spLocks noChangeShapeType="1"/>
            </p:cNvSpPr>
            <p:nvPr/>
          </p:nvSpPr>
          <p:spPr bwMode="auto">
            <a:xfrm rot="5400000">
              <a:off x="2688" y="2400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42" name="Line 95"/>
            <p:cNvSpPr>
              <a:spLocks noChangeShapeType="1"/>
            </p:cNvSpPr>
            <p:nvPr/>
          </p:nvSpPr>
          <p:spPr bwMode="auto">
            <a:xfrm rot="5400000">
              <a:off x="2880" y="2400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43" name="Line 96"/>
            <p:cNvSpPr>
              <a:spLocks noChangeShapeType="1"/>
            </p:cNvSpPr>
            <p:nvPr/>
          </p:nvSpPr>
          <p:spPr bwMode="auto">
            <a:xfrm flipV="1">
              <a:off x="1536" y="1968"/>
              <a:ext cx="28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44" name="Line 97"/>
            <p:cNvSpPr>
              <a:spLocks noChangeShapeType="1"/>
            </p:cNvSpPr>
            <p:nvPr/>
          </p:nvSpPr>
          <p:spPr bwMode="auto">
            <a:xfrm flipV="1">
              <a:off x="1824" y="1824"/>
              <a:ext cx="27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9445" name="Group 98"/>
            <p:cNvGrpSpPr>
              <a:grpSpLocks/>
            </p:cNvGrpSpPr>
            <p:nvPr/>
          </p:nvGrpSpPr>
          <p:grpSpPr bwMode="auto">
            <a:xfrm>
              <a:off x="1632" y="1776"/>
              <a:ext cx="185" cy="144"/>
              <a:chOff x="3648" y="2544"/>
              <a:chExt cx="233" cy="185"/>
            </a:xfrm>
          </p:grpSpPr>
          <p:sp>
            <p:nvSpPr>
              <p:cNvPr id="59514" name="AutoShape 99"/>
              <p:cNvSpPr>
                <a:spLocks noChangeArrowheads="1"/>
              </p:cNvSpPr>
              <p:nvPr/>
            </p:nvSpPr>
            <p:spPr bwMode="auto">
              <a:xfrm rot="5400000">
                <a:off x="3625" y="2567"/>
                <a:ext cx="185" cy="139"/>
              </a:xfrm>
              <a:prstGeom prst="flowChartExtra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9515" name="Oval 100"/>
              <p:cNvSpPr>
                <a:spLocks noChangeArrowheads="1"/>
              </p:cNvSpPr>
              <p:nvPr/>
            </p:nvSpPr>
            <p:spPr bwMode="auto">
              <a:xfrm>
                <a:off x="3809" y="2600"/>
                <a:ext cx="72" cy="7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59446" name="Line 101"/>
            <p:cNvSpPr>
              <a:spLocks noChangeShapeType="1"/>
            </p:cNvSpPr>
            <p:nvPr/>
          </p:nvSpPr>
          <p:spPr bwMode="auto">
            <a:xfrm>
              <a:off x="2688" y="1968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47" name="Line 102"/>
            <p:cNvSpPr>
              <a:spLocks noChangeShapeType="1"/>
            </p:cNvSpPr>
            <p:nvPr/>
          </p:nvSpPr>
          <p:spPr bwMode="auto">
            <a:xfrm>
              <a:off x="2880" y="1824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48" name="Line 103"/>
            <p:cNvSpPr>
              <a:spLocks noChangeShapeType="1"/>
            </p:cNvSpPr>
            <p:nvPr/>
          </p:nvSpPr>
          <p:spPr bwMode="auto">
            <a:xfrm>
              <a:off x="2976" y="1728"/>
              <a:ext cx="0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49" name="Line 104"/>
            <p:cNvSpPr>
              <a:spLocks noChangeShapeType="1"/>
            </p:cNvSpPr>
            <p:nvPr/>
          </p:nvSpPr>
          <p:spPr bwMode="auto">
            <a:xfrm>
              <a:off x="2592" y="2064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50" name="Line 105"/>
            <p:cNvSpPr>
              <a:spLocks noChangeShapeType="1"/>
            </p:cNvSpPr>
            <p:nvPr/>
          </p:nvSpPr>
          <p:spPr bwMode="auto">
            <a:xfrm rot="5400000">
              <a:off x="2544" y="2016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51" name="Line 106"/>
            <p:cNvSpPr>
              <a:spLocks noChangeShapeType="1"/>
            </p:cNvSpPr>
            <p:nvPr/>
          </p:nvSpPr>
          <p:spPr bwMode="auto">
            <a:xfrm>
              <a:off x="2496" y="2064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52" name="Line 107"/>
            <p:cNvSpPr>
              <a:spLocks noChangeShapeType="1"/>
            </p:cNvSpPr>
            <p:nvPr/>
          </p:nvSpPr>
          <p:spPr bwMode="auto">
            <a:xfrm rot="5400000">
              <a:off x="2448" y="283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53" name="Line 108"/>
            <p:cNvSpPr>
              <a:spLocks noChangeShapeType="1"/>
            </p:cNvSpPr>
            <p:nvPr/>
          </p:nvSpPr>
          <p:spPr bwMode="auto">
            <a:xfrm>
              <a:off x="2784" y="273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54" name="Line 109"/>
            <p:cNvSpPr>
              <a:spLocks noChangeShapeType="1"/>
            </p:cNvSpPr>
            <p:nvPr/>
          </p:nvSpPr>
          <p:spPr bwMode="auto">
            <a:xfrm>
              <a:off x="1920" y="1728"/>
              <a:ext cx="0" cy="115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55" name="Line 110"/>
            <p:cNvSpPr>
              <a:spLocks noChangeShapeType="1"/>
            </p:cNvSpPr>
            <p:nvPr/>
          </p:nvSpPr>
          <p:spPr bwMode="auto">
            <a:xfrm>
              <a:off x="3648" y="288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9456" name="Group 111"/>
            <p:cNvGrpSpPr>
              <a:grpSpLocks/>
            </p:cNvGrpSpPr>
            <p:nvPr/>
          </p:nvGrpSpPr>
          <p:grpSpPr bwMode="auto">
            <a:xfrm rot="5400000">
              <a:off x="3543" y="2545"/>
              <a:ext cx="209" cy="192"/>
              <a:chOff x="2112" y="2976"/>
              <a:chExt cx="209" cy="192"/>
            </a:xfrm>
          </p:grpSpPr>
          <p:sp>
            <p:nvSpPr>
              <p:cNvPr id="59509" name="Freeform 112"/>
              <p:cNvSpPr>
                <a:spLocks/>
              </p:cNvSpPr>
              <p:nvPr/>
            </p:nvSpPr>
            <p:spPr bwMode="auto">
              <a:xfrm>
                <a:off x="2112" y="2976"/>
                <a:ext cx="30" cy="192"/>
              </a:xfrm>
              <a:custGeom>
                <a:avLst/>
                <a:gdLst>
                  <a:gd name="T0" fmla="*/ 0 w 288"/>
                  <a:gd name="T1" fmla="*/ 0 h 864"/>
                  <a:gd name="T2" fmla="*/ 30 w 288"/>
                  <a:gd name="T3" fmla="*/ 96 h 864"/>
                  <a:gd name="T4" fmla="*/ 0 w 288"/>
                  <a:gd name="T5" fmla="*/ 192 h 86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510" name="Line 113"/>
              <p:cNvSpPr>
                <a:spLocks noChangeShapeType="1"/>
              </p:cNvSpPr>
              <p:nvPr/>
            </p:nvSpPr>
            <p:spPr bwMode="auto">
              <a:xfrm>
                <a:off x="2112" y="2976"/>
                <a:ext cx="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511" name="Line 114"/>
              <p:cNvSpPr>
                <a:spLocks noChangeShapeType="1"/>
              </p:cNvSpPr>
              <p:nvPr/>
            </p:nvSpPr>
            <p:spPr bwMode="auto">
              <a:xfrm>
                <a:off x="2112" y="3168"/>
                <a:ext cx="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512" name="Freeform 115"/>
              <p:cNvSpPr>
                <a:spLocks/>
              </p:cNvSpPr>
              <p:nvPr/>
            </p:nvSpPr>
            <p:spPr bwMode="auto">
              <a:xfrm>
                <a:off x="2187" y="2976"/>
                <a:ext cx="134" cy="105"/>
              </a:xfrm>
              <a:custGeom>
                <a:avLst/>
                <a:gdLst>
                  <a:gd name="T0" fmla="*/ 0 w 576"/>
                  <a:gd name="T1" fmla="*/ 0 h 432"/>
                  <a:gd name="T2" fmla="*/ 101 w 576"/>
                  <a:gd name="T3" fmla="*/ 35 h 432"/>
                  <a:gd name="T4" fmla="*/ 134 w 576"/>
                  <a:gd name="T5" fmla="*/ 105 h 4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513" name="Freeform 116"/>
              <p:cNvSpPr>
                <a:spLocks/>
              </p:cNvSpPr>
              <p:nvPr/>
            </p:nvSpPr>
            <p:spPr bwMode="auto">
              <a:xfrm flipV="1">
                <a:off x="2187" y="3063"/>
                <a:ext cx="134" cy="105"/>
              </a:xfrm>
              <a:custGeom>
                <a:avLst/>
                <a:gdLst>
                  <a:gd name="T0" fmla="*/ 0 w 576"/>
                  <a:gd name="T1" fmla="*/ 0 h 432"/>
                  <a:gd name="T2" fmla="*/ 101 w 576"/>
                  <a:gd name="T3" fmla="*/ 35 h 432"/>
                  <a:gd name="T4" fmla="*/ 134 w 576"/>
                  <a:gd name="T5" fmla="*/ 105 h 4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59457" name="AutoShape 117"/>
            <p:cNvSpPr>
              <a:spLocks noChangeArrowheads="1"/>
            </p:cNvSpPr>
            <p:nvPr/>
          </p:nvSpPr>
          <p:spPr bwMode="auto">
            <a:xfrm rot="5400000">
              <a:off x="3408" y="2160"/>
              <a:ext cx="192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58" name="AutoShape 118"/>
            <p:cNvSpPr>
              <a:spLocks noChangeArrowheads="1"/>
            </p:cNvSpPr>
            <p:nvPr/>
          </p:nvSpPr>
          <p:spPr bwMode="auto">
            <a:xfrm rot="5400000">
              <a:off x="3696" y="2160"/>
              <a:ext cx="192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59" name="Line 119"/>
            <p:cNvSpPr>
              <a:spLocks noChangeShapeType="1"/>
            </p:cNvSpPr>
            <p:nvPr/>
          </p:nvSpPr>
          <p:spPr bwMode="auto">
            <a:xfrm>
              <a:off x="3504" y="235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60" name="Line 120"/>
            <p:cNvSpPr>
              <a:spLocks noChangeShapeType="1"/>
            </p:cNvSpPr>
            <p:nvPr/>
          </p:nvSpPr>
          <p:spPr bwMode="auto">
            <a:xfrm>
              <a:off x="3792" y="235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61" name="Line 121"/>
            <p:cNvSpPr>
              <a:spLocks noChangeShapeType="1"/>
            </p:cNvSpPr>
            <p:nvPr/>
          </p:nvSpPr>
          <p:spPr bwMode="auto">
            <a:xfrm>
              <a:off x="3600" y="2448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62" name="Line 122"/>
            <p:cNvSpPr>
              <a:spLocks noChangeShapeType="1"/>
            </p:cNvSpPr>
            <p:nvPr/>
          </p:nvSpPr>
          <p:spPr bwMode="auto">
            <a:xfrm>
              <a:off x="3696" y="2448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63" name="Line 123"/>
            <p:cNvSpPr>
              <a:spLocks noChangeShapeType="1"/>
            </p:cNvSpPr>
            <p:nvPr/>
          </p:nvSpPr>
          <p:spPr bwMode="auto">
            <a:xfrm rot="5400000">
              <a:off x="3552" y="2400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64" name="Line 124"/>
            <p:cNvSpPr>
              <a:spLocks noChangeShapeType="1"/>
            </p:cNvSpPr>
            <p:nvPr/>
          </p:nvSpPr>
          <p:spPr bwMode="auto">
            <a:xfrm rot="5400000">
              <a:off x="3744" y="2400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65" name="Line 125"/>
            <p:cNvSpPr>
              <a:spLocks noChangeShapeType="1"/>
            </p:cNvSpPr>
            <p:nvPr/>
          </p:nvSpPr>
          <p:spPr bwMode="auto">
            <a:xfrm>
              <a:off x="3552" y="1968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66" name="Line 126"/>
            <p:cNvSpPr>
              <a:spLocks noChangeShapeType="1"/>
            </p:cNvSpPr>
            <p:nvPr/>
          </p:nvSpPr>
          <p:spPr bwMode="auto">
            <a:xfrm>
              <a:off x="3744" y="1824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67" name="Line 127"/>
            <p:cNvSpPr>
              <a:spLocks noChangeShapeType="1"/>
            </p:cNvSpPr>
            <p:nvPr/>
          </p:nvSpPr>
          <p:spPr bwMode="auto">
            <a:xfrm>
              <a:off x="3840" y="1728"/>
              <a:ext cx="0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68" name="Line 128"/>
            <p:cNvSpPr>
              <a:spLocks noChangeShapeType="1"/>
            </p:cNvSpPr>
            <p:nvPr/>
          </p:nvSpPr>
          <p:spPr bwMode="auto">
            <a:xfrm>
              <a:off x="3456" y="2064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69" name="Line 129"/>
            <p:cNvSpPr>
              <a:spLocks noChangeShapeType="1"/>
            </p:cNvSpPr>
            <p:nvPr/>
          </p:nvSpPr>
          <p:spPr bwMode="auto">
            <a:xfrm rot="5400000">
              <a:off x="3408" y="2016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70" name="Line 130"/>
            <p:cNvSpPr>
              <a:spLocks noChangeShapeType="1"/>
            </p:cNvSpPr>
            <p:nvPr/>
          </p:nvSpPr>
          <p:spPr bwMode="auto">
            <a:xfrm>
              <a:off x="3360" y="2064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71" name="Line 131"/>
            <p:cNvSpPr>
              <a:spLocks noChangeShapeType="1"/>
            </p:cNvSpPr>
            <p:nvPr/>
          </p:nvSpPr>
          <p:spPr bwMode="auto">
            <a:xfrm rot="5400000">
              <a:off x="3312" y="283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72" name="Line 132"/>
            <p:cNvSpPr>
              <a:spLocks noChangeShapeType="1"/>
            </p:cNvSpPr>
            <p:nvPr/>
          </p:nvSpPr>
          <p:spPr bwMode="auto">
            <a:xfrm>
              <a:off x="3648" y="273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73" name="Line 133"/>
            <p:cNvSpPr>
              <a:spLocks noChangeShapeType="1"/>
            </p:cNvSpPr>
            <p:nvPr/>
          </p:nvSpPr>
          <p:spPr bwMode="auto">
            <a:xfrm>
              <a:off x="4512" y="288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9474" name="Group 134"/>
            <p:cNvGrpSpPr>
              <a:grpSpLocks/>
            </p:cNvGrpSpPr>
            <p:nvPr/>
          </p:nvGrpSpPr>
          <p:grpSpPr bwMode="auto">
            <a:xfrm rot="5400000">
              <a:off x="4407" y="2545"/>
              <a:ext cx="209" cy="192"/>
              <a:chOff x="2112" y="2976"/>
              <a:chExt cx="209" cy="192"/>
            </a:xfrm>
          </p:grpSpPr>
          <p:sp>
            <p:nvSpPr>
              <p:cNvPr id="59504" name="Freeform 135"/>
              <p:cNvSpPr>
                <a:spLocks/>
              </p:cNvSpPr>
              <p:nvPr/>
            </p:nvSpPr>
            <p:spPr bwMode="auto">
              <a:xfrm>
                <a:off x="2112" y="2976"/>
                <a:ext cx="30" cy="192"/>
              </a:xfrm>
              <a:custGeom>
                <a:avLst/>
                <a:gdLst>
                  <a:gd name="T0" fmla="*/ 0 w 288"/>
                  <a:gd name="T1" fmla="*/ 0 h 864"/>
                  <a:gd name="T2" fmla="*/ 30 w 288"/>
                  <a:gd name="T3" fmla="*/ 96 h 864"/>
                  <a:gd name="T4" fmla="*/ 0 w 288"/>
                  <a:gd name="T5" fmla="*/ 192 h 86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505" name="Line 136"/>
              <p:cNvSpPr>
                <a:spLocks noChangeShapeType="1"/>
              </p:cNvSpPr>
              <p:nvPr/>
            </p:nvSpPr>
            <p:spPr bwMode="auto">
              <a:xfrm>
                <a:off x="2112" y="2976"/>
                <a:ext cx="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506" name="Line 137"/>
              <p:cNvSpPr>
                <a:spLocks noChangeShapeType="1"/>
              </p:cNvSpPr>
              <p:nvPr/>
            </p:nvSpPr>
            <p:spPr bwMode="auto">
              <a:xfrm>
                <a:off x="2112" y="3168"/>
                <a:ext cx="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507" name="Freeform 138"/>
              <p:cNvSpPr>
                <a:spLocks/>
              </p:cNvSpPr>
              <p:nvPr/>
            </p:nvSpPr>
            <p:spPr bwMode="auto">
              <a:xfrm>
                <a:off x="2187" y="2976"/>
                <a:ext cx="134" cy="105"/>
              </a:xfrm>
              <a:custGeom>
                <a:avLst/>
                <a:gdLst>
                  <a:gd name="T0" fmla="*/ 0 w 576"/>
                  <a:gd name="T1" fmla="*/ 0 h 432"/>
                  <a:gd name="T2" fmla="*/ 101 w 576"/>
                  <a:gd name="T3" fmla="*/ 35 h 432"/>
                  <a:gd name="T4" fmla="*/ 134 w 576"/>
                  <a:gd name="T5" fmla="*/ 105 h 4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508" name="Freeform 139"/>
              <p:cNvSpPr>
                <a:spLocks/>
              </p:cNvSpPr>
              <p:nvPr/>
            </p:nvSpPr>
            <p:spPr bwMode="auto">
              <a:xfrm flipV="1">
                <a:off x="2187" y="3063"/>
                <a:ext cx="134" cy="105"/>
              </a:xfrm>
              <a:custGeom>
                <a:avLst/>
                <a:gdLst>
                  <a:gd name="T0" fmla="*/ 0 w 576"/>
                  <a:gd name="T1" fmla="*/ 0 h 432"/>
                  <a:gd name="T2" fmla="*/ 101 w 576"/>
                  <a:gd name="T3" fmla="*/ 35 h 432"/>
                  <a:gd name="T4" fmla="*/ 134 w 576"/>
                  <a:gd name="T5" fmla="*/ 105 h 4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59475" name="AutoShape 140"/>
            <p:cNvSpPr>
              <a:spLocks noChangeArrowheads="1"/>
            </p:cNvSpPr>
            <p:nvPr/>
          </p:nvSpPr>
          <p:spPr bwMode="auto">
            <a:xfrm rot="5400000">
              <a:off x="4272" y="2160"/>
              <a:ext cx="192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76" name="AutoShape 141"/>
            <p:cNvSpPr>
              <a:spLocks noChangeArrowheads="1"/>
            </p:cNvSpPr>
            <p:nvPr/>
          </p:nvSpPr>
          <p:spPr bwMode="auto">
            <a:xfrm rot="5400000">
              <a:off x="4560" y="2160"/>
              <a:ext cx="192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77" name="Line 142"/>
            <p:cNvSpPr>
              <a:spLocks noChangeShapeType="1"/>
            </p:cNvSpPr>
            <p:nvPr/>
          </p:nvSpPr>
          <p:spPr bwMode="auto">
            <a:xfrm>
              <a:off x="4368" y="235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78" name="Line 143"/>
            <p:cNvSpPr>
              <a:spLocks noChangeShapeType="1"/>
            </p:cNvSpPr>
            <p:nvPr/>
          </p:nvSpPr>
          <p:spPr bwMode="auto">
            <a:xfrm>
              <a:off x="4656" y="235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79" name="Line 144"/>
            <p:cNvSpPr>
              <a:spLocks noChangeShapeType="1"/>
            </p:cNvSpPr>
            <p:nvPr/>
          </p:nvSpPr>
          <p:spPr bwMode="auto">
            <a:xfrm>
              <a:off x="4464" y="2448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80" name="Line 145"/>
            <p:cNvSpPr>
              <a:spLocks noChangeShapeType="1"/>
            </p:cNvSpPr>
            <p:nvPr/>
          </p:nvSpPr>
          <p:spPr bwMode="auto">
            <a:xfrm>
              <a:off x="4560" y="2448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81" name="Line 146"/>
            <p:cNvSpPr>
              <a:spLocks noChangeShapeType="1"/>
            </p:cNvSpPr>
            <p:nvPr/>
          </p:nvSpPr>
          <p:spPr bwMode="auto">
            <a:xfrm rot="5400000">
              <a:off x="4416" y="2400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82" name="Line 147"/>
            <p:cNvSpPr>
              <a:spLocks noChangeShapeType="1"/>
            </p:cNvSpPr>
            <p:nvPr/>
          </p:nvSpPr>
          <p:spPr bwMode="auto">
            <a:xfrm rot="5400000">
              <a:off x="4608" y="2400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83" name="Line 148"/>
            <p:cNvSpPr>
              <a:spLocks noChangeShapeType="1"/>
            </p:cNvSpPr>
            <p:nvPr/>
          </p:nvSpPr>
          <p:spPr bwMode="auto">
            <a:xfrm>
              <a:off x="4416" y="1968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84" name="Line 149"/>
            <p:cNvSpPr>
              <a:spLocks noChangeShapeType="1"/>
            </p:cNvSpPr>
            <p:nvPr/>
          </p:nvSpPr>
          <p:spPr bwMode="auto">
            <a:xfrm>
              <a:off x="4608" y="1824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85" name="Line 150"/>
            <p:cNvSpPr>
              <a:spLocks noChangeShapeType="1"/>
            </p:cNvSpPr>
            <p:nvPr/>
          </p:nvSpPr>
          <p:spPr bwMode="auto">
            <a:xfrm>
              <a:off x="4704" y="1728"/>
              <a:ext cx="0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86" name="Line 151"/>
            <p:cNvSpPr>
              <a:spLocks noChangeShapeType="1"/>
            </p:cNvSpPr>
            <p:nvPr/>
          </p:nvSpPr>
          <p:spPr bwMode="auto">
            <a:xfrm>
              <a:off x="4320" y="2064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87" name="Line 152"/>
            <p:cNvSpPr>
              <a:spLocks noChangeShapeType="1"/>
            </p:cNvSpPr>
            <p:nvPr/>
          </p:nvSpPr>
          <p:spPr bwMode="auto">
            <a:xfrm rot="5400000">
              <a:off x="4272" y="2016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88" name="Line 153"/>
            <p:cNvSpPr>
              <a:spLocks noChangeShapeType="1"/>
            </p:cNvSpPr>
            <p:nvPr/>
          </p:nvSpPr>
          <p:spPr bwMode="auto">
            <a:xfrm>
              <a:off x="4224" y="2064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89" name="Line 154"/>
            <p:cNvSpPr>
              <a:spLocks noChangeShapeType="1"/>
            </p:cNvSpPr>
            <p:nvPr/>
          </p:nvSpPr>
          <p:spPr bwMode="auto">
            <a:xfrm rot="5400000">
              <a:off x="4176" y="283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90" name="Line 155"/>
            <p:cNvSpPr>
              <a:spLocks noChangeShapeType="1"/>
            </p:cNvSpPr>
            <p:nvPr/>
          </p:nvSpPr>
          <p:spPr bwMode="auto">
            <a:xfrm>
              <a:off x="4512" y="273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91" name="Text Box 156"/>
            <p:cNvSpPr txBox="1">
              <a:spLocks noChangeArrowheads="1"/>
            </p:cNvSpPr>
            <p:nvPr/>
          </p:nvSpPr>
          <p:spPr bwMode="auto">
            <a:xfrm>
              <a:off x="2448" y="2832"/>
              <a:ext cx="2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r>
                <a:rPr lang="en-GB" sz="1400" b="1" baseline="-25000"/>
                <a:t>0</a:t>
              </a:r>
              <a:endParaRPr lang="en-GB" sz="1400" b="1" i="1"/>
            </a:p>
          </p:txBody>
        </p:sp>
        <p:sp>
          <p:nvSpPr>
            <p:cNvPr id="59492" name="Text Box 157"/>
            <p:cNvSpPr txBox="1">
              <a:spLocks noChangeArrowheads="1"/>
            </p:cNvSpPr>
            <p:nvPr/>
          </p:nvSpPr>
          <p:spPr bwMode="auto">
            <a:xfrm>
              <a:off x="3312" y="2832"/>
              <a:ext cx="2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r>
                <a:rPr lang="en-GB" sz="1400" b="1" baseline="-25000"/>
                <a:t>1</a:t>
              </a:r>
              <a:endParaRPr lang="en-GB" sz="1400" b="1" i="1"/>
            </a:p>
          </p:txBody>
        </p:sp>
        <p:sp>
          <p:nvSpPr>
            <p:cNvPr id="59493" name="Text Box 158"/>
            <p:cNvSpPr txBox="1">
              <a:spLocks noChangeArrowheads="1"/>
            </p:cNvSpPr>
            <p:nvPr/>
          </p:nvSpPr>
          <p:spPr bwMode="auto">
            <a:xfrm>
              <a:off x="4176" y="2832"/>
              <a:ext cx="2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r>
                <a:rPr lang="en-GB" sz="1400" b="1" baseline="-25000"/>
                <a:t>2</a:t>
              </a:r>
              <a:endParaRPr lang="en-GB" sz="1400" b="1" i="1"/>
            </a:p>
          </p:txBody>
        </p:sp>
        <p:sp>
          <p:nvSpPr>
            <p:cNvPr id="59494" name="Text Box 159"/>
            <p:cNvSpPr txBox="1">
              <a:spLocks noChangeArrowheads="1"/>
            </p:cNvSpPr>
            <p:nvPr/>
          </p:nvSpPr>
          <p:spPr bwMode="auto">
            <a:xfrm>
              <a:off x="4992" y="2880"/>
              <a:ext cx="2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r>
                <a:rPr lang="en-GB" sz="1400" b="1" baseline="-25000"/>
                <a:t>3</a:t>
              </a:r>
              <a:endParaRPr lang="en-GB" sz="1400" b="1" i="1"/>
            </a:p>
          </p:txBody>
        </p:sp>
        <p:sp>
          <p:nvSpPr>
            <p:cNvPr id="59495" name="Oval 161"/>
            <p:cNvSpPr>
              <a:spLocks noChangeArrowheads="1"/>
            </p:cNvSpPr>
            <p:nvPr/>
          </p:nvSpPr>
          <p:spPr bwMode="auto">
            <a:xfrm>
              <a:off x="3535" y="1952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96" name="Line 162"/>
            <p:cNvSpPr>
              <a:spLocks noChangeShapeType="1"/>
            </p:cNvSpPr>
            <p:nvPr/>
          </p:nvSpPr>
          <p:spPr bwMode="auto">
            <a:xfrm>
              <a:off x="1536" y="182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97" name="Line 163"/>
            <p:cNvSpPr>
              <a:spLocks noChangeShapeType="1"/>
            </p:cNvSpPr>
            <p:nvPr/>
          </p:nvSpPr>
          <p:spPr bwMode="auto">
            <a:xfrm flipV="1">
              <a:off x="1440" y="182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98" name="Oval 164"/>
            <p:cNvSpPr>
              <a:spLocks noChangeArrowheads="1"/>
            </p:cNvSpPr>
            <p:nvPr/>
          </p:nvSpPr>
          <p:spPr bwMode="auto">
            <a:xfrm>
              <a:off x="1520" y="1803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99" name="Text Box 166"/>
            <p:cNvSpPr txBox="1">
              <a:spLocks noChangeArrowheads="1"/>
            </p:cNvSpPr>
            <p:nvPr/>
          </p:nvSpPr>
          <p:spPr bwMode="auto">
            <a:xfrm>
              <a:off x="5184" y="2640"/>
              <a:ext cx="480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GB" sz="1400" b="1"/>
                <a:t>Serial data out</a:t>
              </a:r>
            </a:p>
          </p:txBody>
        </p:sp>
        <p:grpSp>
          <p:nvGrpSpPr>
            <p:cNvPr id="59500" name="Group 168"/>
            <p:cNvGrpSpPr>
              <a:grpSpLocks/>
            </p:cNvGrpSpPr>
            <p:nvPr/>
          </p:nvGrpSpPr>
          <p:grpSpPr bwMode="auto">
            <a:xfrm>
              <a:off x="672" y="1728"/>
              <a:ext cx="816" cy="192"/>
              <a:chOff x="672" y="1728"/>
              <a:chExt cx="816" cy="192"/>
            </a:xfrm>
          </p:grpSpPr>
          <p:sp>
            <p:nvSpPr>
              <p:cNvPr id="59502" name="Text Box 165"/>
              <p:cNvSpPr txBox="1">
                <a:spLocks noChangeArrowheads="1"/>
              </p:cNvSpPr>
              <p:nvPr/>
            </p:nvSpPr>
            <p:spPr bwMode="auto">
              <a:xfrm>
                <a:off x="672" y="1728"/>
                <a:ext cx="8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GB" sz="1400" b="1" i="1"/>
                  <a:t>SHIFT</a:t>
                </a:r>
                <a:r>
                  <a:rPr lang="en-GB" sz="1400" b="1"/>
                  <a:t>/</a:t>
                </a:r>
                <a:r>
                  <a:rPr lang="en-GB" sz="1400" b="1" i="1"/>
                  <a:t>LOAD</a:t>
                </a:r>
                <a:endParaRPr lang="en-GB" sz="1400" b="1"/>
              </a:p>
            </p:txBody>
          </p:sp>
          <p:sp>
            <p:nvSpPr>
              <p:cNvPr id="59503" name="Line 167"/>
              <p:cNvSpPr>
                <a:spLocks noChangeShapeType="1"/>
              </p:cNvSpPr>
              <p:nvPr/>
            </p:nvSpPr>
            <p:spPr bwMode="auto">
              <a:xfrm>
                <a:off x="1113" y="174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59501" name="AutoShape 169"/>
            <p:cNvSpPr>
              <a:spLocks/>
            </p:cNvSpPr>
            <p:nvPr/>
          </p:nvSpPr>
          <p:spPr bwMode="auto">
            <a:xfrm rot="5400000">
              <a:off x="3264" y="0"/>
              <a:ext cx="96" cy="2976"/>
            </a:xfrm>
            <a:prstGeom prst="leftBrace">
              <a:avLst>
                <a:gd name="adj1" fmla="val 2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9400" name="AutoShape 17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838700"/>
            <a:ext cx="381000" cy="304800"/>
          </a:xfrm>
          <a:prstGeom prst="actionButtonBackPrevious">
            <a:avLst/>
          </a:prstGeom>
          <a:gradFill rotWithShape="0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4476" name="AutoShape 17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295900"/>
            <a:ext cx="381000" cy="304800"/>
          </a:xfrm>
          <a:prstGeom prst="actionButtonForwardNext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4477" name="AutoShape 17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381500"/>
            <a:ext cx="381000" cy="304800"/>
          </a:xfrm>
          <a:prstGeom prst="actionButtonBeginning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4478" name="AutoShape 17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753100"/>
            <a:ext cx="381000" cy="304800"/>
          </a:xfrm>
          <a:prstGeom prst="actionButtonEnd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59404" name="Text Box 175"/>
          <p:cNvSpPr txBox="1">
            <a:spLocks noChangeArrowheads="1"/>
          </p:cNvSpPr>
          <p:nvPr/>
        </p:nvSpPr>
        <p:spPr bwMode="auto">
          <a:xfrm>
            <a:off x="2971800" y="5638800"/>
            <a:ext cx="2286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1400" b="1" i="1"/>
              <a:t>SHIFT</a:t>
            </a:r>
            <a:r>
              <a:rPr lang="en-GB" sz="1400" b="1"/>
              <a:t>.</a:t>
            </a:r>
            <a:r>
              <a:rPr lang="en-GB" sz="1400" b="1" i="1"/>
              <a:t>Q</a:t>
            </a:r>
            <a:r>
              <a:rPr lang="en-GB" sz="1400" b="1" baseline="-25000"/>
              <a:t>0</a:t>
            </a:r>
            <a:r>
              <a:rPr lang="en-GB" sz="1400" b="1"/>
              <a:t> + </a:t>
            </a:r>
            <a:r>
              <a:rPr lang="en-GB" sz="1400" b="1" i="1"/>
              <a:t>SHIFT'</a:t>
            </a:r>
            <a:r>
              <a:rPr lang="en-GB" sz="1400" b="1"/>
              <a:t>.</a:t>
            </a:r>
            <a:r>
              <a:rPr lang="en-GB" sz="1400" b="1" i="1"/>
              <a:t>D</a:t>
            </a:r>
            <a:r>
              <a:rPr lang="en-GB" sz="1400" b="1" baseline="-25000"/>
              <a:t>1</a:t>
            </a:r>
            <a:endParaRPr lang="en-GB" sz="1400" b="1"/>
          </a:p>
        </p:txBody>
      </p:sp>
      <p:sp>
        <p:nvSpPr>
          <p:cNvPr id="59405" name="Line 176"/>
          <p:cNvSpPr>
            <a:spLocks noChangeShapeType="1"/>
          </p:cNvSpPr>
          <p:nvPr/>
        </p:nvSpPr>
        <p:spPr bwMode="auto">
          <a:xfrm flipV="1">
            <a:off x="4038600" y="4572000"/>
            <a:ext cx="457200" cy="1143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89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1295</Words>
  <Application>Microsoft Office PowerPoint</Application>
  <PresentationFormat>On-screen Show (4:3)</PresentationFormat>
  <Paragraphs>453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Microsoft Word Document</vt:lpstr>
      <vt:lpstr>Introduction: Registers</vt:lpstr>
      <vt:lpstr>Simple Registers</vt:lpstr>
      <vt:lpstr>Shift Registers</vt:lpstr>
      <vt:lpstr>Shift Registers</vt:lpstr>
      <vt:lpstr>Serial In/Serial Out Shift Registers</vt:lpstr>
      <vt:lpstr>Serial In/Serial Out Shift Registers</vt:lpstr>
      <vt:lpstr>Serial In/Serial Out Shift Registers</vt:lpstr>
      <vt:lpstr>Serial In/Parallel Out Shift Registers</vt:lpstr>
      <vt:lpstr>Parallel In/Serial Out Shift Registers</vt:lpstr>
      <vt:lpstr>Parallel In/Serial Out Shift Registers</vt:lpstr>
      <vt:lpstr>Parallel In/Parallel Out Shift Registers</vt:lpstr>
      <vt:lpstr>Bidirectional Shift Registers</vt:lpstr>
      <vt:lpstr>Bidirectional Shift Registers</vt:lpstr>
      <vt:lpstr>Bidirectional Shift Registers</vt:lpstr>
      <vt:lpstr>An Application – Serial Addition</vt:lpstr>
      <vt:lpstr>An Application – Serial Addition</vt:lpstr>
      <vt:lpstr>Shift Register Counters</vt:lpstr>
      <vt:lpstr>Ring Counters</vt:lpstr>
      <vt:lpstr>Ring Counters</vt:lpstr>
      <vt:lpstr>Johnson Counters</vt:lpstr>
      <vt:lpstr>Johnson Counters</vt:lpstr>
      <vt:lpstr>Johnson Counters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Registers</dc:title>
  <dc:creator>admin</dc:creator>
  <cp:lastModifiedBy>admin</cp:lastModifiedBy>
  <cp:revision>1</cp:revision>
  <dcterms:created xsi:type="dcterms:W3CDTF">2006-08-16T00:00:00Z</dcterms:created>
  <dcterms:modified xsi:type="dcterms:W3CDTF">2015-04-03T07:31:54Z</dcterms:modified>
</cp:coreProperties>
</file>