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5A1F-B2DC-4BD0-B071-D74A8C9D556E}" type="datetimeFigureOut">
              <a:rPr lang="en-IN" smtClean="0"/>
              <a:t>03-04-2015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E622-B8EF-4FF7-A25F-FCD3AAE18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A8F534-D56C-49F2-A537-BA7856C7BD7F}" type="slidenum">
              <a:rPr lang="ko-KR" altLang="en-US"/>
              <a:pPr eaLnBrk="1" hangingPunct="1"/>
              <a:t>1</a:t>
            </a:fld>
            <a:endParaRPr lang="en-US" altLang="ko-KR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97CC56-54BC-4803-9154-8764BECF392C}" type="slidenum">
              <a:rPr lang="ko-KR" altLang="en-US"/>
              <a:pPr eaLnBrk="1" hangingPunct="1"/>
              <a:t>2</a:t>
            </a:fld>
            <a:endParaRPr lang="en-US" altLang="ko-KR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72B69E-B117-49D4-8822-9DB36C66CC49}" type="slidenum">
              <a:rPr lang="ko-KR" altLang="en-US"/>
              <a:pPr eaLnBrk="1" hangingPunct="1"/>
              <a:t>3</a:t>
            </a:fld>
            <a:endParaRPr lang="en-US" altLang="ko-KR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8F84D-E16F-4E75-98B3-EA95C651745E}" type="slidenum">
              <a:rPr lang="ko-KR" altLang="en-US"/>
              <a:pPr eaLnBrk="1" hangingPunct="1"/>
              <a:t>4</a:t>
            </a:fld>
            <a:endParaRPr lang="en-US" altLang="ko-KR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5AEA5C-EEFD-4C8E-B1A0-947591D9893D}" type="slidenum">
              <a:rPr lang="ko-KR" altLang="en-US"/>
              <a:pPr eaLnBrk="1" hangingPunct="1"/>
              <a:t>5</a:t>
            </a:fld>
            <a:endParaRPr lang="en-US" altLang="ko-KR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22F114-05E1-4A4A-9149-5D0ADD28D08C}" type="slidenum">
              <a:rPr lang="ko-KR" altLang="en-US"/>
              <a:pPr eaLnBrk="1" hangingPunct="1"/>
              <a:t>6</a:t>
            </a:fld>
            <a:endParaRPr lang="en-US" altLang="ko-KR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021676-C522-450F-B622-F76960247DE9}" type="slidenum">
              <a:rPr lang="ko-KR" altLang="en-US"/>
              <a:pPr eaLnBrk="1" hangingPunct="1"/>
              <a:t>7</a:t>
            </a:fld>
            <a:endParaRPr lang="en-US" altLang="ko-KR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F1AE2D-54BC-49D4-A96F-8246CDE1E253}" type="slidenum">
              <a:rPr lang="ko-KR" altLang="en-US"/>
              <a:pPr eaLnBrk="1" hangingPunct="1"/>
              <a:t>8</a:t>
            </a:fld>
            <a:endParaRPr lang="en-US" altLang="ko-KR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95EAAC-71F2-4E80-8882-4C42F0A7E6D9}" type="slidenum">
              <a:rPr lang="ko-KR" altLang="en-US"/>
              <a:pPr eaLnBrk="1" hangingPunct="1"/>
              <a:t>9</a:t>
            </a:fld>
            <a:endParaRPr lang="en-US" altLang="ko-KR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mtClean="0">
              <a:ea typeface="Gulim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EAED2-C152-45B0-9C60-5782BE80A8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1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1093AD-20FB-402E-82DE-FA05D4F58E9D}" type="slidenum">
              <a:rPr lang="ko-KR" altLang="en-US">
                <a:latin typeface="Arial Black" pitchFamily="34" charset="0"/>
              </a:rPr>
              <a:pPr eaLnBrk="1" hangingPunct="1"/>
              <a:t>1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981200"/>
            <a:ext cx="4038600" cy="2087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700" smtClean="0">
                <a:latin typeface="Times New Roman" pitchFamily="18" charset="0"/>
                <a:ea typeface="Gulim" pitchFamily="50" charset="-127"/>
              </a:rPr>
              <a:t>A digital to analog converter (DAC) is a device that converts digital numbers (binary) into an analog voltage or current output.</a:t>
            </a:r>
          </a:p>
          <a:p>
            <a:pPr eaLnBrk="1" hangingPunct="1">
              <a:lnSpc>
                <a:spcPct val="90000"/>
              </a:lnSpc>
            </a:pPr>
            <a:endParaRPr lang="en-US" altLang="ko-KR" sz="2700" smtClean="0">
              <a:latin typeface="Times New Roman" pitchFamily="18" charset="0"/>
              <a:ea typeface="Gulim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700" smtClean="0">
              <a:latin typeface="Times New Roman" pitchFamily="18" charset="0"/>
              <a:ea typeface="Gulim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066800"/>
            <a:ext cx="2911475" cy="2701925"/>
          </a:xfrm>
          <a:noFill/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14400" y="4437063"/>
            <a:ext cx="2289175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381125" y="4581525"/>
            <a:ext cx="2873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0101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44650" y="4581525"/>
            <a:ext cx="2873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0011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908175" y="4581525"/>
            <a:ext cx="2873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0111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73288" y="4581525"/>
            <a:ext cx="287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1001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116013" y="4581525"/>
            <a:ext cx="287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1001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436813" y="4581525"/>
            <a:ext cx="287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1010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700338" y="4581525"/>
            <a:ext cx="287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1011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588125" y="4437063"/>
            <a:ext cx="2073275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Freeform 14"/>
          <p:cNvSpPr>
            <a:spLocks/>
          </p:cNvSpPr>
          <p:nvPr/>
        </p:nvSpPr>
        <p:spPr bwMode="auto">
          <a:xfrm>
            <a:off x="6877050" y="4672013"/>
            <a:ext cx="1612900" cy="1203325"/>
          </a:xfrm>
          <a:custGeom>
            <a:avLst/>
            <a:gdLst>
              <a:gd name="T0" fmla="*/ 0 w 1270"/>
              <a:gd name="T1" fmla="*/ 265249 h 930"/>
              <a:gd name="T2" fmla="*/ 345440 w 1270"/>
              <a:gd name="T3" fmla="*/ 617189 h 930"/>
              <a:gd name="T4" fmla="*/ 576580 w 1270"/>
              <a:gd name="T5" fmla="*/ 1145100 h 930"/>
              <a:gd name="T6" fmla="*/ 749300 w 1270"/>
              <a:gd name="T7" fmla="*/ 969129 h 930"/>
              <a:gd name="T8" fmla="*/ 922020 w 1270"/>
              <a:gd name="T9" fmla="*/ 381700 h 930"/>
              <a:gd name="T10" fmla="*/ 1151890 w 1270"/>
              <a:gd name="T11" fmla="*/ 147504 h 930"/>
              <a:gd name="T12" fmla="*/ 1383030 w 1270"/>
              <a:gd name="T13" fmla="*/ 29760 h 930"/>
              <a:gd name="T14" fmla="*/ 1612900 w 1270"/>
              <a:gd name="T15" fmla="*/ 323474 h 9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70" h="930">
                <a:moveTo>
                  <a:pt x="0" y="205"/>
                </a:moveTo>
                <a:cubicBezTo>
                  <a:pt x="98" y="284"/>
                  <a:pt x="196" y="364"/>
                  <a:pt x="272" y="477"/>
                </a:cubicBezTo>
                <a:cubicBezTo>
                  <a:pt x="348" y="590"/>
                  <a:pt x="401" y="840"/>
                  <a:pt x="454" y="885"/>
                </a:cubicBezTo>
                <a:cubicBezTo>
                  <a:pt x="507" y="930"/>
                  <a:pt x="545" y="847"/>
                  <a:pt x="590" y="749"/>
                </a:cubicBezTo>
                <a:cubicBezTo>
                  <a:pt x="635" y="651"/>
                  <a:pt x="673" y="401"/>
                  <a:pt x="726" y="295"/>
                </a:cubicBezTo>
                <a:cubicBezTo>
                  <a:pt x="779" y="189"/>
                  <a:pt x="847" y="159"/>
                  <a:pt x="907" y="114"/>
                </a:cubicBezTo>
                <a:cubicBezTo>
                  <a:pt x="967" y="69"/>
                  <a:pt x="1028" y="0"/>
                  <a:pt x="1089" y="23"/>
                </a:cubicBezTo>
                <a:cubicBezTo>
                  <a:pt x="1150" y="46"/>
                  <a:pt x="1210" y="148"/>
                  <a:pt x="1270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V="1">
            <a:off x="7021513" y="4533900"/>
            <a:ext cx="1587" cy="12334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6877050" y="5549900"/>
            <a:ext cx="16700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1130300" y="5910263"/>
            <a:ext cx="2808288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451475" y="5910263"/>
            <a:ext cx="1408113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938588" y="4830763"/>
            <a:ext cx="1512887" cy="1223962"/>
          </a:xfrm>
          <a:prstGeom prst="rect">
            <a:avLst/>
          </a:prstGeom>
          <a:solidFill>
            <a:schemeClr val="tx1"/>
          </a:solidFill>
          <a:ln w="349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ea typeface="Gulim" pitchFamily="50" charset="-127"/>
              </a:rPr>
              <a:t>DAC</a:t>
            </a:r>
          </a:p>
        </p:txBody>
      </p:sp>
      <p:sp>
        <p:nvSpPr>
          <p:cNvPr id="616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What is a DAC?</a:t>
            </a:r>
          </a:p>
        </p:txBody>
      </p:sp>
    </p:spTree>
    <p:extLst>
      <p:ext uri="{BB962C8B-B14F-4D97-AF65-F5344CB8AC3E}">
        <p14:creationId xmlns:p14="http://schemas.microsoft.com/office/powerpoint/2010/main" val="20633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6F3989-3543-44EE-80D7-D83D6E11ABD2}" type="slidenum">
              <a:rPr lang="ko-KR" altLang="en-US">
                <a:latin typeface="Arial Black" pitchFamily="34" charset="0"/>
              </a:rPr>
              <a:pPr eaLnBrk="1" hangingPunct="1"/>
              <a:t>2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Types of DAC Circuits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smtClean="0">
                <a:ea typeface="Gulim" pitchFamily="50" charset="-127"/>
              </a:rPr>
              <a:t>1. Resistor String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smtClean="0">
                <a:ea typeface="Gulim" pitchFamily="50" charset="-127"/>
              </a:rPr>
              <a:t>2. Binary Weighted Resistor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smtClean="0">
                <a:ea typeface="Gulim" pitchFamily="50" charset="-127"/>
              </a:rPr>
              <a:t>3. R-2R Ladder</a:t>
            </a:r>
          </a:p>
        </p:txBody>
      </p:sp>
    </p:spTree>
    <p:extLst>
      <p:ext uri="{BB962C8B-B14F-4D97-AF65-F5344CB8AC3E}">
        <p14:creationId xmlns:p14="http://schemas.microsoft.com/office/powerpoint/2010/main" val="31333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4B1FD6-992F-411F-B1FA-D52D4C2751E4}" type="slidenum">
              <a:rPr lang="ko-KR" altLang="en-US">
                <a:latin typeface="Arial Black" pitchFamily="34" charset="0"/>
              </a:rPr>
              <a:pPr eaLnBrk="1" hangingPunct="1"/>
              <a:t>3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R-2R Resistor Ladder DAC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5084763"/>
            <a:ext cx="8229600" cy="1141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000" smtClean="0">
                <a:ea typeface="Gulim" pitchFamily="50" charset="-127"/>
              </a:rPr>
              <a:t>Simplest type of DAC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000" smtClean="0">
                <a:ea typeface="Gulim" pitchFamily="50" charset="-127"/>
              </a:rPr>
              <a:t>Requires only two precision resistance valuce (R and 2R)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5040313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284663" y="1773238"/>
            <a:ext cx="3841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Each bit controls a switch between</a:t>
            </a:r>
          </a:p>
          <a:p>
            <a:pPr eaLnBrk="1" hangingPunct="1"/>
            <a:r>
              <a:rPr lang="en-US" altLang="ko-KR">
                <a:ea typeface="Gulim" pitchFamily="50" charset="-127"/>
              </a:rPr>
              <a:t>ground and the inverting input of the</a:t>
            </a:r>
          </a:p>
          <a:p>
            <a:pPr eaLnBrk="1" hangingPunct="1"/>
            <a:r>
              <a:rPr lang="en-US" altLang="ko-KR">
                <a:ea typeface="Gulim" pitchFamily="50" charset="-127"/>
              </a:rPr>
              <a:t>op amp.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859338" y="2924175"/>
            <a:ext cx="382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The switch is connected to ground if</a:t>
            </a:r>
          </a:p>
          <a:p>
            <a:pPr eaLnBrk="1" hangingPunct="1"/>
            <a:r>
              <a:rPr lang="en-US" altLang="ko-KR">
                <a:ea typeface="Gulim" pitchFamily="50" charset="-127"/>
              </a:rPr>
              <a:t>the corresponding bit is zero. 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1239838" y="41814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0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763713" y="4183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0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339975" y="41814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2916238" y="41814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0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1384300" y="4529138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4 bit converter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50850" y="1747838"/>
            <a:ext cx="4492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400" b="1">
                <a:ea typeface="Gulim" pitchFamily="50" charset="-127"/>
              </a:rPr>
              <a:t>V</a:t>
            </a:r>
            <a:r>
              <a:rPr lang="en-US" altLang="ko-KR" sz="1400" b="1" baseline="-25000">
                <a:ea typeface="Gulim" pitchFamily="50" charset="-127"/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1713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27937E-E9C1-47EC-BA2D-5E49567C240B}" type="slidenum">
              <a:rPr lang="ko-KR" altLang="en-US">
                <a:latin typeface="Arial Black" pitchFamily="34" charset="0"/>
              </a:rPr>
              <a:pPr eaLnBrk="1" hangingPunct="1"/>
              <a:t>4</a:t>
            </a:fld>
            <a:endParaRPr lang="en-US" altLang="ko-KR">
              <a:latin typeface="Arial Black" pitchFamily="34" charset="0"/>
            </a:endParaRPr>
          </a:p>
        </p:txBody>
      </p:sp>
      <p:pic>
        <p:nvPicPr>
          <p:cNvPr id="17411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39988"/>
            <a:ext cx="603250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R-2R DAC Example</a:t>
            </a:r>
          </a:p>
        </p:txBody>
      </p:sp>
      <p:sp>
        <p:nvSpPr>
          <p:cNvPr id="174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  <a:noFill/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itchFamily="50" charset="-127"/>
              </a:rPr>
              <a:t>Convert 0001 to analog</a:t>
            </a: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2809875" y="245745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V</a:t>
            </a:r>
            <a:r>
              <a:rPr lang="en-US" altLang="ko-KR" baseline="-25000">
                <a:ea typeface="Gulim" pitchFamily="50" charset="-127"/>
              </a:rPr>
              <a:t>0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2109788" y="245745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V</a:t>
            </a:r>
            <a:r>
              <a:rPr lang="en-US" altLang="ko-KR" baseline="-25000">
                <a:ea typeface="Gulim" pitchFamily="50" charset="-127"/>
              </a:rPr>
              <a:t>1</a:t>
            </a:r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1533525" y="245745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V</a:t>
            </a:r>
            <a:r>
              <a:rPr lang="en-US" altLang="ko-KR" baseline="-25000">
                <a:ea typeface="Gulim" pitchFamily="50" charset="-127"/>
              </a:rPr>
              <a:t>2</a:t>
            </a:r>
          </a:p>
        </p:txBody>
      </p:sp>
      <p:sp>
        <p:nvSpPr>
          <p:cNvPr id="17417" name="Text Box 14"/>
          <p:cNvSpPr txBox="1">
            <a:spLocks noChangeArrowheads="1"/>
          </p:cNvSpPr>
          <p:nvPr/>
        </p:nvSpPr>
        <p:spPr bwMode="auto">
          <a:xfrm>
            <a:off x="825500" y="24590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V</a:t>
            </a:r>
            <a:r>
              <a:rPr lang="en-US" altLang="ko-KR" baseline="-25000">
                <a:ea typeface="Gulim" pitchFamily="50" charset="-127"/>
              </a:rPr>
              <a:t>3</a:t>
            </a:r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>
            <a:off x="4138613" y="2871788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7419" name="Object 21"/>
          <p:cNvGraphicFramePr>
            <a:graphicFrameLocks noChangeAspect="1"/>
          </p:cNvGraphicFramePr>
          <p:nvPr/>
        </p:nvGraphicFramePr>
        <p:xfrm>
          <a:off x="5795963" y="3500438"/>
          <a:ext cx="22320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485900" imgH="393700" progId="Equation.DSMT4">
                  <p:embed/>
                </p:oleObj>
              </mc:Choice>
              <mc:Fallback>
                <p:oleObj name="Equation" r:id="rId5" imgW="1485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00438"/>
                        <a:ext cx="22320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2"/>
          <p:cNvGraphicFramePr>
            <a:graphicFrameLocks noChangeAspect="1"/>
          </p:cNvGraphicFramePr>
          <p:nvPr/>
        </p:nvGraphicFramePr>
        <p:xfrm>
          <a:off x="6011863" y="4292600"/>
          <a:ext cx="18716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244600" imgH="393700" progId="Equation.DSMT4">
                  <p:embed/>
                </p:oleObj>
              </mc:Choice>
              <mc:Fallback>
                <p:oleObj name="Equation" r:id="rId7" imgW="1244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292600"/>
                        <a:ext cx="18716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1" name="Picture 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2276475"/>
            <a:ext cx="16383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35"/>
          <p:cNvSpPr txBox="1">
            <a:spLocks noChangeArrowheads="1"/>
          </p:cNvSpPr>
          <p:nvPr/>
        </p:nvSpPr>
        <p:spPr bwMode="auto">
          <a:xfrm>
            <a:off x="5354638" y="213360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Gulim" pitchFamily="50" charset="-127"/>
              </a:rPr>
              <a:t>V</a:t>
            </a:r>
            <a:r>
              <a:rPr lang="en-US" altLang="ko-KR" sz="1200" baseline="-25000">
                <a:ea typeface="Gulim" pitchFamily="50" charset="-127"/>
              </a:rPr>
              <a:t>0</a:t>
            </a:r>
          </a:p>
        </p:txBody>
      </p:sp>
      <p:sp>
        <p:nvSpPr>
          <p:cNvPr id="17423" name="Text Box 36"/>
          <p:cNvSpPr txBox="1">
            <a:spLocks noChangeArrowheads="1"/>
          </p:cNvSpPr>
          <p:nvPr/>
        </p:nvSpPr>
        <p:spPr bwMode="auto">
          <a:xfrm>
            <a:off x="4716463" y="2238375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Gulim" pitchFamily="50" charset="-127"/>
              </a:rPr>
              <a:t>V</a:t>
            </a:r>
            <a:r>
              <a:rPr lang="en-US" altLang="ko-KR" sz="1200" baseline="-25000">
                <a:ea typeface="Gulim" pitchFamily="50" charset="-127"/>
              </a:rPr>
              <a:t>1</a:t>
            </a:r>
          </a:p>
        </p:txBody>
      </p:sp>
      <p:pic>
        <p:nvPicPr>
          <p:cNvPr id="17424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2571750"/>
            <a:ext cx="1628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Text Box 38"/>
          <p:cNvSpPr txBox="1">
            <a:spLocks noChangeArrowheads="1"/>
          </p:cNvSpPr>
          <p:nvPr/>
        </p:nvSpPr>
        <p:spPr bwMode="auto">
          <a:xfrm>
            <a:off x="7767638" y="236855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Gulim" pitchFamily="50" charset="-127"/>
              </a:rPr>
              <a:t>V</a:t>
            </a:r>
            <a:r>
              <a:rPr lang="en-US" altLang="ko-KR" sz="1200" baseline="-25000">
                <a:ea typeface="Gulim" pitchFamily="50" charset="-127"/>
              </a:rPr>
              <a:t>0</a:t>
            </a:r>
          </a:p>
        </p:txBody>
      </p:sp>
      <p:sp>
        <p:nvSpPr>
          <p:cNvPr id="17426" name="Text Box 39"/>
          <p:cNvSpPr txBox="1">
            <a:spLocks noChangeArrowheads="1"/>
          </p:cNvSpPr>
          <p:nvPr/>
        </p:nvSpPr>
        <p:spPr bwMode="auto">
          <a:xfrm>
            <a:off x="7200900" y="238760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Gulim" pitchFamily="50" charset="-127"/>
              </a:rPr>
              <a:t>V</a:t>
            </a:r>
            <a:r>
              <a:rPr lang="en-US" altLang="ko-KR" sz="1200" baseline="-25000">
                <a:ea typeface="Gulim" pitchFamily="50" charset="-127"/>
              </a:rPr>
              <a:t>1</a:t>
            </a:r>
          </a:p>
        </p:txBody>
      </p:sp>
      <p:sp>
        <p:nvSpPr>
          <p:cNvPr id="17427" name="Text Box 40"/>
          <p:cNvSpPr txBox="1">
            <a:spLocks noChangeArrowheads="1"/>
          </p:cNvSpPr>
          <p:nvPr/>
        </p:nvSpPr>
        <p:spPr bwMode="auto">
          <a:xfrm>
            <a:off x="6711950" y="2411413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200" b="1">
                <a:ea typeface="Gulim" pitchFamily="50" charset="-127"/>
              </a:rPr>
              <a:t>=</a:t>
            </a:r>
          </a:p>
        </p:txBody>
      </p:sp>
      <p:graphicFrame>
        <p:nvGraphicFramePr>
          <p:cNvPr id="17428" name="Object 41"/>
          <p:cNvGraphicFramePr>
            <a:graphicFrameLocks noChangeAspect="1"/>
          </p:cNvGraphicFramePr>
          <p:nvPr/>
        </p:nvGraphicFramePr>
        <p:xfrm>
          <a:off x="5992813" y="5084763"/>
          <a:ext cx="19097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1" imgW="1269449" imgH="393529" progId="Equation.DSMT4">
                  <p:embed/>
                </p:oleObj>
              </mc:Choice>
              <mc:Fallback>
                <p:oleObj name="Equation" r:id="rId11" imgW="126944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084763"/>
                        <a:ext cx="19097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42"/>
          <p:cNvGraphicFramePr>
            <a:graphicFrameLocks noChangeAspect="1"/>
          </p:cNvGraphicFramePr>
          <p:nvPr/>
        </p:nvGraphicFramePr>
        <p:xfrm>
          <a:off x="5983288" y="5876925"/>
          <a:ext cx="19288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3" imgW="1282700" imgH="393700" progId="Equation.DSMT4">
                  <p:embed/>
                </p:oleObj>
              </mc:Choice>
              <mc:Fallback>
                <p:oleObj name="Equation" r:id="rId13" imgW="1282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5876925"/>
                        <a:ext cx="19288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0" name="Group 50"/>
          <p:cNvGrpSpPr>
            <a:grpSpLocks/>
          </p:cNvGrpSpPr>
          <p:nvPr/>
        </p:nvGrpSpPr>
        <p:grpSpPr bwMode="auto">
          <a:xfrm>
            <a:off x="2124075" y="2349500"/>
            <a:ext cx="2016125" cy="1584325"/>
            <a:chOff x="1338" y="1480"/>
            <a:chExt cx="1270" cy="998"/>
          </a:xfrm>
        </p:grpSpPr>
        <p:sp>
          <p:nvSpPr>
            <p:cNvPr id="17432" name="Line 43"/>
            <p:cNvSpPr>
              <a:spLocks noChangeShapeType="1"/>
            </p:cNvSpPr>
            <p:nvPr/>
          </p:nvSpPr>
          <p:spPr bwMode="auto">
            <a:xfrm flipH="1">
              <a:off x="1338" y="1480"/>
              <a:ext cx="12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3" name="Line 44"/>
            <p:cNvSpPr>
              <a:spLocks noChangeShapeType="1"/>
            </p:cNvSpPr>
            <p:nvPr/>
          </p:nvSpPr>
          <p:spPr bwMode="auto">
            <a:xfrm>
              <a:off x="1338" y="1480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4" name="Line 45"/>
            <p:cNvSpPr>
              <a:spLocks noChangeShapeType="1"/>
            </p:cNvSpPr>
            <p:nvPr/>
          </p:nvSpPr>
          <p:spPr bwMode="auto">
            <a:xfrm>
              <a:off x="1338" y="1979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5" name="Line 46"/>
            <p:cNvSpPr>
              <a:spLocks noChangeShapeType="1"/>
            </p:cNvSpPr>
            <p:nvPr/>
          </p:nvSpPr>
          <p:spPr bwMode="auto">
            <a:xfrm>
              <a:off x="1746" y="1979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6" name="Line 47"/>
            <p:cNvSpPr>
              <a:spLocks noChangeShapeType="1"/>
            </p:cNvSpPr>
            <p:nvPr/>
          </p:nvSpPr>
          <p:spPr bwMode="auto">
            <a:xfrm>
              <a:off x="1746" y="2478"/>
              <a:ext cx="8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7" name="Line 48"/>
            <p:cNvSpPr>
              <a:spLocks noChangeShapeType="1"/>
            </p:cNvSpPr>
            <p:nvPr/>
          </p:nvSpPr>
          <p:spPr bwMode="auto">
            <a:xfrm flipV="1">
              <a:off x="2608" y="1480"/>
              <a:ext cx="0" cy="9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8" name="Line 49"/>
            <p:cNvSpPr>
              <a:spLocks noChangeShapeType="1"/>
            </p:cNvSpPr>
            <p:nvPr/>
          </p:nvSpPr>
          <p:spPr bwMode="auto">
            <a:xfrm flipH="1">
              <a:off x="2562" y="1480"/>
              <a:ext cx="4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31" name="Text Box 51"/>
          <p:cNvSpPr txBox="1">
            <a:spLocks noChangeArrowheads="1"/>
          </p:cNvSpPr>
          <p:nvPr/>
        </p:nvSpPr>
        <p:spPr bwMode="auto">
          <a:xfrm>
            <a:off x="9525" y="2603500"/>
            <a:ext cx="4492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400" b="1">
                <a:ea typeface="Gulim" pitchFamily="50" charset="-127"/>
              </a:rPr>
              <a:t>V</a:t>
            </a:r>
            <a:r>
              <a:rPr lang="en-US" altLang="ko-KR" sz="1400" b="1" baseline="-25000">
                <a:ea typeface="Gulim" pitchFamily="50" charset="-127"/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4275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E75FD2-A41F-44B5-98E0-BA989871BE26}" type="slidenum">
              <a:rPr lang="ko-KR" altLang="en-US">
                <a:latin typeface="Arial Black" pitchFamily="34" charset="0"/>
              </a:rPr>
              <a:pPr eaLnBrk="1" hangingPunct="1"/>
              <a:t>5</a:t>
            </a:fld>
            <a:endParaRPr lang="en-US" altLang="ko-KR">
              <a:latin typeface="Arial Black" pitchFamily="34" charset="0"/>
            </a:endParaRPr>
          </a:p>
        </p:txBody>
      </p:sp>
      <p:pic>
        <p:nvPicPr>
          <p:cNvPr id="18435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636838"/>
            <a:ext cx="3924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97200"/>
            <a:ext cx="3960812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R-2R DAC Example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3886200"/>
          </a:xfrm>
          <a:noFill/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itchFamily="50" charset="-127"/>
              </a:rPr>
              <a:t>Convert 0001 to analog</a:t>
            </a:r>
          </a:p>
        </p:txBody>
      </p:sp>
      <p:graphicFrame>
        <p:nvGraphicFramePr>
          <p:cNvPr id="18439" name="Object 11"/>
          <p:cNvGraphicFramePr>
            <a:graphicFrameLocks noChangeAspect="1"/>
          </p:cNvGraphicFramePr>
          <p:nvPr/>
        </p:nvGraphicFramePr>
        <p:xfrm>
          <a:off x="6142038" y="4365625"/>
          <a:ext cx="10493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698197" imgH="393529" progId="Equation.DSMT4">
                  <p:embed/>
                </p:oleObj>
              </mc:Choice>
              <mc:Fallback>
                <p:oleObj name="Equation" r:id="rId6" imgW="69819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4365625"/>
                        <a:ext cx="10493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29"/>
          <p:cNvSpPr>
            <a:spLocks noChangeArrowheads="1"/>
          </p:cNvSpPr>
          <p:nvPr/>
        </p:nvSpPr>
        <p:spPr bwMode="auto">
          <a:xfrm>
            <a:off x="2195513" y="2997200"/>
            <a:ext cx="2016125" cy="2519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Text Box 43"/>
          <p:cNvSpPr txBox="1">
            <a:spLocks noChangeAspect="1" noChangeArrowheads="1"/>
          </p:cNvSpPr>
          <p:nvPr/>
        </p:nvSpPr>
        <p:spPr bwMode="auto">
          <a:xfrm>
            <a:off x="5580063" y="29527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2R</a:t>
            </a:r>
          </a:p>
        </p:txBody>
      </p:sp>
      <p:sp>
        <p:nvSpPr>
          <p:cNvPr id="18442" name="Text Box 44"/>
          <p:cNvSpPr txBox="1">
            <a:spLocks noChangeAspect="1" noChangeArrowheads="1"/>
          </p:cNvSpPr>
          <p:nvPr/>
        </p:nvSpPr>
        <p:spPr bwMode="auto">
          <a:xfrm>
            <a:off x="7246938" y="26304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R</a:t>
            </a:r>
            <a:endParaRPr lang="en-US" altLang="ko-KR" baseline="-25000">
              <a:ea typeface="Gulim" pitchFamily="50" charset="-127"/>
            </a:endParaRPr>
          </a:p>
        </p:txBody>
      </p:sp>
      <p:sp>
        <p:nvSpPr>
          <p:cNvPr id="18443" name="Text Box 45"/>
          <p:cNvSpPr txBox="1">
            <a:spLocks noChangeAspect="1" noChangeArrowheads="1"/>
          </p:cNvSpPr>
          <p:nvPr/>
        </p:nvSpPr>
        <p:spPr bwMode="auto">
          <a:xfrm>
            <a:off x="4830763" y="31702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Gulim" pitchFamily="50" charset="-127"/>
              </a:rPr>
              <a:t>V</a:t>
            </a:r>
            <a:r>
              <a:rPr lang="en-US" altLang="ko-KR" baseline="-25000">
                <a:ea typeface="Gulim" pitchFamily="50" charset="-127"/>
              </a:rPr>
              <a:t>0</a:t>
            </a:r>
          </a:p>
        </p:txBody>
      </p:sp>
      <p:graphicFrame>
        <p:nvGraphicFramePr>
          <p:cNvPr id="18444" name="Object 52"/>
          <p:cNvGraphicFramePr>
            <a:graphicFrameLocks noChangeAspect="1"/>
          </p:cNvGraphicFramePr>
          <p:nvPr/>
        </p:nvGraphicFramePr>
        <p:xfrm>
          <a:off x="5564188" y="5084763"/>
          <a:ext cx="25193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1651000" imgH="393700" progId="Equation.DSMT4">
                  <p:embed/>
                </p:oleObj>
              </mc:Choice>
              <mc:Fallback>
                <p:oleObj name="Equation" r:id="rId8" imgW="1651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084763"/>
                        <a:ext cx="25193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56"/>
          <p:cNvSpPr txBox="1">
            <a:spLocks noChangeArrowheads="1"/>
          </p:cNvSpPr>
          <p:nvPr/>
        </p:nvSpPr>
        <p:spPr bwMode="auto">
          <a:xfrm>
            <a:off x="323850" y="3097213"/>
            <a:ext cx="3333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800" b="1">
                <a:ea typeface="Gulim" pitchFamily="50" charset="-127"/>
              </a:rPr>
              <a:t>V</a:t>
            </a:r>
            <a:r>
              <a:rPr lang="en-US" altLang="ko-KR" sz="800" b="1" baseline="-25000">
                <a:ea typeface="Gulim" pitchFamily="50" charset="-127"/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504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482FD2-9A67-4354-8CB7-6EF1F205DECE}" type="slidenum">
              <a:rPr lang="ko-KR" altLang="en-US">
                <a:latin typeface="Arial Black" pitchFamily="34" charset="0"/>
              </a:rPr>
              <a:pPr eaLnBrk="1" hangingPunct="1"/>
              <a:t>6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R-2R DAC Summary</a:t>
            </a:r>
          </a:p>
        </p:txBody>
      </p:sp>
      <p:sp>
        <p:nvSpPr>
          <p:cNvPr id="194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310063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Conversion results for each bit</a:t>
            </a:r>
          </a:p>
          <a:p>
            <a:pPr eaLnBrk="1" hangingPunct="1"/>
            <a:endParaRPr lang="en-US" altLang="ko-KR" smtClean="0">
              <a:ea typeface="Gulim" pitchFamily="50" charset="-127"/>
            </a:endParaRPr>
          </a:p>
          <a:p>
            <a:pPr eaLnBrk="1" hangingPunct="1"/>
            <a:endParaRPr lang="en-US" altLang="ko-KR" smtClean="0">
              <a:ea typeface="Gulim" pitchFamily="50" charset="-127"/>
            </a:endParaRPr>
          </a:p>
          <a:p>
            <a:pPr eaLnBrk="1" hangingPunct="1"/>
            <a:endParaRPr lang="en-US" altLang="ko-KR" smtClean="0">
              <a:ea typeface="Gulim" pitchFamily="50" charset="-127"/>
            </a:endParaRPr>
          </a:p>
          <a:p>
            <a:pPr eaLnBrk="1" hangingPunct="1"/>
            <a:endParaRPr lang="en-US" altLang="ko-KR" smtClean="0">
              <a:ea typeface="Gulim" pitchFamily="50" charset="-127"/>
            </a:endParaRPr>
          </a:p>
          <a:p>
            <a:pPr eaLnBrk="1" hangingPunct="1"/>
            <a:endParaRPr lang="en-US" altLang="ko-KR" smtClean="0">
              <a:ea typeface="Gulim" pitchFamily="50" charset="-127"/>
            </a:endParaRPr>
          </a:p>
          <a:p>
            <a:pPr eaLnBrk="1" hangingPunct="1"/>
            <a:r>
              <a:rPr lang="en-US" altLang="ko-KR" smtClean="0">
                <a:ea typeface="Gulim" pitchFamily="50" charset="-127"/>
              </a:rPr>
              <a:t>Conversion equation for </a:t>
            </a:r>
            <a:r>
              <a:rPr lang="en-US" altLang="ko-KR" i="1" smtClean="0">
                <a:ea typeface="Gulim" pitchFamily="50" charset="-127"/>
              </a:rPr>
              <a:t>N</a:t>
            </a:r>
            <a:r>
              <a:rPr lang="en-US" altLang="ko-KR" smtClean="0">
                <a:ea typeface="Gulim" pitchFamily="50" charset="-127"/>
              </a:rPr>
              <a:t>-bit DAC</a:t>
            </a:r>
          </a:p>
        </p:txBody>
      </p:sp>
      <p:graphicFrame>
        <p:nvGraphicFramePr>
          <p:cNvPr id="117851" name="Group 91"/>
          <p:cNvGraphicFramePr>
            <a:graphicFrameLocks noGrp="1"/>
          </p:cNvGraphicFramePr>
          <p:nvPr/>
        </p:nvGraphicFramePr>
        <p:xfrm>
          <a:off x="452438" y="1920875"/>
          <a:ext cx="4968875" cy="2590800"/>
        </p:xfrm>
        <a:graphic>
          <a:graphicData uri="http://schemas.openxmlformats.org/drawingml/2006/table">
            <a:tbl>
              <a:tblPr/>
              <a:tblGrid>
                <a:gridCol w="1728787"/>
                <a:gridCol w="3240088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Digital 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Analog Conversion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50" charset="-127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81" name="Object 61"/>
          <p:cNvGraphicFramePr>
            <a:graphicFrameLocks noChangeAspect="1"/>
          </p:cNvGraphicFramePr>
          <p:nvPr/>
        </p:nvGraphicFramePr>
        <p:xfrm>
          <a:off x="2881313" y="2486025"/>
          <a:ext cx="18430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29810" imgH="253890" progId="Equation.DSMT4">
                  <p:embed/>
                </p:oleObj>
              </mc:Choice>
              <mc:Fallback>
                <p:oleObj name="Equation" r:id="rId4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486025"/>
                        <a:ext cx="18430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65"/>
          <p:cNvGraphicFramePr>
            <a:graphicFrameLocks noChangeAspect="1"/>
          </p:cNvGraphicFramePr>
          <p:nvPr/>
        </p:nvGraphicFramePr>
        <p:xfrm>
          <a:off x="2890838" y="2989263"/>
          <a:ext cx="1698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40948" imgH="253890" progId="Equation.DSMT4">
                  <p:embed/>
                </p:oleObj>
              </mc:Choice>
              <mc:Fallback>
                <p:oleObj name="Equation" r:id="rId6" imgW="104094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989263"/>
                        <a:ext cx="16986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66"/>
          <p:cNvGraphicFramePr>
            <a:graphicFrameLocks noChangeAspect="1"/>
          </p:cNvGraphicFramePr>
          <p:nvPr/>
        </p:nvGraphicFramePr>
        <p:xfrm>
          <a:off x="2881313" y="3494088"/>
          <a:ext cx="1739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066337" imgH="253890" progId="Equation.DSMT4">
                  <p:embed/>
                </p:oleObj>
              </mc:Choice>
              <mc:Fallback>
                <p:oleObj name="Equation" r:id="rId8" imgW="106633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494088"/>
                        <a:ext cx="1739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67"/>
          <p:cNvGraphicFramePr>
            <a:graphicFrameLocks noChangeAspect="1"/>
          </p:cNvGraphicFramePr>
          <p:nvPr/>
        </p:nvGraphicFramePr>
        <p:xfrm>
          <a:off x="2901950" y="4008438"/>
          <a:ext cx="17414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066337" imgH="253890" progId="Equation.DSMT4">
                  <p:embed/>
                </p:oleObj>
              </mc:Choice>
              <mc:Fallback>
                <p:oleObj name="Equation" r:id="rId10" imgW="106633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008438"/>
                        <a:ext cx="17414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AutoShape 87"/>
          <p:cNvSpPr>
            <a:spLocks noChangeArrowheads="1"/>
          </p:cNvSpPr>
          <p:nvPr/>
        </p:nvSpPr>
        <p:spPr bwMode="auto">
          <a:xfrm>
            <a:off x="5651500" y="3068638"/>
            <a:ext cx="288925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86" name="Object 92"/>
          <p:cNvGraphicFramePr>
            <a:graphicFrameLocks noChangeAspect="1"/>
          </p:cNvGraphicFramePr>
          <p:nvPr/>
        </p:nvGraphicFramePr>
        <p:xfrm>
          <a:off x="5938838" y="2205038"/>
          <a:ext cx="28797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1587500" imgH="508000" progId="Equation.DSMT4">
                  <p:embed/>
                </p:oleObj>
              </mc:Choice>
              <mc:Fallback>
                <p:oleObj name="Equation" r:id="rId12" imgW="1587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205038"/>
                        <a:ext cx="28797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Text Box 93"/>
          <p:cNvSpPr txBox="1">
            <a:spLocks noChangeArrowheads="1"/>
          </p:cNvSpPr>
          <p:nvPr/>
        </p:nvSpPr>
        <p:spPr bwMode="auto">
          <a:xfrm>
            <a:off x="5976938" y="32988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>
                <a:ea typeface="Gulim" pitchFamily="50" charset="-127"/>
              </a:rPr>
              <a:t>for</a:t>
            </a:r>
          </a:p>
        </p:txBody>
      </p:sp>
      <p:graphicFrame>
        <p:nvGraphicFramePr>
          <p:cNvPr id="19488" name="Object 94"/>
          <p:cNvGraphicFramePr>
            <a:graphicFrameLocks noChangeAspect="1"/>
          </p:cNvGraphicFramePr>
          <p:nvPr/>
        </p:nvGraphicFramePr>
        <p:xfrm>
          <a:off x="6083300" y="3789363"/>
          <a:ext cx="2344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4" imgW="1447800" imgH="228600" progId="Equation.DSMT4">
                  <p:embed/>
                </p:oleObj>
              </mc:Choice>
              <mc:Fallback>
                <p:oleObj name="Equation" r:id="rId14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89363"/>
                        <a:ext cx="23447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95"/>
          <p:cNvGraphicFramePr>
            <a:graphicFrameLocks noChangeAspect="1"/>
          </p:cNvGraphicFramePr>
          <p:nvPr/>
        </p:nvGraphicFramePr>
        <p:xfrm>
          <a:off x="857250" y="5445125"/>
          <a:ext cx="24622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6" imgW="1422400" imgH="508000" progId="Equation.DSMT4">
                  <p:embed/>
                </p:oleObj>
              </mc:Choice>
              <mc:Fallback>
                <p:oleObj name="Equation" r:id="rId16" imgW="1422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445125"/>
                        <a:ext cx="24622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AutoShape 96"/>
          <p:cNvSpPr>
            <a:spLocks noChangeArrowheads="1"/>
          </p:cNvSpPr>
          <p:nvPr/>
        </p:nvSpPr>
        <p:spPr bwMode="auto">
          <a:xfrm>
            <a:off x="3635375" y="5734050"/>
            <a:ext cx="504825" cy="358775"/>
          </a:xfrm>
          <a:prstGeom prst="rightArrow">
            <a:avLst>
              <a:gd name="adj1" fmla="val 50000"/>
              <a:gd name="adj2" fmla="val 35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91" name="Object 98"/>
          <p:cNvGraphicFramePr>
            <a:graphicFrameLocks noChangeAspect="1"/>
          </p:cNvGraphicFramePr>
          <p:nvPr/>
        </p:nvGraphicFramePr>
        <p:xfrm>
          <a:off x="4506913" y="5467350"/>
          <a:ext cx="2362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8" imgW="1155700" imgH="457200" progId="Equation.DSMT4">
                  <p:embed/>
                </p:oleObj>
              </mc:Choice>
              <mc:Fallback>
                <p:oleObj name="Equation" r:id="rId18" imgW="1155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467350"/>
                        <a:ext cx="23622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7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145C14-A709-4DAE-BF84-C8686E139FBD}" type="slidenum">
              <a:rPr lang="ko-KR" altLang="en-US">
                <a:latin typeface="Arial Black" pitchFamily="34" charset="0"/>
              </a:rPr>
              <a:pPr eaLnBrk="1" hangingPunct="1"/>
              <a:t>7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Advantages</a:t>
            </a:r>
            <a:endParaRPr lang="en-US" altLang="ko-KR" sz="2400" smtClean="0">
              <a:ea typeface="Gulim" pitchFamily="50" charset="-127"/>
            </a:endParaRPr>
          </a:p>
          <a:p>
            <a:pPr lvl="1" eaLnBrk="1" hangingPunct="1"/>
            <a:r>
              <a:rPr lang="en-US" altLang="ko-KR" sz="2400" smtClean="0">
                <a:ea typeface="Gulim" pitchFamily="50" charset="-127"/>
              </a:rPr>
              <a:t>Only two resistor values</a:t>
            </a:r>
          </a:p>
          <a:p>
            <a:pPr lvl="1" eaLnBrk="1" hangingPunct="1"/>
            <a:r>
              <a:rPr lang="en-US" altLang="ko-KR" sz="2400" smtClean="0">
                <a:ea typeface="Gulim" pitchFamily="50" charset="-127"/>
              </a:rPr>
              <a:t>Does not need the kind of precision as Binary weighted DACs</a:t>
            </a:r>
          </a:p>
          <a:p>
            <a:pPr lvl="1" eaLnBrk="1" hangingPunct="1"/>
            <a:r>
              <a:rPr lang="en-US" altLang="ko-KR" sz="2400" smtClean="0">
                <a:ea typeface="Gulim" pitchFamily="50" charset="-127"/>
              </a:rPr>
              <a:t>Easy to manufacture</a:t>
            </a:r>
          </a:p>
          <a:p>
            <a:pPr lvl="1" eaLnBrk="1" hangingPunct="1"/>
            <a:r>
              <a:rPr lang="en-US" altLang="ko-KR" sz="2400" smtClean="0">
                <a:ea typeface="Gulim" pitchFamily="50" charset="-127"/>
              </a:rPr>
              <a:t>Faster response time</a:t>
            </a:r>
            <a:endParaRPr lang="en-US" altLang="ko-KR" sz="2000" smtClean="0">
              <a:ea typeface="Gulim" pitchFamily="50" charset="-127"/>
            </a:endParaRPr>
          </a:p>
          <a:p>
            <a:pPr lvl="3">
              <a:spcBef>
                <a:spcPct val="0"/>
              </a:spcBef>
            </a:pPr>
            <a:endParaRPr lang="en-US" altLang="ko-KR" sz="1600" smtClean="0">
              <a:ea typeface="Gulim" pitchFamily="50" charset="-127"/>
            </a:endParaRPr>
          </a:p>
          <a:p>
            <a:pPr eaLnBrk="1" hangingPunct="1"/>
            <a:r>
              <a:rPr lang="en-US" altLang="ko-KR" smtClean="0">
                <a:ea typeface="Gulim" pitchFamily="50" charset="-127"/>
              </a:rPr>
              <a:t>Disadvantages</a:t>
            </a:r>
          </a:p>
          <a:p>
            <a:pPr lvl="1" eaLnBrk="1" hangingPunct="1"/>
            <a:r>
              <a:rPr lang="en-US" altLang="ko-KR" sz="2400" smtClean="0">
                <a:ea typeface="Gulim" pitchFamily="50" charset="-127"/>
              </a:rPr>
              <a:t>More confusing analysis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4400">
                <a:ea typeface="Gulim" pitchFamily="50" charset="-127"/>
              </a:rPr>
              <a:t>R-2R DAC Summary</a:t>
            </a:r>
          </a:p>
        </p:txBody>
      </p:sp>
    </p:spTree>
    <p:extLst>
      <p:ext uri="{BB962C8B-B14F-4D97-AF65-F5344CB8AC3E}">
        <p14:creationId xmlns:p14="http://schemas.microsoft.com/office/powerpoint/2010/main" val="7064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2C80AB-C961-4910-B2E6-84FF5BD35F3B}" type="slidenum">
              <a:rPr lang="ko-KR" altLang="en-US">
                <a:latin typeface="Arial Black" pitchFamily="34" charset="0"/>
              </a:rPr>
              <a:pPr eaLnBrk="1" hangingPunct="1"/>
              <a:t>8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Specification of DAC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4200"/>
            <a:ext cx="8229600" cy="41671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mtClean="0">
                <a:ea typeface="Gulim" pitchFamily="50" charset="-127"/>
              </a:rPr>
              <a:t>Resolution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>
                <a:ea typeface="Gulim" pitchFamily="50" charset="-127"/>
              </a:rPr>
              <a:t>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>
                <a:ea typeface="Gulim" pitchFamily="50" charset="-127"/>
              </a:rPr>
              <a:t>Settling time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>
                <a:ea typeface="Gulim" pitchFamily="50" charset="-127"/>
              </a:rPr>
              <a:t>Linearity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>
                <a:ea typeface="Gulim" pitchFamily="50" charset="-127"/>
              </a:rPr>
              <a:t>Reference voltage</a:t>
            </a:r>
          </a:p>
        </p:txBody>
      </p:sp>
    </p:spTree>
    <p:extLst>
      <p:ext uri="{BB962C8B-B14F-4D97-AF65-F5344CB8AC3E}">
        <p14:creationId xmlns:p14="http://schemas.microsoft.com/office/powerpoint/2010/main" val="1516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6D808F-47BC-42A9-9379-76D247152D3F}" type="slidenum">
              <a:rPr lang="ko-KR" altLang="en-US">
                <a:latin typeface="Arial Black" pitchFamily="34" charset="0"/>
              </a:rPr>
              <a:pPr eaLnBrk="1" hangingPunct="1"/>
              <a:t>9</a:t>
            </a:fld>
            <a:endParaRPr lang="en-US" altLang="ko-KR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305800" cy="4010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800" smtClean="0">
                <a:ea typeface="Gulim" pitchFamily="50" charset="-127"/>
              </a:rPr>
              <a:t>The amount of variance in output voltage for every change of the LSB in the digital input.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 smtClean="0">
                <a:ea typeface="Gulim" pitchFamily="50" charset="-127"/>
              </a:rPr>
              <a:t>How closely can we approximate the desired output signal(Higher Res. = finer detail=smaller Voltage divisions)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 smtClean="0">
                <a:ea typeface="Gulim" pitchFamily="50" charset="-127"/>
              </a:rPr>
              <a:t>A common DAC has a 8 - 16 bit Resolution</a:t>
            </a:r>
            <a:endParaRPr lang="en-US" altLang="ko-KR" sz="2800" u="sng" smtClean="0">
              <a:ea typeface="Gulim" pitchFamily="50" charset="-127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76375" y="5400675"/>
          <a:ext cx="32400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Microsoft Equation 3.0" r:id="rId4" imgW="1514599" imgH="380982" progId="Equation.3">
                  <p:embed/>
                </p:oleObj>
              </mc:Choice>
              <mc:Fallback>
                <p:oleObj name="Microsoft Equation 3.0" r:id="rId4" imgW="1514599" imgH="380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00675"/>
                        <a:ext cx="32400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08625" y="5616575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>
                <a:ea typeface="Gulim" pitchFamily="50" charset="-127"/>
              </a:rPr>
              <a:t>N = Number of bits</a:t>
            </a:r>
          </a:p>
        </p:txBody>
      </p:sp>
      <p:sp>
        <p:nvSpPr>
          <p:cNvPr id="22534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50" charset="-127"/>
              </a:rPr>
              <a:t>Specification - Resolution</a:t>
            </a:r>
          </a:p>
        </p:txBody>
      </p:sp>
    </p:spTree>
    <p:extLst>
      <p:ext uri="{BB962C8B-B14F-4D97-AF65-F5344CB8AC3E}">
        <p14:creationId xmlns:p14="http://schemas.microsoft.com/office/powerpoint/2010/main" val="17077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MathType 5.0 Equation</vt:lpstr>
      <vt:lpstr>Microsoft Equation 3.0</vt:lpstr>
      <vt:lpstr>What is a DAC?</vt:lpstr>
      <vt:lpstr>Types of DAC Circuits</vt:lpstr>
      <vt:lpstr>R-2R Resistor Ladder DAC</vt:lpstr>
      <vt:lpstr>R-2R DAC Example</vt:lpstr>
      <vt:lpstr>R-2R DAC Example</vt:lpstr>
      <vt:lpstr>R-2R DAC Summary</vt:lpstr>
      <vt:lpstr>PowerPoint Presentation</vt:lpstr>
      <vt:lpstr>Specification of DAC</vt:lpstr>
      <vt:lpstr>Specification - Resolution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DAC?</dc:title>
  <dc:creator>admin</dc:creator>
  <cp:lastModifiedBy>admin</cp:lastModifiedBy>
  <cp:revision>1</cp:revision>
  <dcterms:created xsi:type="dcterms:W3CDTF">2006-08-16T00:00:00Z</dcterms:created>
  <dcterms:modified xsi:type="dcterms:W3CDTF">2015-04-03T07:39:56Z</dcterms:modified>
</cp:coreProperties>
</file>