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66" r:id="rId12"/>
    <p:sldId id="270" r:id="rId13"/>
    <p:sldId id="273" r:id="rId14"/>
    <p:sldId id="271" r:id="rId15"/>
    <p:sldId id="268" r:id="rId16"/>
    <p:sldId id="272" r:id="rId17"/>
    <p:sldId id="281" r:id="rId18"/>
    <p:sldId id="276" r:id="rId19"/>
    <p:sldId id="277" r:id="rId20"/>
    <p:sldId id="278" r:id="rId21"/>
    <p:sldId id="279"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ecetutorials.com/wp-content/uploads/2013/09/Successive-Approximation-ADC-Counter-Flow-chat.bm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1908175" y="1981200"/>
            <a:ext cx="6550025" cy="1663700"/>
          </a:xfrm>
        </p:spPr>
        <p:txBody>
          <a:bodyPr/>
          <a:lstStyle/>
          <a:p>
            <a:pPr eaLnBrk="1" hangingPunct="1"/>
            <a:r>
              <a:rPr lang="fr-FR" sz="2400" smtClean="0">
                <a:latin typeface="Arial" charset="0"/>
              </a:rPr>
              <a:t>Most signals we want to process are analog</a:t>
            </a:r>
          </a:p>
          <a:p>
            <a:pPr eaLnBrk="1" hangingPunct="1"/>
            <a:r>
              <a:rPr lang="fr-FR" sz="2400" smtClean="0">
                <a:latin typeface="Arial" charset="0"/>
              </a:rPr>
              <a:t>i.e.: they are continuous and can take an inifinity of values</a:t>
            </a:r>
          </a:p>
          <a:p>
            <a:pPr eaLnBrk="1" hangingPunct="1"/>
            <a:endParaRPr lang="fr-FR" sz="2400" smtClean="0">
              <a:latin typeface="Arial" charset="0"/>
            </a:endParaRPr>
          </a:p>
        </p:txBody>
      </p:sp>
      <p:sp>
        <p:nvSpPr>
          <p:cNvPr id="5123" name="Line 4"/>
          <p:cNvSpPr>
            <a:spLocks noChangeShapeType="1"/>
          </p:cNvSpPr>
          <p:nvPr/>
        </p:nvSpPr>
        <p:spPr bwMode="auto">
          <a:xfrm flipV="1">
            <a:off x="3132138" y="4006850"/>
            <a:ext cx="0" cy="1871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4" name="Line 5"/>
          <p:cNvSpPr>
            <a:spLocks noChangeShapeType="1"/>
          </p:cNvSpPr>
          <p:nvPr/>
        </p:nvSpPr>
        <p:spPr bwMode="auto">
          <a:xfrm>
            <a:off x="2987675" y="5734050"/>
            <a:ext cx="32400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5" name="Text Box 6"/>
          <p:cNvSpPr txBox="1">
            <a:spLocks noChangeArrowheads="1"/>
          </p:cNvSpPr>
          <p:nvPr/>
        </p:nvSpPr>
        <p:spPr bwMode="auto">
          <a:xfrm>
            <a:off x="2482850" y="3933825"/>
            <a:ext cx="5762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800">
                <a:latin typeface="Arial" charset="0"/>
              </a:rPr>
              <a:t>x(t)</a:t>
            </a:r>
          </a:p>
        </p:txBody>
      </p:sp>
      <p:sp>
        <p:nvSpPr>
          <p:cNvPr id="5126" name="Text Box 7"/>
          <p:cNvSpPr txBox="1">
            <a:spLocks noChangeArrowheads="1"/>
          </p:cNvSpPr>
          <p:nvPr/>
        </p:nvSpPr>
        <p:spPr bwMode="auto">
          <a:xfrm>
            <a:off x="6083300" y="5870575"/>
            <a:ext cx="5762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800">
                <a:latin typeface="Arial" charset="0"/>
              </a:rPr>
              <a:t>t</a:t>
            </a:r>
          </a:p>
        </p:txBody>
      </p:sp>
      <p:grpSp>
        <p:nvGrpSpPr>
          <p:cNvPr id="5127" name="Group 8"/>
          <p:cNvGrpSpPr>
            <a:grpSpLocks/>
          </p:cNvGrpSpPr>
          <p:nvPr/>
        </p:nvGrpSpPr>
        <p:grpSpPr bwMode="auto">
          <a:xfrm>
            <a:off x="0" y="0"/>
            <a:ext cx="1600200" cy="6858000"/>
            <a:chOff x="0" y="0"/>
            <a:chExt cx="1008" cy="4320"/>
          </a:xfrm>
        </p:grpSpPr>
        <p:sp>
          <p:nvSpPr>
            <p:cNvPr id="5130" name="Rectangle 9"/>
            <p:cNvSpPr>
              <a:spLocks noChangeArrowheads="1"/>
            </p:cNvSpPr>
            <p:nvPr/>
          </p:nvSpPr>
          <p:spPr bwMode="auto">
            <a:xfrm>
              <a:off x="0" y="0"/>
              <a:ext cx="864" cy="432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31" name="Text Box 10"/>
            <p:cNvSpPr txBox="1">
              <a:spLocks noChangeArrowheads="1"/>
            </p:cNvSpPr>
            <p:nvPr/>
          </p:nvSpPr>
          <p:spPr bwMode="auto">
            <a:xfrm>
              <a:off x="0" y="1562"/>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200" b="1">
                  <a:solidFill>
                    <a:srgbClr val="0066FF"/>
                  </a:solidFill>
                  <a:latin typeface="Verdana" pitchFamily="34" charset="0"/>
                </a:rPr>
                <a:t>What is ADC ?</a:t>
              </a:r>
            </a:p>
          </p:txBody>
        </p:sp>
        <p:sp>
          <p:nvSpPr>
            <p:cNvPr id="5132" name="Text Box 11"/>
            <p:cNvSpPr txBox="1">
              <a:spLocks noChangeArrowheads="1"/>
            </p:cNvSpPr>
            <p:nvPr/>
          </p:nvSpPr>
          <p:spPr bwMode="auto">
            <a:xfrm>
              <a:off x="0" y="1843"/>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200" b="1">
                  <a:solidFill>
                    <a:srgbClr val="B2B2B2"/>
                  </a:solidFill>
                  <a:latin typeface="Verdana" pitchFamily="34" charset="0"/>
                </a:rPr>
                <a:t>Types of ADCs</a:t>
              </a:r>
              <a:endParaRPr lang="en-US" sz="1200">
                <a:solidFill>
                  <a:srgbClr val="B2B2B2"/>
                </a:solidFill>
                <a:latin typeface="Verdana" pitchFamily="34" charset="0"/>
              </a:endParaRPr>
            </a:p>
          </p:txBody>
        </p:sp>
        <p:sp>
          <p:nvSpPr>
            <p:cNvPr id="5133" name="Text Box 12"/>
            <p:cNvSpPr txBox="1">
              <a:spLocks noChangeArrowheads="1"/>
            </p:cNvSpPr>
            <p:nvPr/>
          </p:nvSpPr>
          <p:spPr bwMode="auto">
            <a:xfrm>
              <a:off x="0" y="2123"/>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200" b="1">
                  <a:solidFill>
                    <a:srgbClr val="B2B2B2"/>
                  </a:solidFill>
                  <a:latin typeface="Verdana" pitchFamily="34" charset="0"/>
                </a:rPr>
                <a:t>HC11 &amp; ADC</a:t>
              </a:r>
              <a:endParaRPr lang="fr-FR" sz="1200">
                <a:solidFill>
                  <a:srgbClr val="B2B2B2"/>
                </a:solidFill>
                <a:latin typeface="Verdana" pitchFamily="34" charset="0"/>
              </a:endParaRPr>
            </a:p>
          </p:txBody>
        </p:sp>
      </p:grpSp>
      <p:sp>
        <p:nvSpPr>
          <p:cNvPr id="33806" name="Text Box 14"/>
          <p:cNvSpPr txBox="1">
            <a:spLocks noChangeArrowheads="1"/>
          </p:cNvSpPr>
          <p:nvPr/>
        </p:nvSpPr>
        <p:spPr bwMode="auto">
          <a:xfrm>
            <a:off x="1835150" y="549275"/>
            <a:ext cx="6769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3200" b="1">
                <a:solidFill>
                  <a:schemeClr val="tx2"/>
                </a:solidFill>
                <a:effectLst>
                  <a:outerShdw blurRad="38100" dist="38100" dir="2700000" algn="tl">
                    <a:srgbClr val="C0C0C0"/>
                  </a:outerShdw>
                </a:effectLst>
                <a:latin typeface="Arial" charset="0"/>
              </a:rPr>
              <a:t>Definition</a:t>
            </a:r>
            <a:endParaRPr lang="fr-FR" sz="3200" b="1">
              <a:solidFill>
                <a:schemeClr val="tx2"/>
              </a:solidFill>
              <a:effectLst>
                <a:outerShdw blurRad="38100" dist="38100" dir="2700000" algn="tl">
                  <a:srgbClr val="C0C0C0"/>
                </a:outerShdw>
              </a:effectLst>
              <a:latin typeface="Arial" charset="0"/>
            </a:endParaRPr>
          </a:p>
        </p:txBody>
      </p:sp>
      <p:sp>
        <p:nvSpPr>
          <p:cNvPr id="33808" name="Freeform 16"/>
          <p:cNvSpPr>
            <a:spLocks/>
          </p:cNvSpPr>
          <p:nvPr/>
        </p:nvSpPr>
        <p:spPr bwMode="auto">
          <a:xfrm>
            <a:off x="3132138" y="4462463"/>
            <a:ext cx="3024187" cy="1055687"/>
          </a:xfrm>
          <a:custGeom>
            <a:avLst/>
            <a:gdLst>
              <a:gd name="T0" fmla="*/ 0 w 1905"/>
              <a:gd name="T1" fmla="*/ 550862 h 665"/>
              <a:gd name="T2" fmla="*/ 647700 w 1905"/>
              <a:gd name="T3" fmla="*/ 47625 h 665"/>
              <a:gd name="T4" fmla="*/ 1295400 w 1905"/>
              <a:gd name="T5" fmla="*/ 839787 h 665"/>
              <a:gd name="T6" fmla="*/ 1655762 w 1905"/>
              <a:gd name="T7" fmla="*/ 1055687 h 665"/>
              <a:gd name="T8" fmla="*/ 2016125 w 1905"/>
              <a:gd name="T9" fmla="*/ 839787 h 665"/>
              <a:gd name="T10" fmla="*/ 2447925 w 1905"/>
              <a:gd name="T11" fmla="*/ 766762 h 665"/>
              <a:gd name="T12" fmla="*/ 3024187 w 1905"/>
              <a:gd name="T13" fmla="*/ 623887 h 6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05" h="665">
                <a:moveTo>
                  <a:pt x="0" y="347"/>
                </a:moveTo>
                <a:cubicBezTo>
                  <a:pt x="136" y="173"/>
                  <a:pt x="272" y="0"/>
                  <a:pt x="408" y="30"/>
                </a:cubicBezTo>
                <a:cubicBezTo>
                  <a:pt x="544" y="60"/>
                  <a:pt x="710" y="423"/>
                  <a:pt x="816" y="529"/>
                </a:cubicBezTo>
                <a:cubicBezTo>
                  <a:pt x="922" y="635"/>
                  <a:pt x="967" y="665"/>
                  <a:pt x="1043" y="665"/>
                </a:cubicBezTo>
                <a:cubicBezTo>
                  <a:pt x="1119" y="665"/>
                  <a:pt x="1187" y="559"/>
                  <a:pt x="1270" y="529"/>
                </a:cubicBezTo>
                <a:cubicBezTo>
                  <a:pt x="1353" y="499"/>
                  <a:pt x="1436" y="506"/>
                  <a:pt x="1542" y="483"/>
                </a:cubicBezTo>
                <a:cubicBezTo>
                  <a:pt x="1648" y="460"/>
                  <a:pt x="1776" y="426"/>
                  <a:pt x="1905" y="393"/>
                </a:cubicBezTo>
              </a:path>
            </a:pathLst>
          </a:custGeom>
          <a:noFill/>
          <a:ln w="28575" cmpd="sng">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798222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3808"/>
                                        </p:tgtEl>
                                        <p:attrNameLst>
                                          <p:attrName>style.visibility</p:attrName>
                                        </p:attrNameLst>
                                      </p:cBhvr>
                                      <p:to>
                                        <p:strVal val="visible"/>
                                      </p:to>
                                    </p:set>
                                    <p:animEffect transition="in" filter="wipe(left)">
                                      <p:cBhvr>
                                        <p:cTn id="7" dur="2000"/>
                                        <p:tgtEl>
                                          <p:spTgt spid="33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Successive-approximation ADC</a:t>
            </a:r>
            <a:br>
              <a:rPr lang="en-IN" b="1" dirty="0"/>
            </a:br>
            <a:r>
              <a:rPr lang="en-IN" b="1" dirty="0"/>
              <a:t> (SAR ADC)</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The following sub-circuits make up the SAR ADC:</a:t>
            </a:r>
          </a:p>
          <a:p>
            <a:r>
              <a:rPr lang="en-IN" dirty="0"/>
              <a:t>Sample and Hold Circuitry (SHA)</a:t>
            </a:r>
          </a:p>
          <a:p>
            <a:r>
              <a:rPr lang="en-IN" dirty="0"/>
              <a:t>Digital-to-</a:t>
            </a:r>
            <a:r>
              <a:rPr lang="en-IN" dirty="0" err="1"/>
              <a:t>Analog</a:t>
            </a:r>
            <a:r>
              <a:rPr lang="en-IN" dirty="0"/>
              <a:t> converter circuit (DAC)</a:t>
            </a:r>
          </a:p>
          <a:p>
            <a:r>
              <a:rPr lang="en-IN" dirty="0" err="1"/>
              <a:t>Analog</a:t>
            </a:r>
            <a:r>
              <a:rPr lang="en-IN" dirty="0"/>
              <a:t> voltage comparator (COMPARATOR)</a:t>
            </a:r>
          </a:p>
          <a:p>
            <a:r>
              <a:rPr lang="en-IN" dirty="0"/>
              <a:t>Successive approximation register circuit (SAR)</a:t>
            </a:r>
          </a:p>
          <a:p>
            <a:r>
              <a:rPr lang="en-IN" dirty="0"/>
              <a:t>Other aspects of SAR ADC are:</a:t>
            </a:r>
          </a:p>
          <a:p>
            <a:r>
              <a:rPr lang="en-IN" dirty="0" err="1"/>
              <a:t>VIn</a:t>
            </a:r>
            <a:r>
              <a:rPr lang="en-IN" dirty="0"/>
              <a:t>: Input Voltage</a:t>
            </a:r>
          </a:p>
          <a:p>
            <a:r>
              <a:rPr lang="en-IN" dirty="0" err="1"/>
              <a:t>VRef</a:t>
            </a:r>
            <a:r>
              <a:rPr lang="en-IN" dirty="0"/>
              <a:t>: Reference Voltage</a:t>
            </a:r>
          </a:p>
          <a:p>
            <a:r>
              <a:rPr lang="en-IN" dirty="0"/>
              <a:t>EOC: End of conversion</a:t>
            </a:r>
          </a:p>
          <a:p>
            <a:endParaRPr lang="en-IN" dirty="0"/>
          </a:p>
        </p:txBody>
      </p:sp>
    </p:spTree>
    <p:extLst>
      <p:ext uri="{BB962C8B-B14F-4D97-AF65-F5344CB8AC3E}">
        <p14:creationId xmlns:p14="http://schemas.microsoft.com/office/powerpoint/2010/main" val="1692902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6100" y="1793081"/>
            <a:ext cx="5511800" cy="414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7763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a:t>
            </a:r>
            <a:endParaRPr lang="en-IN" dirty="0"/>
          </a:p>
        </p:txBody>
      </p:sp>
      <p:sp>
        <p:nvSpPr>
          <p:cNvPr id="3" name="Content Placeholder 2"/>
          <p:cNvSpPr>
            <a:spLocks noGrp="1"/>
          </p:cNvSpPr>
          <p:nvPr>
            <p:ph idx="1"/>
          </p:nvPr>
        </p:nvSpPr>
        <p:spPr/>
        <p:txBody>
          <a:bodyPr>
            <a:normAutofit fontScale="85000" lnSpcReduction="20000"/>
          </a:bodyPr>
          <a:lstStyle/>
          <a:p>
            <a:r>
              <a:rPr lang="en-IN" dirty="0"/>
              <a:t>The working principle of SAR ADC </a:t>
            </a:r>
            <a:r>
              <a:rPr lang="en-IN" dirty="0" smtClean="0"/>
              <a:t>is as follows</a:t>
            </a:r>
          </a:p>
          <a:p>
            <a:r>
              <a:rPr lang="en-IN" dirty="0" smtClean="0"/>
              <a:t> Sample and Hold  </a:t>
            </a:r>
            <a:r>
              <a:rPr lang="en-IN" dirty="0"/>
              <a:t>circuit is used to acquire and hold input voltage (</a:t>
            </a:r>
            <a:r>
              <a:rPr lang="en-IN" dirty="0" err="1"/>
              <a:t>VIn</a:t>
            </a:r>
            <a:r>
              <a:rPr lang="en-IN" dirty="0"/>
              <a:t>) from transducer circuit to ensure that the voltage remains constant during conversion. DAC supplies an </a:t>
            </a:r>
            <a:r>
              <a:rPr lang="en-IN" dirty="0" err="1"/>
              <a:t>analog</a:t>
            </a:r>
            <a:r>
              <a:rPr lang="en-IN" dirty="0"/>
              <a:t> input voltage (</a:t>
            </a:r>
            <a:r>
              <a:rPr lang="en-IN" dirty="0" err="1"/>
              <a:t>VRef</a:t>
            </a:r>
            <a:r>
              <a:rPr lang="en-IN" dirty="0"/>
              <a:t>) to Comparator. Comparator compares the input from DAC and SHA and the result is stored in SAR. SAR provides DAC with appropriate digital code so that DAC outputs necessary </a:t>
            </a:r>
            <a:r>
              <a:rPr lang="en-IN" dirty="0" err="1"/>
              <a:t>analog</a:t>
            </a:r>
            <a:r>
              <a:rPr lang="en-IN" dirty="0"/>
              <a:t> voltage to Comparator. SAR also holds the result from comparator in its register. Once all the comparison is completed, the resulting digital equivalent of the </a:t>
            </a:r>
            <a:r>
              <a:rPr lang="en-IN" dirty="0" err="1"/>
              <a:t>analog</a:t>
            </a:r>
            <a:r>
              <a:rPr lang="en-IN" dirty="0"/>
              <a:t> signal is output and is end of the conversion (EOC).</a:t>
            </a:r>
          </a:p>
          <a:p>
            <a:endParaRPr lang="en-IN" dirty="0"/>
          </a:p>
        </p:txBody>
      </p:sp>
    </p:spTree>
    <p:extLst>
      <p:ext uri="{BB962C8B-B14F-4D97-AF65-F5344CB8AC3E}">
        <p14:creationId xmlns:p14="http://schemas.microsoft.com/office/powerpoint/2010/main" val="3492065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u="sng" dirty="0"/>
              <a:t>The successive approximation register counts by changing the bits from MSB to LSB according to input. The detailed operation is shown below.</a:t>
            </a:r>
            <a:br>
              <a:rPr lang="en-IN" u="sng" dirty="0"/>
            </a:br>
            <a:endParaRPr lang="en-IN" dirty="0"/>
          </a:p>
          <a:p>
            <a:endParaRPr lang="en-IN" dirty="0"/>
          </a:p>
        </p:txBody>
      </p:sp>
    </p:spTree>
    <p:extLst>
      <p:ext uri="{BB962C8B-B14F-4D97-AF65-F5344CB8AC3E}">
        <p14:creationId xmlns:p14="http://schemas.microsoft.com/office/powerpoint/2010/main" val="843522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fontAlgn="base"/>
            <a:r>
              <a:rPr lang="en-IN" b="1" u="sng" dirty="0"/>
              <a:t>Operation of 3 bit Successive Approximation ADC</a:t>
            </a:r>
            <a:endParaRPr lang="en-IN" dirty="0"/>
          </a:p>
          <a:p>
            <a:r>
              <a:rPr lang="en-IN" u="sng" dirty="0"/>
              <a:t>The output of SAR is converted to </a:t>
            </a:r>
            <a:r>
              <a:rPr lang="en-IN" u="sng" dirty="0" err="1"/>
              <a:t>analog</a:t>
            </a:r>
            <a:r>
              <a:rPr lang="en-IN" u="sng" dirty="0"/>
              <a:t> out by the DAC and this </a:t>
            </a:r>
            <a:r>
              <a:rPr lang="en-IN" u="sng" dirty="0" err="1"/>
              <a:t>analog</a:t>
            </a:r>
            <a:r>
              <a:rPr lang="en-IN" u="sng" dirty="0"/>
              <a:t> output is compared with the input </a:t>
            </a:r>
            <a:r>
              <a:rPr lang="en-IN" u="sng" dirty="0" err="1"/>
              <a:t>analog</a:t>
            </a:r>
            <a:r>
              <a:rPr lang="en-IN" u="sng" dirty="0"/>
              <a:t> sampled value in the </a:t>
            </a:r>
            <a:r>
              <a:rPr lang="en-IN" u="sng" dirty="0" err="1"/>
              <a:t>Opamp</a:t>
            </a:r>
            <a:r>
              <a:rPr lang="en-IN" u="sng" dirty="0"/>
              <a:t> comparator. This </a:t>
            </a:r>
            <a:r>
              <a:rPr lang="en-IN" u="sng" dirty="0" err="1"/>
              <a:t>Opamp</a:t>
            </a:r>
            <a:r>
              <a:rPr lang="en-IN" u="sng" dirty="0"/>
              <a:t> provides an high or low clock pulse based on the difference through the logic circuit. In very first case the 3 bit SAR enables its MSB bit as high i.e. ‘1’ and the result will be “100”. This </a:t>
            </a:r>
            <a:r>
              <a:rPr lang="en-IN" u="sng" dirty="0" smtClean="0"/>
              <a:t>digital </a:t>
            </a:r>
            <a:r>
              <a:rPr lang="en-IN" u="sng" dirty="0"/>
              <a:t>output is converted to </a:t>
            </a:r>
            <a:r>
              <a:rPr lang="en-IN" u="sng" dirty="0" err="1"/>
              <a:t>analog</a:t>
            </a:r>
            <a:r>
              <a:rPr lang="en-IN" u="sng" dirty="0"/>
              <a:t> value and compared with input sampled voltage (V</a:t>
            </a:r>
            <a:r>
              <a:rPr lang="en-IN" u="sng" baseline="-25000" dirty="0"/>
              <a:t>in</a:t>
            </a:r>
            <a:r>
              <a:rPr lang="en-IN" u="sng" dirty="0"/>
              <a:t>). If the deference is positive i.e. if the sampled input is high then the SAR enables the next bit from MSB and result will be “110”. Now if the output is negative i.e. if the input sampled voltage is less than the SAR resets the last set bit and sets the next bit and resultant output in this case will be “101” which will definitely approximately equal to the input </a:t>
            </a:r>
            <a:r>
              <a:rPr lang="en-IN" u="sng" dirty="0" err="1"/>
              <a:t>analog</a:t>
            </a:r>
            <a:r>
              <a:rPr lang="en-IN" u="sng" dirty="0"/>
              <a:t> value</a:t>
            </a:r>
            <a:endParaRPr lang="en-IN" dirty="0"/>
          </a:p>
        </p:txBody>
      </p:sp>
    </p:spTree>
    <p:extLst>
      <p:ext uri="{BB962C8B-B14F-4D97-AF65-F5344CB8AC3E}">
        <p14:creationId xmlns:p14="http://schemas.microsoft.com/office/powerpoint/2010/main" val="1677312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Then the next bit is set to 1 and similar binary search is done until all the bits in SAR are tested till LSB (least significant bit). The resulting code in SAR is the digital output of the </a:t>
            </a:r>
            <a:r>
              <a:rPr lang="en-IN" dirty="0" err="1"/>
              <a:t>analog</a:t>
            </a:r>
            <a:r>
              <a:rPr lang="en-IN" dirty="0"/>
              <a:t> input.</a:t>
            </a:r>
            <a:endParaRPr lang="en-IN" dirty="0"/>
          </a:p>
        </p:txBody>
      </p:sp>
    </p:spTree>
    <p:extLst>
      <p:ext uri="{BB962C8B-B14F-4D97-AF65-F5344CB8AC3E}">
        <p14:creationId xmlns:p14="http://schemas.microsoft.com/office/powerpoint/2010/main" val="4073937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 chart for SAR</a:t>
            </a:r>
            <a:endParaRPr lang="en-IN" dirty="0"/>
          </a:p>
        </p:txBody>
      </p:sp>
      <p:pic>
        <p:nvPicPr>
          <p:cNvPr id="4" name="Content Placeholder 3" descr="Successive Approximation ADC Counter Flow chat">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19401" y="2201277"/>
            <a:ext cx="4572000" cy="3323809"/>
          </a:xfrm>
          <a:prstGeom prst="rect">
            <a:avLst/>
          </a:prstGeom>
          <a:noFill/>
          <a:ln>
            <a:noFill/>
          </a:ln>
        </p:spPr>
      </p:pic>
    </p:spTree>
    <p:extLst>
      <p:ext uri="{BB962C8B-B14F-4D97-AF65-F5344CB8AC3E}">
        <p14:creationId xmlns:p14="http://schemas.microsoft.com/office/powerpoint/2010/main" val="2645655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1"/>
            <a:ext cx="8382000" cy="542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0559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8153400" cy="560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706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228601"/>
            <a:ext cx="8077200" cy="578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6659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732588" y="4365625"/>
            <a:ext cx="1655762" cy="863600"/>
          </a:xfrm>
          <a:prstGeom prst="rect">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47" name="Rectangle 4"/>
          <p:cNvSpPr>
            <a:spLocks noGrp="1" noChangeArrowheads="1"/>
          </p:cNvSpPr>
          <p:nvPr>
            <p:ph type="body" idx="1"/>
          </p:nvPr>
        </p:nvSpPr>
        <p:spPr>
          <a:xfrm>
            <a:off x="1979613" y="1981200"/>
            <a:ext cx="6478587" cy="1858963"/>
          </a:xfrm>
        </p:spPr>
        <p:txBody>
          <a:bodyPr/>
          <a:lstStyle/>
          <a:p>
            <a:pPr eaLnBrk="1" hangingPunct="1"/>
            <a:r>
              <a:rPr lang="fr-FR" sz="2400" smtClean="0">
                <a:latin typeface="Arial" charset="0"/>
              </a:rPr>
              <a:t>Digital systems require discrete digital data</a:t>
            </a:r>
          </a:p>
          <a:p>
            <a:pPr eaLnBrk="1" hangingPunct="1"/>
            <a:r>
              <a:rPr lang="fr-FR" sz="2400" smtClean="0">
                <a:latin typeface="Arial" charset="0"/>
              </a:rPr>
              <a:t>ADC converts an analog information into a digital information</a:t>
            </a:r>
          </a:p>
          <a:p>
            <a:pPr eaLnBrk="1" hangingPunct="1"/>
            <a:endParaRPr lang="fr-FR" sz="2400" smtClean="0">
              <a:latin typeface="Arial" charset="0"/>
            </a:endParaRPr>
          </a:p>
        </p:txBody>
      </p:sp>
      <p:sp>
        <p:nvSpPr>
          <p:cNvPr id="6148" name="Line 5"/>
          <p:cNvSpPr>
            <a:spLocks noChangeShapeType="1"/>
          </p:cNvSpPr>
          <p:nvPr/>
        </p:nvSpPr>
        <p:spPr bwMode="auto">
          <a:xfrm flipV="1">
            <a:off x="1763713" y="4221163"/>
            <a:ext cx="0" cy="12239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49" name="Line 6"/>
          <p:cNvSpPr>
            <a:spLocks noChangeShapeType="1"/>
          </p:cNvSpPr>
          <p:nvPr/>
        </p:nvSpPr>
        <p:spPr bwMode="auto">
          <a:xfrm>
            <a:off x="1619250" y="5300663"/>
            <a:ext cx="12969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50" name="AutoShape 7"/>
          <p:cNvSpPr>
            <a:spLocks noChangeArrowheads="1"/>
          </p:cNvSpPr>
          <p:nvPr/>
        </p:nvSpPr>
        <p:spPr bwMode="auto">
          <a:xfrm>
            <a:off x="3205163" y="4508500"/>
            <a:ext cx="1079500" cy="647700"/>
          </a:xfrm>
          <a:prstGeom prst="rightArrow">
            <a:avLst>
              <a:gd name="adj1" fmla="val 50000"/>
              <a:gd name="adj2" fmla="val 41667"/>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51" name="Text Box 8"/>
          <p:cNvSpPr txBox="1">
            <a:spLocks noChangeArrowheads="1"/>
          </p:cNvSpPr>
          <p:nvPr/>
        </p:nvSpPr>
        <p:spPr bwMode="auto">
          <a:xfrm>
            <a:off x="6732588" y="4581525"/>
            <a:ext cx="16557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800">
                <a:latin typeface="Arial" charset="0"/>
              </a:rPr>
              <a:t>Digital System</a:t>
            </a:r>
          </a:p>
        </p:txBody>
      </p:sp>
      <p:sp>
        <p:nvSpPr>
          <p:cNvPr id="6152" name="AutoShape 9"/>
          <p:cNvSpPr>
            <a:spLocks noChangeArrowheads="1"/>
          </p:cNvSpPr>
          <p:nvPr/>
        </p:nvSpPr>
        <p:spPr bwMode="auto">
          <a:xfrm>
            <a:off x="5508625" y="4508500"/>
            <a:ext cx="1079500" cy="647700"/>
          </a:xfrm>
          <a:prstGeom prst="rightArrow">
            <a:avLst>
              <a:gd name="adj1" fmla="val 50000"/>
              <a:gd name="adj2" fmla="val 41667"/>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53" name="Rectangle 10"/>
          <p:cNvSpPr>
            <a:spLocks noChangeArrowheads="1"/>
          </p:cNvSpPr>
          <p:nvPr/>
        </p:nvSpPr>
        <p:spPr bwMode="auto">
          <a:xfrm>
            <a:off x="4427538" y="4365625"/>
            <a:ext cx="936625" cy="8636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54" name="Text Box 11"/>
          <p:cNvSpPr txBox="1">
            <a:spLocks noChangeArrowheads="1"/>
          </p:cNvSpPr>
          <p:nvPr/>
        </p:nvSpPr>
        <p:spPr bwMode="auto">
          <a:xfrm>
            <a:off x="4643438" y="4508500"/>
            <a:ext cx="5032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3200" b="1">
                <a:latin typeface="Arial" charset="0"/>
              </a:rPr>
              <a:t>?</a:t>
            </a:r>
          </a:p>
        </p:txBody>
      </p:sp>
      <p:sp>
        <p:nvSpPr>
          <p:cNvPr id="6155" name="Text Box 12"/>
          <p:cNvSpPr txBox="1">
            <a:spLocks noChangeArrowheads="1"/>
          </p:cNvSpPr>
          <p:nvPr/>
        </p:nvSpPr>
        <p:spPr bwMode="auto">
          <a:xfrm>
            <a:off x="3203575" y="4627563"/>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800">
                <a:latin typeface="Arial" charset="0"/>
              </a:rPr>
              <a:t>Analog</a:t>
            </a:r>
          </a:p>
        </p:txBody>
      </p:sp>
      <p:sp>
        <p:nvSpPr>
          <p:cNvPr id="6156" name="Text Box 13"/>
          <p:cNvSpPr txBox="1">
            <a:spLocks noChangeArrowheads="1"/>
          </p:cNvSpPr>
          <p:nvPr/>
        </p:nvSpPr>
        <p:spPr bwMode="auto">
          <a:xfrm>
            <a:off x="5508625" y="46196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800">
                <a:latin typeface="Arial" charset="0"/>
              </a:rPr>
              <a:t>Digital</a:t>
            </a:r>
          </a:p>
        </p:txBody>
      </p:sp>
      <p:grpSp>
        <p:nvGrpSpPr>
          <p:cNvPr id="6157" name="Group 21"/>
          <p:cNvGrpSpPr>
            <a:grpSpLocks/>
          </p:cNvGrpSpPr>
          <p:nvPr/>
        </p:nvGrpSpPr>
        <p:grpSpPr bwMode="auto">
          <a:xfrm>
            <a:off x="0" y="0"/>
            <a:ext cx="1600200" cy="6858000"/>
            <a:chOff x="0" y="0"/>
            <a:chExt cx="1008" cy="4320"/>
          </a:xfrm>
        </p:grpSpPr>
        <p:sp>
          <p:nvSpPr>
            <p:cNvPr id="6160" name="Rectangle 22"/>
            <p:cNvSpPr>
              <a:spLocks noChangeArrowheads="1"/>
            </p:cNvSpPr>
            <p:nvPr/>
          </p:nvSpPr>
          <p:spPr bwMode="auto">
            <a:xfrm>
              <a:off x="0" y="0"/>
              <a:ext cx="864" cy="432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61" name="Text Box 23"/>
            <p:cNvSpPr txBox="1">
              <a:spLocks noChangeArrowheads="1"/>
            </p:cNvSpPr>
            <p:nvPr/>
          </p:nvSpPr>
          <p:spPr bwMode="auto">
            <a:xfrm>
              <a:off x="0" y="1562"/>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200" b="1">
                  <a:solidFill>
                    <a:srgbClr val="0066FF"/>
                  </a:solidFill>
                  <a:latin typeface="Verdana" pitchFamily="34" charset="0"/>
                </a:rPr>
                <a:t>What is ADC ?</a:t>
              </a:r>
            </a:p>
          </p:txBody>
        </p:sp>
        <p:sp>
          <p:nvSpPr>
            <p:cNvPr id="6162" name="Text Box 24"/>
            <p:cNvSpPr txBox="1">
              <a:spLocks noChangeArrowheads="1"/>
            </p:cNvSpPr>
            <p:nvPr/>
          </p:nvSpPr>
          <p:spPr bwMode="auto">
            <a:xfrm>
              <a:off x="0" y="1843"/>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200" b="1">
                  <a:solidFill>
                    <a:srgbClr val="B2B2B2"/>
                  </a:solidFill>
                  <a:latin typeface="Verdana" pitchFamily="34" charset="0"/>
                </a:rPr>
                <a:t>Types of ADCs</a:t>
              </a:r>
              <a:endParaRPr lang="en-US" sz="1200">
                <a:solidFill>
                  <a:srgbClr val="B2B2B2"/>
                </a:solidFill>
                <a:latin typeface="Verdana" pitchFamily="34" charset="0"/>
              </a:endParaRPr>
            </a:p>
          </p:txBody>
        </p:sp>
        <p:sp>
          <p:nvSpPr>
            <p:cNvPr id="6163" name="Text Box 25"/>
            <p:cNvSpPr txBox="1">
              <a:spLocks noChangeArrowheads="1"/>
            </p:cNvSpPr>
            <p:nvPr/>
          </p:nvSpPr>
          <p:spPr bwMode="auto">
            <a:xfrm>
              <a:off x="0" y="2123"/>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200" b="1">
                  <a:solidFill>
                    <a:srgbClr val="B2B2B2"/>
                  </a:solidFill>
                  <a:latin typeface="Verdana" pitchFamily="34" charset="0"/>
                </a:rPr>
                <a:t>HC11 &amp; ADC</a:t>
              </a:r>
              <a:endParaRPr lang="fr-FR" sz="1200">
                <a:solidFill>
                  <a:srgbClr val="B2B2B2"/>
                </a:solidFill>
                <a:latin typeface="Verdana" pitchFamily="34" charset="0"/>
              </a:endParaRPr>
            </a:p>
          </p:txBody>
        </p:sp>
      </p:grpSp>
      <p:sp>
        <p:nvSpPr>
          <p:cNvPr id="34843" name="Text Box 27"/>
          <p:cNvSpPr txBox="1">
            <a:spLocks noChangeArrowheads="1"/>
          </p:cNvSpPr>
          <p:nvPr/>
        </p:nvSpPr>
        <p:spPr bwMode="auto">
          <a:xfrm>
            <a:off x="1835150" y="549275"/>
            <a:ext cx="6769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3200" b="1">
                <a:solidFill>
                  <a:schemeClr val="tx2"/>
                </a:solidFill>
                <a:effectLst>
                  <a:outerShdw blurRad="38100" dist="38100" dir="2700000" algn="tl">
                    <a:srgbClr val="C0C0C0"/>
                  </a:outerShdw>
                </a:effectLst>
                <a:latin typeface="Arial" charset="0"/>
              </a:rPr>
              <a:t>Definition</a:t>
            </a:r>
            <a:endParaRPr lang="fr-FR" sz="3200" b="1">
              <a:solidFill>
                <a:schemeClr val="tx2"/>
              </a:solidFill>
              <a:effectLst>
                <a:outerShdw blurRad="38100" dist="38100" dir="2700000" algn="tl">
                  <a:srgbClr val="C0C0C0"/>
                </a:outerShdw>
              </a:effectLst>
              <a:latin typeface="Arial" charset="0"/>
            </a:endParaRPr>
          </a:p>
        </p:txBody>
      </p:sp>
      <p:sp>
        <p:nvSpPr>
          <p:cNvPr id="6159" name="Freeform 28"/>
          <p:cNvSpPr>
            <a:spLocks/>
          </p:cNvSpPr>
          <p:nvPr/>
        </p:nvSpPr>
        <p:spPr bwMode="auto">
          <a:xfrm>
            <a:off x="1763713" y="4657725"/>
            <a:ext cx="1079500" cy="427038"/>
          </a:xfrm>
          <a:custGeom>
            <a:avLst/>
            <a:gdLst>
              <a:gd name="T0" fmla="*/ 0 w 1905"/>
              <a:gd name="T1" fmla="*/ 222830 h 665"/>
              <a:gd name="T2" fmla="*/ 231200 w 1905"/>
              <a:gd name="T3" fmla="*/ 19265 h 665"/>
              <a:gd name="T4" fmla="*/ 462400 w 1905"/>
              <a:gd name="T5" fmla="*/ 339704 h 665"/>
              <a:gd name="T6" fmla="*/ 591033 w 1905"/>
              <a:gd name="T7" fmla="*/ 427038 h 665"/>
              <a:gd name="T8" fmla="*/ 719667 w 1905"/>
              <a:gd name="T9" fmla="*/ 339704 h 665"/>
              <a:gd name="T10" fmla="*/ 873800 w 1905"/>
              <a:gd name="T11" fmla="*/ 310164 h 665"/>
              <a:gd name="T12" fmla="*/ 1079500 w 1905"/>
              <a:gd name="T13" fmla="*/ 252370 h 6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05" h="665">
                <a:moveTo>
                  <a:pt x="0" y="347"/>
                </a:moveTo>
                <a:cubicBezTo>
                  <a:pt x="136" y="173"/>
                  <a:pt x="272" y="0"/>
                  <a:pt x="408" y="30"/>
                </a:cubicBezTo>
                <a:cubicBezTo>
                  <a:pt x="544" y="60"/>
                  <a:pt x="710" y="423"/>
                  <a:pt x="816" y="529"/>
                </a:cubicBezTo>
                <a:cubicBezTo>
                  <a:pt x="922" y="635"/>
                  <a:pt x="967" y="665"/>
                  <a:pt x="1043" y="665"/>
                </a:cubicBezTo>
                <a:cubicBezTo>
                  <a:pt x="1119" y="665"/>
                  <a:pt x="1187" y="559"/>
                  <a:pt x="1270" y="529"/>
                </a:cubicBezTo>
                <a:cubicBezTo>
                  <a:pt x="1353" y="499"/>
                  <a:pt x="1436" y="506"/>
                  <a:pt x="1542" y="483"/>
                </a:cubicBezTo>
                <a:cubicBezTo>
                  <a:pt x="1648" y="460"/>
                  <a:pt x="1776" y="426"/>
                  <a:pt x="1905" y="393"/>
                </a:cubicBezTo>
              </a:path>
            </a:pathLst>
          </a:custGeom>
          <a:noFill/>
          <a:ln w="19050" cmpd="sng">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4236125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576263"/>
            <a:ext cx="7762875" cy="570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2363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23988"/>
            <a:ext cx="76200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202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495075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1908175" y="1773238"/>
            <a:ext cx="6550025" cy="431800"/>
          </a:xfrm>
        </p:spPr>
        <p:txBody>
          <a:bodyPr>
            <a:normAutofit lnSpcReduction="10000"/>
          </a:bodyPr>
          <a:lstStyle/>
          <a:p>
            <a:pPr eaLnBrk="1" hangingPunct="1"/>
            <a:r>
              <a:rPr lang="en-US" sz="2400" b="1" smtClean="0">
                <a:latin typeface="Arial" charset="0"/>
              </a:rPr>
              <a:t>Voltmeter</a:t>
            </a:r>
          </a:p>
          <a:p>
            <a:pPr eaLnBrk="1" hangingPunct="1"/>
            <a:endParaRPr lang="en-US" sz="2400" b="1" smtClean="0">
              <a:latin typeface="Arial" charset="0"/>
            </a:endParaRPr>
          </a:p>
          <a:p>
            <a:pPr eaLnBrk="1" hangingPunct="1"/>
            <a:endParaRPr lang="en-US" sz="2400" smtClean="0">
              <a:latin typeface="Arial" charset="0"/>
            </a:endParaRPr>
          </a:p>
          <a:p>
            <a:pPr eaLnBrk="1" hangingPunct="1"/>
            <a:endParaRPr lang="en-US" sz="2400" smtClean="0">
              <a:latin typeface="Arial" charset="0"/>
            </a:endParaRPr>
          </a:p>
          <a:p>
            <a:pPr eaLnBrk="1" hangingPunct="1"/>
            <a:endParaRPr lang="en-US" sz="2400" smtClean="0">
              <a:latin typeface="Arial" charset="0"/>
            </a:endParaRPr>
          </a:p>
        </p:txBody>
      </p:sp>
      <p:grpSp>
        <p:nvGrpSpPr>
          <p:cNvPr id="7171" name="Group 4"/>
          <p:cNvGrpSpPr>
            <a:grpSpLocks/>
          </p:cNvGrpSpPr>
          <p:nvPr/>
        </p:nvGrpSpPr>
        <p:grpSpPr bwMode="auto">
          <a:xfrm>
            <a:off x="0" y="0"/>
            <a:ext cx="1600200" cy="6858000"/>
            <a:chOff x="0" y="0"/>
            <a:chExt cx="1008" cy="4320"/>
          </a:xfrm>
        </p:grpSpPr>
        <p:sp>
          <p:nvSpPr>
            <p:cNvPr id="7197" name="Rectangle 5"/>
            <p:cNvSpPr>
              <a:spLocks noChangeArrowheads="1"/>
            </p:cNvSpPr>
            <p:nvPr/>
          </p:nvSpPr>
          <p:spPr bwMode="auto">
            <a:xfrm>
              <a:off x="0" y="0"/>
              <a:ext cx="864" cy="432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98" name="Text Box 6"/>
            <p:cNvSpPr txBox="1">
              <a:spLocks noChangeArrowheads="1"/>
            </p:cNvSpPr>
            <p:nvPr/>
          </p:nvSpPr>
          <p:spPr bwMode="auto">
            <a:xfrm>
              <a:off x="0" y="1562"/>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200" b="1">
                  <a:solidFill>
                    <a:srgbClr val="0066FF"/>
                  </a:solidFill>
                  <a:latin typeface="Verdana" pitchFamily="34" charset="0"/>
                </a:rPr>
                <a:t>What is ADC ?</a:t>
              </a:r>
            </a:p>
          </p:txBody>
        </p:sp>
        <p:sp>
          <p:nvSpPr>
            <p:cNvPr id="7199" name="Text Box 7"/>
            <p:cNvSpPr txBox="1">
              <a:spLocks noChangeArrowheads="1"/>
            </p:cNvSpPr>
            <p:nvPr/>
          </p:nvSpPr>
          <p:spPr bwMode="auto">
            <a:xfrm>
              <a:off x="0" y="1843"/>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200" b="1">
                  <a:solidFill>
                    <a:srgbClr val="B2B2B2"/>
                  </a:solidFill>
                  <a:latin typeface="Verdana" pitchFamily="34" charset="0"/>
                </a:rPr>
                <a:t>Types of ADCs</a:t>
              </a:r>
              <a:endParaRPr lang="en-US" sz="1200">
                <a:solidFill>
                  <a:srgbClr val="B2B2B2"/>
                </a:solidFill>
                <a:latin typeface="Verdana" pitchFamily="34" charset="0"/>
              </a:endParaRPr>
            </a:p>
          </p:txBody>
        </p:sp>
        <p:sp>
          <p:nvSpPr>
            <p:cNvPr id="7200" name="Text Box 8"/>
            <p:cNvSpPr txBox="1">
              <a:spLocks noChangeArrowheads="1"/>
            </p:cNvSpPr>
            <p:nvPr/>
          </p:nvSpPr>
          <p:spPr bwMode="auto">
            <a:xfrm>
              <a:off x="0" y="2123"/>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200" b="1">
                  <a:solidFill>
                    <a:srgbClr val="B2B2B2"/>
                  </a:solidFill>
                  <a:latin typeface="Verdana" pitchFamily="34" charset="0"/>
                </a:rPr>
                <a:t>HC11 &amp; ADC</a:t>
              </a:r>
              <a:endParaRPr lang="fr-FR" sz="1200">
                <a:solidFill>
                  <a:srgbClr val="B2B2B2"/>
                </a:solidFill>
                <a:latin typeface="Verdana" pitchFamily="34" charset="0"/>
              </a:endParaRPr>
            </a:p>
          </p:txBody>
        </p:sp>
      </p:grpSp>
      <p:sp>
        <p:nvSpPr>
          <p:cNvPr id="35850" name="Text Box 10"/>
          <p:cNvSpPr txBox="1">
            <a:spLocks noChangeArrowheads="1"/>
          </p:cNvSpPr>
          <p:nvPr/>
        </p:nvSpPr>
        <p:spPr bwMode="auto">
          <a:xfrm>
            <a:off x="1835150" y="549275"/>
            <a:ext cx="6769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3200" b="1">
                <a:solidFill>
                  <a:schemeClr val="tx2"/>
                </a:solidFill>
                <a:effectLst>
                  <a:outerShdw blurRad="38100" dist="38100" dir="2700000" algn="tl">
                    <a:srgbClr val="C0C0C0"/>
                  </a:outerShdw>
                </a:effectLst>
                <a:latin typeface="Arial" charset="0"/>
              </a:rPr>
              <a:t>Examples of use</a:t>
            </a:r>
            <a:endParaRPr lang="fr-FR" sz="3200" b="1">
              <a:solidFill>
                <a:schemeClr val="tx2"/>
              </a:solidFill>
              <a:effectLst>
                <a:outerShdw blurRad="38100" dist="38100" dir="2700000" algn="tl">
                  <a:srgbClr val="C0C0C0"/>
                </a:outerShdw>
              </a:effectLst>
              <a:latin typeface="Arial" charset="0"/>
            </a:endParaRPr>
          </a:p>
        </p:txBody>
      </p:sp>
      <p:sp>
        <p:nvSpPr>
          <p:cNvPr id="7173" name="Text Box 12"/>
          <p:cNvSpPr txBox="1">
            <a:spLocks noChangeArrowheads="1"/>
          </p:cNvSpPr>
          <p:nvPr/>
        </p:nvSpPr>
        <p:spPr bwMode="auto">
          <a:xfrm>
            <a:off x="1908175" y="4149725"/>
            <a:ext cx="612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FontTx/>
              <a:buChar char="•"/>
            </a:pPr>
            <a:r>
              <a:rPr lang="en-US" b="1">
                <a:latin typeface="Arial" charset="0"/>
              </a:rPr>
              <a:t> Cell phone (microphone)</a:t>
            </a:r>
            <a:endParaRPr lang="fr-FR">
              <a:latin typeface="Arial" charset="0"/>
            </a:endParaRPr>
          </a:p>
        </p:txBody>
      </p:sp>
      <p:sp>
        <p:nvSpPr>
          <p:cNvPr id="7174" name="Oval 13"/>
          <p:cNvSpPr>
            <a:spLocks noChangeArrowheads="1"/>
          </p:cNvSpPr>
          <p:nvPr/>
        </p:nvSpPr>
        <p:spPr bwMode="auto">
          <a:xfrm>
            <a:off x="2916238" y="2420938"/>
            <a:ext cx="142875" cy="144462"/>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5" name="Oval 14"/>
          <p:cNvSpPr>
            <a:spLocks noChangeArrowheads="1"/>
          </p:cNvSpPr>
          <p:nvPr/>
        </p:nvSpPr>
        <p:spPr bwMode="auto">
          <a:xfrm>
            <a:off x="2916238" y="3644900"/>
            <a:ext cx="142875" cy="14446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6" name="AutoShape 15"/>
          <p:cNvSpPr>
            <a:spLocks noChangeArrowheads="1"/>
          </p:cNvSpPr>
          <p:nvPr/>
        </p:nvSpPr>
        <p:spPr bwMode="auto">
          <a:xfrm>
            <a:off x="2771775" y="2708275"/>
            <a:ext cx="431800" cy="792163"/>
          </a:xfrm>
          <a:prstGeom prst="upArrow">
            <a:avLst>
              <a:gd name="adj1" fmla="val 50000"/>
              <a:gd name="adj2" fmla="val 45864"/>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a:solidFill>
                <a:srgbClr val="FF0066"/>
              </a:solidFill>
            </a:endParaRPr>
          </a:p>
        </p:txBody>
      </p:sp>
      <p:sp>
        <p:nvSpPr>
          <p:cNvPr id="7177" name="Text Box 16"/>
          <p:cNvSpPr txBox="1">
            <a:spLocks noChangeArrowheads="1"/>
          </p:cNvSpPr>
          <p:nvPr/>
        </p:nvSpPr>
        <p:spPr bwMode="auto">
          <a:xfrm>
            <a:off x="2052638" y="2924175"/>
            <a:ext cx="719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l-GR" b="1">
                <a:solidFill>
                  <a:srgbClr val="0066FF"/>
                </a:solidFill>
                <a:latin typeface="Arial" charset="0"/>
                <a:cs typeface="Times New Roman" pitchFamily="18" charset="0"/>
              </a:rPr>
              <a:t>Δ</a:t>
            </a:r>
            <a:r>
              <a:rPr lang="fr-FR" b="1">
                <a:solidFill>
                  <a:srgbClr val="0066FF"/>
                </a:solidFill>
                <a:latin typeface="Arial" charset="0"/>
                <a:cs typeface="Times New Roman" pitchFamily="18" charset="0"/>
              </a:rPr>
              <a:t>V</a:t>
            </a:r>
            <a:endParaRPr lang="el-GR" b="1">
              <a:solidFill>
                <a:srgbClr val="0066FF"/>
              </a:solidFill>
              <a:latin typeface="Arial" charset="0"/>
              <a:cs typeface="Times New Roman" pitchFamily="18" charset="0"/>
            </a:endParaRPr>
          </a:p>
        </p:txBody>
      </p:sp>
      <p:sp>
        <p:nvSpPr>
          <p:cNvPr id="7178" name="AutoShape 17"/>
          <p:cNvSpPr>
            <a:spLocks noChangeArrowheads="1"/>
          </p:cNvSpPr>
          <p:nvPr/>
        </p:nvSpPr>
        <p:spPr bwMode="auto">
          <a:xfrm>
            <a:off x="3995738" y="2781300"/>
            <a:ext cx="1081087" cy="647700"/>
          </a:xfrm>
          <a:prstGeom prst="rightArrow">
            <a:avLst>
              <a:gd name="adj1" fmla="val 50000"/>
              <a:gd name="adj2" fmla="val 41728"/>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858" name="Text Box 18"/>
          <p:cNvSpPr txBox="1">
            <a:spLocks noChangeArrowheads="1"/>
          </p:cNvSpPr>
          <p:nvPr/>
        </p:nvSpPr>
        <p:spPr bwMode="auto">
          <a:xfrm>
            <a:off x="5724525" y="2852738"/>
            <a:ext cx="1511300" cy="51911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fr-FR" sz="2800" b="1">
                <a:solidFill>
                  <a:srgbClr val="00FF00"/>
                </a:solidFill>
                <a:effectLst>
                  <a:outerShdw blurRad="38100" dist="38100" dir="2700000" algn="tl">
                    <a:srgbClr val="000000"/>
                  </a:outerShdw>
                </a:effectLst>
                <a:latin typeface="Courier New" pitchFamily="49" charset="0"/>
              </a:rPr>
              <a:t>7.77 V</a:t>
            </a:r>
          </a:p>
        </p:txBody>
      </p:sp>
      <p:sp>
        <p:nvSpPr>
          <p:cNvPr id="7180" name="Text Box 27"/>
          <p:cNvSpPr txBox="1">
            <a:spLocks noChangeArrowheads="1"/>
          </p:cNvSpPr>
          <p:nvPr/>
        </p:nvSpPr>
        <p:spPr bwMode="auto">
          <a:xfrm>
            <a:off x="7431088" y="4724400"/>
            <a:ext cx="1512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fr-FR">
                <a:solidFill>
                  <a:srgbClr val="0066FF"/>
                </a:solidFill>
                <a:latin typeface="Arial" charset="0"/>
              </a:rPr>
              <a:t>Wave</a:t>
            </a:r>
          </a:p>
        </p:txBody>
      </p:sp>
      <p:pic>
        <p:nvPicPr>
          <p:cNvPr id="7181" name="Picture 29" descr="d1_tec_cellphone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4797425"/>
            <a:ext cx="152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82" name="Group 38"/>
          <p:cNvGrpSpPr>
            <a:grpSpLocks/>
          </p:cNvGrpSpPr>
          <p:nvPr/>
        </p:nvGrpSpPr>
        <p:grpSpPr bwMode="auto">
          <a:xfrm>
            <a:off x="2484438" y="5803900"/>
            <a:ext cx="863600" cy="865188"/>
            <a:chOff x="1338" y="3702"/>
            <a:chExt cx="544" cy="545"/>
          </a:xfrm>
        </p:grpSpPr>
        <p:sp>
          <p:nvSpPr>
            <p:cNvPr id="7192" name="Oval 33"/>
            <p:cNvSpPr>
              <a:spLocks noChangeArrowheads="1"/>
            </p:cNvSpPr>
            <p:nvPr/>
          </p:nvSpPr>
          <p:spPr bwMode="auto">
            <a:xfrm>
              <a:off x="1519" y="3793"/>
              <a:ext cx="272" cy="272"/>
            </a:xfrm>
            <a:prstGeom prst="ellipse">
              <a:avLst/>
            </a:prstGeom>
            <a:noFill/>
            <a:ln w="9525">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93" name="Oval 34"/>
            <p:cNvSpPr>
              <a:spLocks noChangeArrowheads="1"/>
            </p:cNvSpPr>
            <p:nvPr/>
          </p:nvSpPr>
          <p:spPr bwMode="auto">
            <a:xfrm>
              <a:off x="1474" y="3746"/>
              <a:ext cx="363" cy="364"/>
            </a:xfrm>
            <a:prstGeom prst="ellipse">
              <a:avLst/>
            </a:prstGeom>
            <a:noFill/>
            <a:ln w="9525">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94" name="Oval 35"/>
            <p:cNvSpPr>
              <a:spLocks noChangeArrowheads="1"/>
            </p:cNvSpPr>
            <p:nvPr/>
          </p:nvSpPr>
          <p:spPr bwMode="auto">
            <a:xfrm>
              <a:off x="1428" y="3702"/>
              <a:ext cx="454" cy="454"/>
            </a:xfrm>
            <a:prstGeom prst="ellipse">
              <a:avLst/>
            </a:prstGeom>
            <a:noFill/>
            <a:ln w="9525">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95" name="Oval 37"/>
            <p:cNvSpPr>
              <a:spLocks noChangeArrowheads="1"/>
            </p:cNvSpPr>
            <p:nvPr/>
          </p:nvSpPr>
          <p:spPr bwMode="auto">
            <a:xfrm>
              <a:off x="1564" y="3838"/>
              <a:ext cx="182" cy="182"/>
            </a:xfrm>
            <a:prstGeom prst="ellipse">
              <a:avLst/>
            </a:prstGeom>
            <a:noFill/>
            <a:ln w="9525">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96" name="Rectangle 36"/>
            <p:cNvSpPr>
              <a:spLocks noChangeArrowheads="1"/>
            </p:cNvSpPr>
            <p:nvPr/>
          </p:nvSpPr>
          <p:spPr bwMode="auto">
            <a:xfrm rot="-1629892">
              <a:off x="1338" y="3748"/>
              <a:ext cx="363" cy="499"/>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183" name="Text Box 26"/>
          <p:cNvSpPr txBox="1">
            <a:spLocks noChangeArrowheads="1"/>
          </p:cNvSpPr>
          <p:nvPr/>
        </p:nvSpPr>
        <p:spPr bwMode="auto">
          <a:xfrm>
            <a:off x="1546225" y="5949950"/>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fr-FR">
                <a:solidFill>
                  <a:srgbClr val="0066FF"/>
                </a:solidFill>
                <a:latin typeface="Arial" charset="0"/>
              </a:rPr>
              <a:t>Voice</a:t>
            </a:r>
          </a:p>
        </p:txBody>
      </p:sp>
      <p:sp>
        <p:nvSpPr>
          <p:cNvPr id="7184" name="AutoShape 25"/>
          <p:cNvSpPr>
            <a:spLocks noChangeArrowheads="1"/>
          </p:cNvSpPr>
          <p:nvPr/>
        </p:nvSpPr>
        <p:spPr bwMode="auto">
          <a:xfrm>
            <a:off x="4500563" y="5229225"/>
            <a:ext cx="1081087" cy="647700"/>
          </a:xfrm>
          <a:prstGeom prst="rightArrow">
            <a:avLst>
              <a:gd name="adj1" fmla="val 50000"/>
              <a:gd name="adj2" fmla="val 41728"/>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185" name="Group 40"/>
          <p:cNvGrpSpPr>
            <a:grpSpLocks/>
          </p:cNvGrpSpPr>
          <p:nvPr/>
        </p:nvGrpSpPr>
        <p:grpSpPr bwMode="auto">
          <a:xfrm>
            <a:off x="6732588" y="4724400"/>
            <a:ext cx="863600" cy="865188"/>
            <a:chOff x="1338" y="3702"/>
            <a:chExt cx="544" cy="545"/>
          </a:xfrm>
        </p:grpSpPr>
        <p:sp>
          <p:nvSpPr>
            <p:cNvPr id="7187" name="Oval 41"/>
            <p:cNvSpPr>
              <a:spLocks noChangeArrowheads="1"/>
            </p:cNvSpPr>
            <p:nvPr/>
          </p:nvSpPr>
          <p:spPr bwMode="auto">
            <a:xfrm>
              <a:off x="1519" y="3793"/>
              <a:ext cx="272" cy="272"/>
            </a:xfrm>
            <a:prstGeom prst="ellipse">
              <a:avLst/>
            </a:prstGeom>
            <a:noFill/>
            <a:ln w="9525">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8" name="Oval 42"/>
            <p:cNvSpPr>
              <a:spLocks noChangeArrowheads="1"/>
            </p:cNvSpPr>
            <p:nvPr/>
          </p:nvSpPr>
          <p:spPr bwMode="auto">
            <a:xfrm>
              <a:off x="1474" y="3746"/>
              <a:ext cx="363" cy="364"/>
            </a:xfrm>
            <a:prstGeom prst="ellipse">
              <a:avLst/>
            </a:prstGeom>
            <a:noFill/>
            <a:ln w="9525">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9" name="Oval 43"/>
            <p:cNvSpPr>
              <a:spLocks noChangeArrowheads="1"/>
            </p:cNvSpPr>
            <p:nvPr/>
          </p:nvSpPr>
          <p:spPr bwMode="auto">
            <a:xfrm>
              <a:off x="1428" y="3702"/>
              <a:ext cx="454" cy="454"/>
            </a:xfrm>
            <a:prstGeom prst="ellipse">
              <a:avLst/>
            </a:prstGeom>
            <a:noFill/>
            <a:ln w="9525">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90" name="Oval 44"/>
            <p:cNvSpPr>
              <a:spLocks noChangeArrowheads="1"/>
            </p:cNvSpPr>
            <p:nvPr/>
          </p:nvSpPr>
          <p:spPr bwMode="auto">
            <a:xfrm>
              <a:off x="1564" y="3838"/>
              <a:ext cx="182" cy="182"/>
            </a:xfrm>
            <a:prstGeom prst="ellipse">
              <a:avLst/>
            </a:prstGeom>
            <a:noFill/>
            <a:ln w="9525">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91" name="Rectangle 45"/>
            <p:cNvSpPr>
              <a:spLocks noChangeArrowheads="1"/>
            </p:cNvSpPr>
            <p:nvPr/>
          </p:nvSpPr>
          <p:spPr bwMode="auto">
            <a:xfrm rot="-1629892">
              <a:off x="1338" y="3748"/>
              <a:ext cx="363" cy="499"/>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7186" name="Picture 39" descr="d1_tec_cellphone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5013325"/>
            <a:ext cx="152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7202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1909763" y="1981200"/>
            <a:ext cx="6765925" cy="4114800"/>
          </a:xfrm>
          <a:extLst>
            <a:ext uri="{909E8E84-426E-40DD-AFC4-6F175D3DCCD1}">
              <a14:hiddenFill xmlns:a14="http://schemas.microsoft.com/office/drawing/2010/main">
                <a:solidFill>
                  <a:srgbClr val="FF3399"/>
                </a:solidFill>
              </a14:hiddenFill>
            </a:ext>
          </a:extLst>
        </p:spPr>
        <p:txBody>
          <a:bodyPr/>
          <a:lstStyle/>
          <a:p>
            <a:pPr eaLnBrk="1" hangingPunct="1">
              <a:lnSpc>
                <a:spcPct val="90000"/>
              </a:lnSpc>
              <a:buFontTx/>
              <a:buNone/>
            </a:pPr>
            <a:r>
              <a:rPr lang="en-US" sz="2400" smtClean="0">
                <a:latin typeface="Arial" charset="0"/>
              </a:rPr>
              <a:t>3 steps:</a:t>
            </a:r>
          </a:p>
          <a:p>
            <a:pPr eaLnBrk="1" hangingPunct="1">
              <a:lnSpc>
                <a:spcPct val="90000"/>
              </a:lnSpc>
            </a:pPr>
            <a:r>
              <a:rPr lang="en-US" sz="2400" smtClean="0">
                <a:latin typeface="Arial" charset="0"/>
              </a:rPr>
              <a:t>Sampling</a:t>
            </a:r>
          </a:p>
          <a:p>
            <a:pPr eaLnBrk="1" hangingPunct="1">
              <a:lnSpc>
                <a:spcPct val="90000"/>
              </a:lnSpc>
            </a:pPr>
            <a:r>
              <a:rPr lang="en-US" sz="2400" smtClean="0">
                <a:latin typeface="Arial" charset="0"/>
              </a:rPr>
              <a:t>Quantification</a:t>
            </a:r>
          </a:p>
          <a:p>
            <a:pPr eaLnBrk="1" hangingPunct="1">
              <a:lnSpc>
                <a:spcPct val="90000"/>
              </a:lnSpc>
            </a:pPr>
            <a:r>
              <a:rPr lang="en-US" sz="2400" smtClean="0">
                <a:latin typeface="Arial" charset="0"/>
              </a:rPr>
              <a:t>Coding</a:t>
            </a:r>
          </a:p>
          <a:p>
            <a:pPr eaLnBrk="1" hangingPunct="1">
              <a:lnSpc>
                <a:spcPct val="90000"/>
              </a:lnSpc>
            </a:pPr>
            <a:endParaRPr lang="en-US" sz="2400" smtClean="0">
              <a:latin typeface="Arial" charset="0"/>
            </a:endParaRPr>
          </a:p>
          <a:p>
            <a:pPr eaLnBrk="1" hangingPunct="1">
              <a:lnSpc>
                <a:spcPct val="90000"/>
              </a:lnSpc>
              <a:buFontTx/>
              <a:buNone/>
            </a:pPr>
            <a:r>
              <a:rPr lang="en-US" sz="2400" smtClean="0">
                <a:latin typeface="Arial" charset="0"/>
              </a:rPr>
              <a:t>These operations are all performed in a same element: </a:t>
            </a:r>
            <a:r>
              <a:rPr lang="en-US" sz="2400" smtClean="0">
                <a:solidFill>
                  <a:srgbClr val="0066FF"/>
                </a:solidFill>
                <a:latin typeface="Arial" charset="0"/>
              </a:rPr>
              <a:t>the A to D Converter</a:t>
            </a:r>
          </a:p>
        </p:txBody>
      </p:sp>
      <p:grpSp>
        <p:nvGrpSpPr>
          <p:cNvPr id="8195" name="Group 4"/>
          <p:cNvGrpSpPr>
            <a:grpSpLocks/>
          </p:cNvGrpSpPr>
          <p:nvPr/>
        </p:nvGrpSpPr>
        <p:grpSpPr bwMode="auto">
          <a:xfrm>
            <a:off x="0" y="0"/>
            <a:ext cx="1600200" cy="6858000"/>
            <a:chOff x="0" y="0"/>
            <a:chExt cx="1008" cy="4320"/>
          </a:xfrm>
        </p:grpSpPr>
        <p:sp>
          <p:nvSpPr>
            <p:cNvPr id="8197" name="Rectangle 5"/>
            <p:cNvSpPr>
              <a:spLocks noChangeArrowheads="1"/>
            </p:cNvSpPr>
            <p:nvPr/>
          </p:nvSpPr>
          <p:spPr bwMode="auto">
            <a:xfrm>
              <a:off x="0" y="0"/>
              <a:ext cx="864" cy="432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8" name="Text Box 6"/>
            <p:cNvSpPr txBox="1">
              <a:spLocks noChangeArrowheads="1"/>
            </p:cNvSpPr>
            <p:nvPr/>
          </p:nvSpPr>
          <p:spPr bwMode="auto">
            <a:xfrm>
              <a:off x="0" y="1562"/>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200" b="1">
                  <a:solidFill>
                    <a:srgbClr val="0066FF"/>
                  </a:solidFill>
                  <a:latin typeface="Verdana" pitchFamily="34" charset="0"/>
                </a:rPr>
                <a:t>What is ADC ?</a:t>
              </a:r>
            </a:p>
          </p:txBody>
        </p:sp>
        <p:sp>
          <p:nvSpPr>
            <p:cNvPr id="8199" name="Text Box 7"/>
            <p:cNvSpPr txBox="1">
              <a:spLocks noChangeArrowheads="1"/>
            </p:cNvSpPr>
            <p:nvPr/>
          </p:nvSpPr>
          <p:spPr bwMode="auto">
            <a:xfrm>
              <a:off x="0" y="1843"/>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200" b="1">
                  <a:solidFill>
                    <a:srgbClr val="B2B2B2"/>
                  </a:solidFill>
                  <a:latin typeface="Verdana" pitchFamily="34" charset="0"/>
                </a:rPr>
                <a:t>Types of ADCs</a:t>
              </a:r>
              <a:endParaRPr lang="en-US" sz="1200">
                <a:solidFill>
                  <a:srgbClr val="B2B2B2"/>
                </a:solidFill>
                <a:latin typeface="Verdana" pitchFamily="34" charset="0"/>
              </a:endParaRPr>
            </a:p>
          </p:txBody>
        </p:sp>
        <p:sp>
          <p:nvSpPr>
            <p:cNvPr id="8200" name="Text Box 8"/>
            <p:cNvSpPr txBox="1">
              <a:spLocks noChangeArrowheads="1"/>
            </p:cNvSpPr>
            <p:nvPr/>
          </p:nvSpPr>
          <p:spPr bwMode="auto">
            <a:xfrm>
              <a:off x="0" y="2123"/>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200" b="1">
                  <a:solidFill>
                    <a:srgbClr val="B2B2B2"/>
                  </a:solidFill>
                  <a:latin typeface="Verdana" pitchFamily="34" charset="0"/>
                </a:rPr>
                <a:t>HC11 &amp; ADC</a:t>
              </a:r>
              <a:endParaRPr lang="fr-FR" sz="1200">
                <a:solidFill>
                  <a:srgbClr val="B2B2B2"/>
                </a:solidFill>
                <a:latin typeface="Verdana" pitchFamily="34" charset="0"/>
              </a:endParaRPr>
            </a:p>
          </p:txBody>
        </p:sp>
      </p:grpSp>
      <p:sp>
        <p:nvSpPr>
          <p:cNvPr id="36874" name="Text Box 10"/>
          <p:cNvSpPr txBox="1">
            <a:spLocks noChangeArrowheads="1"/>
          </p:cNvSpPr>
          <p:nvPr/>
        </p:nvSpPr>
        <p:spPr bwMode="auto">
          <a:xfrm>
            <a:off x="1835150" y="549275"/>
            <a:ext cx="6769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3200" b="1">
                <a:solidFill>
                  <a:schemeClr val="tx2"/>
                </a:solidFill>
                <a:effectLst>
                  <a:outerShdw blurRad="38100" dist="38100" dir="2700000" algn="tl">
                    <a:srgbClr val="C0C0C0"/>
                  </a:outerShdw>
                </a:effectLst>
                <a:latin typeface="Arial" charset="0"/>
              </a:rPr>
              <a:t>Conversion process</a:t>
            </a:r>
            <a:endParaRPr lang="fr-FR" sz="3200" b="1">
              <a:solidFill>
                <a:schemeClr val="tx2"/>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3317978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3"/>
          <p:cNvSpPr txBox="1">
            <a:spLocks noChangeArrowheads="1"/>
          </p:cNvSpPr>
          <p:nvPr/>
        </p:nvSpPr>
        <p:spPr bwMode="auto">
          <a:xfrm>
            <a:off x="3779838" y="5157788"/>
            <a:ext cx="12239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800">
                <a:latin typeface="Arial" charset="0"/>
              </a:rPr>
              <a:t>x</a:t>
            </a:r>
            <a:r>
              <a:rPr lang="fr-FR" sz="1800" baseline="-25000">
                <a:latin typeface="Arial" charset="0"/>
              </a:rPr>
              <a:t>s</a:t>
            </a:r>
            <a:r>
              <a:rPr lang="fr-FR" sz="1800">
                <a:latin typeface="Arial" charset="0"/>
              </a:rPr>
              <a:t>(t=k*T</a:t>
            </a:r>
            <a:r>
              <a:rPr lang="fr-FR" sz="1800" baseline="-25000">
                <a:latin typeface="Arial" charset="0"/>
              </a:rPr>
              <a:t>s</a:t>
            </a:r>
            <a:r>
              <a:rPr lang="fr-FR" sz="1800">
                <a:latin typeface="Arial" charset="0"/>
              </a:rPr>
              <a:t>)</a:t>
            </a:r>
          </a:p>
        </p:txBody>
      </p:sp>
      <p:sp>
        <p:nvSpPr>
          <p:cNvPr id="9219" name="Rectangle 3"/>
          <p:cNvSpPr>
            <a:spLocks noGrp="1" noChangeArrowheads="1"/>
          </p:cNvSpPr>
          <p:nvPr>
            <p:ph type="body" idx="1"/>
          </p:nvPr>
        </p:nvSpPr>
        <p:spPr>
          <a:xfrm>
            <a:off x="1763713" y="1981200"/>
            <a:ext cx="6694487" cy="2024063"/>
          </a:xfrm>
          <a:extLst>
            <a:ext uri="{909E8E84-426E-40DD-AFC4-6F175D3DCCD1}">
              <a14:hiddenFill xmlns:a14="http://schemas.microsoft.com/office/drawing/2010/main">
                <a:solidFill>
                  <a:srgbClr val="FF3399"/>
                </a:solidFill>
              </a14:hiddenFill>
            </a:ext>
          </a:extLst>
        </p:spPr>
        <p:txBody>
          <a:bodyPr/>
          <a:lstStyle/>
          <a:p>
            <a:pPr eaLnBrk="1" hangingPunct="1">
              <a:lnSpc>
                <a:spcPct val="90000"/>
              </a:lnSpc>
            </a:pPr>
            <a:r>
              <a:rPr lang="en-US" sz="2400" smtClean="0">
                <a:latin typeface="Arial" charset="0"/>
              </a:rPr>
              <a:t>Digital system works with discrete states</a:t>
            </a:r>
          </a:p>
          <a:p>
            <a:pPr eaLnBrk="1" hangingPunct="1">
              <a:lnSpc>
                <a:spcPct val="90000"/>
              </a:lnSpc>
            </a:pPr>
            <a:r>
              <a:rPr lang="en-US" sz="2400" smtClean="0">
                <a:latin typeface="Arial" charset="0"/>
              </a:rPr>
              <a:t>The signal is only defined at determined times</a:t>
            </a:r>
          </a:p>
          <a:p>
            <a:pPr eaLnBrk="1" hangingPunct="1">
              <a:lnSpc>
                <a:spcPct val="90000"/>
              </a:lnSpc>
            </a:pPr>
            <a:r>
              <a:rPr lang="en-US" sz="2400" smtClean="0">
                <a:latin typeface="Arial" charset="0"/>
              </a:rPr>
              <a:t>The sampling times are proportional to the sampling period (</a:t>
            </a:r>
            <a:r>
              <a:rPr lang="en-US" sz="2400" b="1" smtClean="0">
                <a:solidFill>
                  <a:srgbClr val="0066FF"/>
                </a:solidFill>
                <a:latin typeface="Arial" charset="0"/>
              </a:rPr>
              <a:t>T</a:t>
            </a:r>
            <a:r>
              <a:rPr lang="en-US" sz="2400" b="1" baseline="-25000" smtClean="0">
                <a:solidFill>
                  <a:srgbClr val="0066FF"/>
                </a:solidFill>
                <a:latin typeface="Arial" charset="0"/>
              </a:rPr>
              <a:t>s</a:t>
            </a:r>
            <a:r>
              <a:rPr lang="en-US" sz="2400" smtClean="0">
                <a:latin typeface="Arial" charset="0"/>
              </a:rPr>
              <a:t>)</a:t>
            </a:r>
          </a:p>
        </p:txBody>
      </p:sp>
      <p:sp>
        <p:nvSpPr>
          <p:cNvPr id="9220" name="Line 4"/>
          <p:cNvSpPr>
            <a:spLocks noChangeShapeType="1"/>
          </p:cNvSpPr>
          <p:nvPr/>
        </p:nvSpPr>
        <p:spPr bwMode="auto">
          <a:xfrm>
            <a:off x="1692275" y="5589588"/>
            <a:ext cx="8651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21" name="Rectangle 5"/>
          <p:cNvSpPr>
            <a:spLocks noChangeArrowheads="1"/>
          </p:cNvSpPr>
          <p:nvPr/>
        </p:nvSpPr>
        <p:spPr bwMode="auto">
          <a:xfrm>
            <a:off x="2555875" y="5300663"/>
            <a:ext cx="1079500" cy="57626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22" name="Text Box 6"/>
          <p:cNvSpPr txBox="1">
            <a:spLocks noChangeArrowheads="1"/>
          </p:cNvSpPr>
          <p:nvPr/>
        </p:nvSpPr>
        <p:spPr bwMode="auto">
          <a:xfrm>
            <a:off x="1692275" y="5149850"/>
            <a:ext cx="792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800">
                <a:latin typeface="Arial" charset="0"/>
              </a:rPr>
              <a:t>x(t)</a:t>
            </a:r>
          </a:p>
        </p:txBody>
      </p:sp>
      <p:sp>
        <p:nvSpPr>
          <p:cNvPr id="9223" name="Line 7"/>
          <p:cNvSpPr>
            <a:spLocks noChangeShapeType="1"/>
          </p:cNvSpPr>
          <p:nvPr/>
        </p:nvSpPr>
        <p:spPr bwMode="auto">
          <a:xfrm>
            <a:off x="2555875" y="5589588"/>
            <a:ext cx="360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24" name="Line 8"/>
          <p:cNvSpPr>
            <a:spLocks noChangeShapeType="1"/>
          </p:cNvSpPr>
          <p:nvPr/>
        </p:nvSpPr>
        <p:spPr bwMode="auto">
          <a:xfrm>
            <a:off x="3276600" y="5589588"/>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25" name="Line 9"/>
          <p:cNvSpPr>
            <a:spLocks noChangeShapeType="1"/>
          </p:cNvSpPr>
          <p:nvPr/>
        </p:nvSpPr>
        <p:spPr bwMode="auto">
          <a:xfrm>
            <a:off x="3635375" y="5589588"/>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26" name="Line 10"/>
          <p:cNvSpPr>
            <a:spLocks noChangeShapeType="1"/>
          </p:cNvSpPr>
          <p:nvPr/>
        </p:nvSpPr>
        <p:spPr bwMode="auto">
          <a:xfrm flipV="1">
            <a:off x="2916238" y="5445125"/>
            <a:ext cx="287337" cy="144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27" name="Line 11"/>
          <p:cNvSpPr>
            <a:spLocks noChangeShapeType="1"/>
          </p:cNvSpPr>
          <p:nvPr/>
        </p:nvSpPr>
        <p:spPr bwMode="auto">
          <a:xfrm>
            <a:off x="3132138" y="4868863"/>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28" name="Text Box 12"/>
          <p:cNvSpPr txBox="1">
            <a:spLocks noChangeArrowheads="1"/>
          </p:cNvSpPr>
          <p:nvPr/>
        </p:nvSpPr>
        <p:spPr bwMode="auto">
          <a:xfrm>
            <a:off x="2627313" y="4724400"/>
            <a:ext cx="7921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800">
                <a:latin typeface="Arial" charset="0"/>
              </a:rPr>
              <a:t>T</a:t>
            </a:r>
            <a:r>
              <a:rPr lang="fr-FR" sz="1800" baseline="-25000">
                <a:latin typeface="Arial" charset="0"/>
              </a:rPr>
              <a:t>s</a:t>
            </a:r>
          </a:p>
        </p:txBody>
      </p:sp>
      <p:grpSp>
        <p:nvGrpSpPr>
          <p:cNvPr id="9229" name="Group 16"/>
          <p:cNvGrpSpPr>
            <a:grpSpLocks/>
          </p:cNvGrpSpPr>
          <p:nvPr/>
        </p:nvGrpSpPr>
        <p:grpSpPr bwMode="auto">
          <a:xfrm>
            <a:off x="0" y="0"/>
            <a:ext cx="1600200" cy="6858000"/>
            <a:chOff x="0" y="0"/>
            <a:chExt cx="1008" cy="4320"/>
          </a:xfrm>
        </p:grpSpPr>
        <p:sp>
          <p:nvSpPr>
            <p:cNvPr id="9259" name="Rectangle 17"/>
            <p:cNvSpPr>
              <a:spLocks noChangeArrowheads="1"/>
            </p:cNvSpPr>
            <p:nvPr/>
          </p:nvSpPr>
          <p:spPr bwMode="auto">
            <a:xfrm>
              <a:off x="0" y="0"/>
              <a:ext cx="864" cy="432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60" name="Text Box 18"/>
            <p:cNvSpPr txBox="1">
              <a:spLocks noChangeArrowheads="1"/>
            </p:cNvSpPr>
            <p:nvPr/>
          </p:nvSpPr>
          <p:spPr bwMode="auto">
            <a:xfrm>
              <a:off x="0" y="1562"/>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200" b="1">
                  <a:solidFill>
                    <a:srgbClr val="0066FF"/>
                  </a:solidFill>
                  <a:latin typeface="Verdana" pitchFamily="34" charset="0"/>
                </a:rPr>
                <a:t>What is ADC ?</a:t>
              </a:r>
            </a:p>
          </p:txBody>
        </p:sp>
        <p:sp>
          <p:nvSpPr>
            <p:cNvPr id="9261" name="Text Box 19"/>
            <p:cNvSpPr txBox="1">
              <a:spLocks noChangeArrowheads="1"/>
            </p:cNvSpPr>
            <p:nvPr/>
          </p:nvSpPr>
          <p:spPr bwMode="auto">
            <a:xfrm>
              <a:off x="0" y="1843"/>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200" b="1">
                  <a:solidFill>
                    <a:srgbClr val="B2B2B2"/>
                  </a:solidFill>
                  <a:latin typeface="Verdana" pitchFamily="34" charset="0"/>
                </a:rPr>
                <a:t>Types of ADCs</a:t>
              </a:r>
              <a:endParaRPr lang="en-US" sz="1200">
                <a:solidFill>
                  <a:srgbClr val="B2B2B2"/>
                </a:solidFill>
                <a:latin typeface="Verdana" pitchFamily="34" charset="0"/>
              </a:endParaRPr>
            </a:p>
          </p:txBody>
        </p:sp>
        <p:sp>
          <p:nvSpPr>
            <p:cNvPr id="9262" name="Text Box 20"/>
            <p:cNvSpPr txBox="1">
              <a:spLocks noChangeArrowheads="1"/>
            </p:cNvSpPr>
            <p:nvPr/>
          </p:nvSpPr>
          <p:spPr bwMode="auto">
            <a:xfrm>
              <a:off x="0" y="2123"/>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200" b="1">
                  <a:solidFill>
                    <a:srgbClr val="B2B2B2"/>
                  </a:solidFill>
                  <a:latin typeface="Verdana" pitchFamily="34" charset="0"/>
                </a:rPr>
                <a:t>HC11 &amp; ADC</a:t>
              </a:r>
              <a:endParaRPr lang="fr-FR" sz="1200">
                <a:solidFill>
                  <a:srgbClr val="B2B2B2"/>
                </a:solidFill>
                <a:latin typeface="Verdana" pitchFamily="34" charset="0"/>
              </a:endParaRPr>
            </a:p>
          </p:txBody>
        </p:sp>
      </p:grpSp>
      <p:sp>
        <p:nvSpPr>
          <p:cNvPr id="37910" name="Text Box 22"/>
          <p:cNvSpPr txBox="1">
            <a:spLocks noChangeArrowheads="1"/>
          </p:cNvSpPr>
          <p:nvPr/>
        </p:nvSpPr>
        <p:spPr bwMode="auto">
          <a:xfrm>
            <a:off x="1835150" y="549275"/>
            <a:ext cx="6769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3200" b="1">
                <a:solidFill>
                  <a:schemeClr val="tx2"/>
                </a:solidFill>
                <a:effectLst>
                  <a:outerShdw blurRad="38100" dist="38100" dir="2700000" algn="tl">
                    <a:srgbClr val="C0C0C0"/>
                  </a:outerShdw>
                </a:effectLst>
                <a:latin typeface="Arial" charset="0"/>
              </a:rPr>
              <a:t>Conversion process: Sampling</a:t>
            </a:r>
            <a:endParaRPr lang="fr-FR" sz="3200" b="1">
              <a:solidFill>
                <a:schemeClr val="tx2"/>
              </a:solidFill>
              <a:effectLst>
                <a:outerShdw blurRad="38100" dist="38100" dir="2700000" algn="tl">
                  <a:srgbClr val="C0C0C0"/>
                </a:outerShdw>
              </a:effectLst>
              <a:latin typeface="Arial" charset="0"/>
            </a:endParaRPr>
          </a:p>
        </p:txBody>
      </p:sp>
      <p:sp>
        <p:nvSpPr>
          <p:cNvPr id="9231" name="Line 23"/>
          <p:cNvSpPr>
            <a:spLocks noChangeShapeType="1"/>
          </p:cNvSpPr>
          <p:nvPr/>
        </p:nvSpPr>
        <p:spPr bwMode="auto">
          <a:xfrm flipV="1">
            <a:off x="5364163" y="4365625"/>
            <a:ext cx="0" cy="1871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32" name="Text Box 25"/>
          <p:cNvSpPr txBox="1">
            <a:spLocks noChangeArrowheads="1"/>
          </p:cNvSpPr>
          <p:nvPr/>
        </p:nvSpPr>
        <p:spPr bwMode="auto">
          <a:xfrm>
            <a:off x="4714875" y="4294188"/>
            <a:ext cx="649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800">
                <a:solidFill>
                  <a:srgbClr val="0066FF"/>
                </a:solidFill>
                <a:latin typeface="Arial" charset="0"/>
              </a:rPr>
              <a:t>x(t)</a:t>
            </a:r>
          </a:p>
        </p:txBody>
      </p:sp>
      <p:sp>
        <p:nvSpPr>
          <p:cNvPr id="9233" name="Text Box 26"/>
          <p:cNvSpPr txBox="1">
            <a:spLocks noChangeArrowheads="1"/>
          </p:cNvSpPr>
          <p:nvPr/>
        </p:nvSpPr>
        <p:spPr bwMode="auto">
          <a:xfrm>
            <a:off x="8316913" y="6230938"/>
            <a:ext cx="5762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800">
                <a:latin typeface="Arial" charset="0"/>
              </a:rPr>
              <a:t>t</a:t>
            </a:r>
          </a:p>
        </p:txBody>
      </p:sp>
      <p:sp>
        <p:nvSpPr>
          <p:cNvPr id="37915" name="Freeform 27"/>
          <p:cNvSpPr>
            <a:spLocks/>
          </p:cNvSpPr>
          <p:nvPr/>
        </p:nvSpPr>
        <p:spPr bwMode="auto">
          <a:xfrm>
            <a:off x="5365750" y="4822825"/>
            <a:ext cx="3024188" cy="1055688"/>
          </a:xfrm>
          <a:custGeom>
            <a:avLst/>
            <a:gdLst>
              <a:gd name="T0" fmla="*/ 0 w 1905"/>
              <a:gd name="T1" fmla="*/ 550863 h 665"/>
              <a:gd name="T2" fmla="*/ 647700 w 1905"/>
              <a:gd name="T3" fmla="*/ 47625 h 665"/>
              <a:gd name="T4" fmla="*/ 1295400 w 1905"/>
              <a:gd name="T5" fmla="*/ 839788 h 665"/>
              <a:gd name="T6" fmla="*/ 1655763 w 1905"/>
              <a:gd name="T7" fmla="*/ 1055688 h 665"/>
              <a:gd name="T8" fmla="*/ 2016125 w 1905"/>
              <a:gd name="T9" fmla="*/ 839788 h 665"/>
              <a:gd name="T10" fmla="*/ 2447925 w 1905"/>
              <a:gd name="T11" fmla="*/ 766763 h 665"/>
              <a:gd name="T12" fmla="*/ 3024188 w 1905"/>
              <a:gd name="T13" fmla="*/ 623888 h 6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05" h="665">
                <a:moveTo>
                  <a:pt x="0" y="347"/>
                </a:moveTo>
                <a:cubicBezTo>
                  <a:pt x="136" y="173"/>
                  <a:pt x="272" y="0"/>
                  <a:pt x="408" y="30"/>
                </a:cubicBezTo>
                <a:cubicBezTo>
                  <a:pt x="544" y="60"/>
                  <a:pt x="710" y="423"/>
                  <a:pt x="816" y="529"/>
                </a:cubicBezTo>
                <a:cubicBezTo>
                  <a:pt x="922" y="635"/>
                  <a:pt x="967" y="665"/>
                  <a:pt x="1043" y="665"/>
                </a:cubicBezTo>
                <a:cubicBezTo>
                  <a:pt x="1119" y="665"/>
                  <a:pt x="1187" y="559"/>
                  <a:pt x="1270" y="529"/>
                </a:cubicBezTo>
                <a:cubicBezTo>
                  <a:pt x="1353" y="499"/>
                  <a:pt x="1436" y="506"/>
                  <a:pt x="1542" y="483"/>
                </a:cubicBezTo>
                <a:cubicBezTo>
                  <a:pt x="1648" y="460"/>
                  <a:pt x="1776" y="426"/>
                  <a:pt x="1905" y="393"/>
                </a:cubicBezTo>
              </a:path>
            </a:pathLst>
          </a:custGeom>
          <a:noFill/>
          <a:ln w="28575" cmpd="sng">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7950" name="Group 62"/>
          <p:cNvGrpSpPr>
            <a:grpSpLocks/>
          </p:cNvGrpSpPr>
          <p:nvPr/>
        </p:nvGrpSpPr>
        <p:grpSpPr bwMode="auto">
          <a:xfrm>
            <a:off x="5364163" y="4868863"/>
            <a:ext cx="3024187" cy="1233487"/>
            <a:chOff x="3379" y="3067"/>
            <a:chExt cx="1905" cy="777"/>
          </a:xfrm>
        </p:grpSpPr>
        <p:grpSp>
          <p:nvGrpSpPr>
            <p:cNvPr id="9243" name="Group 45"/>
            <p:cNvGrpSpPr>
              <a:grpSpLocks/>
            </p:cNvGrpSpPr>
            <p:nvPr/>
          </p:nvGrpSpPr>
          <p:grpSpPr bwMode="auto">
            <a:xfrm>
              <a:off x="3515" y="3067"/>
              <a:ext cx="1769" cy="777"/>
              <a:chOff x="3515" y="3067"/>
              <a:chExt cx="1769" cy="777"/>
            </a:xfrm>
          </p:grpSpPr>
          <p:sp>
            <p:nvSpPr>
              <p:cNvPr id="9245" name="Line 28"/>
              <p:cNvSpPr>
                <a:spLocks noChangeShapeType="1"/>
              </p:cNvSpPr>
              <p:nvPr/>
            </p:nvSpPr>
            <p:spPr bwMode="auto">
              <a:xfrm flipV="1">
                <a:off x="3515" y="3222"/>
                <a:ext cx="0" cy="616"/>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46" name="Line 29"/>
              <p:cNvSpPr>
                <a:spLocks noChangeShapeType="1"/>
              </p:cNvSpPr>
              <p:nvPr/>
            </p:nvSpPr>
            <p:spPr bwMode="auto">
              <a:xfrm flipV="1">
                <a:off x="3651" y="3101"/>
                <a:ext cx="0" cy="737"/>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47" name="Line 30"/>
              <p:cNvSpPr>
                <a:spLocks noChangeShapeType="1"/>
              </p:cNvSpPr>
              <p:nvPr/>
            </p:nvSpPr>
            <p:spPr bwMode="auto">
              <a:xfrm flipV="1">
                <a:off x="3787" y="3067"/>
                <a:ext cx="0" cy="771"/>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48" name="Line 31"/>
              <p:cNvSpPr>
                <a:spLocks noChangeShapeType="1"/>
              </p:cNvSpPr>
              <p:nvPr/>
            </p:nvSpPr>
            <p:spPr bwMode="auto">
              <a:xfrm flipV="1">
                <a:off x="3923" y="3173"/>
                <a:ext cx="0" cy="665"/>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49" name="Line 32"/>
              <p:cNvSpPr>
                <a:spLocks noChangeShapeType="1"/>
              </p:cNvSpPr>
              <p:nvPr/>
            </p:nvSpPr>
            <p:spPr bwMode="auto">
              <a:xfrm flipV="1">
                <a:off x="4059" y="3373"/>
                <a:ext cx="0" cy="465"/>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50" name="Line 33"/>
              <p:cNvSpPr>
                <a:spLocks noChangeShapeType="1"/>
              </p:cNvSpPr>
              <p:nvPr/>
            </p:nvSpPr>
            <p:spPr bwMode="auto">
              <a:xfrm flipV="1">
                <a:off x="4195" y="3566"/>
                <a:ext cx="0" cy="272"/>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51" name="Line 34"/>
              <p:cNvSpPr>
                <a:spLocks noChangeShapeType="1"/>
              </p:cNvSpPr>
              <p:nvPr/>
            </p:nvSpPr>
            <p:spPr bwMode="auto">
              <a:xfrm flipV="1">
                <a:off x="4332" y="3678"/>
                <a:ext cx="0" cy="160"/>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52" name="Line 35"/>
              <p:cNvSpPr>
                <a:spLocks noChangeShapeType="1"/>
              </p:cNvSpPr>
              <p:nvPr/>
            </p:nvSpPr>
            <p:spPr bwMode="auto">
              <a:xfrm flipV="1">
                <a:off x="4468" y="3696"/>
                <a:ext cx="0" cy="142"/>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53" name="Line 36"/>
              <p:cNvSpPr>
                <a:spLocks noChangeShapeType="1"/>
              </p:cNvSpPr>
              <p:nvPr/>
            </p:nvSpPr>
            <p:spPr bwMode="auto">
              <a:xfrm flipV="1">
                <a:off x="4604" y="3597"/>
                <a:ext cx="0" cy="247"/>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54" name="Line 37"/>
              <p:cNvSpPr>
                <a:spLocks noChangeShapeType="1"/>
              </p:cNvSpPr>
              <p:nvPr/>
            </p:nvSpPr>
            <p:spPr bwMode="auto">
              <a:xfrm flipV="1">
                <a:off x="4740" y="3551"/>
                <a:ext cx="0" cy="293"/>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55" name="Line 38"/>
              <p:cNvSpPr>
                <a:spLocks noChangeShapeType="1"/>
              </p:cNvSpPr>
              <p:nvPr/>
            </p:nvSpPr>
            <p:spPr bwMode="auto">
              <a:xfrm flipV="1">
                <a:off x="4876" y="3533"/>
                <a:ext cx="0" cy="311"/>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56" name="Line 39"/>
              <p:cNvSpPr>
                <a:spLocks noChangeShapeType="1"/>
              </p:cNvSpPr>
              <p:nvPr/>
            </p:nvSpPr>
            <p:spPr bwMode="auto">
              <a:xfrm flipV="1">
                <a:off x="5012" y="3497"/>
                <a:ext cx="0" cy="347"/>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57" name="Line 40"/>
              <p:cNvSpPr>
                <a:spLocks noChangeShapeType="1"/>
              </p:cNvSpPr>
              <p:nvPr/>
            </p:nvSpPr>
            <p:spPr bwMode="auto">
              <a:xfrm flipV="1">
                <a:off x="5148" y="3469"/>
                <a:ext cx="0" cy="375"/>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58" name="Line 41"/>
              <p:cNvSpPr>
                <a:spLocks noChangeShapeType="1"/>
              </p:cNvSpPr>
              <p:nvPr/>
            </p:nvSpPr>
            <p:spPr bwMode="auto">
              <a:xfrm flipV="1">
                <a:off x="5284" y="3430"/>
                <a:ext cx="0" cy="414"/>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9244" name="Line 61"/>
            <p:cNvSpPr>
              <a:spLocks noChangeShapeType="1"/>
            </p:cNvSpPr>
            <p:nvPr/>
          </p:nvSpPr>
          <p:spPr bwMode="auto">
            <a:xfrm flipV="1">
              <a:off x="3379" y="3385"/>
              <a:ext cx="0" cy="453"/>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9236" name="Line 24"/>
          <p:cNvSpPr>
            <a:spLocks noChangeShapeType="1"/>
          </p:cNvSpPr>
          <p:nvPr/>
        </p:nvSpPr>
        <p:spPr bwMode="auto">
          <a:xfrm flipV="1">
            <a:off x="5221288" y="6092825"/>
            <a:ext cx="34544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7956" name="Group 68"/>
          <p:cNvGrpSpPr>
            <a:grpSpLocks/>
          </p:cNvGrpSpPr>
          <p:nvPr/>
        </p:nvGrpSpPr>
        <p:grpSpPr bwMode="auto">
          <a:xfrm>
            <a:off x="5508625" y="6092825"/>
            <a:ext cx="1223963" cy="582613"/>
            <a:chOff x="3470" y="3838"/>
            <a:chExt cx="771" cy="367"/>
          </a:xfrm>
        </p:grpSpPr>
        <p:sp>
          <p:nvSpPr>
            <p:cNvPr id="9239" name="Line 64"/>
            <p:cNvSpPr>
              <a:spLocks noChangeShapeType="1"/>
            </p:cNvSpPr>
            <p:nvPr/>
          </p:nvSpPr>
          <p:spPr bwMode="auto">
            <a:xfrm>
              <a:off x="3515" y="3929"/>
              <a:ext cx="136" cy="0"/>
            </a:xfrm>
            <a:prstGeom prst="line">
              <a:avLst/>
            </a:prstGeom>
            <a:noFill/>
            <a:ln w="9525">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40" name="Line 65"/>
            <p:cNvSpPr>
              <a:spLocks noChangeShapeType="1"/>
            </p:cNvSpPr>
            <p:nvPr/>
          </p:nvSpPr>
          <p:spPr bwMode="auto">
            <a:xfrm>
              <a:off x="3515" y="3838"/>
              <a:ext cx="0" cy="13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41" name="Line 66"/>
            <p:cNvSpPr>
              <a:spLocks noChangeShapeType="1"/>
            </p:cNvSpPr>
            <p:nvPr/>
          </p:nvSpPr>
          <p:spPr bwMode="auto">
            <a:xfrm>
              <a:off x="3651" y="3838"/>
              <a:ext cx="0" cy="13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42" name="Text Box 67"/>
            <p:cNvSpPr txBox="1">
              <a:spLocks noChangeArrowheads="1"/>
            </p:cNvSpPr>
            <p:nvPr/>
          </p:nvSpPr>
          <p:spPr bwMode="auto">
            <a:xfrm>
              <a:off x="3470" y="3974"/>
              <a:ext cx="7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800">
                  <a:solidFill>
                    <a:schemeClr val="folHlink"/>
                  </a:solidFill>
                  <a:latin typeface="Arial" charset="0"/>
                </a:rPr>
                <a:t>T</a:t>
              </a:r>
              <a:r>
                <a:rPr lang="fr-FR" sz="1800" baseline="-25000">
                  <a:solidFill>
                    <a:schemeClr val="folHlink"/>
                  </a:solidFill>
                  <a:latin typeface="Arial" charset="0"/>
                </a:rPr>
                <a:t>s</a:t>
              </a:r>
              <a:endParaRPr lang="fr-FR" sz="1800">
                <a:solidFill>
                  <a:schemeClr val="folHlink"/>
                </a:solidFill>
                <a:latin typeface="Arial" charset="0"/>
              </a:endParaRPr>
            </a:p>
          </p:txBody>
        </p:sp>
      </p:grpSp>
      <p:sp>
        <p:nvSpPr>
          <p:cNvPr id="9238" name="Text Box 69"/>
          <p:cNvSpPr txBox="1">
            <a:spLocks noChangeArrowheads="1"/>
          </p:cNvSpPr>
          <p:nvPr/>
        </p:nvSpPr>
        <p:spPr bwMode="auto">
          <a:xfrm>
            <a:off x="4714875" y="4646613"/>
            <a:ext cx="649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800">
                <a:solidFill>
                  <a:srgbClr val="00CC00"/>
                </a:solidFill>
                <a:latin typeface="Arial" charset="0"/>
              </a:rPr>
              <a:t>x</a:t>
            </a:r>
            <a:r>
              <a:rPr lang="fr-FR" sz="1800" baseline="-25000">
                <a:solidFill>
                  <a:srgbClr val="00CC00"/>
                </a:solidFill>
                <a:latin typeface="Arial" charset="0"/>
              </a:rPr>
              <a:t>s</a:t>
            </a:r>
            <a:r>
              <a:rPr lang="fr-FR" sz="1800">
                <a:solidFill>
                  <a:srgbClr val="00CC00"/>
                </a:solidFill>
                <a:latin typeface="Arial" charset="0"/>
              </a:rPr>
              <a:t>(t)</a:t>
            </a:r>
          </a:p>
        </p:txBody>
      </p:sp>
    </p:spTree>
    <p:extLst>
      <p:ext uri="{BB962C8B-B14F-4D97-AF65-F5344CB8AC3E}">
        <p14:creationId xmlns:p14="http://schemas.microsoft.com/office/powerpoint/2010/main" val="3810439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950"/>
                                        </p:tgtEl>
                                        <p:attrNameLst>
                                          <p:attrName>style.visibility</p:attrName>
                                        </p:attrNameLst>
                                      </p:cBhvr>
                                      <p:to>
                                        <p:strVal val="visible"/>
                                      </p:to>
                                    </p:set>
                                    <p:animEffect transition="in" filter="wipe(left)">
                                      <p:cBhvr>
                                        <p:cTn id="7" dur="2000"/>
                                        <p:tgtEl>
                                          <p:spTgt spid="3795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7915"/>
                                        </p:tgtEl>
                                        <p:attrNameLst>
                                          <p:attrName>style.visibility</p:attrName>
                                        </p:attrNameLst>
                                      </p:cBhvr>
                                      <p:to>
                                        <p:strVal val="visible"/>
                                      </p:to>
                                    </p:set>
                                    <p:animEffect transition="in" filter="wipe(left)">
                                      <p:cBhvr>
                                        <p:cTn id="10" dur="2000"/>
                                        <p:tgtEl>
                                          <p:spTgt spid="37915"/>
                                        </p:tgtEl>
                                      </p:cBhvr>
                                    </p:animEffect>
                                  </p:childTnLst>
                                </p:cTn>
                              </p:par>
                            </p:childTnLst>
                          </p:cTn>
                        </p:par>
                        <p:par>
                          <p:cTn id="11" fill="hold" nodeType="afterGroup">
                            <p:stCondLst>
                              <p:cond delay="2000"/>
                            </p:stCondLst>
                            <p:childTnLst>
                              <p:par>
                                <p:cTn id="12" presetID="3" presetClass="entr" presetSubtype="10" fill="hold" nodeType="afterEffect">
                                  <p:stCondLst>
                                    <p:cond delay="0"/>
                                  </p:stCondLst>
                                  <p:childTnLst>
                                    <p:set>
                                      <p:cBhvr>
                                        <p:cTn id="13" dur="1" fill="hold">
                                          <p:stCondLst>
                                            <p:cond delay="0"/>
                                          </p:stCondLst>
                                        </p:cTn>
                                        <p:tgtEl>
                                          <p:spTgt spid="37956"/>
                                        </p:tgtEl>
                                        <p:attrNameLst>
                                          <p:attrName>style.visibility</p:attrName>
                                        </p:attrNameLst>
                                      </p:cBhvr>
                                      <p:to>
                                        <p:strVal val="visible"/>
                                      </p:to>
                                    </p:set>
                                    <p:animEffect transition="in" filter="blinds(horizontal)">
                                      <p:cBhvr>
                                        <p:cTn id="14" dur="500"/>
                                        <p:tgtEl>
                                          <p:spTgt spid="37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1835150" y="1341438"/>
            <a:ext cx="6623050" cy="2951162"/>
          </a:xfrm>
          <a:extLst>
            <a:ext uri="{909E8E84-426E-40DD-AFC4-6F175D3DCCD1}">
              <a14:hiddenFill xmlns:a14="http://schemas.microsoft.com/office/drawing/2010/main">
                <a:solidFill>
                  <a:srgbClr val="FF3399"/>
                </a:solidFill>
              </a14:hiddenFill>
            </a:ext>
          </a:extLst>
        </p:spPr>
        <p:txBody>
          <a:bodyPr/>
          <a:lstStyle/>
          <a:p>
            <a:pPr eaLnBrk="1" hangingPunct="1">
              <a:lnSpc>
                <a:spcPct val="90000"/>
              </a:lnSpc>
              <a:buFontTx/>
              <a:buNone/>
            </a:pPr>
            <a:r>
              <a:rPr lang="en-US" sz="2400" smtClean="0">
                <a:latin typeface="Arial" charset="0"/>
              </a:rPr>
              <a:t>The signal can only take determined values</a:t>
            </a:r>
          </a:p>
          <a:p>
            <a:pPr eaLnBrk="1" hangingPunct="1">
              <a:lnSpc>
                <a:spcPct val="90000"/>
              </a:lnSpc>
              <a:buFontTx/>
              <a:buNone/>
            </a:pPr>
            <a:r>
              <a:rPr lang="en-US" sz="2400" smtClean="0">
                <a:latin typeface="Arial" charset="0"/>
              </a:rPr>
              <a:t>Belonging to a range of conversion (</a:t>
            </a:r>
            <a:r>
              <a:rPr lang="el-GR" sz="2400" b="1" smtClean="0">
                <a:solidFill>
                  <a:srgbClr val="0066FF"/>
                </a:solidFill>
                <a:latin typeface="Arial" charset="0"/>
                <a:cs typeface="Arial" charset="0"/>
              </a:rPr>
              <a:t>Δ</a:t>
            </a:r>
            <a:r>
              <a:rPr lang="fr-FR" sz="2400" b="1" smtClean="0">
                <a:solidFill>
                  <a:srgbClr val="0066FF"/>
                </a:solidFill>
                <a:latin typeface="Arial" charset="0"/>
                <a:cs typeface="Arial" charset="0"/>
              </a:rPr>
              <a:t>V</a:t>
            </a:r>
            <a:r>
              <a:rPr lang="fr-FR" sz="2400" b="1" baseline="-25000" smtClean="0">
                <a:solidFill>
                  <a:srgbClr val="0066FF"/>
                </a:solidFill>
                <a:latin typeface="Arial" charset="0"/>
                <a:cs typeface="Arial" charset="0"/>
              </a:rPr>
              <a:t>r</a:t>
            </a:r>
            <a:r>
              <a:rPr lang="fr-FR" sz="2400" smtClean="0">
                <a:latin typeface="Arial" charset="0"/>
                <a:cs typeface="Arial" charset="0"/>
              </a:rPr>
              <a:t>)</a:t>
            </a:r>
            <a:endParaRPr lang="el-GR" sz="2400" smtClean="0">
              <a:latin typeface="Arial" charset="0"/>
              <a:cs typeface="Arial" charset="0"/>
            </a:endParaRPr>
          </a:p>
          <a:p>
            <a:pPr eaLnBrk="1" hangingPunct="1">
              <a:lnSpc>
                <a:spcPct val="90000"/>
              </a:lnSpc>
            </a:pPr>
            <a:r>
              <a:rPr lang="en-US" sz="2400" smtClean="0">
                <a:latin typeface="Arial" charset="0"/>
              </a:rPr>
              <a:t>Based on number of bit combinations that the converter can output</a:t>
            </a:r>
          </a:p>
          <a:p>
            <a:pPr eaLnBrk="1" hangingPunct="1">
              <a:lnSpc>
                <a:spcPct val="90000"/>
              </a:lnSpc>
            </a:pPr>
            <a:r>
              <a:rPr lang="en-US" sz="2400" smtClean="0">
                <a:latin typeface="Arial" charset="0"/>
              </a:rPr>
              <a:t>Number of possible states:</a:t>
            </a:r>
          </a:p>
          <a:p>
            <a:pPr eaLnBrk="1" hangingPunct="1">
              <a:lnSpc>
                <a:spcPct val="90000"/>
              </a:lnSpc>
              <a:buFontTx/>
              <a:buNone/>
            </a:pPr>
            <a:r>
              <a:rPr lang="en-US" sz="2400" smtClean="0">
                <a:latin typeface="Arial" charset="0"/>
              </a:rPr>
              <a:t>	N=2</a:t>
            </a:r>
            <a:r>
              <a:rPr lang="en-US" sz="2400" baseline="30000" smtClean="0">
                <a:latin typeface="Arial" charset="0"/>
              </a:rPr>
              <a:t>n</a:t>
            </a:r>
            <a:r>
              <a:rPr lang="en-US" sz="2400" smtClean="0">
                <a:latin typeface="Arial" charset="0"/>
              </a:rPr>
              <a:t> where n is number of bits</a:t>
            </a:r>
          </a:p>
          <a:p>
            <a:pPr eaLnBrk="1" hangingPunct="1">
              <a:lnSpc>
                <a:spcPct val="90000"/>
              </a:lnSpc>
            </a:pPr>
            <a:r>
              <a:rPr lang="en-US" sz="2400" smtClean="0">
                <a:latin typeface="Arial" charset="0"/>
              </a:rPr>
              <a:t>Resolution: </a:t>
            </a:r>
            <a:r>
              <a:rPr lang="en-US" sz="2400" b="1" smtClean="0">
                <a:solidFill>
                  <a:srgbClr val="0066FF"/>
                </a:solidFill>
                <a:latin typeface="Arial" charset="0"/>
              </a:rPr>
              <a:t>Q= </a:t>
            </a:r>
            <a:r>
              <a:rPr lang="el-GR" sz="2400" b="1" smtClean="0">
                <a:solidFill>
                  <a:srgbClr val="0066FF"/>
                </a:solidFill>
                <a:latin typeface="Arial" charset="0"/>
                <a:cs typeface="Arial" charset="0"/>
              </a:rPr>
              <a:t>Δ</a:t>
            </a:r>
            <a:r>
              <a:rPr lang="fr-FR" sz="2400" b="1" smtClean="0">
                <a:solidFill>
                  <a:srgbClr val="0066FF"/>
                </a:solidFill>
                <a:latin typeface="Arial" charset="0"/>
                <a:cs typeface="Arial" charset="0"/>
              </a:rPr>
              <a:t>V</a:t>
            </a:r>
            <a:r>
              <a:rPr lang="fr-FR" sz="2400" b="1" baseline="-25000" smtClean="0">
                <a:solidFill>
                  <a:srgbClr val="0066FF"/>
                </a:solidFill>
                <a:latin typeface="Arial" charset="0"/>
                <a:cs typeface="Arial" charset="0"/>
              </a:rPr>
              <a:t>r</a:t>
            </a:r>
            <a:r>
              <a:rPr lang="fr-FR" sz="2400" b="1" smtClean="0">
                <a:solidFill>
                  <a:srgbClr val="0066FF"/>
                </a:solidFill>
                <a:latin typeface="Arial" charset="0"/>
                <a:cs typeface="Arial" charset="0"/>
              </a:rPr>
              <a:t>/N</a:t>
            </a:r>
            <a:endParaRPr lang="en-US" sz="2400" b="1" smtClean="0">
              <a:solidFill>
                <a:srgbClr val="0066FF"/>
              </a:solidFill>
              <a:latin typeface="Arial" charset="0"/>
              <a:cs typeface="Arial" charset="0"/>
            </a:endParaRPr>
          </a:p>
        </p:txBody>
      </p:sp>
      <p:grpSp>
        <p:nvGrpSpPr>
          <p:cNvPr id="10243" name="Group 4"/>
          <p:cNvGrpSpPr>
            <a:grpSpLocks/>
          </p:cNvGrpSpPr>
          <p:nvPr/>
        </p:nvGrpSpPr>
        <p:grpSpPr bwMode="auto">
          <a:xfrm>
            <a:off x="0" y="0"/>
            <a:ext cx="1600200" cy="6858000"/>
            <a:chOff x="0" y="0"/>
            <a:chExt cx="1008" cy="4320"/>
          </a:xfrm>
        </p:grpSpPr>
        <p:sp>
          <p:nvSpPr>
            <p:cNvPr id="10308" name="Rectangle 5"/>
            <p:cNvSpPr>
              <a:spLocks noChangeArrowheads="1"/>
            </p:cNvSpPr>
            <p:nvPr/>
          </p:nvSpPr>
          <p:spPr bwMode="auto">
            <a:xfrm>
              <a:off x="0" y="0"/>
              <a:ext cx="864" cy="432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09" name="Text Box 6"/>
            <p:cNvSpPr txBox="1">
              <a:spLocks noChangeArrowheads="1"/>
            </p:cNvSpPr>
            <p:nvPr/>
          </p:nvSpPr>
          <p:spPr bwMode="auto">
            <a:xfrm>
              <a:off x="0" y="1562"/>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200" b="1">
                  <a:solidFill>
                    <a:srgbClr val="0066FF"/>
                  </a:solidFill>
                  <a:latin typeface="Verdana" pitchFamily="34" charset="0"/>
                </a:rPr>
                <a:t>What is ADC ?</a:t>
              </a:r>
            </a:p>
          </p:txBody>
        </p:sp>
        <p:sp>
          <p:nvSpPr>
            <p:cNvPr id="10310" name="Text Box 7"/>
            <p:cNvSpPr txBox="1">
              <a:spLocks noChangeArrowheads="1"/>
            </p:cNvSpPr>
            <p:nvPr/>
          </p:nvSpPr>
          <p:spPr bwMode="auto">
            <a:xfrm>
              <a:off x="0" y="1843"/>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200" b="1">
                  <a:solidFill>
                    <a:srgbClr val="B2B2B2"/>
                  </a:solidFill>
                  <a:latin typeface="Verdana" pitchFamily="34" charset="0"/>
                </a:rPr>
                <a:t>Types of ADCs</a:t>
              </a:r>
              <a:endParaRPr lang="en-US" sz="1200">
                <a:solidFill>
                  <a:srgbClr val="B2B2B2"/>
                </a:solidFill>
                <a:latin typeface="Verdana" pitchFamily="34" charset="0"/>
              </a:endParaRPr>
            </a:p>
          </p:txBody>
        </p:sp>
        <p:sp>
          <p:nvSpPr>
            <p:cNvPr id="10311" name="Text Box 8"/>
            <p:cNvSpPr txBox="1">
              <a:spLocks noChangeArrowheads="1"/>
            </p:cNvSpPr>
            <p:nvPr/>
          </p:nvSpPr>
          <p:spPr bwMode="auto">
            <a:xfrm>
              <a:off x="0" y="2123"/>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200" b="1">
                  <a:solidFill>
                    <a:srgbClr val="B2B2B2"/>
                  </a:solidFill>
                  <a:latin typeface="Verdana" pitchFamily="34" charset="0"/>
                </a:rPr>
                <a:t>HC11 &amp; ADC</a:t>
              </a:r>
              <a:endParaRPr lang="fr-FR" sz="1200">
                <a:solidFill>
                  <a:srgbClr val="B2B2B2"/>
                </a:solidFill>
                <a:latin typeface="Verdana" pitchFamily="34" charset="0"/>
              </a:endParaRPr>
            </a:p>
          </p:txBody>
        </p:sp>
      </p:grpSp>
      <p:sp>
        <p:nvSpPr>
          <p:cNvPr id="38922" name="Text Box 10"/>
          <p:cNvSpPr txBox="1">
            <a:spLocks noChangeArrowheads="1"/>
          </p:cNvSpPr>
          <p:nvPr/>
        </p:nvSpPr>
        <p:spPr bwMode="auto">
          <a:xfrm>
            <a:off x="1476375" y="549275"/>
            <a:ext cx="7343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3200" b="1">
                <a:solidFill>
                  <a:schemeClr val="tx2"/>
                </a:solidFill>
                <a:effectLst>
                  <a:outerShdw blurRad="38100" dist="38100" dir="2700000" algn="tl">
                    <a:srgbClr val="C0C0C0"/>
                  </a:outerShdw>
                </a:effectLst>
                <a:latin typeface="Arial" charset="0"/>
              </a:rPr>
              <a:t>Conversion process: Quantification</a:t>
            </a:r>
            <a:endParaRPr lang="fr-FR" sz="3200" b="1">
              <a:solidFill>
                <a:schemeClr val="tx2"/>
              </a:solidFill>
              <a:effectLst>
                <a:outerShdw blurRad="38100" dist="38100" dir="2700000" algn="tl">
                  <a:srgbClr val="C0C0C0"/>
                </a:outerShdw>
              </a:effectLst>
              <a:latin typeface="Arial" charset="0"/>
            </a:endParaRPr>
          </a:p>
        </p:txBody>
      </p:sp>
      <p:sp>
        <p:nvSpPr>
          <p:cNvPr id="10245" name="Line 11"/>
          <p:cNvSpPr>
            <a:spLocks noChangeShapeType="1"/>
          </p:cNvSpPr>
          <p:nvPr/>
        </p:nvSpPr>
        <p:spPr bwMode="auto">
          <a:xfrm flipV="1">
            <a:off x="3636963" y="4437063"/>
            <a:ext cx="0" cy="1871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46" name="Text Box 13"/>
          <p:cNvSpPr txBox="1">
            <a:spLocks noChangeArrowheads="1"/>
          </p:cNvSpPr>
          <p:nvPr/>
        </p:nvSpPr>
        <p:spPr bwMode="auto">
          <a:xfrm>
            <a:off x="6804025" y="6230938"/>
            <a:ext cx="576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800">
                <a:latin typeface="Arial" charset="0"/>
              </a:rPr>
              <a:t>t</a:t>
            </a:r>
          </a:p>
        </p:txBody>
      </p:sp>
      <p:grpSp>
        <p:nvGrpSpPr>
          <p:cNvPr id="10247" name="Group 15"/>
          <p:cNvGrpSpPr>
            <a:grpSpLocks/>
          </p:cNvGrpSpPr>
          <p:nvPr/>
        </p:nvGrpSpPr>
        <p:grpSpPr bwMode="auto">
          <a:xfrm>
            <a:off x="3636963" y="4940300"/>
            <a:ext cx="3024187" cy="1233488"/>
            <a:chOff x="3379" y="3067"/>
            <a:chExt cx="1905" cy="777"/>
          </a:xfrm>
        </p:grpSpPr>
        <p:grpSp>
          <p:nvGrpSpPr>
            <p:cNvPr id="10292" name="Group 16"/>
            <p:cNvGrpSpPr>
              <a:grpSpLocks/>
            </p:cNvGrpSpPr>
            <p:nvPr/>
          </p:nvGrpSpPr>
          <p:grpSpPr bwMode="auto">
            <a:xfrm>
              <a:off x="3515" y="3067"/>
              <a:ext cx="1769" cy="777"/>
              <a:chOff x="3515" y="3067"/>
              <a:chExt cx="1769" cy="777"/>
            </a:xfrm>
          </p:grpSpPr>
          <p:sp>
            <p:nvSpPr>
              <p:cNvPr id="10294" name="Line 17"/>
              <p:cNvSpPr>
                <a:spLocks noChangeShapeType="1"/>
              </p:cNvSpPr>
              <p:nvPr/>
            </p:nvSpPr>
            <p:spPr bwMode="auto">
              <a:xfrm flipV="1">
                <a:off x="3515" y="3222"/>
                <a:ext cx="0" cy="616"/>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95" name="Line 18"/>
              <p:cNvSpPr>
                <a:spLocks noChangeShapeType="1"/>
              </p:cNvSpPr>
              <p:nvPr/>
            </p:nvSpPr>
            <p:spPr bwMode="auto">
              <a:xfrm flipV="1">
                <a:off x="3651" y="3101"/>
                <a:ext cx="0" cy="737"/>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96" name="Line 19"/>
              <p:cNvSpPr>
                <a:spLocks noChangeShapeType="1"/>
              </p:cNvSpPr>
              <p:nvPr/>
            </p:nvSpPr>
            <p:spPr bwMode="auto">
              <a:xfrm flipV="1">
                <a:off x="3787" y="3067"/>
                <a:ext cx="0" cy="771"/>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97" name="Line 20"/>
              <p:cNvSpPr>
                <a:spLocks noChangeShapeType="1"/>
              </p:cNvSpPr>
              <p:nvPr/>
            </p:nvSpPr>
            <p:spPr bwMode="auto">
              <a:xfrm flipV="1">
                <a:off x="3923" y="3173"/>
                <a:ext cx="0" cy="665"/>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98" name="Line 21"/>
              <p:cNvSpPr>
                <a:spLocks noChangeShapeType="1"/>
              </p:cNvSpPr>
              <p:nvPr/>
            </p:nvSpPr>
            <p:spPr bwMode="auto">
              <a:xfrm flipV="1">
                <a:off x="4059" y="3373"/>
                <a:ext cx="0" cy="465"/>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99" name="Line 22"/>
              <p:cNvSpPr>
                <a:spLocks noChangeShapeType="1"/>
              </p:cNvSpPr>
              <p:nvPr/>
            </p:nvSpPr>
            <p:spPr bwMode="auto">
              <a:xfrm flipV="1">
                <a:off x="4195" y="3566"/>
                <a:ext cx="0" cy="272"/>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00" name="Line 23"/>
              <p:cNvSpPr>
                <a:spLocks noChangeShapeType="1"/>
              </p:cNvSpPr>
              <p:nvPr/>
            </p:nvSpPr>
            <p:spPr bwMode="auto">
              <a:xfrm flipV="1">
                <a:off x="4332" y="3678"/>
                <a:ext cx="0" cy="160"/>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01" name="Line 24"/>
              <p:cNvSpPr>
                <a:spLocks noChangeShapeType="1"/>
              </p:cNvSpPr>
              <p:nvPr/>
            </p:nvSpPr>
            <p:spPr bwMode="auto">
              <a:xfrm flipV="1">
                <a:off x="4468" y="3696"/>
                <a:ext cx="0" cy="142"/>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02" name="Line 25"/>
              <p:cNvSpPr>
                <a:spLocks noChangeShapeType="1"/>
              </p:cNvSpPr>
              <p:nvPr/>
            </p:nvSpPr>
            <p:spPr bwMode="auto">
              <a:xfrm flipV="1">
                <a:off x="4604" y="3597"/>
                <a:ext cx="0" cy="247"/>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03" name="Line 26"/>
              <p:cNvSpPr>
                <a:spLocks noChangeShapeType="1"/>
              </p:cNvSpPr>
              <p:nvPr/>
            </p:nvSpPr>
            <p:spPr bwMode="auto">
              <a:xfrm flipV="1">
                <a:off x="4740" y="3551"/>
                <a:ext cx="0" cy="293"/>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04" name="Line 27"/>
              <p:cNvSpPr>
                <a:spLocks noChangeShapeType="1"/>
              </p:cNvSpPr>
              <p:nvPr/>
            </p:nvSpPr>
            <p:spPr bwMode="auto">
              <a:xfrm flipV="1">
                <a:off x="4876" y="3533"/>
                <a:ext cx="0" cy="311"/>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05" name="Line 28"/>
              <p:cNvSpPr>
                <a:spLocks noChangeShapeType="1"/>
              </p:cNvSpPr>
              <p:nvPr/>
            </p:nvSpPr>
            <p:spPr bwMode="auto">
              <a:xfrm flipV="1">
                <a:off x="5012" y="3497"/>
                <a:ext cx="0" cy="347"/>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06" name="Line 29"/>
              <p:cNvSpPr>
                <a:spLocks noChangeShapeType="1"/>
              </p:cNvSpPr>
              <p:nvPr/>
            </p:nvSpPr>
            <p:spPr bwMode="auto">
              <a:xfrm flipV="1">
                <a:off x="5148" y="3469"/>
                <a:ext cx="0" cy="375"/>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07" name="Line 30"/>
              <p:cNvSpPr>
                <a:spLocks noChangeShapeType="1"/>
              </p:cNvSpPr>
              <p:nvPr/>
            </p:nvSpPr>
            <p:spPr bwMode="auto">
              <a:xfrm flipV="1">
                <a:off x="5284" y="3430"/>
                <a:ext cx="0" cy="414"/>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0293" name="Line 31"/>
            <p:cNvSpPr>
              <a:spLocks noChangeShapeType="1"/>
            </p:cNvSpPr>
            <p:nvPr/>
          </p:nvSpPr>
          <p:spPr bwMode="auto">
            <a:xfrm flipV="1">
              <a:off x="3379" y="3385"/>
              <a:ext cx="0" cy="453"/>
            </a:xfrm>
            <a:prstGeom prst="line">
              <a:avLst/>
            </a:prstGeom>
            <a:noFill/>
            <a:ln w="190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0248" name="Line 32"/>
          <p:cNvSpPr>
            <a:spLocks noChangeShapeType="1"/>
          </p:cNvSpPr>
          <p:nvPr/>
        </p:nvSpPr>
        <p:spPr bwMode="auto">
          <a:xfrm flipV="1">
            <a:off x="3494088" y="6164263"/>
            <a:ext cx="3454400"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0249" name="Group 33"/>
          <p:cNvGrpSpPr>
            <a:grpSpLocks/>
          </p:cNvGrpSpPr>
          <p:nvPr/>
        </p:nvGrpSpPr>
        <p:grpSpPr bwMode="auto">
          <a:xfrm>
            <a:off x="3781425" y="6164263"/>
            <a:ext cx="1223963" cy="582612"/>
            <a:chOff x="3470" y="3838"/>
            <a:chExt cx="771" cy="367"/>
          </a:xfrm>
        </p:grpSpPr>
        <p:sp>
          <p:nvSpPr>
            <p:cNvPr id="10288" name="Line 34"/>
            <p:cNvSpPr>
              <a:spLocks noChangeShapeType="1"/>
            </p:cNvSpPr>
            <p:nvPr/>
          </p:nvSpPr>
          <p:spPr bwMode="auto">
            <a:xfrm>
              <a:off x="3515" y="3929"/>
              <a:ext cx="136" cy="0"/>
            </a:xfrm>
            <a:prstGeom prst="line">
              <a:avLst/>
            </a:prstGeom>
            <a:noFill/>
            <a:ln w="9525">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89" name="Line 35"/>
            <p:cNvSpPr>
              <a:spLocks noChangeShapeType="1"/>
            </p:cNvSpPr>
            <p:nvPr/>
          </p:nvSpPr>
          <p:spPr bwMode="auto">
            <a:xfrm>
              <a:off x="3515" y="3838"/>
              <a:ext cx="0" cy="13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90" name="Line 36"/>
            <p:cNvSpPr>
              <a:spLocks noChangeShapeType="1"/>
            </p:cNvSpPr>
            <p:nvPr/>
          </p:nvSpPr>
          <p:spPr bwMode="auto">
            <a:xfrm>
              <a:off x="3651" y="3838"/>
              <a:ext cx="0" cy="13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91" name="Text Box 37"/>
            <p:cNvSpPr txBox="1">
              <a:spLocks noChangeArrowheads="1"/>
            </p:cNvSpPr>
            <p:nvPr/>
          </p:nvSpPr>
          <p:spPr bwMode="auto">
            <a:xfrm>
              <a:off x="3470" y="3974"/>
              <a:ext cx="7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800">
                  <a:solidFill>
                    <a:schemeClr val="folHlink"/>
                  </a:solidFill>
                  <a:latin typeface="Arial" charset="0"/>
                </a:rPr>
                <a:t>T</a:t>
              </a:r>
              <a:r>
                <a:rPr lang="fr-FR" sz="1800" baseline="-25000">
                  <a:solidFill>
                    <a:schemeClr val="folHlink"/>
                  </a:solidFill>
                  <a:latin typeface="Arial" charset="0"/>
                </a:rPr>
                <a:t>s</a:t>
              </a:r>
              <a:endParaRPr lang="fr-FR" sz="1800">
                <a:solidFill>
                  <a:schemeClr val="folHlink"/>
                </a:solidFill>
                <a:latin typeface="Arial" charset="0"/>
              </a:endParaRPr>
            </a:p>
          </p:txBody>
        </p:sp>
      </p:grpSp>
      <p:sp>
        <p:nvSpPr>
          <p:cNvPr id="10250" name="Text Box 38"/>
          <p:cNvSpPr txBox="1">
            <a:spLocks noChangeArrowheads="1"/>
          </p:cNvSpPr>
          <p:nvPr/>
        </p:nvSpPr>
        <p:spPr bwMode="auto">
          <a:xfrm>
            <a:off x="2987675" y="4286250"/>
            <a:ext cx="649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800">
                <a:solidFill>
                  <a:srgbClr val="00CC00"/>
                </a:solidFill>
                <a:latin typeface="Arial" charset="0"/>
              </a:rPr>
              <a:t>x</a:t>
            </a:r>
            <a:r>
              <a:rPr lang="fr-FR" sz="1800" baseline="-25000">
                <a:solidFill>
                  <a:srgbClr val="00CC00"/>
                </a:solidFill>
                <a:latin typeface="Arial" charset="0"/>
              </a:rPr>
              <a:t>s</a:t>
            </a:r>
            <a:r>
              <a:rPr lang="fr-FR" sz="1800">
                <a:solidFill>
                  <a:srgbClr val="00CC00"/>
                </a:solidFill>
                <a:latin typeface="Arial" charset="0"/>
              </a:rPr>
              <a:t>(t)</a:t>
            </a:r>
          </a:p>
        </p:txBody>
      </p:sp>
      <p:grpSp>
        <p:nvGrpSpPr>
          <p:cNvPr id="38995" name="Group 83"/>
          <p:cNvGrpSpPr>
            <a:grpSpLocks/>
          </p:cNvGrpSpPr>
          <p:nvPr/>
        </p:nvGrpSpPr>
        <p:grpSpPr bwMode="auto">
          <a:xfrm>
            <a:off x="3635375" y="4579938"/>
            <a:ext cx="3241675" cy="1441450"/>
            <a:chOff x="2290" y="2885"/>
            <a:chExt cx="2042" cy="908"/>
          </a:xfrm>
        </p:grpSpPr>
        <p:sp>
          <p:nvSpPr>
            <p:cNvPr id="10277" name="Line 39"/>
            <p:cNvSpPr>
              <a:spLocks noChangeShapeType="1"/>
            </p:cNvSpPr>
            <p:nvPr/>
          </p:nvSpPr>
          <p:spPr bwMode="auto">
            <a:xfrm>
              <a:off x="2290" y="3793"/>
              <a:ext cx="204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78" name="Line 40"/>
            <p:cNvSpPr>
              <a:spLocks noChangeShapeType="1"/>
            </p:cNvSpPr>
            <p:nvPr/>
          </p:nvSpPr>
          <p:spPr bwMode="auto">
            <a:xfrm>
              <a:off x="2290" y="3702"/>
              <a:ext cx="204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79" name="Line 41"/>
            <p:cNvSpPr>
              <a:spLocks noChangeShapeType="1"/>
            </p:cNvSpPr>
            <p:nvPr/>
          </p:nvSpPr>
          <p:spPr bwMode="auto">
            <a:xfrm>
              <a:off x="2290" y="3612"/>
              <a:ext cx="204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80" name="Line 42"/>
            <p:cNvSpPr>
              <a:spLocks noChangeShapeType="1"/>
            </p:cNvSpPr>
            <p:nvPr/>
          </p:nvSpPr>
          <p:spPr bwMode="auto">
            <a:xfrm>
              <a:off x="2290" y="3520"/>
              <a:ext cx="204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81" name="Line 43"/>
            <p:cNvSpPr>
              <a:spLocks noChangeShapeType="1"/>
            </p:cNvSpPr>
            <p:nvPr/>
          </p:nvSpPr>
          <p:spPr bwMode="auto">
            <a:xfrm>
              <a:off x="2290" y="3429"/>
              <a:ext cx="204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82" name="Line 44"/>
            <p:cNvSpPr>
              <a:spLocks noChangeShapeType="1"/>
            </p:cNvSpPr>
            <p:nvPr/>
          </p:nvSpPr>
          <p:spPr bwMode="auto">
            <a:xfrm>
              <a:off x="2290" y="3339"/>
              <a:ext cx="204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83" name="Line 45"/>
            <p:cNvSpPr>
              <a:spLocks noChangeShapeType="1"/>
            </p:cNvSpPr>
            <p:nvPr/>
          </p:nvSpPr>
          <p:spPr bwMode="auto">
            <a:xfrm>
              <a:off x="2290" y="3249"/>
              <a:ext cx="204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84" name="Line 46"/>
            <p:cNvSpPr>
              <a:spLocks noChangeShapeType="1"/>
            </p:cNvSpPr>
            <p:nvPr/>
          </p:nvSpPr>
          <p:spPr bwMode="auto">
            <a:xfrm>
              <a:off x="2290" y="3158"/>
              <a:ext cx="204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85" name="Line 47"/>
            <p:cNvSpPr>
              <a:spLocks noChangeShapeType="1"/>
            </p:cNvSpPr>
            <p:nvPr/>
          </p:nvSpPr>
          <p:spPr bwMode="auto">
            <a:xfrm>
              <a:off x="2290" y="3068"/>
              <a:ext cx="204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86" name="Line 48"/>
            <p:cNvSpPr>
              <a:spLocks noChangeShapeType="1"/>
            </p:cNvSpPr>
            <p:nvPr/>
          </p:nvSpPr>
          <p:spPr bwMode="auto">
            <a:xfrm>
              <a:off x="2290" y="2976"/>
              <a:ext cx="204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87" name="Line 49"/>
            <p:cNvSpPr>
              <a:spLocks noChangeShapeType="1"/>
            </p:cNvSpPr>
            <p:nvPr/>
          </p:nvSpPr>
          <p:spPr bwMode="auto">
            <a:xfrm>
              <a:off x="2290" y="2885"/>
              <a:ext cx="204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8996" name="Group 84"/>
          <p:cNvGrpSpPr>
            <a:grpSpLocks/>
          </p:cNvGrpSpPr>
          <p:nvPr/>
        </p:nvGrpSpPr>
        <p:grpSpPr bwMode="auto">
          <a:xfrm>
            <a:off x="7092950" y="4581525"/>
            <a:ext cx="719138" cy="1584325"/>
            <a:chOff x="4468" y="2886"/>
            <a:chExt cx="453" cy="998"/>
          </a:xfrm>
        </p:grpSpPr>
        <p:sp>
          <p:nvSpPr>
            <p:cNvPr id="10275" name="Line 51"/>
            <p:cNvSpPr>
              <a:spLocks noChangeShapeType="1"/>
            </p:cNvSpPr>
            <p:nvPr/>
          </p:nvSpPr>
          <p:spPr bwMode="auto">
            <a:xfrm flipV="1">
              <a:off x="4468" y="2886"/>
              <a:ext cx="0" cy="998"/>
            </a:xfrm>
            <a:prstGeom prst="line">
              <a:avLst/>
            </a:prstGeom>
            <a:noFill/>
            <a:ln w="9525">
              <a:solidFill>
                <a:schemeClr val="fo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76" name="Text Box 52"/>
            <p:cNvSpPr txBox="1">
              <a:spLocks noChangeArrowheads="1"/>
            </p:cNvSpPr>
            <p:nvPr/>
          </p:nvSpPr>
          <p:spPr bwMode="auto">
            <a:xfrm>
              <a:off x="4513" y="3249"/>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l-GR" sz="1800">
                  <a:solidFill>
                    <a:schemeClr val="folHlink"/>
                  </a:solidFill>
                  <a:latin typeface="Arial" charset="0"/>
                </a:rPr>
                <a:t>Δ</a:t>
              </a:r>
              <a:r>
                <a:rPr lang="fr-FR" sz="1800">
                  <a:solidFill>
                    <a:schemeClr val="folHlink"/>
                  </a:solidFill>
                  <a:latin typeface="Arial" charset="0"/>
                </a:rPr>
                <a:t>Vr</a:t>
              </a:r>
            </a:p>
          </p:txBody>
        </p:sp>
      </p:grpSp>
      <p:grpSp>
        <p:nvGrpSpPr>
          <p:cNvPr id="38994" name="Group 82"/>
          <p:cNvGrpSpPr>
            <a:grpSpLocks/>
          </p:cNvGrpSpPr>
          <p:nvPr/>
        </p:nvGrpSpPr>
        <p:grpSpPr bwMode="auto">
          <a:xfrm>
            <a:off x="3060700" y="5027613"/>
            <a:ext cx="574675" cy="366712"/>
            <a:chOff x="1928" y="3167"/>
            <a:chExt cx="362" cy="231"/>
          </a:xfrm>
        </p:grpSpPr>
        <p:sp>
          <p:nvSpPr>
            <p:cNvPr id="10271" name="Line 53"/>
            <p:cNvSpPr>
              <a:spLocks noChangeShapeType="1"/>
            </p:cNvSpPr>
            <p:nvPr/>
          </p:nvSpPr>
          <p:spPr bwMode="auto">
            <a:xfrm>
              <a:off x="2154" y="3250"/>
              <a:ext cx="13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72" name="Line 54"/>
            <p:cNvSpPr>
              <a:spLocks noChangeShapeType="1"/>
            </p:cNvSpPr>
            <p:nvPr/>
          </p:nvSpPr>
          <p:spPr bwMode="auto">
            <a:xfrm>
              <a:off x="2154" y="3341"/>
              <a:ext cx="13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73" name="Line 55"/>
            <p:cNvSpPr>
              <a:spLocks noChangeShapeType="1"/>
            </p:cNvSpPr>
            <p:nvPr/>
          </p:nvSpPr>
          <p:spPr bwMode="auto">
            <a:xfrm>
              <a:off x="2200" y="3250"/>
              <a:ext cx="0" cy="91"/>
            </a:xfrm>
            <a:prstGeom prst="line">
              <a:avLst/>
            </a:prstGeom>
            <a:noFill/>
            <a:ln w="9525">
              <a:solidFill>
                <a:schemeClr val="bg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74" name="Text Box 60"/>
            <p:cNvSpPr txBox="1">
              <a:spLocks noChangeArrowheads="1"/>
            </p:cNvSpPr>
            <p:nvPr/>
          </p:nvSpPr>
          <p:spPr bwMode="auto">
            <a:xfrm>
              <a:off x="1928" y="3167"/>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800">
                  <a:solidFill>
                    <a:schemeClr val="folHlink"/>
                  </a:solidFill>
                  <a:latin typeface="Arial" charset="0"/>
                </a:rPr>
                <a:t>Q</a:t>
              </a:r>
            </a:p>
          </p:txBody>
        </p:sp>
      </p:grpSp>
      <p:grpSp>
        <p:nvGrpSpPr>
          <p:cNvPr id="38998" name="Group 86"/>
          <p:cNvGrpSpPr>
            <a:grpSpLocks/>
          </p:cNvGrpSpPr>
          <p:nvPr/>
        </p:nvGrpSpPr>
        <p:grpSpPr bwMode="auto">
          <a:xfrm>
            <a:off x="3635375" y="5013325"/>
            <a:ext cx="3024188" cy="1162050"/>
            <a:chOff x="2290" y="3158"/>
            <a:chExt cx="1905" cy="732"/>
          </a:xfrm>
        </p:grpSpPr>
        <p:sp>
          <p:nvSpPr>
            <p:cNvPr id="10256" name="Line 65"/>
            <p:cNvSpPr>
              <a:spLocks noChangeShapeType="1"/>
            </p:cNvSpPr>
            <p:nvPr/>
          </p:nvSpPr>
          <p:spPr bwMode="auto">
            <a:xfrm flipV="1">
              <a:off x="2426" y="3339"/>
              <a:ext cx="0" cy="545"/>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7" name="Line 66"/>
            <p:cNvSpPr>
              <a:spLocks noChangeShapeType="1"/>
            </p:cNvSpPr>
            <p:nvPr/>
          </p:nvSpPr>
          <p:spPr bwMode="auto">
            <a:xfrm flipV="1">
              <a:off x="2562" y="3158"/>
              <a:ext cx="0" cy="726"/>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8" name="Line 67"/>
            <p:cNvSpPr>
              <a:spLocks noChangeShapeType="1"/>
            </p:cNvSpPr>
            <p:nvPr/>
          </p:nvSpPr>
          <p:spPr bwMode="auto">
            <a:xfrm flipV="1">
              <a:off x="2698" y="3158"/>
              <a:ext cx="1" cy="726"/>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9" name="Line 68"/>
            <p:cNvSpPr>
              <a:spLocks noChangeShapeType="1"/>
            </p:cNvSpPr>
            <p:nvPr/>
          </p:nvSpPr>
          <p:spPr bwMode="auto">
            <a:xfrm flipV="1">
              <a:off x="2834" y="3249"/>
              <a:ext cx="1" cy="635"/>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60" name="Line 69"/>
            <p:cNvSpPr>
              <a:spLocks noChangeShapeType="1"/>
            </p:cNvSpPr>
            <p:nvPr/>
          </p:nvSpPr>
          <p:spPr bwMode="auto">
            <a:xfrm flipV="1">
              <a:off x="2970" y="3430"/>
              <a:ext cx="1" cy="454"/>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61" name="Line 70"/>
            <p:cNvSpPr>
              <a:spLocks noChangeShapeType="1"/>
            </p:cNvSpPr>
            <p:nvPr/>
          </p:nvSpPr>
          <p:spPr bwMode="auto">
            <a:xfrm flipV="1">
              <a:off x="3106" y="3612"/>
              <a:ext cx="1" cy="272"/>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62" name="Line 71"/>
            <p:cNvSpPr>
              <a:spLocks noChangeShapeType="1"/>
            </p:cNvSpPr>
            <p:nvPr/>
          </p:nvSpPr>
          <p:spPr bwMode="auto">
            <a:xfrm flipV="1">
              <a:off x="3243" y="3793"/>
              <a:ext cx="0" cy="91"/>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63" name="Line 72"/>
            <p:cNvSpPr>
              <a:spLocks noChangeShapeType="1"/>
            </p:cNvSpPr>
            <p:nvPr/>
          </p:nvSpPr>
          <p:spPr bwMode="auto">
            <a:xfrm flipV="1">
              <a:off x="3379" y="3793"/>
              <a:ext cx="0" cy="91"/>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64" name="Line 73"/>
            <p:cNvSpPr>
              <a:spLocks noChangeShapeType="1"/>
            </p:cNvSpPr>
            <p:nvPr/>
          </p:nvSpPr>
          <p:spPr bwMode="auto">
            <a:xfrm flipV="1">
              <a:off x="3515" y="3702"/>
              <a:ext cx="0" cy="188"/>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65" name="Line 74"/>
            <p:cNvSpPr>
              <a:spLocks noChangeShapeType="1"/>
            </p:cNvSpPr>
            <p:nvPr/>
          </p:nvSpPr>
          <p:spPr bwMode="auto">
            <a:xfrm flipV="1">
              <a:off x="3651" y="3612"/>
              <a:ext cx="0" cy="278"/>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66" name="Line 75"/>
            <p:cNvSpPr>
              <a:spLocks noChangeShapeType="1"/>
            </p:cNvSpPr>
            <p:nvPr/>
          </p:nvSpPr>
          <p:spPr bwMode="auto">
            <a:xfrm flipV="1">
              <a:off x="3787" y="3612"/>
              <a:ext cx="0" cy="278"/>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67" name="Line 76"/>
            <p:cNvSpPr>
              <a:spLocks noChangeShapeType="1"/>
            </p:cNvSpPr>
            <p:nvPr/>
          </p:nvSpPr>
          <p:spPr bwMode="auto">
            <a:xfrm flipV="1">
              <a:off x="3923" y="3612"/>
              <a:ext cx="0" cy="278"/>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68" name="Line 77"/>
            <p:cNvSpPr>
              <a:spLocks noChangeShapeType="1"/>
            </p:cNvSpPr>
            <p:nvPr/>
          </p:nvSpPr>
          <p:spPr bwMode="auto">
            <a:xfrm flipV="1">
              <a:off x="4059" y="3521"/>
              <a:ext cx="0" cy="369"/>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69" name="Line 78"/>
            <p:cNvSpPr>
              <a:spLocks noChangeShapeType="1"/>
            </p:cNvSpPr>
            <p:nvPr/>
          </p:nvSpPr>
          <p:spPr bwMode="auto">
            <a:xfrm flipV="1">
              <a:off x="4195" y="3521"/>
              <a:ext cx="0" cy="369"/>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70" name="Line 79"/>
            <p:cNvSpPr>
              <a:spLocks noChangeShapeType="1"/>
            </p:cNvSpPr>
            <p:nvPr/>
          </p:nvSpPr>
          <p:spPr bwMode="auto">
            <a:xfrm flipV="1">
              <a:off x="2290" y="3431"/>
              <a:ext cx="0" cy="453"/>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0255" name="Text Box 81"/>
          <p:cNvSpPr txBox="1">
            <a:spLocks noChangeArrowheads="1"/>
          </p:cNvSpPr>
          <p:nvPr/>
        </p:nvSpPr>
        <p:spPr bwMode="auto">
          <a:xfrm>
            <a:off x="2986088" y="4575175"/>
            <a:ext cx="649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800">
                <a:solidFill>
                  <a:srgbClr val="FF9900"/>
                </a:solidFill>
                <a:latin typeface="Arial" charset="0"/>
              </a:rPr>
              <a:t>x</a:t>
            </a:r>
            <a:r>
              <a:rPr lang="fr-FR" sz="1800" baseline="-25000">
                <a:solidFill>
                  <a:srgbClr val="FF9900"/>
                </a:solidFill>
                <a:latin typeface="Arial" charset="0"/>
              </a:rPr>
              <a:t>q</a:t>
            </a:r>
            <a:r>
              <a:rPr lang="fr-FR" sz="1800">
                <a:solidFill>
                  <a:srgbClr val="FF9900"/>
                </a:solidFill>
                <a:latin typeface="Arial" charset="0"/>
              </a:rPr>
              <a:t>(t)</a:t>
            </a:r>
          </a:p>
        </p:txBody>
      </p:sp>
    </p:spTree>
    <p:extLst>
      <p:ext uri="{BB962C8B-B14F-4D97-AF65-F5344CB8AC3E}">
        <p14:creationId xmlns:p14="http://schemas.microsoft.com/office/powerpoint/2010/main" val="1575565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8995"/>
                                        </p:tgtEl>
                                        <p:attrNameLst>
                                          <p:attrName>style.visibility</p:attrName>
                                        </p:attrNameLst>
                                      </p:cBhvr>
                                      <p:to>
                                        <p:strVal val="visible"/>
                                      </p:to>
                                    </p:set>
                                    <p:animEffect transition="in" filter="wipe(down)">
                                      <p:cBhvr>
                                        <p:cTn id="7" dur="1000"/>
                                        <p:tgtEl>
                                          <p:spTgt spid="38995"/>
                                        </p:tgtEl>
                                      </p:cBhvr>
                                    </p:animEffect>
                                  </p:childTnLst>
                                </p:cTn>
                              </p:par>
                            </p:childTnLst>
                          </p:cTn>
                        </p:par>
                        <p:par>
                          <p:cTn id="8" fill="hold" nodeType="afterGroup">
                            <p:stCondLst>
                              <p:cond delay="1000"/>
                            </p:stCondLst>
                            <p:childTnLst>
                              <p:par>
                                <p:cTn id="9" presetID="5" presetClass="entr" presetSubtype="10" fill="hold" nodeType="afterEffect">
                                  <p:stCondLst>
                                    <p:cond delay="0"/>
                                  </p:stCondLst>
                                  <p:childTnLst>
                                    <p:set>
                                      <p:cBhvr>
                                        <p:cTn id="10" dur="1" fill="hold">
                                          <p:stCondLst>
                                            <p:cond delay="0"/>
                                          </p:stCondLst>
                                        </p:cTn>
                                        <p:tgtEl>
                                          <p:spTgt spid="38994"/>
                                        </p:tgtEl>
                                        <p:attrNameLst>
                                          <p:attrName>style.visibility</p:attrName>
                                        </p:attrNameLst>
                                      </p:cBhvr>
                                      <p:to>
                                        <p:strVal val="visible"/>
                                      </p:to>
                                    </p:set>
                                    <p:animEffect transition="in" filter="checkerboard(across)">
                                      <p:cBhvr>
                                        <p:cTn id="11" dur="500"/>
                                        <p:tgtEl>
                                          <p:spTgt spid="38994"/>
                                        </p:tgtEl>
                                      </p:cBhvr>
                                    </p:animEffect>
                                  </p:childTnLst>
                                </p:cTn>
                              </p:par>
                            </p:childTnLst>
                          </p:cTn>
                        </p:par>
                        <p:par>
                          <p:cTn id="12" fill="hold" nodeType="afterGroup">
                            <p:stCondLst>
                              <p:cond delay="1500"/>
                            </p:stCondLst>
                            <p:childTnLst>
                              <p:par>
                                <p:cTn id="13" presetID="5" presetClass="entr" presetSubtype="10" fill="hold" nodeType="afterEffect">
                                  <p:stCondLst>
                                    <p:cond delay="0"/>
                                  </p:stCondLst>
                                  <p:childTnLst>
                                    <p:set>
                                      <p:cBhvr>
                                        <p:cTn id="14" dur="1" fill="hold">
                                          <p:stCondLst>
                                            <p:cond delay="0"/>
                                          </p:stCondLst>
                                        </p:cTn>
                                        <p:tgtEl>
                                          <p:spTgt spid="38996"/>
                                        </p:tgtEl>
                                        <p:attrNameLst>
                                          <p:attrName>style.visibility</p:attrName>
                                        </p:attrNameLst>
                                      </p:cBhvr>
                                      <p:to>
                                        <p:strVal val="visible"/>
                                      </p:to>
                                    </p:set>
                                    <p:animEffect transition="in" filter="checkerboard(across)">
                                      <p:cBhvr>
                                        <p:cTn id="15" dur="500"/>
                                        <p:tgtEl>
                                          <p:spTgt spid="3899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8998"/>
                                        </p:tgtEl>
                                        <p:attrNameLst>
                                          <p:attrName>style.visibility</p:attrName>
                                        </p:attrNameLst>
                                      </p:cBhvr>
                                      <p:to>
                                        <p:strVal val="visible"/>
                                      </p:to>
                                    </p:set>
                                    <p:animEffect transition="in" filter="wipe(left)">
                                      <p:cBhvr>
                                        <p:cTn id="20" dur="2000"/>
                                        <p:tgtEl>
                                          <p:spTgt spid="38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1979613" y="1981200"/>
            <a:ext cx="6769100" cy="1087438"/>
          </a:xfrm>
          <a:extLst>
            <a:ext uri="{909E8E84-426E-40DD-AFC4-6F175D3DCCD1}">
              <a14:hiddenFill xmlns:a14="http://schemas.microsoft.com/office/drawing/2010/main">
                <a:solidFill>
                  <a:srgbClr val="FF3399"/>
                </a:solidFill>
              </a14:hiddenFill>
            </a:ext>
          </a:extLst>
        </p:spPr>
        <p:txBody>
          <a:bodyPr/>
          <a:lstStyle/>
          <a:p>
            <a:pPr eaLnBrk="1" hangingPunct="1">
              <a:lnSpc>
                <a:spcPct val="80000"/>
              </a:lnSpc>
            </a:pPr>
            <a:r>
              <a:rPr lang="en-US" sz="2400" smtClean="0">
                <a:latin typeface="Arial" charset="0"/>
              </a:rPr>
              <a:t>Assigning a unique digital word to each sample</a:t>
            </a:r>
          </a:p>
          <a:p>
            <a:pPr eaLnBrk="1" hangingPunct="1">
              <a:lnSpc>
                <a:spcPct val="80000"/>
              </a:lnSpc>
            </a:pPr>
            <a:r>
              <a:rPr lang="en-US" sz="2400" smtClean="0">
                <a:latin typeface="Arial" charset="0"/>
              </a:rPr>
              <a:t>Matching the digital word to the input signal</a:t>
            </a:r>
          </a:p>
          <a:p>
            <a:pPr eaLnBrk="1" hangingPunct="1">
              <a:lnSpc>
                <a:spcPct val="80000"/>
              </a:lnSpc>
              <a:buFontTx/>
              <a:buNone/>
            </a:pPr>
            <a:endParaRPr lang="en-US" sz="2400" smtClean="0">
              <a:latin typeface="Arial" charset="0"/>
            </a:endParaRPr>
          </a:p>
        </p:txBody>
      </p:sp>
      <p:grpSp>
        <p:nvGrpSpPr>
          <p:cNvPr id="11267" name="Group 4"/>
          <p:cNvGrpSpPr>
            <a:grpSpLocks/>
          </p:cNvGrpSpPr>
          <p:nvPr/>
        </p:nvGrpSpPr>
        <p:grpSpPr bwMode="auto">
          <a:xfrm>
            <a:off x="0" y="0"/>
            <a:ext cx="1600200" cy="6858000"/>
            <a:chOff x="0" y="0"/>
            <a:chExt cx="1008" cy="4320"/>
          </a:xfrm>
        </p:grpSpPr>
        <p:sp>
          <p:nvSpPr>
            <p:cNvPr id="11330" name="Rectangle 5"/>
            <p:cNvSpPr>
              <a:spLocks noChangeArrowheads="1"/>
            </p:cNvSpPr>
            <p:nvPr/>
          </p:nvSpPr>
          <p:spPr bwMode="auto">
            <a:xfrm>
              <a:off x="0" y="0"/>
              <a:ext cx="864" cy="432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331" name="Text Box 6"/>
            <p:cNvSpPr txBox="1">
              <a:spLocks noChangeArrowheads="1"/>
            </p:cNvSpPr>
            <p:nvPr/>
          </p:nvSpPr>
          <p:spPr bwMode="auto">
            <a:xfrm>
              <a:off x="0" y="1562"/>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200" b="1">
                  <a:solidFill>
                    <a:srgbClr val="0066FF"/>
                  </a:solidFill>
                  <a:latin typeface="Verdana" pitchFamily="34" charset="0"/>
                </a:rPr>
                <a:t>What is ADC ?</a:t>
              </a:r>
            </a:p>
          </p:txBody>
        </p:sp>
        <p:sp>
          <p:nvSpPr>
            <p:cNvPr id="11332" name="Text Box 7"/>
            <p:cNvSpPr txBox="1">
              <a:spLocks noChangeArrowheads="1"/>
            </p:cNvSpPr>
            <p:nvPr/>
          </p:nvSpPr>
          <p:spPr bwMode="auto">
            <a:xfrm>
              <a:off x="0" y="1843"/>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200" b="1">
                  <a:solidFill>
                    <a:srgbClr val="B2B2B2"/>
                  </a:solidFill>
                  <a:latin typeface="Verdana" pitchFamily="34" charset="0"/>
                </a:rPr>
                <a:t>Types of ADCs</a:t>
              </a:r>
              <a:endParaRPr lang="en-US" sz="1200">
                <a:solidFill>
                  <a:srgbClr val="B2B2B2"/>
                </a:solidFill>
                <a:latin typeface="Verdana" pitchFamily="34" charset="0"/>
              </a:endParaRPr>
            </a:p>
          </p:txBody>
        </p:sp>
        <p:sp>
          <p:nvSpPr>
            <p:cNvPr id="11333" name="Text Box 8"/>
            <p:cNvSpPr txBox="1">
              <a:spLocks noChangeArrowheads="1"/>
            </p:cNvSpPr>
            <p:nvPr/>
          </p:nvSpPr>
          <p:spPr bwMode="auto">
            <a:xfrm>
              <a:off x="0" y="2123"/>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200" b="1">
                  <a:solidFill>
                    <a:srgbClr val="B2B2B2"/>
                  </a:solidFill>
                  <a:latin typeface="Verdana" pitchFamily="34" charset="0"/>
                </a:rPr>
                <a:t>HC11 &amp; ADC</a:t>
              </a:r>
              <a:endParaRPr lang="fr-FR" sz="1200">
                <a:solidFill>
                  <a:srgbClr val="B2B2B2"/>
                </a:solidFill>
                <a:latin typeface="Verdana" pitchFamily="34" charset="0"/>
              </a:endParaRPr>
            </a:p>
          </p:txBody>
        </p:sp>
      </p:grpSp>
      <p:sp>
        <p:nvSpPr>
          <p:cNvPr id="39946" name="Text Box 10"/>
          <p:cNvSpPr txBox="1">
            <a:spLocks noChangeArrowheads="1"/>
          </p:cNvSpPr>
          <p:nvPr/>
        </p:nvSpPr>
        <p:spPr bwMode="auto">
          <a:xfrm>
            <a:off x="1835150" y="549275"/>
            <a:ext cx="6769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3200" b="1">
                <a:solidFill>
                  <a:schemeClr val="tx2"/>
                </a:solidFill>
                <a:effectLst>
                  <a:outerShdw blurRad="38100" dist="38100" dir="2700000" algn="tl">
                    <a:srgbClr val="C0C0C0"/>
                  </a:outerShdw>
                </a:effectLst>
                <a:latin typeface="Arial" charset="0"/>
              </a:rPr>
              <a:t>Conversion process: Coding</a:t>
            </a:r>
            <a:endParaRPr lang="fr-FR" sz="3200" b="1">
              <a:solidFill>
                <a:schemeClr val="tx2"/>
              </a:solidFill>
              <a:effectLst>
                <a:outerShdw blurRad="38100" dist="38100" dir="2700000" algn="tl">
                  <a:srgbClr val="C0C0C0"/>
                </a:outerShdw>
              </a:effectLst>
              <a:latin typeface="Arial" charset="0"/>
            </a:endParaRPr>
          </a:p>
        </p:txBody>
      </p:sp>
      <p:sp>
        <p:nvSpPr>
          <p:cNvPr id="11269" name="Line 11"/>
          <p:cNvSpPr>
            <a:spLocks noChangeShapeType="1"/>
          </p:cNvSpPr>
          <p:nvPr/>
        </p:nvSpPr>
        <p:spPr bwMode="auto">
          <a:xfrm flipV="1">
            <a:off x="3421063" y="4143375"/>
            <a:ext cx="0" cy="1871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0" name="Text Box 12"/>
          <p:cNvSpPr txBox="1">
            <a:spLocks noChangeArrowheads="1"/>
          </p:cNvSpPr>
          <p:nvPr/>
        </p:nvSpPr>
        <p:spPr bwMode="auto">
          <a:xfrm>
            <a:off x="6588125" y="5937250"/>
            <a:ext cx="5762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800">
                <a:latin typeface="Arial" charset="0"/>
              </a:rPr>
              <a:t>t</a:t>
            </a:r>
          </a:p>
        </p:txBody>
      </p:sp>
      <p:grpSp>
        <p:nvGrpSpPr>
          <p:cNvPr id="11271" name="Group 31"/>
          <p:cNvGrpSpPr>
            <a:grpSpLocks/>
          </p:cNvGrpSpPr>
          <p:nvPr/>
        </p:nvGrpSpPr>
        <p:grpSpPr bwMode="auto">
          <a:xfrm>
            <a:off x="3565525" y="5870575"/>
            <a:ext cx="1223963" cy="582613"/>
            <a:chOff x="3470" y="3838"/>
            <a:chExt cx="771" cy="367"/>
          </a:xfrm>
        </p:grpSpPr>
        <p:sp>
          <p:nvSpPr>
            <p:cNvPr id="11326" name="Line 32"/>
            <p:cNvSpPr>
              <a:spLocks noChangeShapeType="1"/>
            </p:cNvSpPr>
            <p:nvPr/>
          </p:nvSpPr>
          <p:spPr bwMode="auto">
            <a:xfrm>
              <a:off x="3515" y="3929"/>
              <a:ext cx="136" cy="0"/>
            </a:xfrm>
            <a:prstGeom prst="line">
              <a:avLst/>
            </a:prstGeom>
            <a:noFill/>
            <a:ln w="9525">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27" name="Line 33"/>
            <p:cNvSpPr>
              <a:spLocks noChangeShapeType="1"/>
            </p:cNvSpPr>
            <p:nvPr/>
          </p:nvSpPr>
          <p:spPr bwMode="auto">
            <a:xfrm>
              <a:off x="3515" y="3838"/>
              <a:ext cx="0" cy="13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28" name="Line 34"/>
            <p:cNvSpPr>
              <a:spLocks noChangeShapeType="1"/>
            </p:cNvSpPr>
            <p:nvPr/>
          </p:nvSpPr>
          <p:spPr bwMode="auto">
            <a:xfrm>
              <a:off x="3651" y="3838"/>
              <a:ext cx="0" cy="13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29" name="Text Box 35"/>
            <p:cNvSpPr txBox="1">
              <a:spLocks noChangeArrowheads="1"/>
            </p:cNvSpPr>
            <p:nvPr/>
          </p:nvSpPr>
          <p:spPr bwMode="auto">
            <a:xfrm>
              <a:off x="3470" y="3974"/>
              <a:ext cx="7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800">
                  <a:solidFill>
                    <a:schemeClr val="folHlink"/>
                  </a:solidFill>
                  <a:latin typeface="Arial" charset="0"/>
                </a:rPr>
                <a:t>T</a:t>
              </a:r>
              <a:r>
                <a:rPr lang="fr-FR" sz="1800" baseline="-25000">
                  <a:solidFill>
                    <a:schemeClr val="folHlink"/>
                  </a:solidFill>
                  <a:latin typeface="Arial" charset="0"/>
                </a:rPr>
                <a:t>s</a:t>
              </a:r>
              <a:endParaRPr lang="fr-FR" sz="1800">
                <a:solidFill>
                  <a:schemeClr val="folHlink"/>
                </a:solidFill>
                <a:latin typeface="Arial" charset="0"/>
              </a:endParaRPr>
            </a:p>
          </p:txBody>
        </p:sp>
      </p:grpSp>
      <p:grpSp>
        <p:nvGrpSpPr>
          <p:cNvPr id="11272" name="Group 37"/>
          <p:cNvGrpSpPr>
            <a:grpSpLocks/>
          </p:cNvGrpSpPr>
          <p:nvPr/>
        </p:nvGrpSpPr>
        <p:grpSpPr bwMode="auto">
          <a:xfrm>
            <a:off x="3419475" y="4286250"/>
            <a:ext cx="3241675" cy="1441450"/>
            <a:chOff x="2290" y="2885"/>
            <a:chExt cx="2042" cy="908"/>
          </a:xfrm>
        </p:grpSpPr>
        <p:sp>
          <p:nvSpPr>
            <p:cNvPr id="11315" name="Line 38"/>
            <p:cNvSpPr>
              <a:spLocks noChangeShapeType="1"/>
            </p:cNvSpPr>
            <p:nvPr/>
          </p:nvSpPr>
          <p:spPr bwMode="auto">
            <a:xfrm>
              <a:off x="2290" y="3793"/>
              <a:ext cx="204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16" name="Line 39"/>
            <p:cNvSpPr>
              <a:spLocks noChangeShapeType="1"/>
            </p:cNvSpPr>
            <p:nvPr/>
          </p:nvSpPr>
          <p:spPr bwMode="auto">
            <a:xfrm>
              <a:off x="2290" y="3702"/>
              <a:ext cx="204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17" name="Line 40"/>
            <p:cNvSpPr>
              <a:spLocks noChangeShapeType="1"/>
            </p:cNvSpPr>
            <p:nvPr/>
          </p:nvSpPr>
          <p:spPr bwMode="auto">
            <a:xfrm>
              <a:off x="2290" y="3612"/>
              <a:ext cx="204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18" name="Line 41"/>
            <p:cNvSpPr>
              <a:spLocks noChangeShapeType="1"/>
            </p:cNvSpPr>
            <p:nvPr/>
          </p:nvSpPr>
          <p:spPr bwMode="auto">
            <a:xfrm>
              <a:off x="2290" y="3520"/>
              <a:ext cx="204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19" name="Line 42"/>
            <p:cNvSpPr>
              <a:spLocks noChangeShapeType="1"/>
            </p:cNvSpPr>
            <p:nvPr/>
          </p:nvSpPr>
          <p:spPr bwMode="auto">
            <a:xfrm>
              <a:off x="2290" y="3429"/>
              <a:ext cx="204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20" name="Line 43"/>
            <p:cNvSpPr>
              <a:spLocks noChangeShapeType="1"/>
            </p:cNvSpPr>
            <p:nvPr/>
          </p:nvSpPr>
          <p:spPr bwMode="auto">
            <a:xfrm>
              <a:off x="2290" y="3339"/>
              <a:ext cx="204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21" name="Line 44"/>
            <p:cNvSpPr>
              <a:spLocks noChangeShapeType="1"/>
            </p:cNvSpPr>
            <p:nvPr/>
          </p:nvSpPr>
          <p:spPr bwMode="auto">
            <a:xfrm>
              <a:off x="2290" y="3249"/>
              <a:ext cx="204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22" name="Line 45"/>
            <p:cNvSpPr>
              <a:spLocks noChangeShapeType="1"/>
            </p:cNvSpPr>
            <p:nvPr/>
          </p:nvSpPr>
          <p:spPr bwMode="auto">
            <a:xfrm>
              <a:off x="2290" y="3158"/>
              <a:ext cx="204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23" name="Line 46"/>
            <p:cNvSpPr>
              <a:spLocks noChangeShapeType="1"/>
            </p:cNvSpPr>
            <p:nvPr/>
          </p:nvSpPr>
          <p:spPr bwMode="auto">
            <a:xfrm>
              <a:off x="2290" y="3068"/>
              <a:ext cx="204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24" name="Line 47"/>
            <p:cNvSpPr>
              <a:spLocks noChangeShapeType="1"/>
            </p:cNvSpPr>
            <p:nvPr/>
          </p:nvSpPr>
          <p:spPr bwMode="auto">
            <a:xfrm>
              <a:off x="2290" y="2976"/>
              <a:ext cx="204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25" name="Line 48"/>
            <p:cNvSpPr>
              <a:spLocks noChangeShapeType="1"/>
            </p:cNvSpPr>
            <p:nvPr/>
          </p:nvSpPr>
          <p:spPr bwMode="auto">
            <a:xfrm>
              <a:off x="2290" y="2885"/>
              <a:ext cx="204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1273" name="Group 49"/>
          <p:cNvGrpSpPr>
            <a:grpSpLocks/>
          </p:cNvGrpSpPr>
          <p:nvPr/>
        </p:nvGrpSpPr>
        <p:grpSpPr bwMode="auto">
          <a:xfrm>
            <a:off x="7308850" y="4287838"/>
            <a:ext cx="719138" cy="1584325"/>
            <a:chOff x="4468" y="2886"/>
            <a:chExt cx="453" cy="998"/>
          </a:xfrm>
        </p:grpSpPr>
        <p:sp>
          <p:nvSpPr>
            <p:cNvPr id="11313" name="Line 50"/>
            <p:cNvSpPr>
              <a:spLocks noChangeShapeType="1"/>
            </p:cNvSpPr>
            <p:nvPr/>
          </p:nvSpPr>
          <p:spPr bwMode="auto">
            <a:xfrm flipV="1">
              <a:off x="4468" y="2886"/>
              <a:ext cx="0" cy="998"/>
            </a:xfrm>
            <a:prstGeom prst="line">
              <a:avLst/>
            </a:prstGeom>
            <a:noFill/>
            <a:ln w="9525">
              <a:solidFill>
                <a:schemeClr val="fo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14" name="Text Box 51"/>
            <p:cNvSpPr txBox="1">
              <a:spLocks noChangeArrowheads="1"/>
            </p:cNvSpPr>
            <p:nvPr/>
          </p:nvSpPr>
          <p:spPr bwMode="auto">
            <a:xfrm>
              <a:off x="4513" y="3249"/>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l-GR" sz="1800">
                  <a:solidFill>
                    <a:schemeClr val="folHlink"/>
                  </a:solidFill>
                  <a:latin typeface="Arial" charset="0"/>
                </a:rPr>
                <a:t>Δ</a:t>
              </a:r>
              <a:r>
                <a:rPr lang="fr-FR" sz="1800">
                  <a:solidFill>
                    <a:schemeClr val="folHlink"/>
                  </a:solidFill>
                  <a:latin typeface="Arial" charset="0"/>
                </a:rPr>
                <a:t>Vr</a:t>
              </a:r>
            </a:p>
          </p:txBody>
        </p:sp>
      </p:grpSp>
      <p:grpSp>
        <p:nvGrpSpPr>
          <p:cNvPr id="11274" name="Group 123"/>
          <p:cNvGrpSpPr>
            <a:grpSpLocks/>
          </p:cNvGrpSpPr>
          <p:nvPr/>
        </p:nvGrpSpPr>
        <p:grpSpPr bwMode="auto">
          <a:xfrm>
            <a:off x="6697663" y="4743450"/>
            <a:ext cx="503237" cy="366713"/>
            <a:chOff x="3696" y="2341"/>
            <a:chExt cx="317" cy="231"/>
          </a:xfrm>
        </p:grpSpPr>
        <p:sp>
          <p:nvSpPr>
            <p:cNvPr id="11309" name="Line 53"/>
            <p:cNvSpPr>
              <a:spLocks noChangeShapeType="1"/>
            </p:cNvSpPr>
            <p:nvPr/>
          </p:nvSpPr>
          <p:spPr bwMode="auto">
            <a:xfrm>
              <a:off x="3696" y="2417"/>
              <a:ext cx="13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10" name="Line 54"/>
            <p:cNvSpPr>
              <a:spLocks noChangeShapeType="1"/>
            </p:cNvSpPr>
            <p:nvPr/>
          </p:nvSpPr>
          <p:spPr bwMode="auto">
            <a:xfrm>
              <a:off x="3696" y="2508"/>
              <a:ext cx="13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11" name="Line 55"/>
            <p:cNvSpPr>
              <a:spLocks noChangeShapeType="1"/>
            </p:cNvSpPr>
            <p:nvPr/>
          </p:nvSpPr>
          <p:spPr bwMode="auto">
            <a:xfrm>
              <a:off x="3787" y="2417"/>
              <a:ext cx="0" cy="91"/>
            </a:xfrm>
            <a:prstGeom prst="line">
              <a:avLst/>
            </a:prstGeom>
            <a:noFill/>
            <a:ln w="9525">
              <a:solidFill>
                <a:schemeClr val="bg2"/>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12" name="Text Box 56"/>
            <p:cNvSpPr txBox="1">
              <a:spLocks noChangeArrowheads="1"/>
            </p:cNvSpPr>
            <p:nvPr/>
          </p:nvSpPr>
          <p:spPr bwMode="auto">
            <a:xfrm>
              <a:off x="3787" y="2341"/>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800">
                  <a:solidFill>
                    <a:schemeClr val="folHlink"/>
                  </a:solidFill>
                  <a:latin typeface="Arial" charset="0"/>
                </a:rPr>
                <a:t>Q</a:t>
              </a:r>
            </a:p>
          </p:txBody>
        </p:sp>
      </p:grpSp>
      <p:sp>
        <p:nvSpPr>
          <p:cNvPr id="11275" name="Text Box 73"/>
          <p:cNvSpPr txBox="1">
            <a:spLocks noChangeArrowheads="1"/>
          </p:cNvSpPr>
          <p:nvPr/>
        </p:nvSpPr>
        <p:spPr bwMode="auto">
          <a:xfrm>
            <a:off x="2770188" y="3776663"/>
            <a:ext cx="649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800">
                <a:solidFill>
                  <a:srgbClr val="FF9900"/>
                </a:solidFill>
                <a:latin typeface="Arial" charset="0"/>
              </a:rPr>
              <a:t>x</a:t>
            </a:r>
            <a:r>
              <a:rPr lang="fr-FR" sz="1800" baseline="-25000">
                <a:solidFill>
                  <a:srgbClr val="FF9900"/>
                </a:solidFill>
                <a:latin typeface="Arial" charset="0"/>
              </a:rPr>
              <a:t>q</a:t>
            </a:r>
            <a:r>
              <a:rPr lang="fr-FR" sz="1800">
                <a:solidFill>
                  <a:srgbClr val="FF9900"/>
                </a:solidFill>
                <a:latin typeface="Arial" charset="0"/>
              </a:rPr>
              <a:t>(t)</a:t>
            </a:r>
          </a:p>
        </p:txBody>
      </p:sp>
      <p:sp>
        <p:nvSpPr>
          <p:cNvPr id="11276" name="Rectangle 74"/>
          <p:cNvSpPr>
            <a:spLocks noChangeArrowheads="1"/>
          </p:cNvSpPr>
          <p:nvPr/>
        </p:nvSpPr>
        <p:spPr bwMode="auto">
          <a:xfrm>
            <a:off x="2916238" y="4281488"/>
            <a:ext cx="287337" cy="158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77" name="Line 75"/>
          <p:cNvSpPr>
            <a:spLocks noChangeShapeType="1"/>
          </p:cNvSpPr>
          <p:nvPr/>
        </p:nvSpPr>
        <p:spPr bwMode="auto">
          <a:xfrm flipH="1">
            <a:off x="2916238" y="5721350"/>
            <a:ext cx="2873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8" name="Line 76"/>
          <p:cNvSpPr>
            <a:spLocks noChangeShapeType="1"/>
          </p:cNvSpPr>
          <p:nvPr/>
        </p:nvSpPr>
        <p:spPr bwMode="auto">
          <a:xfrm flipH="1">
            <a:off x="2916238" y="5576888"/>
            <a:ext cx="2873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9" name="Line 77"/>
          <p:cNvSpPr>
            <a:spLocks noChangeShapeType="1"/>
          </p:cNvSpPr>
          <p:nvPr/>
        </p:nvSpPr>
        <p:spPr bwMode="auto">
          <a:xfrm flipH="1">
            <a:off x="2916238" y="5434013"/>
            <a:ext cx="2873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80" name="Line 78"/>
          <p:cNvSpPr>
            <a:spLocks noChangeShapeType="1"/>
          </p:cNvSpPr>
          <p:nvPr/>
        </p:nvSpPr>
        <p:spPr bwMode="auto">
          <a:xfrm flipH="1">
            <a:off x="2916238" y="5289550"/>
            <a:ext cx="2873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81" name="Line 79"/>
          <p:cNvSpPr>
            <a:spLocks noChangeShapeType="1"/>
          </p:cNvSpPr>
          <p:nvPr/>
        </p:nvSpPr>
        <p:spPr bwMode="auto">
          <a:xfrm flipH="1">
            <a:off x="2916238" y="5145088"/>
            <a:ext cx="2873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82" name="Line 80"/>
          <p:cNvSpPr>
            <a:spLocks noChangeShapeType="1"/>
          </p:cNvSpPr>
          <p:nvPr/>
        </p:nvSpPr>
        <p:spPr bwMode="auto">
          <a:xfrm flipH="1">
            <a:off x="2916238" y="5002213"/>
            <a:ext cx="2873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83" name="Line 82"/>
          <p:cNvSpPr>
            <a:spLocks noChangeShapeType="1"/>
          </p:cNvSpPr>
          <p:nvPr/>
        </p:nvSpPr>
        <p:spPr bwMode="auto">
          <a:xfrm flipH="1">
            <a:off x="2916238" y="4857750"/>
            <a:ext cx="2873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84" name="Line 83"/>
          <p:cNvSpPr>
            <a:spLocks noChangeShapeType="1"/>
          </p:cNvSpPr>
          <p:nvPr/>
        </p:nvSpPr>
        <p:spPr bwMode="auto">
          <a:xfrm flipH="1">
            <a:off x="2916238" y="4714875"/>
            <a:ext cx="2873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85" name="Line 84"/>
          <p:cNvSpPr>
            <a:spLocks noChangeShapeType="1"/>
          </p:cNvSpPr>
          <p:nvPr/>
        </p:nvSpPr>
        <p:spPr bwMode="auto">
          <a:xfrm flipH="1">
            <a:off x="2916238" y="4570413"/>
            <a:ext cx="2873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86" name="Line 85"/>
          <p:cNvSpPr>
            <a:spLocks noChangeShapeType="1"/>
          </p:cNvSpPr>
          <p:nvPr/>
        </p:nvSpPr>
        <p:spPr bwMode="auto">
          <a:xfrm flipH="1">
            <a:off x="2916238" y="4425950"/>
            <a:ext cx="2873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87" name="Text Box 86"/>
          <p:cNvSpPr txBox="1">
            <a:spLocks noChangeArrowheads="1"/>
          </p:cNvSpPr>
          <p:nvPr/>
        </p:nvSpPr>
        <p:spPr bwMode="auto">
          <a:xfrm>
            <a:off x="2916238" y="5649913"/>
            <a:ext cx="2873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fr-FR" sz="1200">
                <a:latin typeface="Arial" charset="0"/>
              </a:rPr>
              <a:t>0</a:t>
            </a:r>
          </a:p>
        </p:txBody>
      </p:sp>
      <p:sp>
        <p:nvSpPr>
          <p:cNvPr id="11288" name="Text Box 87"/>
          <p:cNvSpPr txBox="1">
            <a:spLocks noChangeArrowheads="1"/>
          </p:cNvSpPr>
          <p:nvPr/>
        </p:nvSpPr>
        <p:spPr bwMode="auto">
          <a:xfrm>
            <a:off x="2916238" y="5505450"/>
            <a:ext cx="2873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fr-FR" sz="1200">
                <a:latin typeface="Arial" charset="0"/>
              </a:rPr>
              <a:t>1</a:t>
            </a:r>
          </a:p>
        </p:txBody>
      </p:sp>
      <p:sp>
        <p:nvSpPr>
          <p:cNvPr id="11289" name="Text Box 88"/>
          <p:cNvSpPr txBox="1">
            <a:spLocks noChangeArrowheads="1"/>
          </p:cNvSpPr>
          <p:nvPr/>
        </p:nvSpPr>
        <p:spPr bwMode="auto">
          <a:xfrm>
            <a:off x="2916238" y="5360988"/>
            <a:ext cx="2873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fr-FR" sz="1200">
                <a:latin typeface="Arial" charset="0"/>
              </a:rPr>
              <a:t>2</a:t>
            </a:r>
          </a:p>
        </p:txBody>
      </p:sp>
      <p:sp>
        <p:nvSpPr>
          <p:cNvPr id="11290" name="Text Box 89"/>
          <p:cNvSpPr txBox="1">
            <a:spLocks noChangeArrowheads="1"/>
          </p:cNvSpPr>
          <p:nvPr/>
        </p:nvSpPr>
        <p:spPr bwMode="auto">
          <a:xfrm>
            <a:off x="2771775" y="4210050"/>
            <a:ext cx="5746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fr-FR" sz="1200">
                <a:latin typeface="Arial" charset="0"/>
              </a:rPr>
              <a:t>N-1</a:t>
            </a:r>
          </a:p>
        </p:txBody>
      </p:sp>
      <p:sp>
        <p:nvSpPr>
          <p:cNvPr id="11291" name="Text Box 90"/>
          <p:cNvSpPr txBox="1">
            <a:spLocks noChangeArrowheads="1"/>
          </p:cNvSpPr>
          <p:nvPr/>
        </p:nvSpPr>
        <p:spPr bwMode="auto">
          <a:xfrm>
            <a:off x="2771775" y="4352925"/>
            <a:ext cx="5746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fr-FR" sz="1200">
                <a:latin typeface="Arial" charset="0"/>
              </a:rPr>
              <a:t>N-2</a:t>
            </a:r>
          </a:p>
        </p:txBody>
      </p:sp>
      <p:grpSp>
        <p:nvGrpSpPr>
          <p:cNvPr id="40043" name="Group 107"/>
          <p:cNvGrpSpPr>
            <a:grpSpLocks/>
          </p:cNvGrpSpPr>
          <p:nvPr/>
        </p:nvGrpSpPr>
        <p:grpSpPr bwMode="auto">
          <a:xfrm>
            <a:off x="3419475" y="4724400"/>
            <a:ext cx="3024188" cy="1162050"/>
            <a:chOff x="2290" y="3158"/>
            <a:chExt cx="1905" cy="732"/>
          </a:xfrm>
        </p:grpSpPr>
        <p:sp>
          <p:nvSpPr>
            <p:cNvPr id="11294" name="Line 108"/>
            <p:cNvSpPr>
              <a:spLocks noChangeShapeType="1"/>
            </p:cNvSpPr>
            <p:nvPr/>
          </p:nvSpPr>
          <p:spPr bwMode="auto">
            <a:xfrm flipV="1">
              <a:off x="2426" y="3339"/>
              <a:ext cx="0" cy="545"/>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95" name="Line 109"/>
            <p:cNvSpPr>
              <a:spLocks noChangeShapeType="1"/>
            </p:cNvSpPr>
            <p:nvPr/>
          </p:nvSpPr>
          <p:spPr bwMode="auto">
            <a:xfrm flipV="1">
              <a:off x="2562" y="3158"/>
              <a:ext cx="0" cy="726"/>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96" name="Line 110"/>
            <p:cNvSpPr>
              <a:spLocks noChangeShapeType="1"/>
            </p:cNvSpPr>
            <p:nvPr/>
          </p:nvSpPr>
          <p:spPr bwMode="auto">
            <a:xfrm flipV="1">
              <a:off x="2698" y="3158"/>
              <a:ext cx="1" cy="726"/>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97" name="Line 111"/>
            <p:cNvSpPr>
              <a:spLocks noChangeShapeType="1"/>
            </p:cNvSpPr>
            <p:nvPr/>
          </p:nvSpPr>
          <p:spPr bwMode="auto">
            <a:xfrm flipV="1">
              <a:off x="2834" y="3249"/>
              <a:ext cx="1" cy="635"/>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98" name="Line 112"/>
            <p:cNvSpPr>
              <a:spLocks noChangeShapeType="1"/>
            </p:cNvSpPr>
            <p:nvPr/>
          </p:nvSpPr>
          <p:spPr bwMode="auto">
            <a:xfrm flipV="1">
              <a:off x="2970" y="3430"/>
              <a:ext cx="1" cy="454"/>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99" name="Line 113"/>
            <p:cNvSpPr>
              <a:spLocks noChangeShapeType="1"/>
            </p:cNvSpPr>
            <p:nvPr/>
          </p:nvSpPr>
          <p:spPr bwMode="auto">
            <a:xfrm flipV="1">
              <a:off x="3106" y="3612"/>
              <a:ext cx="1" cy="272"/>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00" name="Line 114"/>
            <p:cNvSpPr>
              <a:spLocks noChangeShapeType="1"/>
            </p:cNvSpPr>
            <p:nvPr/>
          </p:nvSpPr>
          <p:spPr bwMode="auto">
            <a:xfrm flipV="1">
              <a:off x="3243" y="3793"/>
              <a:ext cx="0" cy="91"/>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01" name="Line 115"/>
            <p:cNvSpPr>
              <a:spLocks noChangeShapeType="1"/>
            </p:cNvSpPr>
            <p:nvPr/>
          </p:nvSpPr>
          <p:spPr bwMode="auto">
            <a:xfrm flipV="1">
              <a:off x="3379" y="3793"/>
              <a:ext cx="0" cy="91"/>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02" name="Line 116"/>
            <p:cNvSpPr>
              <a:spLocks noChangeShapeType="1"/>
            </p:cNvSpPr>
            <p:nvPr/>
          </p:nvSpPr>
          <p:spPr bwMode="auto">
            <a:xfrm flipV="1">
              <a:off x="3515" y="3702"/>
              <a:ext cx="0" cy="188"/>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03" name="Line 117"/>
            <p:cNvSpPr>
              <a:spLocks noChangeShapeType="1"/>
            </p:cNvSpPr>
            <p:nvPr/>
          </p:nvSpPr>
          <p:spPr bwMode="auto">
            <a:xfrm flipV="1">
              <a:off x="3651" y="3612"/>
              <a:ext cx="0" cy="278"/>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04" name="Line 118"/>
            <p:cNvSpPr>
              <a:spLocks noChangeShapeType="1"/>
            </p:cNvSpPr>
            <p:nvPr/>
          </p:nvSpPr>
          <p:spPr bwMode="auto">
            <a:xfrm flipV="1">
              <a:off x="3787" y="3612"/>
              <a:ext cx="0" cy="278"/>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05" name="Line 119"/>
            <p:cNvSpPr>
              <a:spLocks noChangeShapeType="1"/>
            </p:cNvSpPr>
            <p:nvPr/>
          </p:nvSpPr>
          <p:spPr bwMode="auto">
            <a:xfrm flipV="1">
              <a:off x="3923" y="3612"/>
              <a:ext cx="0" cy="278"/>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06" name="Line 120"/>
            <p:cNvSpPr>
              <a:spLocks noChangeShapeType="1"/>
            </p:cNvSpPr>
            <p:nvPr/>
          </p:nvSpPr>
          <p:spPr bwMode="auto">
            <a:xfrm flipV="1">
              <a:off x="4059" y="3521"/>
              <a:ext cx="0" cy="369"/>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07" name="Line 121"/>
            <p:cNvSpPr>
              <a:spLocks noChangeShapeType="1"/>
            </p:cNvSpPr>
            <p:nvPr/>
          </p:nvSpPr>
          <p:spPr bwMode="auto">
            <a:xfrm flipV="1">
              <a:off x="4195" y="3521"/>
              <a:ext cx="0" cy="369"/>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08" name="Line 122"/>
            <p:cNvSpPr>
              <a:spLocks noChangeShapeType="1"/>
            </p:cNvSpPr>
            <p:nvPr/>
          </p:nvSpPr>
          <p:spPr bwMode="auto">
            <a:xfrm flipV="1">
              <a:off x="2290" y="3431"/>
              <a:ext cx="0" cy="453"/>
            </a:xfrm>
            <a:prstGeom prst="line">
              <a:avLst/>
            </a:prstGeom>
            <a:noFill/>
            <a:ln w="19050">
              <a:solidFill>
                <a:srgbClr val="FF99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1293" name="Line 30"/>
          <p:cNvSpPr>
            <a:spLocks noChangeShapeType="1"/>
          </p:cNvSpPr>
          <p:nvPr/>
        </p:nvSpPr>
        <p:spPr bwMode="auto">
          <a:xfrm flipV="1">
            <a:off x="3278188" y="5870575"/>
            <a:ext cx="34544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370692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043"/>
                                        </p:tgtEl>
                                        <p:attrNameLst>
                                          <p:attrName>style.visibility</p:attrName>
                                        </p:attrNameLst>
                                      </p:cBhvr>
                                      <p:to>
                                        <p:strVal val="visible"/>
                                      </p:to>
                                    </p:set>
                                    <p:animEffect transition="in" filter="wipe(left)">
                                      <p:cBhvr>
                                        <p:cTn id="7" dur="2000"/>
                                        <p:tgtEl>
                                          <p:spTgt spid="40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1979613" y="2125663"/>
            <a:ext cx="6478587" cy="1879600"/>
          </a:xfrm>
          <a:extLst>
            <a:ext uri="{909E8E84-426E-40DD-AFC4-6F175D3DCCD1}">
              <a14:hiddenFill xmlns:a14="http://schemas.microsoft.com/office/drawing/2010/main">
                <a:solidFill>
                  <a:srgbClr val="FF3399"/>
                </a:solidFill>
              </a14:hiddenFill>
            </a:ext>
          </a:extLst>
        </p:spPr>
        <p:txBody>
          <a:bodyPr/>
          <a:lstStyle/>
          <a:p>
            <a:pPr eaLnBrk="1" hangingPunct="1">
              <a:buFontTx/>
              <a:buNone/>
            </a:pPr>
            <a:r>
              <a:rPr lang="en-US" sz="2400" smtClean="0">
                <a:latin typeface="Arial" charset="0"/>
              </a:rPr>
              <a:t>The accuracy of an ADC can be improved by increasing:</a:t>
            </a:r>
          </a:p>
          <a:p>
            <a:pPr eaLnBrk="1" hangingPunct="1"/>
            <a:r>
              <a:rPr lang="en-US" sz="2400" smtClean="0">
                <a:latin typeface="Arial" charset="0"/>
              </a:rPr>
              <a:t>The sampling rate (T</a:t>
            </a:r>
            <a:r>
              <a:rPr lang="en-US" sz="2400" baseline="-25000" smtClean="0">
                <a:latin typeface="Arial" charset="0"/>
              </a:rPr>
              <a:t>s</a:t>
            </a:r>
            <a:r>
              <a:rPr lang="en-US" sz="2400" smtClean="0">
                <a:latin typeface="Arial" charset="0"/>
              </a:rPr>
              <a:t>)</a:t>
            </a:r>
          </a:p>
          <a:p>
            <a:pPr eaLnBrk="1" hangingPunct="1"/>
            <a:r>
              <a:rPr lang="en-US" sz="2400" smtClean="0">
                <a:latin typeface="Arial" charset="0"/>
              </a:rPr>
              <a:t>The resolution (Q)</a:t>
            </a:r>
          </a:p>
        </p:txBody>
      </p:sp>
      <p:grpSp>
        <p:nvGrpSpPr>
          <p:cNvPr id="12291" name="Group 4"/>
          <p:cNvGrpSpPr>
            <a:grpSpLocks/>
          </p:cNvGrpSpPr>
          <p:nvPr/>
        </p:nvGrpSpPr>
        <p:grpSpPr bwMode="auto">
          <a:xfrm>
            <a:off x="0" y="0"/>
            <a:ext cx="1600200" cy="6858000"/>
            <a:chOff x="0" y="0"/>
            <a:chExt cx="1008" cy="4320"/>
          </a:xfrm>
        </p:grpSpPr>
        <p:sp>
          <p:nvSpPr>
            <p:cNvPr id="12293" name="Rectangle 5"/>
            <p:cNvSpPr>
              <a:spLocks noChangeArrowheads="1"/>
            </p:cNvSpPr>
            <p:nvPr/>
          </p:nvSpPr>
          <p:spPr bwMode="auto">
            <a:xfrm>
              <a:off x="0" y="0"/>
              <a:ext cx="864" cy="432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4" name="Text Box 6"/>
            <p:cNvSpPr txBox="1">
              <a:spLocks noChangeArrowheads="1"/>
            </p:cNvSpPr>
            <p:nvPr/>
          </p:nvSpPr>
          <p:spPr bwMode="auto">
            <a:xfrm>
              <a:off x="0" y="1562"/>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200" b="1">
                  <a:solidFill>
                    <a:srgbClr val="0066FF"/>
                  </a:solidFill>
                  <a:latin typeface="Verdana" pitchFamily="34" charset="0"/>
                </a:rPr>
                <a:t>What is ADC ?</a:t>
              </a:r>
            </a:p>
          </p:txBody>
        </p:sp>
        <p:sp>
          <p:nvSpPr>
            <p:cNvPr id="12295" name="Text Box 7"/>
            <p:cNvSpPr txBox="1">
              <a:spLocks noChangeArrowheads="1"/>
            </p:cNvSpPr>
            <p:nvPr/>
          </p:nvSpPr>
          <p:spPr bwMode="auto">
            <a:xfrm>
              <a:off x="0" y="1843"/>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200" b="1">
                  <a:solidFill>
                    <a:srgbClr val="B2B2B2"/>
                  </a:solidFill>
                  <a:latin typeface="Verdana" pitchFamily="34" charset="0"/>
                </a:rPr>
                <a:t>Types of ADCs</a:t>
              </a:r>
              <a:endParaRPr lang="en-US" sz="1200">
                <a:solidFill>
                  <a:srgbClr val="B2B2B2"/>
                </a:solidFill>
                <a:latin typeface="Verdana" pitchFamily="34" charset="0"/>
              </a:endParaRPr>
            </a:p>
          </p:txBody>
        </p:sp>
        <p:sp>
          <p:nvSpPr>
            <p:cNvPr id="12296" name="Text Box 8"/>
            <p:cNvSpPr txBox="1">
              <a:spLocks noChangeArrowheads="1"/>
            </p:cNvSpPr>
            <p:nvPr/>
          </p:nvSpPr>
          <p:spPr bwMode="auto">
            <a:xfrm>
              <a:off x="0" y="2123"/>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200" b="1">
                  <a:solidFill>
                    <a:srgbClr val="B2B2B2"/>
                  </a:solidFill>
                  <a:latin typeface="Verdana" pitchFamily="34" charset="0"/>
                </a:rPr>
                <a:t>HC11 &amp; ADC</a:t>
              </a:r>
              <a:endParaRPr lang="fr-FR" sz="1200">
                <a:solidFill>
                  <a:srgbClr val="B2B2B2"/>
                </a:solidFill>
                <a:latin typeface="Verdana" pitchFamily="34" charset="0"/>
              </a:endParaRPr>
            </a:p>
          </p:txBody>
        </p:sp>
      </p:grpSp>
      <p:sp>
        <p:nvSpPr>
          <p:cNvPr id="40970" name="Text Box 10"/>
          <p:cNvSpPr txBox="1">
            <a:spLocks noChangeArrowheads="1"/>
          </p:cNvSpPr>
          <p:nvPr/>
        </p:nvSpPr>
        <p:spPr bwMode="auto">
          <a:xfrm>
            <a:off x="1476375" y="549275"/>
            <a:ext cx="7343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3200" b="1">
                <a:solidFill>
                  <a:schemeClr val="tx2"/>
                </a:solidFill>
                <a:effectLst>
                  <a:outerShdw blurRad="38100" dist="38100" dir="2700000" algn="tl">
                    <a:srgbClr val="C0C0C0"/>
                  </a:outerShdw>
                </a:effectLst>
                <a:latin typeface="Arial" charset="0"/>
              </a:rPr>
              <a:t>Accuracy</a:t>
            </a:r>
            <a:endParaRPr lang="fr-FR" sz="3200" b="1">
              <a:solidFill>
                <a:schemeClr val="tx2"/>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485269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692275" y="609600"/>
            <a:ext cx="6765925" cy="1143000"/>
          </a:xfrm>
        </p:spPr>
        <p:txBody>
          <a:bodyPr/>
          <a:lstStyle/>
          <a:p>
            <a:pPr eaLnBrk="1" hangingPunct="1">
              <a:defRPr/>
            </a:pPr>
            <a:r>
              <a:rPr lang="en-US" b="1" smtClean="0">
                <a:effectLst>
                  <a:outerShdw blurRad="38100" dist="38100" dir="2700000" algn="tl">
                    <a:srgbClr val="C0C0C0"/>
                  </a:outerShdw>
                </a:effectLst>
                <a:latin typeface="Arial" charset="0"/>
              </a:rPr>
              <a:t>Types of ADCs</a:t>
            </a:r>
          </a:p>
        </p:txBody>
      </p:sp>
      <p:sp>
        <p:nvSpPr>
          <p:cNvPr id="17411" name="Rectangle 3"/>
          <p:cNvSpPr>
            <a:spLocks noGrp="1" noChangeArrowheads="1"/>
          </p:cNvSpPr>
          <p:nvPr>
            <p:ph type="body" idx="1"/>
          </p:nvPr>
        </p:nvSpPr>
        <p:spPr>
          <a:xfrm>
            <a:off x="1763713" y="2484438"/>
            <a:ext cx="6694487" cy="2600325"/>
          </a:xfrm>
        </p:spPr>
        <p:txBody>
          <a:bodyPr/>
          <a:lstStyle/>
          <a:p>
            <a:pPr eaLnBrk="1" hangingPunct="1">
              <a:lnSpc>
                <a:spcPct val="90000"/>
              </a:lnSpc>
            </a:pPr>
            <a:r>
              <a:rPr lang="en-US" sz="2800" smtClean="0">
                <a:latin typeface="Arial" charset="0"/>
              </a:rPr>
              <a:t>Flash ADC</a:t>
            </a:r>
          </a:p>
          <a:p>
            <a:pPr eaLnBrk="1" hangingPunct="1">
              <a:lnSpc>
                <a:spcPct val="90000"/>
              </a:lnSpc>
            </a:pPr>
            <a:r>
              <a:rPr lang="en-US" sz="2800" smtClean="0">
                <a:latin typeface="Arial" charset="0"/>
              </a:rPr>
              <a:t>Sigma-delta ADC</a:t>
            </a:r>
          </a:p>
          <a:p>
            <a:pPr eaLnBrk="1" hangingPunct="1">
              <a:lnSpc>
                <a:spcPct val="90000"/>
              </a:lnSpc>
            </a:pPr>
            <a:r>
              <a:rPr lang="en-US" sz="2800" smtClean="0">
                <a:latin typeface="Arial" charset="0"/>
              </a:rPr>
              <a:t>Dual slope converter</a:t>
            </a:r>
          </a:p>
          <a:p>
            <a:pPr eaLnBrk="1" hangingPunct="1">
              <a:lnSpc>
                <a:spcPct val="90000"/>
              </a:lnSpc>
            </a:pPr>
            <a:r>
              <a:rPr lang="en-US" sz="2800" smtClean="0">
                <a:latin typeface="Arial" charset="0"/>
              </a:rPr>
              <a:t>Successive approximation converter</a:t>
            </a:r>
          </a:p>
        </p:txBody>
      </p:sp>
      <p:grpSp>
        <p:nvGrpSpPr>
          <p:cNvPr id="17412" name="Group 4"/>
          <p:cNvGrpSpPr>
            <a:grpSpLocks/>
          </p:cNvGrpSpPr>
          <p:nvPr/>
        </p:nvGrpSpPr>
        <p:grpSpPr bwMode="auto">
          <a:xfrm>
            <a:off x="0" y="0"/>
            <a:ext cx="1600200" cy="6858000"/>
            <a:chOff x="0" y="0"/>
            <a:chExt cx="1008" cy="4320"/>
          </a:xfrm>
        </p:grpSpPr>
        <p:sp>
          <p:nvSpPr>
            <p:cNvPr id="17413" name="Rectangle 5"/>
            <p:cNvSpPr>
              <a:spLocks noChangeArrowheads="1"/>
            </p:cNvSpPr>
            <p:nvPr/>
          </p:nvSpPr>
          <p:spPr bwMode="auto">
            <a:xfrm>
              <a:off x="0" y="0"/>
              <a:ext cx="864" cy="432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14" name="Text Box 6"/>
            <p:cNvSpPr txBox="1">
              <a:spLocks noChangeArrowheads="1"/>
            </p:cNvSpPr>
            <p:nvPr/>
          </p:nvSpPr>
          <p:spPr bwMode="auto">
            <a:xfrm>
              <a:off x="0" y="1562"/>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200" b="1">
                  <a:solidFill>
                    <a:srgbClr val="B2B2B2"/>
                  </a:solidFill>
                  <a:latin typeface="Verdana" pitchFamily="34" charset="0"/>
                </a:rPr>
                <a:t>What is ADC ?</a:t>
              </a:r>
            </a:p>
          </p:txBody>
        </p:sp>
        <p:sp>
          <p:nvSpPr>
            <p:cNvPr id="17415" name="Text Box 7"/>
            <p:cNvSpPr txBox="1">
              <a:spLocks noChangeArrowheads="1"/>
            </p:cNvSpPr>
            <p:nvPr/>
          </p:nvSpPr>
          <p:spPr bwMode="auto">
            <a:xfrm>
              <a:off x="0" y="1843"/>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200" b="1">
                  <a:solidFill>
                    <a:srgbClr val="FF00FF"/>
                  </a:solidFill>
                  <a:latin typeface="Verdana" pitchFamily="34" charset="0"/>
                </a:rPr>
                <a:t>Types of ADCs</a:t>
              </a:r>
              <a:endParaRPr lang="en-US" sz="1200">
                <a:solidFill>
                  <a:srgbClr val="FF00FF"/>
                </a:solidFill>
                <a:latin typeface="Verdana" pitchFamily="34" charset="0"/>
              </a:endParaRPr>
            </a:p>
          </p:txBody>
        </p:sp>
        <p:sp>
          <p:nvSpPr>
            <p:cNvPr id="17416" name="Text Box 8"/>
            <p:cNvSpPr txBox="1">
              <a:spLocks noChangeArrowheads="1"/>
            </p:cNvSpPr>
            <p:nvPr/>
          </p:nvSpPr>
          <p:spPr bwMode="auto">
            <a:xfrm>
              <a:off x="0" y="2123"/>
              <a:ext cx="10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fr-FR" sz="1200" b="1">
                  <a:solidFill>
                    <a:srgbClr val="B2B2B2"/>
                  </a:solidFill>
                  <a:latin typeface="Verdana" pitchFamily="34" charset="0"/>
                </a:rPr>
                <a:t>HC11 &amp; ADC</a:t>
              </a:r>
              <a:endParaRPr lang="fr-FR" sz="1200">
                <a:solidFill>
                  <a:srgbClr val="B2B2B2"/>
                </a:solidFill>
                <a:latin typeface="Verdana" pitchFamily="34" charset="0"/>
              </a:endParaRPr>
            </a:p>
          </p:txBody>
        </p:sp>
      </p:grpSp>
    </p:spTree>
    <p:extLst>
      <p:ext uri="{BB962C8B-B14F-4D97-AF65-F5344CB8AC3E}">
        <p14:creationId xmlns:p14="http://schemas.microsoft.com/office/powerpoint/2010/main" val="4281399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754</Words>
  <Application>Microsoft Office PowerPoint</Application>
  <PresentationFormat>On-screen Show (4:3)</PresentationFormat>
  <Paragraphs>119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ADCs</vt:lpstr>
      <vt:lpstr>Successive-approximation ADC  (SAR ADC) </vt:lpstr>
      <vt:lpstr>PowerPoint Presentation</vt:lpstr>
      <vt:lpstr>working</vt:lpstr>
      <vt:lpstr>PowerPoint Presentation</vt:lpstr>
      <vt:lpstr>PowerPoint Presentation</vt:lpstr>
      <vt:lpstr>PowerPoint Presentation</vt:lpstr>
      <vt:lpstr>Flow chart for SAR</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cp:revision>
  <dcterms:created xsi:type="dcterms:W3CDTF">2006-08-16T00:00:00Z</dcterms:created>
  <dcterms:modified xsi:type="dcterms:W3CDTF">2015-04-03T08:55:38Z</dcterms:modified>
</cp:coreProperties>
</file>