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1"/>
  </p:notesMasterIdLst>
  <p:handoutMasterIdLst>
    <p:handoutMasterId r:id="rId72"/>
  </p:handoutMasterIdLst>
  <p:sldIdLst>
    <p:sldId id="256" r:id="rId2"/>
    <p:sldId id="259" r:id="rId3"/>
    <p:sldId id="260" r:id="rId4"/>
    <p:sldId id="261" r:id="rId5"/>
    <p:sldId id="278" r:id="rId6"/>
    <p:sldId id="269" r:id="rId7"/>
    <p:sldId id="427" r:id="rId8"/>
    <p:sldId id="271" r:id="rId9"/>
    <p:sldId id="314" r:id="rId10"/>
    <p:sldId id="315" r:id="rId11"/>
    <p:sldId id="317" r:id="rId12"/>
    <p:sldId id="316" r:id="rId13"/>
    <p:sldId id="318" r:id="rId14"/>
    <p:sldId id="320" r:id="rId15"/>
    <p:sldId id="319" r:id="rId16"/>
    <p:sldId id="272" r:id="rId17"/>
    <p:sldId id="321" r:id="rId18"/>
    <p:sldId id="322" r:id="rId19"/>
    <p:sldId id="323" r:id="rId20"/>
    <p:sldId id="324" r:id="rId21"/>
    <p:sldId id="325" r:id="rId22"/>
    <p:sldId id="326" r:id="rId23"/>
    <p:sldId id="327" r:id="rId24"/>
    <p:sldId id="276" r:id="rId25"/>
    <p:sldId id="280" r:id="rId26"/>
    <p:sldId id="384" r:id="rId27"/>
    <p:sldId id="348" r:id="rId28"/>
    <p:sldId id="347" r:id="rId29"/>
    <p:sldId id="356" r:id="rId30"/>
    <p:sldId id="328" r:id="rId31"/>
    <p:sldId id="297" r:id="rId32"/>
    <p:sldId id="298" r:id="rId33"/>
    <p:sldId id="359" r:id="rId34"/>
    <p:sldId id="386" r:id="rId35"/>
    <p:sldId id="387" r:id="rId36"/>
    <p:sldId id="385" r:id="rId37"/>
    <p:sldId id="358" r:id="rId38"/>
    <p:sldId id="360" r:id="rId39"/>
    <p:sldId id="361" r:id="rId40"/>
    <p:sldId id="363" r:id="rId41"/>
    <p:sldId id="362" r:id="rId42"/>
    <p:sldId id="365" r:id="rId43"/>
    <p:sldId id="367" r:id="rId44"/>
    <p:sldId id="369" r:id="rId45"/>
    <p:sldId id="368" r:id="rId46"/>
    <p:sldId id="329" r:id="rId47"/>
    <p:sldId id="332" r:id="rId48"/>
    <p:sldId id="370" r:id="rId49"/>
    <p:sldId id="333" r:id="rId50"/>
    <p:sldId id="371" r:id="rId51"/>
    <p:sldId id="372" r:id="rId52"/>
    <p:sldId id="334" r:id="rId53"/>
    <p:sldId id="335" r:id="rId54"/>
    <p:sldId id="336" r:id="rId55"/>
    <p:sldId id="337" r:id="rId56"/>
    <p:sldId id="338" r:id="rId57"/>
    <p:sldId id="339" r:id="rId58"/>
    <p:sldId id="340" r:id="rId59"/>
    <p:sldId id="341" r:id="rId60"/>
    <p:sldId id="342" r:id="rId61"/>
    <p:sldId id="343" r:id="rId62"/>
    <p:sldId id="345" r:id="rId63"/>
    <p:sldId id="346" r:id="rId64"/>
    <p:sldId id="349" r:id="rId65"/>
    <p:sldId id="350" r:id="rId66"/>
    <p:sldId id="375" r:id="rId67"/>
    <p:sldId id="401" r:id="rId68"/>
    <p:sldId id="382" r:id="rId69"/>
    <p:sldId id="383" r:id="rId70"/>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8F9E8C-0A85-4C74-BFCD-97BDB3FC2975}">
          <p14:sldIdLst>
            <p14:sldId id="256"/>
            <p14:sldId id="259"/>
            <p14:sldId id="260"/>
            <p14:sldId id="261"/>
            <p14:sldId id="278"/>
            <p14:sldId id="269"/>
            <p14:sldId id="427"/>
            <p14:sldId id="271"/>
            <p14:sldId id="314"/>
            <p14:sldId id="315"/>
            <p14:sldId id="317"/>
            <p14:sldId id="316"/>
            <p14:sldId id="318"/>
            <p14:sldId id="320"/>
            <p14:sldId id="319"/>
            <p14:sldId id="272"/>
            <p14:sldId id="321"/>
            <p14:sldId id="322"/>
            <p14:sldId id="323"/>
            <p14:sldId id="324"/>
            <p14:sldId id="325"/>
            <p14:sldId id="326"/>
            <p14:sldId id="327"/>
            <p14:sldId id="276"/>
            <p14:sldId id="280"/>
            <p14:sldId id="384"/>
            <p14:sldId id="348"/>
            <p14:sldId id="347"/>
            <p14:sldId id="356"/>
            <p14:sldId id="328"/>
            <p14:sldId id="297"/>
            <p14:sldId id="298"/>
            <p14:sldId id="359"/>
            <p14:sldId id="386"/>
            <p14:sldId id="387"/>
            <p14:sldId id="385"/>
            <p14:sldId id="358"/>
            <p14:sldId id="360"/>
            <p14:sldId id="361"/>
            <p14:sldId id="363"/>
            <p14:sldId id="362"/>
            <p14:sldId id="365"/>
            <p14:sldId id="367"/>
            <p14:sldId id="369"/>
            <p14:sldId id="368"/>
            <p14:sldId id="329"/>
            <p14:sldId id="332"/>
            <p14:sldId id="370"/>
            <p14:sldId id="333"/>
            <p14:sldId id="371"/>
            <p14:sldId id="372"/>
            <p14:sldId id="334"/>
            <p14:sldId id="335"/>
            <p14:sldId id="336"/>
            <p14:sldId id="337"/>
            <p14:sldId id="338"/>
            <p14:sldId id="339"/>
            <p14:sldId id="340"/>
            <p14:sldId id="341"/>
            <p14:sldId id="342"/>
            <p14:sldId id="343"/>
            <p14:sldId id="345"/>
            <p14:sldId id="346"/>
            <p14:sldId id="349"/>
            <p14:sldId id="350"/>
          </p14:sldIdLst>
        </p14:section>
        <p14:section name="Untitled Section" id="{A1C4EBB7-3ABC-4BED-BA7D-7C3B348ECFEB}">
          <p14:sldIdLst>
            <p14:sldId id="375"/>
            <p14:sldId id="401"/>
            <p14:sldId id="382"/>
            <p14:sldId id="3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9900"/>
    <a:srgbClr val="990033"/>
    <a:srgbClr val="CCFF99"/>
    <a:srgbClr val="FF99CC"/>
    <a:srgbClr val="99FF66"/>
    <a:srgbClr val="FFCCFF"/>
    <a:srgbClr val="FF99FF"/>
    <a:srgbClr val="99FFCC"/>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74"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458" y="0"/>
            <a:ext cx="4160520" cy="365760"/>
          </a:xfrm>
          <a:prstGeom prst="rect">
            <a:avLst/>
          </a:prstGeom>
        </p:spPr>
        <p:txBody>
          <a:bodyPr vert="horz" lIns="91440" tIns="45720" rIns="91440" bIns="45720" rtlCol="0"/>
          <a:lstStyle>
            <a:lvl1pPr algn="r">
              <a:defRPr sz="1200"/>
            </a:lvl1pPr>
          </a:lstStyle>
          <a:p>
            <a:fld id="{EB02F3A7-3287-473E-9878-88F1FA1C4F21}" type="datetimeFigureOut">
              <a:rPr lang="en-US" smtClean="0"/>
              <a:t>4/29/2015</a:t>
            </a:fld>
            <a:endParaRPr lang="en-US"/>
          </a:p>
        </p:txBody>
      </p:sp>
      <p:sp>
        <p:nvSpPr>
          <p:cNvPr id="4" name="Footer Placeholder 3"/>
          <p:cNvSpPr>
            <a:spLocks noGrp="1"/>
          </p:cNvSpPr>
          <p:nvPr>
            <p:ph type="ftr" sz="quarter" idx="2"/>
          </p:nvPr>
        </p:nvSpPr>
        <p:spPr>
          <a:xfrm>
            <a:off x="0" y="6948171"/>
            <a:ext cx="4160520" cy="3657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458" y="6948171"/>
            <a:ext cx="4160520" cy="365760"/>
          </a:xfrm>
          <a:prstGeom prst="rect">
            <a:avLst/>
          </a:prstGeom>
        </p:spPr>
        <p:txBody>
          <a:bodyPr vert="horz" lIns="91440" tIns="45720" rIns="91440" bIns="45720" rtlCol="0" anchor="b"/>
          <a:lstStyle>
            <a:lvl1pPr algn="r">
              <a:defRPr sz="1200"/>
            </a:lvl1pPr>
          </a:lstStyle>
          <a:p>
            <a:fld id="{58418193-B5E2-4693-84D6-D19E11D1025A}" type="slidenum">
              <a:rPr lang="en-US" smtClean="0"/>
              <a:t>‹#›</a:t>
            </a:fld>
            <a:endParaRPr lang="en-US"/>
          </a:p>
        </p:txBody>
      </p:sp>
    </p:spTree>
    <p:extLst>
      <p:ext uri="{BB962C8B-B14F-4D97-AF65-F5344CB8AC3E}">
        <p14:creationId xmlns:p14="http://schemas.microsoft.com/office/powerpoint/2010/main" val="9778817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438458" y="0"/>
            <a:ext cx="4160520" cy="365760"/>
          </a:xfrm>
          <a:prstGeom prst="rect">
            <a:avLst/>
          </a:prstGeom>
        </p:spPr>
        <p:txBody>
          <a:bodyPr vert="horz" lIns="91440" tIns="45720" rIns="91440" bIns="45720" rtlCol="0"/>
          <a:lstStyle>
            <a:lvl1pPr algn="r">
              <a:defRPr sz="1200"/>
            </a:lvl1pPr>
          </a:lstStyle>
          <a:p>
            <a:fld id="{3ACFE8BD-D62C-4981-974D-EABB634BAEC5}" type="datetimeFigureOut">
              <a:rPr lang="en-US" smtClean="0"/>
              <a:t>4/29/2015</a:t>
            </a:fld>
            <a:endParaRPr lang="en-US" dirty="0"/>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948171"/>
            <a:ext cx="4160520" cy="36576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438458" y="6948171"/>
            <a:ext cx="4160520" cy="365760"/>
          </a:xfrm>
          <a:prstGeom prst="rect">
            <a:avLst/>
          </a:prstGeom>
        </p:spPr>
        <p:txBody>
          <a:bodyPr vert="horz" lIns="91440" tIns="45720" rIns="91440" bIns="45720" rtlCol="0" anchor="b"/>
          <a:lstStyle>
            <a:lvl1pPr algn="r">
              <a:defRPr sz="1200"/>
            </a:lvl1pPr>
          </a:lstStyle>
          <a:p>
            <a:fld id="{D51EF0D4-BE3D-4F70-BEA1-EA1AD3D8A7C6}" type="slidenum">
              <a:rPr lang="en-US" smtClean="0"/>
              <a:t>‹#›</a:t>
            </a:fld>
            <a:endParaRPr lang="en-US" dirty="0"/>
          </a:p>
        </p:txBody>
      </p:sp>
    </p:spTree>
    <p:extLst>
      <p:ext uri="{BB962C8B-B14F-4D97-AF65-F5344CB8AC3E}">
        <p14:creationId xmlns:p14="http://schemas.microsoft.com/office/powerpoint/2010/main" val="3174677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1</a:t>
            </a:fld>
            <a:endParaRPr lang="en-US" dirty="0"/>
          </a:p>
        </p:txBody>
      </p:sp>
    </p:spTree>
    <p:extLst>
      <p:ext uri="{BB962C8B-B14F-4D97-AF65-F5344CB8AC3E}">
        <p14:creationId xmlns:p14="http://schemas.microsoft.com/office/powerpoint/2010/main" val="412390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11</a:t>
            </a:fld>
            <a:endParaRPr lang="en-US" dirty="0"/>
          </a:p>
        </p:txBody>
      </p:sp>
    </p:spTree>
    <p:extLst>
      <p:ext uri="{BB962C8B-B14F-4D97-AF65-F5344CB8AC3E}">
        <p14:creationId xmlns:p14="http://schemas.microsoft.com/office/powerpoint/2010/main" val="2591769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12</a:t>
            </a:fld>
            <a:endParaRPr lang="en-US" dirty="0"/>
          </a:p>
        </p:txBody>
      </p:sp>
    </p:spTree>
    <p:extLst>
      <p:ext uri="{BB962C8B-B14F-4D97-AF65-F5344CB8AC3E}">
        <p14:creationId xmlns:p14="http://schemas.microsoft.com/office/powerpoint/2010/main" val="3046708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13</a:t>
            </a:fld>
            <a:endParaRPr lang="en-US" dirty="0"/>
          </a:p>
        </p:txBody>
      </p:sp>
    </p:spTree>
    <p:extLst>
      <p:ext uri="{BB962C8B-B14F-4D97-AF65-F5344CB8AC3E}">
        <p14:creationId xmlns:p14="http://schemas.microsoft.com/office/powerpoint/2010/main" val="1216646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14</a:t>
            </a:fld>
            <a:endParaRPr lang="en-US" dirty="0"/>
          </a:p>
        </p:txBody>
      </p:sp>
    </p:spTree>
    <p:extLst>
      <p:ext uri="{BB962C8B-B14F-4D97-AF65-F5344CB8AC3E}">
        <p14:creationId xmlns:p14="http://schemas.microsoft.com/office/powerpoint/2010/main" val="3049362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15</a:t>
            </a:fld>
            <a:endParaRPr lang="en-US" dirty="0"/>
          </a:p>
        </p:txBody>
      </p:sp>
    </p:spTree>
    <p:extLst>
      <p:ext uri="{BB962C8B-B14F-4D97-AF65-F5344CB8AC3E}">
        <p14:creationId xmlns:p14="http://schemas.microsoft.com/office/powerpoint/2010/main" val="2675135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16</a:t>
            </a:fld>
            <a:endParaRPr lang="en-US" dirty="0"/>
          </a:p>
        </p:txBody>
      </p:sp>
    </p:spTree>
    <p:extLst>
      <p:ext uri="{BB962C8B-B14F-4D97-AF65-F5344CB8AC3E}">
        <p14:creationId xmlns:p14="http://schemas.microsoft.com/office/powerpoint/2010/main" val="1993026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17</a:t>
            </a:fld>
            <a:endParaRPr lang="en-US" dirty="0"/>
          </a:p>
        </p:txBody>
      </p:sp>
    </p:spTree>
    <p:extLst>
      <p:ext uri="{BB962C8B-B14F-4D97-AF65-F5344CB8AC3E}">
        <p14:creationId xmlns:p14="http://schemas.microsoft.com/office/powerpoint/2010/main" val="2058231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18</a:t>
            </a:fld>
            <a:endParaRPr lang="en-US" dirty="0"/>
          </a:p>
        </p:txBody>
      </p:sp>
    </p:spTree>
    <p:extLst>
      <p:ext uri="{BB962C8B-B14F-4D97-AF65-F5344CB8AC3E}">
        <p14:creationId xmlns:p14="http://schemas.microsoft.com/office/powerpoint/2010/main" val="3417099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19</a:t>
            </a:fld>
            <a:endParaRPr lang="en-US" dirty="0"/>
          </a:p>
        </p:txBody>
      </p:sp>
    </p:spTree>
    <p:extLst>
      <p:ext uri="{BB962C8B-B14F-4D97-AF65-F5344CB8AC3E}">
        <p14:creationId xmlns:p14="http://schemas.microsoft.com/office/powerpoint/2010/main" val="2949268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20</a:t>
            </a:fld>
            <a:endParaRPr lang="en-US" dirty="0"/>
          </a:p>
        </p:txBody>
      </p:sp>
    </p:spTree>
    <p:extLst>
      <p:ext uri="{BB962C8B-B14F-4D97-AF65-F5344CB8AC3E}">
        <p14:creationId xmlns:p14="http://schemas.microsoft.com/office/powerpoint/2010/main" val="2946595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2</a:t>
            </a:fld>
            <a:endParaRPr lang="en-US" dirty="0"/>
          </a:p>
        </p:txBody>
      </p:sp>
    </p:spTree>
    <p:extLst>
      <p:ext uri="{BB962C8B-B14F-4D97-AF65-F5344CB8AC3E}">
        <p14:creationId xmlns:p14="http://schemas.microsoft.com/office/powerpoint/2010/main" val="28052593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21</a:t>
            </a:fld>
            <a:endParaRPr lang="en-US" dirty="0"/>
          </a:p>
        </p:txBody>
      </p:sp>
    </p:spTree>
    <p:extLst>
      <p:ext uri="{BB962C8B-B14F-4D97-AF65-F5344CB8AC3E}">
        <p14:creationId xmlns:p14="http://schemas.microsoft.com/office/powerpoint/2010/main" val="1484766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22</a:t>
            </a:fld>
            <a:endParaRPr lang="en-US" dirty="0"/>
          </a:p>
        </p:txBody>
      </p:sp>
    </p:spTree>
    <p:extLst>
      <p:ext uri="{BB962C8B-B14F-4D97-AF65-F5344CB8AC3E}">
        <p14:creationId xmlns:p14="http://schemas.microsoft.com/office/powerpoint/2010/main" val="17569774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23</a:t>
            </a:fld>
            <a:endParaRPr lang="en-US" dirty="0"/>
          </a:p>
        </p:txBody>
      </p:sp>
    </p:spTree>
    <p:extLst>
      <p:ext uri="{BB962C8B-B14F-4D97-AF65-F5344CB8AC3E}">
        <p14:creationId xmlns:p14="http://schemas.microsoft.com/office/powerpoint/2010/main" val="29530821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24</a:t>
            </a:fld>
            <a:endParaRPr lang="en-US" dirty="0"/>
          </a:p>
        </p:txBody>
      </p:sp>
    </p:spTree>
    <p:extLst>
      <p:ext uri="{BB962C8B-B14F-4D97-AF65-F5344CB8AC3E}">
        <p14:creationId xmlns:p14="http://schemas.microsoft.com/office/powerpoint/2010/main" val="35164052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25</a:t>
            </a:fld>
            <a:endParaRPr lang="en-US" dirty="0"/>
          </a:p>
        </p:txBody>
      </p:sp>
    </p:spTree>
    <p:extLst>
      <p:ext uri="{BB962C8B-B14F-4D97-AF65-F5344CB8AC3E}">
        <p14:creationId xmlns:p14="http://schemas.microsoft.com/office/powerpoint/2010/main" val="41115747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26</a:t>
            </a:fld>
            <a:endParaRPr lang="en-US" dirty="0"/>
          </a:p>
        </p:txBody>
      </p:sp>
    </p:spTree>
    <p:extLst>
      <p:ext uri="{BB962C8B-B14F-4D97-AF65-F5344CB8AC3E}">
        <p14:creationId xmlns:p14="http://schemas.microsoft.com/office/powerpoint/2010/main" val="2223511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27</a:t>
            </a:fld>
            <a:endParaRPr lang="en-US" dirty="0"/>
          </a:p>
        </p:txBody>
      </p:sp>
    </p:spTree>
    <p:extLst>
      <p:ext uri="{BB962C8B-B14F-4D97-AF65-F5344CB8AC3E}">
        <p14:creationId xmlns:p14="http://schemas.microsoft.com/office/powerpoint/2010/main" val="3957902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28</a:t>
            </a:fld>
            <a:endParaRPr lang="en-US" dirty="0"/>
          </a:p>
        </p:txBody>
      </p:sp>
    </p:spTree>
    <p:extLst>
      <p:ext uri="{BB962C8B-B14F-4D97-AF65-F5344CB8AC3E}">
        <p14:creationId xmlns:p14="http://schemas.microsoft.com/office/powerpoint/2010/main" val="1082719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29</a:t>
            </a:fld>
            <a:endParaRPr lang="en-US" dirty="0"/>
          </a:p>
        </p:txBody>
      </p:sp>
    </p:spTree>
    <p:extLst>
      <p:ext uri="{BB962C8B-B14F-4D97-AF65-F5344CB8AC3E}">
        <p14:creationId xmlns:p14="http://schemas.microsoft.com/office/powerpoint/2010/main" val="21250453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30</a:t>
            </a:fld>
            <a:endParaRPr lang="en-US" dirty="0"/>
          </a:p>
        </p:txBody>
      </p:sp>
    </p:spTree>
    <p:extLst>
      <p:ext uri="{BB962C8B-B14F-4D97-AF65-F5344CB8AC3E}">
        <p14:creationId xmlns:p14="http://schemas.microsoft.com/office/powerpoint/2010/main" val="4039460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3</a:t>
            </a:fld>
            <a:endParaRPr lang="en-US" dirty="0"/>
          </a:p>
        </p:txBody>
      </p:sp>
    </p:spTree>
    <p:extLst>
      <p:ext uri="{BB962C8B-B14F-4D97-AF65-F5344CB8AC3E}">
        <p14:creationId xmlns:p14="http://schemas.microsoft.com/office/powerpoint/2010/main" val="2549822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31</a:t>
            </a:fld>
            <a:endParaRPr lang="en-US" dirty="0"/>
          </a:p>
        </p:txBody>
      </p:sp>
    </p:spTree>
    <p:extLst>
      <p:ext uri="{BB962C8B-B14F-4D97-AF65-F5344CB8AC3E}">
        <p14:creationId xmlns:p14="http://schemas.microsoft.com/office/powerpoint/2010/main" val="15487801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t>32</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t>33</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34</a:t>
            </a:fld>
            <a:endParaRPr lang="en-US" dirty="0"/>
          </a:p>
        </p:txBody>
      </p:sp>
    </p:spTree>
    <p:extLst>
      <p:ext uri="{BB962C8B-B14F-4D97-AF65-F5344CB8AC3E}">
        <p14:creationId xmlns:p14="http://schemas.microsoft.com/office/powerpoint/2010/main" val="41447464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35</a:t>
            </a:fld>
            <a:endParaRPr lang="en-US" dirty="0"/>
          </a:p>
        </p:txBody>
      </p:sp>
    </p:spTree>
    <p:extLst>
      <p:ext uri="{BB962C8B-B14F-4D97-AF65-F5344CB8AC3E}">
        <p14:creationId xmlns:p14="http://schemas.microsoft.com/office/powerpoint/2010/main" val="32232930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36</a:t>
            </a:fld>
            <a:endParaRPr lang="en-US" dirty="0"/>
          </a:p>
        </p:txBody>
      </p:sp>
    </p:spTree>
    <p:extLst>
      <p:ext uri="{BB962C8B-B14F-4D97-AF65-F5344CB8AC3E}">
        <p14:creationId xmlns:p14="http://schemas.microsoft.com/office/powerpoint/2010/main" val="42447553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t>37</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t>38</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t>39</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t>40</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4</a:t>
            </a:fld>
            <a:endParaRPr lang="en-US" dirty="0"/>
          </a:p>
        </p:txBody>
      </p:sp>
    </p:spTree>
    <p:extLst>
      <p:ext uri="{BB962C8B-B14F-4D97-AF65-F5344CB8AC3E}">
        <p14:creationId xmlns:p14="http://schemas.microsoft.com/office/powerpoint/2010/main" val="41948749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t>41</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t>42</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t>43</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t>44</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t>45</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46</a:t>
            </a:fld>
            <a:endParaRPr lang="en-US" dirty="0"/>
          </a:p>
        </p:txBody>
      </p:sp>
    </p:spTree>
    <p:extLst>
      <p:ext uri="{BB962C8B-B14F-4D97-AF65-F5344CB8AC3E}">
        <p14:creationId xmlns:p14="http://schemas.microsoft.com/office/powerpoint/2010/main" val="17046530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47</a:t>
            </a:fld>
            <a:endParaRPr lang="en-US" dirty="0"/>
          </a:p>
        </p:txBody>
      </p:sp>
    </p:spTree>
    <p:extLst>
      <p:ext uri="{BB962C8B-B14F-4D97-AF65-F5344CB8AC3E}">
        <p14:creationId xmlns:p14="http://schemas.microsoft.com/office/powerpoint/2010/main" val="22110618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48</a:t>
            </a:fld>
            <a:endParaRPr lang="en-US" dirty="0"/>
          </a:p>
        </p:txBody>
      </p:sp>
    </p:spTree>
    <p:extLst>
      <p:ext uri="{BB962C8B-B14F-4D97-AF65-F5344CB8AC3E}">
        <p14:creationId xmlns:p14="http://schemas.microsoft.com/office/powerpoint/2010/main" val="40378867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49</a:t>
            </a:fld>
            <a:endParaRPr lang="en-US" dirty="0"/>
          </a:p>
        </p:txBody>
      </p:sp>
    </p:spTree>
    <p:extLst>
      <p:ext uri="{BB962C8B-B14F-4D97-AF65-F5344CB8AC3E}">
        <p14:creationId xmlns:p14="http://schemas.microsoft.com/office/powerpoint/2010/main" val="14874614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50</a:t>
            </a:fld>
            <a:endParaRPr lang="en-US" dirty="0"/>
          </a:p>
        </p:txBody>
      </p:sp>
    </p:spTree>
    <p:extLst>
      <p:ext uri="{BB962C8B-B14F-4D97-AF65-F5344CB8AC3E}">
        <p14:creationId xmlns:p14="http://schemas.microsoft.com/office/powerpoint/2010/main" val="544477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5</a:t>
            </a:fld>
            <a:endParaRPr lang="en-US" dirty="0"/>
          </a:p>
        </p:txBody>
      </p:sp>
    </p:spTree>
    <p:extLst>
      <p:ext uri="{BB962C8B-B14F-4D97-AF65-F5344CB8AC3E}">
        <p14:creationId xmlns:p14="http://schemas.microsoft.com/office/powerpoint/2010/main" val="34241208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51</a:t>
            </a:fld>
            <a:endParaRPr lang="en-US" dirty="0"/>
          </a:p>
        </p:txBody>
      </p:sp>
    </p:spTree>
    <p:extLst>
      <p:ext uri="{BB962C8B-B14F-4D97-AF65-F5344CB8AC3E}">
        <p14:creationId xmlns:p14="http://schemas.microsoft.com/office/powerpoint/2010/main" val="37549052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52</a:t>
            </a:fld>
            <a:endParaRPr lang="en-US" dirty="0"/>
          </a:p>
        </p:txBody>
      </p:sp>
    </p:spTree>
    <p:extLst>
      <p:ext uri="{BB962C8B-B14F-4D97-AF65-F5344CB8AC3E}">
        <p14:creationId xmlns:p14="http://schemas.microsoft.com/office/powerpoint/2010/main" val="1875746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53</a:t>
            </a:fld>
            <a:endParaRPr lang="en-US" dirty="0"/>
          </a:p>
        </p:txBody>
      </p:sp>
    </p:spTree>
    <p:extLst>
      <p:ext uri="{BB962C8B-B14F-4D97-AF65-F5344CB8AC3E}">
        <p14:creationId xmlns:p14="http://schemas.microsoft.com/office/powerpoint/2010/main" val="15941794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54</a:t>
            </a:fld>
            <a:endParaRPr lang="en-US" dirty="0"/>
          </a:p>
        </p:txBody>
      </p:sp>
    </p:spTree>
    <p:extLst>
      <p:ext uri="{BB962C8B-B14F-4D97-AF65-F5344CB8AC3E}">
        <p14:creationId xmlns:p14="http://schemas.microsoft.com/office/powerpoint/2010/main" val="24428677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55</a:t>
            </a:fld>
            <a:endParaRPr lang="en-US" dirty="0"/>
          </a:p>
        </p:txBody>
      </p:sp>
    </p:spTree>
    <p:extLst>
      <p:ext uri="{BB962C8B-B14F-4D97-AF65-F5344CB8AC3E}">
        <p14:creationId xmlns:p14="http://schemas.microsoft.com/office/powerpoint/2010/main" val="16981801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56</a:t>
            </a:fld>
            <a:endParaRPr lang="en-US" dirty="0"/>
          </a:p>
        </p:txBody>
      </p:sp>
    </p:spTree>
    <p:extLst>
      <p:ext uri="{BB962C8B-B14F-4D97-AF65-F5344CB8AC3E}">
        <p14:creationId xmlns:p14="http://schemas.microsoft.com/office/powerpoint/2010/main" val="18770589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57</a:t>
            </a:fld>
            <a:endParaRPr lang="en-US" dirty="0"/>
          </a:p>
        </p:txBody>
      </p:sp>
    </p:spTree>
    <p:extLst>
      <p:ext uri="{BB962C8B-B14F-4D97-AF65-F5344CB8AC3E}">
        <p14:creationId xmlns:p14="http://schemas.microsoft.com/office/powerpoint/2010/main" val="3239204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58</a:t>
            </a:fld>
            <a:endParaRPr lang="en-US" dirty="0"/>
          </a:p>
        </p:txBody>
      </p:sp>
    </p:spTree>
    <p:extLst>
      <p:ext uri="{BB962C8B-B14F-4D97-AF65-F5344CB8AC3E}">
        <p14:creationId xmlns:p14="http://schemas.microsoft.com/office/powerpoint/2010/main" val="284122731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59</a:t>
            </a:fld>
            <a:endParaRPr lang="en-US" dirty="0"/>
          </a:p>
        </p:txBody>
      </p:sp>
    </p:spTree>
    <p:extLst>
      <p:ext uri="{BB962C8B-B14F-4D97-AF65-F5344CB8AC3E}">
        <p14:creationId xmlns:p14="http://schemas.microsoft.com/office/powerpoint/2010/main" val="335919760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60</a:t>
            </a:fld>
            <a:endParaRPr lang="en-US" dirty="0"/>
          </a:p>
        </p:txBody>
      </p:sp>
    </p:spTree>
    <p:extLst>
      <p:ext uri="{BB962C8B-B14F-4D97-AF65-F5344CB8AC3E}">
        <p14:creationId xmlns:p14="http://schemas.microsoft.com/office/powerpoint/2010/main" val="2440762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6</a:t>
            </a:fld>
            <a:endParaRPr lang="en-US" dirty="0"/>
          </a:p>
        </p:txBody>
      </p:sp>
    </p:spTree>
    <p:extLst>
      <p:ext uri="{BB962C8B-B14F-4D97-AF65-F5344CB8AC3E}">
        <p14:creationId xmlns:p14="http://schemas.microsoft.com/office/powerpoint/2010/main" val="20312776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61</a:t>
            </a:fld>
            <a:endParaRPr lang="en-US" dirty="0"/>
          </a:p>
        </p:txBody>
      </p:sp>
    </p:spTree>
    <p:extLst>
      <p:ext uri="{BB962C8B-B14F-4D97-AF65-F5344CB8AC3E}">
        <p14:creationId xmlns:p14="http://schemas.microsoft.com/office/powerpoint/2010/main" val="20191494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62</a:t>
            </a:fld>
            <a:endParaRPr lang="en-US" dirty="0"/>
          </a:p>
        </p:txBody>
      </p:sp>
    </p:spTree>
    <p:extLst>
      <p:ext uri="{BB962C8B-B14F-4D97-AF65-F5344CB8AC3E}">
        <p14:creationId xmlns:p14="http://schemas.microsoft.com/office/powerpoint/2010/main" val="19327132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63</a:t>
            </a:fld>
            <a:endParaRPr lang="en-US" dirty="0"/>
          </a:p>
        </p:txBody>
      </p:sp>
    </p:spTree>
    <p:extLst>
      <p:ext uri="{BB962C8B-B14F-4D97-AF65-F5344CB8AC3E}">
        <p14:creationId xmlns:p14="http://schemas.microsoft.com/office/powerpoint/2010/main" val="41538062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64</a:t>
            </a:fld>
            <a:endParaRPr lang="en-US" dirty="0"/>
          </a:p>
        </p:txBody>
      </p:sp>
    </p:spTree>
    <p:extLst>
      <p:ext uri="{BB962C8B-B14F-4D97-AF65-F5344CB8AC3E}">
        <p14:creationId xmlns:p14="http://schemas.microsoft.com/office/powerpoint/2010/main" val="25560832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65</a:t>
            </a:fld>
            <a:endParaRPr lang="en-US" dirty="0"/>
          </a:p>
        </p:txBody>
      </p:sp>
    </p:spTree>
    <p:extLst>
      <p:ext uri="{BB962C8B-B14F-4D97-AF65-F5344CB8AC3E}">
        <p14:creationId xmlns:p14="http://schemas.microsoft.com/office/powerpoint/2010/main" val="34818905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66</a:t>
            </a:fld>
            <a:endParaRPr lang="en-US" dirty="0"/>
          </a:p>
        </p:txBody>
      </p:sp>
    </p:spTree>
    <p:extLst>
      <p:ext uri="{BB962C8B-B14F-4D97-AF65-F5344CB8AC3E}">
        <p14:creationId xmlns:p14="http://schemas.microsoft.com/office/powerpoint/2010/main" val="282189711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67</a:t>
            </a:fld>
            <a:endParaRPr lang="en-US" dirty="0"/>
          </a:p>
        </p:txBody>
      </p:sp>
    </p:spTree>
    <p:extLst>
      <p:ext uri="{BB962C8B-B14F-4D97-AF65-F5344CB8AC3E}">
        <p14:creationId xmlns:p14="http://schemas.microsoft.com/office/powerpoint/2010/main" val="145858582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68</a:t>
            </a:fld>
            <a:endParaRPr lang="en-US" dirty="0"/>
          </a:p>
        </p:txBody>
      </p:sp>
    </p:spTree>
    <p:extLst>
      <p:ext uri="{BB962C8B-B14F-4D97-AF65-F5344CB8AC3E}">
        <p14:creationId xmlns:p14="http://schemas.microsoft.com/office/powerpoint/2010/main" val="14585858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69</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8</a:t>
            </a:fld>
            <a:endParaRPr lang="en-US" dirty="0"/>
          </a:p>
        </p:txBody>
      </p:sp>
    </p:spTree>
    <p:extLst>
      <p:ext uri="{BB962C8B-B14F-4D97-AF65-F5344CB8AC3E}">
        <p14:creationId xmlns:p14="http://schemas.microsoft.com/office/powerpoint/2010/main" val="2929660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9</a:t>
            </a:fld>
            <a:endParaRPr lang="en-US" dirty="0"/>
          </a:p>
        </p:txBody>
      </p:sp>
    </p:spTree>
    <p:extLst>
      <p:ext uri="{BB962C8B-B14F-4D97-AF65-F5344CB8AC3E}">
        <p14:creationId xmlns:p14="http://schemas.microsoft.com/office/powerpoint/2010/main" val="3719221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t>10</a:t>
            </a:fld>
            <a:endParaRPr lang="en-US" dirty="0"/>
          </a:p>
        </p:txBody>
      </p:sp>
    </p:spTree>
    <p:extLst>
      <p:ext uri="{BB962C8B-B14F-4D97-AF65-F5344CB8AC3E}">
        <p14:creationId xmlns:p14="http://schemas.microsoft.com/office/powerpoint/2010/main" val="492291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AAE850C-AF93-4956-BF48-54E389529FC9}" type="datetime1">
              <a:rPr lang="en-US" smtClean="0"/>
              <a:t>4/29/2015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t>‹#›</a:t>
            </a:fld>
            <a:endParaRPr lang="en-US" dirty="0"/>
          </a:p>
        </p:txBody>
      </p:sp>
    </p:spTree>
    <p:extLst>
      <p:ext uri="{BB962C8B-B14F-4D97-AF65-F5344CB8AC3E}">
        <p14:creationId xmlns:p14="http://schemas.microsoft.com/office/powerpoint/2010/main" val="35599174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077206-DE01-4673-95B1-850E8293398C}" type="datetime1">
              <a:rPr lang="en-US" smtClean="0"/>
              <a:t>4/29/2015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t>‹#›</a:t>
            </a:fld>
            <a:endParaRPr lang="en-US" dirty="0"/>
          </a:p>
        </p:txBody>
      </p:sp>
    </p:spTree>
    <p:extLst>
      <p:ext uri="{BB962C8B-B14F-4D97-AF65-F5344CB8AC3E}">
        <p14:creationId xmlns:p14="http://schemas.microsoft.com/office/powerpoint/2010/main" val="76730189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1FC94-5558-4295-BD29-57EEAEDAF123}" type="datetime1">
              <a:rPr lang="en-US" smtClean="0"/>
              <a:t>4/29/2015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t>‹#›</a:t>
            </a:fld>
            <a:endParaRPr lang="en-US" dirty="0"/>
          </a:p>
        </p:txBody>
      </p:sp>
    </p:spTree>
    <p:extLst>
      <p:ext uri="{BB962C8B-B14F-4D97-AF65-F5344CB8AC3E}">
        <p14:creationId xmlns:p14="http://schemas.microsoft.com/office/powerpoint/2010/main" val="3440403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7CC5F7-AF58-4935-854F-1294D8480485}" type="datetime1">
              <a:rPr lang="en-US" smtClean="0"/>
              <a:t>4/29/2015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t>‹#›</a:t>
            </a:fld>
            <a:endParaRPr lang="en-US" dirty="0"/>
          </a:p>
        </p:txBody>
      </p:sp>
    </p:spTree>
    <p:extLst>
      <p:ext uri="{BB962C8B-B14F-4D97-AF65-F5344CB8AC3E}">
        <p14:creationId xmlns:p14="http://schemas.microsoft.com/office/powerpoint/2010/main" val="17933017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4573B3-9B98-4AD7-A970-0B8A65E9F455}" type="datetime1">
              <a:rPr lang="en-US" smtClean="0"/>
              <a:t>4/29/2015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t>‹#›</a:t>
            </a:fld>
            <a:endParaRPr lang="en-US" dirty="0"/>
          </a:p>
        </p:txBody>
      </p:sp>
    </p:spTree>
    <p:extLst>
      <p:ext uri="{BB962C8B-B14F-4D97-AF65-F5344CB8AC3E}">
        <p14:creationId xmlns:p14="http://schemas.microsoft.com/office/powerpoint/2010/main" val="11699447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84CF42-69A5-4F2A-9DCF-72FD5EDAD5B3}" type="datetime1">
              <a:rPr lang="en-US" smtClean="0"/>
              <a:t>4/29/2015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E6815B-E59C-4D87-B1F6-ECBDD22AF1DC}" type="slidenum">
              <a:rPr lang="en-US" smtClean="0"/>
              <a:t>‹#›</a:t>
            </a:fld>
            <a:endParaRPr lang="en-US" dirty="0"/>
          </a:p>
        </p:txBody>
      </p:sp>
    </p:spTree>
    <p:extLst>
      <p:ext uri="{BB962C8B-B14F-4D97-AF65-F5344CB8AC3E}">
        <p14:creationId xmlns:p14="http://schemas.microsoft.com/office/powerpoint/2010/main" val="9271476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48530-A9A2-42A9-972D-2A40F4592579}" type="datetime1">
              <a:rPr lang="en-US" smtClean="0"/>
              <a:t>4/29/2015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5E6815B-E59C-4D87-B1F6-ECBDD22AF1DC}" type="slidenum">
              <a:rPr lang="en-US" smtClean="0"/>
              <a:t>‹#›</a:t>
            </a:fld>
            <a:endParaRPr lang="en-US" dirty="0"/>
          </a:p>
        </p:txBody>
      </p:sp>
    </p:spTree>
    <p:extLst>
      <p:ext uri="{BB962C8B-B14F-4D97-AF65-F5344CB8AC3E}">
        <p14:creationId xmlns:p14="http://schemas.microsoft.com/office/powerpoint/2010/main" val="2703086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95600" y="110756"/>
            <a:ext cx="6019800" cy="487362"/>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169FFB-2912-4B6A-A049-8F3BD1CC1E5A}" type="datetime1">
              <a:rPr lang="en-US" smtClean="0"/>
              <a:t>4/29/2015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5E6815B-E59C-4D87-B1F6-ECBDD22AF1DC}" type="slidenum">
              <a:rPr lang="en-US" smtClean="0"/>
              <a:t>‹#›</a:t>
            </a:fld>
            <a:endParaRPr lang="en-US" dirty="0"/>
          </a:p>
        </p:txBody>
      </p:sp>
      <p:pic>
        <p:nvPicPr>
          <p:cNvPr id="2051" name="Picture 3" descr="C:\Users\AMMU\Desktop\Border.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878905" y="-25052"/>
            <a:ext cx="7265095"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5560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DC750-60AD-4FDC-BC50-E950272131C1}" type="datetime1">
              <a:rPr lang="en-US" smtClean="0"/>
              <a:t>4/29/2015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5E6815B-E59C-4D87-B1F6-ECBDD22AF1DC}" type="slidenum">
              <a:rPr lang="en-US" smtClean="0"/>
              <a:t>‹#›</a:t>
            </a:fld>
            <a:endParaRPr lang="en-US" dirty="0"/>
          </a:p>
        </p:txBody>
      </p:sp>
    </p:spTree>
    <p:extLst>
      <p:ext uri="{BB962C8B-B14F-4D97-AF65-F5344CB8AC3E}">
        <p14:creationId xmlns:p14="http://schemas.microsoft.com/office/powerpoint/2010/main" val="41130308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6FC14E-AC3E-4FE0-8224-6CB0D030CA8B}" type="datetime1">
              <a:rPr lang="en-US" smtClean="0"/>
              <a:t>4/29/2015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E6815B-E59C-4D87-B1F6-ECBDD22AF1DC}" type="slidenum">
              <a:rPr lang="en-US" smtClean="0"/>
              <a:t>‹#›</a:t>
            </a:fld>
            <a:endParaRPr lang="en-US" dirty="0"/>
          </a:p>
        </p:txBody>
      </p:sp>
    </p:spTree>
    <p:extLst>
      <p:ext uri="{BB962C8B-B14F-4D97-AF65-F5344CB8AC3E}">
        <p14:creationId xmlns:p14="http://schemas.microsoft.com/office/powerpoint/2010/main" val="1516865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32CF68-A398-40A5-AE77-71E77434B9D5}" type="datetime1">
              <a:rPr lang="en-US" smtClean="0"/>
              <a:t>4/29/2015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E6815B-E59C-4D87-B1F6-ECBDD22AF1DC}" type="slidenum">
              <a:rPr lang="en-US" smtClean="0"/>
              <a:t>‹#›</a:t>
            </a:fld>
            <a:endParaRPr lang="en-US" dirty="0"/>
          </a:p>
        </p:txBody>
      </p:sp>
    </p:spTree>
    <p:extLst>
      <p:ext uri="{BB962C8B-B14F-4D97-AF65-F5344CB8AC3E}">
        <p14:creationId xmlns:p14="http://schemas.microsoft.com/office/powerpoint/2010/main" val="1781286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67000" y="198438"/>
            <a:ext cx="6019800" cy="487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43000"/>
            <a:ext cx="8229600" cy="5105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AFFD7ED8-47ED-49B8-A8ED-5D345B6B7BCC}" type="datetime1">
              <a:rPr lang="en-US" smtClean="0"/>
              <a:t>4/29/2015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3754410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spcBef>
          <a:spcPct val="0"/>
        </a:spcBef>
        <a:buNone/>
        <a:defRPr sz="2000" b="1" kern="1200">
          <a:solidFill>
            <a:srgbClr val="FF0066"/>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5.gif"/></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210.png"/></Relationships>
</file>

<file path=ppt/slides/_rels/slide2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62.xml"/><Relationship Id="rId1" Type="http://schemas.openxmlformats.org/officeDocument/2006/relationships/slideLayout" Target="../slideLayouts/slideLayout6.xml"/><Relationship Id="rId5" Type="http://schemas.openxmlformats.org/officeDocument/2006/relationships/image" Target="../media/image12.tiff"/><Relationship Id="rId4" Type="http://schemas.openxmlformats.org/officeDocument/2006/relationships/image" Target="../media/image11.tiff"/></Relationships>
</file>

<file path=ppt/slides/_rels/slide64.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63.xml"/><Relationship Id="rId1" Type="http://schemas.openxmlformats.org/officeDocument/2006/relationships/slideLayout" Target="../slideLayouts/slideLayout6.xml"/><Relationship Id="rId5" Type="http://schemas.openxmlformats.org/officeDocument/2006/relationships/image" Target="../media/image15.tiff"/><Relationship Id="rId4" Type="http://schemas.openxmlformats.org/officeDocument/2006/relationships/image" Target="../media/image14.tiff"/></Relationships>
</file>

<file path=ppt/slides/_rels/slide65.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notesSlide" Target="../notesSlides/notesSlide64.xml"/><Relationship Id="rId1" Type="http://schemas.openxmlformats.org/officeDocument/2006/relationships/slideLayout" Target="../slideLayouts/slideLayout6.xml"/><Relationship Id="rId5" Type="http://schemas.openxmlformats.org/officeDocument/2006/relationships/image" Target="../media/image18.tiff"/><Relationship Id="rId4" Type="http://schemas.openxmlformats.org/officeDocument/2006/relationships/image" Target="../media/image17.tiff"/></Relationships>
</file>

<file path=ppt/slides/_rels/slide6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latin typeface="Octapost NBP" pitchFamily="2" charset="0"/>
              </a:rPr>
              <a:t>Unit-IV</a:t>
            </a:r>
            <a:endParaRPr lang="en-US" sz="6600" dirty="0">
              <a:latin typeface="Octapost NBP" pitchFamily="2" charset="0"/>
            </a:endParaRPr>
          </a:p>
        </p:txBody>
      </p:sp>
      <p:sp>
        <p:nvSpPr>
          <p:cNvPr id="3" name="Subtitle 2"/>
          <p:cNvSpPr>
            <a:spLocks noGrp="1"/>
          </p:cNvSpPr>
          <p:nvPr>
            <p:ph type="subTitle" idx="1"/>
          </p:nvPr>
        </p:nvSpPr>
        <p:spPr/>
        <p:txBody>
          <a:bodyPr>
            <a:normAutofit/>
          </a:bodyPr>
          <a:lstStyle/>
          <a:p>
            <a:pPr algn="l"/>
            <a:r>
              <a:rPr lang="en-US" sz="6000" dirty="0">
                <a:latin typeface="Octapost NBP" pitchFamily="2" charset="0"/>
              </a:rPr>
              <a:t>8086 Microprocessor</a:t>
            </a:r>
            <a:endParaRPr lang="en-US" sz="6000" b="1" dirty="0" smtClean="0">
              <a:solidFill>
                <a:schemeClr val="tx1"/>
              </a:solidFill>
            </a:endParaRPr>
          </a:p>
        </p:txBody>
      </p:sp>
    </p:spTree>
    <p:extLst>
      <p:ext uri="{BB962C8B-B14F-4D97-AF65-F5344CB8AC3E}">
        <p14:creationId xmlns:p14="http://schemas.microsoft.com/office/powerpoint/2010/main" val="42456557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t>10</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508653"/>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Code Segment Register</a:t>
            </a:r>
          </a:p>
          <a:p>
            <a:endParaRPr lang="en-US" sz="800" b="1" dirty="0" smtClean="0">
              <a:solidFill>
                <a:srgbClr val="0070C0"/>
              </a:solidFill>
              <a:latin typeface="Verdana" pitchFamily="34" charset="0"/>
              <a:ea typeface="Verdana" pitchFamily="34" charset="0"/>
              <a:cs typeface="Verdana" pitchFamily="34" charset="0"/>
            </a:endParaRPr>
          </a:p>
          <a:p>
            <a:endParaRPr lang="en-US" sz="800" b="1" dirty="0">
              <a:latin typeface="+mj-lt"/>
            </a:endParaRPr>
          </a:p>
          <a:p>
            <a:pPr marL="285750" indent="-285750">
              <a:buBlip>
                <a:blip r:embed="rId3"/>
              </a:buBlip>
            </a:pPr>
            <a:r>
              <a:rPr lang="en-US" sz="1400" b="1" dirty="0" smtClean="0">
                <a:latin typeface="+mj-lt"/>
              </a:rPr>
              <a:t>16-bit</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CS contains the base or start of the current code segment; IP contains the distance or offset from this address to the next instruction byte to be fetched.</a:t>
            </a:r>
          </a:p>
          <a:p>
            <a:pPr marL="285750" indent="-285750">
              <a:buBlip>
                <a:blip r:embed="rId3"/>
              </a:buBlip>
            </a:pPr>
            <a:endParaRPr lang="en-US" sz="1400" b="1" dirty="0">
              <a:latin typeface="+mj-lt"/>
            </a:endParaRPr>
          </a:p>
          <a:p>
            <a:pPr marL="285750" indent="-285750">
              <a:buBlip>
                <a:blip r:embed="rId3"/>
              </a:buBlip>
            </a:pPr>
            <a:r>
              <a:rPr lang="en-US" sz="1400" b="1" dirty="0" smtClean="0">
                <a:latin typeface="+mj-lt"/>
              </a:rPr>
              <a:t>BIU computes the 20-bit physical address by logically shifting the contents of CS 4-bits to the left and then adding the 16-bit contents of IP. </a:t>
            </a:r>
          </a:p>
          <a:p>
            <a:pPr marL="285750" indent="-285750">
              <a:buBlip>
                <a:blip r:embed="rId3"/>
              </a:buBlip>
            </a:pPr>
            <a:endParaRPr lang="en-US" sz="1400" b="1" dirty="0">
              <a:latin typeface="+mj-lt"/>
            </a:endParaRPr>
          </a:p>
          <a:p>
            <a:pPr marL="285750" indent="-285750">
              <a:buBlip>
                <a:blip r:embed="rId3"/>
              </a:buBlip>
            </a:pPr>
            <a:r>
              <a:rPr lang="en-US" sz="1400" b="1" dirty="0" smtClean="0">
                <a:latin typeface="+mj-lt"/>
              </a:rPr>
              <a:t>That is, all instructions of a program are relative to the contents of the CS register multiplied by 16 and then offset is added provided by the IP.</a:t>
            </a:r>
            <a:endParaRPr lang="en-US" sz="1400" b="1" dirty="0">
              <a:latin typeface="+mj-lt"/>
            </a:endParaRPr>
          </a:p>
        </p:txBody>
      </p:sp>
      <p:pic>
        <p:nvPicPr>
          <p:cNvPr id="10"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282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t>11</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2585323"/>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Data Segment Register</a:t>
            </a:r>
          </a:p>
          <a:p>
            <a:endParaRPr lang="en-US" b="1" dirty="0" smtClean="0">
              <a:solidFill>
                <a:srgbClr val="0070C0"/>
              </a:solidFill>
              <a:latin typeface="Verdana" pitchFamily="34" charset="0"/>
              <a:ea typeface="Verdana" pitchFamily="34" charset="0"/>
              <a:cs typeface="Verdana" pitchFamily="34" charset="0"/>
            </a:endParaRPr>
          </a:p>
          <a:p>
            <a:endParaRPr lang="en-US" sz="1400" b="1" dirty="0">
              <a:latin typeface="+mj-lt"/>
            </a:endParaRPr>
          </a:p>
          <a:p>
            <a:pPr marL="285750" indent="-285750">
              <a:buBlip>
                <a:blip r:embed="rId3"/>
              </a:buBlip>
            </a:pPr>
            <a:r>
              <a:rPr lang="en-US" sz="1400" b="1" dirty="0" smtClean="0">
                <a:latin typeface="+mj-lt"/>
              </a:rPr>
              <a:t>16-bit</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Points to the current data segment; operands for most instructions are fetched from this segment.</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The 16-bit contents of the Source Index (SI) or Destination Index (DI) or a 16-bit displacement are used as offset for computing the 20-bit physical address.</a:t>
            </a:r>
            <a:endParaRPr lang="en-US" sz="1400" b="1" dirty="0">
              <a:latin typeface="+mj-lt"/>
            </a:endParaRPr>
          </a:p>
        </p:txBody>
      </p:sp>
      <p:pic>
        <p:nvPicPr>
          <p:cNvPr id="11"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988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t>12</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2985433"/>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Stack Segment Register</a:t>
            </a:r>
          </a:p>
          <a:p>
            <a:endParaRPr lang="en-US" sz="800" b="1" dirty="0" smtClean="0">
              <a:solidFill>
                <a:srgbClr val="0070C0"/>
              </a:solidFill>
              <a:latin typeface="Verdana" pitchFamily="34" charset="0"/>
              <a:ea typeface="Verdana" pitchFamily="34" charset="0"/>
              <a:cs typeface="Verdana" pitchFamily="34" charset="0"/>
            </a:endParaRPr>
          </a:p>
          <a:p>
            <a:endParaRPr lang="en-US" sz="800" b="1" dirty="0">
              <a:latin typeface="+mj-lt"/>
            </a:endParaRPr>
          </a:p>
          <a:p>
            <a:pPr marL="285750" indent="-285750">
              <a:buBlip>
                <a:blip r:embed="rId3"/>
              </a:buBlip>
            </a:pPr>
            <a:r>
              <a:rPr lang="en-US" sz="1400" b="1" dirty="0" smtClean="0">
                <a:latin typeface="+mj-lt"/>
              </a:rPr>
              <a:t>16-bit</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Points to the current stack.</a:t>
            </a:r>
          </a:p>
          <a:p>
            <a:pPr marL="285750" indent="-285750">
              <a:buBlip>
                <a:blip r:embed="rId3"/>
              </a:buBlip>
            </a:pPr>
            <a:endParaRPr lang="en-US" sz="1400" b="1" dirty="0">
              <a:latin typeface="+mj-lt"/>
            </a:endParaRPr>
          </a:p>
          <a:p>
            <a:pPr marL="285750" indent="-285750">
              <a:buBlip>
                <a:blip r:embed="rId3"/>
              </a:buBlip>
            </a:pPr>
            <a:r>
              <a:rPr lang="en-US" sz="1400" b="1" dirty="0" smtClean="0">
                <a:latin typeface="+mj-lt"/>
              </a:rPr>
              <a:t>The 20-bit physical stack address is calculated from the Stack Segment (SS) and the Stack Pointer (SP) for stack instructions such as </a:t>
            </a:r>
            <a:r>
              <a:rPr lang="en-US" sz="1400" b="1" dirty="0" smtClean="0">
                <a:solidFill>
                  <a:schemeClr val="accent2">
                    <a:lumMod val="75000"/>
                  </a:schemeClr>
                </a:solidFill>
                <a:latin typeface="+mj-lt"/>
              </a:rPr>
              <a:t>PUSH</a:t>
            </a:r>
            <a:r>
              <a:rPr lang="en-US" sz="1400" b="1" dirty="0" smtClean="0">
                <a:latin typeface="+mj-lt"/>
              </a:rPr>
              <a:t> and </a:t>
            </a:r>
            <a:r>
              <a:rPr lang="en-US" sz="1400" b="1" dirty="0" smtClean="0">
                <a:solidFill>
                  <a:schemeClr val="accent2">
                    <a:lumMod val="75000"/>
                  </a:schemeClr>
                </a:solidFill>
                <a:latin typeface="+mj-lt"/>
              </a:rPr>
              <a:t>POP</a:t>
            </a:r>
            <a:r>
              <a:rPr lang="en-US" sz="1400" b="1" dirty="0" smtClean="0">
                <a:latin typeface="+mj-lt"/>
              </a:rPr>
              <a:t>.</a:t>
            </a:r>
          </a:p>
          <a:p>
            <a:pPr marL="285750" indent="-285750">
              <a:buBlip>
                <a:blip r:embed="rId3"/>
              </a:buBlip>
            </a:pPr>
            <a:endParaRPr lang="en-US" sz="1400" b="1" dirty="0">
              <a:latin typeface="+mj-lt"/>
            </a:endParaRPr>
          </a:p>
          <a:p>
            <a:pPr marL="285750" indent="-285750">
              <a:buBlip>
                <a:blip r:embed="rId3"/>
              </a:buBlip>
            </a:pPr>
            <a:r>
              <a:rPr lang="en-US" sz="1400" b="1" dirty="0" smtClean="0">
                <a:latin typeface="+mj-lt"/>
              </a:rPr>
              <a:t>In </a:t>
            </a:r>
            <a:r>
              <a:rPr lang="en-US" sz="1400" b="1" u="sng" dirty="0">
                <a:latin typeface="+mj-lt"/>
              </a:rPr>
              <a:t>b</a:t>
            </a:r>
            <a:r>
              <a:rPr lang="en-US" sz="1400" b="1" u="sng" dirty="0" smtClean="0">
                <a:latin typeface="+mj-lt"/>
              </a:rPr>
              <a:t>ased addressing mode</a:t>
            </a:r>
            <a:r>
              <a:rPr lang="en-US" sz="1400" b="1" dirty="0" smtClean="0">
                <a:latin typeface="+mj-lt"/>
              </a:rPr>
              <a:t>, the 20-bit physical stack address is calculated from the </a:t>
            </a:r>
            <a:r>
              <a:rPr lang="en-US" sz="1400" b="1" dirty="0"/>
              <a:t>Stack segment (SS</a:t>
            </a:r>
            <a:r>
              <a:rPr lang="en-US" sz="1400" b="1" dirty="0" smtClean="0"/>
              <a:t>) and the </a:t>
            </a:r>
            <a:r>
              <a:rPr lang="en-US" sz="1400" b="1" dirty="0" smtClean="0">
                <a:latin typeface="+mj-lt"/>
              </a:rPr>
              <a:t>Base Pointer (BP). </a:t>
            </a:r>
            <a:endParaRPr lang="en-US" sz="1400" b="1" dirty="0">
              <a:latin typeface="+mj-lt"/>
            </a:endParaRPr>
          </a:p>
        </p:txBody>
      </p:sp>
      <p:pic>
        <p:nvPicPr>
          <p:cNvPr id="1026"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5292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t>13</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2369880"/>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Extra Segment Register</a:t>
            </a:r>
          </a:p>
          <a:p>
            <a:endParaRPr lang="en-US" b="1" dirty="0" smtClean="0">
              <a:solidFill>
                <a:srgbClr val="0070C0"/>
              </a:solidFill>
              <a:latin typeface="Verdana" pitchFamily="34" charset="0"/>
              <a:ea typeface="Verdana" pitchFamily="34" charset="0"/>
              <a:cs typeface="Verdana" pitchFamily="34" charset="0"/>
            </a:endParaRPr>
          </a:p>
          <a:p>
            <a:endParaRPr lang="en-US" sz="1400" b="1" dirty="0">
              <a:latin typeface="+mj-lt"/>
            </a:endParaRPr>
          </a:p>
          <a:p>
            <a:pPr marL="285750" indent="-285750">
              <a:buBlip>
                <a:blip r:embed="rId3"/>
              </a:buBlip>
            </a:pPr>
            <a:r>
              <a:rPr lang="en-US" sz="1400" b="1" dirty="0" smtClean="0">
                <a:latin typeface="+mj-lt"/>
              </a:rPr>
              <a:t>16-bit</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Points to the extra segment in which data (in excess of 64K pointed to by the DS) is stored.</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String instructions use the ES and DI to determine the 20-bit physical address for the destination.</a:t>
            </a:r>
            <a:endParaRPr lang="en-US" sz="1400" b="1" dirty="0">
              <a:latin typeface="+mj-lt"/>
            </a:endParaRPr>
          </a:p>
        </p:txBody>
      </p:sp>
      <p:pic>
        <p:nvPicPr>
          <p:cNvPr id="11"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34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t>14</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077766"/>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Instruction Pointer</a:t>
            </a:r>
          </a:p>
          <a:p>
            <a:endParaRPr lang="en-US" sz="800" b="1" dirty="0" smtClean="0">
              <a:solidFill>
                <a:srgbClr val="0070C0"/>
              </a:solidFill>
              <a:latin typeface="Verdana" pitchFamily="34" charset="0"/>
              <a:ea typeface="Verdana" pitchFamily="34" charset="0"/>
              <a:cs typeface="Verdana" pitchFamily="34" charset="0"/>
            </a:endParaRPr>
          </a:p>
          <a:p>
            <a:endParaRPr lang="en-US" sz="800" b="1" dirty="0">
              <a:latin typeface="+mj-lt"/>
            </a:endParaRPr>
          </a:p>
          <a:p>
            <a:pPr marL="285750" indent="-285750">
              <a:buBlip>
                <a:blip r:embed="rId3"/>
              </a:buBlip>
            </a:pPr>
            <a:r>
              <a:rPr lang="en-US" sz="1400" b="1" dirty="0" smtClean="0">
                <a:latin typeface="+mj-lt"/>
              </a:rPr>
              <a:t>16-bit</a:t>
            </a:r>
          </a:p>
          <a:p>
            <a:pPr marL="285750" indent="-285750">
              <a:buBlip>
                <a:blip r:embed="rId3"/>
              </a:buBlip>
            </a:pPr>
            <a:endParaRPr lang="en-US" sz="1400" b="1" dirty="0" smtClean="0">
              <a:latin typeface="+mj-lt"/>
            </a:endParaRPr>
          </a:p>
          <a:p>
            <a:pPr marL="285750" indent="-285750" algn="just">
              <a:buBlip>
                <a:blip r:embed="rId3"/>
              </a:buBlip>
            </a:pPr>
            <a:r>
              <a:rPr lang="en-US" sz="1400" b="1" dirty="0" smtClean="0">
                <a:latin typeface="Verdana" pitchFamily="34" charset="0"/>
                <a:ea typeface="Verdana" pitchFamily="34" charset="0"/>
                <a:cs typeface="Verdana" pitchFamily="34" charset="0"/>
              </a:rPr>
              <a:t>Always </a:t>
            </a:r>
            <a:r>
              <a:rPr lang="en-US" sz="1400" b="1" dirty="0">
                <a:latin typeface="Verdana" pitchFamily="34" charset="0"/>
                <a:ea typeface="Verdana" pitchFamily="34" charset="0"/>
                <a:cs typeface="Verdana" pitchFamily="34" charset="0"/>
              </a:rPr>
              <a:t>points to the next instruction to be executed within the currently executing code segment.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So, this register contains the 16-bit offset address pointing to the next instruction code within the </a:t>
            </a:r>
            <a:r>
              <a:rPr lang="en-US" sz="1400" b="1" dirty="0" smtClean="0">
                <a:latin typeface="Verdana" pitchFamily="34" charset="0"/>
                <a:ea typeface="Verdana" pitchFamily="34" charset="0"/>
                <a:cs typeface="Verdana" pitchFamily="34" charset="0"/>
              </a:rPr>
              <a:t>64Kb </a:t>
            </a:r>
            <a:r>
              <a:rPr lang="en-US" sz="1400" b="1" dirty="0">
                <a:latin typeface="Verdana" pitchFamily="34" charset="0"/>
                <a:ea typeface="Verdana" pitchFamily="34" charset="0"/>
                <a:cs typeface="Verdana" pitchFamily="34" charset="0"/>
              </a:rPr>
              <a:t>of the code segment area.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Its content is automatically incremented as the execution of the next instruction takes place. </a:t>
            </a:r>
          </a:p>
        </p:txBody>
      </p:sp>
      <p:pic>
        <p:nvPicPr>
          <p:cNvPr id="11"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883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t>15</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pic>
        <p:nvPicPr>
          <p:cNvPr id="2050" name="Picture 2" descr="C:\Users\AMMU\Desktop\Microprocessor\Internal 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5" y="685800"/>
            <a:ext cx="5765305" cy="42964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43600" y="2010013"/>
            <a:ext cx="3048000" cy="3323987"/>
          </a:xfrm>
          <a:prstGeom prst="rect">
            <a:avLst/>
          </a:prstGeom>
          <a:noFill/>
        </p:spPr>
        <p:txBody>
          <a:bodyPr wrap="square" rtlCol="0">
            <a:spAutoFit/>
          </a:bodyPr>
          <a:lstStyle/>
          <a:p>
            <a:pPr marL="285750" indent="-285750" algn="just">
              <a:buBlip>
                <a:blip r:embed="rId4"/>
              </a:buBlip>
            </a:pPr>
            <a:r>
              <a:rPr lang="en-US" sz="1400" b="1" dirty="0" smtClean="0"/>
              <a:t>A group of First-In-First-Out (FIFO) in which up to 6 bytes of instruction code are pre fetched from the memory ahead of time.</a:t>
            </a:r>
          </a:p>
          <a:p>
            <a:pPr marL="285750" indent="-285750" algn="just">
              <a:buBlip>
                <a:blip r:embed="rId4"/>
              </a:buBlip>
            </a:pPr>
            <a:endParaRPr lang="en-US" sz="1400" b="1" dirty="0"/>
          </a:p>
          <a:p>
            <a:pPr marL="285750" indent="-285750" algn="just">
              <a:buBlip>
                <a:blip r:embed="rId4"/>
              </a:buBlip>
            </a:pPr>
            <a:r>
              <a:rPr lang="en-US" sz="1400" b="1" dirty="0" smtClean="0"/>
              <a:t>This is done in order to speed up the execution by overlapping instruction fetch with execution.</a:t>
            </a:r>
          </a:p>
          <a:p>
            <a:pPr marL="285750" indent="-285750" algn="just">
              <a:buBlip>
                <a:blip r:embed="rId4"/>
              </a:buBlip>
            </a:pPr>
            <a:endParaRPr lang="en-US" sz="1400" b="1" dirty="0"/>
          </a:p>
          <a:p>
            <a:pPr marL="285750" indent="-285750" algn="just">
              <a:buBlip>
                <a:blip r:embed="rId4"/>
              </a:buBlip>
            </a:pPr>
            <a:r>
              <a:rPr lang="en-US" sz="1400" b="1" dirty="0" smtClean="0"/>
              <a:t>This mechanism is known as </a:t>
            </a:r>
            <a:r>
              <a:rPr lang="en-US" sz="1400" b="1" u="sng" dirty="0" smtClean="0"/>
              <a:t>pipelining</a:t>
            </a:r>
            <a:r>
              <a:rPr lang="en-US" sz="1400" b="1" dirty="0" smtClean="0"/>
              <a:t>.  </a:t>
            </a:r>
            <a:endParaRPr lang="en-US" sz="1400" b="1" dirty="0"/>
          </a:p>
        </p:txBody>
      </p:sp>
      <p:sp>
        <p:nvSpPr>
          <p:cNvPr id="6" name="Line Callout 2 5"/>
          <p:cNvSpPr/>
          <p:nvPr/>
        </p:nvSpPr>
        <p:spPr>
          <a:xfrm>
            <a:off x="6010701" y="1104900"/>
            <a:ext cx="3048000" cy="342900"/>
          </a:xfrm>
          <a:prstGeom prst="borderCallout2">
            <a:avLst>
              <a:gd name="adj1" fmla="val 18750"/>
              <a:gd name="adj2" fmla="val -192"/>
              <a:gd name="adj3" fmla="val 18750"/>
              <a:gd name="adj4" fmla="val -16667"/>
              <a:gd name="adj5" fmla="val 789117"/>
              <a:gd name="adj6" fmla="val -56518"/>
            </a:avLst>
          </a:prstGeom>
          <a:solidFill>
            <a:srgbClr val="FF99FF"/>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Verdana" pitchFamily="34" charset="0"/>
                <a:ea typeface="Verdana" pitchFamily="34" charset="0"/>
                <a:cs typeface="Verdana" pitchFamily="34" charset="0"/>
              </a:rPr>
              <a:t>Instruction queue</a:t>
            </a:r>
            <a:endParaRPr lang="en-US" sz="1400" b="1"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8032763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t>16</a:t>
            </a:fld>
            <a:endParaRPr lang="en-US" dirty="0"/>
          </a:p>
        </p:txBody>
      </p:sp>
      <p:sp>
        <p:nvSpPr>
          <p:cNvPr id="11" name="Rectangle 10"/>
          <p:cNvSpPr/>
          <p:nvPr/>
        </p:nvSpPr>
        <p:spPr>
          <a:xfrm>
            <a:off x="3581400" y="5349642"/>
            <a:ext cx="3886200" cy="1492716"/>
          </a:xfrm>
          <a:prstGeom prst="rect">
            <a:avLst/>
          </a:prstGeom>
          <a:solidFill>
            <a:srgbClr val="99FFCC"/>
          </a:solidFill>
        </p:spPr>
        <p:txBody>
          <a:bodyPr wrap="square">
            <a:spAutoFit/>
          </a:bodyPr>
          <a:lstStyle/>
          <a:p>
            <a:pPr algn="ctr"/>
            <a:r>
              <a:rPr lang="en-US" sz="1300" b="1" dirty="0" smtClean="0">
                <a:latin typeface="Verdana" pitchFamily="34" charset="0"/>
                <a:ea typeface="Verdana" pitchFamily="34" charset="0"/>
                <a:cs typeface="Verdana" pitchFamily="34" charset="0"/>
              </a:rPr>
              <a:t>Some of the 16 bit registers can be used as two 8 bit registers as :</a:t>
            </a:r>
          </a:p>
          <a:p>
            <a:pPr algn="ctr"/>
            <a:endParaRPr lang="en-US" sz="1300" b="1" dirty="0">
              <a:latin typeface="Verdana" pitchFamily="34" charset="0"/>
              <a:ea typeface="Verdana" pitchFamily="34" charset="0"/>
              <a:cs typeface="Verdana" pitchFamily="34" charset="0"/>
            </a:endParaRPr>
          </a:p>
          <a:p>
            <a:pPr algn="ctr"/>
            <a:r>
              <a:rPr lang="en-US" sz="1300" b="1" dirty="0" smtClean="0">
                <a:latin typeface="Verdana" pitchFamily="34" charset="0"/>
                <a:ea typeface="Verdana" pitchFamily="34" charset="0"/>
                <a:cs typeface="Verdana" pitchFamily="34" charset="0"/>
              </a:rPr>
              <a:t>AX can be used as AH and AL</a:t>
            </a:r>
          </a:p>
          <a:p>
            <a:pPr algn="ctr"/>
            <a:r>
              <a:rPr lang="en-US" sz="1300" b="1" dirty="0" smtClean="0">
                <a:latin typeface="Verdana" pitchFamily="34" charset="0"/>
                <a:ea typeface="Verdana" pitchFamily="34" charset="0"/>
                <a:cs typeface="Verdana" pitchFamily="34" charset="0"/>
              </a:rPr>
              <a:t>BX </a:t>
            </a:r>
            <a:r>
              <a:rPr lang="en-US" sz="1300" b="1" dirty="0">
                <a:latin typeface="Verdana" pitchFamily="34" charset="0"/>
                <a:ea typeface="Verdana" pitchFamily="34" charset="0"/>
                <a:cs typeface="Verdana" pitchFamily="34" charset="0"/>
              </a:rPr>
              <a:t>can be used as </a:t>
            </a:r>
            <a:r>
              <a:rPr lang="en-US" sz="1300" b="1" dirty="0" smtClean="0">
                <a:latin typeface="Verdana" pitchFamily="34" charset="0"/>
                <a:ea typeface="Verdana" pitchFamily="34" charset="0"/>
                <a:cs typeface="Verdana" pitchFamily="34" charset="0"/>
              </a:rPr>
              <a:t>BH </a:t>
            </a:r>
            <a:r>
              <a:rPr lang="en-US" sz="1300" b="1" dirty="0">
                <a:latin typeface="Verdana" pitchFamily="34" charset="0"/>
                <a:ea typeface="Verdana" pitchFamily="34" charset="0"/>
                <a:cs typeface="Verdana" pitchFamily="34" charset="0"/>
              </a:rPr>
              <a:t>and </a:t>
            </a:r>
            <a:r>
              <a:rPr lang="en-US" sz="1300" b="1" dirty="0" smtClean="0">
                <a:latin typeface="Verdana" pitchFamily="34" charset="0"/>
                <a:ea typeface="Verdana" pitchFamily="34" charset="0"/>
                <a:cs typeface="Verdana" pitchFamily="34" charset="0"/>
              </a:rPr>
              <a:t>BL</a:t>
            </a:r>
            <a:endParaRPr lang="en-US" sz="1300" b="1" dirty="0">
              <a:latin typeface="Verdana" pitchFamily="34" charset="0"/>
              <a:ea typeface="Verdana" pitchFamily="34" charset="0"/>
              <a:cs typeface="Verdana" pitchFamily="34" charset="0"/>
            </a:endParaRPr>
          </a:p>
          <a:p>
            <a:pPr algn="ctr"/>
            <a:r>
              <a:rPr lang="en-US" sz="1300" b="1" dirty="0" smtClean="0">
                <a:latin typeface="Verdana" pitchFamily="34" charset="0"/>
                <a:ea typeface="Verdana" pitchFamily="34" charset="0"/>
                <a:cs typeface="Verdana" pitchFamily="34" charset="0"/>
              </a:rPr>
              <a:t>CX </a:t>
            </a:r>
            <a:r>
              <a:rPr lang="en-US" sz="1300" b="1" dirty="0">
                <a:latin typeface="Verdana" pitchFamily="34" charset="0"/>
                <a:ea typeface="Verdana" pitchFamily="34" charset="0"/>
                <a:cs typeface="Verdana" pitchFamily="34" charset="0"/>
              </a:rPr>
              <a:t>can be used as </a:t>
            </a:r>
            <a:r>
              <a:rPr lang="en-US" sz="1300" b="1" dirty="0" smtClean="0">
                <a:latin typeface="Verdana" pitchFamily="34" charset="0"/>
                <a:ea typeface="Verdana" pitchFamily="34" charset="0"/>
                <a:cs typeface="Verdana" pitchFamily="34" charset="0"/>
              </a:rPr>
              <a:t>CH </a:t>
            </a:r>
            <a:r>
              <a:rPr lang="en-US" sz="1300" b="1" dirty="0">
                <a:latin typeface="Verdana" pitchFamily="34" charset="0"/>
                <a:ea typeface="Verdana" pitchFamily="34" charset="0"/>
                <a:cs typeface="Verdana" pitchFamily="34" charset="0"/>
              </a:rPr>
              <a:t>and </a:t>
            </a:r>
            <a:r>
              <a:rPr lang="en-US" sz="1300" b="1" dirty="0" smtClean="0">
                <a:latin typeface="Verdana" pitchFamily="34" charset="0"/>
                <a:ea typeface="Verdana" pitchFamily="34" charset="0"/>
                <a:cs typeface="Verdana" pitchFamily="34" charset="0"/>
              </a:rPr>
              <a:t>CL</a:t>
            </a:r>
            <a:endParaRPr lang="en-US" sz="1300" b="1" dirty="0">
              <a:latin typeface="Verdana" pitchFamily="34" charset="0"/>
              <a:ea typeface="Verdana" pitchFamily="34" charset="0"/>
              <a:cs typeface="Verdana" pitchFamily="34" charset="0"/>
            </a:endParaRPr>
          </a:p>
          <a:p>
            <a:pPr algn="ctr"/>
            <a:r>
              <a:rPr lang="en-US" sz="1300" b="1" dirty="0" smtClean="0">
                <a:latin typeface="Verdana" pitchFamily="34" charset="0"/>
                <a:ea typeface="Verdana" pitchFamily="34" charset="0"/>
                <a:cs typeface="Verdana" pitchFamily="34" charset="0"/>
              </a:rPr>
              <a:t>DX </a:t>
            </a:r>
            <a:r>
              <a:rPr lang="en-US" sz="1300" b="1" dirty="0">
                <a:latin typeface="Verdana" pitchFamily="34" charset="0"/>
                <a:ea typeface="Verdana" pitchFamily="34" charset="0"/>
                <a:cs typeface="Verdana" pitchFamily="34" charset="0"/>
              </a:rPr>
              <a:t>can be used as </a:t>
            </a:r>
            <a:r>
              <a:rPr lang="en-US" sz="1300" b="1" dirty="0" smtClean="0">
                <a:latin typeface="Verdana" pitchFamily="34" charset="0"/>
                <a:ea typeface="Verdana" pitchFamily="34" charset="0"/>
                <a:cs typeface="Verdana" pitchFamily="34" charset="0"/>
              </a:rPr>
              <a:t>DH </a:t>
            </a:r>
            <a:r>
              <a:rPr lang="en-US" sz="1300" b="1" dirty="0">
                <a:latin typeface="Verdana" pitchFamily="34" charset="0"/>
                <a:ea typeface="Verdana" pitchFamily="34" charset="0"/>
                <a:cs typeface="Verdana" pitchFamily="34" charset="0"/>
              </a:rPr>
              <a:t>and </a:t>
            </a:r>
            <a:r>
              <a:rPr lang="en-US" sz="1300" b="1" dirty="0" smtClean="0">
                <a:latin typeface="Verdana" pitchFamily="34" charset="0"/>
                <a:ea typeface="Verdana" pitchFamily="34" charset="0"/>
                <a:cs typeface="Verdana" pitchFamily="34" charset="0"/>
              </a:rPr>
              <a:t>DL</a:t>
            </a:r>
            <a:endParaRPr lang="en-US" sz="1300" b="1" dirty="0">
              <a:solidFill>
                <a:srgbClr val="0070C0"/>
              </a:solidFill>
              <a:latin typeface="Verdana" pitchFamily="34" charset="0"/>
              <a:ea typeface="Verdana" pitchFamily="34" charset="0"/>
              <a:cs typeface="Verdana" pitchFamily="34" charset="0"/>
            </a:endParaRPr>
          </a:p>
        </p:txBody>
      </p:sp>
      <p:sp>
        <p:nvSpPr>
          <p:cNvPr id="14" name="TextBox 13"/>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0" name="Picture 2" descr="C:\Users\AMMU\Desktop\Microprocessor\Internal 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9319" y="852985"/>
            <a:ext cx="5765305" cy="42964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6200" y="914400"/>
            <a:ext cx="2971800" cy="1569660"/>
          </a:xfrm>
          <a:prstGeom prst="rect">
            <a:avLst/>
          </a:prstGeom>
          <a:noFill/>
        </p:spPr>
        <p:txBody>
          <a:bodyPr wrap="square" rtlCol="0">
            <a:spAutoFit/>
          </a:bodyPr>
          <a:lstStyle/>
          <a:p>
            <a:pPr algn="ctr"/>
            <a:r>
              <a:rPr lang="en-US" sz="1600" b="1" dirty="0" smtClean="0">
                <a:solidFill>
                  <a:schemeClr val="accent1">
                    <a:lumMod val="75000"/>
                  </a:schemeClr>
                </a:solidFill>
                <a:latin typeface="Verdana" pitchFamily="34" charset="0"/>
                <a:ea typeface="Verdana" pitchFamily="34" charset="0"/>
                <a:cs typeface="Verdana" pitchFamily="34" charset="0"/>
              </a:rPr>
              <a:t>EU decodes and executes instructions. </a:t>
            </a:r>
          </a:p>
          <a:p>
            <a:pPr algn="ctr"/>
            <a:endParaRPr lang="en-US" sz="1600" b="1" dirty="0">
              <a:solidFill>
                <a:schemeClr val="accent1">
                  <a:lumMod val="75000"/>
                </a:schemeClr>
              </a:solidFill>
              <a:latin typeface="Verdana" pitchFamily="34" charset="0"/>
              <a:ea typeface="Verdana" pitchFamily="34" charset="0"/>
              <a:cs typeface="Verdana" pitchFamily="34" charset="0"/>
            </a:endParaRPr>
          </a:p>
          <a:p>
            <a:pPr algn="ctr"/>
            <a:r>
              <a:rPr lang="en-US" sz="1600" b="1" dirty="0" smtClean="0">
                <a:solidFill>
                  <a:schemeClr val="accent1">
                    <a:lumMod val="75000"/>
                  </a:schemeClr>
                </a:solidFill>
                <a:latin typeface="Verdana" pitchFamily="34" charset="0"/>
                <a:ea typeface="Verdana" pitchFamily="34" charset="0"/>
                <a:cs typeface="Verdana" pitchFamily="34" charset="0"/>
              </a:rPr>
              <a:t>A decoder in the EU control system translates instructions.</a:t>
            </a:r>
            <a:endParaRPr lang="en-US" sz="1600" b="1" dirty="0">
              <a:solidFill>
                <a:schemeClr val="accent1">
                  <a:lumMod val="75000"/>
                </a:schemeClr>
              </a:solidFill>
              <a:latin typeface="Verdana" pitchFamily="34" charset="0"/>
              <a:ea typeface="Verdana" pitchFamily="34" charset="0"/>
              <a:cs typeface="Verdana" pitchFamily="34" charset="0"/>
            </a:endParaRPr>
          </a:p>
        </p:txBody>
      </p:sp>
      <p:sp>
        <p:nvSpPr>
          <p:cNvPr id="15" name="Line Callout 2 14"/>
          <p:cNvSpPr/>
          <p:nvPr/>
        </p:nvSpPr>
        <p:spPr>
          <a:xfrm>
            <a:off x="89848" y="2674393"/>
            <a:ext cx="2500952" cy="653648"/>
          </a:xfrm>
          <a:prstGeom prst="borderCallout2">
            <a:avLst>
              <a:gd name="adj1" fmla="val 47981"/>
              <a:gd name="adj2" fmla="val 99405"/>
              <a:gd name="adj3" fmla="val 47981"/>
              <a:gd name="adj4" fmla="val 117030"/>
              <a:gd name="adj5" fmla="val 196143"/>
              <a:gd name="adj6" fmla="val 169403"/>
            </a:avLst>
          </a:prstGeom>
          <a:solidFill>
            <a:srgbClr val="FF99FF"/>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dirty="0" smtClean="0">
                <a:solidFill>
                  <a:schemeClr val="tx1"/>
                </a:solidFill>
                <a:latin typeface="Verdana" pitchFamily="34" charset="0"/>
                <a:ea typeface="Verdana" pitchFamily="34" charset="0"/>
                <a:cs typeface="Verdana" pitchFamily="34" charset="0"/>
              </a:rPr>
              <a:t>16-bit ALU for performing arithmetic and logic operation</a:t>
            </a:r>
            <a:endParaRPr lang="en-US" sz="1400" b="1" dirty="0">
              <a:solidFill>
                <a:schemeClr val="tx1"/>
              </a:solidFill>
              <a:latin typeface="Verdana" pitchFamily="34" charset="0"/>
              <a:ea typeface="Verdana" pitchFamily="34" charset="0"/>
              <a:cs typeface="Verdana" pitchFamily="34" charset="0"/>
            </a:endParaRPr>
          </a:p>
        </p:txBody>
      </p:sp>
      <p:sp>
        <p:nvSpPr>
          <p:cNvPr id="16" name="Line Callout 2 15"/>
          <p:cNvSpPr/>
          <p:nvPr/>
        </p:nvSpPr>
        <p:spPr>
          <a:xfrm>
            <a:off x="107476" y="3810000"/>
            <a:ext cx="2864324" cy="2362200"/>
          </a:xfrm>
          <a:prstGeom prst="borderCallout2">
            <a:avLst>
              <a:gd name="adj1" fmla="val 47981"/>
              <a:gd name="adj2" fmla="val 99405"/>
              <a:gd name="adj3" fmla="val 47981"/>
              <a:gd name="adj4" fmla="val 117030"/>
              <a:gd name="adj5" fmla="val -65066"/>
              <a:gd name="adj6" fmla="val 150283"/>
            </a:avLst>
          </a:prstGeom>
          <a:solidFill>
            <a:srgbClr val="FF99FF"/>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Verdana" pitchFamily="34" charset="0"/>
                <a:ea typeface="Verdana" pitchFamily="34" charset="0"/>
                <a:cs typeface="Verdana" pitchFamily="34" charset="0"/>
              </a:rPr>
              <a:t>Four </a:t>
            </a:r>
            <a:r>
              <a:rPr lang="en-US" sz="1400" b="1" dirty="0">
                <a:solidFill>
                  <a:schemeClr val="tx1"/>
                </a:solidFill>
                <a:latin typeface="Verdana" pitchFamily="34" charset="0"/>
                <a:ea typeface="Verdana" pitchFamily="34" charset="0"/>
                <a:cs typeface="Verdana" pitchFamily="34" charset="0"/>
              </a:rPr>
              <a:t>general purpose registers(AX, BX, CX, DX</a:t>
            </a:r>
            <a:r>
              <a:rPr lang="en-US" sz="1400" b="1" dirty="0" smtClean="0">
                <a:solidFill>
                  <a:schemeClr val="tx1"/>
                </a:solidFill>
                <a:latin typeface="Verdana" pitchFamily="34" charset="0"/>
                <a:ea typeface="Verdana" pitchFamily="34" charset="0"/>
                <a:cs typeface="Verdana" pitchFamily="34" charset="0"/>
              </a:rPr>
              <a:t>);</a:t>
            </a:r>
          </a:p>
          <a:p>
            <a:endParaRPr lang="en-US" sz="1400" b="1" dirty="0" smtClean="0">
              <a:solidFill>
                <a:schemeClr val="tx1"/>
              </a:solidFill>
              <a:latin typeface="Verdana" pitchFamily="34" charset="0"/>
              <a:ea typeface="Verdana" pitchFamily="34" charset="0"/>
              <a:cs typeface="Verdana" pitchFamily="34" charset="0"/>
            </a:endParaRPr>
          </a:p>
          <a:p>
            <a:r>
              <a:rPr lang="en-US" sz="1400" b="1" dirty="0" smtClean="0">
                <a:solidFill>
                  <a:schemeClr val="tx1"/>
                </a:solidFill>
                <a:latin typeface="Verdana" pitchFamily="34" charset="0"/>
                <a:ea typeface="Verdana" pitchFamily="34" charset="0"/>
                <a:cs typeface="Verdana" pitchFamily="34" charset="0"/>
              </a:rPr>
              <a:t>Pointer </a:t>
            </a:r>
            <a:r>
              <a:rPr lang="en-US" sz="1400" b="1" dirty="0">
                <a:solidFill>
                  <a:schemeClr val="tx1"/>
                </a:solidFill>
                <a:latin typeface="Verdana" pitchFamily="34" charset="0"/>
                <a:ea typeface="Verdana" pitchFamily="34" charset="0"/>
                <a:cs typeface="Verdana" pitchFamily="34" charset="0"/>
              </a:rPr>
              <a:t>registers (Stack Pointer, Base Pointer); </a:t>
            </a:r>
            <a:endParaRPr lang="en-US" sz="1400" b="1" dirty="0" smtClean="0">
              <a:solidFill>
                <a:schemeClr val="tx1"/>
              </a:solidFill>
              <a:latin typeface="Verdana" pitchFamily="34" charset="0"/>
              <a:ea typeface="Verdana" pitchFamily="34" charset="0"/>
              <a:cs typeface="Verdana" pitchFamily="34" charset="0"/>
            </a:endParaRPr>
          </a:p>
          <a:p>
            <a:endParaRPr lang="en-US" sz="1400" b="1" dirty="0">
              <a:solidFill>
                <a:schemeClr val="tx1"/>
              </a:solidFill>
              <a:latin typeface="Verdana" pitchFamily="34" charset="0"/>
              <a:ea typeface="Verdana" pitchFamily="34" charset="0"/>
              <a:cs typeface="Verdana" pitchFamily="34" charset="0"/>
            </a:endParaRPr>
          </a:p>
          <a:p>
            <a:r>
              <a:rPr lang="en-US" sz="1400" b="1" dirty="0" smtClean="0">
                <a:solidFill>
                  <a:schemeClr val="tx1"/>
                </a:solidFill>
                <a:latin typeface="Verdana" pitchFamily="34" charset="0"/>
                <a:ea typeface="Verdana" pitchFamily="34" charset="0"/>
                <a:cs typeface="Verdana" pitchFamily="34" charset="0"/>
              </a:rPr>
              <a:t>and                     </a:t>
            </a:r>
          </a:p>
          <a:p>
            <a:endParaRPr lang="en-US" sz="1400" b="1" dirty="0">
              <a:solidFill>
                <a:schemeClr val="tx1"/>
              </a:solidFill>
              <a:latin typeface="Verdana" pitchFamily="34" charset="0"/>
              <a:ea typeface="Verdana" pitchFamily="34" charset="0"/>
              <a:cs typeface="Verdana" pitchFamily="34" charset="0"/>
            </a:endParaRPr>
          </a:p>
          <a:p>
            <a:r>
              <a:rPr lang="en-US" sz="1400" b="1" dirty="0" smtClean="0">
                <a:solidFill>
                  <a:schemeClr val="tx1"/>
                </a:solidFill>
                <a:latin typeface="Verdana" pitchFamily="34" charset="0"/>
                <a:ea typeface="Verdana" pitchFamily="34" charset="0"/>
                <a:cs typeface="Verdana" pitchFamily="34" charset="0"/>
              </a:rPr>
              <a:t>Index registers (</a:t>
            </a:r>
            <a:r>
              <a:rPr lang="en-US" sz="1400" b="1" dirty="0">
                <a:solidFill>
                  <a:schemeClr val="tx1"/>
                </a:solidFill>
                <a:latin typeface="Verdana" pitchFamily="34" charset="0"/>
                <a:ea typeface="Verdana" pitchFamily="34" charset="0"/>
                <a:cs typeface="Verdana" pitchFamily="34" charset="0"/>
              </a:rPr>
              <a:t>Source Index, Destination Index) each of 16-bits </a:t>
            </a:r>
          </a:p>
        </p:txBody>
      </p:sp>
    </p:spTree>
    <p:extLst>
      <p:ext uri="{BB962C8B-B14F-4D97-AF65-F5344CB8AC3E}">
        <p14:creationId xmlns:p14="http://schemas.microsoft.com/office/powerpoint/2010/main" val="116989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t>17</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231654"/>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Accumulator Register (AX)</a:t>
            </a:r>
          </a:p>
          <a:p>
            <a:endParaRPr lang="en-US" b="1" dirty="0" smtClean="0">
              <a:solidFill>
                <a:srgbClr val="0070C0"/>
              </a:solidFill>
              <a:latin typeface="Verdana" pitchFamily="34" charset="0"/>
              <a:ea typeface="Verdana" pitchFamily="34" charset="0"/>
              <a:cs typeface="Verdana" pitchFamily="34" charset="0"/>
            </a:endParaRPr>
          </a:p>
          <a:p>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Consists </a:t>
            </a:r>
            <a:r>
              <a:rPr lang="en-US" sz="1400" b="1" dirty="0">
                <a:latin typeface="Verdana" pitchFamily="34" charset="0"/>
                <a:ea typeface="Verdana" pitchFamily="34" charset="0"/>
                <a:cs typeface="Verdana" pitchFamily="34" charset="0"/>
              </a:rPr>
              <a:t>of two 8-bit registers AL and AH, which can be combined together and used as a 16-bit register AX.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AL in this case contains the low order byte of the word, and AH contains the high-order byte. </a:t>
            </a:r>
            <a:endParaRPr lang="en-US" sz="1400" b="1" dirty="0" smtClean="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The I/O instructions use the AX or AL for inputting / outputting 16 or 8 bit data to or from an I/O port.</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Multiplication and Division instructions also use the AX or AL.</a:t>
            </a:r>
            <a:endParaRPr lang="en-US" sz="1400" b="1" dirty="0">
              <a:latin typeface="Verdana" pitchFamily="34" charset="0"/>
              <a:ea typeface="Verdana" pitchFamily="34" charset="0"/>
              <a:cs typeface="Verdana" pitchFamily="34" charset="0"/>
            </a:endParaRPr>
          </a:p>
        </p:txBody>
      </p:sp>
      <p:sp>
        <p:nvSpPr>
          <p:cNvPr id="10" name="TextBox 9"/>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1"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347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t>18</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231654"/>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Base Register (BX)</a:t>
            </a:r>
          </a:p>
          <a:p>
            <a:endParaRPr lang="en-US" b="1" dirty="0" smtClean="0">
              <a:solidFill>
                <a:srgbClr val="0070C0"/>
              </a:solidFill>
              <a:latin typeface="Verdana" pitchFamily="34" charset="0"/>
              <a:ea typeface="Verdana" pitchFamily="34" charset="0"/>
              <a:cs typeface="Verdana" pitchFamily="34" charset="0"/>
            </a:endParaRPr>
          </a:p>
          <a:p>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Consists of two 8-bit registers BL and BH, which can be combined together and used as a 16-bit register BX.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BL in this case contains the low-order byte of the word, and BH contains the high-order byte. </a:t>
            </a:r>
            <a:endParaRPr lang="en-US" sz="1400" b="1" dirty="0" smtClean="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This is the only general purpose register whose contents can be used for addressing the 8086 memory.</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All memory references utilizing this register content for addressing use DS as the default segment register.</a:t>
            </a:r>
            <a:endParaRPr lang="en-US" sz="1400" b="1" dirty="0">
              <a:latin typeface="Verdana" pitchFamily="34" charset="0"/>
              <a:ea typeface="Verdana" pitchFamily="34" charset="0"/>
              <a:cs typeface="Verdana" pitchFamily="34" charset="0"/>
            </a:endParaRP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8425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t>19</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2369880"/>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Counter Register (CX)</a:t>
            </a:r>
          </a:p>
          <a:p>
            <a:endParaRPr lang="en-US" b="1" dirty="0" smtClean="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Consists </a:t>
            </a:r>
            <a:r>
              <a:rPr lang="en-US" sz="1400" b="1" dirty="0">
                <a:latin typeface="Verdana" pitchFamily="34" charset="0"/>
                <a:ea typeface="Verdana" pitchFamily="34" charset="0"/>
                <a:cs typeface="Verdana" pitchFamily="34" charset="0"/>
              </a:rPr>
              <a:t>of two 8-bit registers CL and CH, which can be combined together and used as a 16-bit register CX.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When combined, CL register contains the low order byte of the word, and CH contains the high-order byte. </a:t>
            </a:r>
            <a:endParaRPr lang="en-US" sz="1400" b="1" dirty="0" smtClean="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Instructions such as </a:t>
            </a:r>
            <a:r>
              <a:rPr lang="en-US" sz="1400" b="1" dirty="0" smtClean="0">
                <a:solidFill>
                  <a:schemeClr val="accent2">
                    <a:lumMod val="75000"/>
                  </a:schemeClr>
                </a:solidFill>
                <a:latin typeface="Verdana" pitchFamily="34" charset="0"/>
                <a:ea typeface="Verdana" pitchFamily="34" charset="0"/>
                <a:cs typeface="Verdana" pitchFamily="34" charset="0"/>
              </a:rPr>
              <a:t>SHIFT</a:t>
            </a:r>
            <a:r>
              <a:rPr lang="en-US" sz="1400" b="1" dirty="0" smtClean="0">
                <a:latin typeface="Verdana" pitchFamily="34" charset="0"/>
                <a:ea typeface="Verdana" pitchFamily="34" charset="0"/>
                <a:cs typeface="Verdana" pitchFamily="34" charset="0"/>
              </a:rPr>
              <a:t>, </a:t>
            </a:r>
            <a:r>
              <a:rPr lang="en-US" sz="1400" b="1" dirty="0" smtClean="0">
                <a:solidFill>
                  <a:schemeClr val="accent2">
                    <a:lumMod val="75000"/>
                  </a:schemeClr>
                </a:solidFill>
                <a:latin typeface="Verdana" pitchFamily="34" charset="0"/>
                <a:ea typeface="Verdana" pitchFamily="34" charset="0"/>
                <a:cs typeface="Verdana" pitchFamily="34" charset="0"/>
              </a:rPr>
              <a:t>ROTATE</a:t>
            </a:r>
            <a:r>
              <a:rPr lang="en-US" sz="1400" b="1" dirty="0" smtClean="0">
                <a:latin typeface="Verdana" pitchFamily="34" charset="0"/>
                <a:ea typeface="Verdana" pitchFamily="34" charset="0"/>
                <a:cs typeface="Verdana" pitchFamily="34" charset="0"/>
              </a:rPr>
              <a:t> and </a:t>
            </a:r>
            <a:r>
              <a:rPr lang="en-US" sz="1400" b="1" dirty="0" smtClean="0">
                <a:solidFill>
                  <a:schemeClr val="accent2">
                    <a:lumMod val="75000"/>
                  </a:schemeClr>
                </a:solidFill>
                <a:latin typeface="Verdana" pitchFamily="34" charset="0"/>
                <a:ea typeface="Verdana" pitchFamily="34" charset="0"/>
                <a:cs typeface="Verdana" pitchFamily="34" charset="0"/>
              </a:rPr>
              <a:t>LOOP</a:t>
            </a:r>
            <a:r>
              <a:rPr lang="en-US" sz="1400" b="1" dirty="0" smtClean="0">
                <a:latin typeface="Verdana" pitchFamily="34" charset="0"/>
                <a:ea typeface="Verdana" pitchFamily="34" charset="0"/>
                <a:cs typeface="Verdana" pitchFamily="34" charset="0"/>
              </a:rPr>
              <a:t> use the contents of CX as a counter.</a:t>
            </a: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110552" y="4177605"/>
            <a:ext cx="5786656" cy="1815882"/>
          </a:xfrm>
          <a:prstGeom prst="rect">
            <a:avLst/>
          </a:prstGeom>
          <a:noFill/>
        </p:spPr>
        <p:txBody>
          <a:bodyPr wrap="square" rtlCol="0">
            <a:spAutoFit/>
          </a:bodyPr>
          <a:lstStyle/>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The instruction </a:t>
            </a:r>
            <a:r>
              <a:rPr lang="en-US" sz="1400" b="1" dirty="0" smtClean="0">
                <a:solidFill>
                  <a:srgbClr val="C00000"/>
                </a:solidFill>
                <a:latin typeface="Verdana" pitchFamily="34" charset="0"/>
                <a:ea typeface="Verdana" pitchFamily="34" charset="0"/>
                <a:cs typeface="Verdana" pitchFamily="34" charset="0"/>
              </a:rPr>
              <a:t>LOOP START</a:t>
            </a:r>
            <a:r>
              <a:rPr lang="en-US" sz="1400" b="1" dirty="0" smtClean="0">
                <a:latin typeface="Verdana" pitchFamily="34" charset="0"/>
                <a:ea typeface="Verdana" pitchFamily="34" charset="0"/>
                <a:cs typeface="Verdana" pitchFamily="34" charset="0"/>
              </a:rPr>
              <a:t> automatically decrements CX by 1 without affecting flags and will check if [CX] = 0. </a:t>
            </a: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If it is  zero, 8086 executes the next instruction; otherwise the 8086 branches to the label START.</a:t>
            </a:r>
            <a:endParaRPr lang="en-US" sz="14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937383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552" y="188601"/>
            <a:ext cx="2438400" cy="338554"/>
          </a:xfrm>
          <a:prstGeom prst="rect">
            <a:avLst/>
          </a:prstGeom>
          <a:noFill/>
        </p:spPr>
        <p:txBody>
          <a:bodyPr wrap="square" rtlCol="0">
            <a:spAutoFit/>
          </a:bodyPr>
          <a:lstStyle/>
          <a:p>
            <a:pPr algn="ctr"/>
            <a:r>
              <a:rPr lang="en-US" sz="1600" b="1" dirty="0" smtClean="0">
                <a:latin typeface="Octapost NBP" pitchFamily="2" charset="0"/>
              </a:rPr>
              <a:t>Microprocessor</a:t>
            </a:r>
            <a:endParaRPr lang="en-US" sz="1600" b="1" dirty="0">
              <a:latin typeface="Octapost NBP" pitchFamily="2" charset="0"/>
            </a:endParaRPr>
          </a:p>
        </p:txBody>
      </p:sp>
      <p:sp>
        <p:nvSpPr>
          <p:cNvPr id="3" name="TextBox 2"/>
          <p:cNvSpPr txBox="1"/>
          <p:nvPr/>
        </p:nvSpPr>
        <p:spPr>
          <a:xfrm>
            <a:off x="1143000" y="2316540"/>
            <a:ext cx="5715000" cy="1569660"/>
          </a:xfrm>
          <a:prstGeom prst="rect">
            <a:avLst/>
          </a:prstGeom>
          <a:solidFill>
            <a:srgbClr val="FFFFCC"/>
          </a:solidFill>
        </p:spPr>
        <p:txBody>
          <a:bodyPr wrap="square" rtlCol="0">
            <a:spAutoFit/>
          </a:bodyPr>
          <a:lstStyle/>
          <a:p>
            <a:pPr algn="just"/>
            <a:r>
              <a:rPr lang="en-US" sz="1600" b="1" dirty="0" smtClean="0">
                <a:solidFill>
                  <a:srgbClr val="FF0066"/>
                </a:solidFill>
                <a:latin typeface="Verdana" pitchFamily="34" charset="0"/>
                <a:ea typeface="Verdana" pitchFamily="34" charset="0"/>
                <a:cs typeface="Verdana" pitchFamily="34" charset="0"/>
              </a:rPr>
              <a:t>Program controlled semiconductor device (IC) which fetches (from memory), decodes and executes instructions.  </a:t>
            </a:r>
          </a:p>
          <a:p>
            <a:pPr algn="just"/>
            <a:endParaRPr lang="en-US" sz="1600" b="1" dirty="0">
              <a:solidFill>
                <a:srgbClr val="FF0066"/>
              </a:solidFill>
              <a:latin typeface="Verdana" pitchFamily="34" charset="0"/>
              <a:ea typeface="Verdana" pitchFamily="34" charset="0"/>
              <a:cs typeface="Verdana" pitchFamily="34" charset="0"/>
            </a:endParaRPr>
          </a:p>
          <a:p>
            <a:pPr algn="just"/>
            <a:r>
              <a:rPr lang="en-US" sz="1600" b="1" dirty="0" smtClean="0">
                <a:solidFill>
                  <a:srgbClr val="FF0066"/>
                </a:solidFill>
                <a:latin typeface="Verdana" pitchFamily="34" charset="0"/>
                <a:ea typeface="Verdana" pitchFamily="34" charset="0"/>
                <a:cs typeface="Verdana" pitchFamily="34" charset="0"/>
              </a:rPr>
              <a:t>It is used as CPU  (Central Processing Unit) in computers.</a:t>
            </a:r>
            <a:endParaRPr lang="en-US" sz="1600" b="1" dirty="0">
              <a:solidFill>
                <a:srgbClr val="FF0066"/>
              </a:solidFill>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2"/>
          </p:nvPr>
        </p:nvSpPr>
        <p:spPr/>
        <p:txBody>
          <a:bodyPr/>
          <a:lstStyle/>
          <a:p>
            <a:fld id="{85E6815B-E59C-4D87-B1F6-ECBDD22AF1DC}" type="slidenum">
              <a:rPr lang="en-US" smtClean="0"/>
              <a:t>2</a:t>
            </a:fld>
            <a:endParaRPr lang="en-US" dirty="0"/>
          </a:p>
        </p:txBody>
      </p:sp>
    </p:spTree>
    <p:extLst>
      <p:ext uri="{BB962C8B-B14F-4D97-AF65-F5344CB8AC3E}">
        <p14:creationId xmlns:p14="http://schemas.microsoft.com/office/powerpoint/2010/main" val="26103169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t>20</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p:cNvSpPr txBox="1"/>
              <p:nvPr/>
            </p:nvSpPr>
            <p:spPr>
              <a:xfrm>
                <a:off x="2500952" y="1110258"/>
                <a:ext cx="6396256" cy="2585323"/>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Data Register (DX)</a:t>
                </a:r>
              </a:p>
              <a:p>
                <a:endParaRPr lang="en-US" b="1" dirty="0" smtClean="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Consists </a:t>
                </a:r>
                <a:r>
                  <a:rPr lang="en-US" sz="1400" b="1" dirty="0">
                    <a:latin typeface="Verdana" pitchFamily="34" charset="0"/>
                    <a:ea typeface="Verdana" pitchFamily="34" charset="0"/>
                    <a:cs typeface="Verdana" pitchFamily="34" charset="0"/>
                  </a:rPr>
                  <a:t>of two 8-bit registers DL and DH, which can be combined together and used as a 16-bit register DX.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When combined, DL register contains the low order byte of the word, and DH contains the high-order byte. </a:t>
                </a:r>
                <a:endParaRPr lang="en-US" sz="1400" b="1" dirty="0" smtClean="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Used to hold the high 16-bit result (data) in 16 X 16 multiplication or the high 16-bit dividend (data) before a 32 </a:t>
                </a:r>
                <a14:m>
                  <m:oMath xmlns:m="http://schemas.openxmlformats.org/officeDocument/2006/math">
                    <m:r>
                      <a:rPr lang="en-US" sz="1400" b="1" i="1" smtClean="0">
                        <a:latin typeface="Cambria Math"/>
                        <a:ea typeface="Cambria Math"/>
                        <a:cs typeface="Verdana" pitchFamily="34" charset="0"/>
                      </a:rPr>
                      <m:t>÷</m:t>
                    </m:r>
                  </m:oMath>
                </a14:m>
                <a:r>
                  <a:rPr lang="en-US" sz="1400" b="1" dirty="0" smtClean="0">
                    <a:latin typeface="Verdana" pitchFamily="34" charset="0"/>
                    <a:ea typeface="Verdana" pitchFamily="34" charset="0"/>
                    <a:cs typeface="Verdana" pitchFamily="34" charset="0"/>
                  </a:rPr>
                  <a:t> 16 division and the 16-bit reminder after division. </a:t>
                </a:r>
                <a:endParaRPr lang="en-US" sz="1400" b="1" dirty="0">
                  <a:latin typeface="Verdana" pitchFamily="34" charset="0"/>
                  <a:ea typeface="Verdana" pitchFamily="34" charset="0"/>
                  <a:cs typeface="Verdana"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500952" y="1110258"/>
                <a:ext cx="6396256" cy="2585323"/>
              </a:xfrm>
              <a:prstGeom prst="rect">
                <a:avLst/>
              </a:prstGeom>
              <a:blipFill rotWithShape="1">
                <a:blip r:embed="rId4"/>
                <a:stretch>
                  <a:fillRect l="-762" t="-1179" r="-286" b="-1415"/>
                </a:stretch>
              </a:blipFill>
            </p:spPr>
            <p:txBody>
              <a:bodyPr/>
              <a:lstStyle/>
              <a:p>
                <a:r>
                  <a:rPr lang="en-US">
                    <a:noFill/>
                  </a:rPr>
                  <a:t> </a:t>
                </a:r>
              </a:p>
            </p:txBody>
          </p:sp>
        </mc:Fallback>
      </mc:AlternateContent>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0" name="Picture 2" descr="C:\Users\AMMU\Desktop\Microprocessor\Register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6528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t>21</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231654"/>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Stack Pointer (SP) and Base Pointer (BP)</a:t>
            </a:r>
          </a:p>
          <a:p>
            <a:endParaRPr lang="en-US" b="1" dirty="0" smtClean="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SP and BP are used to access data in the stack segment.</a:t>
            </a:r>
            <a:endParaRPr lang="en-US" sz="1400" b="1" dirty="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SP is used as an offset from the current SS during execution of instructions that involve the stack segment in the external memory.</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SP contents are automatically updated (incremented/ decremented) due to execution of a POP or PUSH instruction.</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BP contains an offset address in the current SS, which is used by instructions utilizing the based addressing mode.</a:t>
            </a:r>
            <a:endParaRPr lang="en-US" sz="1400" b="1" dirty="0">
              <a:latin typeface="Verdana" pitchFamily="34" charset="0"/>
              <a:ea typeface="Verdana" pitchFamily="34" charset="0"/>
              <a:cs typeface="Verdana" pitchFamily="34" charset="0"/>
            </a:endParaRP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6638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t>22</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1938992"/>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Source Index (SI) and Destination Index (DI)</a:t>
            </a:r>
          </a:p>
          <a:p>
            <a:endParaRPr lang="en-US" b="1" dirty="0" smtClean="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Used in indexed addressing.</a:t>
            </a:r>
            <a:endParaRPr lang="en-US" sz="1400" b="1" dirty="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Instructions that process data strings use the SI and DI registers together with DS and ES respectively  in order to distinguish between the source and destination addresses.</a:t>
            </a:r>
          </a:p>
          <a:p>
            <a:pPr algn="just"/>
            <a:endParaRPr lang="en-US" sz="1400" b="1" dirty="0">
              <a:latin typeface="Verdana" pitchFamily="34" charset="0"/>
              <a:ea typeface="Verdana" pitchFamily="34" charset="0"/>
              <a:cs typeface="Verdana" pitchFamily="34" charset="0"/>
            </a:endParaRP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6073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t>23</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1938992"/>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Source Index (SI) and Destination Index (DI)</a:t>
            </a:r>
          </a:p>
          <a:p>
            <a:endParaRPr lang="en-US" b="1" dirty="0" smtClean="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Used in indexed addressing.</a:t>
            </a:r>
            <a:endParaRPr lang="en-US" sz="1400" b="1" dirty="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Instructions that process data strings use the SI and DI registers together with DS and ES respectively  in order to distinguish between the source and destination addresses.</a:t>
            </a:r>
          </a:p>
          <a:p>
            <a:pPr algn="just"/>
            <a:endParaRPr lang="en-US" sz="1400" b="1" dirty="0">
              <a:latin typeface="Verdana" pitchFamily="34" charset="0"/>
              <a:ea typeface="Verdana" pitchFamily="34" charset="0"/>
              <a:cs typeface="Verdana" pitchFamily="34" charset="0"/>
            </a:endParaRP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6016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t>24</a:t>
            </a:fld>
            <a:endParaRPr lang="en-US" dirty="0"/>
          </a:p>
        </p:txBody>
      </p:sp>
      <p:sp>
        <p:nvSpPr>
          <p:cNvPr id="5" name="TextBox 4"/>
          <p:cNvSpPr txBox="1"/>
          <p:nvPr/>
        </p:nvSpPr>
        <p:spPr>
          <a:xfrm>
            <a:off x="228600" y="1002268"/>
            <a:ext cx="1895071" cy="369332"/>
          </a:xfrm>
          <a:prstGeom prst="rect">
            <a:avLst/>
          </a:prstGeom>
          <a:noFill/>
        </p:spPr>
        <p:txBody>
          <a:bodyPr wrap="none" rtlCol="0">
            <a:spAutoFit/>
          </a:bodyPr>
          <a:lstStyle/>
          <a:p>
            <a:r>
              <a:rPr lang="en-US" b="1" dirty="0" smtClean="0">
                <a:solidFill>
                  <a:srgbClr val="0070C0"/>
                </a:solidFill>
                <a:latin typeface="Verdana" pitchFamily="34" charset="0"/>
                <a:ea typeface="Verdana" pitchFamily="34" charset="0"/>
                <a:cs typeface="Verdana" pitchFamily="34" charset="0"/>
              </a:rPr>
              <a:t>Flag Register</a:t>
            </a:r>
            <a:endParaRPr lang="en-US" b="1" dirty="0">
              <a:solidFill>
                <a:srgbClr val="0070C0"/>
              </a:solidFill>
              <a:latin typeface="Verdana" pitchFamily="34" charset="0"/>
              <a:ea typeface="Verdana" pitchFamily="34" charset="0"/>
              <a:cs typeface="Verdana"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48881907"/>
              </p:ext>
            </p:extLst>
          </p:nvPr>
        </p:nvGraphicFramePr>
        <p:xfrm>
          <a:off x="609600" y="3505200"/>
          <a:ext cx="7696198" cy="838200"/>
        </p:xfrm>
        <a:graphic>
          <a:graphicData uri="http://schemas.openxmlformats.org/drawingml/2006/table">
            <a:tbl>
              <a:tblPr>
                <a:tableStyleId>{5C22544A-7EE6-4342-B048-85BDC9FD1C3A}</a:tableStyleId>
              </a:tblPr>
              <a:tblGrid>
                <a:gridCol w="457200"/>
                <a:gridCol w="457200"/>
                <a:gridCol w="457200"/>
                <a:gridCol w="457200"/>
                <a:gridCol w="533400"/>
                <a:gridCol w="533400"/>
                <a:gridCol w="533400"/>
                <a:gridCol w="533400"/>
                <a:gridCol w="457200"/>
                <a:gridCol w="457200"/>
                <a:gridCol w="457200"/>
                <a:gridCol w="533400"/>
                <a:gridCol w="457200"/>
                <a:gridCol w="457200"/>
                <a:gridCol w="457200"/>
                <a:gridCol w="457198"/>
              </a:tblGrid>
              <a:tr h="295835">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15</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14</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13</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12</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11</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10</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9</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8</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7</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6</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5</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4</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3</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2</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0</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r>
              <a:tr h="542365">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OF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DF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IF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TF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SF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ZF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AF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PF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CF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r>
            </a:tbl>
          </a:graphicData>
        </a:graphic>
      </p:graphicFrame>
      <p:sp>
        <p:nvSpPr>
          <p:cNvPr id="6" name="Line Callout 2 5"/>
          <p:cNvSpPr/>
          <p:nvPr/>
        </p:nvSpPr>
        <p:spPr>
          <a:xfrm>
            <a:off x="6553200" y="838200"/>
            <a:ext cx="2514600" cy="1133475"/>
          </a:xfrm>
          <a:prstGeom prst="borderCallout2">
            <a:avLst>
              <a:gd name="adj1" fmla="val 100263"/>
              <a:gd name="adj2" fmla="val 99703"/>
              <a:gd name="adj3" fmla="val 138918"/>
              <a:gd name="adj4" fmla="val 99851"/>
              <a:gd name="adj5" fmla="val 272164"/>
              <a:gd name="adj6" fmla="val 59420"/>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Carry </a:t>
            </a:r>
            <a:r>
              <a:rPr lang="en-US" sz="1200" b="1" dirty="0" smtClean="0">
                <a:solidFill>
                  <a:schemeClr val="tx1"/>
                </a:solidFill>
                <a:latin typeface="Verdana" pitchFamily="34" charset="0"/>
                <a:ea typeface="Verdana" pitchFamily="34" charset="0"/>
                <a:cs typeface="Verdana" pitchFamily="34" charset="0"/>
              </a:rPr>
              <a:t>Flag</a:t>
            </a:r>
          </a:p>
          <a:p>
            <a:pPr algn="ctr"/>
            <a:endParaRPr lang="en-US" sz="1200" b="1" dirty="0" smtClean="0">
              <a:solidFill>
                <a:schemeClr val="tx1"/>
              </a:solidFill>
              <a:latin typeface="Verdana" pitchFamily="34" charset="0"/>
              <a:ea typeface="Verdana" pitchFamily="34" charset="0"/>
              <a:cs typeface="Verdana" pitchFamily="34" charset="0"/>
            </a:endParaRPr>
          </a:p>
          <a:p>
            <a:pPr algn="just"/>
            <a:r>
              <a:rPr lang="en-US" sz="1200" dirty="0" smtClean="0">
                <a:solidFill>
                  <a:schemeClr val="tx1"/>
                </a:solidFill>
                <a:latin typeface="Verdana" pitchFamily="34" charset="0"/>
                <a:ea typeface="Verdana" pitchFamily="34" charset="0"/>
                <a:cs typeface="Verdana" pitchFamily="34" charset="0"/>
              </a:rPr>
              <a:t>This </a:t>
            </a:r>
            <a:r>
              <a:rPr lang="en-US" sz="1200" dirty="0">
                <a:solidFill>
                  <a:schemeClr val="tx1"/>
                </a:solidFill>
                <a:latin typeface="Verdana" pitchFamily="34" charset="0"/>
                <a:ea typeface="Verdana" pitchFamily="34" charset="0"/>
                <a:cs typeface="Verdana" pitchFamily="34" charset="0"/>
              </a:rPr>
              <a:t>flag is set, when there is a carry out of MSB in case of addition or a borrow in case of subtraction.</a:t>
            </a:r>
          </a:p>
        </p:txBody>
      </p:sp>
      <p:sp>
        <p:nvSpPr>
          <p:cNvPr id="11" name="Line Callout 2 10"/>
          <p:cNvSpPr/>
          <p:nvPr/>
        </p:nvSpPr>
        <p:spPr>
          <a:xfrm>
            <a:off x="5638800" y="2085975"/>
            <a:ext cx="2847975" cy="1133475"/>
          </a:xfrm>
          <a:prstGeom prst="borderCallout2">
            <a:avLst>
              <a:gd name="adj1" fmla="val 99423"/>
              <a:gd name="adj2" fmla="val 62245"/>
              <a:gd name="adj3" fmla="val 127153"/>
              <a:gd name="adj4" fmla="val 62450"/>
              <a:gd name="adj5" fmla="val 173845"/>
              <a:gd name="adj6" fmla="val 53624"/>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Parity Flag</a:t>
            </a:r>
          </a:p>
          <a:p>
            <a:pPr algn="ctr"/>
            <a:endParaRPr lang="en-US" sz="1200" b="1" dirty="0" smtClean="0">
              <a:solidFill>
                <a:schemeClr val="tx1"/>
              </a:solidFill>
              <a:latin typeface="Verdana" pitchFamily="34" charset="0"/>
              <a:ea typeface="Verdana" pitchFamily="34" charset="0"/>
              <a:cs typeface="Verdana" pitchFamily="34" charset="0"/>
            </a:endParaRPr>
          </a:p>
          <a:p>
            <a:pPr algn="just"/>
            <a:r>
              <a:rPr lang="en-US" sz="1200" dirty="0" smtClean="0">
                <a:solidFill>
                  <a:schemeClr val="tx1"/>
                </a:solidFill>
                <a:latin typeface="Verdana" pitchFamily="34" charset="0"/>
                <a:ea typeface="Verdana" pitchFamily="34" charset="0"/>
                <a:cs typeface="Verdana" pitchFamily="34" charset="0"/>
              </a:rPr>
              <a:t>This </a:t>
            </a:r>
            <a:r>
              <a:rPr lang="en-US" sz="1200" dirty="0">
                <a:solidFill>
                  <a:schemeClr val="tx1"/>
                </a:solidFill>
                <a:latin typeface="Verdana" pitchFamily="34" charset="0"/>
                <a:ea typeface="Verdana" pitchFamily="34" charset="0"/>
                <a:cs typeface="Verdana" pitchFamily="34" charset="0"/>
              </a:rPr>
              <a:t>flag is set to 1, if the lower byte of the result contains even number   of 1’s </a:t>
            </a:r>
            <a:r>
              <a:rPr lang="en-US" sz="1200" dirty="0" smtClean="0">
                <a:solidFill>
                  <a:schemeClr val="tx1"/>
                </a:solidFill>
                <a:latin typeface="Verdana" pitchFamily="34" charset="0"/>
                <a:ea typeface="Verdana" pitchFamily="34" charset="0"/>
                <a:cs typeface="Verdana" pitchFamily="34" charset="0"/>
              </a:rPr>
              <a:t>; for </a:t>
            </a:r>
            <a:r>
              <a:rPr lang="en-US" sz="1200" dirty="0">
                <a:solidFill>
                  <a:schemeClr val="tx1"/>
                </a:solidFill>
                <a:latin typeface="Verdana" pitchFamily="34" charset="0"/>
                <a:ea typeface="Verdana" pitchFamily="34" charset="0"/>
                <a:cs typeface="Verdana" pitchFamily="34" charset="0"/>
              </a:rPr>
              <a:t>odd number of  </a:t>
            </a:r>
            <a:r>
              <a:rPr lang="en-US" sz="1200" dirty="0" smtClean="0">
                <a:solidFill>
                  <a:schemeClr val="tx1"/>
                </a:solidFill>
                <a:latin typeface="Verdana" pitchFamily="34" charset="0"/>
                <a:ea typeface="Verdana" pitchFamily="34" charset="0"/>
                <a:cs typeface="Verdana" pitchFamily="34" charset="0"/>
              </a:rPr>
              <a:t>1’s  </a:t>
            </a:r>
            <a:r>
              <a:rPr lang="en-US" sz="1200" dirty="0">
                <a:solidFill>
                  <a:schemeClr val="tx1"/>
                </a:solidFill>
                <a:latin typeface="Verdana" pitchFamily="34" charset="0"/>
                <a:ea typeface="Verdana" pitchFamily="34" charset="0"/>
                <a:cs typeface="Verdana" pitchFamily="34" charset="0"/>
              </a:rPr>
              <a:t>set to zero.</a:t>
            </a:r>
          </a:p>
        </p:txBody>
      </p:sp>
      <p:sp>
        <p:nvSpPr>
          <p:cNvPr id="12" name="Line Callout 2 11"/>
          <p:cNvSpPr/>
          <p:nvPr/>
        </p:nvSpPr>
        <p:spPr>
          <a:xfrm>
            <a:off x="3124200" y="723900"/>
            <a:ext cx="3200400" cy="1247775"/>
          </a:xfrm>
          <a:prstGeom prst="borderCallout2">
            <a:avLst>
              <a:gd name="adj1" fmla="val 100872"/>
              <a:gd name="adj2" fmla="val 75001"/>
              <a:gd name="adj3" fmla="val 201501"/>
              <a:gd name="adj4" fmla="val 74885"/>
              <a:gd name="adj5" fmla="val 269830"/>
              <a:gd name="adj6" fmla="val 94241"/>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Auxiliary </a:t>
            </a:r>
            <a:r>
              <a:rPr lang="en-US" sz="1200" b="1" dirty="0">
                <a:solidFill>
                  <a:schemeClr val="tx1"/>
                </a:solidFill>
                <a:latin typeface="Verdana" pitchFamily="34" charset="0"/>
                <a:ea typeface="Verdana" pitchFamily="34" charset="0"/>
                <a:cs typeface="Verdana" pitchFamily="34" charset="0"/>
              </a:rPr>
              <a:t>Carry </a:t>
            </a:r>
            <a:r>
              <a:rPr lang="en-US" sz="1200" b="1" dirty="0" smtClean="0">
                <a:solidFill>
                  <a:schemeClr val="tx1"/>
                </a:solidFill>
                <a:latin typeface="Verdana" pitchFamily="34" charset="0"/>
                <a:ea typeface="Verdana" pitchFamily="34" charset="0"/>
                <a:cs typeface="Verdana" pitchFamily="34" charset="0"/>
              </a:rPr>
              <a:t>Flag</a:t>
            </a:r>
          </a:p>
          <a:p>
            <a:pPr algn="ctr"/>
            <a:endParaRPr lang="en-US" sz="1200" b="1" dirty="0" smtClean="0">
              <a:solidFill>
                <a:schemeClr val="tx1"/>
              </a:solidFill>
              <a:latin typeface="Verdana" pitchFamily="34" charset="0"/>
              <a:ea typeface="Verdana" pitchFamily="34" charset="0"/>
              <a:cs typeface="Verdana" pitchFamily="34" charset="0"/>
            </a:endParaRPr>
          </a:p>
          <a:p>
            <a:pPr algn="just"/>
            <a:r>
              <a:rPr lang="en-US" sz="1200" dirty="0" smtClean="0">
                <a:solidFill>
                  <a:schemeClr val="tx1"/>
                </a:solidFill>
                <a:latin typeface="Verdana" pitchFamily="34" charset="0"/>
                <a:ea typeface="Verdana" pitchFamily="34" charset="0"/>
                <a:cs typeface="Verdana" pitchFamily="34" charset="0"/>
              </a:rPr>
              <a:t>This </a:t>
            </a:r>
            <a:r>
              <a:rPr lang="en-US" sz="1200" dirty="0">
                <a:solidFill>
                  <a:schemeClr val="tx1"/>
                </a:solidFill>
                <a:latin typeface="Verdana" pitchFamily="34" charset="0"/>
                <a:ea typeface="Verdana" pitchFamily="34" charset="0"/>
                <a:cs typeface="Verdana" pitchFamily="34" charset="0"/>
              </a:rPr>
              <a:t>is set, if there is a carry from the lowest nibble, </a:t>
            </a:r>
            <a:r>
              <a:rPr lang="en-US" sz="1200" dirty="0" err="1">
                <a:solidFill>
                  <a:schemeClr val="tx1"/>
                </a:solidFill>
                <a:latin typeface="Verdana" pitchFamily="34" charset="0"/>
                <a:ea typeface="Verdana" pitchFamily="34" charset="0"/>
                <a:cs typeface="Verdana" pitchFamily="34" charset="0"/>
              </a:rPr>
              <a:t>i.e</a:t>
            </a:r>
            <a:r>
              <a:rPr lang="en-US" sz="1200" dirty="0">
                <a:solidFill>
                  <a:schemeClr val="tx1"/>
                </a:solidFill>
                <a:latin typeface="Verdana" pitchFamily="34" charset="0"/>
                <a:ea typeface="Verdana" pitchFamily="34" charset="0"/>
                <a:cs typeface="Verdana" pitchFamily="34" charset="0"/>
              </a:rPr>
              <a:t>, bit three during addition, or borrow for the lowest nibble, </a:t>
            </a:r>
            <a:r>
              <a:rPr lang="en-US" sz="1200" dirty="0" err="1">
                <a:solidFill>
                  <a:schemeClr val="tx1"/>
                </a:solidFill>
                <a:latin typeface="Verdana" pitchFamily="34" charset="0"/>
                <a:ea typeface="Verdana" pitchFamily="34" charset="0"/>
                <a:cs typeface="Verdana" pitchFamily="34" charset="0"/>
              </a:rPr>
              <a:t>i.e</a:t>
            </a:r>
            <a:r>
              <a:rPr lang="en-US" sz="1200" dirty="0">
                <a:solidFill>
                  <a:schemeClr val="tx1"/>
                </a:solidFill>
                <a:latin typeface="Verdana" pitchFamily="34" charset="0"/>
                <a:ea typeface="Verdana" pitchFamily="34" charset="0"/>
                <a:cs typeface="Verdana" pitchFamily="34" charset="0"/>
              </a:rPr>
              <a:t>, bit three, during subtraction.</a:t>
            </a:r>
          </a:p>
        </p:txBody>
      </p:sp>
      <p:sp>
        <p:nvSpPr>
          <p:cNvPr id="13" name="Line Callout 2 12"/>
          <p:cNvSpPr/>
          <p:nvPr/>
        </p:nvSpPr>
        <p:spPr>
          <a:xfrm>
            <a:off x="2500952" y="2076450"/>
            <a:ext cx="2667000" cy="1133475"/>
          </a:xfrm>
          <a:prstGeom prst="borderCallout2">
            <a:avLst>
              <a:gd name="adj1" fmla="val 98582"/>
              <a:gd name="adj2" fmla="val 99703"/>
              <a:gd name="adj3" fmla="val 121272"/>
              <a:gd name="adj4" fmla="val 100242"/>
              <a:gd name="adj5" fmla="val 167122"/>
              <a:gd name="adj6" fmla="val 106211"/>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Zero </a:t>
            </a:r>
            <a:r>
              <a:rPr lang="en-US" sz="1200" b="1" dirty="0" smtClean="0">
                <a:solidFill>
                  <a:schemeClr val="tx1"/>
                </a:solidFill>
                <a:latin typeface="Verdana" pitchFamily="34" charset="0"/>
                <a:ea typeface="Verdana" pitchFamily="34" charset="0"/>
                <a:cs typeface="Verdana" pitchFamily="34" charset="0"/>
              </a:rPr>
              <a:t>Flag</a:t>
            </a:r>
          </a:p>
          <a:p>
            <a:pPr algn="ctr"/>
            <a:endParaRPr lang="en-US" sz="1200" dirty="0" smtClean="0">
              <a:solidFill>
                <a:schemeClr val="tx1"/>
              </a:solidFill>
              <a:latin typeface="Verdana" pitchFamily="34" charset="0"/>
              <a:ea typeface="Verdana" pitchFamily="34" charset="0"/>
              <a:cs typeface="Verdana" pitchFamily="34" charset="0"/>
            </a:endParaRPr>
          </a:p>
          <a:p>
            <a:pPr algn="just"/>
            <a:r>
              <a:rPr lang="en-US" sz="1200" dirty="0" smtClean="0">
                <a:solidFill>
                  <a:schemeClr val="tx1"/>
                </a:solidFill>
                <a:latin typeface="Verdana" pitchFamily="34" charset="0"/>
                <a:ea typeface="Verdana" pitchFamily="34" charset="0"/>
                <a:cs typeface="Verdana" pitchFamily="34" charset="0"/>
              </a:rPr>
              <a:t>This </a:t>
            </a:r>
            <a:r>
              <a:rPr lang="en-US" sz="1200" dirty="0">
                <a:solidFill>
                  <a:schemeClr val="tx1"/>
                </a:solidFill>
                <a:latin typeface="Verdana" pitchFamily="34" charset="0"/>
                <a:ea typeface="Verdana" pitchFamily="34" charset="0"/>
                <a:cs typeface="Verdana" pitchFamily="34" charset="0"/>
              </a:rPr>
              <a:t>flag is set, if the result of the computation or comparison performed by </a:t>
            </a:r>
            <a:r>
              <a:rPr lang="en-US" sz="1200" dirty="0" smtClean="0">
                <a:solidFill>
                  <a:schemeClr val="tx1"/>
                </a:solidFill>
                <a:latin typeface="Verdana" pitchFamily="34" charset="0"/>
                <a:ea typeface="Verdana" pitchFamily="34" charset="0"/>
                <a:cs typeface="Verdana" pitchFamily="34" charset="0"/>
              </a:rPr>
              <a:t>an </a:t>
            </a:r>
            <a:r>
              <a:rPr lang="en-US" sz="1200" dirty="0">
                <a:solidFill>
                  <a:schemeClr val="tx1"/>
                </a:solidFill>
                <a:latin typeface="Verdana" pitchFamily="34" charset="0"/>
                <a:ea typeface="Verdana" pitchFamily="34" charset="0"/>
                <a:cs typeface="Verdana" pitchFamily="34" charset="0"/>
              </a:rPr>
              <a:t>instruction is zero</a:t>
            </a:r>
          </a:p>
        </p:txBody>
      </p:sp>
      <p:sp>
        <p:nvSpPr>
          <p:cNvPr id="14" name="Line Callout 2 13"/>
          <p:cNvSpPr/>
          <p:nvPr/>
        </p:nvSpPr>
        <p:spPr>
          <a:xfrm>
            <a:off x="62552" y="2095500"/>
            <a:ext cx="2299648" cy="952500"/>
          </a:xfrm>
          <a:prstGeom prst="borderCallout2">
            <a:avLst>
              <a:gd name="adj1" fmla="val 99858"/>
              <a:gd name="adj2" fmla="val 90354"/>
              <a:gd name="adj3" fmla="val 129399"/>
              <a:gd name="adj4" fmla="val 90348"/>
              <a:gd name="adj5" fmla="val 195897"/>
              <a:gd name="adj6" fmla="val 205196"/>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Sign </a:t>
            </a:r>
            <a:r>
              <a:rPr lang="en-US" sz="1200" b="1" dirty="0" smtClean="0">
                <a:solidFill>
                  <a:schemeClr val="tx1"/>
                </a:solidFill>
                <a:latin typeface="Verdana" pitchFamily="34" charset="0"/>
                <a:ea typeface="Verdana" pitchFamily="34" charset="0"/>
                <a:cs typeface="Verdana" pitchFamily="34" charset="0"/>
              </a:rPr>
              <a:t>Flag</a:t>
            </a:r>
          </a:p>
          <a:p>
            <a:pPr algn="ctr"/>
            <a:endParaRPr lang="en-US" sz="1200" dirty="0">
              <a:solidFill>
                <a:schemeClr val="tx1"/>
              </a:solidFill>
              <a:latin typeface="Verdana" pitchFamily="34" charset="0"/>
              <a:ea typeface="Verdana" pitchFamily="34" charset="0"/>
              <a:cs typeface="Verdana" pitchFamily="34" charset="0"/>
            </a:endParaRPr>
          </a:p>
          <a:p>
            <a:pPr algn="ctr"/>
            <a:r>
              <a:rPr lang="en-US" sz="1200" dirty="0" smtClean="0">
                <a:solidFill>
                  <a:schemeClr val="tx1"/>
                </a:solidFill>
                <a:latin typeface="Verdana" pitchFamily="34" charset="0"/>
                <a:ea typeface="Verdana" pitchFamily="34" charset="0"/>
                <a:cs typeface="Verdana" pitchFamily="34" charset="0"/>
              </a:rPr>
              <a:t>This </a:t>
            </a:r>
            <a:r>
              <a:rPr lang="en-US" sz="1200" dirty="0">
                <a:solidFill>
                  <a:schemeClr val="tx1"/>
                </a:solidFill>
                <a:latin typeface="Verdana" pitchFamily="34" charset="0"/>
                <a:ea typeface="Verdana" pitchFamily="34" charset="0"/>
                <a:cs typeface="Verdana" pitchFamily="34" charset="0"/>
              </a:rPr>
              <a:t>flag is set, when the result of any computation is negative</a:t>
            </a:r>
          </a:p>
        </p:txBody>
      </p:sp>
      <p:sp>
        <p:nvSpPr>
          <p:cNvPr id="16" name="Line Callout 2 15"/>
          <p:cNvSpPr/>
          <p:nvPr/>
        </p:nvSpPr>
        <p:spPr>
          <a:xfrm>
            <a:off x="6388431" y="4419600"/>
            <a:ext cx="2667000" cy="1092995"/>
          </a:xfrm>
          <a:prstGeom prst="borderCallout2">
            <a:avLst>
              <a:gd name="adj1" fmla="val 48942"/>
              <a:gd name="adj2" fmla="val 61"/>
              <a:gd name="adj3" fmla="val 49483"/>
              <a:gd name="adj4" fmla="val -9402"/>
              <a:gd name="adj5" fmla="val -25853"/>
              <a:gd name="adj6" fmla="val -78432"/>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Tarp </a:t>
            </a:r>
            <a:r>
              <a:rPr lang="en-US" sz="1200" b="1" dirty="0" smtClean="0">
                <a:solidFill>
                  <a:schemeClr val="tx1"/>
                </a:solidFill>
                <a:latin typeface="Verdana" pitchFamily="34" charset="0"/>
                <a:ea typeface="Verdana" pitchFamily="34" charset="0"/>
                <a:cs typeface="Verdana" pitchFamily="34" charset="0"/>
              </a:rPr>
              <a:t>Flag</a:t>
            </a:r>
          </a:p>
          <a:p>
            <a:pPr algn="just"/>
            <a:r>
              <a:rPr lang="en-US" sz="1200" dirty="0" smtClean="0">
                <a:solidFill>
                  <a:schemeClr val="tx1"/>
                </a:solidFill>
                <a:latin typeface="Verdana" pitchFamily="34" charset="0"/>
                <a:ea typeface="Verdana" pitchFamily="34" charset="0"/>
                <a:cs typeface="Verdana" pitchFamily="34" charset="0"/>
              </a:rPr>
              <a:t>If </a:t>
            </a:r>
            <a:r>
              <a:rPr lang="en-US" sz="1200" dirty="0">
                <a:solidFill>
                  <a:schemeClr val="tx1"/>
                </a:solidFill>
                <a:latin typeface="Verdana" pitchFamily="34" charset="0"/>
                <a:ea typeface="Verdana" pitchFamily="34" charset="0"/>
                <a:cs typeface="Verdana" pitchFamily="34" charset="0"/>
              </a:rPr>
              <a:t>this flag is set, the processor enters the single step execution </a:t>
            </a:r>
            <a:r>
              <a:rPr lang="en-US" sz="1200" dirty="0" smtClean="0">
                <a:solidFill>
                  <a:schemeClr val="tx1"/>
                </a:solidFill>
                <a:latin typeface="Verdana" pitchFamily="34" charset="0"/>
                <a:ea typeface="Verdana" pitchFamily="34" charset="0"/>
                <a:cs typeface="Verdana" pitchFamily="34" charset="0"/>
              </a:rPr>
              <a:t>mode by generating internal interrupts after the execution of each instruction</a:t>
            </a:r>
            <a:endParaRPr lang="en-US" sz="1200" dirty="0">
              <a:solidFill>
                <a:schemeClr val="tx1"/>
              </a:solidFill>
              <a:latin typeface="Verdana" pitchFamily="34" charset="0"/>
              <a:ea typeface="Verdana" pitchFamily="34" charset="0"/>
              <a:cs typeface="Verdana" pitchFamily="34" charset="0"/>
            </a:endParaRPr>
          </a:p>
        </p:txBody>
      </p:sp>
      <p:sp>
        <p:nvSpPr>
          <p:cNvPr id="17" name="Line Callout 2 16"/>
          <p:cNvSpPr/>
          <p:nvPr/>
        </p:nvSpPr>
        <p:spPr>
          <a:xfrm>
            <a:off x="6019800" y="5562600"/>
            <a:ext cx="3048000" cy="1066800"/>
          </a:xfrm>
          <a:prstGeom prst="borderCallout2">
            <a:avLst>
              <a:gd name="adj1" fmla="val -677"/>
              <a:gd name="adj2" fmla="val 5323"/>
              <a:gd name="adj3" fmla="val -29464"/>
              <a:gd name="adj4" fmla="val 5434"/>
              <a:gd name="adj5" fmla="val -124699"/>
              <a:gd name="adj6" fmla="val -72519"/>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Interrupt </a:t>
            </a:r>
            <a:r>
              <a:rPr lang="en-US" sz="1200" b="1" dirty="0" smtClean="0">
                <a:solidFill>
                  <a:schemeClr val="tx1"/>
                </a:solidFill>
                <a:latin typeface="Verdana" pitchFamily="34" charset="0"/>
                <a:ea typeface="Verdana" pitchFamily="34" charset="0"/>
                <a:cs typeface="Verdana" pitchFamily="34" charset="0"/>
              </a:rPr>
              <a:t>Flag</a:t>
            </a:r>
          </a:p>
          <a:p>
            <a:pPr algn="ctr"/>
            <a:endParaRPr lang="en-US" sz="1200" b="1" dirty="0">
              <a:solidFill>
                <a:schemeClr val="tx1"/>
              </a:solidFill>
              <a:latin typeface="Verdana" pitchFamily="34" charset="0"/>
              <a:ea typeface="Verdana" pitchFamily="34" charset="0"/>
              <a:cs typeface="Verdana" pitchFamily="34" charset="0"/>
            </a:endParaRPr>
          </a:p>
          <a:p>
            <a:pPr algn="ctr"/>
            <a:r>
              <a:rPr lang="en-US" sz="1200" dirty="0" smtClean="0">
                <a:solidFill>
                  <a:schemeClr val="tx1"/>
                </a:solidFill>
                <a:latin typeface="Verdana" pitchFamily="34" charset="0"/>
                <a:ea typeface="Verdana" pitchFamily="34" charset="0"/>
                <a:cs typeface="Verdana" pitchFamily="34" charset="0"/>
              </a:rPr>
              <a:t>Causes the 8086 to recognize external mask interrupts; clearing IF disables these interrupts.</a:t>
            </a:r>
          </a:p>
        </p:txBody>
      </p:sp>
      <p:sp>
        <p:nvSpPr>
          <p:cNvPr id="19" name="Line Callout 2 18"/>
          <p:cNvSpPr/>
          <p:nvPr/>
        </p:nvSpPr>
        <p:spPr>
          <a:xfrm>
            <a:off x="1281752" y="5562600"/>
            <a:ext cx="4572000" cy="1169195"/>
          </a:xfrm>
          <a:prstGeom prst="borderCallout2">
            <a:avLst>
              <a:gd name="adj1" fmla="val -1622"/>
              <a:gd name="adj2" fmla="val 83453"/>
              <a:gd name="adj3" fmla="val -39345"/>
              <a:gd name="adj4" fmla="val 83278"/>
              <a:gd name="adj5" fmla="val -109940"/>
              <a:gd name="adj6" fmla="val 43205"/>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Direction </a:t>
            </a:r>
            <a:r>
              <a:rPr lang="en-US" sz="1200" b="1" dirty="0" smtClean="0">
                <a:solidFill>
                  <a:schemeClr val="tx1"/>
                </a:solidFill>
                <a:latin typeface="Verdana" pitchFamily="34" charset="0"/>
                <a:ea typeface="Verdana" pitchFamily="34" charset="0"/>
                <a:cs typeface="Verdana" pitchFamily="34" charset="0"/>
              </a:rPr>
              <a:t>Flag</a:t>
            </a:r>
            <a:endParaRPr lang="en-US" sz="1200" b="1" dirty="0">
              <a:solidFill>
                <a:schemeClr val="tx1"/>
              </a:solidFill>
              <a:latin typeface="Verdana" pitchFamily="34" charset="0"/>
              <a:ea typeface="Verdana" pitchFamily="34" charset="0"/>
              <a:cs typeface="Verdana" pitchFamily="34" charset="0"/>
            </a:endParaRPr>
          </a:p>
          <a:p>
            <a:pPr algn="just"/>
            <a:r>
              <a:rPr lang="en-US" sz="1100" dirty="0" smtClean="0">
                <a:solidFill>
                  <a:schemeClr val="tx1"/>
                </a:solidFill>
                <a:latin typeface="Verdana" pitchFamily="34" charset="0"/>
                <a:ea typeface="Verdana" pitchFamily="34" charset="0"/>
                <a:cs typeface="Verdana" pitchFamily="34" charset="0"/>
              </a:rPr>
              <a:t>This </a:t>
            </a:r>
            <a:r>
              <a:rPr lang="en-US" sz="1100" dirty="0">
                <a:solidFill>
                  <a:schemeClr val="tx1"/>
                </a:solidFill>
                <a:latin typeface="Verdana" pitchFamily="34" charset="0"/>
                <a:ea typeface="Verdana" pitchFamily="34" charset="0"/>
                <a:cs typeface="Verdana" pitchFamily="34" charset="0"/>
              </a:rPr>
              <a:t>is used by string manipulation instructions. If this flag bit is ‘0’, the string is processed beginning from the lowest address to the highest address, i.e., auto incrementing mode. Otherwise, the string is processed from the highest address towards the lowest address, i.e., auto incrementing mode.</a:t>
            </a:r>
          </a:p>
        </p:txBody>
      </p:sp>
      <p:sp>
        <p:nvSpPr>
          <p:cNvPr id="20" name="Line Callout 2 19"/>
          <p:cNvSpPr/>
          <p:nvPr/>
        </p:nvSpPr>
        <p:spPr>
          <a:xfrm>
            <a:off x="62552" y="4469605"/>
            <a:ext cx="4890448" cy="1169195"/>
          </a:xfrm>
          <a:prstGeom prst="borderCallout2">
            <a:avLst>
              <a:gd name="adj1" fmla="val 822"/>
              <a:gd name="adj2" fmla="val 3404"/>
              <a:gd name="adj3" fmla="val -28754"/>
              <a:gd name="adj4" fmla="val 3229"/>
              <a:gd name="adj5" fmla="val -29288"/>
              <a:gd name="adj6" fmla="val 49438"/>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Over flow </a:t>
            </a:r>
            <a:r>
              <a:rPr lang="en-US" sz="1200" b="1" dirty="0" smtClean="0">
                <a:solidFill>
                  <a:schemeClr val="tx1"/>
                </a:solidFill>
                <a:latin typeface="Verdana" pitchFamily="34" charset="0"/>
                <a:ea typeface="Verdana" pitchFamily="34" charset="0"/>
                <a:cs typeface="Verdana" pitchFamily="34" charset="0"/>
              </a:rPr>
              <a:t>Flag</a:t>
            </a:r>
          </a:p>
          <a:p>
            <a:pPr algn="ctr"/>
            <a:r>
              <a:rPr lang="en-US" sz="1100" dirty="0" smtClean="0">
                <a:solidFill>
                  <a:schemeClr val="tx1"/>
                </a:solidFill>
                <a:latin typeface="Verdana" pitchFamily="34" charset="0"/>
                <a:ea typeface="Verdana" pitchFamily="34" charset="0"/>
                <a:cs typeface="Verdana" pitchFamily="34" charset="0"/>
              </a:rPr>
              <a:t>This </a:t>
            </a:r>
            <a:r>
              <a:rPr lang="en-US" sz="1100" dirty="0">
                <a:solidFill>
                  <a:schemeClr val="tx1"/>
                </a:solidFill>
                <a:latin typeface="Verdana" pitchFamily="34" charset="0"/>
                <a:ea typeface="Verdana" pitchFamily="34" charset="0"/>
                <a:cs typeface="Verdana" pitchFamily="34" charset="0"/>
              </a:rPr>
              <a:t>flag is set, if an overflow occurs, </a:t>
            </a:r>
            <a:r>
              <a:rPr lang="en-US" sz="1100" dirty="0" err="1">
                <a:solidFill>
                  <a:schemeClr val="tx1"/>
                </a:solidFill>
                <a:latin typeface="Verdana" pitchFamily="34" charset="0"/>
                <a:ea typeface="Verdana" pitchFamily="34" charset="0"/>
                <a:cs typeface="Verdana" pitchFamily="34" charset="0"/>
              </a:rPr>
              <a:t>i.e</a:t>
            </a:r>
            <a:r>
              <a:rPr lang="en-US" sz="1100" dirty="0">
                <a:solidFill>
                  <a:schemeClr val="tx1"/>
                </a:solidFill>
                <a:latin typeface="Verdana" pitchFamily="34" charset="0"/>
                <a:ea typeface="Verdana" pitchFamily="34" charset="0"/>
                <a:cs typeface="Verdana" pitchFamily="34" charset="0"/>
              </a:rPr>
              <a:t>, if the result of a signed operation is large enough to accommodate in a destination register. The result is of more than 7-bits in size in case of 8-bit signed operation and more than 15-bits in size in case of 16-bit sign operations, then the overflow will be set. </a:t>
            </a:r>
          </a:p>
        </p:txBody>
      </p:sp>
      <p:sp>
        <p:nvSpPr>
          <p:cNvPr id="21" name="TextBox 2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56814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4" grpId="0" animBg="1"/>
      <p:bldP spid="16" grpId="0" animBg="1"/>
      <p:bldP spid="17" grpId="0" animBg="1"/>
      <p:bldP spid="19"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E6815B-E59C-4D87-B1F6-ECBDD22AF1DC}" type="slidenum">
              <a:rPr lang="en-US" smtClean="0"/>
              <a:t>25</a:t>
            </a:fld>
            <a:endParaRPr lang="en-US" dirty="0"/>
          </a:p>
        </p:txBody>
      </p:sp>
      <p:sp>
        <p:nvSpPr>
          <p:cNvPr id="5" name="Title 1"/>
          <p:cNvSpPr txBox="1">
            <a:spLocks/>
          </p:cNvSpPr>
          <p:nvPr/>
        </p:nvSpPr>
        <p:spPr>
          <a:xfrm>
            <a:off x="2895600" y="110756"/>
            <a:ext cx="6019800" cy="48736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000" b="1" kern="1200">
                <a:solidFill>
                  <a:srgbClr val="FF0066"/>
                </a:solidFill>
                <a:latin typeface="Verdana" pitchFamily="34" charset="0"/>
                <a:ea typeface="Verdana" pitchFamily="34" charset="0"/>
                <a:cs typeface="Verdana" pitchFamily="34" charset="0"/>
              </a:defRPr>
            </a:lvl1pPr>
          </a:lstStyle>
          <a:p>
            <a:r>
              <a:rPr lang="en-US" smtClean="0"/>
              <a:t>Architecture</a:t>
            </a:r>
            <a:endParaRPr lang="en-US" dirty="0">
              <a:solidFill>
                <a:srgbClr val="002060"/>
              </a:solidFill>
            </a:endParaRPr>
          </a:p>
        </p:txBody>
      </p:sp>
      <p:sp>
        <p:nvSpPr>
          <p:cNvPr id="6" name="TextBox 5"/>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770319774"/>
              </p:ext>
            </p:extLst>
          </p:nvPr>
        </p:nvGraphicFramePr>
        <p:xfrm>
          <a:off x="263856" y="2882624"/>
          <a:ext cx="8610600" cy="3795680"/>
        </p:xfrm>
        <a:graphic>
          <a:graphicData uri="http://schemas.openxmlformats.org/drawingml/2006/table">
            <a:tbl>
              <a:tblPr firstRow="1" bandRow="1">
                <a:tableStyleId>{93296810-A885-4BE3-A3E7-6D5BEEA58F35}</a:tableStyleId>
              </a:tblPr>
              <a:tblGrid>
                <a:gridCol w="838200"/>
                <a:gridCol w="2743200"/>
                <a:gridCol w="1752600"/>
                <a:gridCol w="3276600"/>
              </a:tblGrid>
              <a:tr h="335310">
                <a:tc>
                  <a:txBody>
                    <a:bodyPr/>
                    <a:lstStyle/>
                    <a:p>
                      <a:pPr algn="ctr"/>
                      <a:r>
                        <a:rPr lang="en-US" sz="1400" dirty="0" err="1" smtClean="0">
                          <a:latin typeface="Verdana" pitchFamily="34" charset="0"/>
                          <a:ea typeface="Verdana" pitchFamily="34" charset="0"/>
                          <a:cs typeface="Verdana" pitchFamily="34" charset="0"/>
                        </a:rPr>
                        <a:t>Sl.No</a:t>
                      </a:r>
                      <a:r>
                        <a:rPr lang="en-US" sz="1400" dirty="0" smtClean="0">
                          <a:latin typeface="Verdana" pitchFamily="34" charset="0"/>
                          <a:ea typeface="Verdana" pitchFamily="34" charset="0"/>
                          <a:cs typeface="Verdana" pitchFamily="34" charset="0"/>
                        </a:rPr>
                        <a:t>.</a:t>
                      </a:r>
                      <a:endParaRPr lang="en-US" sz="1400" dirty="0">
                        <a:latin typeface="Verdana" pitchFamily="34" charset="0"/>
                        <a:ea typeface="Verdana" pitchFamily="34" charset="0"/>
                        <a:cs typeface="Verdana" pitchFamily="34" charset="0"/>
                      </a:endParaRPr>
                    </a:p>
                  </a:txBody>
                  <a:tcPr marL="91434" marR="91434" marT="45722" marB="45722"/>
                </a:tc>
                <a:tc>
                  <a:txBody>
                    <a:bodyPr/>
                    <a:lstStyle/>
                    <a:p>
                      <a:pPr algn="ctr"/>
                      <a:r>
                        <a:rPr lang="en-US" sz="1400" dirty="0" smtClean="0">
                          <a:latin typeface="Verdana" pitchFamily="34" charset="0"/>
                          <a:ea typeface="Verdana" pitchFamily="34" charset="0"/>
                          <a:cs typeface="Verdana" pitchFamily="34" charset="0"/>
                        </a:rPr>
                        <a:t>Type</a:t>
                      </a:r>
                      <a:endParaRPr lang="en-US" sz="1400" dirty="0">
                        <a:latin typeface="Verdana" pitchFamily="34" charset="0"/>
                        <a:ea typeface="Verdana" pitchFamily="34" charset="0"/>
                        <a:cs typeface="Verdana" pitchFamily="34" charset="0"/>
                      </a:endParaRPr>
                    </a:p>
                  </a:txBody>
                  <a:tcPr marL="91434" marR="91434" marT="45722" marB="45722"/>
                </a:tc>
                <a:tc>
                  <a:txBody>
                    <a:bodyPr/>
                    <a:lstStyle/>
                    <a:p>
                      <a:pPr algn="ctr"/>
                      <a:r>
                        <a:rPr lang="en-US" sz="1400" dirty="0" smtClean="0">
                          <a:latin typeface="Verdana" pitchFamily="34" charset="0"/>
                          <a:ea typeface="Verdana" pitchFamily="34" charset="0"/>
                          <a:cs typeface="Verdana" pitchFamily="34" charset="0"/>
                        </a:rPr>
                        <a:t>Register width</a:t>
                      </a:r>
                      <a:endParaRPr lang="en-US" sz="1400" dirty="0">
                        <a:latin typeface="Verdana" pitchFamily="34" charset="0"/>
                        <a:ea typeface="Verdana" pitchFamily="34" charset="0"/>
                        <a:cs typeface="Verdana" pitchFamily="34" charset="0"/>
                      </a:endParaRPr>
                    </a:p>
                  </a:txBody>
                  <a:tcPr marL="91434" marR="91434" marT="45722" marB="45722"/>
                </a:tc>
                <a:tc>
                  <a:txBody>
                    <a:bodyPr/>
                    <a:lstStyle/>
                    <a:p>
                      <a:pPr algn="ctr"/>
                      <a:r>
                        <a:rPr lang="en-US" sz="1400" dirty="0" smtClean="0">
                          <a:latin typeface="Verdana" pitchFamily="34" charset="0"/>
                          <a:ea typeface="Verdana" pitchFamily="34" charset="0"/>
                          <a:cs typeface="Verdana" pitchFamily="34" charset="0"/>
                        </a:rPr>
                        <a:t>Name of register</a:t>
                      </a:r>
                      <a:endParaRPr lang="en-US" sz="1400" dirty="0">
                        <a:latin typeface="Verdana" pitchFamily="34" charset="0"/>
                        <a:ea typeface="Verdana" pitchFamily="34" charset="0"/>
                        <a:cs typeface="Verdana" pitchFamily="34" charset="0"/>
                      </a:endParaRPr>
                    </a:p>
                  </a:txBody>
                  <a:tcPr marL="91434" marR="91434" marT="45722" marB="45722"/>
                </a:tc>
              </a:tr>
              <a:tr h="501594">
                <a:tc rowSpan="2">
                  <a:txBody>
                    <a:bodyPr/>
                    <a:lstStyle/>
                    <a:p>
                      <a:pPr algn="ctr"/>
                      <a:r>
                        <a:rPr lang="en-US" sz="1400" b="1" dirty="0" smtClean="0">
                          <a:latin typeface="Verdana" pitchFamily="34" charset="0"/>
                          <a:ea typeface="Verdana" pitchFamily="34" charset="0"/>
                          <a:cs typeface="Verdana" pitchFamily="34" charset="0"/>
                        </a:rPr>
                        <a:t>1</a:t>
                      </a:r>
                      <a:endParaRPr lang="en-US" sz="1400" b="1" dirty="0">
                        <a:latin typeface="Verdana" pitchFamily="34" charset="0"/>
                        <a:ea typeface="Verdana" pitchFamily="34" charset="0"/>
                        <a:cs typeface="Verdana" pitchFamily="34" charset="0"/>
                      </a:endParaRPr>
                    </a:p>
                  </a:txBody>
                  <a:tcPr marL="91434" marR="91434" marT="45722" marB="45722"/>
                </a:tc>
                <a:tc rowSpan="2">
                  <a:txBody>
                    <a:bodyPr/>
                    <a:lstStyle/>
                    <a:p>
                      <a:r>
                        <a:rPr lang="en-US" sz="1400" b="1" dirty="0" smtClean="0">
                          <a:latin typeface="Verdana" pitchFamily="34" charset="0"/>
                          <a:ea typeface="Verdana" pitchFamily="34" charset="0"/>
                          <a:cs typeface="Verdana" pitchFamily="34" charset="0"/>
                        </a:rPr>
                        <a:t>General purpose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AX, BX, CX, DX</a:t>
                      </a:r>
                      <a:endParaRPr lang="en-US" sz="1400" b="1" dirty="0">
                        <a:latin typeface="Verdana" pitchFamily="34" charset="0"/>
                        <a:ea typeface="Verdana" pitchFamily="34" charset="0"/>
                        <a:cs typeface="Verdana" pitchFamily="34" charset="0"/>
                      </a:endParaRPr>
                    </a:p>
                  </a:txBody>
                  <a:tcPr marL="91434" marR="91434" marT="45722" marB="45722"/>
                </a:tc>
              </a:tr>
              <a:tr h="473551">
                <a:tc vMerge="1">
                  <a:txBody>
                    <a:bodyPr/>
                    <a:lstStyle/>
                    <a:p>
                      <a:endParaRPr lang="en-US"/>
                    </a:p>
                  </a:txBody>
                  <a:tcPr/>
                </a:tc>
                <a:tc vMerge="1">
                  <a:txBody>
                    <a:bodyPr/>
                    <a:lstStyle/>
                    <a:p>
                      <a:endParaRPr lang="en-US"/>
                    </a:p>
                  </a:txBody>
                  <a:tcPr/>
                </a:tc>
                <a:tc>
                  <a:txBody>
                    <a:bodyPr/>
                    <a:lstStyle/>
                    <a:p>
                      <a:r>
                        <a:rPr lang="en-US" sz="1400" b="1" dirty="0" smtClean="0">
                          <a:latin typeface="Verdana" pitchFamily="34" charset="0"/>
                          <a:ea typeface="Verdana" pitchFamily="34" charset="0"/>
                          <a:cs typeface="Verdana" pitchFamily="34" charset="0"/>
                        </a:rPr>
                        <a:t>8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AL, AH, BL, BH, CL, CH, DL,</a:t>
                      </a:r>
                      <a:r>
                        <a:rPr lang="en-US" sz="1400" b="1" baseline="0" dirty="0" smtClean="0">
                          <a:latin typeface="Verdana" pitchFamily="34" charset="0"/>
                          <a:ea typeface="Verdana" pitchFamily="34" charset="0"/>
                          <a:cs typeface="Verdana" pitchFamily="34" charset="0"/>
                        </a:rPr>
                        <a:t> DH</a:t>
                      </a:r>
                      <a:endParaRPr lang="en-US" sz="1400" b="1" dirty="0">
                        <a:latin typeface="Verdana" pitchFamily="34" charset="0"/>
                        <a:ea typeface="Verdana" pitchFamily="34" charset="0"/>
                        <a:cs typeface="Verdana" pitchFamily="34" charset="0"/>
                      </a:endParaRPr>
                    </a:p>
                  </a:txBody>
                  <a:tcPr marL="91434" marR="91434" marT="45722" marB="45722"/>
                </a:tc>
              </a:tr>
              <a:tr h="497045">
                <a:tc>
                  <a:txBody>
                    <a:bodyPr/>
                    <a:lstStyle/>
                    <a:p>
                      <a:pPr algn="ctr"/>
                      <a:r>
                        <a:rPr lang="en-US" sz="1400" b="1" dirty="0" smtClean="0">
                          <a:latin typeface="Verdana" pitchFamily="34" charset="0"/>
                          <a:ea typeface="Verdana" pitchFamily="34" charset="0"/>
                          <a:cs typeface="Verdana" pitchFamily="34" charset="0"/>
                        </a:rPr>
                        <a:t>2</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Pointer</a:t>
                      </a:r>
                      <a:r>
                        <a:rPr lang="en-US" sz="1400" b="1" baseline="0" dirty="0" smtClean="0">
                          <a:latin typeface="Verdana" pitchFamily="34" charset="0"/>
                          <a:ea typeface="Verdana" pitchFamily="34" charset="0"/>
                          <a:cs typeface="Verdana" pitchFamily="34" charset="0"/>
                        </a:rPr>
                        <a:t>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SP, BP</a:t>
                      </a:r>
                      <a:endParaRPr lang="en-US" sz="1400" b="1" dirty="0">
                        <a:latin typeface="Verdana" pitchFamily="34" charset="0"/>
                        <a:ea typeface="Verdana" pitchFamily="34" charset="0"/>
                        <a:cs typeface="Verdana" pitchFamily="34" charset="0"/>
                      </a:endParaRPr>
                    </a:p>
                  </a:txBody>
                  <a:tcPr marL="91434" marR="91434" marT="45722" marB="45722"/>
                </a:tc>
              </a:tr>
              <a:tr h="497045">
                <a:tc>
                  <a:txBody>
                    <a:bodyPr/>
                    <a:lstStyle/>
                    <a:p>
                      <a:pPr algn="ctr"/>
                      <a:r>
                        <a:rPr lang="en-US" sz="1400" b="1" dirty="0" smtClean="0">
                          <a:latin typeface="Verdana" pitchFamily="34" charset="0"/>
                          <a:ea typeface="Verdana" pitchFamily="34" charset="0"/>
                          <a:cs typeface="Verdana" pitchFamily="34" charset="0"/>
                        </a:rPr>
                        <a:t>3</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Index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SI, DI</a:t>
                      </a:r>
                      <a:endParaRPr lang="en-US" sz="1400" b="1" dirty="0">
                        <a:latin typeface="Verdana" pitchFamily="34" charset="0"/>
                        <a:ea typeface="Verdana" pitchFamily="34" charset="0"/>
                        <a:cs typeface="Verdana" pitchFamily="34" charset="0"/>
                      </a:endParaRPr>
                    </a:p>
                  </a:txBody>
                  <a:tcPr marL="91434" marR="91434" marT="45722" marB="45722"/>
                </a:tc>
              </a:tr>
              <a:tr h="497045">
                <a:tc>
                  <a:txBody>
                    <a:bodyPr/>
                    <a:lstStyle/>
                    <a:p>
                      <a:pPr algn="ctr"/>
                      <a:r>
                        <a:rPr lang="en-US" sz="1400" b="1" dirty="0" smtClean="0">
                          <a:latin typeface="Verdana" pitchFamily="34" charset="0"/>
                          <a:ea typeface="Verdana" pitchFamily="34" charset="0"/>
                          <a:cs typeface="Verdana" pitchFamily="34" charset="0"/>
                        </a:rPr>
                        <a:t>4</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Instruction Pointer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IP</a:t>
                      </a:r>
                      <a:endParaRPr lang="en-US" sz="1400" b="1" dirty="0">
                        <a:latin typeface="Verdana" pitchFamily="34" charset="0"/>
                        <a:ea typeface="Verdana" pitchFamily="34" charset="0"/>
                        <a:cs typeface="Verdana" pitchFamily="34" charset="0"/>
                      </a:endParaRPr>
                    </a:p>
                  </a:txBody>
                  <a:tcPr marL="91434" marR="91434" marT="45722" marB="45722"/>
                </a:tc>
              </a:tr>
              <a:tr h="497045">
                <a:tc>
                  <a:txBody>
                    <a:bodyPr/>
                    <a:lstStyle/>
                    <a:p>
                      <a:pPr algn="ctr"/>
                      <a:r>
                        <a:rPr lang="en-US" sz="1400" b="1" dirty="0" smtClean="0">
                          <a:latin typeface="Verdana" pitchFamily="34" charset="0"/>
                          <a:ea typeface="Verdana" pitchFamily="34" charset="0"/>
                          <a:cs typeface="Verdana" pitchFamily="34" charset="0"/>
                        </a:rPr>
                        <a:t>5</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Segment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CS,</a:t>
                      </a:r>
                      <a:r>
                        <a:rPr lang="en-US" sz="1400" b="1" baseline="0" dirty="0" smtClean="0">
                          <a:latin typeface="Verdana" pitchFamily="34" charset="0"/>
                          <a:ea typeface="Verdana" pitchFamily="34" charset="0"/>
                          <a:cs typeface="Verdana" pitchFamily="34" charset="0"/>
                        </a:rPr>
                        <a:t> DS, SS, ES</a:t>
                      </a:r>
                      <a:endParaRPr lang="en-US" sz="1400" b="1" dirty="0">
                        <a:latin typeface="Verdana" pitchFamily="34" charset="0"/>
                        <a:ea typeface="Verdana" pitchFamily="34" charset="0"/>
                        <a:cs typeface="Verdana" pitchFamily="34" charset="0"/>
                      </a:endParaRPr>
                    </a:p>
                  </a:txBody>
                  <a:tcPr marL="91434" marR="91434" marT="45722" marB="45722"/>
                </a:tc>
              </a:tr>
              <a:tr h="497045">
                <a:tc>
                  <a:txBody>
                    <a:bodyPr/>
                    <a:lstStyle/>
                    <a:p>
                      <a:pPr algn="ctr"/>
                      <a:r>
                        <a:rPr lang="en-US" sz="1400" b="1" dirty="0" smtClean="0">
                          <a:latin typeface="Verdana" pitchFamily="34" charset="0"/>
                          <a:ea typeface="Verdana" pitchFamily="34" charset="0"/>
                          <a:cs typeface="Verdana" pitchFamily="34" charset="0"/>
                        </a:rPr>
                        <a:t>6</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Flag (PSW)</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Flag register</a:t>
                      </a:r>
                      <a:endParaRPr lang="en-US" sz="1400" b="1" dirty="0">
                        <a:latin typeface="Verdana" pitchFamily="34" charset="0"/>
                        <a:ea typeface="Verdana" pitchFamily="34" charset="0"/>
                        <a:cs typeface="Verdana" pitchFamily="34" charset="0"/>
                      </a:endParaRPr>
                    </a:p>
                  </a:txBody>
                  <a:tcPr marL="91434" marR="91434" marT="45722" marB="45722"/>
                </a:tc>
              </a:tr>
            </a:tbl>
          </a:graphicData>
        </a:graphic>
      </p:graphicFrame>
      <p:sp>
        <p:nvSpPr>
          <p:cNvPr id="9" name="Rectangle 8"/>
          <p:cNvSpPr/>
          <p:nvPr/>
        </p:nvSpPr>
        <p:spPr>
          <a:xfrm>
            <a:off x="152400" y="990600"/>
            <a:ext cx="1905000" cy="830997"/>
          </a:xfrm>
          <a:prstGeom prst="rect">
            <a:avLst/>
          </a:prstGeom>
        </p:spPr>
        <p:txBody>
          <a:bodyPr wrap="square">
            <a:spAutoFit/>
          </a:bodyPr>
          <a:lstStyle/>
          <a:p>
            <a:pPr algn="r"/>
            <a:r>
              <a:rPr lang="en-US" sz="1600" b="1" dirty="0" smtClean="0">
                <a:solidFill>
                  <a:srgbClr val="0070C0"/>
                </a:solidFill>
                <a:latin typeface="Verdana" pitchFamily="34" charset="0"/>
                <a:ea typeface="Verdana" pitchFamily="34" charset="0"/>
                <a:cs typeface="Verdana" pitchFamily="34" charset="0"/>
              </a:rPr>
              <a:t>8086 registers </a:t>
            </a:r>
            <a:r>
              <a:rPr lang="en-US" sz="1600" b="1" dirty="0">
                <a:solidFill>
                  <a:srgbClr val="0070C0"/>
                </a:solidFill>
                <a:latin typeface="Verdana" pitchFamily="34" charset="0"/>
                <a:ea typeface="Verdana" pitchFamily="34" charset="0"/>
                <a:cs typeface="Verdana" pitchFamily="34" charset="0"/>
              </a:rPr>
              <a:t>categorized into </a:t>
            </a:r>
            <a:r>
              <a:rPr lang="en-US" sz="1600" b="1" dirty="0" smtClean="0">
                <a:solidFill>
                  <a:srgbClr val="0070C0"/>
                </a:solidFill>
                <a:latin typeface="Verdana" pitchFamily="34" charset="0"/>
                <a:ea typeface="Verdana" pitchFamily="34" charset="0"/>
                <a:cs typeface="Verdana" pitchFamily="34" charset="0"/>
              </a:rPr>
              <a:t>4 groups </a:t>
            </a:r>
            <a:endParaRPr lang="en-US" sz="1600" b="1" dirty="0">
              <a:solidFill>
                <a:srgbClr val="0070C0"/>
              </a:solidFill>
              <a:latin typeface="Verdana" pitchFamily="34" charset="0"/>
              <a:ea typeface="Verdana" pitchFamily="34" charset="0"/>
              <a:cs typeface="Verdana" pitchFamily="34" charset="0"/>
            </a:endParaRPr>
          </a:p>
        </p:txBody>
      </p:sp>
      <p:cxnSp>
        <p:nvCxnSpPr>
          <p:cNvPr id="10" name="Straight Connector 9"/>
          <p:cNvCxnSpPr/>
          <p:nvPr/>
        </p:nvCxnSpPr>
        <p:spPr>
          <a:xfrm>
            <a:off x="2033889" y="1100554"/>
            <a:ext cx="0" cy="1219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3449686430"/>
              </p:ext>
            </p:extLst>
          </p:nvPr>
        </p:nvGraphicFramePr>
        <p:xfrm>
          <a:off x="4038600" y="1295400"/>
          <a:ext cx="5029199" cy="609600"/>
        </p:xfrm>
        <a:graphic>
          <a:graphicData uri="http://schemas.openxmlformats.org/drawingml/2006/table">
            <a:tbl>
              <a:tblPr>
                <a:tableStyleId>{5C22544A-7EE6-4342-B048-85BDC9FD1C3A}</a:tableStyleId>
              </a:tblPr>
              <a:tblGrid>
                <a:gridCol w="298765"/>
                <a:gridCol w="298765"/>
                <a:gridCol w="298765"/>
                <a:gridCol w="298765"/>
                <a:gridCol w="348557"/>
                <a:gridCol w="348557"/>
                <a:gridCol w="348557"/>
                <a:gridCol w="348557"/>
                <a:gridCol w="298765"/>
                <a:gridCol w="298765"/>
                <a:gridCol w="298765"/>
                <a:gridCol w="348557"/>
                <a:gridCol w="298765"/>
                <a:gridCol w="298765"/>
                <a:gridCol w="298765"/>
                <a:gridCol w="298764"/>
              </a:tblGrid>
              <a:tr h="215153">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15</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14</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13</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12</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11</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10</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9</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8</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7</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6</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5</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4</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3</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2</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0</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r>
              <a:tr h="394447">
                <a:tc>
                  <a:txBody>
                    <a:bodyPr/>
                    <a:lstStyle/>
                    <a:p>
                      <a:pPr marL="0" marR="0" algn="ctr">
                        <a:spcBef>
                          <a:spcPts val="0"/>
                        </a:spcBef>
                        <a:spcAft>
                          <a:spcPts val="0"/>
                        </a:spcAft>
                      </a:pPr>
                      <a:endParaRPr lang="en-US" sz="900" b="1" dirty="0">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OF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DF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IF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TF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SF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ZF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AF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PF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CF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r>
            </a:tbl>
          </a:graphicData>
        </a:graphic>
      </p:graphicFrame>
      <p:pic>
        <p:nvPicPr>
          <p:cNvPr id="15"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1177" y="981136"/>
            <a:ext cx="1714551" cy="1685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258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E6815B-E59C-4D87-B1F6-ECBDD22AF1DC}" type="slidenum">
              <a:rPr lang="en-US" smtClean="0"/>
              <a:t>26</a:t>
            </a:fld>
            <a:endParaRPr lang="en-US" dirty="0"/>
          </a:p>
        </p:txBody>
      </p:sp>
      <p:sp>
        <p:nvSpPr>
          <p:cNvPr id="5" name="Title 1"/>
          <p:cNvSpPr txBox="1">
            <a:spLocks/>
          </p:cNvSpPr>
          <p:nvPr/>
        </p:nvSpPr>
        <p:spPr>
          <a:xfrm>
            <a:off x="2895600" y="110756"/>
            <a:ext cx="6019800" cy="48736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000" b="1" kern="1200">
                <a:solidFill>
                  <a:srgbClr val="FF0066"/>
                </a:solidFill>
                <a:latin typeface="Verdana" pitchFamily="34" charset="0"/>
                <a:ea typeface="Verdana" pitchFamily="34" charset="0"/>
                <a:cs typeface="Verdana" pitchFamily="34" charset="0"/>
              </a:defRPr>
            </a:lvl1pPr>
          </a:lstStyle>
          <a:p>
            <a:r>
              <a:rPr lang="en-US" smtClean="0"/>
              <a:t>Architecture</a:t>
            </a:r>
            <a:endParaRPr lang="en-US" dirty="0">
              <a:solidFill>
                <a:srgbClr val="002060"/>
              </a:solidFill>
            </a:endParaRPr>
          </a:p>
        </p:txBody>
      </p:sp>
      <p:sp>
        <p:nvSpPr>
          <p:cNvPr id="6" name="TextBox 5"/>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230916814"/>
              </p:ext>
            </p:extLst>
          </p:nvPr>
        </p:nvGraphicFramePr>
        <p:xfrm>
          <a:off x="348740" y="914400"/>
          <a:ext cx="8566660" cy="5754845"/>
        </p:xfrm>
        <a:graphic>
          <a:graphicData uri="http://schemas.openxmlformats.org/drawingml/2006/table">
            <a:tbl>
              <a:tblPr firstRow="1" bandRow="1">
                <a:tableStyleId>{21E4AEA4-8DFA-4A89-87EB-49C32662AFE0}</a:tableStyleId>
              </a:tblPr>
              <a:tblGrid>
                <a:gridCol w="1022860"/>
                <a:gridCol w="2998237"/>
                <a:gridCol w="4545563"/>
              </a:tblGrid>
              <a:tr h="335310">
                <a:tc>
                  <a:txBody>
                    <a:bodyPr/>
                    <a:lstStyle/>
                    <a:p>
                      <a:pPr algn="ctr"/>
                      <a:r>
                        <a:rPr lang="en-US" sz="1200" b="1" dirty="0" smtClean="0"/>
                        <a:t>Register</a:t>
                      </a:r>
                      <a:endParaRPr lang="en-US" sz="1200" b="1" dirty="0">
                        <a:latin typeface="Verdana" pitchFamily="34" charset="0"/>
                        <a:ea typeface="Verdana" pitchFamily="34" charset="0"/>
                        <a:cs typeface="Verdana" pitchFamily="34" charset="0"/>
                      </a:endParaRPr>
                    </a:p>
                  </a:txBody>
                  <a:tcPr marL="91434" marR="91434" marT="45722" marB="45722"/>
                </a:tc>
                <a:tc>
                  <a:txBody>
                    <a:bodyPr/>
                    <a:lstStyle/>
                    <a:p>
                      <a:pPr algn="ctr"/>
                      <a:r>
                        <a:rPr lang="en-US" sz="1200" b="1" dirty="0" smtClean="0"/>
                        <a:t>Name</a:t>
                      </a:r>
                      <a:r>
                        <a:rPr lang="en-US" sz="1200" b="1" baseline="0" dirty="0" smtClean="0"/>
                        <a:t> of the Register</a:t>
                      </a:r>
                      <a:endParaRPr lang="en-US" sz="1200" b="1" dirty="0">
                        <a:latin typeface="Verdana" pitchFamily="34" charset="0"/>
                        <a:ea typeface="Verdana" pitchFamily="34" charset="0"/>
                        <a:cs typeface="Verdana" pitchFamily="34" charset="0"/>
                      </a:endParaRPr>
                    </a:p>
                  </a:txBody>
                  <a:tcPr marL="91434" marR="91434" marT="45722" marB="45722"/>
                </a:tc>
                <a:tc>
                  <a:txBody>
                    <a:bodyPr/>
                    <a:lstStyle/>
                    <a:p>
                      <a:pPr algn="ctr"/>
                      <a:r>
                        <a:rPr lang="en-US" sz="1200" b="1" dirty="0" smtClean="0"/>
                        <a:t>Special Function</a:t>
                      </a:r>
                      <a:endParaRPr lang="en-US" sz="1200" b="1" dirty="0">
                        <a:latin typeface="Verdana" pitchFamily="34" charset="0"/>
                        <a:ea typeface="Verdana" pitchFamily="34" charset="0"/>
                        <a:cs typeface="Verdana" pitchFamily="34" charset="0"/>
                      </a:endParaRPr>
                    </a:p>
                  </a:txBody>
                  <a:tcPr marL="91434" marR="91434" marT="45722" marB="45722"/>
                </a:tc>
              </a:tr>
              <a:tr h="579090">
                <a:tc>
                  <a:txBody>
                    <a:bodyPr/>
                    <a:lstStyle/>
                    <a:p>
                      <a:pPr algn="ctr"/>
                      <a:r>
                        <a:rPr lang="en-US" sz="1400" b="1" dirty="0" smtClean="0"/>
                        <a:t>AX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16-bit Accumulator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Stores the 16-bit results of</a:t>
                      </a:r>
                      <a:r>
                        <a:rPr lang="en-US" sz="1200" b="1" baseline="0" dirty="0" smtClean="0"/>
                        <a:t> arithmetic and logic operations</a:t>
                      </a:r>
                      <a:endParaRPr lang="en-US" sz="1200" b="1" dirty="0">
                        <a:latin typeface="Verdana" pitchFamily="34" charset="0"/>
                        <a:ea typeface="Verdana" pitchFamily="34" charset="0"/>
                        <a:cs typeface="Verdana" pitchFamily="34" charset="0"/>
                      </a:endParaRPr>
                    </a:p>
                  </a:txBody>
                  <a:tcPr marL="91434" marR="91434" marT="45722" marB="45722"/>
                </a:tc>
              </a:tr>
              <a:tr h="533400">
                <a:tc>
                  <a:txBody>
                    <a:bodyPr/>
                    <a:lstStyle/>
                    <a:p>
                      <a:pPr algn="ctr"/>
                      <a:r>
                        <a:rPr lang="en-US" sz="1400" b="1" dirty="0" smtClean="0"/>
                        <a:t>AL</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8-bit Accumulator</a:t>
                      </a:r>
                    </a:p>
                    <a:p>
                      <a:endParaRPr lang="en-US" sz="1400" b="1" dirty="0">
                        <a:latin typeface="Verdana" pitchFamily="34" charset="0"/>
                        <a:ea typeface="Verdana" pitchFamily="34" charset="0"/>
                        <a:cs typeface="Verdana" pitchFamily="34" charset="0"/>
                      </a:endParaRPr>
                    </a:p>
                  </a:txBody>
                  <a:tcPr marL="91434" marR="91434"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Stores the 8-bit results of</a:t>
                      </a:r>
                      <a:r>
                        <a:rPr lang="en-US" sz="1200" b="1" baseline="0" dirty="0" smtClean="0"/>
                        <a:t> arithmetic and logic operations</a:t>
                      </a:r>
                      <a:endParaRPr lang="en-US" sz="1200" b="1" dirty="0">
                        <a:latin typeface="Verdana" pitchFamily="34" charset="0"/>
                        <a:ea typeface="Verdana" pitchFamily="34" charset="0"/>
                        <a:cs typeface="Verdana" pitchFamily="34" charset="0"/>
                      </a:endParaRPr>
                    </a:p>
                  </a:txBody>
                  <a:tcPr marL="91434" marR="91434" marT="45722" marB="45722"/>
                </a:tc>
              </a:tr>
              <a:tr h="609600">
                <a:tc>
                  <a:txBody>
                    <a:bodyPr/>
                    <a:lstStyle/>
                    <a:p>
                      <a:pPr algn="ctr"/>
                      <a:r>
                        <a:rPr lang="en-US" sz="1400" b="1" dirty="0" smtClean="0"/>
                        <a:t>BX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Base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base value in base addressing</a:t>
                      </a:r>
                      <a:r>
                        <a:rPr lang="en-US" sz="1200" b="1" baseline="0" dirty="0" smtClean="0"/>
                        <a:t> mode to access memory data</a:t>
                      </a:r>
                      <a:endParaRPr lang="en-US" sz="1200" b="1" dirty="0">
                        <a:latin typeface="Verdana" pitchFamily="34" charset="0"/>
                        <a:ea typeface="Verdana" pitchFamily="34" charset="0"/>
                        <a:cs typeface="Verdana" pitchFamily="34" charset="0"/>
                      </a:endParaRPr>
                    </a:p>
                  </a:txBody>
                  <a:tcPr marL="91434" marR="91434" marT="45722" marB="45722"/>
                </a:tc>
              </a:tr>
              <a:tr h="609600">
                <a:tc>
                  <a:txBody>
                    <a:bodyPr/>
                    <a:lstStyle/>
                    <a:p>
                      <a:pPr algn="ctr"/>
                      <a:r>
                        <a:rPr lang="en-US" sz="1400" b="1" dirty="0" smtClean="0"/>
                        <a:t>CX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Count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the count value in SHIFT,</a:t>
                      </a:r>
                      <a:r>
                        <a:rPr lang="en-US" sz="1200" b="1" baseline="0" dirty="0" smtClean="0"/>
                        <a:t> ROTATE and LOOP instructions</a:t>
                      </a:r>
                      <a:endParaRPr lang="en-US" sz="1200" b="1" dirty="0">
                        <a:latin typeface="Verdana" pitchFamily="34" charset="0"/>
                        <a:ea typeface="Verdana" pitchFamily="34" charset="0"/>
                        <a:cs typeface="Verdana" pitchFamily="34" charset="0"/>
                      </a:endParaRPr>
                    </a:p>
                  </a:txBody>
                  <a:tcPr marL="91434" marR="91434" marT="45722" marB="45722"/>
                </a:tc>
              </a:tr>
              <a:tr h="609600">
                <a:tc>
                  <a:txBody>
                    <a:bodyPr/>
                    <a:lstStyle/>
                    <a:p>
                      <a:pPr algn="ctr"/>
                      <a:r>
                        <a:rPr lang="en-US" sz="1400" b="1" dirty="0" smtClean="0"/>
                        <a:t>DX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Data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a:t>
                      </a:r>
                      <a:r>
                        <a:rPr lang="en-US" sz="1200" b="1" baseline="0" dirty="0" smtClean="0"/>
                        <a:t> data for multiplication and division operations</a:t>
                      </a:r>
                      <a:endParaRPr lang="en-US" sz="1200" b="1" dirty="0">
                        <a:latin typeface="Verdana" pitchFamily="34" charset="0"/>
                        <a:ea typeface="Verdana" pitchFamily="34" charset="0"/>
                        <a:cs typeface="Verdana" pitchFamily="34" charset="0"/>
                      </a:endParaRPr>
                    </a:p>
                  </a:txBody>
                  <a:tcPr marL="91434" marR="91434" marT="45722" marB="45722"/>
                </a:tc>
              </a:tr>
              <a:tr h="609600">
                <a:tc>
                  <a:txBody>
                    <a:bodyPr/>
                    <a:lstStyle/>
                    <a:p>
                      <a:pPr algn="ctr"/>
                      <a:r>
                        <a:rPr lang="en-US" sz="1400" b="1" dirty="0" smtClean="0"/>
                        <a:t>SP</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Stack Pointer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the offset address</a:t>
                      </a:r>
                      <a:r>
                        <a:rPr lang="en-US" sz="1200" b="1" baseline="0" dirty="0" smtClean="0"/>
                        <a:t> of top stack memory</a:t>
                      </a:r>
                      <a:endParaRPr lang="en-US" sz="1200" b="1" dirty="0">
                        <a:latin typeface="Verdana" pitchFamily="34" charset="0"/>
                        <a:ea typeface="Verdana" pitchFamily="34" charset="0"/>
                        <a:cs typeface="Verdana" pitchFamily="34" charset="0"/>
                      </a:endParaRPr>
                    </a:p>
                  </a:txBody>
                  <a:tcPr marL="91434" marR="91434" marT="45722" marB="45722"/>
                </a:tc>
              </a:tr>
              <a:tr h="762000">
                <a:tc>
                  <a:txBody>
                    <a:bodyPr/>
                    <a:lstStyle/>
                    <a:p>
                      <a:pPr algn="ctr"/>
                      <a:r>
                        <a:rPr lang="en-US" sz="1400" b="1" dirty="0" smtClean="0"/>
                        <a:t>BP</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Base Pointer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the base value</a:t>
                      </a:r>
                      <a:r>
                        <a:rPr lang="en-US" sz="1200" b="1" baseline="0" dirty="0" smtClean="0"/>
                        <a:t> in base addressing using SS register to access data from stack memory</a:t>
                      </a:r>
                      <a:endParaRPr lang="en-US" sz="1200" b="1" dirty="0">
                        <a:latin typeface="Verdana" pitchFamily="34" charset="0"/>
                        <a:ea typeface="Verdana" pitchFamily="34" charset="0"/>
                        <a:cs typeface="Verdana" pitchFamily="34" charset="0"/>
                      </a:endParaRPr>
                    </a:p>
                  </a:txBody>
                  <a:tcPr marL="91434" marR="91434" marT="45722" marB="45722"/>
                </a:tc>
              </a:tr>
              <a:tr h="609600">
                <a:tc>
                  <a:txBody>
                    <a:bodyPr/>
                    <a:lstStyle/>
                    <a:p>
                      <a:pPr algn="ctr"/>
                      <a:r>
                        <a:rPr lang="en-US" sz="1400" b="1" dirty="0" smtClean="0"/>
                        <a:t>SI</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Source Index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index value of source</a:t>
                      </a:r>
                      <a:r>
                        <a:rPr lang="en-US" sz="1200" b="1" baseline="0" dirty="0" smtClean="0"/>
                        <a:t> operand (data) for string instructions</a:t>
                      </a:r>
                      <a:endParaRPr lang="en-US" sz="1200" b="1" dirty="0">
                        <a:latin typeface="Verdana" pitchFamily="34" charset="0"/>
                        <a:ea typeface="Verdana" pitchFamily="34" charset="0"/>
                        <a:cs typeface="Verdana" pitchFamily="34" charset="0"/>
                      </a:endParaRPr>
                    </a:p>
                  </a:txBody>
                  <a:tcPr marL="91434" marR="91434" marT="45722" marB="45722"/>
                </a:tc>
              </a:tr>
              <a:tr h="497045">
                <a:tc>
                  <a:txBody>
                    <a:bodyPr/>
                    <a:lstStyle/>
                    <a:p>
                      <a:pPr algn="ctr"/>
                      <a:r>
                        <a:rPr lang="en-US" sz="1400" b="1" dirty="0" smtClean="0"/>
                        <a:t>DI</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Data Index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the index value of destination operand (data) for</a:t>
                      </a:r>
                      <a:r>
                        <a:rPr lang="en-US" sz="1200" b="1" baseline="0" dirty="0" smtClean="0"/>
                        <a:t> string operations</a:t>
                      </a:r>
                      <a:endParaRPr lang="en-US" sz="1200" b="1" dirty="0">
                        <a:latin typeface="Verdana" pitchFamily="34" charset="0"/>
                        <a:ea typeface="Verdana" pitchFamily="34" charset="0"/>
                        <a:cs typeface="Verdana" pitchFamily="34" charset="0"/>
                      </a:endParaRPr>
                    </a:p>
                  </a:txBody>
                  <a:tcPr marL="91434" marR="91434" marT="45722" marB="45722"/>
                </a:tc>
              </a:tr>
            </a:tbl>
          </a:graphicData>
        </a:graphic>
      </p:graphicFrame>
      <p:sp>
        <p:nvSpPr>
          <p:cNvPr id="4" name="TextBox 3"/>
          <p:cNvSpPr txBox="1"/>
          <p:nvPr/>
        </p:nvSpPr>
        <p:spPr>
          <a:xfrm>
            <a:off x="5105400" y="169771"/>
            <a:ext cx="3853940" cy="338554"/>
          </a:xfrm>
          <a:prstGeom prst="rect">
            <a:avLst/>
          </a:prstGeom>
          <a:noFill/>
        </p:spPr>
        <p:txBody>
          <a:bodyPr wrap="none" rtlCol="0">
            <a:spAutoFit/>
          </a:bodyPr>
          <a:lstStyle/>
          <a:p>
            <a:r>
              <a:rPr lang="en-US" sz="1600" b="1" dirty="0" smtClean="0"/>
              <a:t>Registers and Special Functions</a:t>
            </a:r>
            <a:endParaRPr lang="en-US" sz="1600" b="1" dirty="0"/>
          </a:p>
        </p:txBody>
      </p:sp>
    </p:spTree>
    <p:extLst>
      <p:ext uri="{BB962C8B-B14F-4D97-AF65-F5344CB8AC3E}">
        <p14:creationId xmlns:p14="http://schemas.microsoft.com/office/powerpoint/2010/main" val="2233904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600" dirty="0" smtClean="0">
                <a:latin typeface="Octapost NBP" pitchFamily="2" charset="0"/>
              </a:rPr>
              <a:t>ADDRESSING MODES</a:t>
            </a:r>
            <a:br>
              <a:rPr lang="en-US" sz="3600" dirty="0" smtClean="0">
                <a:latin typeface="Octapost NBP" pitchFamily="2" charset="0"/>
              </a:rPr>
            </a:br>
            <a:r>
              <a:rPr lang="en-US" sz="3600" dirty="0" smtClean="0">
                <a:latin typeface="Octapost NBP" pitchFamily="2" charset="0"/>
              </a:rPr>
              <a:t>                     &amp;</a:t>
            </a:r>
            <a:br>
              <a:rPr lang="en-US" sz="3600" dirty="0" smtClean="0">
                <a:latin typeface="Octapost NBP" pitchFamily="2" charset="0"/>
              </a:rPr>
            </a:br>
            <a:r>
              <a:rPr lang="en-US" sz="3600" dirty="0" smtClean="0">
                <a:latin typeface="Octapost NBP" pitchFamily="2" charset="0"/>
              </a:rPr>
              <a:t>Instruction set</a:t>
            </a:r>
            <a:endParaRPr lang="en-US" sz="3600" dirty="0">
              <a:latin typeface="Octapost NBP" pitchFamily="2" charset="0"/>
            </a:endParaRPr>
          </a:p>
        </p:txBody>
      </p:sp>
    </p:spTree>
    <p:extLst>
      <p:ext uri="{BB962C8B-B14F-4D97-AF65-F5344CB8AC3E}">
        <p14:creationId xmlns:p14="http://schemas.microsoft.com/office/powerpoint/2010/main" val="1164914713"/>
      </p:ext>
    </p:extLst>
  </p:cSld>
  <p:clrMapOvr>
    <a:masterClrMapping/>
  </p:clrMapOvr>
  <p:transition>
    <p:split orient="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28</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8194" name="Picture 2" descr="C:\Users\AMMU\Desktop\Scans\yt.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545" y="1239837"/>
            <a:ext cx="4722813" cy="39417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28600" y="1457927"/>
            <a:ext cx="1600200" cy="37236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39106" y="3454894"/>
            <a:ext cx="16002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014758" y="915889"/>
            <a:ext cx="3976842" cy="738664"/>
          </a:xfrm>
          <a:prstGeom prst="rect">
            <a:avLst/>
          </a:prstGeom>
          <a:ln>
            <a:solidFill>
              <a:srgbClr val="FF0000"/>
            </a:solidFill>
          </a:ln>
        </p:spPr>
        <p:txBody>
          <a:bodyPr wrap="square">
            <a:spAutoFit/>
          </a:bodyPr>
          <a:lstStyle/>
          <a:p>
            <a:pPr algn="ctr"/>
            <a:r>
              <a:rPr lang="en-US" sz="1400" b="1" dirty="0">
                <a:solidFill>
                  <a:srgbClr val="0070C0"/>
                </a:solidFill>
              </a:rPr>
              <a:t>Program</a:t>
            </a:r>
            <a:r>
              <a:rPr lang="en-US" sz="1400" dirty="0">
                <a:solidFill>
                  <a:srgbClr val="0070C0"/>
                </a:solidFill>
              </a:rPr>
              <a:t> </a:t>
            </a:r>
            <a:endParaRPr lang="en-US" sz="1400" dirty="0" smtClean="0">
              <a:solidFill>
                <a:srgbClr val="0070C0"/>
              </a:solidFill>
            </a:endParaRPr>
          </a:p>
          <a:p>
            <a:pPr algn="ctr"/>
            <a:r>
              <a:rPr lang="en-US" sz="1400" b="1" dirty="0" smtClean="0"/>
              <a:t>A </a:t>
            </a:r>
            <a:r>
              <a:rPr lang="en-US" sz="1400" b="1" dirty="0"/>
              <a:t>set of instructions written to solve a problem.</a:t>
            </a:r>
          </a:p>
        </p:txBody>
      </p:sp>
      <p:sp>
        <p:nvSpPr>
          <p:cNvPr id="8" name="Rectangle 7"/>
          <p:cNvSpPr/>
          <p:nvPr/>
        </p:nvSpPr>
        <p:spPr>
          <a:xfrm>
            <a:off x="5014758" y="1865293"/>
            <a:ext cx="3976842" cy="954107"/>
          </a:xfrm>
          <a:prstGeom prst="rect">
            <a:avLst/>
          </a:prstGeom>
          <a:ln>
            <a:solidFill>
              <a:srgbClr val="FF0000"/>
            </a:solidFill>
          </a:ln>
        </p:spPr>
        <p:txBody>
          <a:bodyPr wrap="square">
            <a:spAutoFit/>
          </a:bodyPr>
          <a:lstStyle/>
          <a:p>
            <a:pPr algn="ctr"/>
            <a:r>
              <a:rPr lang="en-US" sz="1400" b="1" dirty="0" smtClean="0">
                <a:solidFill>
                  <a:srgbClr val="0070C0"/>
                </a:solidFill>
                <a:latin typeface="Verdana" pitchFamily="34" charset="0"/>
                <a:ea typeface="Verdana" pitchFamily="34" charset="0"/>
                <a:cs typeface="Verdana" pitchFamily="34" charset="0"/>
              </a:rPr>
              <a:t>Instruction</a:t>
            </a:r>
            <a:endParaRPr lang="en-US" sz="1400" dirty="0">
              <a:solidFill>
                <a:srgbClr val="0070C0"/>
              </a:solidFill>
              <a:latin typeface="Verdana" pitchFamily="34" charset="0"/>
              <a:ea typeface="Verdana" pitchFamily="34" charset="0"/>
              <a:cs typeface="Verdana" pitchFamily="34" charset="0"/>
            </a:endParaRPr>
          </a:p>
          <a:p>
            <a:pPr algn="ctr"/>
            <a:r>
              <a:rPr lang="en-US" sz="1400" b="1" dirty="0">
                <a:latin typeface="Verdana" pitchFamily="34" charset="0"/>
                <a:ea typeface="Verdana" pitchFamily="34" charset="0"/>
                <a:cs typeface="Verdana" pitchFamily="34" charset="0"/>
              </a:rPr>
              <a:t>Directions which a microprocessor follows to execute a task or part of a task.</a:t>
            </a:r>
          </a:p>
        </p:txBody>
      </p:sp>
      <p:sp>
        <p:nvSpPr>
          <p:cNvPr id="12" name="TextBox 11"/>
          <p:cNvSpPr txBox="1"/>
          <p:nvPr/>
        </p:nvSpPr>
        <p:spPr>
          <a:xfrm>
            <a:off x="5791200" y="3264275"/>
            <a:ext cx="2159566" cy="307777"/>
          </a:xfrm>
          <a:prstGeom prst="rect">
            <a:avLst/>
          </a:prstGeom>
          <a:solidFill>
            <a:srgbClr val="FFFF00"/>
          </a:solidFill>
        </p:spPr>
        <p:txBody>
          <a:bodyPr wrap="none" rtlCol="0">
            <a:spAutoFit/>
          </a:bodyPr>
          <a:lstStyle/>
          <a:p>
            <a:r>
              <a:rPr lang="en-US" sz="1400" b="1" dirty="0" smtClean="0">
                <a:solidFill>
                  <a:srgbClr val="CC0099"/>
                </a:solidFill>
              </a:rPr>
              <a:t>Computer language</a:t>
            </a:r>
            <a:endParaRPr lang="en-US" sz="1400" b="1" dirty="0">
              <a:solidFill>
                <a:srgbClr val="CC0099"/>
              </a:solidFill>
            </a:endParaRPr>
          </a:p>
        </p:txBody>
      </p:sp>
      <p:sp>
        <p:nvSpPr>
          <p:cNvPr id="15" name="TextBox 14"/>
          <p:cNvSpPr txBox="1"/>
          <p:nvPr/>
        </p:nvSpPr>
        <p:spPr>
          <a:xfrm>
            <a:off x="5029200" y="4183559"/>
            <a:ext cx="1239442" cy="307777"/>
          </a:xfrm>
          <a:prstGeom prst="rect">
            <a:avLst/>
          </a:prstGeom>
          <a:solidFill>
            <a:srgbClr val="FFFF00"/>
          </a:solidFill>
        </p:spPr>
        <p:txBody>
          <a:bodyPr wrap="none" rtlCol="0">
            <a:spAutoFit/>
          </a:bodyPr>
          <a:lstStyle/>
          <a:p>
            <a:r>
              <a:rPr lang="en-US" sz="1400" b="1" dirty="0" smtClean="0">
                <a:solidFill>
                  <a:srgbClr val="CC0099"/>
                </a:solidFill>
              </a:rPr>
              <a:t>High Level</a:t>
            </a:r>
            <a:endParaRPr lang="en-US" sz="1400" b="1" dirty="0">
              <a:solidFill>
                <a:srgbClr val="CC0099"/>
              </a:solidFill>
            </a:endParaRPr>
          </a:p>
        </p:txBody>
      </p:sp>
      <p:sp>
        <p:nvSpPr>
          <p:cNvPr id="16" name="TextBox 15"/>
          <p:cNvSpPr txBox="1"/>
          <p:nvPr/>
        </p:nvSpPr>
        <p:spPr>
          <a:xfrm>
            <a:off x="7540237" y="4183559"/>
            <a:ext cx="1188146" cy="307777"/>
          </a:xfrm>
          <a:prstGeom prst="rect">
            <a:avLst/>
          </a:prstGeom>
          <a:solidFill>
            <a:srgbClr val="FFFF00"/>
          </a:solidFill>
        </p:spPr>
        <p:txBody>
          <a:bodyPr wrap="none" rtlCol="0">
            <a:spAutoFit/>
          </a:bodyPr>
          <a:lstStyle/>
          <a:p>
            <a:r>
              <a:rPr lang="en-US" sz="1400" b="1" dirty="0" smtClean="0">
                <a:solidFill>
                  <a:srgbClr val="CC0099"/>
                </a:solidFill>
              </a:rPr>
              <a:t>Low Level</a:t>
            </a:r>
            <a:endParaRPr lang="en-US" sz="1400" b="1" dirty="0">
              <a:solidFill>
                <a:srgbClr val="CC0099"/>
              </a:solidFill>
            </a:endParaRPr>
          </a:p>
        </p:txBody>
      </p:sp>
      <p:sp>
        <p:nvSpPr>
          <p:cNvPr id="17" name="TextBox 16"/>
          <p:cNvSpPr txBox="1"/>
          <p:nvPr/>
        </p:nvSpPr>
        <p:spPr>
          <a:xfrm>
            <a:off x="3962400" y="5220646"/>
            <a:ext cx="2056973" cy="307777"/>
          </a:xfrm>
          <a:prstGeom prst="rect">
            <a:avLst/>
          </a:prstGeom>
          <a:solidFill>
            <a:srgbClr val="FFFF00"/>
          </a:solidFill>
        </p:spPr>
        <p:txBody>
          <a:bodyPr wrap="none" rtlCol="0">
            <a:spAutoFit/>
          </a:bodyPr>
          <a:lstStyle/>
          <a:p>
            <a:r>
              <a:rPr lang="en-US" sz="1400" b="1" dirty="0" smtClean="0">
                <a:solidFill>
                  <a:srgbClr val="CC0099"/>
                </a:solidFill>
              </a:rPr>
              <a:t>Machine Language</a:t>
            </a:r>
            <a:endParaRPr lang="en-US" sz="1400" b="1" dirty="0">
              <a:solidFill>
                <a:srgbClr val="CC0099"/>
              </a:solidFill>
            </a:endParaRPr>
          </a:p>
        </p:txBody>
      </p:sp>
      <p:sp>
        <p:nvSpPr>
          <p:cNvPr id="18" name="TextBox 17"/>
          <p:cNvSpPr txBox="1"/>
          <p:nvPr/>
        </p:nvSpPr>
        <p:spPr>
          <a:xfrm>
            <a:off x="6629400" y="5223679"/>
            <a:ext cx="2188420" cy="307777"/>
          </a:xfrm>
          <a:prstGeom prst="rect">
            <a:avLst/>
          </a:prstGeom>
          <a:solidFill>
            <a:srgbClr val="FFFF00"/>
          </a:solidFill>
        </p:spPr>
        <p:txBody>
          <a:bodyPr wrap="none" rtlCol="0">
            <a:spAutoFit/>
          </a:bodyPr>
          <a:lstStyle/>
          <a:p>
            <a:r>
              <a:rPr lang="en-US" sz="1400" b="1" dirty="0" smtClean="0">
                <a:solidFill>
                  <a:srgbClr val="CC0099"/>
                </a:solidFill>
              </a:rPr>
              <a:t>Assembly Language</a:t>
            </a:r>
            <a:endParaRPr lang="en-US" sz="1400" b="1" dirty="0">
              <a:solidFill>
                <a:srgbClr val="CC0099"/>
              </a:solidFill>
            </a:endParaRPr>
          </a:p>
        </p:txBody>
      </p:sp>
      <p:sp>
        <p:nvSpPr>
          <p:cNvPr id="13" name="TextBox 12"/>
          <p:cNvSpPr txBox="1"/>
          <p:nvPr/>
        </p:nvSpPr>
        <p:spPr>
          <a:xfrm>
            <a:off x="3962400" y="5665113"/>
            <a:ext cx="1981200" cy="307777"/>
          </a:xfrm>
          <a:prstGeom prst="rect">
            <a:avLst/>
          </a:prstGeom>
          <a:noFill/>
        </p:spPr>
        <p:txBody>
          <a:bodyPr wrap="square" rtlCol="0">
            <a:spAutoFit/>
          </a:bodyPr>
          <a:lstStyle/>
          <a:p>
            <a:r>
              <a:rPr lang="en-US" sz="1400" b="1" dirty="0" smtClean="0">
                <a:latin typeface="Agency FB"/>
                <a:sym typeface="Wingdings 2"/>
              </a:rPr>
              <a:t> </a:t>
            </a:r>
            <a:r>
              <a:rPr lang="en-US" sz="1400" b="1" dirty="0" smtClean="0"/>
              <a:t>Binary bits</a:t>
            </a:r>
            <a:endParaRPr lang="en-US" sz="1400" b="1" dirty="0"/>
          </a:p>
        </p:txBody>
      </p:sp>
      <p:sp>
        <p:nvSpPr>
          <p:cNvPr id="21" name="TextBox 20"/>
          <p:cNvSpPr txBox="1"/>
          <p:nvPr/>
        </p:nvSpPr>
        <p:spPr>
          <a:xfrm>
            <a:off x="6553200" y="5662136"/>
            <a:ext cx="2438400" cy="1077218"/>
          </a:xfrm>
          <a:prstGeom prst="rect">
            <a:avLst/>
          </a:prstGeom>
          <a:noFill/>
        </p:spPr>
        <p:txBody>
          <a:bodyPr wrap="square" rtlCol="0">
            <a:spAutoFit/>
          </a:bodyPr>
          <a:lstStyle/>
          <a:p>
            <a:pPr marL="285750" indent="-285750">
              <a:buFont typeface="Wingdings 2"/>
              <a:buChar char="¾"/>
            </a:pPr>
            <a:r>
              <a:rPr lang="en-US" sz="1400" b="1" dirty="0" smtClean="0"/>
              <a:t>English Alphabets</a:t>
            </a:r>
          </a:p>
          <a:p>
            <a:pPr marL="285750" indent="-285750">
              <a:buFont typeface="Wingdings 2"/>
              <a:buChar char="¾"/>
            </a:pPr>
            <a:r>
              <a:rPr lang="en-US" sz="1400" b="1" dirty="0" smtClean="0">
                <a:sym typeface="Wingdings 2"/>
              </a:rPr>
              <a:t>‘Mnemonics’</a:t>
            </a:r>
          </a:p>
          <a:p>
            <a:pPr marL="285750" indent="-285750">
              <a:buFont typeface="Wingdings 2"/>
              <a:buChar char="¾"/>
            </a:pPr>
            <a:r>
              <a:rPr lang="en-US" sz="1400" b="1" dirty="0" smtClean="0">
                <a:sym typeface="Wingdings 2"/>
              </a:rPr>
              <a:t>Assembler </a:t>
            </a:r>
            <a:r>
              <a:rPr lang="en-US" sz="1100" b="1" dirty="0">
                <a:sym typeface="Symbol"/>
              </a:rPr>
              <a:t>Mnemonics </a:t>
            </a:r>
            <a:r>
              <a:rPr lang="en-US" sz="1100" b="1" dirty="0" smtClean="0">
                <a:sym typeface="Symbol"/>
              </a:rPr>
              <a:t> </a:t>
            </a:r>
            <a:r>
              <a:rPr lang="en-US" sz="1100" b="1" dirty="0" smtClean="0">
                <a:sym typeface="Wingdings 2"/>
              </a:rPr>
              <a:t>Machine Language</a:t>
            </a:r>
            <a:endParaRPr lang="en-US" sz="1100" b="1" dirty="0"/>
          </a:p>
        </p:txBody>
      </p:sp>
      <p:cxnSp>
        <p:nvCxnSpPr>
          <p:cNvPr id="19" name="Straight Arrow Connector 18"/>
          <p:cNvCxnSpPr>
            <a:stCxn id="12" idx="2"/>
          </p:cNvCxnSpPr>
          <p:nvPr/>
        </p:nvCxnSpPr>
        <p:spPr>
          <a:xfrm flipH="1">
            <a:off x="5791200" y="3572052"/>
            <a:ext cx="1079783" cy="6115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2"/>
            <a:endCxn id="16" idx="0"/>
          </p:cNvCxnSpPr>
          <p:nvPr/>
        </p:nvCxnSpPr>
        <p:spPr>
          <a:xfrm>
            <a:off x="6870983" y="3572052"/>
            <a:ext cx="1263327" cy="6115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2"/>
            <a:endCxn id="17" idx="0"/>
          </p:cNvCxnSpPr>
          <p:nvPr/>
        </p:nvCxnSpPr>
        <p:spPr>
          <a:xfrm flipH="1">
            <a:off x="4990887" y="4491336"/>
            <a:ext cx="3143423" cy="7293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2"/>
          </p:cNvCxnSpPr>
          <p:nvPr/>
        </p:nvCxnSpPr>
        <p:spPr>
          <a:xfrm>
            <a:off x="8134310" y="4491336"/>
            <a:ext cx="247690" cy="6902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5348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1" grpId="0" animBg="1"/>
      <p:bldP spid="7" grpId="0" animBg="1"/>
      <p:bldP spid="8" grpId="0" animBg="1"/>
      <p:bldP spid="12" grpId="0" animBg="1"/>
      <p:bldP spid="15" grpId="0" animBg="1"/>
      <p:bldP spid="16" grpId="0" animBg="1"/>
      <p:bldP spid="17" grpId="0" animBg="1"/>
      <p:bldP spid="18" grpId="0" animBg="1"/>
      <p:bldP spid="13"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29</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23" name="Rectangle 3"/>
          <p:cNvSpPr txBox="1">
            <a:spLocks noChangeArrowheads="1"/>
          </p:cNvSpPr>
          <p:nvPr/>
        </p:nvSpPr>
        <p:spPr>
          <a:xfrm>
            <a:off x="0" y="914400"/>
            <a:ext cx="7924800" cy="5943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buFont typeface="Wingdings" pitchFamily="2" charset="2"/>
              <a:buNone/>
              <a:defRPr/>
            </a:pPr>
            <a:r>
              <a:rPr lang="en-US" sz="1750" b="1" dirty="0" smtClean="0">
                <a:solidFill>
                  <a:schemeClr val="tx2"/>
                </a:solidFill>
                <a:latin typeface="Time New Roman"/>
              </a:rPr>
              <a:t>	</a:t>
            </a:r>
            <a:r>
              <a:rPr lang="en-US" sz="1750" dirty="0" smtClean="0">
                <a:latin typeface="Time New Roman"/>
              </a:rPr>
              <a:t>Program is a set of instructions written to solve a problem. Instructions are the directions which a microprocessor follows to execute a task or part of a task.	Broadly, computer language can be divided into two parts as high-level language and low level language. Low level language are machine specific. Low level language can be further divided into machine language and assembly language.</a:t>
            </a:r>
          </a:p>
          <a:p>
            <a:pPr algn="just">
              <a:lnSpc>
                <a:spcPct val="80000"/>
              </a:lnSpc>
              <a:buFont typeface="Wingdings" pitchFamily="2" charset="2"/>
              <a:buNone/>
              <a:defRPr/>
            </a:pPr>
            <a:endParaRPr lang="en-US" sz="1750" dirty="0" smtClean="0">
              <a:latin typeface="Time New Roman"/>
            </a:endParaRPr>
          </a:p>
          <a:p>
            <a:pPr algn="just">
              <a:lnSpc>
                <a:spcPct val="80000"/>
              </a:lnSpc>
              <a:buFont typeface="Wingdings" pitchFamily="2" charset="2"/>
              <a:buNone/>
              <a:defRPr/>
            </a:pPr>
            <a:r>
              <a:rPr lang="en-US" sz="1750" dirty="0" smtClean="0">
                <a:latin typeface="Time New Roman"/>
              </a:rPr>
              <a:t>	Machine language is the only language which a machine can understand. Instructions in this language are written in binary bits as a specific bit pattern. The computer interprets this bit pattern as an instruction to perform a particular task. The entire program is a sequence of binary numbers. This is a machine-friendly language but not user friendly. Debugging is another problem associated with machine language. </a:t>
            </a:r>
          </a:p>
          <a:p>
            <a:pPr algn="just">
              <a:lnSpc>
                <a:spcPct val="80000"/>
              </a:lnSpc>
              <a:buFont typeface="Wingdings" pitchFamily="2" charset="2"/>
              <a:buNone/>
              <a:defRPr/>
            </a:pPr>
            <a:endParaRPr lang="en-US" sz="1750" dirty="0" smtClean="0">
              <a:latin typeface="Time New Roman"/>
            </a:endParaRPr>
          </a:p>
          <a:p>
            <a:pPr algn="just">
              <a:lnSpc>
                <a:spcPct val="80000"/>
              </a:lnSpc>
              <a:buFont typeface="Wingdings" pitchFamily="2" charset="2"/>
              <a:buNone/>
              <a:defRPr/>
            </a:pPr>
            <a:r>
              <a:rPr lang="en-US" sz="1750" dirty="0" smtClean="0">
                <a:latin typeface="Time New Roman"/>
              </a:rPr>
              <a:t>	To overcome these problems, programmers develop another way in which instructions are written in English alphabets. This new language is known as Assembly language. The instructions in this language are termed </a:t>
            </a:r>
            <a:r>
              <a:rPr lang="en-US" sz="1750" i="1" dirty="0" smtClean="0">
                <a:latin typeface="Time New Roman"/>
              </a:rPr>
              <a:t>mnemonics. As</a:t>
            </a:r>
            <a:r>
              <a:rPr lang="en-US" sz="1750" dirty="0" smtClean="0">
                <a:latin typeface="Time New Roman"/>
              </a:rPr>
              <a:t> microprocessor can only understand the machine language so mnemonics</a:t>
            </a:r>
            <a:r>
              <a:rPr lang="en-US" sz="1750" i="1" dirty="0" smtClean="0">
                <a:latin typeface="Time New Roman"/>
              </a:rPr>
              <a:t> </a:t>
            </a:r>
            <a:r>
              <a:rPr lang="en-US" sz="1750" dirty="0" smtClean="0">
                <a:latin typeface="Time New Roman"/>
              </a:rPr>
              <a:t>are translated into machine language either manually or by a program known as</a:t>
            </a:r>
            <a:r>
              <a:rPr lang="en-US" sz="1750" i="1" dirty="0" smtClean="0">
                <a:latin typeface="Time New Roman"/>
              </a:rPr>
              <a:t> assembler.</a:t>
            </a:r>
          </a:p>
          <a:p>
            <a:pPr algn="just">
              <a:lnSpc>
                <a:spcPct val="80000"/>
              </a:lnSpc>
              <a:buFont typeface="Wingdings" pitchFamily="2" charset="2"/>
              <a:buNone/>
              <a:defRPr/>
            </a:pPr>
            <a:r>
              <a:rPr lang="en-US" sz="1750" i="1" dirty="0" smtClean="0">
                <a:latin typeface="Time New Roman"/>
              </a:rPr>
              <a:t> 	</a:t>
            </a:r>
          </a:p>
          <a:p>
            <a:pPr algn="just">
              <a:lnSpc>
                <a:spcPct val="80000"/>
              </a:lnSpc>
              <a:buFont typeface="Wingdings" pitchFamily="2" charset="2"/>
              <a:buNone/>
              <a:defRPr/>
            </a:pPr>
            <a:r>
              <a:rPr lang="en-US" sz="1750" i="1" dirty="0" smtClean="0">
                <a:latin typeface="Time New Roman"/>
              </a:rPr>
              <a:t>	Efficient software development for the microprocessor requires a complete familiarity with the instruction set, their format and addressing modes. Here in this chapter, we will focus on the addressing modes and instructions formats of microprocessor 8086.</a:t>
            </a:r>
          </a:p>
        </p:txBody>
      </p:sp>
    </p:spTree>
    <p:extLst>
      <p:ext uri="{BB962C8B-B14F-4D97-AF65-F5344CB8AC3E}">
        <p14:creationId xmlns:p14="http://schemas.microsoft.com/office/powerpoint/2010/main" val="3188212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552" y="188601"/>
            <a:ext cx="2438400" cy="338554"/>
          </a:xfrm>
          <a:prstGeom prst="rect">
            <a:avLst/>
          </a:prstGeom>
          <a:noFill/>
        </p:spPr>
        <p:txBody>
          <a:bodyPr wrap="square" rtlCol="0">
            <a:spAutoFit/>
          </a:bodyPr>
          <a:lstStyle/>
          <a:p>
            <a:pPr algn="ctr"/>
            <a:r>
              <a:rPr lang="en-US" sz="1600" b="1" dirty="0" smtClean="0">
                <a:latin typeface="Octapost NBP" pitchFamily="2" charset="0"/>
              </a:rPr>
              <a:t>Microprocessor</a:t>
            </a:r>
            <a:endParaRPr lang="en-US" sz="1600" b="1" dirty="0">
              <a:latin typeface="Octapost NBP" pitchFamily="2" charset="0"/>
            </a:endParaRPr>
          </a:p>
        </p:txBody>
      </p:sp>
      <p:cxnSp>
        <p:nvCxnSpPr>
          <p:cNvPr id="13" name="Straight Connector 12"/>
          <p:cNvCxnSpPr/>
          <p:nvPr/>
        </p:nvCxnSpPr>
        <p:spPr>
          <a:xfrm flipV="1">
            <a:off x="4495800" y="1020396"/>
            <a:ext cx="3412" cy="58376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499212" y="4267200"/>
            <a:ext cx="457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66048" y="5257800"/>
            <a:ext cx="4204648" cy="1600438"/>
          </a:xfrm>
          <a:prstGeom prst="rect">
            <a:avLst/>
          </a:prstGeom>
          <a:noFill/>
        </p:spPr>
        <p:txBody>
          <a:bodyPr wrap="square" rtlCol="0">
            <a:spAutoFit/>
          </a:bodyPr>
          <a:lstStyle/>
          <a:p>
            <a:pPr algn="r"/>
            <a:r>
              <a:rPr lang="en-US" sz="1400" b="1" dirty="0" smtClean="0">
                <a:latin typeface="Verdana" pitchFamily="34" charset="0"/>
                <a:ea typeface="Verdana" pitchFamily="34" charset="0"/>
                <a:cs typeface="Verdana" pitchFamily="34" charset="0"/>
              </a:rPr>
              <a:t>First Generation</a:t>
            </a:r>
          </a:p>
          <a:p>
            <a:pPr algn="r"/>
            <a:r>
              <a:rPr lang="en-US" sz="1400" dirty="0" smtClean="0">
                <a:solidFill>
                  <a:schemeClr val="accent2">
                    <a:lumMod val="75000"/>
                  </a:schemeClr>
                </a:solidFill>
                <a:latin typeface="Verdana" pitchFamily="34" charset="0"/>
                <a:ea typeface="Verdana" pitchFamily="34" charset="0"/>
                <a:cs typeface="Verdana" pitchFamily="34" charset="0"/>
              </a:rPr>
              <a:t>Between 1971 – 1973</a:t>
            </a:r>
          </a:p>
          <a:p>
            <a:pPr algn="r"/>
            <a:r>
              <a:rPr lang="en-US" sz="1400" dirty="0" smtClean="0">
                <a:latin typeface="Verdana" pitchFamily="34" charset="0"/>
                <a:ea typeface="Verdana" pitchFamily="34" charset="0"/>
                <a:cs typeface="Verdana" pitchFamily="34" charset="0"/>
              </a:rPr>
              <a:t>PMOS technology, non compatible with TTL</a:t>
            </a:r>
          </a:p>
          <a:p>
            <a:pPr algn="r"/>
            <a:r>
              <a:rPr lang="en-US" sz="1400" dirty="0" smtClean="0">
                <a:solidFill>
                  <a:schemeClr val="accent2">
                    <a:lumMod val="75000"/>
                  </a:schemeClr>
                </a:solidFill>
                <a:latin typeface="Verdana" pitchFamily="34" charset="0"/>
                <a:ea typeface="Verdana" pitchFamily="34" charset="0"/>
                <a:cs typeface="Verdana" pitchFamily="34" charset="0"/>
              </a:rPr>
              <a:t>4 bit processors </a:t>
            </a:r>
            <a:r>
              <a:rPr lang="en-US" sz="1400" dirty="0" smtClean="0">
                <a:solidFill>
                  <a:schemeClr val="accent2">
                    <a:lumMod val="75000"/>
                  </a:schemeClr>
                </a:solidFill>
                <a:latin typeface="Verdana" pitchFamily="34" charset="0"/>
                <a:ea typeface="Verdana" pitchFamily="34" charset="0"/>
                <a:cs typeface="Verdana" pitchFamily="34" charset="0"/>
                <a:sym typeface="Symbol"/>
              </a:rPr>
              <a:t> 16 pins</a:t>
            </a:r>
          </a:p>
          <a:p>
            <a:pPr algn="r"/>
            <a:r>
              <a:rPr lang="en-US" sz="1400" dirty="0" smtClean="0">
                <a:latin typeface="Verdana" pitchFamily="34" charset="0"/>
                <a:ea typeface="Verdana" pitchFamily="34" charset="0"/>
                <a:cs typeface="Verdana" pitchFamily="34" charset="0"/>
              </a:rPr>
              <a:t>8 and 16  </a:t>
            </a:r>
            <a:r>
              <a:rPr lang="en-US" sz="1400" dirty="0">
                <a:latin typeface="Verdana" pitchFamily="34" charset="0"/>
                <a:ea typeface="Verdana" pitchFamily="34" charset="0"/>
                <a:cs typeface="Verdana" pitchFamily="34" charset="0"/>
              </a:rPr>
              <a:t>bit processors </a:t>
            </a:r>
            <a:r>
              <a:rPr lang="en-US" sz="1400" dirty="0">
                <a:latin typeface="Verdana" pitchFamily="34" charset="0"/>
                <a:ea typeface="Verdana" pitchFamily="34" charset="0"/>
                <a:cs typeface="Verdana" pitchFamily="34" charset="0"/>
                <a:sym typeface="Symbol"/>
              </a:rPr>
              <a:t> </a:t>
            </a:r>
            <a:r>
              <a:rPr lang="en-US" sz="1400" dirty="0" smtClean="0">
                <a:latin typeface="Verdana" pitchFamily="34" charset="0"/>
                <a:ea typeface="Verdana" pitchFamily="34" charset="0"/>
                <a:cs typeface="Verdana" pitchFamily="34" charset="0"/>
                <a:sym typeface="Symbol"/>
              </a:rPr>
              <a:t>40 </a:t>
            </a:r>
            <a:r>
              <a:rPr lang="en-US" sz="1400" dirty="0">
                <a:latin typeface="Verdana" pitchFamily="34" charset="0"/>
                <a:ea typeface="Verdana" pitchFamily="34" charset="0"/>
                <a:cs typeface="Verdana" pitchFamily="34" charset="0"/>
                <a:sym typeface="Symbol"/>
              </a:rPr>
              <a:t>pins</a:t>
            </a:r>
          </a:p>
          <a:p>
            <a:pPr algn="r"/>
            <a:r>
              <a:rPr lang="en-US" sz="1400" dirty="0" smtClean="0">
                <a:solidFill>
                  <a:schemeClr val="accent2">
                    <a:lumMod val="75000"/>
                  </a:schemeClr>
                </a:solidFill>
                <a:latin typeface="Verdana" pitchFamily="34" charset="0"/>
                <a:ea typeface="Verdana" pitchFamily="34" charset="0"/>
                <a:cs typeface="Verdana" pitchFamily="34" charset="0"/>
                <a:sym typeface="Symbol"/>
              </a:rPr>
              <a:t>Due to limitations of pins, signals are multiplexed</a:t>
            </a:r>
            <a:endParaRPr lang="en-US" sz="1400" dirty="0" smtClean="0">
              <a:solidFill>
                <a:schemeClr val="accent2">
                  <a:lumMod val="75000"/>
                </a:schemeClr>
              </a:solidFill>
              <a:latin typeface="Verdana" pitchFamily="34" charset="0"/>
              <a:ea typeface="Verdana" pitchFamily="34" charset="0"/>
              <a:cs typeface="Verdana" pitchFamily="34" charset="0"/>
            </a:endParaRPr>
          </a:p>
        </p:txBody>
      </p:sp>
      <p:sp>
        <p:nvSpPr>
          <p:cNvPr id="19" name="TextBox 18"/>
          <p:cNvSpPr txBox="1"/>
          <p:nvPr/>
        </p:nvSpPr>
        <p:spPr>
          <a:xfrm>
            <a:off x="4953000" y="4114800"/>
            <a:ext cx="3962400" cy="2677656"/>
          </a:xfrm>
          <a:prstGeom prst="rect">
            <a:avLst/>
          </a:prstGeom>
          <a:noFill/>
        </p:spPr>
        <p:txBody>
          <a:bodyPr wrap="square" rtlCol="0">
            <a:spAutoFit/>
          </a:bodyPr>
          <a:lstStyle/>
          <a:p>
            <a:r>
              <a:rPr lang="en-US" sz="1400" b="1" dirty="0" smtClean="0">
                <a:latin typeface="Verdana" pitchFamily="34" charset="0"/>
                <a:ea typeface="Verdana" pitchFamily="34" charset="0"/>
                <a:cs typeface="Verdana" pitchFamily="34" charset="0"/>
              </a:rPr>
              <a:t>Second Generation</a:t>
            </a:r>
          </a:p>
          <a:p>
            <a:r>
              <a:rPr lang="en-US" sz="1400" dirty="0" smtClean="0">
                <a:solidFill>
                  <a:schemeClr val="accent2">
                    <a:lumMod val="75000"/>
                  </a:schemeClr>
                </a:solidFill>
                <a:latin typeface="Verdana" pitchFamily="34" charset="0"/>
                <a:ea typeface="Verdana" pitchFamily="34" charset="0"/>
                <a:cs typeface="Verdana" pitchFamily="34" charset="0"/>
              </a:rPr>
              <a:t>During 1973</a:t>
            </a:r>
          </a:p>
          <a:p>
            <a:r>
              <a:rPr lang="en-US" sz="1400" dirty="0" smtClean="0">
                <a:latin typeface="Verdana" pitchFamily="34" charset="0"/>
                <a:ea typeface="Verdana" pitchFamily="34" charset="0"/>
                <a:cs typeface="Verdana" pitchFamily="34" charset="0"/>
              </a:rPr>
              <a:t>NMOS technology </a:t>
            </a:r>
            <a:r>
              <a:rPr lang="en-US" sz="1400" dirty="0" smtClean="0">
                <a:latin typeface="Verdana" pitchFamily="34" charset="0"/>
                <a:ea typeface="Verdana" pitchFamily="34" charset="0"/>
                <a:cs typeface="Verdana" pitchFamily="34" charset="0"/>
                <a:sym typeface="Symbol"/>
              </a:rPr>
              <a:t> Faster speed, Higher density, Compatible with TTL</a:t>
            </a:r>
            <a:endParaRPr lang="en-US" sz="1400" dirty="0" smtClean="0">
              <a:latin typeface="Verdana" pitchFamily="34" charset="0"/>
              <a:ea typeface="Verdana" pitchFamily="34" charset="0"/>
              <a:cs typeface="Verdana" pitchFamily="34" charset="0"/>
            </a:endParaRPr>
          </a:p>
          <a:p>
            <a:r>
              <a:rPr lang="en-US" sz="1400" dirty="0" smtClean="0">
                <a:solidFill>
                  <a:schemeClr val="accent2">
                    <a:lumMod val="75000"/>
                  </a:schemeClr>
                </a:solidFill>
                <a:latin typeface="Verdana" pitchFamily="34" charset="0"/>
                <a:ea typeface="Verdana" pitchFamily="34" charset="0"/>
                <a:cs typeface="Verdana" pitchFamily="34" charset="0"/>
              </a:rPr>
              <a:t>4 / 8/ 16 bit processors </a:t>
            </a:r>
            <a:r>
              <a:rPr lang="en-US" sz="1400" dirty="0" smtClean="0">
                <a:solidFill>
                  <a:schemeClr val="accent2">
                    <a:lumMod val="75000"/>
                  </a:schemeClr>
                </a:solidFill>
                <a:latin typeface="Verdana" pitchFamily="34" charset="0"/>
                <a:ea typeface="Verdana" pitchFamily="34" charset="0"/>
                <a:cs typeface="Verdana" pitchFamily="34" charset="0"/>
                <a:sym typeface="Symbol"/>
              </a:rPr>
              <a:t> 40 </a:t>
            </a:r>
            <a:r>
              <a:rPr lang="en-US" sz="1400" dirty="0">
                <a:solidFill>
                  <a:schemeClr val="accent2">
                    <a:lumMod val="75000"/>
                  </a:schemeClr>
                </a:solidFill>
                <a:latin typeface="Verdana" pitchFamily="34" charset="0"/>
                <a:ea typeface="Verdana" pitchFamily="34" charset="0"/>
                <a:cs typeface="Verdana" pitchFamily="34" charset="0"/>
                <a:sym typeface="Symbol"/>
              </a:rPr>
              <a:t>pins</a:t>
            </a:r>
          </a:p>
          <a:p>
            <a:r>
              <a:rPr lang="en-US" sz="1400" dirty="0" smtClean="0">
                <a:latin typeface="Verdana" pitchFamily="34" charset="0"/>
                <a:ea typeface="Verdana" pitchFamily="34" charset="0"/>
                <a:cs typeface="Verdana" pitchFamily="34" charset="0"/>
                <a:sym typeface="Symbol"/>
              </a:rPr>
              <a:t>Ability to address large memory spaces and I/O ports</a:t>
            </a:r>
          </a:p>
          <a:p>
            <a:r>
              <a:rPr lang="en-US" sz="1400" dirty="0" smtClean="0">
                <a:solidFill>
                  <a:schemeClr val="accent2">
                    <a:lumMod val="75000"/>
                  </a:schemeClr>
                </a:solidFill>
                <a:latin typeface="Verdana" pitchFamily="34" charset="0"/>
                <a:ea typeface="Verdana" pitchFamily="34" charset="0"/>
                <a:cs typeface="Verdana" pitchFamily="34" charset="0"/>
                <a:sym typeface="Symbol"/>
              </a:rPr>
              <a:t>Greater number of levels of subroutine nesting</a:t>
            </a:r>
          </a:p>
          <a:p>
            <a:r>
              <a:rPr lang="en-US" sz="1400" dirty="0" smtClean="0">
                <a:latin typeface="Verdana" pitchFamily="34" charset="0"/>
                <a:ea typeface="Verdana" pitchFamily="34" charset="0"/>
                <a:cs typeface="Verdana" pitchFamily="34" charset="0"/>
                <a:sym typeface="Symbol"/>
              </a:rPr>
              <a:t>Better interrupt handling capabilities </a:t>
            </a:r>
          </a:p>
          <a:p>
            <a:endParaRPr lang="en-US" sz="1400" dirty="0">
              <a:latin typeface="Verdana" pitchFamily="34" charset="0"/>
              <a:ea typeface="Verdana" pitchFamily="34" charset="0"/>
              <a:cs typeface="Verdana" pitchFamily="34" charset="0"/>
              <a:sym typeface="Symbol"/>
            </a:endParaRPr>
          </a:p>
          <a:p>
            <a:r>
              <a:rPr lang="en-US" sz="1400" b="1" dirty="0" smtClean="0">
                <a:solidFill>
                  <a:srgbClr val="FF0066"/>
                </a:solidFill>
                <a:latin typeface="Verdana" pitchFamily="34" charset="0"/>
                <a:ea typeface="Verdana" pitchFamily="34" charset="0"/>
                <a:cs typeface="Verdana" pitchFamily="34" charset="0"/>
                <a:sym typeface="Symbol"/>
              </a:rPr>
              <a:t>Intel 8085 </a:t>
            </a:r>
            <a:r>
              <a:rPr lang="en-US" sz="1400" dirty="0" smtClean="0">
                <a:solidFill>
                  <a:srgbClr val="FF0066"/>
                </a:solidFill>
                <a:latin typeface="Verdana" pitchFamily="34" charset="0"/>
                <a:ea typeface="Verdana" pitchFamily="34" charset="0"/>
                <a:cs typeface="Verdana" pitchFamily="34" charset="0"/>
                <a:sym typeface="Symbol"/>
              </a:rPr>
              <a:t>(8 bit processor)</a:t>
            </a:r>
            <a:endParaRPr lang="en-US" sz="1400" dirty="0" smtClean="0">
              <a:solidFill>
                <a:srgbClr val="FF0066"/>
              </a:solidFill>
              <a:latin typeface="Verdana" pitchFamily="34" charset="0"/>
              <a:ea typeface="Verdana" pitchFamily="34" charset="0"/>
              <a:cs typeface="Verdana" pitchFamily="34" charset="0"/>
            </a:endParaRPr>
          </a:p>
        </p:txBody>
      </p:sp>
      <p:cxnSp>
        <p:nvCxnSpPr>
          <p:cNvPr id="20" name="Straight Connector 19"/>
          <p:cNvCxnSpPr/>
          <p:nvPr/>
        </p:nvCxnSpPr>
        <p:spPr>
          <a:xfrm>
            <a:off x="4038600" y="5437496"/>
            <a:ext cx="457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2552" y="1905000"/>
            <a:ext cx="3976048" cy="3108543"/>
          </a:xfrm>
          <a:prstGeom prst="rect">
            <a:avLst/>
          </a:prstGeom>
          <a:noFill/>
        </p:spPr>
        <p:txBody>
          <a:bodyPr wrap="square" rtlCol="0">
            <a:spAutoFit/>
          </a:bodyPr>
          <a:lstStyle/>
          <a:p>
            <a:pPr algn="r"/>
            <a:r>
              <a:rPr lang="en-US" sz="1400" b="1" dirty="0" smtClean="0">
                <a:latin typeface="Verdana" pitchFamily="34" charset="0"/>
                <a:ea typeface="Verdana" pitchFamily="34" charset="0"/>
                <a:cs typeface="Verdana" pitchFamily="34" charset="0"/>
              </a:rPr>
              <a:t>Third Generation</a:t>
            </a:r>
          </a:p>
          <a:p>
            <a:pPr algn="r"/>
            <a:r>
              <a:rPr lang="en-US" sz="1400" dirty="0" smtClean="0">
                <a:solidFill>
                  <a:schemeClr val="accent2">
                    <a:lumMod val="75000"/>
                  </a:schemeClr>
                </a:solidFill>
                <a:latin typeface="Verdana" pitchFamily="34" charset="0"/>
                <a:ea typeface="Verdana" pitchFamily="34" charset="0"/>
                <a:cs typeface="Verdana" pitchFamily="34" charset="0"/>
              </a:rPr>
              <a:t>During 1978</a:t>
            </a:r>
          </a:p>
          <a:p>
            <a:pPr algn="r"/>
            <a:r>
              <a:rPr lang="en-US" sz="1400" dirty="0" smtClean="0">
                <a:latin typeface="Verdana" pitchFamily="34" charset="0"/>
                <a:ea typeface="Verdana" pitchFamily="34" charset="0"/>
                <a:cs typeface="Verdana" pitchFamily="34" charset="0"/>
              </a:rPr>
              <a:t>HMOS technology </a:t>
            </a:r>
            <a:r>
              <a:rPr lang="en-US" sz="1400" dirty="0" smtClean="0">
                <a:latin typeface="Verdana" pitchFamily="34" charset="0"/>
                <a:ea typeface="Verdana" pitchFamily="34" charset="0"/>
                <a:cs typeface="Verdana" pitchFamily="34" charset="0"/>
                <a:sym typeface="Symbol"/>
              </a:rPr>
              <a:t> Faster speed, Higher packing density</a:t>
            </a:r>
            <a:endParaRPr lang="en-US" sz="1400" dirty="0" smtClean="0">
              <a:latin typeface="Verdana" pitchFamily="34" charset="0"/>
              <a:ea typeface="Verdana" pitchFamily="34" charset="0"/>
              <a:cs typeface="Verdana" pitchFamily="34" charset="0"/>
            </a:endParaRPr>
          </a:p>
          <a:p>
            <a:pPr algn="r"/>
            <a:r>
              <a:rPr lang="en-US" sz="1400" dirty="0" smtClean="0">
                <a:solidFill>
                  <a:schemeClr val="accent2">
                    <a:lumMod val="75000"/>
                  </a:schemeClr>
                </a:solidFill>
                <a:latin typeface="Verdana" pitchFamily="34" charset="0"/>
                <a:ea typeface="Verdana" pitchFamily="34" charset="0"/>
                <a:cs typeface="Verdana" pitchFamily="34" charset="0"/>
              </a:rPr>
              <a:t>16 bit processors </a:t>
            </a:r>
            <a:r>
              <a:rPr lang="en-US" sz="1400" dirty="0" smtClean="0">
                <a:solidFill>
                  <a:schemeClr val="accent2">
                    <a:lumMod val="75000"/>
                  </a:schemeClr>
                </a:solidFill>
                <a:latin typeface="Verdana" pitchFamily="34" charset="0"/>
                <a:ea typeface="Verdana" pitchFamily="34" charset="0"/>
                <a:cs typeface="Verdana" pitchFamily="34" charset="0"/>
                <a:sym typeface="Symbol"/>
              </a:rPr>
              <a:t> 40/ 48/ 64 </a:t>
            </a:r>
            <a:r>
              <a:rPr lang="en-US" sz="1400" dirty="0">
                <a:solidFill>
                  <a:schemeClr val="accent2">
                    <a:lumMod val="75000"/>
                  </a:schemeClr>
                </a:solidFill>
                <a:latin typeface="Verdana" pitchFamily="34" charset="0"/>
                <a:ea typeface="Verdana" pitchFamily="34" charset="0"/>
                <a:cs typeface="Verdana" pitchFamily="34" charset="0"/>
                <a:sym typeface="Symbol"/>
              </a:rPr>
              <a:t>pins</a:t>
            </a:r>
          </a:p>
          <a:p>
            <a:pPr algn="r"/>
            <a:r>
              <a:rPr lang="en-US" sz="1400" dirty="0" smtClean="0">
                <a:latin typeface="Verdana" pitchFamily="34" charset="0"/>
                <a:ea typeface="Verdana" pitchFamily="34" charset="0"/>
                <a:cs typeface="Verdana" pitchFamily="34" charset="0"/>
                <a:sym typeface="Symbol"/>
              </a:rPr>
              <a:t>Easier to program</a:t>
            </a:r>
          </a:p>
          <a:p>
            <a:pPr algn="r"/>
            <a:r>
              <a:rPr lang="en-US" sz="1400" dirty="0" smtClean="0">
                <a:solidFill>
                  <a:schemeClr val="accent2">
                    <a:lumMod val="75000"/>
                  </a:schemeClr>
                </a:solidFill>
                <a:latin typeface="Verdana" pitchFamily="34" charset="0"/>
                <a:ea typeface="Verdana" pitchFamily="34" charset="0"/>
                <a:cs typeface="Verdana" pitchFamily="34" charset="0"/>
                <a:sym typeface="Symbol"/>
              </a:rPr>
              <a:t>Dynamically  relatable programs</a:t>
            </a:r>
          </a:p>
          <a:p>
            <a:pPr algn="r"/>
            <a:r>
              <a:rPr lang="en-US" sz="1400" dirty="0" smtClean="0">
                <a:latin typeface="Verdana" pitchFamily="34" charset="0"/>
                <a:ea typeface="Verdana" pitchFamily="34" charset="0"/>
                <a:cs typeface="Verdana" pitchFamily="34" charset="0"/>
                <a:sym typeface="Symbol"/>
              </a:rPr>
              <a:t>Processor has multiply/ divide arithmetic hardware</a:t>
            </a:r>
          </a:p>
          <a:p>
            <a:pPr algn="r"/>
            <a:r>
              <a:rPr lang="en-US" sz="1400" dirty="0" smtClean="0">
                <a:solidFill>
                  <a:schemeClr val="accent2">
                    <a:lumMod val="75000"/>
                  </a:schemeClr>
                </a:solidFill>
                <a:latin typeface="Verdana" pitchFamily="34" charset="0"/>
                <a:ea typeface="Verdana" pitchFamily="34" charset="0"/>
                <a:cs typeface="Verdana" pitchFamily="34" charset="0"/>
                <a:sym typeface="Symbol"/>
              </a:rPr>
              <a:t>More powerful interrupt handling capabilities</a:t>
            </a:r>
          </a:p>
          <a:p>
            <a:pPr algn="r"/>
            <a:r>
              <a:rPr lang="en-US" sz="1400" dirty="0" smtClean="0">
                <a:latin typeface="Verdana" pitchFamily="34" charset="0"/>
                <a:ea typeface="Verdana" pitchFamily="34" charset="0"/>
                <a:cs typeface="Verdana" pitchFamily="34" charset="0"/>
                <a:sym typeface="Symbol"/>
              </a:rPr>
              <a:t>Flexible I/O port addressing</a:t>
            </a:r>
          </a:p>
          <a:p>
            <a:pPr algn="r"/>
            <a:endParaRPr lang="en-US" sz="1400" dirty="0">
              <a:latin typeface="Verdana" pitchFamily="34" charset="0"/>
              <a:ea typeface="Verdana" pitchFamily="34" charset="0"/>
              <a:cs typeface="Verdana" pitchFamily="34" charset="0"/>
              <a:sym typeface="Symbol"/>
            </a:endParaRPr>
          </a:p>
          <a:p>
            <a:pPr algn="r"/>
            <a:r>
              <a:rPr lang="en-US" sz="1400" b="1" dirty="0" smtClean="0">
                <a:solidFill>
                  <a:srgbClr val="FF0066"/>
                </a:solidFill>
                <a:latin typeface="Verdana" pitchFamily="34" charset="0"/>
                <a:ea typeface="Verdana" pitchFamily="34" charset="0"/>
                <a:cs typeface="Verdana" pitchFamily="34" charset="0"/>
                <a:sym typeface="Symbol"/>
              </a:rPr>
              <a:t>Intel 8086 </a:t>
            </a:r>
            <a:r>
              <a:rPr lang="en-US" sz="1400" dirty="0" smtClean="0">
                <a:solidFill>
                  <a:srgbClr val="FF0066"/>
                </a:solidFill>
                <a:latin typeface="Verdana" pitchFamily="34" charset="0"/>
                <a:ea typeface="Verdana" pitchFamily="34" charset="0"/>
                <a:cs typeface="Verdana" pitchFamily="34" charset="0"/>
                <a:sym typeface="Symbol"/>
              </a:rPr>
              <a:t>(16 bit processor)</a:t>
            </a:r>
            <a:endParaRPr lang="en-US" sz="1400" dirty="0" smtClean="0">
              <a:solidFill>
                <a:srgbClr val="FF0066"/>
              </a:solidFill>
              <a:latin typeface="Verdana" pitchFamily="34" charset="0"/>
              <a:ea typeface="Verdana" pitchFamily="34" charset="0"/>
              <a:cs typeface="Verdana" pitchFamily="34" charset="0"/>
            </a:endParaRPr>
          </a:p>
        </p:txBody>
      </p:sp>
      <p:cxnSp>
        <p:nvCxnSpPr>
          <p:cNvPr id="22" name="Straight Connector 21"/>
          <p:cNvCxnSpPr/>
          <p:nvPr/>
        </p:nvCxnSpPr>
        <p:spPr>
          <a:xfrm>
            <a:off x="4038600" y="2057400"/>
            <a:ext cx="457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01904" y="1020396"/>
            <a:ext cx="3976048" cy="2677656"/>
          </a:xfrm>
          <a:prstGeom prst="rect">
            <a:avLst/>
          </a:prstGeom>
          <a:noFill/>
        </p:spPr>
        <p:txBody>
          <a:bodyPr wrap="square" rtlCol="0">
            <a:spAutoFit/>
          </a:bodyPr>
          <a:lstStyle/>
          <a:p>
            <a:r>
              <a:rPr lang="en-US" sz="1400" b="1" dirty="0" smtClean="0">
                <a:latin typeface="Verdana" pitchFamily="34" charset="0"/>
                <a:ea typeface="Verdana" pitchFamily="34" charset="0"/>
                <a:cs typeface="Verdana" pitchFamily="34" charset="0"/>
              </a:rPr>
              <a:t>Fourth Generation</a:t>
            </a:r>
          </a:p>
          <a:p>
            <a:r>
              <a:rPr lang="en-US" sz="1400" dirty="0" smtClean="0">
                <a:solidFill>
                  <a:schemeClr val="accent2">
                    <a:lumMod val="75000"/>
                  </a:schemeClr>
                </a:solidFill>
                <a:latin typeface="Verdana" pitchFamily="34" charset="0"/>
                <a:ea typeface="Verdana" pitchFamily="34" charset="0"/>
                <a:cs typeface="Verdana" pitchFamily="34" charset="0"/>
              </a:rPr>
              <a:t>During 1980s</a:t>
            </a:r>
          </a:p>
          <a:p>
            <a:r>
              <a:rPr lang="en-US" sz="1400" dirty="0" smtClean="0">
                <a:latin typeface="Verdana" pitchFamily="34" charset="0"/>
                <a:ea typeface="Verdana" pitchFamily="34" charset="0"/>
                <a:cs typeface="Verdana" pitchFamily="34" charset="0"/>
              </a:rPr>
              <a:t>Low power version of HMOS technology (HCMOS)</a:t>
            </a:r>
          </a:p>
          <a:p>
            <a:r>
              <a:rPr lang="en-US" sz="1400" dirty="0" smtClean="0">
                <a:solidFill>
                  <a:schemeClr val="accent2">
                    <a:lumMod val="75000"/>
                  </a:schemeClr>
                </a:solidFill>
                <a:latin typeface="Verdana" pitchFamily="34" charset="0"/>
                <a:ea typeface="Verdana" pitchFamily="34" charset="0"/>
                <a:cs typeface="Verdana" pitchFamily="34" charset="0"/>
              </a:rPr>
              <a:t>32 bit processors</a:t>
            </a:r>
          </a:p>
          <a:p>
            <a:r>
              <a:rPr lang="en-US" sz="1400" dirty="0" smtClean="0">
                <a:latin typeface="Verdana" pitchFamily="34" charset="0"/>
                <a:ea typeface="Verdana" pitchFamily="34" charset="0"/>
                <a:cs typeface="Verdana" pitchFamily="34" charset="0"/>
                <a:sym typeface="Symbol"/>
              </a:rPr>
              <a:t>Physical memory space 2</a:t>
            </a:r>
            <a:r>
              <a:rPr lang="en-US" sz="1400" baseline="30000" dirty="0" smtClean="0">
                <a:latin typeface="Verdana" pitchFamily="34" charset="0"/>
                <a:ea typeface="Verdana" pitchFamily="34" charset="0"/>
                <a:cs typeface="Verdana" pitchFamily="34" charset="0"/>
                <a:sym typeface="Symbol"/>
              </a:rPr>
              <a:t>24</a:t>
            </a:r>
            <a:r>
              <a:rPr lang="en-US" sz="1400" dirty="0" smtClean="0">
                <a:latin typeface="Verdana" pitchFamily="34" charset="0"/>
                <a:ea typeface="Verdana" pitchFamily="34" charset="0"/>
                <a:cs typeface="Verdana" pitchFamily="34" charset="0"/>
                <a:sym typeface="Symbol"/>
              </a:rPr>
              <a:t> bytes = 16 Mb</a:t>
            </a:r>
          </a:p>
          <a:p>
            <a:r>
              <a:rPr lang="en-US" sz="1400" dirty="0" smtClean="0">
                <a:solidFill>
                  <a:schemeClr val="accent2">
                    <a:lumMod val="75000"/>
                  </a:schemeClr>
                </a:solidFill>
                <a:latin typeface="Verdana" pitchFamily="34" charset="0"/>
                <a:ea typeface="Verdana" pitchFamily="34" charset="0"/>
                <a:cs typeface="Verdana" pitchFamily="34" charset="0"/>
                <a:sym typeface="Symbol"/>
              </a:rPr>
              <a:t>Virtual memory space 2</a:t>
            </a:r>
            <a:r>
              <a:rPr lang="en-US" sz="1400" baseline="30000" dirty="0" smtClean="0">
                <a:solidFill>
                  <a:schemeClr val="accent2">
                    <a:lumMod val="75000"/>
                  </a:schemeClr>
                </a:solidFill>
                <a:latin typeface="Verdana" pitchFamily="34" charset="0"/>
                <a:ea typeface="Verdana" pitchFamily="34" charset="0"/>
                <a:cs typeface="Verdana" pitchFamily="34" charset="0"/>
                <a:sym typeface="Symbol"/>
              </a:rPr>
              <a:t>40</a:t>
            </a:r>
            <a:r>
              <a:rPr lang="en-US" sz="1400" dirty="0" smtClean="0">
                <a:solidFill>
                  <a:schemeClr val="accent2">
                    <a:lumMod val="75000"/>
                  </a:schemeClr>
                </a:solidFill>
                <a:latin typeface="Verdana" pitchFamily="34" charset="0"/>
                <a:ea typeface="Verdana" pitchFamily="34" charset="0"/>
                <a:cs typeface="Verdana" pitchFamily="34" charset="0"/>
                <a:sym typeface="Symbol"/>
              </a:rPr>
              <a:t> bytes = 1 Tb</a:t>
            </a:r>
          </a:p>
          <a:p>
            <a:r>
              <a:rPr lang="en-US" sz="1400" dirty="0" smtClean="0">
                <a:latin typeface="Verdana" pitchFamily="34" charset="0"/>
                <a:ea typeface="Verdana" pitchFamily="34" charset="0"/>
                <a:cs typeface="Verdana" pitchFamily="34" charset="0"/>
                <a:sym typeface="Symbol"/>
              </a:rPr>
              <a:t>Floating point hardware</a:t>
            </a:r>
          </a:p>
          <a:p>
            <a:r>
              <a:rPr lang="en-US" sz="1400" dirty="0" smtClean="0">
                <a:solidFill>
                  <a:schemeClr val="accent2">
                    <a:lumMod val="75000"/>
                  </a:schemeClr>
                </a:solidFill>
                <a:latin typeface="Verdana" pitchFamily="34" charset="0"/>
                <a:ea typeface="Verdana" pitchFamily="34" charset="0"/>
                <a:cs typeface="Verdana" pitchFamily="34" charset="0"/>
                <a:sym typeface="Symbol"/>
              </a:rPr>
              <a:t>Supports increased number of addressing modes</a:t>
            </a:r>
          </a:p>
          <a:p>
            <a:endParaRPr lang="en-US" sz="1400" dirty="0">
              <a:latin typeface="Verdana" pitchFamily="34" charset="0"/>
              <a:ea typeface="Verdana" pitchFamily="34" charset="0"/>
              <a:cs typeface="Verdana" pitchFamily="34" charset="0"/>
              <a:sym typeface="Symbol"/>
            </a:endParaRPr>
          </a:p>
          <a:p>
            <a:r>
              <a:rPr lang="en-US" sz="1400" b="1" dirty="0" smtClean="0">
                <a:solidFill>
                  <a:srgbClr val="FF0066"/>
                </a:solidFill>
                <a:latin typeface="Verdana" pitchFamily="34" charset="0"/>
                <a:ea typeface="Verdana" pitchFamily="34" charset="0"/>
                <a:cs typeface="Verdana" pitchFamily="34" charset="0"/>
                <a:sym typeface="Symbol"/>
              </a:rPr>
              <a:t>Intel 80386</a:t>
            </a:r>
            <a:endParaRPr lang="en-US" sz="1400" dirty="0" smtClean="0">
              <a:solidFill>
                <a:srgbClr val="FF0066"/>
              </a:solidFill>
              <a:latin typeface="Verdana" pitchFamily="34" charset="0"/>
              <a:ea typeface="Verdana" pitchFamily="34" charset="0"/>
              <a:cs typeface="Verdana" pitchFamily="34" charset="0"/>
            </a:endParaRPr>
          </a:p>
        </p:txBody>
      </p:sp>
      <p:cxnSp>
        <p:nvCxnSpPr>
          <p:cNvPr id="24" name="Straight Connector 23"/>
          <p:cNvCxnSpPr/>
          <p:nvPr/>
        </p:nvCxnSpPr>
        <p:spPr>
          <a:xfrm>
            <a:off x="4495800" y="1175981"/>
            <a:ext cx="457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4485564" y="288192"/>
            <a:ext cx="0" cy="732204"/>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091752" y="225623"/>
            <a:ext cx="3976048" cy="307777"/>
          </a:xfrm>
          <a:prstGeom prst="rect">
            <a:avLst/>
          </a:prstGeom>
          <a:noFill/>
        </p:spPr>
        <p:txBody>
          <a:bodyPr wrap="square" rtlCol="0">
            <a:spAutoFit/>
          </a:bodyPr>
          <a:lstStyle/>
          <a:p>
            <a:r>
              <a:rPr lang="en-US" sz="1400" b="1" dirty="0" smtClean="0">
                <a:latin typeface="Verdana" pitchFamily="34" charset="0"/>
                <a:ea typeface="Verdana" pitchFamily="34" charset="0"/>
                <a:cs typeface="Verdana" pitchFamily="34" charset="0"/>
              </a:rPr>
              <a:t>Fifth Generation  </a:t>
            </a:r>
            <a:r>
              <a:rPr lang="en-US" sz="1400" b="1" dirty="0" smtClean="0">
                <a:solidFill>
                  <a:srgbClr val="FF0066"/>
                </a:solidFill>
                <a:latin typeface="Verdana" pitchFamily="34" charset="0"/>
                <a:ea typeface="Verdana" pitchFamily="34" charset="0"/>
                <a:cs typeface="Verdana" pitchFamily="34" charset="0"/>
              </a:rPr>
              <a:t>Pentium</a:t>
            </a:r>
          </a:p>
        </p:txBody>
      </p:sp>
      <p:cxnSp>
        <p:nvCxnSpPr>
          <p:cNvPr id="29" name="Straight Connector 28"/>
          <p:cNvCxnSpPr/>
          <p:nvPr/>
        </p:nvCxnSpPr>
        <p:spPr>
          <a:xfrm>
            <a:off x="4503761" y="379511"/>
            <a:ext cx="457200" cy="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5E6815B-E59C-4D87-B1F6-ECBDD22AF1DC}" type="slidenum">
              <a:rPr lang="en-US" smtClean="0"/>
              <a:t>3</a:t>
            </a:fld>
            <a:endParaRPr lang="en-US" dirty="0"/>
          </a:p>
        </p:txBody>
      </p:sp>
    </p:spTree>
    <p:extLst>
      <p:ext uri="{BB962C8B-B14F-4D97-AF65-F5344CB8AC3E}">
        <p14:creationId xmlns:p14="http://schemas.microsoft.com/office/powerpoint/2010/main" val="30695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3" grpId="0"/>
      <p:bldP spid="2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Octapost NBP" pitchFamily="2" charset="0"/>
              </a:rPr>
              <a:t>ADDRESSING MODES</a:t>
            </a:r>
            <a:endParaRPr lang="en-US" sz="3600" dirty="0">
              <a:latin typeface="Octapost NBP" pitchFamily="2" charset="0"/>
            </a:endParaRPr>
          </a:p>
        </p:txBody>
      </p:sp>
    </p:spTree>
    <p:extLst>
      <p:ext uri="{BB962C8B-B14F-4D97-AF65-F5344CB8AC3E}">
        <p14:creationId xmlns:p14="http://schemas.microsoft.com/office/powerpoint/2010/main" val="1708259086"/>
      </p:ext>
    </p:extLst>
  </p:cSld>
  <p:clrMapOvr>
    <a:masterClrMapping/>
  </p:clrMapOvr>
  <p:transition>
    <p:split orient="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61964" y="1703696"/>
            <a:ext cx="8794381" cy="685800"/>
            <a:chOff x="474258" y="1703696"/>
            <a:chExt cx="8275095" cy="685800"/>
          </a:xfrm>
        </p:grpSpPr>
        <p:sp>
          <p:nvSpPr>
            <p:cNvPr id="8" name="Rectangle 7"/>
            <p:cNvSpPr/>
            <p:nvPr/>
          </p:nvSpPr>
          <p:spPr>
            <a:xfrm>
              <a:off x="474258" y="1703696"/>
              <a:ext cx="8275094" cy="6858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982395" y="1752600"/>
              <a:ext cx="3766958" cy="584775"/>
            </a:xfrm>
            <a:prstGeom prst="rect">
              <a:avLst/>
            </a:prstGeom>
            <a:noFill/>
          </p:spPr>
          <p:txBody>
            <a:bodyPr wrap="square" rtlCol="0">
              <a:spAutoFit/>
            </a:bodyPr>
            <a:lstStyle/>
            <a:p>
              <a:pPr algn="r"/>
              <a:r>
                <a:rPr lang="en-US" sz="1600" b="1" dirty="0" smtClean="0">
                  <a:solidFill>
                    <a:srgbClr val="FF0000"/>
                  </a:solidFill>
                </a:rPr>
                <a:t>Group I : Addressing modes for register and immediate data</a:t>
              </a:r>
              <a:endParaRPr lang="en-US" sz="1600" b="1" dirty="0">
                <a:solidFill>
                  <a:srgbClr val="FF0000"/>
                </a:solidFill>
              </a:endParaRPr>
            </a:p>
          </p:txBody>
        </p:sp>
      </p:grpSp>
      <p:grpSp>
        <p:nvGrpSpPr>
          <p:cNvPr id="20" name="Group 19"/>
          <p:cNvGrpSpPr/>
          <p:nvPr/>
        </p:nvGrpSpPr>
        <p:grpSpPr>
          <a:xfrm>
            <a:off x="161964" y="5908344"/>
            <a:ext cx="8777322" cy="416256"/>
            <a:chOff x="457200" y="5881048"/>
            <a:chExt cx="8275094" cy="356548"/>
          </a:xfrm>
        </p:grpSpPr>
        <p:sp>
          <p:nvSpPr>
            <p:cNvPr id="14" name="Rectangle 13"/>
            <p:cNvSpPr/>
            <p:nvPr/>
          </p:nvSpPr>
          <p:spPr>
            <a:xfrm>
              <a:off x="457200" y="5894696"/>
              <a:ext cx="8275094" cy="3429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411942" y="5881048"/>
              <a:ext cx="5320352" cy="338554"/>
            </a:xfrm>
            <a:prstGeom prst="rect">
              <a:avLst/>
            </a:prstGeom>
            <a:noFill/>
          </p:spPr>
          <p:txBody>
            <a:bodyPr wrap="square" rtlCol="0">
              <a:spAutoFit/>
            </a:bodyPr>
            <a:lstStyle/>
            <a:p>
              <a:pPr algn="r"/>
              <a:r>
                <a:rPr lang="en-US" sz="1600" b="1" dirty="0" smtClean="0">
                  <a:solidFill>
                    <a:srgbClr val="FF0000"/>
                  </a:solidFill>
                </a:rPr>
                <a:t>Group IV : Relative Addressing mode</a:t>
              </a:r>
              <a:endParaRPr lang="en-US" sz="1600" b="1" dirty="0">
                <a:solidFill>
                  <a:srgbClr val="FF0000"/>
                </a:solidFill>
              </a:endParaRPr>
            </a:p>
          </p:txBody>
        </p:sp>
      </p:grpSp>
      <p:grpSp>
        <p:nvGrpSpPr>
          <p:cNvPr id="21" name="Group 20"/>
          <p:cNvGrpSpPr/>
          <p:nvPr/>
        </p:nvGrpSpPr>
        <p:grpSpPr>
          <a:xfrm>
            <a:off x="161964" y="6351897"/>
            <a:ext cx="8808028" cy="381000"/>
            <a:chOff x="487906" y="6324600"/>
            <a:chExt cx="8275094" cy="356548"/>
          </a:xfrm>
        </p:grpSpPr>
        <p:sp>
          <p:nvSpPr>
            <p:cNvPr id="16" name="Rectangle 15"/>
            <p:cNvSpPr/>
            <p:nvPr/>
          </p:nvSpPr>
          <p:spPr>
            <a:xfrm>
              <a:off x="487906" y="6338248"/>
              <a:ext cx="8275094" cy="3429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442648" y="6324600"/>
              <a:ext cx="5320352" cy="338554"/>
            </a:xfrm>
            <a:prstGeom prst="rect">
              <a:avLst/>
            </a:prstGeom>
            <a:noFill/>
          </p:spPr>
          <p:txBody>
            <a:bodyPr wrap="square" rtlCol="0">
              <a:spAutoFit/>
            </a:bodyPr>
            <a:lstStyle/>
            <a:p>
              <a:pPr algn="r"/>
              <a:r>
                <a:rPr lang="en-US" sz="1600" b="1" dirty="0" smtClean="0">
                  <a:solidFill>
                    <a:srgbClr val="FF0000"/>
                  </a:solidFill>
                </a:rPr>
                <a:t>Group V : Implied Addressing mode</a:t>
              </a:r>
              <a:endParaRPr lang="en-US" sz="1600" b="1" dirty="0">
                <a:solidFill>
                  <a:srgbClr val="FF0000"/>
                </a:solidFill>
              </a:endParaRPr>
            </a:p>
          </p:txBody>
        </p:sp>
      </p:grpSp>
      <p:grpSp>
        <p:nvGrpSpPr>
          <p:cNvPr id="19" name="Group 18"/>
          <p:cNvGrpSpPr/>
          <p:nvPr/>
        </p:nvGrpSpPr>
        <p:grpSpPr>
          <a:xfrm>
            <a:off x="161964" y="5098406"/>
            <a:ext cx="8777322" cy="754381"/>
            <a:chOff x="457200" y="5084758"/>
            <a:chExt cx="8275094" cy="754381"/>
          </a:xfrm>
        </p:grpSpPr>
        <p:sp>
          <p:nvSpPr>
            <p:cNvPr id="12" name="Rectangle 11"/>
            <p:cNvSpPr/>
            <p:nvPr/>
          </p:nvSpPr>
          <p:spPr>
            <a:xfrm>
              <a:off x="457200" y="5084758"/>
              <a:ext cx="8275094" cy="754381"/>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902259" y="5181600"/>
              <a:ext cx="3830035" cy="584775"/>
            </a:xfrm>
            <a:prstGeom prst="rect">
              <a:avLst/>
            </a:prstGeom>
            <a:noFill/>
          </p:spPr>
          <p:txBody>
            <a:bodyPr wrap="square" rtlCol="0">
              <a:spAutoFit/>
            </a:bodyPr>
            <a:lstStyle/>
            <a:p>
              <a:pPr algn="r"/>
              <a:r>
                <a:rPr lang="en-US" sz="1600" b="1" dirty="0" smtClean="0">
                  <a:solidFill>
                    <a:srgbClr val="FF0000"/>
                  </a:solidFill>
                </a:rPr>
                <a:t>Group III : Addressing modes for I/O ports</a:t>
              </a:r>
              <a:endParaRPr lang="en-US" sz="1600" b="1" dirty="0">
                <a:solidFill>
                  <a:srgbClr val="FF0000"/>
                </a:solidFill>
              </a:endParaRPr>
            </a:p>
          </p:txBody>
        </p:sp>
      </p:grpSp>
      <p:grpSp>
        <p:nvGrpSpPr>
          <p:cNvPr id="18" name="Group 17"/>
          <p:cNvGrpSpPr/>
          <p:nvPr/>
        </p:nvGrpSpPr>
        <p:grpSpPr>
          <a:xfrm>
            <a:off x="161964" y="2514600"/>
            <a:ext cx="8790970" cy="2514600"/>
            <a:chOff x="470848" y="2514600"/>
            <a:chExt cx="8275094" cy="2514600"/>
          </a:xfrm>
        </p:grpSpPr>
        <p:sp>
          <p:nvSpPr>
            <p:cNvPr id="10" name="Rectangle 9"/>
            <p:cNvSpPr/>
            <p:nvPr/>
          </p:nvSpPr>
          <p:spPr>
            <a:xfrm>
              <a:off x="470848" y="2514600"/>
              <a:ext cx="8275094" cy="25146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51533" y="3603008"/>
              <a:ext cx="4094409" cy="584775"/>
            </a:xfrm>
            <a:prstGeom prst="rect">
              <a:avLst/>
            </a:prstGeom>
            <a:noFill/>
          </p:spPr>
          <p:txBody>
            <a:bodyPr wrap="square" rtlCol="0">
              <a:spAutoFit/>
            </a:bodyPr>
            <a:lstStyle/>
            <a:p>
              <a:pPr algn="r"/>
              <a:r>
                <a:rPr lang="en-US" sz="1600" b="1" dirty="0" smtClean="0">
                  <a:solidFill>
                    <a:srgbClr val="FF0000"/>
                  </a:solidFill>
                </a:rPr>
                <a:t>Group II : Addressing modes for memory data</a:t>
              </a:r>
              <a:endParaRPr lang="en-US" sz="1600" b="1" dirty="0">
                <a:solidFill>
                  <a:srgbClr val="FF0000"/>
                </a:solidFill>
              </a:endParaRPr>
            </a:p>
          </p:txBody>
        </p:sp>
      </p:gr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31</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6" name="TextBox 5"/>
          <p:cNvSpPr txBox="1"/>
          <p:nvPr/>
        </p:nvSpPr>
        <p:spPr>
          <a:xfrm>
            <a:off x="1434152" y="762000"/>
            <a:ext cx="6338248" cy="738664"/>
          </a:xfrm>
          <a:prstGeom prst="rect">
            <a:avLst/>
          </a:prstGeom>
          <a:solidFill>
            <a:srgbClr val="99FFCC"/>
          </a:solidFill>
        </p:spPr>
        <p:txBody>
          <a:bodyPr wrap="square" rtlCol="0">
            <a:spAutoFit/>
          </a:bodyPr>
          <a:lstStyle/>
          <a:p>
            <a:pPr marL="285750" indent="-285750" algn="just">
              <a:buBlip>
                <a:blip r:embed="rId3"/>
              </a:buBlip>
            </a:pPr>
            <a:r>
              <a:rPr lang="en-US" sz="1400" b="1" dirty="0" smtClean="0">
                <a:latin typeface="Verdana" pitchFamily="34" charset="0"/>
                <a:ea typeface="Verdana" pitchFamily="34" charset="0"/>
                <a:cs typeface="Verdana" pitchFamily="34" charset="0"/>
              </a:rPr>
              <a:t>Every instruction of a program has to operate on a data. </a:t>
            </a:r>
          </a:p>
          <a:p>
            <a:pPr marL="285750" indent="-285750" algn="just">
              <a:buBlip>
                <a:blip r:embed="rId3"/>
              </a:buBlip>
            </a:pPr>
            <a:r>
              <a:rPr lang="en-US" sz="1400" b="1" dirty="0" smtClean="0">
                <a:latin typeface="Verdana" pitchFamily="34" charset="0"/>
                <a:ea typeface="Verdana" pitchFamily="34" charset="0"/>
                <a:cs typeface="Verdana" pitchFamily="34" charset="0"/>
              </a:rPr>
              <a:t>The different ways in which a source operand is denoted in an instruction are known as addressing modes.</a:t>
            </a:r>
          </a:p>
        </p:txBody>
      </p:sp>
      <p:sp>
        <p:nvSpPr>
          <p:cNvPr id="22" name="Rectangle 21"/>
          <p:cNvSpPr/>
          <p:nvPr/>
        </p:nvSpPr>
        <p:spPr>
          <a:xfrm>
            <a:off x="161964" y="1658064"/>
            <a:ext cx="3474028" cy="5047536"/>
          </a:xfrm>
          <a:prstGeom prst="rect">
            <a:avLst/>
          </a:prstGeom>
        </p:spPr>
        <p:txBody>
          <a:bodyPr wrap="none">
            <a:spAutoFit/>
          </a:bodyPr>
          <a:lstStyle/>
          <a:p>
            <a:pPr marL="342900" indent="-342900">
              <a:buAutoNum type="arabicPeriod"/>
            </a:pPr>
            <a:r>
              <a:rPr lang="en-US" sz="14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4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4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400" b="1" dirty="0" smtClean="0">
                <a:solidFill>
                  <a:srgbClr val="FF0066"/>
                </a:solidFill>
                <a:latin typeface="Verdana" pitchFamily="34" charset="0"/>
                <a:ea typeface="Verdana" pitchFamily="34" charset="0"/>
                <a:cs typeface="Verdana" pitchFamily="34" charset="0"/>
              </a:rPr>
              <a:t>Direct Addressing</a:t>
            </a:r>
          </a:p>
          <a:p>
            <a:pPr marL="342900" indent="-342900">
              <a:buAutoNum type="arabicPeriod" startAt="3"/>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4"/>
            </a:pPr>
            <a:r>
              <a:rPr lang="en-US" sz="1400" b="1" dirty="0" smtClean="0">
                <a:solidFill>
                  <a:srgbClr val="FF0066"/>
                </a:solidFill>
                <a:latin typeface="Verdana" pitchFamily="34" charset="0"/>
                <a:ea typeface="Verdana" pitchFamily="34" charset="0"/>
                <a:cs typeface="Verdana" pitchFamily="34" charset="0"/>
              </a:rPr>
              <a:t>Register </a:t>
            </a:r>
            <a:r>
              <a:rPr lang="en-US" sz="1400" b="1" dirty="0">
                <a:solidFill>
                  <a:srgbClr val="FF0066"/>
                </a:solidFill>
                <a:latin typeface="Verdana" pitchFamily="34" charset="0"/>
                <a:ea typeface="Verdana" pitchFamily="34" charset="0"/>
                <a:cs typeface="Verdana" pitchFamily="34" charset="0"/>
              </a:rPr>
              <a:t>Indirect </a:t>
            </a:r>
            <a:r>
              <a:rPr lang="en-US" sz="14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4"/>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5"/>
            </a:pPr>
            <a:r>
              <a:rPr lang="en-US" sz="1400" b="1" dirty="0" smtClean="0">
                <a:solidFill>
                  <a:srgbClr val="FF0066"/>
                </a:solidFill>
                <a:latin typeface="Verdana" pitchFamily="34" charset="0"/>
                <a:ea typeface="Verdana" pitchFamily="34" charset="0"/>
                <a:cs typeface="Verdana" pitchFamily="34" charset="0"/>
              </a:rPr>
              <a:t>Based Addressing</a:t>
            </a:r>
          </a:p>
          <a:p>
            <a:pPr marL="342900" indent="-342900">
              <a:buAutoNum type="arabicPeriod" startAt="5"/>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6"/>
            </a:pPr>
            <a:r>
              <a:rPr lang="en-US" sz="1400" b="1" dirty="0" smtClean="0">
                <a:solidFill>
                  <a:srgbClr val="FF0066"/>
                </a:solidFill>
                <a:latin typeface="Verdana" pitchFamily="34" charset="0"/>
                <a:ea typeface="Verdana" pitchFamily="34" charset="0"/>
                <a:cs typeface="Verdana" pitchFamily="34" charset="0"/>
              </a:rPr>
              <a:t>Indexed Addressing</a:t>
            </a:r>
          </a:p>
          <a:p>
            <a:pPr marL="342900" indent="-342900">
              <a:buAutoNum type="arabicPeriod" startAt="6"/>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7"/>
            </a:pPr>
            <a:r>
              <a:rPr lang="en-US" sz="1400" b="1" dirty="0" smtClean="0">
                <a:solidFill>
                  <a:srgbClr val="FF0066"/>
                </a:solidFill>
                <a:latin typeface="Verdana" pitchFamily="34" charset="0"/>
                <a:ea typeface="Verdana" pitchFamily="34" charset="0"/>
                <a:cs typeface="Verdana" pitchFamily="34" charset="0"/>
              </a:rPr>
              <a:t>Based </a:t>
            </a:r>
            <a:r>
              <a:rPr lang="en-US" sz="1400" b="1" dirty="0">
                <a:solidFill>
                  <a:srgbClr val="FF0066"/>
                </a:solidFill>
                <a:latin typeface="Verdana" pitchFamily="34" charset="0"/>
                <a:ea typeface="Verdana" pitchFamily="34" charset="0"/>
                <a:cs typeface="Verdana" pitchFamily="34" charset="0"/>
              </a:rPr>
              <a:t>Index </a:t>
            </a:r>
            <a:r>
              <a:rPr lang="en-US" sz="14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7"/>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8"/>
            </a:pPr>
            <a:r>
              <a:rPr lang="en-US" sz="1400" b="1" dirty="0" smtClean="0">
                <a:solidFill>
                  <a:srgbClr val="FF0066"/>
                </a:solidFill>
                <a:latin typeface="Verdana" pitchFamily="34" charset="0"/>
                <a:ea typeface="Verdana" pitchFamily="34" charset="0"/>
                <a:cs typeface="Verdana" pitchFamily="34" charset="0"/>
              </a:rPr>
              <a:t>String Addressing</a:t>
            </a:r>
          </a:p>
          <a:p>
            <a:pPr marL="342900" indent="-342900">
              <a:buAutoNum type="arabicPeriod" startAt="8"/>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400" b="1" dirty="0" smtClean="0">
                <a:solidFill>
                  <a:srgbClr val="FF0066"/>
                </a:solidFill>
                <a:latin typeface="Verdana" pitchFamily="34" charset="0"/>
                <a:ea typeface="Verdana" pitchFamily="34" charset="0"/>
                <a:cs typeface="Verdana" pitchFamily="34" charset="0"/>
              </a:rPr>
              <a:t>Direct </a:t>
            </a:r>
            <a:r>
              <a:rPr lang="en-US" sz="1400" b="1" dirty="0">
                <a:solidFill>
                  <a:srgbClr val="FF0066"/>
                </a:solidFill>
                <a:latin typeface="Verdana" pitchFamily="34" charset="0"/>
                <a:ea typeface="Verdana" pitchFamily="34" charset="0"/>
                <a:cs typeface="Verdana" pitchFamily="34" charset="0"/>
              </a:rPr>
              <a:t>I/O port </a:t>
            </a:r>
            <a:r>
              <a:rPr lang="en-US" sz="14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400" b="1" dirty="0">
              <a:solidFill>
                <a:srgbClr val="FF0066"/>
              </a:solidFill>
              <a:latin typeface="Verdana" pitchFamily="34" charset="0"/>
              <a:ea typeface="Verdana" pitchFamily="34" charset="0"/>
              <a:cs typeface="Verdana" pitchFamily="34" charset="0"/>
            </a:endParaRPr>
          </a:p>
          <a:p>
            <a:r>
              <a:rPr lang="en-US" sz="1400" b="1" dirty="0" smtClean="0">
                <a:solidFill>
                  <a:srgbClr val="FF0066"/>
                </a:solidFill>
                <a:latin typeface="Verdana" pitchFamily="34" charset="0"/>
                <a:ea typeface="Verdana" pitchFamily="34" charset="0"/>
                <a:cs typeface="Verdana" pitchFamily="34" charset="0"/>
              </a:rPr>
              <a:t>10. Indirect </a:t>
            </a:r>
            <a:r>
              <a:rPr lang="en-US" sz="1400" b="1" dirty="0">
                <a:solidFill>
                  <a:srgbClr val="FF0066"/>
                </a:solidFill>
                <a:latin typeface="Verdana" pitchFamily="34" charset="0"/>
                <a:ea typeface="Verdana" pitchFamily="34" charset="0"/>
                <a:cs typeface="Verdana" pitchFamily="34" charset="0"/>
              </a:rPr>
              <a:t>I/O port </a:t>
            </a:r>
            <a:r>
              <a:rPr lang="en-US" sz="1400" b="1" dirty="0" smtClean="0">
                <a:solidFill>
                  <a:srgbClr val="FF0066"/>
                </a:solidFill>
                <a:latin typeface="Verdana" pitchFamily="34" charset="0"/>
                <a:ea typeface="Verdana" pitchFamily="34" charset="0"/>
                <a:cs typeface="Verdana" pitchFamily="34" charset="0"/>
              </a:rPr>
              <a:t>Addressing</a:t>
            </a:r>
          </a:p>
          <a:p>
            <a:endParaRPr lang="en-US" sz="1400" b="1" dirty="0">
              <a:solidFill>
                <a:srgbClr val="FF0066"/>
              </a:solidFill>
              <a:latin typeface="Verdana" pitchFamily="34" charset="0"/>
              <a:ea typeface="Verdana" pitchFamily="34" charset="0"/>
              <a:cs typeface="Verdana" pitchFamily="34" charset="0"/>
            </a:endParaRPr>
          </a:p>
          <a:p>
            <a:r>
              <a:rPr lang="en-US" sz="1400" b="1" dirty="0" smtClean="0">
                <a:solidFill>
                  <a:srgbClr val="FF0066"/>
                </a:solidFill>
                <a:latin typeface="Verdana" pitchFamily="34" charset="0"/>
                <a:ea typeface="Verdana" pitchFamily="34" charset="0"/>
                <a:cs typeface="Verdana" pitchFamily="34" charset="0"/>
              </a:rPr>
              <a:t>11. Relative Addressing</a:t>
            </a:r>
          </a:p>
          <a:p>
            <a:endParaRPr lang="en-US" sz="1400" b="1" dirty="0">
              <a:solidFill>
                <a:srgbClr val="FF0066"/>
              </a:solidFill>
              <a:latin typeface="Verdana" pitchFamily="34" charset="0"/>
              <a:ea typeface="Verdana" pitchFamily="34" charset="0"/>
              <a:cs typeface="Verdana" pitchFamily="34" charset="0"/>
            </a:endParaRPr>
          </a:p>
          <a:p>
            <a:r>
              <a:rPr lang="en-US" sz="1400" b="1" dirty="0" smtClean="0">
                <a:solidFill>
                  <a:srgbClr val="FF0066"/>
                </a:solidFill>
                <a:latin typeface="Verdana" pitchFamily="34" charset="0"/>
                <a:ea typeface="Verdana" pitchFamily="34" charset="0"/>
                <a:cs typeface="Verdana" pitchFamily="34" charset="0"/>
              </a:rPr>
              <a:t>12. Implied Addressing</a:t>
            </a:r>
            <a:endParaRPr lang="en-US" sz="1400" b="1" dirty="0">
              <a:solidFill>
                <a:srgbClr val="FF0066"/>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47085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3753136" y="2117108"/>
            <a:ext cx="16081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762000"/>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32</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22" name="Rectangle 21"/>
          <p:cNvSpPr/>
          <p:nvPr/>
        </p:nvSpPr>
        <p:spPr>
          <a:xfrm>
            <a:off x="3733800" y="838200"/>
            <a:ext cx="525780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The instruction will specify the name of the register which holds the data to be operated by the instruction.</a:t>
            </a: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MOV CL, DH</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The content of 8-bit register DH is moved to another 8-bit register CL</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(CL) </a:t>
            </a:r>
            <a:r>
              <a:rPr lang="en-US" sz="1400" b="1" dirty="0" smtClean="0">
                <a:solidFill>
                  <a:schemeClr val="tx1"/>
                </a:solidFill>
                <a:latin typeface="Verdana" pitchFamily="34" charset="0"/>
                <a:ea typeface="Verdana" pitchFamily="34" charset="0"/>
                <a:cs typeface="Verdana" pitchFamily="34" charset="0"/>
                <a:sym typeface="Symbol"/>
              </a:rPr>
              <a:t> (DH)</a:t>
            </a:r>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3886200"/>
            <a:ext cx="2576098" cy="25329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962936" y="127323"/>
            <a:ext cx="3028664" cy="461665"/>
          </a:xfrm>
          <a:prstGeom prst="rect">
            <a:avLst/>
          </a:prstGeom>
          <a:noFill/>
        </p:spPr>
        <p:txBody>
          <a:bodyPr wrap="square" rtlCol="0">
            <a:spAutoFit/>
          </a:bodyPr>
          <a:lstStyle/>
          <a:p>
            <a:pPr algn="r"/>
            <a:r>
              <a:rPr lang="en-US" sz="1200" b="1" dirty="0" smtClean="0">
                <a:solidFill>
                  <a:srgbClr val="FF0000"/>
                </a:solidFill>
              </a:rPr>
              <a:t>Group I : Addressing modes for register and immediate data</a:t>
            </a:r>
            <a:endParaRPr lang="en-US" sz="1200" b="1" dirty="0">
              <a:solidFill>
                <a:srgbClr val="FF0000"/>
              </a:solidFill>
            </a:endParaRPr>
          </a:p>
        </p:txBody>
      </p:sp>
    </p:spTree>
    <p:extLst>
      <p:ext uri="{BB962C8B-B14F-4D97-AF65-F5344CB8AC3E}">
        <p14:creationId xmlns:p14="http://schemas.microsoft.com/office/powerpoint/2010/main" val="24708501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788392" y="3858904"/>
            <a:ext cx="16081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753136" y="2117108"/>
            <a:ext cx="16081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1191904"/>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33</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3733800" y="1080448"/>
            <a:ext cx="5257800" cy="464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In immediate addressing mode, an 8-bit or 16-bit data is specified as part of the instruction</a:t>
            </a: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MOV DL, 08H</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The 8-bit data (08</a:t>
            </a:r>
            <a:r>
              <a:rPr lang="en-US" sz="1400" b="1" baseline="-25000" dirty="0" smtClean="0">
                <a:solidFill>
                  <a:schemeClr val="tx1"/>
                </a:solidFill>
                <a:latin typeface="Verdana" pitchFamily="34" charset="0"/>
                <a:ea typeface="Verdana" pitchFamily="34" charset="0"/>
                <a:cs typeface="Verdana" pitchFamily="34" charset="0"/>
              </a:rPr>
              <a:t>H</a:t>
            </a:r>
            <a:r>
              <a:rPr lang="en-US" sz="1400" b="1" dirty="0" smtClean="0">
                <a:solidFill>
                  <a:schemeClr val="tx1"/>
                </a:solidFill>
                <a:latin typeface="Verdana" pitchFamily="34" charset="0"/>
                <a:ea typeface="Verdana" pitchFamily="34" charset="0"/>
                <a:cs typeface="Verdana" pitchFamily="34" charset="0"/>
              </a:rPr>
              <a:t>) given in the instruction is moved to DL</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(DL) </a:t>
            </a:r>
            <a:r>
              <a:rPr lang="en-US" sz="1400" b="1" dirty="0" smtClean="0">
                <a:solidFill>
                  <a:schemeClr val="tx1"/>
                </a:solidFill>
                <a:latin typeface="Verdana" pitchFamily="34" charset="0"/>
                <a:ea typeface="Verdana" pitchFamily="34" charset="0"/>
                <a:cs typeface="Verdana" pitchFamily="34" charset="0"/>
                <a:sym typeface="Symbol"/>
              </a:rPr>
              <a:t> 08</a:t>
            </a:r>
            <a:r>
              <a:rPr lang="en-US" sz="1400" b="1" baseline="-25000" dirty="0" smtClean="0">
                <a:solidFill>
                  <a:schemeClr val="tx1"/>
                </a:solidFill>
                <a:latin typeface="Verdana" pitchFamily="34" charset="0"/>
                <a:ea typeface="Verdana" pitchFamily="34" charset="0"/>
                <a:cs typeface="Verdana" pitchFamily="34" charset="0"/>
                <a:sym typeface="Symbol"/>
              </a:rPr>
              <a:t>H</a:t>
            </a:r>
            <a:endParaRPr lang="en-US" sz="1400" b="1" baseline="-25000" dirty="0" smtClean="0">
              <a:solidFill>
                <a:schemeClr val="tx1"/>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MOV AX, 0A9FH</a:t>
            </a:r>
          </a:p>
          <a:p>
            <a:pPr algn="just"/>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The 16-bit </a:t>
            </a:r>
            <a:r>
              <a:rPr lang="en-US" sz="1400" b="1" dirty="0">
                <a:solidFill>
                  <a:schemeClr val="tx1"/>
                </a:solidFill>
                <a:latin typeface="Verdana" pitchFamily="34" charset="0"/>
                <a:ea typeface="Verdana" pitchFamily="34" charset="0"/>
                <a:cs typeface="Verdana" pitchFamily="34" charset="0"/>
              </a:rPr>
              <a:t>data </a:t>
            </a:r>
            <a:r>
              <a:rPr lang="en-US" sz="1400" b="1" dirty="0" smtClean="0">
                <a:solidFill>
                  <a:schemeClr val="tx1"/>
                </a:solidFill>
                <a:latin typeface="Verdana" pitchFamily="34" charset="0"/>
                <a:ea typeface="Verdana" pitchFamily="34" charset="0"/>
                <a:cs typeface="Verdana" pitchFamily="34" charset="0"/>
              </a:rPr>
              <a:t>(0A9F</a:t>
            </a:r>
            <a:r>
              <a:rPr lang="en-US" sz="1400" b="1" baseline="-25000" dirty="0" smtClean="0">
                <a:solidFill>
                  <a:schemeClr val="tx1"/>
                </a:solidFill>
                <a:latin typeface="Verdana" pitchFamily="34" charset="0"/>
                <a:ea typeface="Verdana" pitchFamily="34" charset="0"/>
                <a:cs typeface="Verdana" pitchFamily="34" charset="0"/>
              </a:rPr>
              <a:t>H</a:t>
            </a:r>
            <a:r>
              <a:rPr lang="en-US" sz="1400" b="1" dirty="0">
                <a:solidFill>
                  <a:schemeClr val="tx1"/>
                </a:solidFill>
                <a:latin typeface="Verdana" pitchFamily="34" charset="0"/>
                <a:ea typeface="Verdana" pitchFamily="34" charset="0"/>
                <a:cs typeface="Verdana" pitchFamily="34" charset="0"/>
              </a:rPr>
              <a:t>) given in the instruction is moved to </a:t>
            </a:r>
            <a:r>
              <a:rPr lang="en-US" sz="1400" b="1" dirty="0" smtClean="0">
                <a:solidFill>
                  <a:schemeClr val="tx1"/>
                </a:solidFill>
                <a:latin typeface="Verdana" pitchFamily="34" charset="0"/>
                <a:ea typeface="Verdana" pitchFamily="34" charset="0"/>
                <a:cs typeface="Verdana" pitchFamily="34" charset="0"/>
              </a:rPr>
              <a:t>AX register</a:t>
            </a:r>
          </a:p>
          <a:p>
            <a:pPr algn="just"/>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(AX) </a:t>
            </a:r>
            <a:r>
              <a:rPr lang="en-US" sz="1400" b="1" dirty="0">
                <a:solidFill>
                  <a:schemeClr val="tx1"/>
                </a:solidFill>
                <a:latin typeface="Verdana" pitchFamily="34" charset="0"/>
                <a:ea typeface="Verdana" pitchFamily="34" charset="0"/>
                <a:cs typeface="Verdana" pitchFamily="34" charset="0"/>
                <a:sym typeface="Symbol"/>
              </a:rPr>
              <a:t> </a:t>
            </a:r>
            <a:r>
              <a:rPr lang="en-US" sz="1400" b="1" dirty="0" smtClean="0">
                <a:solidFill>
                  <a:schemeClr val="tx1"/>
                </a:solidFill>
                <a:latin typeface="Verdana" pitchFamily="34" charset="0"/>
                <a:ea typeface="Verdana" pitchFamily="34" charset="0"/>
                <a:cs typeface="Verdana" pitchFamily="34" charset="0"/>
                <a:sym typeface="Symbol"/>
              </a:rPr>
              <a:t>0A9F</a:t>
            </a:r>
            <a:r>
              <a:rPr lang="en-US" sz="1400" b="1" baseline="-25000" dirty="0" smtClean="0">
                <a:solidFill>
                  <a:schemeClr val="tx1"/>
                </a:solidFill>
                <a:latin typeface="Verdana" pitchFamily="34" charset="0"/>
                <a:ea typeface="Verdana" pitchFamily="34" charset="0"/>
                <a:cs typeface="Verdana" pitchFamily="34" charset="0"/>
                <a:sym typeface="Symbol"/>
              </a:rPr>
              <a:t>H</a:t>
            </a:r>
            <a:endParaRPr lang="en-US" sz="1400" b="1" baseline="-25000" dirty="0">
              <a:solidFill>
                <a:schemeClr val="tx1"/>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p:txBody>
      </p:sp>
      <p:sp>
        <p:nvSpPr>
          <p:cNvPr id="12" name="TextBox 11"/>
          <p:cNvSpPr txBox="1"/>
          <p:nvPr/>
        </p:nvSpPr>
        <p:spPr>
          <a:xfrm>
            <a:off x="5962936" y="127323"/>
            <a:ext cx="3028664" cy="461665"/>
          </a:xfrm>
          <a:prstGeom prst="rect">
            <a:avLst/>
          </a:prstGeom>
          <a:noFill/>
        </p:spPr>
        <p:txBody>
          <a:bodyPr wrap="square" rtlCol="0">
            <a:spAutoFit/>
          </a:bodyPr>
          <a:lstStyle/>
          <a:p>
            <a:pPr algn="r"/>
            <a:r>
              <a:rPr lang="en-US" sz="1200" b="1" dirty="0" smtClean="0">
                <a:solidFill>
                  <a:srgbClr val="FF0000"/>
                </a:solidFill>
              </a:rPr>
              <a:t>Group I : Addressing modes for register and immediate data</a:t>
            </a:r>
            <a:endParaRPr lang="en-US" sz="1200" b="1" dirty="0">
              <a:solidFill>
                <a:srgbClr val="FF0000"/>
              </a:solidFill>
            </a:endParaRPr>
          </a:p>
        </p:txBody>
      </p:sp>
    </p:spTree>
    <p:extLst>
      <p:ext uri="{BB962C8B-B14F-4D97-AF65-F5344CB8AC3E}">
        <p14:creationId xmlns:p14="http://schemas.microsoft.com/office/powerpoint/2010/main" val="15704100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a:t>
            </a:r>
            <a:r>
              <a:rPr lang="en-US" dirty="0" smtClean="0"/>
              <a:t>Modes : Memory Access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34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25"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25471" y="1004134"/>
            <a:ext cx="2466129" cy="2424866"/>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6"/>
          <p:cNvGrpSpPr>
            <a:grpSpLocks/>
          </p:cNvGrpSpPr>
          <p:nvPr/>
        </p:nvGrpSpPr>
        <p:grpSpPr bwMode="auto">
          <a:xfrm>
            <a:off x="2098675" y="4759325"/>
            <a:ext cx="3868738" cy="439738"/>
            <a:chOff x="1500" y="3788"/>
            <a:chExt cx="2437" cy="277"/>
          </a:xfrm>
        </p:grpSpPr>
        <p:sp>
          <p:nvSpPr>
            <p:cNvPr id="12" name="AutoShape 7"/>
            <p:cNvSpPr>
              <a:spLocks noChangeArrowheads="1"/>
            </p:cNvSpPr>
            <p:nvPr/>
          </p:nvSpPr>
          <p:spPr bwMode="auto">
            <a:xfrm>
              <a:off x="1500" y="3788"/>
              <a:ext cx="2437" cy="277"/>
            </a:xfrm>
            <a:prstGeom prst="cube">
              <a:avLst>
                <a:gd name="adj" fmla="val 24995"/>
              </a:avLst>
            </a:prstGeom>
            <a:solidFill>
              <a:srgbClr val="FF000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3" name="Rectangle 8"/>
            <p:cNvSpPr>
              <a:spLocks noChangeArrowheads="1"/>
            </p:cNvSpPr>
            <p:nvPr/>
          </p:nvSpPr>
          <p:spPr bwMode="auto">
            <a:xfrm>
              <a:off x="1610" y="3877"/>
              <a:ext cx="131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200" b="1">
                  <a:solidFill>
                    <a:schemeClr val="bg1"/>
                  </a:solidFill>
                </a:rPr>
                <a:t>Physical Address (20 Bits)</a:t>
              </a:r>
            </a:p>
          </p:txBody>
        </p:sp>
      </p:grpSp>
      <p:grpSp>
        <p:nvGrpSpPr>
          <p:cNvPr id="14" name="Group 9"/>
          <p:cNvGrpSpPr>
            <a:grpSpLocks/>
          </p:cNvGrpSpPr>
          <p:nvPr/>
        </p:nvGrpSpPr>
        <p:grpSpPr bwMode="auto">
          <a:xfrm>
            <a:off x="3368675" y="3359150"/>
            <a:ext cx="1155700" cy="1454150"/>
            <a:chOff x="2300" y="2906"/>
            <a:chExt cx="728" cy="916"/>
          </a:xfrm>
        </p:grpSpPr>
        <p:sp>
          <p:nvSpPr>
            <p:cNvPr id="15" name="AutoShape 10"/>
            <p:cNvSpPr>
              <a:spLocks noChangeArrowheads="1"/>
            </p:cNvSpPr>
            <p:nvPr/>
          </p:nvSpPr>
          <p:spPr bwMode="auto">
            <a:xfrm>
              <a:off x="2307" y="2906"/>
              <a:ext cx="721" cy="496"/>
            </a:xfrm>
            <a:prstGeom prst="cube">
              <a:avLst>
                <a:gd name="adj" fmla="val 24995"/>
              </a:avLst>
            </a:prstGeom>
            <a:solidFill>
              <a:srgbClr val="FF0000"/>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6" name="Rectangle 11"/>
            <p:cNvSpPr>
              <a:spLocks noChangeArrowheads="1"/>
            </p:cNvSpPr>
            <p:nvPr/>
          </p:nvSpPr>
          <p:spPr bwMode="auto">
            <a:xfrm>
              <a:off x="2300" y="3049"/>
              <a:ext cx="62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solidFill>
                    <a:schemeClr val="bg1"/>
                  </a:solidFill>
                </a:rPr>
                <a:t>Adder</a:t>
              </a:r>
            </a:p>
          </p:txBody>
        </p:sp>
        <p:sp>
          <p:nvSpPr>
            <p:cNvPr id="17" name="Line 12"/>
            <p:cNvSpPr>
              <a:spLocks noChangeShapeType="1"/>
            </p:cNvSpPr>
            <p:nvPr/>
          </p:nvSpPr>
          <p:spPr bwMode="auto">
            <a:xfrm>
              <a:off x="2609" y="3407"/>
              <a:ext cx="0" cy="415"/>
            </a:xfrm>
            <a:prstGeom prst="line">
              <a:avLst/>
            </a:prstGeom>
            <a:noFill/>
            <a:ln w="127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grpSp>
      <p:grpSp>
        <p:nvGrpSpPr>
          <p:cNvPr id="18" name="Group 13"/>
          <p:cNvGrpSpPr>
            <a:grpSpLocks/>
          </p:cNvGrpSpPr>
          <p:nvPr/>
        </p:nvGrpSpPr>
        <p:grpSpPr bwMode="auto">
          <a:xfrm>
            <a:off x="152400" y="2352675"/>
            <a:ext cx="3835400" cy="1158875"/>
            <a:chOff x="1418" y="2370"/>
            <a:chExt cx="2416" cy="730"/>
          </a:xfrm>
        </p:grpSpPr>
        <p:sp>
          <p:nvSpPr>
            <p:cNvPr id="19" name="Line 14"/>
            <p:cNvSpPr>
              <a:spLocks noChangeShapeType="1"/>
            </p:cNvSpPr>
            <p:nvPr/>
          </p:nvSpPr>
          <p:spPr bwMode="auto">
            <a:xfrm>
              <a:off x="3681" y="2783"/>
              <a:ext cx="0" cy="317"/>
            </a:xfrm>
            <a:prstGeom prst="line">
              <a:avLst/>
            </a:prstGeom>
            <a:noFill/>
            <a:ln w="127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0" name="AutoShape 15"/>
            <p:cNvSpPr>
              <a:spLocks noChangeArrowheads="1"/>
            </p:cNvSpPr>
            <p:nvPr/>
          </p:nvSpPr>
          <p:spPr bwMode="auto">
            <a:xfrm>
              <a:off x="1418" y="2370"/>
              <a:ext cx="2416" cy="247"/>
            </a:xfrm>
            <a:prstGeom prst="cube">
              <a:avLst>
                <a:gd name="adj" fmla="val 24995"/>
              </a:avLst>
            </a:prstGeom>
            <a:solidFill>
              <a:srgbClr val="FF000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1" name="Rectangle 16"/>
            <p:cNvSpPr>
              <a:spLocks noChangeArrowheads="1"/>
            </p:cNvSpPr>
            <p:nvPr/>
          </p:nvSpPr>
          <p:spPr bwMode="auto">
            <a:xfrm>
              <a:off x="1661" y="2447"/>
              <a:ext cx="1324"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200" b="1">
                  <a:solidFill>
                    <a:schemeClr val="bg1"/>
                  </a:solidFill>
                </a:rPr>
                <a:t>Segment Register (16 bits)</a:t>
              </a:r>
            </a:p>
          </p:txBody>
        </p:sp>
        <p:sp>
          <p:nvSpPr>
            <p:cNvPr id="22" name="Line 17"/>
            <p:cNvSpPr>
              <a:spLocks noChangeShapeType="1"/>
            </p:cNvSpPr>
            <p:nvPr/>
          </p:nvSpPr>
          <p:spPr bwMode="auto">
            <a:xfrm flipH="1">
              <a:off x="2365" y="2781"/>
              <a:ext cx="1318" cy="0"/>
            </a:xfrm>
            <a:prstGeom prst="line">
              <a:avLst/>
            </a:prstGeom>
            <a:noFill/>
            <a:ln w="12700">
              <a:solidFill>
                <a:schemeClr val="tx1"/>
              </a:solidFill>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23" name="Line 18"/>
            <p:cNvSpPr>
              <a:spLocks noChangeShapeType="1"/>
            </p:cNvSpPr>
            <p:nvPr/>
          </p:nvSpPr>
          <p:spPr bwMode="auto">
            <a:xfrm>
              <a:off x="2365" y="2622"/>
              <a:ext cx="0" cy="160"/>
            </a:xfrm>
            <a:prstGeom prst="line">
              <a:avLst/>
            </a:prstGeom>
            <a:noFill/>
            <a:ln w="12700">
              <a:solidFill>
                <a:schemeClr val="tx1"/>
              </a:solidFill>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24" name="AutoShape 19"/>
            <p:cNvSpPr>
              <a:spLocks noChangeArrowheads="1"/>
            </p:cNvSpPr>
            <p:nvPr/>
          </p:nvSpPr>
          <p:spPr bwMode="auto">
            <a:xfrm>
              <a:off x="3189" y="2376"/>
              <a:ext cx="642" cy="247"/>
            </a:xfrm>
            <a:prstGeom prst="cube">
              <a:avLst>
                <a:gd name="adj" fmla="val 24995"/>
              </a:avLst>
            </a:prstGeom>
            <a:solidFill>
              <a:srgbClr val="FFCC0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6" name="Rectangle 20"/>
            <p:cNvSpPr>
              <a:spLocks noChangeArrowheads="1"/>
            </p:cNvSpPr>
            <p:nvPr/>
          </p:nvSpPr>
          <p:spPr bwMode="auto">
            <a:xfrm>
              <a:off x="3249" y="2416"/>
              <a:ext cx="5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b="1">
                  <a:solidFill>
                    <a:schemeClr val="bg1"/>
                  </a:solidFill>
                </a:rPr>
                <a:t>0 0 0 0</a:t>
              </a:r>
            </a:p>
          </p:txBody>
        </p:sp>
      </p:grpSp>
      <p:grpSp>
        <p:nvGrpSpPr>
          <p:cNvPr id="27" name="Group 21"/>
          <p:cNvGrpSpPr>
            <a:grpSpLocks/>
          </p:cNvGrpSpPr>
          <p:nvPr/>
        </p:nvGrpSpPr>
        <p:grpSpPr bwMode="auto">
          <a:xfrm>
            <a:off x="3065463" y="1425575"/>
            <a:ext cx="3030537" cy="1987550"/>
            <a:chOff x="3253" y="1786"/>
            <a:chExt cx="1909" cy="1252"/>
          </a:xfrm>
        </p:grpSpPr>
        <p:grpSp>
          <p:nvGrpSpPr>
            <p:cNvPr id="28" name="Group 22"/>
            <p:cNvGrpSpPr>
              <a:grpSpLocks/>
            </p:cNvGrpSpPr>
            <p:nvPr/>
          </p:nvGrpSpPr>
          <p:grpSpPr bwMode="auto">
            <a:xfrm>
              <a:off x="3253" y="1786"/>
              <a:ext cx="1909" cy="269"/>
              <a:chOff x="2109" y="1688"/>
              <a:chExt cx="1909" cy="269"/>
            </a:xfrm>
          </p:grpSpPr>
          <p:sp>
            <p:nvSpPr>
              <p:cNvPr id="30" name="AutoShape 23"/>
              <p:cNvSpPr>
                <a:spLocks noChangeArrowheads="1"/>
              </p:cNvSpPr>
              <p:nvPr/>
            </p:nvSpPr>
            <p:spPr bwMode="auto">
              <a:xfrm>
                <a:off x="2109" y="1688"/>
                <a:ext cx="1909" cy="262"/>
              </a:xfrm>
              <a:prstGeom prst="cube">
                <a:avLst>
                  <a:gd name="adj" fmla="val 24995"/>
                </a:avLst>
              </a:prstGeom>
              <a:solidFill>
                <a:srgbClr val="FF000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dirty="0">
                  <a:solidFill>
                    <a:srgbClr val="FF0000"/>
                  </a:solidFill>
                  <a:effectLst>
                    <a:outerShdw blurRad="38100" dist="38100" dir="2700000" algn="tl">
                      <a:srgbClr val="000000">
                        <a:alpha val="43137"/>
                      </a:srgbClr>
                    </a:outerShdw>
                  </a:effectLst>
                </a:endParaRPr>
              </a:p>
            </p:txBody>
          </p:sp>
          <p:sp>
            <p:nvSpPr>
              <p:cNvPr id="31" name="Rectangle 24"/>
              <p:cNvSpPr>
                <a:spLocks noChangeArrowheads="1"/>
              </p:cNvSpPr>
              <p:nvPr/>
            </p:nvSpPr>
            <p:spPr bwMode="auto">
              <a:xfrm>
                <a:off x="2426" y="1786"/>
                <a:ext cx="106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200" b="1" dirty="0">
                    <a:solidFill>
                      <a:schemeClr val="bg1"/>
                    </a:solidFill>
                  </a:rPr>
                  <a:t>Offset Value (16 bits)</a:t>
                </a:r>
              </a:p>
            </p:txBody>
          </p:sp>
        </p:grpSp>
        <p:sp>
          <p:nvSpPr>
            <p:cNvPr id="29" name="Line 25"/>
            <p:cNvSpPr>
              <a:spLocks noChangeShapeType="1"/>
            </p:cNvSpPr>
            <p:nvPr/>
          </p:nvSpPr>
          <p:spPr bwMode="auto">
            <a:xfrm>
              <a:off x="3987" y="2074"/>
              <a:ext cx="0" cy="964"/>
            </a:xfrm>
            <a:prstGeom prst="line">
              <a:avLst/>
            </a:prstGeom>
            <a:noFill/>
            <a:ln w="127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295294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a:t>
            </a:r>
            <a:r>
              <a:rPr lang="en-US" dirty="0" smtClean="0"/>
              <a:t>Modes : Memory Access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35</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5" name="Rectangle 4"/>
          <p:cNvSpPr/>
          <p:nvPr/>
        </p:nvSpPr>
        <p:spPr>
          <a:xfrm>
            <a:off x="304801" y="990600"/>
            <a:ext cx="5638799" cy="4478149"/>
          </a:xfrm>
          <a:prstGeom prst="rect">
            <a:avLst/>
          </a:prstGeom>
        </p:spPr>
        <p:txBody>
          <a:bodyPr wrap="square">
            <a:spAutoFit/>
          </a:bodyPr>
          <a:lstStyle/>
          <a:p>
            <a:pPr marL="285750" indent="-285750">
              <a:buBlip>
                <a:blip r:embed="rId3"/>
              </a:buBlip>
            </a:pPr>
            <a:r>
              <a:rPr lang="en-US" sz="1500" b="1" dirty="0" smtClean="0"/>
              <a:t>20 Address lines  </a:t>
            </a:r>
            <a:r>
              <a:rPr lang="en-US" sz="1500" b="1" dirty="0" smtClean="0">
                <a:sym typeface="Symbol"/>
              </a:rPr>
              <a:t>  8086 can address up to          2</a:t>
            </a:r>
            <a:r>
              <a:rPr lang="en-US" sz="1500" b="1" baseline="30000" dirty="0" smtClean="0">
                <a:sym typeface="Symbol"/>
              </a:rPr>
              <a:t>20</a:t>
            </a:r>
            <a:r>
              <a:rPr lang="en-US" sz="1500" b="1" dirty="0" smtClean="0">
                <a:sym typeface="Symbol"/>
              </a:rPr>
              <a:t> = 1M bytes of memory</a:t>
            </a:r>
            <a:r>
              <a:rPr lang="en-US" sz="1500" b="1" dirty="0"/>
              <a:t/>
            </a:r>
            <a:br>
              <a:rPr lang="en-US" sz="1500" b="1" dirty="0"/>
            </a:br>
            <a:endParaRPr lang="en-US" sz="1500" b="1" dirty="0" smtClean="0"/>
          </a:p>
          <a:p>
            <a:pPr marL="285750" indent="-285750">
              <a:buBlip>
                <a:blip r:embed="rId3"/>
              </a:buBlip>
            </a:pPr>
            <a:r>
              <a:rPr lang="en-US" sz="1500" b="1" dirty="0" smtClean="0"/>
              <a:t>However, the largest register is only 16 bits</a:t>
            </a:r>
          </a:p>
          <a:p>
            <a:pPr marL="285750" indent="-285750">
              <a:buBlip>
                <a:blip r:embed="rId3"/>
              </a:buBlip>
            </a:pPr>
            <a:endParaRPr lang="en-US" sz="1500" b="1" dirty="0"/>
          </a:p>
          <a:p>
            <a:pPr marL="285750" indent="-285750">
              <a:buBlip>
                <a:blip r:embed="rId3"/>
              </a:buBlip>
            </a:pPr>
            <a:r>
              <a:rPr lang="en-US" sz="1500" b="1" dirty="0" smtClean="0"/>
              <a:t>Physical Address will have to be calculated    </a:t>
            </a:r>
            <a:r>
              <a:rPr lang="en-US" sz="1500" b="1" dirty="0" smtClean="0">
                <a:solidFill>
                  <a:srgbClr val="CC0066"/>
                </a:solidFill>
              </a:rPr>
              <a:t>Physical </a:t>
            </a:r>
            <a:r>
              <a:rPr lang="en-US" sz="1500" b="1" dirty="0">
                <a:solidFill>
                  <a:srgbClr val="CC0066"/>
                </a:solidFill>
              </a:rPr>
              <a:t>Address : </a:t>
            </a:r>
            <a:r>
              <a:rPr lang="en-US" sz="1500" b="1" dirty="0" smtClean="0">
                <a:solidFill>
                  <a:srgbClr val="CC0066"/>
                </a:solidFill>
              </a:rPr>
              <a:t>Actual </a:t>
            </a:r>
            <a:r>
              <a:rPr lang="en-US" sz="1500" b="1" dirty="0">
                <a:solidFill>
                  <a:srgbClr val="CC0066"/>
                </a:solidFill>
              </a:rPr>
              <a:t>address of a byte in </a:t>
            </a:r>
            <a:r>
              <a:rPr lang="en-US" sz="1500" b="1" dirty="0" smtClean="0">
                <a:solidFill>
                  <a:srgbClr val="CC0066"/>
                </a:solidFill>
              </a:rPr>
              <a:t>memory</a:t>
            </a:r>
            <a:r>
              <a:rPr lang="en-US" sz="1500" b="1" dirty="0">
                <a:solidFill>
                  <a:srgbClr val="CC0066"/>
                </a:solidFill>
              </a:rPr>
              <a:t>. i.e. the </a:t>
            </a:r>
            <a:r>
              <a:rPr lang="en-US" sz="1500" b="1" dirty="0" smtClean="0">
                <a:solidFill>
                  <a:srgbClr val="CC0066"/>
                </a:solidFill>
              </a:rPr>
              <a:t>value </a:t>
            </a:r>
            <a:r>
              <a:rPr lang="en-US" sz="1500" b="1" dirty="0">
                <a:solidFill>
                  <a:srgbClr val="CC0066"/>
                </a:solidFill>
              </a:rPr>
              <a:t>which goes out onto the address bus</a:t>
            </a:r>
            <a:r>
              <a:rPr lang="en-US" sz="1500" b="1" dirty="0" smtClean="0">
                <a:solidFill>
                  <a:srgbClr val="CC0066"/>
                </a:solidFill>
              </a:rPr>
              <a:t>.</a:t>
            </a:r>
          </a:p>
          <a:p>
            <a:pPr marL="285750" indent="-285750">
              <a:buBlip>
                <a:blip r:embed="rId3"/>
              </a:buBlip>
            </a:pPr>
            <a:endParaRPr lang="en-US" sz="1500" b="1" dirty="0">
              <a:solidFill>
                <a:srgbClr val="CC0066"/>
              </a:solidFill>
            </a:endParaRPr>
          </a:p>
          <a:p>
            <a:pPr marL="285750" indent="-285750">
              <a:buBlip>
                <a:blip r:embed="rId3"/>
              </a:buBlip>
            </a:pPr>
            <a:r>
              <a:rPr lang="en-US" sz="1500" b="1" dirty="0" smtClean="0"/>
              <a:t>Memory Address represented in the form –          </a:t>
            </a:r>
            <a:r>
              <a:rPr lang="en-US" sz="1500" b="1" dirty="0" err="1" smtClean="0">
                <a:solidFill>
                  <a:srgbClr val="CC0066"/>
                </a:solidFill>
              </a:rPr>
              <a:t>Seg</a:t>
            </a:r>
            <a:r>
              <a:rPr lang="en-US" sz="1500" b="1" dirty="0" smtClean="0">
                <a:solidFill>
                  <a:srgbClr val="CC0066"/>
                </a:solidFill>
              </a:rPr>
              <a:t> : Offset   </a:t>
            </a:r>
            <a:r>
              <a:rPr lang="en-US" sz="1500" b="1" dirty="0" smtClean="0"/>
              <a:t>(</a:t>
            </a:r>
            <a:r>
              <a:rPr lang="en-US" sz="1500" b="1" dirty="0" err="1" smtClean="0"/>
              <a:t>Eg</a:t>
            </a:r>
            <a:r>
              <a:rPr lang="en-US" sz="1500" b="1" dirty="0" smtClean="0"/>
              <a:t> - 89AB:F012)</a:t>
            </a:r>
          </a:p>
          <a:p>
            <a:pPr marL="285750" indent="-285750">
              <a:buBlip>
                <a:blip r:embed="rId3"/>
              </a:buBlip>
            </a:pPr>
            <a:endParaRPr lang="en-US" sz="1500" b="1" dirty="0"/>
          </a:p>
          <a:p>
            <a:pPr marL="285750" indent="-285750">
              <a:buBlip>
                <a:blip r:embed="rId3"/>
              </a:buBlip>
            </a:pPr>
            <a:r>
              <a:rPr lang="en-US" sz="1500" b="1" dirty="0" smtClean="0"/>
              <a:t>Each </a:t>
            </a:r>
            <a:r>
              <a:rPr lang="en-US" sz="1500" b="1" dirty="0"/>
              <a:t>time the processor wants to  access memory, it </a:t>
            </a:r>
            <a:r>
              <a:rPr lang="en-US" sz="1500" b="1" dirty="0" smtClean="0"/>
              <a:t>takes </a:t>
            </a:r>
            <a:r>
              <a:rPr lang="en-US" sz="1500" b="1" dirty="0"/>
              <a:t>the contents of a segment register, </a:t>
            </a:r>
            <a:r>
              <a:rPr lang="en-US" sz="1500" b="1" dirty="0" smtClean="0"/>
              <a:t>shifts </a:t>
            </a:r>
            <a:r>
              <a:rPr lang="en-US" sz="1500" b="1" dirty="0"/>
              <a:t>it </a:t>
            </a:r>
            <a:r>
              <a:rPr lang="en-US" sz="1500" b="1" dirty="0" smtClean="0"/>
              <a:t>one hexadecimal place to the left (same as multiplying by </a:t>
            </a:r>
            <a:r>
              <a:rPr lang="en-US" sz="1500" b="1" dirty="0"/>
              <a:t>16</a:t>
            </a:r>
            <a:r>
              <a:rPr lang="en-US" sz="1500" b="1" baseline="-25000" dirty="0"/>
              <a:t>10</a:t>
            </a:r>
            <a:r>
              <a:rPr lang="en-US" sz="1500" b="1" dirty="0" smtClean="0"/>
              <a:t>), </a:t>
            </a:r>
            <a:r>
              <a:rPr lang="en-US" sz="1500" b="1" dirty="0"/>
              <a:t>then add the required offset to form </a:t>
            </a:r>
            <a:r>
              <a:rPr lang="en-US" sz="1500" b="1" dirty="0" smtClean="0"/>
              <a:t>the 20- bit address</a:t>
            </a:r>
            <a:endParaRPr lang="en-US" sz="1500" b="1" dirty="0"/>
          </a:p>
          <a:p>
            <a:endParaRPr lang="en-US" sz="1500" b="1" dirty="0"/>
          </a:p>
        </p:txBody>
      </p:sp>
      <p:pic>
        <p:nvPicPr>
          <p:cNvPr id="25" name="Picture 2" descr="C:\Users\AMMU\Desktop\Microprocessor\Register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5471" y="1004134"/>
            <a:ext cx="2466129" cy="24248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3400" y="5468749"/>
            <a:ext cx="8153400" cy="954107"/>
          </a:xfrm>
          <a:prstGeom prst="rect">
            <a:avLst/>
          </a:prstGeom>
        </p:spPr>
        <p:txBody>
          <a:bodyPr wrap="square">
            <a:spAutoFit/>
          </a:bodyPr>
          <a:lstStyle/>
          <a:p>
            <a:r>
              <a:rPr lang="en-US" sz="1400" b="1" dirty="0" smtClean="0">
                <a:solidFill>
                  <a:srgbClr val="CC0066"/>
                </a:solidFill>
              </a:rPr>
              <a:t>89AB : F012  </a:t>
            </a:r>
            <a:r>
              <a:rPr lang="en-US" sz="1400" b="1" dirty="0" smtClean="0">
                <a:solidFill>
                  <a:srgbClr val="CC0066"/>
                </a:solidFill>
                <a:sym typeface="Symbol"/>
              </a:rPr>
              <a:t>  89AB    89AB0  (Paragraph to byte  89AB x 10 = 89AB0)</a:t>
            </a:r>
          </a:p>
          <a:p>
            <a:r>
              <a:rPr lang="en-US" sz="1400" b="1" dirty="0">
                <a:solidFill>
                  <a:srgbClr val="CC0066"/>
                </a:solidFill>
                <a:sym typeface="Symbol"/>
              </a:rPr>
              <a:t> </a:t>
            </a:r>
            <a:r>
              <a:rPr lang="en-US" sz="1400" b="1" dirty="0" smtClean="0">
                <a:solidFill>
                  <a:srgbClr val="CC0066"/>
                </a:solidFill>
                <a:sym typeface="Symbol"/>
              </a:rPr>
              <a:t>                          F012     0F012   (Offset is already in byte unit)</a:t>
            </a:r>
          </a:p>
          <a:p>
            <a:r>
              <a:rPr lang="en-US" sz="1400" b="1" dirty="0">
                <a:solidFill>
                  <a:srgbClr val="CC0066"/>
                </a:solidFill>
                <a:sym typeface="Symbol"/>
              </a:rPr>
              <a:t> </a:t>
            </a:r>
            <a:r>
              <a:rPr lang="en-US" sz="1400" b="1" dirty="0" smtClean="0">
                <a:solidFill>
                  <a:srgbClr val="CC0066"/>
                </a:solidFill>
                <a:sym typeface="Symbol"/>
              </a:rPr>
              <a:t>                                      + -------</a:t>
            </a:r>
          </a:p>
          <a:p>
            <a:r>
              <a:rPr lang="en-US" sz="1400" b="1" dirty="0">
                <a:solidFill>
                  <a:srgbClr val="CC0066"/>
                </a:solidFill>
                <a:sym typeface="Symbol"/>
              </a:rPr>
              <a:t> </a:t>
            </a:r>
            <a:r>
              <a:rPr lang="en-US" sz="1400" b="1" dirty="0" smtClean="0">
                <a:solidFill>
                  <a:srgbClr val="CC0066"/>
                </a:solidFill>
                <a:sym typeface="Symbol"/>
              </a:rPr>
              <a:t>                                          98AC2   (The absolute address)</a:t>
            </a:r>
            <a:endParaRPr lang="en-US" sz="1400" b="1" dirty="0">
              <a:solidFill>
                <a:srgbClr val="CC0066"/>
              </a:solidFill>
            </a:endParaRPr>
          </a:p>
        </p:txBody>
      </p:sp>
      <p:sp>
        <p:nvSpPr>
          <p:cNvPr id="11" name="Line Callout 1 10"/>
          <p:cNvSpPr/>
          <p:nvPr/>
        </p:nvSpPr>
        <p:spPr>
          <a:xfrm>
            <a:off x="6854371" y="4575556"/>
            <a:ext cx="1808327" cy="427346"/>
          </a:xfrm>
          <a:prstGeom prst="borderCallout1">
            <a:avLst>
              <a:gd name="adj1" fmla="val 49795"/>
              <a:gd name="adj2" fmla="val -725"/>
              <a:gd name="adj3" fmla="val 223499"/>
              <a:gd name="adj4" fmla="val -119947"/>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16 bytes of contiguous memory</a:t>
            </a:r>
          </a:p>
        </p:txBody>
      </p:sp>
    </p:spTree>
    <p:extLst>
      <p:ext uri="{BB962C8B-B14F-4D97-AF65-F5344CB8AC3E}">
        <p14:creationId xmlns:p14="http://schemas.microsoft.com/office/powerpoint/2010/main" val="1002336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a:t>
            </a:r>
            <a:r>
              <a:rPr lang="en-US" dirty="0" smtClean="0"/>
              <a:t>Modes : Memory Access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36</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5" name="Rectangle 4"/>
          <p:cNvSpPr/>
          <p:nvPr/>
        </p:nvSpPr>
        <p:spPr>
          <a:xfrm>
            <a:off x="304801" y="990600"/>
            <a:ext cx="6096000" cy="1938992"/>
          </a:xfrm>
          <a:prstGeom prst="rect">
            <a:avLst/>
          </a:prstGeom>
        </p:spPr>
        <p:txBody>
          <a:bodyPr wrap="square">
            <a:spAutoFit/>
          </a:bodyPr>
          <a:lstStyle/>
          <a:p>
            <a:pPr marL="285750" indent="-285750">
              <a:buBlip>
                <a:blip r:embed="rId3"/>
              </a:buBlip>
            </a:pPr>
            <a:r>
              <a:rPr lang="en-US" sz="1500" b="1" dirty="0" smtClean="0"/>
              <a:t>To </a:t>
            </a:r>
            <a:r>
              <a:rPr lang="en-US" sz="1500" b="1" dirty="0"/>
              <a:t>access memory we </a:t>
            </a:r>
            <a:r>
              <a:rPr lang="en-US" sz="1500" b="1" dirty="0" smtClean="0"/>
              <a:t>use </a:t>
            </a:r>
            <a:r>
              <a:rPr lang="en-US" sz="1500" b="1" dirty="0"/>
              <a:t>these four registers: </a:t>
            </a:r>
            <a:r>
              <a:rPr lang="en-US" sz="1500" b="1" dirty="0" smtClean="0"/>
              <a:t>  </a:t>
            </a:r>
            <a:r>
              <a:rPr lang="en-US" sz="1500" b="1" dirty="0" smtClean="0">
                <a:solidFill>
                  <a:srgbClr val="CC0066"/>
                </a:solidFill>
              </a:rPr>
              <a:t>BX</a:t>
            </a:r>
            <a:r>
              <a:rPr lang="en-US" sz="1500" b="1" dirty="0">
                <a:solidFill>
                  <a:srgbClr val="CC0066"/>
                </a:solidFill>
              </a:rPr>
              <a:t>, SI, DI, </a:t>
            </a:r>
            <a:r>
              <a:rPr lang="en-US" sz="1500" b="1" dirty="0" smtClean="0">
                <a:solidFill>
                  <a:srgbClr val="CC0066"/>
                </a:solidFill>
              </a:rPr>
              <a:t>BP</a:t>
            </a:r>
            <a:r>
              <a:rPr lang="en-US" sz="1500" b="1" dirty="0"/>
              <a:t/>
            </a:r>
            <a:br>
              <a:rPr lang="en-US" sz="1500" b="1" dirty="0"/>
            </a:br>
            <a:endParaRPr lang="en-US" sz="1500" b="1" dirty="0" smtClean="0"/>
          </a:p>
          <a:p>
            <a:pPr marL="285750" indent="-285750">
              <a:buBlip>
                <a:blip r:embed="rId3"/>
              </a:buBlip>
            </a:pPr>
            <a:r>
              <a:rPr lang="en-US" sz="1500" b="1" dirty="0" smtClean="0"/>
              <a:t>Combining </a:t>
            </a:r>
            <a:r>
              <a:rPr lang="en-US" sz="1500" b="1" dirty="0"/>
              <a:t>these registers inside [ ] symbols, </a:t>
            </a:r>
            <a:r>
              <a:rPr lang="en-US" sz="1500" b="1" dirty="0" smtClean="0"/>
              <a:t>we </a:t>
            </a:r>
            <a:r>
              <a:rPr lang="en-US" sz="1500" b="1" dirty="0"/>
              <a:t>can get different memory </a:t>
            </a:r>
            <a:r>
              <a:rPr lang="en-US" sz="1500" b="1" dirty="0" smtClean="0"/>
              <a:t>locations (</a:t>
            </a:r>
            <a:r>
              <a:rPr lang="en-US" sz="1500" b="1" dirty="0" smtClean="0">
                <a:solidFill>
                  <a:srgbClr val="CC0066"/>
                </a:solidFill>
              </a:rPr>
              <a:t>Effective Address, EA</a:t>
            </a:r>
            <a:r>
              <a:rPr lang="en-US" sz="1500" b="1" dirty="0" smtClean="0"/>
              <a:t>) </a:t>
            </a:r>
          </a:p>
          <a:p>
            <a:pPr marL="285750" indent="-285750">
              <a:buBlip>
                <a:blip r:embed="rId3"/>
              </a:buBlip>
            </a:pPr>
            <a:endParaRPr lang="en-US" sz="1500" b="1" dirty="0"/>
          </a:p>
          <a:p>
            <a:pPr marL="285750" indent="-285750">
              <a:buBlip>
                <a:blip r:embed="rId3"/>
              </a:buBlip>
            </a:pPr>
            <a:r>
              <a:rPr lang="en-US" sz="1500" b="1" dirty="0" smtClean="0"/>
              <a:t>Supported combinations:</a:t>
            </a:r>
            <a:endParaRPr lang="en-US" sz="1500" b="1" dirty="0"/>
          </a:p>
        </p:txBody>
      </p:sp>
      <p:graphicFrame>
        <p:nvGraphicFramePr>
          <p:cNvPr id="9" name="Table 8"/>
          <p:cNvGraphicFramePr>
            <a:graphicFrameLocks noGrp="1"/>
          </p:cNvGraphicFramePr>
          <p:nvPr>
            <p:extLst>
              <p:ext uri="{D42A27DB-BD31-4B8C-83A1-F6EECF244321}">
                <p14:modId xmlns:p14="http://schemas.microsoft.com/office/powerpoint/2010/main" val="3230457190"/>
              </p:ext>
            </p:extLst>
          </p:nvPr>
        </p:nvGraphicFramePr>
        <p:xfrm>
          <a:off x="699448" y="3048000"/>
          <a:ext cx="5715000" cy="2766060"/>
        </p:xfrm>
        <a:graphic>
          <a:graphicData uri="http://schemas.openxmlformats.org/drawingml/2006/table">
            <a:tbl>
              <a:tblPr/>
              <a:tblGrid>
                <a:gridCol w="1390135"/>
                <a:gridCol w="2717520"/>
                <a:gridCol w="1607345"/>
              </a:tblGrid>
              <a:tr h="1295400">
                <a:tc>
                  <a:txBody>
                    <a:bodyPr/>
                    <a:lstStyle/>
                    <a:p>
                      <a:r>
                        <a:rPr lang="it-IT" sz="1400" dirty="0"/>
                        <a:t>[BX + SI]</a:t>
                      </a:r>
                      <a:br>
                        <a:rPr lang="it-IT" sz="1400" dirty="0"/>
                      </a:br>
                      <a:r>
                        <a:rPr lang="it-IT" sz="1400" dirty="0"/>
                        <a:t>[BX + DI]</a:t>
                      </a:r>
                      <a:br>
                        <a:rPr lang="it-IT" sz="1400" dirty="0"/>
                      </a:br>
                      <a:r>
                        <a:rPr lang="it-IT" sz="1400" dirty="0"/>
                        <a:t>[BP + SI]</a:t>
                      </a:r>
                      <a:br>
                        <a:rPr lang="it-IT" sz="1400" dirty="0"/>
                      </a:br>
                      <a:r>
                        <a:rPr lang="it-IT" sz="1400" dirty="0"/>
                        <a:t>[BP + DI]</a:t>
                      </a:r>
                      <a:br>
                        <a:rPr lang="it-IT" sz="1400" dirty="0"/>
                      </a:br>
                      <a:endParaRPr lang="it-IT" sz="1400" dirty="0"/>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it-IT" sz="1400" dirty="0"/>
                        <a:t>[SI]</a:t>
                      </a:r>
                      <a:br>
                        <a:rPr lang="it-IT" sz="1400" dirty="0"/>
                      </a:br>
                      <a:r>
                        <a:rPr lang="it-IT" sz="1400" dirty="0"/>
                        <a:t>[DI]</a:t>
                      </a:r>
                      <a:br>
                        <a:rPr lang="it-IT" sz="1400" dirty="0"/>
                      </a:br>
                      <a:r>
                        <a:rPr lang="it-IT" sz="1400" dirty="0"/>
                        <a:t>d16 (variable offset only)</a:t>
                      </a:r>
                      <a:br>
                        <a:rPr lang="it-IT" sz="1400" dirty="0"/>
                      </a:br>
                      <a:r>
                        <a:rPr lang="it-IT" sz="1400" dirty="0"/>
                        <a:t>[BX</a:t>
                      </a:r>
                      <a:r>
                        <a:rPr lang="it-IT" sz="1400" dirty="0" smtClean="0"/>
                        <a:t>]</a:t>
                      </a:r>
                      <a:endParaRPr lang="it-IT" sz="1400" dirty="0"/>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it-IT" sz="1400" dirty="0"/>
                        <a:t>[BX + SI + d8]</a:t>
                      </a:r>
                      <a:br>
                        <a:rPr lang="it-IT" sz="1400" dirty="0"/>
                      </a:br>
                      <a:r>
                        <a:rPr lang="it-IT" sz="1400" dirty="0"/>
                        <a:t>[BX + DI + d8]</a:t>
                      </a:r>
                      <a:br>
                        <a:rPr lang="it-IT" sz="1400" dirty="0"/>
                      </a:br>
                      <a:r>
                        <a:rPr lang="it-IT" sz="1400" dirty="0"/>
                        <a:t>[BP + SI + d8]</a:t>
                      </a:r>
                      <a:br>
                        <a:rPr lang="it-IT" sz="1400" dirty="0"/>
                      </a:br>
                      <a:r>
                        <a:rPr lang="it-IT" sz="1400" dirty="0"/>
                        <a:t>[BP + DI + d8]</a:t>
                      </a:r>
                      <a:br>
                        <a:rPr lang="it-IT" sz="1400" dirty="0"/>
                      </a:br>
                      <a:endParaRPr lang="it-IT" sz="1400" dirty="0"/>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0">
                <a:tc>
                  <a:txBody>
                    <a:bodyPr/>
                    <a:lstStyle/>
                    <a:p>
                      <a:endParaRPr lang="it-IT" sz="1400" dirty="0" smtClean="0"/>
                    </a:p>
                    <a:p>
                      <a:r>
                        <a:rPr lang="it-IT" sz="1400" dirty="0" smtClean="0"/>
                        <a:t>[</a:t>
                      </a:r>
                      <a:r>
                        <a:rPr lang="it-IT" sz="1400" dirty="0"/>
                        <a:t>SI + d8]</a:t>
                      </a:r>
                      <a:br>
                        <a:rPr lang="it-IT" sz="1400" dirty="0"/>
                      </a:br>
                      <a:r>
                        <a:rPr lang="it-IT" sz="1400" dirty="0"/>
                        <a:t>[DI + d8]</a:t>
                      </a:r>
                      <a:br>
                        <a:rPr lang="it-IT" sz="1400" dirty="0"/>
                      </a:br>
                      <a:r>
                        <a:rPr lang="it-IT" sz="1400" dirty="0"/>
                        <a:t>[BP + d8]</a:t>
                      </a:r>
                      <a:br>
                        <a:rPr lang="it-IT" sz="1400" dirty="0"/>
                      </a:br>
                      <a:r>
                        <a:rPr lang="it-IT" sz="1400" dirty="0"/>
                        <a:t>[BX + d8]</a:t>
                      </a:r>
                      <a:br>
                        <a:rPr lang="it-IT" sz="1400" dirty="0"/>
                      </a:br>
                      <a:endParaRPr lang="it-IT" sz="1400" dirty="0"/>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it-IT" sz="1400" dirty="0" smtClean="0"/>
                    </a:p>
                    <a:p>
                      <a:r>
                        <a:rPr lang="it-IT" sz="1400" dirty="0" smtClean="0"/>
                        <a:t>[</a:t>
                      </a:r>
                      <a:r>
                        <a:rPr lang="it-IT" sz="1400" dirty="0"/>
                        <a:t>BX + SI + d16]</a:t>
                      </a:r>
                      <a:br>
                        <a:rPr lang="it-IT" sz="1400" dirty="0"/>
                      </a:br>
                      <a:r>
                        <a:rPr lang="it-IT" sz="1400" dirty="0"/>
                        <a:t>[BX + DI + d16] </a:t>
                      </a:r>
                      <a:br>
                        <a:rPr lang="it-IT" sz="1400" dirty="0"/>
                      </a:br>
                      <a:r>
                        <a:rPr lang="it-IT" sz="1400" dirty="0"/>
                        <a:t>[BP + SI + d16]</a:t>
                      </a:r>
                      <a:br>
                        <a:rPr lang="it-IT" sz="1400" dirty="0"/>
                      </a:br>
                      <a:r>
                        <a:rPr lang="it-IT" sz="1400" dirty="0"/>
                        <a:t>[BP + DI + d16]</a:t>
                      </a:r>
                      <a:br>
                        <a:rPr lang="it-IT" sz="1400" dirty="0"/>
                      </a:br>
                      <a:endParaRPr lang="it-IT" sz="1400" dirty="0"/>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it-IT" sz="1400" dirty="0"/>
                        <a:t>[SI + d16]</a:t>
                      </a:r>
                      <a:br>
                        <a:rPr lang="it-IT" sz="1400" dirty="0"/>
                      </a:br>
                      <a:r>
                        <a:rPr lang="it-IT" sz="1400" dirty="0"/>
                        <a:t>[DI + d16]</a:t>
                      </a:r>
                      <a:br>
                        <a:rPr lang="it-IT" sz="1400" dirty="0"/>
                      </a:br>
                      <a:r>
                        <a:rPr lang="it-IT" sz="1400" dirty="0"/>
                        <a:t>[BP + d16]</a:t>
                      </a:r>
                      <a:br>
                        <a:rPr lang="it-IT" sz="1400" dirty="0"/>
                      </a:br>
                      <a:r>
                        <a:rPr lang="it-IT" sz="1400" dirty="0"/>
                        <a:t>[BX + d16]</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54014169"/>
              </p:ext>
            </p:extLst>
          </p:nvPr>
        </p:nvGraphicFramePr>
        <p:xfrm>
          <a:off x="699448" y="6019800"/>
          <a:ext cx="2331493" cy="731520"/>
        </p:xfrm>
        <a:graphic>
          <a:graphicData uri="http://schemas.openxmlformats.org/drawingml/2006/table">
            <a:tbl>
              <a:tblPr firstRow="1" bandRow="1">
                <a:tableStyleId>{5C22544A-7EE6-4342-B048-85BDC9FD1C3A}</a:tableStyleId>
              </a:tblPr>
              <a:tblGrid>
                <a:gridCol w="647637"/>
                <a:gridCol w="712401"/>
                <a:gridCol w="971455"/>
              </a:tblGrid>
              <a:tr h="370840">
                <a:tc>
                  <a:txBody>
                    <a:bodyPr/>
                    <a:lstStyle/>
                    <a:p>
                      <a:r>
                        <a:rPr lang="en-US" sz="1400" dirty="0" smtClean="0">
                          <a:solidFill>
                            <a:srgbClr val="FF0000"/>
                          </a:solidFill>
                        </a:rPr>
                        <a:t>BX</a:t>
                      </a:r>
                    </a:p>
                    <a:p>
                      <a:endParaRPr lang="en-US" sz="1400" dirty="0" smtClean="0">
                        <a:solidFill>
                          <a:srgbClr val="FF0000"/>
                        </a:solidFill>
                      </a:endParaRPr>
                    </a:p>
                    <a:p>
                      <a:r>
                        <a:rPr lang="en-US" sz="1400" dirty="0" smtClean="0">
                          <a:solidFill>
                            <a:srgbClr val="FF0000"/>
                          </a:solidFill>
                        </a:rPr>
                        <a:t>BP</a:t>
                      </a:r>
                      <a:endParaRPr lang="en-US" sz="1400" dirty="0">
                        <a:solidFill>
                          <a:srgbClr val="FF0000"/>
                        </a:solidFill>
                      </a:endParaRPr>
                    </a:p>
                  </a:txBody>
                  <a:tcPr>
                    <a:solidFill>
                      <a:srgbClr val="FFC000"/>
                    </a:solidFill>
                  </a:tcPr>
                </a:tc>
                <a:tc>
                  <a:txBody>
                    <a:bodyPr/>
                    <a:lstStyle/>
                    <a:p>
                      <a:r>
                        <a:rPr lang="en-US" sz="1400" dirty="0" smtClean="0">
                          <a:solidFill>
                            <a:srgbClr val="FF0000"/>
                          </a:solidFill>
                        </a:rPr>
                        <a:t>SI</a:t>
                      </a:r>
                    </a:p>
                    <a:p>
                      <a:endParaRPr lang="en-US" sz="1400" dirty="0" smtClean="0">
                        <a:solidFill>
                          <a:srgbClr val="FF0000"/>
                        </a:solidFill>
                      </a:endParaRPr>
                    </a:p>
                    <a:p>
                      <a:r>
                        <a:rPr lang="en-US" sz="1400" dirty="0" smtClean="0">
                          <a:solidFill>
                            <a:srgbClr val="FF0000"/>
                          </a:solidFill>
                        </a:rPr>
                        <a:t>DI</a:t>
                      </a:r>
                      <a:endParaRPr lang="en-US" sz="1400" dirty="0">
                        <a:solidFill>
                          <a:srgbClr val="FF0000"/>
                        </a:solidFill>
                      </a:endParaRPr>
                    </a:p>
                  </a:txBody>
                  <a:tcPr>
                    <a:solidFill>
                      <a:srgbClr val="FFC000"/>
                    </a:solidFill>
                  </a:tcPr>
                </a:tc>
                <a:tc>
                  <a:txBody>
                    <a:bodyPr/>
                    <a:lstStyle/>
                    <a:p>
                      <a:endParaRPr lang="en-US" sz="1400" dirty="0" smtClean="0">
                        <a:solidFill>
                          <a:srgbClr val="FF0000"/>
                        </a:solidFill>
                      </a:endParaRPr>
                    </a:p>
                    <a:p>
                      <a:r>
                        <a:rPr lang="en-US" sz="1400" dirty="0" smtClean="0">
                          <a:solidFill>
                            <a:srgbClr val="FF0000"/>
                          </a:solidFill>
                        </a:rPr>
                        <a:t>+ </a:t>
                      </a:r>
                      <a:r>
                        <a:rPr lang="en-US" sz="1400" dirty="0" err="1" smtClean="0">
                          <a:solidFill>
                            <a:srgbClr val="FF0000"/>
                          </a:solidFill>
                        </a:rPr>
                        <a:t>disp</a:t>
                      </a:r>
                      <a:endParaRPr lang="en-US" sz="1400" dirty="0">
                        <a:solidFill>
                          <a:srgbClr val="FF0000"/>
                        </a:solidFill>
                      </a:endParaRPr>
                    </a:p>
                  </a:txBody>
                  <a:tcPr>
                    <a:solidFill>
                      <a:srgbClr val="FFC000"/>
                    </a:solidFill>
                  </a:tcPr>
                </a:tc>
              </a:tr>
            </a:tbl>
          </a:graphicData>
        </a:graphic>
      </p:graphicFrame>
      <p:pic>
        <p:nvPicPr>
          <p:cNvPr id="25" name="Picture 2" descr="C:\Users\AMMU\Desktop\Microprocessor\Register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5471" y="1004134"/>
            <a:ext cx="2466129" cy="2424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687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934200" y="5195248"/>
            <a:ext cx="1488505"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42397" y="4343400"/>
            <a:ext cx="282258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91000" y="4128448"/>
            <a:ext cx="17526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725840" y="3429898"/>
            <a:ext cx="1961864" cy="55321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1573714"/>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37</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12" name="Rectangle 11"/>
          <p:cNvSpPr/>
          <p:nvPr/>
        </p:nvSpPr>
        <p:spPr>
          <a:xfrm>
            <a:off x="3657600" y="1524000"/>
            <a:ext cx="5257800" cy="449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Here, the effective  </a:t>
            </a:r>
            <a:r>
              <a:rPr lang="en-US" sz="1400" b="1" dirty="0">
                <a:solidFill>
                  <a:schemeClr val="tx1"/>
                </a:solidFill>
                <a:latin typeface="Verdana" pitchFamily="34" charset="0"/>
                <a:ea typeface="Verdana" pitchFamily="34" charset="0"/>
                <a:cs typeface="Verdana" pitchFamily="34" charset="0"/>
              </a:rPr>
              <a:t>address of the memory location at which the data operand is stored  is given in the instruction</a:t>
            </a:r>
            <a:r>
              <a:rPr lang="en-US" sz="1400" b="1" dirty="0" smtClean="0">
                <a:solidFill>
                  <a:schemeClr val="tx1"/>
                </a:solidFill>
                <a:latin typeface="Verdana" pitchFamily="34" charset="0"/>
                <a:ea typeface="Verdana" pitchFamily="34" charset="0"/>
                <a:cs typeface="Verdana" pitchFamily="34" charset="0"/>
              </a:rPr>
              <a:t>.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T</a:t>
            </a:r>
            <a:r>
              <a:rPr lang="en-US" sz="1400" b="1" dirty="0" smtClean="0">
                <a:solidFill>
                  <a:schemeClr val="tx1"/>
                </a:solidFill>
                <a:latin typeface="Verdana" pitchFamily="34" charset="0"/>
                <a:ea typeface="Verdana" pitchFamily="34" charset="0"/>
                <a:cs typeface="Verdana" pitchFamily="34" charset="0"/>
              </a:rPr>
              <a:t>he  </a:t>
            </a:r>
            <a:r>
              <a:rPr lang="en-US" sz="1400" b="1" dirty="0">
                <a:solidFill>
                  <a:schemeClr val="tx1"/>
                </a:solidFill>
                <a:latin typeface="Verdana" pitchFamily="34" charset="0"/>
                <a:ea typeface="Verdana" pitchFamily="34" charset="0"/>
                <a:cs typeface="Verdana" pitchFamily="34" charset="0"/>
              </a:rPr>
              <a:t>effective address is just a 16-bit </a:t>
            </a:r>
            <a:r>
              <a:rPr lang="en-US" sz="1400" b="1" dirty="0" smtClean="0">
                <a:solidFill>
                  <a:schemeClr val="tx1"/>
                </a:solidFill>
                <a:latin typeface="Verdana" pitchFamily="34" charset="0"/>
                <a:ea typeface="Verdana" pitchFamily="34" charset="0"/>
                <a:cs typeface="Verdana" pitchFamily="34" charset="0"/>
              </a:rPr>
              <a:t>number  </a:t>
            </a:r>
            <a:r>
              <a:rPr lang="en-US" sz="1400" b="1" dirty="0">
                <a:solidFill>
                  <a:schemeClr val="tx1"/>
                </a:solidFill>
                <a:latin typeface="Verdana" pitchFamily="34" charset="0"/>
                <a:ea typeface="Verdana" pitchFamily="34" charset="0"/>
                <a:cs typeface="Verdana" pitchFamily="34" charset="0"/>
              </a:rPr>
              <a:t>written directly in the instruction. </a:t>
            </a:r>
          </a:p>
          <a:p>
            <a:pPr algn="just"/>
            <a:r>
              <a:rPr lang="en-US" sz="1400" b="1" dirty="0">
                <a:solidFill>
                  <a:schemeClr val="tx1"/>
                </a:solidFill>
                <a:latin typeface="Verdana" pitchFamily="34" charset="0"/>
                <a:ea typeface="Verdana" pitchFamily="34" charset="0"/>
                <a:cs typeface="Verdana" pitchFamily="34" charset="0"/>
              </a:rPr>
              <a:t> </a:t>
            </a:r>
          </a:p>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MOV   </a:t>
            </a:r>
            <a:r>
              <a:rPr lang="en-US" sz="1400" b="1" dirty="0">
                <a:solidFill>
                  <a:schemeClr val="tx1"/>
                </a:solidFill>
                <a:latin typeface="Verdana" pitchFamily="34" charset="0"/>
                <a:ea typeface="Verdana" pitchFamily="34" charset="0"/>
                <a:cs typeface="Verdana" pitchFamily="34" charset="0"/>
              </a:rPr>
              <a:t>BX, [1354H] </a:t>
            </a:r>
          </a:p>
          <a:p>
            <a:pPr algn="just"/>
            <a:r>
              <a:rPr lang="en-US" sz="1400" b="1" dirty="0" smtClean="0">
                <a:solidFill>
                  <a:schemeClr val="tx1"/>
                </a:solidFill>
                <a:latin typeface="Verdana" pitchFamily="34" charset="0"/>
                <a:ea typeface="Verdana" pitchFamily="34" charset="0"/>
                <a:cs typeface="Verdana" pitchFamily="34" charset="0"/>
              </a:rPr>
              <a:t>MOV   </a:t>
            </a:r>
            <a:r>
              <a:rPr lang="en-US" sz="1400" b="1" dirty="0">
                <a:solidFill>
                  <a:schemeClr val="tx1"/>
                </a:solidFill>
                <a:latin typeface="Verdana" pitchFamily="34" charset="0"/>
                <a:ea typeface="Verdana" pitchFamily="34" charset="0"/>
                <a:cs typeface="Verdana" pitchFamily="34" charset="0"/>
              </a:rPr>
              <a:t>BL</a:t>
            </a:r>
            <a:r>
              <a:rPr lang="en-US" sz="1400" b="1" dirty="0" smtClean="0">
                <a:solidFill>
                  <a:schemeClr val="tx1"/>
                </a:solidFill>
                <a:latin typeface="Verdana" pitchFamily="34" charset="0"/>
                <a:ea typeface="Verdana" pitchFamily="34" charset="0"/>
                <a:cs typeface="Verdana" pitchFamily="34" charset="0"/>
              </a:rPr>
              <a:t>,  [</a:t>
            </a:r>
            <a:r>
              <a:rPr lang="en-US" sz="1400" b="1" dirty="0">
                <a:solidFill>
                  <a:schemeClr val="tx1"/>
                </a:solidFill>
                <a:latin typeface="Verdana" pitchFamily="34" charset="0"/>
                <a:ea typeface="Verdana" pitchFamily="34" charset="0"/>
                <a:cs typeface="Verdana" pitchFamily="34" charset="0"/>
              </a:rPr>
              <a:t>0400H]</a:t>
            </a:r>
          </a:p>
          <a:p>
            <a:pPr algn="just"/>
            <a:r>
              <a:rPr lang="en-US" sz="1400" b="1" dirty="0">
                <a:solidFill>
                  <a:schemeClr val="tx1"/>
                </a:solidFill>
                <a:latin typeface="Verdana" pitchFamily="34" charset="0"/>
                <a:ea typeface="Verdana" pitchFamily="34" charset="0"/>
                <a:cs typeface="Verdana" pitchFamily="34" charset="0"/>
              </a:rPr>
              <a:t> </a:t>
            </a:r>
          </a:p>
          <a:p>
            <a:pPr algn="just"/>
            <a:r>
              <a:rPr lang="en-US" sz="1400" b="1" dirty="0" smtClean="0">
                <a:solidFill>
                  <a:schemeClr val="tx1"/>
                </a:solidFill>
                <a:latin typeface="Verdana" pitchFamily="34" charset="0"/>
                <a:ea typeface="Verdana" pitchFamily="34" charset="0"/>
                <a:cs typeface="Verdana" pitchFamily="34" charset="0"/>
              </a:rPr>
              <a:t>The </a:t>
            </a:r>
            <a:r>
              <a:rPr lang="en-US" sz="1400" b="1" dirty="0">
                <a:solidFill>
                  <a:schemeClr val="tx1"/>
                </a:solidFill>
                <a:latin typeface="Verdana" pitchFamily="34" charset="0"/>
                <a:ea typeface="Verdana" pitchFamily="34" charset="0"/>
                <a:cs typeface="Verdana" pitchFamily="34" charset="0"/>
              </a:rPr>
              <a:t>square brackets around the  </a:t>
            </a:r>
            <a:r>
              <a:rPr lang="en-US" sz="1400" b="1" dirty="0" smtClean="0">
                <a:solidFill>
                  <a:schemeClr val="tx1"/>
                </a:solidFill>
                <a:latin typeface="Verdana" pitchFamily="34" charset="0"/>
                <a:ea typeface="Verdana" pitchFamily="34" charset="0"/>
                <a:cs typeface="Verdana" pitchFamily="34" charset="0"/>
              </a:rPr>
              <a:t>1354</a:t>
            </a:r>
            <a:r>
              <a:rPr lang="en-US" sz="1400" b="1" baseline="-25000" dirty="0" smtClean="0">
                <a:solidFill>
                  <a:schemeClr val="tx1"/>
                </a:solidFill>
                <a:latin typeface="Verdana" pitchFamily="34" charset="0"/>
                <a:ea typeface="Verdana" pitchFamily="34" charset="0"/>
                <a:cs typeface="Verdana" pitchFamily="34" charset="0"/>
              </a:rPr>
              <a:t>H</a:t>
            </a:r>
            <a:r>
              <a:rPr lang="en-US" sz="1400" b="1" dirty="0" smtClean="0">
                <a:solidFill>
                  <a:schemeClr val="tx1"/>
                </a:solidFill>
                <a:latin typeface="Verdana" pitchFamily="34" charset="0"/>
                <a:ea typeface="Verdana" pitchFamily="34" charset="0"/>
                <a:cs typeface="Verdana" pitchFamily="34" charset="0"/>
              </a:rPr>
              <a:t> </a:t>
            </a:r>
            <a:r>
              <a:rPr lang="en-US" sz="1400" b="1" dirty="0">
                <a:solidFill>
                  <a:schemeClr val="tx1"/>
                </a:solidFill>
                <a:latin typeface="Verdana" pitchFamily="34" charset="0"/>
                <a:ea typeface="Verdana" pitchFamily="34" charset="0"/>
                <a:cs typeface="Verdana" pitchFamily="34" charset="0"/>
              </a:rPr>
              <a:t>denotes the contents of the memory location. When executed, this instruction will copy the contents of the memory location into BX register. </a:t>
            </a:r>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This </a:t>
            </a:r>
            <a:r>
              <a:rPr lang="en-US" sz="1400" b="1" dirty="0">
                <a:solidFill>
                  <a:schemeClr val="tx1"/>
                </a:solidFill>
                <a:latin typeface="Verdana" pitchFamily="34" charset="0"/>
                <a:ea typeface="Verdana" pitchFamily="34" charset="0"/>
                <a:cs typeface="Verdana" pitchFamily="34" charset="0"/>
              </a:rPr>
              <a:t>addressing mode is called direct because the displacement of the operand from the segment base is specified directly in the instruction. </a:t>
            </a: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136368" y="127323"/>
            <a:ext cx="2768796" cy="461665"/>
          </a:xfrm>
          <a:prstGeom prst="rect">
            <a:avLst/>
          </a:prstGeom>
          <a:noFill/>
        </p:spPr>
        <p:txBody>
          <a:bodyPr wrap="square" rtlCol="0">
            <a:spAutoFit/>
          </a:bodyPr>
          <a:lstStyle/>
          <a:p>
            <a:pPr algn="r"/>
            <a:r>
              <a:rPr lang="en-US" sz="1200" b="1" dirty="0" smtClean="0">
                <a:solidFill>
                  <a:srgbClr val="FF0000"/>
                </a:solidFill>
              </a:rPr>
              <a:t>Group II : Addressing modes for memory data</a:t>
            </a:r>
            <a:endParaRPr lang="en-US" sz="1200" b="1" dirty="0">
              <a:solidFill>
                <a:srgbClr val="FF0000"/>
              </a:solidFill>
            </a:endParaRPr>
          </a:p>
        </p:txBody>
      </p:sp>
    </p:spTree>
    <p:extLst>
      <p:ext uri="{BB962C8B-B14F-4D97-AF65-F5344CB8AC3E}">
        <p14:creationId xmlns:p14="http://schemas.microsoft.com/office/powerpoint/2010/main" val="39315297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501091" y="2743200"/>
            <a:ext cx="1353186"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8367602" y="2756848"/>
            <a:ext cx="521712"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3777927" y="2968388"/>
            <a:ext cx="2179321"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3780432" y="2321256"/>
            <a:ext cx="19812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77000" y="1066800"/>
            <a:ext cx="250664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753136" y="3771900"/>
            <a:ext cx="16081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1941066"/>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38</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13" name="Rectangle 12"/>
          <p:cNvSpPr/>
          <p:nvPr/>
        </p:nvSpPr>
        <p:spPr>
          <a:xfrm>
            <a:off x="3725840" y="783608"/>
            <a:ext cx="5257800" cy="586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In Register </a:t>
            </a:r>
            <a:r>
              <a:rPr lang="en-US" sz="1400" b="1" dirty="0">
                <a:solidFill>
                  <a:schemeClr val="tx1"/>
                </a:solidFill>
                <a:latin typeface="Verdana" pitchFamily="34" charset="0"/>
                <a:ea typeface="Verdana" pitchFamily="34" charset="0"/>
                <a:cs typeface="Verdana" pitchFamily="34" charset="0"/>
              </a:rPr>
              <a:t>indirect </a:t>
            </a:r>
            <a:r>
              <a:rPr lang="en-US" sz="1400" b="1" dirty="0" smtClean="0">
                <a:solidFill>
                  <a:schemeClr val="tx1"/>
                </a:solidFill>
                <a:latin typeface="Verdana" pitchFamily="34" charset="0"/>
                <a:ea typeface="Verdana" pitchFamily="34" charset="0"/>
                <a:cs typeface="Verdana" pitchFamily="34" charset="0"/>
              </a:rPr>
              <a:t>addressing, name of the register which holds the effective address (EA) will be specified in the instruction.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Registers used to hold EA are </a:t>
            </a:r>
            <a:r>
              <a:rPr lang="en-US" sz="1400" b="1" dirty="0">
                <a:solidFill>
                  <a:schemeClr val="tx1"/>
                </a:solidFill>
                <a:latin typeface="Verdana" pitchFamily="34" charset="0"/>
                <a:ea typeface="Verdana" pitchFamily="34" charset="0"/>
                <a:cs typeface="Verdana" pitchFamily="34" charset="0"/>
              </a:rPr>
              <a:t>any of the following registers: </a:t>
            </a:r>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BX, BP, </a:t>
            </a:r>
            <a:r>
              <a:rPr lang="en-US" sz="1400" b="1" dirty="0">
                <a:solidFill>
                  <a:schemeClr val="tx1"/>
                </a:solidFill>
                <a:latin typeface="Verdana" pitchFamily="34" charset="0"/>
                <a:ea typeface="Verdana" pitchFamily="34" charset="0"/>
                <a:cs typeface="Verdana" pitchFamily="34" charset="0"/>
              </a:rPr>
              <a:t>DI and SI. </a:t>
            </a:r>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Content of the DS register is used for base address calculation.</a:t>
            </a:r>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rgbClr val="FF0000"/>
                </a:solidFill>
                <a:latin typeface="Verdana" pitchFamily="34" charset="0"/>
                <a:ea typeface="Verdana" pitchFamily="34" charset="0"/>
                <a:cs typeface="Verdana" pitchFamily="34" charset="0"/>
              </a:rPr>
              <a:t> </a:t>
            </a:r>
          </a:p>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MOV </a:t>
            </a:r>
            <a:r>
              <a:rPr lang="en-US" sz="1400" b="1" dirty="0">
                <a:solidFill>
                  <a:schemeClr val="tx1"/>
                </a:solidFill>
                <a:latin typeface="Verdana" pitchFamily="34" charset="0"/>
                <a:ea typeface="Verdana" pitchFamily="34" charset="0"/>
                <a:cs typeface="Verdana" pitchFamily="34" charset="0"/>
              </a:rPr>
              <a:t>C</a:t>
            </a:r>
            <a:r>
              <a:rPr lang="en-US" sz="1400" b="1" dirty="0" smtClean="0">
                <a:solidFill>
                  <a:schemeClr val="tx1"/>
                </a:solidFill>
                <a:latin typeface="Verdana" pitchFamily="34" charset="0"/>
                <a:ea typeface="Verdana" pitchFamily="34" charset="0"/>
                <a:cs typeface="Verdana" pitchFamily="34" charset="0"/>
              </a:rPr>
              <a:t>X</a:t>
            </a:r>
            <a:r>
              <a:rPr lang="en-US" sz="1400" b="1" dirty="0">
                <a:solidFill>
                  <a:schemeClr val="tx1"/>
                </a:solidFill>
                <a:latin typeface="Verdana" pitchFamily="34" charset="0"/>
                <a:ea typeface="Verdana" pitchFamily="34" charset="0"/>
                <a:cs typeface="Verdana" pitchFamily="34" charset="0"/>
              </a:rPr>
              <a:t>, [BX</a:t>
            </a:r>
            <a:r>
              <a:rPr lang="en-US" sz="1400" b="1" dirty="0" smtClean="0">
                <a:solidFill>
                  <a:schemeClr val="tx1"/>
                </a:solidFill>
                <a:latin typeface="Verdana" pitchFamily="34" charset="0"/>
                <a:ea typeface="Verdana" pitchFamily="34" charset="0"/>
                <a:cs typeface="Verdana" pitchFamily="34" charset="0"/>
              </a:rPr>
              <a:t>]</a:t>
            </a:r>
          </a:p>
          <a:p>
            <a:pPr algn="just"/>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         </a:t>
            </a:r>
            <a:r>
              <a:rPr lang="en-US" sz="1400" b="1" dirty="0" smtClean="0">
                <a:solidFill>
                  <a:srgbClr val="C00000"/>
                </a:solidFill>
                <a:latin typeface="Verdana" pitchFamily="34" charset="0"/>
                <a:ea typeface="Verdana" pitchFamily="34" charset="0"/>
                <a:cs typeface="Verdana" pitchFamily="34" charset="0"/>
              </a:rPr>
              <a:t>Operations:</a:t>
            </a:r>
          </a:p>
          <a:p>
            <a:pPr algn="just"/>
            <a:endParaRPr lang="en-US" sz="1400" b="1" dirty="0">
              <a:solidFill>
                <a:srgbClr val="C00000"/>
              </a:solidFill>
              <a:latin typeface="Verdana" pitchFamily="34" charset="0"/>
              <a:ea typeface="Verdana" pitchFamily="34" charset="0"/>
              <a:cs typeface="Verdana" pitchFamily="34" charset="0"/>
            </a:endParaRPr>
          </a:p>
          <a:p>
            <a:pPr lvl="2" algn="just"/>
            <a:r>
              <a:rPr lang="en-US" sz="1400" b="1" dirty="0" smtClean="0">
                <a:solidFill>
                  <a:srgbClr val="C00000"/>
                </a:solidFill>
                <a:latin typeface="Verdana" pitchFamily="34" charset="0"/>
                <a:ea typeface="Verdana" pitchFamily="34" charset="0"/>
                <a:cs typeface="Verdana" pitchFamily="34" charset="0"/>
              </a:rPr>
              <a:t>EA = (BX)</a:t>
            </a:r>
          </a:p>
          <a:p>
            <a:pPr lvl="2" algn="just"/>
            <a:r>
              <a:rPr lang="en-US" sz="1400" b="1" dirty="0" smtClean="0">
                <a:solidFill>
                  <a:srgbClr val="C00000"/>
                </a:solidFill>
                <a:latin typeface="Verdana" pitchFamily="34" charset="0"/>
                <a:ea typeface="Verdana" pitchFamily="34" charset="0"/>
                <a:cs typeface="Verdana" pitchFamily="34" charset="0"/>
              </a:rPr>
              <a:t>BA = (DS) x 16</a:t>
            </a:r>
            <a:r>
              <a:rPr lang="en-US" sz="1400" b="1" baseline="-25000" dirty="0" smtClean="0">
                <a:solidFill>
                  <a:srgbClr val="C00000"/>
                </a:solidFill>
                <a:latin typeface="Verdana" pitchFamily="34" charset="0"/>
                <a:ea typeface="Verdana" pitchFamily="34" charset="0"/>
                <a:cs typeface="Verdana" pitchFamily="34" charset="0"/>
              </a:rPr>
              <a:t>10</a:t>
            </a:r>
            <a:endParaRPr lang="en-US" sz="1400" b="1" dirty="0" smtClean="0">
              <a:solidFill>
                <a:srgbClr val="C00000"/>
              </a:solidFill>
              <a:latin typeface="Verdana" pitchFamily="34" charset="0"/>
              <a:ea typeface="Verdana" pitchFamily="34" charset="0"/>
              <a:cs typeface="Verdana" pitchFamily="34" charset="0"/>
            </a:endParaRPr>
          </a:p>
          <a:p>
            <a:pPr lvl="2" algn="just"/>
            <a:r>
              <a:rPr lang="en-US" sz="1400" b="1" dirty="0" smtClean="0">
                <a:solidFill>
                  <a:srgbClr val="C00000"/>
                </a:solidFill>
                <a:latin typeface="Verdana" pitchFamily="34" charset="0"/>
                <a:ea typeface="Verdana" pitchFamily="34" charset="0"/>
                <a:cs typeface="Verdana" pitchFamily="34" charset="0"/>
              </a:rPr>
              <a:t>MA = BA + EA</a:t>
            </a:r>
          </a:p>
          <a:p>
            <a:pPr lvl="2" algn="just"/>
            <a:endParaRPr lang="en-US" sz="1400" b="1" dirty="0">
              <a:solidFill>
                <a:srgbClr val="C00000"/>
              </a:solidFill>
              <a:latin typeface="Verdana" pitchFamily="34" charset="0"/>
              <a:ea typeface="Verdana" pitchFamily="34" charset="0"/>
              <a:cs typeface="Verdana" pitchFamily="34" charset="0"/>
            </a:endParaRPr>
          </a:p>
          <a:p>
            <a:pPr lvl="2" algn="just"/>
            <a:r>
              <a:rPr lang="en-US" sz="1400" b="1" dirty="0" smtClean="0">
                <a:solidFill>
                  <a:srgbClr val="C00000"/>
                </a:solidFill>
                <a:latin typeface="Verdana" pitchFamily="34" charset="0"/>
                <a:ea typeface="Verdana" pitchFamily="34" charset="0"/>
                <a:cs typeface="Verdana" pitchFamily="34" charset="0"/>
              </a:rPr>
              <a:t>(CX) </a:t>
            </a:r>
            <a:r>
              <a:rPr lang="en-US" sz="1400" b="1" dirty="0" smtClean="0">
                <a:solidFill>
                  <a:srgbClr val="C00000"/>
                </a:solidFill>
                <a:latin typeface="Verdana" pitchFamily="34" charset="0"/>
                <a:ea typeface="Verdana" pitchFamily="34" charset="0"/>
                <a:cs typeface="Verdana" pitchFamily="34" charset="0"/>
                <a:sym typeface="Symbol"/>
              </a:rPr>
              <a:t> (MA)   or,</a:t>
            </a:r>
          </a:p>
          <a:p>
            <a:pPr lvl="2" algn="just"/>
            <a:endParaRPr lang="en-US" sz="1400" b="1" dirty="0" smtClean="0">
              <a:solidFill>
                <a:srgbClr val="C00000"/>
              </a:solidFill>
              <a:latin typeface="Verdana" pitchFamily="34" charset="0"/>
              <a:ea typeface="Verdana" pitchFamily="34" charset="0"/>
              <a:cs typeface="Verdana" pitchFamily="34" charset="0"/>
              <a:sym typeface="Symbol"/>
            </a:endParaRPr>
          </a:p>
          <a:p>
            <a:pPr lvl="2" algn="just"/>
            <a:r>
              <a:rPr lang="en-US" sz="1400" b="1" dirty="0" smtClean="0">
                <a:solidFill>
                  <a:srgbClr val="C00000"/>
                </a:solidFill>
                <a:latin typeface="Verdana" pitchFamily="34" charset="0"/>
                <a:ea typeface="Verdana" pitchFamily="34" charset="0"/>
                <a:cs typeface="Verdana" pitchFamily="34" charset="0"/>
                <a:sym typeface="Symbol"/>
              </a:rPr>
              <a:t>(CL) </a:t>
            </a:r>
            <a:r>
              <a:rPr lang="en-US" sz="1400" b="1" dirty="0">
                <a:solidFill>
                  <a:srgbClr val="C00000"/>
                </a:solidFill>
                <a:latin typeface="Verdana" pitchFamily="34" charset="0"/>
                <a:ea typeface="Verdana" pitchFamily="34" charset="0"/>
                <a:cs typeface="Verdana" pitchFamily="34" charset="0"/>
                <a:sym typeface="Symbol"/>
              </a:rPr>
              <a:t> </a:t>
            </a:r>
            <a:r>
              <a:rPr lang="en-US" sz="1400" b="1" dirty="0" smtClean="0">
                <a:solidFill>
                  <a:srgbClr val="C00000"/>
                </a:solidFill>
                <a:latin typeface="Verdana" pitchFamily="34" charset="0"/>
                <a:ea typeface="Verdana" pitchFamily="34" charset="0"/>
                <a:cs typeface="Verdana" pitchFamily="34" charset="0"/>
                <a:sym typeface="Symbol"/>
              </a:rPr>
              <a:t>(MA)</a:t>
            </a:r>
          </a:p>
          <a:p>
            <a:pPr lvl="2" algn="just"/>
            <a:r>
              <a:rPr lang="en-US" sz="1400" b="1" dirty="0" smtClean="0">
                <a:solidFill>
                  <a:srgbClr val="C00000"/>
                </a:solidFill>
                <a:latin typeface="Verdana" pitchFamily="34" charset="0"/>
                <a:ea typeface="Verdana" pitchFamily="34" charset="0"/>
                <a:cs typeface="Verdana" pitchFamily="34" charset="0"/>
                <a:sym typeface="Symbol"/>
              </a:rPr>
              <a:t>(CH) </a:t>
            </a:r>
            <a:r>
              <a:rPr lang="en-US" sz="1400" b="1" dirty="0">
                <a:solidFill>
                  <a:srgbClr val="C00000"/>
                </a:solidFill>
                <a:latin typeface="Verdana" pitchFamily="34" charset="0"/>
                <a:ea typeface="Verdana" pitchFamily="34" charset="0"/>
                <a:cs typeface="Verdana" pitchFamily="34" charset="0"/>
                <a:sym typeface="Symbol"/>
              </a:rPr>
              <a:t> </a:t>
            </a:r>
            <a:r>
              <a:rPr lang="en-US" sz="1400" b="1" dirty="0" smtClean="0">
                <a:solidFill>
                  <a:srgbClr val="C00000"/>
                </a:solidFill>
                <a:latin typeface="Verdana" pitchFamily="34" charset="0"/>
                <a:ea typeface="Verdana" pitchFamily="34" charset="0"/>
                <a:cs typeface="Verdana" pitchFamily="34" charset="0"/>
                <a:sym typeface="Symbol"/>
              </a:rPr>
              <a:t> (MA +1)</a:t>
            </a:r>
            <a:endParaRPr lang="en-US" sz="1400" b="1" dirty="0">
              <a:solidFill>
                <a:srgbClr val="C00000"/>
              </a:solidFill>
              <a:latin typeface="Verdana" pitchFamily="34" charset="0"/>
              <a:ea typeface="Verdana" pitchFamily="34" charset="0"/>
              <a:cs typeface="Verdana" pitchFamily="34" charset="0"/>
              <a:sym typeface="Symbol"/>
            </a:endParaRPr>
          </a:p>
          <a:p>
            <a:pPr algn="just"/>
            <a:r>
              <a:rPr lang="en-US" sz="1400" b="1" dirty="0" smtClean="0">
                <a:solidFill>
                  <a:schemeClr val="tx1"/>
                </a:solidFill>
                <a:latin typeface="Verdana" pitchFamily="34" charset="0"/>
                <a:ea typeface="Verdana" pitchFamily="34" charset="0"/>
                <a:cs typeface="Verdana" pitchFamily="34" charset="0"/>
              </a:rPr>
              <a:t> </a:t>
            </a:r>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6136368" y="127323"/>
            <a:ext cx="2768796" cy="461665"/>
          </a:xfrm>
          <a:prstGeom prst="rect">
            <a:avLst/>
          </a:prstGeom>
          <a:noFill/>
        </p:spPr>
        <p:txBody>
          <a:bodyPr wrap="square" rtlCol="0">
            <a:spAutoFit/>
          </a:bodyPr>
          <a:lstStyle/>
          <a:p>
            <a:pPr algn="r"/>
            <a:r>
              <a:rPr lang="en-US" sz="1200" b="1" dirty="0" smtClean="0">
                <a:solidFill>
                  <a:srgbClr val="FF0000"/>
                </a:solidFill>
              </a:rPr>
              <a:t>Group II : Addressing modes for memory data</a:t>
            </a:r>
            <a:endParaRPr lang="en-US" sz="1200" b="1" dirty="0">
              <a:solidFill>
                <a:srgbClr val="FF0000"/>
              </a:solidFill>
            </a:endParaRPr>
          </a:p>
        </p:txBody>
      </p:sp>
      <p:sp>
        <p:nvSpPr>
          <p:cNvPr id="6" name="Line Callout 1 5"/>
          <p:cNvSpPr/>
          <p:nvPr/>
        </p:nvSpPr>
        <p:spPr>
          <a:xfrm>
            <a:off x="6726073" y="3505200"/>
            <a:ext cx="2286000" cy="854692"/>
          </a:xfrm>
          <a:prstGeom prst="borderCallout1">
            <a:avLst>
              <a:gd name="adj1" fmla="val 49795"/>
              <a:gd name="adj2" fmla="val -725"/>
              <a:gd name="adj3" fmla="val 143659"/>
              <a:gd name="adj4" fmla="val -43720"/>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smtClean="0">
                <a:solidFill>
                  <a:schemeClr val="tx1"/>
                </a:solidFill>
              </a:rPr>
              <a:t>Note : Register/ memory enclosed in brackets refer to content of register/ memory</a:t>
            </a:r>
            <a:endParaRPr lang="en-US" sz="1200" dirty="0">
              <a:solidFill>
                <a:schemeClr val="tx1"/>
              </a:solidFill>
            </a:endParaRPr>
          </a:p>
        </p:txBody>
      </p:sp>
    </p:spTree>
    <p:extLst>
      <p:ext uri="{BB962C8B-B14F-4D97-AF65-F5344CB8AC3E}">
        <p14:creationId xmlns:p14="http://schemas.microsoft.com/office/powerpoint/2010/main" val="34093932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7606352" y="3124200"/>
            <a:ext cx="1066800" cy="25146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65008" y="3137848"/>
            <a:ext cx="495299" cy="25146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383441" y="2734563"/>
            <a:ext cx="1066800" cy="25146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419601" y="2496751"/>
            <a:ext cx="495299" cy="25146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114800" y="1225457"/>
            <a:ext cx="16002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450869" y="1868492"/>
            <a:ext cx="1437235" cy="25146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9" y="1020171"/>
            <a:ext cx="1246495"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19800" y="791571"/>
            <a:ext cx="9906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02040" y="4142096"/>
            <a:ext cx="22177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2398266"/>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39</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14" name="Rectangle 13"/>
          <p:cNvSpPr/>
          <p:nvPr/>
        </p:nvSpPr>
        <p:spPr>
          <a:xfrm>
            <a:off x="3733800" y="762000"/>
            <a:ext cx="5257800" cy="594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In Based Addressing, BX or BP is used to hold the base value for effective address and a signed 8-bit or unsigned 16-bit displacement will be specified in the instruction.</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In case of 8-bit displacement, it is sign extended to 16-bit before adding to the base value.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When BX holds the base value of EA, 20-bit physical address is calculated from BX and DS.</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When BP holds the base value of EA, BP and SS is used.</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MOV AX, [BX + 08H]</a:t>
            </a:r>
          </a:p>
          <a:p>
            <a:pPr algn="just"/>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         </a:t>
            </a:r>
            <a:r>
              <a:rPr lang="en-US" sz="1400" b="1" dirty="0" smtClean="0">
                <a:solidFill>
                  <a:srgbClr val="C00000"/>
                </a:solidFill>
                <a:latin typeface="Verdana" pitchFamily="34" charset="0"/>
                <a:ea typeface="Verdana" pitchFamily="34" charset="0"/>
                <a:cs typeface="Verdana" pitchFamily="34" charset="0"/>
              </a:rPr>
              <a:t>Operations:</a:t>
            </a:r>
          </a:p>
          <a:p>
            <a:pPr algn="just"/>
            <a:endParaRPr lang="en-US" sz="1400" b="1" dirty="0">
              <a:solidFill>
                <a:schemeClr val="tx1"/>
              </a:solidFill>
              <a:latin typeface="Verdana" pitchFamily="34" charset="0"/>
              <a:ea typeface="Verdana" pitchFamily="34" charset="0"/>
              <a:cs typeface="Verdana" pitchFamily="34" charset="0"/>
            </a:endParaRPr>
          </a:p>
          <a:p>
            <a:pPr lvl="2" algn="just"/>
            <a:r>
              <a:rPr lang="en-US" sz="1200" b="1" dirty="0" smtClean="0">
                <a:solidFill>
                  <a:srgbClr val="C00000"/>
                </a:solidFill>
                <a:latin typeface="Verdana" pitchFamily="34" charset="0"/>
                <a:ea typeface="Verdana" pitchFamily="34" charset="0"/>
                <a:cs typeface="Verdana" pitchFamily="34" charset="0"/>
              </a:rPr>
              <a:t>0008</a:t>
            </a:r>
            <a:r>
              <a:rPr lang="en-US" sz="1200" b="1" baseline="-25000" dirty="0" smtClean="0">
                <a:solidFill>
                  <a:srgbClr val="C00000"/>
                </a:solidFill>
                <a:latin typeface="Verdana" pitchFamily="34" charset="0"/>
                <a:ea typeface="Verdana" pitchFamily="34" charset="0"/>
                <a:cs typeface="Verdana" pitchFamily="34" charset="0"/>
              </a:rPr>
              <a:t>H</a:t>
            </a:r>
            <a:r>
              <a:rPr lang="en-US" sz="1200" b="1" dirty="0" smtClean="0">
                <a:solidFill>
                  <a:srgbClr val="C00000"/>
                </a:solidFill>
                <a:latin typeface="Verdana" pitchFamily="34" charset="0"/>
                <a:ea typeface="Verdana" pitchFamily="34" charset="0"/>
                <a:cs typeface="Verdana" pitchFamily="34" charset="0"/>
              </a:rPr>
              <a:t> </a:t>
            </a:r>
            <a:r>
              <a:rPr lang="en-US" sz="1200" b="1" dirty="0" smtClean="0">
                <a:solidFill>
                  <a:srgbClr val="C00000"/>
                </a:solidFill>
                <a:latin typeface="Verdana" pitchFamily="34" charset="0"/>
                <a:ea typeface="Verdana" pitchFamily="34" charset="0"/>
                <a:cs typeface="Verdana" pitchFamily="34" charset="0"/>
                <a:sym typeface="Symbol"/>
              </a:rPr>
              <a:t>  08</a:t>
            </a:r>
            <a:r>
              <a:rPr lang="en-US" sz="1200" b="1" baseline="-25000" dirty="0" smtClean="0">
                <a:solidFill>
                  <a:srgbClr val="C00000"/>
                </a:solidFill>
                <a:latin typeface="Verdana" pitchFamily="34" charset="0"/>
                <a:ea typeface="Verdana" pitchFamily="34" charset="0"/>
                <a:cs typeface="Verdana" pitchFamily="34" charset="0"/>
                <a:sym typeface="Symbol"/>
              </a:rPr>
              <a:t>H</a:t>
            </a:r>
            <a:r>
              <a:rPr lang="en-US" sz="1200" b="1" dirty="0" smtClean="0">
                <a:solidFill>
                  <a:srgbClr val="C00000"/>
                </a:solidFill>
                <a:latin typeface="Verdana" pitchFamily="34" charset="0"/>
                <a:ea typeface="Verdana" pitchFamily="34" charset="0"/>
                <a:cs typeface="Verdana" pitchFamily="34" charset="0"/>
                <a:sym typeface="Symbol"/>
              </a:rPr>
              <a:t>  (Sign extended)</a:t>
            </a:r>
          </a:p>
          <a:p>
            <a:pPr lvl="2" algn="just"/>
            <a:r>
              <a:rPr lang="en-US" sz="1200" b="1" dirty="0" smtClean="0">
                <a:solidFill>
                  <a:srgbClr val="C00000"/>
                </a:solidFill>
                <a:latin typeface="Verdana" pitchFamily="34" charset="0"/>
                <a:ea typeface="Verdana" pitchFamily="34" charset="0"/>
                <a:cs typeface="Verdana" pitchFamily="34" charset="0"/>
                <a:sym typeface="Symbol"/>
              </a:rPr>
              <a:t>EA = (BX) + 0008</a:t>
            </a:r>
            <a:r>
              <a:rPr lang="en-US" sz="1200" b="1" baseline="-25000" dirty="0" smtClean="0">
                <a:solidFill>
                  <a:srgbClr val="C00000"/>
                </a:solidFill>
                <a:latin typeface="Verdana" pitchFamily="34" charset="0"/>
                <a:ea typeface="Verdana" pitchFamily="34" charset="0"/>
                <a:cs typeface="Verdana" pitchFamily="34" charset="0"/>
                <a:sym typeface="Symbol"/>
              </a:rPr>
              <a:t>H</a:t>
            </a:r>
            <a:endParaRPr lang="en-US" sz="1200" b="1" dirty="0" smtClean="0">
              <a:solidFill>
                <a:srgbClr val="C00000"/>
              </a:solidFill>
              <a:latin typeface="Verdana" pitchFamily="34" charset="0"/>
              <a:ea typeface="Verdana" pitchFamily="34" charset="0"/>
              <a:cs typeface="Verdana" pitchFamily="34" charset="0"/>
              <a:sym typeface="Symbol"/>
            </a:endParaRPr>
          </a:p>
          <a:p>
            <a:pPr lvl="2" algn="just"/>
            <a:r>
              <a:rPr lang="en-US" sz="1200" b="1" dirty="0" smtClean="0">
                <a:solidFill>
                  <a:srgbClr val="C00000"/>
                </a:solidFill>
                <a:latin typeface="Verdana" pitchFamily="34" charset="0"/>
                <a:ea typeface="Verdana" pitchFamily="34" charset="0"/>
                <a:cs typeface="Verdana" pitchFamily="34" charset="0"/>
                <a:sym typeface="Symbol"/>
              </a:rPr>
              <a:t>BA = (DS) x 16</a:t>
            </a:r>
            <a:r>
              <a:rPr lang="en-US" sz="1200" b="1" baseline="-25000" dirty="0" smtClean="0">
                <a:solidFill>
                  <a:srgbClr val="C00000"/>
                </a:solidFill>
                <a:latin typeface="Verdana" pitchFamily="34" charset="0"/>
                <a:ea typeface="Verdana" pitchFamily="34" charset="0"/>
                <a:cs typeface="Verdana" pitchFamily="34" charset="0"/>
                <a:sym typeface="Symbol"/>
              </a:rPr>
              <a:t>10</a:t>
            </a:r>
            <a:endParaRPr lang="en-US" sz="1200" b="1" dirty="0" smtClean="0">
              <a:solidFill>
                <a:srgbClr val="C00000"/>
              </a:solidFill>
              <a:latin typeface="Verdana" pitchFamily="34" charset="0"/>
              <a:ea typeface="Verdana" pitchFamily="34" charset="0"/>
              <a:cs typeface="Verdana" pitchFamily="34" charset="0"/>
              <a:sym typeface="Symbol"/>
            </a:endParaRPr>
          </a:p>
          <a:p>
            <a:pPr lvl="2" algn="just"/>
            <a:r>
              <a:rPr lang="en-US" sz="1200" b="1" dirty="0" smtClean="0">
                <a:solidFill>
                  <a:srgbClr val="C00000"/>
                </a:solidFill>
                <a:latin typeface="Verdana" pitchFamily="34" charset="0"/>
                <a:ea typeface="Verdana" pitchFamily="34" charset="0"/>
                <a:cs typeface="Verdana" pitchFamily="34" charset="0"/>
                <a:sym typeface="Symbol"/>
              </a:rPr>
              <a:t>MA = BA + EA</a:t>
            </a:r>
          </a:p>
          <a:p>
            <a:pPr lvl="2" algn="just"/>
            <a:endParaRPr lang="en-US" sz="1200" b="1" dirty="0">
              <a:solidFill>
                <a:srgbClr val="C00000"/>
              </a:solidFill>
              <a:latin typeface="Verdana" pitchFamily="34" charset="0"/>
              <a:ea typeface="Verdana" pitchFamily="34" charset="0"/>
              <a:cs typeface="Verdana" pitchFamily="34" charset="0"/>
              <a:sym typeface="Symbol"/>
            </a:endParaRPr>
          </a:p>
          <a:p>
            <a:pPr lvl="2" algn="just"/>
            <a:r>
              <a:rPr lang="en-US" sz="1200" b="1" dirty="0" smtClean="0">
                <a:solidFill>
                  <a:srgbClr val="C00000"/>
                </a:solidFill>
                <a:latin typeface="Verdana" pitchFamily="34" charset="0"/>
                <a:ea typeface="Verdana" pitchFamily="34" charset="0"/>
                <a:cs typeface="Verdana" pitchFamily="34" charset="0"/>
                <a:sym typeface="Symbol"/>
              </a:rPr>
              <a:t>(AX)  (MA)     or,</a:t>
            </a:r>
          </a:p>
          <a:p>
            <a:pPr lvl="2" algn="just"/>
            <a:endParaRPr lang="en-US" sz="1200" b="1" dirty="0">
              <a:solidFill>
                <a:srgbClr val="C00000"/>
              </a:solidFill>
              <a:latin typeface="Verdana" pitchFamily="34" charset="0"/>
              <a:ea typeface="Verdana" pitchFamily="34" charset="0"/>
              <a:cs typeface="Verdana" pitchFamily="34" charset="0"/>
              <a:sym typeface="Symbol"/>
            </a:endParaRPr>
          </a:p>
          <a:p>
            <a:pPr lvl="2" algn="just"/>
            <a:r>
              <a:rPr lang="en-US" sz="1200" b="1" dirty="0" smtClean="0">
                <a:solidFill>
                  <a:srgbClr val="C00000"/>
                </a:solidFill>
                <a:latin typeface="Verdana" pitchFamily="34" charset="0"/>
                <a:ea typeface="Verdana" pitchFamily="34" charset="0"/>
                <a:cs typeface="Verdana" pitchFamily="34" charset="0"/>
                <a:sym typeface="Symbol"/>
              </a:rPr>
              <a:t>(AL)  (MA)</a:t>
            </a:r>
          </a:p>
          <a:p>
            <a:pPr lvl="2" algn="just"/>
            <a:r>
              <a:rPr lang="en-US" sz="1200" b="1" dirty="0" smtClean="0">
                <a:solidFill>
                  <a:srgbClr val="C00000"/>
                </a:solidFill>
                <a:latin typeface="Verdana" pitchFamily="34" charset="0"/>
                <a:ea typeface="Verdana" pitchFamily="34" charset="0"/>
                <a:cs typeface="Verdana" pitchFamily="34" charset="0"/>
                <a:sym typeface="Symbol"/>
              </a:rPr>
              <a:t>(AH)  (MA + 1)</a:t>
            </a:r>
            <a:endParaRPr lang="en-US" sz="1200" b="1" dirty="0">
              <a:solidFill>
                <a:srgbClr val="C00000"/>
              </a:solidFill>
              <a:latin typeface="Verdana" pitchFamily="34" charset="0"/>
              <a:ea typeface="Verdana" pitchFamily="34" charset="0"/>
              <a:cs typeface="Verdana" pitchFamily="34" charset="0"/>
            </a:endParaRPr>
          </a:p>
          <a:p>
            <a:pPr algn="just"/>
            <a:endParaRPr lang="en-US" sz="1200" b="1" dirty="0">
              <a:solidFill>
                <a:srgbClr val="C00000"/>
              </a:solidFill>
              <a:latin typeface="Verdana" pitchFamily="34" charset="0"/>
              <a:ea typeface="Verdana" pitchFamily="34" charset="0"/>
              <a:cs typeface="Verdana" pitchFamily="34" charset="0"/>
            </a:endParaRPr>
          </a:p>
          <a:p>
            <a:pPr algn="just"/>
            <a:endParaRPr lang="en-US" sz="1200" b="1" dirty="0">
              <a:solidFill>
                <a:srgbClr val="C00000"/>
              </a:solidFill>
              <a:latin typeface="Verdana" pitchFamily="34" charset="0"/>
              <a:ea typeface="Verdana" pitchFamily="34" charset="0"/>
              <a:cs typeface="Verdana" pitchFamily="34" charset="0"/>
            </a:endParaRPr>
          </a:p>
          <a:p>
            <a:pPr algn="just"/>
            <a:endParaRPr lang="en-US" sz="1200" b="1" dirty="0" smtClean="0">
              <a:solidFill>
                <a:srgbClr val="C00000"/>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136368" y="127323"/>
            <a:ext cx="2768796" cy="461665"/>
          </a:xfrm>
          <a:prstGeom prst="rect">
            <a:avLst/>
          </a:prstGeom>
          <a:noFill/>
        </p:spPr>
        <p:txBody>
          <a:bodyPr wrap="square" rtlCol="0">
            <a:spAutoFit/>
          </a:bodyPr>
          <a:lstStyle/>
          <a:p>
            <a:pPr algn="r"/>
            <a:r>
              <a:rPr lang="en-US" sz="1200" b="1" dirty="0" smtClean="0">
                <a:solidFill>
                  <a:srgbClr val="FF0000"/>
                </a:solidFill>
              </a:rPr>
              <a:t>Group II : Addressing modes for memory data</a:t>
            </a:r>
            <a:endParaRPr lang="en-US" sz="1200" b="1" dirty="0">
              <a:solidFill>
                <a:srgbClr val="FF0000"/>
              </a:solidFill>
            </a:endParaRPr>
          </a:p>
        </p:txBody>
      </p:sp>
    </p:spTree>
    <p:extLst>
      <p:ext uri="{BB962C8B-B14F-4D97-AF65-F5344CB8AC3E}">
        <p14:creationId xmlns:p14="http://schemas.microsoft.com/office/powerpoint/2010/main" val="1244360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blocks</a:t>
            </a:r>
            <a:endParaRPr lang="en-US" dirty="0"/>
          </a:p>
        </p:txBody>
      </p:sp>
      <p:sp>
        <p:nvSpPr>
          <p:cNvPr id="3" name="TextBox 2"/>
          <p:cNvSpPr txBox="1"/>
          <p:nvPr/>
        </p:nvSpPr>
        <p:spPr>
          <a:xfrm>
            <a:off x="62552" y="188601"/>
            <a:ext cx="2438400" cy="338554"/>
          </a:xfrm>
          <a:prstGeom prst="rect">
            <a:avLst/>
          </a:prstGeom>
          <a:noFill/>
        </p:spPr>
        <p:txBody>
          <a:bodyPr wrap="square" rtlCol="0">
            <a:spAutoFit/>
          </a:bodyPr>
          <a:lstStyle/>
          <a:p>
            <a:pPr algn="ctr"/>
            <a:r>
              <a:rPr lang="en-US" sz="1600" b="1" dirty="0" smtClean="0">
                <a:latin typeface="Octapost NBP" pitchFamily="2" charset="0"/>
              </a:rPr>
              <a:t>Microprocessor</a:t>
            </a:r>
            <a:endParaRPr lang="en-US" sz="1600" b="1" dirty="0">
              <a:latin typeface="Octapost NBP" pitchFamily="2" charset="0"/>
            </a:endParaRPr>
          </a:p>
        </p:txBody>
      </p:sp>
      <p:grpSp>
        <p:nvGrpSpPr>
          <p:cNvPr id="60" name="Group 59"/>
          <p:cNvGrpSpPr/>
          <p:nvPr/>
        </p:nvGrpSpPr>
        <p:grpSpPr>
          <a:xfrm>
            <a:off x="1905000" y="2124783"/>
            <a:ext cx="6292917" cy="3473115"/>
            <a:chOff x="1409789" y="1295400"/>
            <a:chExt cx="6292917" cy="3473115"/>
          </a:xfrm>
        </p:grpSpPr>
        <p:sp>
          <p:nvSpPr>
            <p:cNvPr id="4" name="Rectangle 3"/>
            <p:cNvSpPr/>
            <p:nvPr/>
          </p:nvSpPr>
          <p:spPr>
            <a:xfrm>
              <a:off x="1409789" y="1295400"/>
              <a:ext cx="5105400" cy="2743200"/>
            </a:xfrm>
            <a:prstGeom prst="rect">
              <a:avLst/>
            </a:prstGeom>
            <a:pattFill prst="ltUpDiag">
              <a:fgClr>
                <a:schemeClr val="bg2"/>
              </a:fgClr>
              <a:bgClr>
                <a:schemeClr val="accent1">
                  <a:lumMod val="20000"/>
                  <a:lumOff val="80000"/>
                </a:schemeClr>
              </a:bgClr>
            </a:patt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2005740" y="2497775"/>
              <a:ext cx="1244190" cy="457200"/>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Flag Register</a:t>
              </a:r>
              <a:endParaRPr lang="en-US" sz="1200" b="1"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2005740" y="3273054"/>
              <a:ext cx="1232759" cy="533400"/>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Timing and control unit</a:t>
              </a:r>
              <a:endParaRPr lang="en-US" sz="1200" b="1"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4114800" y="1468902"/>
              <a:ext cx="1714589" cy="457200"/>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Register array or internal memory</a:t>
              </a:r>
              <a:endParaRPr lang="en-US" sz="1200" b="1" dirty="0">
                <a:solidFill>
                  <a:schemeClr val="tx1"/>
                </a:solidFill>
                <a:latin typeface="Verdana" pitchFamily="34" charset="0"/>
                <a:ea typeface="Verdana" pitchFamily="34" charset="0"/>
                <a:cs typeface="Verdana" pitchFamily="34" charset="0"/>
              </a:endParaRPr>
            </a:p>
          </p:txBody>
        </p:sp>
        <p:sp>
          <p:nvSpPr>
            <p:cNvPr id="12" name="Rectangle 11"/>
            <p:cNvSpPr/>
            <p:nvPr/>
          </p:nvSpPr>
          <p:spPr>
            <a:xfrm>
              <a:off x="4114800" y="2362200"/>
              <a:ext cx="1714589" cy="457200"/>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Instruction decoding unit</a:t>
              </a:r>
              <a:endParaRPr lang="en-US" sz="1200" b="1" dirty="0">
                <a:solidFill>
                  <a:schemeClr val="tx1"/>
                </a:solidFill>
                <a:latin typeface="Verdana" pitchFamily="34" charset="0"/>
                <a:ea typeface="Verdana" pitchFamily="34" charset="0"/>
                <a:cs typeface="Verdana" pitchFamily="34" charset="0"/>
              </a:endParaRPr>
            </a:p>
          </p:txBody>
        </p:sp>
        <p:sp>
          <p:nvSpPr>
            <p:cNvPr id="13" name="Rectangle 12"/>
            <p:cNvSpPr/>
            <p:nvPr/>
          </p:nvSpPr>
          <p:spPr>
            <a:xfrm>
              <a:off x="4114800" y="3352800"/>
              <a:ext cx="1714589" cy="457200"/>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PC/ IP</a:t>
              </a:r>
              <a:endParaRPr lang="en-US" sz="1200" b="1" dirty="0">
                <a:solidFill>
                  <a:schemeClr val="tx1"/>
                </a:solidFill>
                <a:latin typeface="Verdana" pitchFamily="34" charset="0"/>
                <a:ea typeface="Verdana" pitchFamily="34" charset="0"/>
                <a:cs typeface="Verdana" pitchFamily="34" charset="0"/>
              </a:endParaRPr>
            </a:p>
          </p:txBody>
        </p:sp>
        <p:grpSp>
          <p:nvGrpSpPr>
            <p:cNvPr id="15" name="Group 14"/>
            <p:cNvGrpSpPr/>
            <p:nvPr/>
          </p:nvGrpSpPr>
          <p:grpSpPr>
            <a:xfrm>
              <a:off x="1786210" y="1447800"/>
              <a:ext cx="1600200" cy="681213"/>
              <a:chOff x="2167210" y="1447800"/>
              <a:chExt cx="1600200" cy="681213"/>
            </a:xfrm>
          </p:grpSpPr>
          <p:grpSp>
            <p:nvGrpSpPr>
              <p:cNvPr id="8" name="Group 7"/>
              <p:cNvGrpSpPr/>
              <p:nvPr/>
            </p:nvGrpSpPr>
            <p:grpSpPr>
              <a:xfrm>
                <a:off x="2167210" y="1447800"/>
                <a:ext cx="1600200" cy="681213"/>
                <a:chOff x="1947570" y="4717576"/>
                <a:chExt cx="2286000" cy="850143"/>
              </a:xfrm>
            </p:grpSpPr>
            <p:sp>
              <p:nvSpPr>
                <p:cNvPr id="5" name="Diagonal Stripe 4"/>
                <p:cNvSpPr/>
                <p:nvPr/>
              </p:nvSpPr>
              <p:spPr>
                <a:xfrm>
                  <a:off x="3395370" y="4717576"/>
                  <a:ext cx="838200" cy="838200"/>
                </a:xfrm>
                <a:prstGeom prst="diagStripe">
                  <a:avLst>
                    <a:gd name="adj" fmla="val 3697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Diagonal Stripe 5"/>
                <p:cNvSpPr/>
                <p:nvPr/>
              </p:nvSpPr>
              <p:spPr>
                <a:xfrm flipH="1">
                  <a:off x="1947570" y="4729519"/>
                  <a:ext cx="838200" cy="838200"/>
                </a:xfrm>
                <a:prstGeom prst="diagStripe">
                  <a:avLst>
                    <a:gd name="adj" fmla="val 3534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p:cNvSpPr/>
                <p:nvPr/>
              </p:nvSpPr>
              <p:spPr>
                <a:xfrm>
                  <a:off x="2785974" y="5029200"/>
                  <a:ext cx="609600" cy="53169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Box 13"/>
              <p:cNvSpPr txBox="1"/>
              <p:nvPr/>
            </p:nvSpPr>
            <p:spPr>
              <a:xfrm>
                <a:off x="2601807" y="1717294"/>
                <a:ext cx="699230"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ALU</a:t>
                </a:r>
                <a:endParaRPr lang="en-US" b="1" dirty="0">
                  <a:latin typeface="Verdana" pitchFamily="34" charset="0"/>
                  <a:ea typeface="Verdana" pitchFamily="34" charset="0"/>
                  <a:cs typeface="Verdana" pitchFamily="34" charset="0"/>
                </a:endParaRPr>
              </a:p>
            </p:txBody>
          </p:sp>
        </p:grpSp>
        <p:sp>
          <p:nvSpPr>
            <p:cNvPr id="16" name="Up-Down Arrow 15"/>
            <p:cNvSpPr/>
            <p:nvPr/>
          </p:nvSpPr>
          <p:spPr>
            <a:xfrm>
              <a:off x="2462293" y="2117138"/>
              <a:ext cx="229248" cy="368762"/>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Up-Down Arrow 16"/>
            <p:cNvSpPr/>
            <p:nvPr/>
          </p:nvSpPr>
          <p:spPr>
            <a:xfrm>
              <a:off x="2471686" y="3812284"/>
              <a:ext cx="229248" cy="642572"/>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Left-Right Arrow 18"/>
            <p:cNvSpPr/>
            <p:nvPr/>
          </p:nvSpPr>
          <p:spPr>
            <a:xfrm>
              <a:off x="5829389" y="1566877"/>
              <a:ext cx="990600" cy="226314"/>
            </a:xfrm>
            <a:prstGeom prst="lef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Left Arrow 20"/>
            <p:cNvSpPr/>
            <p:nvPr/>
          </p:nvSpPr>
          <p:spPr>
            <a:xfrm>
              <a:off x="5841264" y="2450275"/>
              <a:ext cx="495300" cy="228600"/>
            </a:xfrm>
            <a:prstGeom prst="lef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6243789" y="1717294"/>
              <a:ext cx="92776" cy="87350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Down Arrow 22"/>
            <p:cNvSpPr/>
            <p:nvPr/>
          </p:nvSpPr>
          <p:spPr>
            <a:xfrm>
              <a:off x="4953000" y="3821874"/>
              <a:ext cx="228600" cy="673925"/>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Left-Right Arrow 23"/>
            <p:cNvSpPr/>
            <p:nvPr/>
          </p:nvSpPr>
          <p:spPr>
            <a:xfrm>
              <a:off x="3238499" y="1558299"/>
              <a:ext cx="893126" cy="188718"/>
            </a:xfrm>
            <a:prstGeom prst="lef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p:cNvCxnSpPr/>
            <p:nvPr/>
          </p:nvCxnSpPr>
          <p:spPr>
            <a:xfrm>
              <a:off x="3249930" y="3352800"/>
              <a:ext cx="25527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3505200" y="1901960"/>
              <a:ext cx="0" cy="145084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505200" y="1901960"/>
              <a:ext cx="609600" cy="0"/>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810000" y="2567050"/>
              <a:ext cx="30480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810000" y="2564575"/>
              <a:ext cx="0" cy="940625"/>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3238500" y="3505200"/>
              <a:ext cx="571500" cy="0"/>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238500" y="3715000"/>
              <a:ext cx="876300" cy="0"/>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562189" y="1857516"/>
              <a:ext cx="0" cy="1712009"/>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562189" y="3567050"/>
              <a:ext cx="443551"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549113" y="2727168"/>
              <a:ext cx="468630" cy="0"/>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562189" y="1857516"/>
              <a:ext cx="587992" cy="0"/>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991012" y="4491516"/>
              <a:ext cx="1186543" cy="276999"/>
            </a:xfrm>
            <a:prstGeom prst="rect">
              <a:avLst/>
            </a:prstGeom>
            <a:noFill/>
          </p:spPr>
          <p:txBody>
            <a:bodyPr wrap="none" rtlCol="0">
              <a:spAutoFit/>
            </a:bodyPr>
            <a:lstStyle/>
            <a:p>
              <a:r>
                <a:rPr lang="en-US" sz="1200" b="1" dirty="0" smtClean="0">
                  <a:latin typeface="Verdana" pitchFamily="34" charset="0"/>
                  <a:ea typeface="Verdana" pitchFamily="34" charset="0"/>
                  <a:cs typeface="Verdana" pitchFamily="34" charset="0"/>
                </a:rPr>
                <a:t>Control Bus</a:t>
              </a:r>
              <a:endParaRPr lang="en-US" sz="1200" b="1" dirty="0">
                <a:latin typeface="Verdana" pitchFamily="34" charset="0"/>
                <a:ea typeface="Verdana" pitchFamily="34" charset="0"/>
                <a:cs typeface="Verdana" pitchFamily="34" charset="0"/>
              </a:endParaRPr>
            </a:p>
          </p:txBody>
        </p:sp>
        <p:sp>
          <p:nvSpPr>
            <p:cNvPr id="58" name="TextBox 57"/>
            <p:cNvSpPr txBox="1"/>
            <p:nvPr/>
          </p:nvSpPr>
          <p:spPr>
            <a:xfrm>
              <a:off x="4442161" y="4477826"/>
              <a:ext cx="1252266" cy="276999"/>
            </a:xfrm>
            <a:prstGeom prst="rect">
              <a:avLst/>
            </a:prstGeom>
            <a:noFill/>
          </p:spPr>
          <p:txBody>
            <a:bodyPr wrap="none" rtlCol="0">
              <a:spAutoFit/>
            </a:bodyPr>
            <a:lstStyle/>
            <a:p>
              <a:r>
                <a:rPr lang="en-US" sz="1200" b="1" dirty="0" smtClean="0">
                  <a:latin typeface="Verdana" pitchFamily="34" charset="0"/>
                  <a:ea typeface="Verdana" pitchFamily="34" charset="0"/>
                  <a:cs typeface="Verdana" pitchFamily="34" charset="0"/>
                </a:rPr>
                <a:t>Address Bus</a:t>
              </a:r>
              <a:endParaRPr lang="en-US" sz="1200" b="1" dirty="0">
                <a:latin typeface="Verdana" pitchFamily="34" charset="0"/>
                <a:ea typeface="Verdana" pitchFamily="34" charset="0"/>
                <a:cs typeface="Verdana" pitchFamily="34" charset="0"/>
              </a:endParaRPr>
            </a:p>
          </p:txBody>
        </p:sp>
        <p:sp>
          <p:nvSpPr>
            <p:cNvPr id="59" name="TextBox 58"/>
            <p:cNvSpPr txBox="1"/>
            <p:nvPr/>
          </p:nvSpPr>
          <p:spPr>
            <a:xfrm>
              <a:off x="6743789" y="1538053"/>
              <a:ext cx="958917" cy="276999"/>
            </a:xfrm>
            <a:prstGeom prst="rect">
              <a:avLst/>
            </a:prstGeom>
            <a:noFill/>
          </p:spPr>
          <p:txBody>
            <a:bodyPr wrap="none" rtlCol="0">
              <a:spAutoFit/>
            </a:bodyPr>
            <a:lstStyle/>
            <a:p>
              <a:r>
                <a:rPr lang="en-US" sz="1200" b="1" dirty="0" smtClean="0">
                  <a:latin typeface="Verdana" pitchFamily="34" charset="0"/>
                  <a:ea typeface="Verdana" pitchFamily="34" charset="0"/>
                  <a:cs typeface="Verdana" pitchFamily="34" charset="0"/>
                </a:rPr>
                <a:t>Data Bus</a:t>
              </a:r>
              <a:endParaRPr lang="en-US" sz="1200" b="1" dirty="0">
                <a:latin typeface="Verdana" pitchFamily="34" charset="0"/>
                <a:ea typeface="Verdana" pitchFamily="34" charset="0"/>
                <a:cs typeface="Verdana" pitchFamily="34" charset="0"/>
              </a:endParaRPr>
            </a:p>
          </p:txBody>
        </p:sp>
      </p:grpSp>
      <p:sp>
        <p:nvSpPr>
          <p:cNvPr id="18" name="Slide Number Placeholder 17"/>
          <p:cNvSpPr>
            <a:spLocks noGrp="1"/>
          </p:cNvSpPr>
          <p:nvPr>
            <p:ph type="sldNum" sz="quarter" idx="12"/>
          </p:nvPr>
        </p:nvSpPr>
        <p:spPr/>
        <p:txBody>
          <a:bodyPr/>
          <a:lstStyle/>
          <a:p>
            <a:fld id="{85E6815B-E59C-4D87-B1F6-ECBDD22AF1DC}" type="slidenum">
              <a:rPr lang="en-US" smtClean="0"/>
              <a:t>4</a:t>
            </a:fld>
            <a:endParaRPr lang="en-US" dirty="0"/>
          </a:p>
        </p:txBody>
      </p:sp>
      <p:sp>
        <p:nvSpPr>
          <p:cNvPr id="45" name="Line Callout 2 44"/>
          <p:cNvSpPr/>
          <p:nvPr/>
        </p:nvSpPr>
        <p:spPr>
          <a:xfrm>
            <a:off x="201418" y="762000"/>
            <a:ext cx="2514600" cy="914399"/>
          </a:xfrm>
          <a:prstGeom prst="borderCallout2">
            <a:avLst>
              <a:gd name="adj1" fmla="val 46532"/>
              <a:gd name="adj2" fmla="val 99703"/>
              <a:gd name="adj3" fmla="val 46381"/>
              <a:gd name="adj4" fmla="val 115590"/>
              <a:gd name="adj5" fmla="val 182612"/>
              <a:gd name="adj6" fmla="val 122378"/>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smtClean="0">
                <a:solidFill>
                  <a:schemeClr val="tx1"/>
                </a:solidFill>
                <a:latin typeface="Verdana" pitchFamily="34" charset="0"/>
                <a:ea typeface="Verdana" pitchFamily="34" charset="0"/>
                <a:cs typeface="Verdana" pitchFamily="34" charset="0"/>
              </a:rPr>
              <a:t>Computational Unit; performs arithmetic and </a:t>
            </a:r>
            <a:r>
              <a:rPr lang="en-US" sz="1200" b="1" dirty="0">
                <a:solidFill>
                  <a:schemeClr val="tx1"/>
                </a:solidFill>
                <a:latin typeface="Verdana" pitchFamily="34" charset="0"/>
                <a:ea typeface="Verdana" pitchFamily="34" charset="0"/>
                <a:cs typeface="Verdana" pitchFamily="34" charset="0"/>
              </a:rPr>
              <a:t>l</a:t>
            </a:r>
            <a:r>
              <a:rPr lang="en-US" sz="1200" b="1" dirty="0" smtClean="0">
                <a:solidFill>
                  <a:schemeClr val="tx1"/>
                </a:solidFill>
                <a:latin typeface="Verdana" pitchFamily="34" charset="0"/>
                <a:ea typeface="Verdana" pitchFamily="34" charset="0"/>
                <a:cs typeface="Verdana" pitchFamily="34" charset="0"/>
              </a:rPr>
              <a:t>ogic operations</a:t>
            </a:r>
            <a:endParaRPr lang="en-US" sz="1200" b="1" dirty="0">
              <a:solidFill>
                <a:schemeClr val="tx1"/>
              </a:solidFill>
              <a:latin typeface="Verdana" pitchFamily="34" charset="0"/>
              <a:ea typeface="Verdana" pitchFamily="34" charset="0"/>
              <a:cs typeface="Verdana" pitchFamily="34" charset="0"/>
            </a:endParaRPr>
          </a:p>
        </p:txBody>
      </p:sp>
      <p:sp>
        <p:nvSpPr>
          <p:cNvPr id="46" name="Line Callout 2 45"/>
          <p:cNvSpPr/>
          <p:nvPr/>
        </p:nvSpPr>
        <p:spPr>
          <a:xfrm>
            <a:off x="3352711" y="762000"/>
            <a:ext cx="2514600" cy="914399"/>
          </a:xfrm>
          <a:prstGeom prst="borderCallout2">
            <a:avLst>
              <a:gd name="adj1" fmla="val 101756"/>
              <a:gd name="adj2" fmla="val 50314"/>
              <a:gd name="adj3" fmla="val 137426"/>
              <a:gd name="adj4" fmla="val 50461"/>
              <a:gd name="adj5" fmla="val 284105"/>
              <a:gd name="adj6" fmla="val 3518"/>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Various conditions of the results are stored as status bits called flags in flag register</a:t>
            </a:r>
            <a:endParaRPr lang="en-US" sz="1200" dirty="0">
              <a:solidFill>
                <a:schemeClr val="tx1"/>
              </a:solidFill>
              <a:latin typeface="Verdana" pitchFamily="34" charset="0"/>
              <a:ea typeface="Verdana" pitchFamily="34" charset="0"/>
              <a:cs typeface="Verdana" pitchFamily="34" charset="0"/>
            </a:endParaRPr>
          </a:p>
        </p:txBody>
      </p:sp>
      <p:sp>
        <p:nvSpPr>
          <p:cNvPr id="47" name="Line Callout 2 46"/>
          <p:cNvSpPr/>
          <p:nvPr/>
        </p:nvSpPr>
        <p:spPr>
          <a:xfrm>
            <a:off x="6107094" y="990600"/>
            <a:ext cx="2514600" cy="457199"/>
          </a:xfrm>
          <a:prstGeom prst="borderCallout2">
            <a:avLst>
              <a:gd name="adj1" fmla="val 101756"/>
              <a:gd name="adj2" fmla="val 50314"/>
              <a:gd name="adj3" fmla="val 137426"/>
              <a:gd name="adj4" fmla="val 50461"/>
              <a:gd name="adj5" fmla="val 307986"/>
              <a:gd name="adj6" fmla="val 5146"/>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Internal storage of data</a:t>
            </a:r>
            <a:endParaRPr lang="en-US" sz="1200" dirty="0">
              <a:solidFill>
                <a:schemeClr val="tx1"/>
              </a:solidFill>
              <a:latin typeface="Verdana" pitchFamily="34" charset="0"/>
              <a:ea typeface="Verdana" pitchFamily="34" charset="0"/>
              <a:cs typeface="Verdana" pitchFamily="34" charset="0"/>
            </a:endParaRPr>
          </a:p>
        </p:txBody>
      </p:sp>
      <p:sp>
        <p:nvSpPr>
          <p:cNvPr id="49" name="Line Callout 2 48"/>
          <p:cNvSpPr/>
          <p:nvPr/>
        </p:nvSpPr>
        <p:spPr>
          <a:xfrm>
            <a:off x="7315200" y="2920248"/>
            <a:ext cx="1752600" cy="1575552"/>
          </a:xfrm>
          <a:prstGeom prst="borderCallout2">
            <a:avLst>
              <a:gd name="adj1" fmla="val 98291"/>
              <a:gd name="adj2" fmla="val 50314"/>
              <a:gd name="adj3" fmla="val 106242"/>
              <a:gd name="adj4" fmla="val 50461"/>
              <a:gd name="adj5" fmla="val 106157"/>
              <a:gd name="adj6" fmla="val -57151"/>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smtClean="0">
                <a:solidFill>
                  <a:schemeClr val="tx1"/>
                </a:solidFill>
                <a:latin typeface="Verdana" pitchFamily="34" charset="0"/>
                <a:ea typeface="Verdana" pitchFamily="34" charset="0"/>
                <a:cs typeface="Verdana" pitchFamily="34" charset="0"/>
              </a:rPr>
              <a:t>Generates the address of the instructions to be fetched from the memory and send through address bus to the memory</a:t>
            </a:r>
            <a:endParaRPr lang="en-US" sz="1200" dirty="0">
              <a:solidFill>
                <a:schemeClr val="tx1"/>
              </a:solidFill>
              <a:latin typeface="Verdana" pitchFamily="34" charset="0"/>
              <a:ea typeface="Verdana" pitchFamily="34" charset="0"/>
              <a:cs typeface="Verdana" pitchFamily="34" charset="0"/>
            </a:endParaRPr>
          </a:p>
        </p:txBody>
      </p:sp>
      <p:sp>
        <p:nvSpPr>
          <p:cNvPr id="51" name="Line Callout 2 50"/>
          <p:cNvSpPr/>
          <p:nvPr/>
        </p:nvSpPr>
        <p:spPr>
          <a:xfrm>
            <a:off x="4061072" y="6019800"/>
            <a:ext cx="2949328" cy="685800"/>
          </a:xfrm>
          <a:prstGeom prst="borderCallout2">
            <a:avLst>
              <a:gd name="adj1" fmla="val -5191"/>
              <a:gd name="adj2" fmla="val 8667"/>
              <a:gd name="adj3" fmla="val -317639"/>
              <a:gd name="adj4" fmla="val 9278"/>
              <a:gd name="adj5" fmla="val -359515"/>
              <a:gd name="adj6" fmla="val 21052"/>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smtClean="0">
                <a:solidFill>
                  <a:schemeClr val="tx1"/>
                </a:solidFill>
                <a:latin typeface="Verdana" pitchFamily="34" charset="0"/>
                <a:ea typeface="Verdana" pitchFamily="34" charset="0"/>
                <a:cs typeface="Verdana" pitchFamily="34" charset="0"/>
              </a:rPr>
              <a:t>Decodes instructions; sends information to the timing and control unit</a:t>
            </a:r>
            <a:endParaRPr lang="en-US" sz="1200" dirty="0">
              <a:solidFill>
                <a:schemeClr val="tx1"/>
              </a:solidFill>
              <a:latin typeface="Verdana" pitchFamily="34" charset="0"/>
              <a:ea typeface="Verdana" pitchFamily="34" charset="0"/>
              <a:cs typeface="Verdana" pitchFamily="34" charset="0"/>
            </a:endParaRPr>
          </a:p>
        </p:txBody>
      </p:sp>
      <p:sp>
        <p:nvSpPr>
          <p:cNvPr id="53" name="Line Callout 2 52"/>
          <p:cNvSpPr/>
          <p:nvPr/>
        </p:nvSpPr>
        <p:spPr>
          <a:xfrm>
            <a:off x="433487" y="5943600"/>
            <a:ext cx="2949328" cy="800100"/>
          </a:xfrm>
          <a:prstGeom prst="borderCallout2">
            <a:avLst>
              <a:gd name="adj1" fmla="val -5191"/>
              <a:gd name="adj2" fmla="val 8667"/>
              <a:gd name="adj3" fmla="val -107831"/>
              <a:gd name="adj4" fmla="val 8815"/>
              <a:gd name="adj5" fmla="val -212820"/>
              <a:gd name="adj6" fmla="val 71028"/>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smtClean="0">
                <a:solidFill>
                  <a:schemeClr val="tx1"/>
                </a:solidFill>
                <a:latin typeface="Verdana" pitchFamily="34" charset="0"/>
                <a:ea typeface="Verdana" pitchFamily="34" charset="0"/>
                <a:cs typeface="Verdana" pitchFamily="34" charset="0"/>
              </a:rPr>
              <a:t>Generates control signals for internal and external operations of the microprocessor</a:t>
            </a:r>
            <a:endParaRPr lang="en-US" sz="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0968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fade">
                                      <p:cBhvr>
                                        <p:cTn id="3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49" grpId="0" animBg="1"/>
      <p:bldP spid="51" grpId="0" animBg="1"/>
      <p:bldP spid="5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733800" y="791571"/>
            <a:ext cx="818677"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733800" y="3733800"/>
            <a:ext cx="22177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2743200"/>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40</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15" name="Rectangle 14"/>
          <p:cNvSpPr/>
          <p:nvPr/>
        </p:nvSpPr>
        <p:spPr>
          <a:xfrm>
            <a:off x="3657600" y="762000"/>
            <a:ext cx="5257800" cy="5715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SI or DI register is used to hold an index value for memory data and a signed 8-bit or unsigned 16-bit displacement will be specified in the instruction.</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Displacement is added to the index value in SI or DI register to obtain the EA.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In case of 8-bit displacement, it is sign extended to 16-bit before adding to the base value.</a:t>
            </a: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MOV CX, [SI + 0A2H]</a:t>
            </a:r>
          </a:p>
          <a:p>
            <a:pPr algn="just"/>
            <a:endParaRPr lang="en-US" sz="1400" b="1" dirty="0" smtClean="0">
              <a:solidFill>
                <a:schemeClr val="tx1"/>
              </a:solidFill>
              <a:latin typeface="Verdana" pitchFamily="34" charset="0"/>
              <a:ea typeface="Verdana" pitchFamily="34" charset="0"/>
              <a:cs typeface="Verdana" pitchFamily="34" charset="0"/>
            </a:endParaRPr>
          </a:p>
          <a:p>
            <a:pPr lvl="2" algn="just"/>
            <a:r>
              <a:rPr lang="en-US" sz="1400" b="1" dirty="0" smtClean="0">
                <a:solidFill>
                  <a:srgbClr val="C00000"/>
                </a:solidFill>
                <a:latin typeface="Verdana" pitchFamily="34" charset="0"/>
                <a:ea typeface="Verdana" pitchFamily="34" charset="0"/>
                <a:cs typeface="Verdana" pitchFamily="34" charset="0"/>
              </a:rPr>
              <a:t>Operations: </a:t>
            </a:r>
          </a:p>
          <a:p>
            <a:pPr lvl="2" algn="just"/>
            <a:endParaRPr lang="en-US" sz="1400" b="1" dirty="0" smtClean="0">
              <a:solidFill>
                <a:srgbClr val="C00000"/>
              </a:solidFill>
              <a:latin typeface="Verdana" pitchFamily="34" charset="0"/>
              <a:ea typeface="Verdana" pitchFamily="34" charset="0"/>
              <a:cs typeface="Verdana" pitchFamily="34" charset="0"/>
            </a:endParaRPr>
          </a:p>
          <a:p>
            <a:pPr lvl="3" algn="just"/>
            <a:r>
              <a:rPr lang="en-US" sz="1200" b="1" dirty="0" smtClean="0">
                <a:solidFill>
                  <a:srgbClr val="C00000"/>
                </a:solidFill>
                <a:latin typeface="Verdana" pitchFamily="34" charset="0"/>
                <a:ea typeface="Verdana" pitchFamily="34" charset="0"/>
                <a:cs typeface="Verdana" pitchFamily="34" charset="0"/>
              </a:rPr>
              <a:t>FFA2</a:t>
            </a:r>
            <a:r>
              <a:rPr lang="en-US" sz="1200" b="1" baseline="-25000" dirty="0" smtClean="0">
                <a:solidFill>
                  <a:srgbClr val="C00000"/>
                </a:solidFill>
                <a:latin typeface="Verdana" pitchFamily="34" charset="0"/>
                <a:ea typeface="Verdana" pitchFamily="34" charset="0"/>
                <a:cs typeface="Verdana" pitchFamily="34" charset="0"/>
              </a:rPr>
              <a:t>H</a:t>
            </a:r>
            <a:r>
              <a:rPr lang="en-US" sz="1200" b="1" dirty="0" smtClean="0">
                <a:solidFill>
                  <a:srgbClr val="C00000"/>
                </a:solidFill>
                <a:latin typeface="Verdana" pitchFamily="34" charset="0"/>
                <a:ea typeface="Verdana" pitchFamily="34" charset="0"/>
                <a:cs typeface="Verdana" pitchFamily="34" charset="0"/>
              </a:rPr>
              <a:t> </a:t>
            </a:r>
            <a:r>
              <a:rPr lang="en-US" sz="1200" b="1" dirty="0" smtClean="0">
                <a:solidFill>
                  <a:srgbClr val="C00000"/>
                </a:solidFill>
                <a:latin typeface="Verdana" pitchFamily="34" charset="0"/>
                <a:ea typeface="Verdana" pitchFamily="34" charset="0"/>
                <a:cs typeface="Verdana" pitchFamily="34" charset="0"/>
                <a:sym typeface="Symbol"/>
              </a:rPr>
              <a:t> A2</a:t>
            </a:r>
            <a:r>
              <a:rPr lang="en-US" sz="1200" b="1" baseline="-25000" dirty="0" smtClean="0">
                <a:solidFill>
                  <a:srgbClr val="C00000"/>
                </a:solidFill>
                <a:latin typeface="Verdana" pitchFamily="34" charset="0"/>
                <a:ea typeface="Verdana" pitchFamily="34" charset="0"/>
                <a:cs typeface="Verdana" pitchFamily="34" charset="0"/>
                <a:sym typeface="Symbol"/>
              </a:rPr>
              <a:t>H</a:t>
            </a:r>
            <a:r>
              <a:rPr lang="en-US" sz="1200" b="1" dirty="0" smtClean="0">
                <a:solidFill>
                  <a:srgbClr val="C00000"/>
                </a:solidFill>
                <a:latin typeface="Verdana" pitchFamily="34" charset="0"/>
                <a:ea typeface="Verdana" pitchFamily="34" charset="0"/>
                <a:cs typeface="Verdana" pitchFamily="34" charset="0"/>
                <a:sym typeface="Symbol"/>
              </a:rPr>
              <a:t>  (Sign extended)</a:t>
            </a:r>
          </a:p>
          <a:p>
            <a:pPr lvl="3" algn="just"/>
            <a:endParaRPr lang="en-US" sz="1200" b="1" dirty="0">
              <a:solidFill>
                <a:srgbClr val="C00000"/>
              </a:solidFill>
              <a:latin typeface="Verdana" pitchFamily="34" charset="0"/>
              <a:ea typeface="Verdana" pitchFamily="34" charset="0"/>
              <a:cs typeface="Verdana" pitchFamily="34" charset="0"/>
              <a:sym typeface="Symbol"/>
            </a:endParaRPr>
          </a:p>
          <a:p>
            <a:pPr lvl="3" algn="just"/>
            <a:r>
              <a:rPr lang="en-US" sz="1200" b="1" dirty="0" smtClean="0">
                <a:solidFill>
                  <a:srgbClr val="C00000"/>
                </a:solidFill>
                <a:latin typeface="Verdana" pitchFamily="34" charset="0"/>
                <a:ea typeface="Verdana" pitchFamily="34" charset="0"/>
                <a:cs typeface="Verdana" pitchFamily="34" charset="0"/>
                <a:sym typeface="Symbol"/>
              </a:rPr>
              <a:t>EA = (SI) + FFA2</a:t>
            </a:r>
            <a:r>
              <a:rPr lang="en-US" sz="1200" b="1" baseline="-25000" dirty="0" smtClean="0">
                <a:solidFill>
                  <a:srgbClr val="C00000"/>
                </a:solidFill>
                <a:latin typeface="Verdana" pitchFamily="34" charset="0"/>
                <a:ea typeface="Verdana" pitchFamily="34" charset="0"/>
                <a:cs typeface="Verdana" pitchFamily="34" charset="0"/>
                <a:sym typeface="Symbol"/>
              </a:rPr>
              <a:t>H</a:t>
            </a:r>
            <a:endParaRPr lang="en-US" sz="1200" b="1" dirty="0" smtClean="0">
              <a:solidFill>
                <a:srgbClr val="C00000"/>
              </a:solidFill>
              <a:latin typeface="Verdana" pitchFamily="34" charset="0"/>
              <a:ea typeface="Verdana" pitchFamily="34" charset="0"/>
              <a:cs typeface="Verdana" pitchFamily="34" charset="0"/>
              <a:sym typeface="Symbol"/>
            </a:endParaRPr>
          </a:p>
          <a:p>
            <a:pPr lvl="3" algn="just"/>
            <a:r>
              <a:rPr lang="en-US" sz="1200" b="1" dirty="0" smtClean="0">
                <a:solidFill>
                  <a:srgbClr val="C00000"/>
                </a:solidFill>
                <a:latin typeface="Verdana" pitchFamily="34" charset="0"/>
                <a:ea typeface="Verdana" pitchFamily="34" charset="0"/>
                <a:cs typeface="Verdana" pitchFamily="34" charset="0"/>
                <a:sym typeface="Symbol"/>
              </a:rPr>
              <a:t>BA = (DS) x 16</a:t>
            </a:r>
            <a:r>
              <a:rPr lang="en-US" sz="1200" b="1" baseline="-25000" dirty="0" smtClean="0">
                <a:solidFill>
                  <a:srgbClr val="C00000"/>
                </a:solidFill>
                <a:latin typeface="Verdana" pitchFamily="34" charset="0"/>
                <a:ea typeface="Verdana" pitchFamily="34" charset="0"/>
                <a:cs typeface="Verdana" pitchFamily="34" charset="0"/>
                <a:sym typeface="Symbol"/>
              </a:rPr>
              <a:t>10</a:t>
            </a:r>
            <a:endParaRPr lang="en-US" sz="1200" b="1" dirty="0" smtClean="0">
              <a:solidFill>
                <a:srgbClr val="C00000"/>
              </a:solidFill>
              <a:latin typeface="Verdana" pitchFamily="34" charset="0"/>
              <a:ea typeface="Verdana" pitchFamily="34" charset="0"/>
              <a:cs typeface="Verdana" pitchFamily="34" charset="0"/>
              <a:sym typeface="Symbol"/>
            </a:endParaRPr>
          </a:p>
          <a:p>
            <a:pPr lvl="3" algn="just"/>
            <a:r>
              <a:rPr lang="en-US" sz="1200" b="1" dirty="0" smtClean="0">
                <a:solidFill>
                  <a:srgbClr val="C00000"/>
                </a:solidFill>
                <a:latin typeface="Verdana" pitchFamily="34" charset="0"/>
                <a:ea typeface="Verdana" pitchFamily="34" charset="0"/>
                <a:cs typeface="Verdana" pitchFamily="34" charset="0"/>
                <a:sym typeface="Symbol"/>
              </a:rPr>
              <a:t>MA = BA + EA</a:t>
            </a:r>
          </a:p>
          <a:p>
            <a:pPr lvl="3" algn="just"/>
            <a:endParaRPr lang="en-US" sz="1200" b="1" dirty="0">
              <a:solidFill>
                <a:srgbClr val="C00000"/>
              </a:solidFill>
              <a:latin typeface="Verdana" pitchFamily="34" charset="0"/>
              <a:ea typeface="Verdana" pitchFamily="34" charset="0"/>
              <a:cs typeface="Verdana" pitchFamily="34" charset="0"/>
              <a:sym typeface="Symbol"/>
            </a:endParaRPr>
          </a:p>
          <a:p>
            <a:pPr lvl="3" algn="just"/>
            <a:r>
              <a:rPr lang="en-US" sz="1200" b="1" dirty="0">
                <a:solidFill>
                  <a:srgbClr val="C00000"/>
                </a:solidFill>
                <a:latin typeface="Verdana" pitchFamily="34" charset="0"/>
                <a:ea typeface="Verdana" pitchFamily="34" charset="0"/>
                <a:cs typeface="Verdana" pitchFamily="34" charset="0"/>
                <a:sym typeface="Symbol"/>
              </a:rPr>
              <a:t>(CX) </a:t>
            </a:r>
            <a:r>
              <a:rPr lang="en-US" sz="1200" b="1" dirty="0" smtClean="0">
                <a:solidFill>
                  <a:srgbClr val="C00000"/>
                </a:solidFill>
                <a:latin typeface="Verdana" pitchFamily="34" charset="0"/>
                <a:ea typeface="Verdana" pitchFamily="34" charset="0"/>
                <a:cs typeface="Verdana" pitchFamily="34" charset="0"/>
                <a:sym typeface="Symbol"/>
              </a:rPr>
              <a:t> (MA)   or,</a:t>
            </a:r>
          </a:p>
          <a:p>
            <a:pPr lvl="3" algn="just"/>
            <a:endParaRPr lang="en-US" sz="1200" b="1" dirty="0">
              <a:solidFill>
                <a:srgbClr val="C00000"/>
              </a:solidFill>
              <a:latin typeface="Verdana" pitchFamily="34" charset="0"/>
              <a:ea typeface="Verdana" pitchFamily="34" charset="0"/>
              <a:cs typeface="Verdana" pitchFamily="34" charset="0"/>
              <a:sym typeface="Symbol"/>
            </a:endParaRPr>
          </a:p>
          <a:p>
            <a:pPr lvl="3" algn="just"/>
            <a:r>
              <a:rPr lang="en-US" sz="1200" b="1" dirty="0" smtClean="0">
                <a:solidFill>
                  <a:srgbClr val="C00000"/>
                </a:solidFill>
                <a:latin typeface="Verdana" pitchFamily="34" charset="0"/>
                <a:ea typeface="Verdana" pitchFamily="34" charset="0"/>
                <a:cs typeface="Verdana" pitchFamily="34" charset="0"/>
                <a:sym typeface="Symbol"/>
              </a:rPr>
              <a:t>(CL)  (MA)</a:t>
            </a:r>
          </a:p>
          <a:p>
            <a:pPr lvl="3" algn="just"/>
            <a:r>
              <a:rPr lang="en-US" sz="1200" b="1" dirty="0">
                <a:solidFill>
                  <a:srgbClr val="C00000"/>
                </a:solidFill>
                <a:latin typeface="Verdana" pitchFamily="34" charset="0"/>
                <a:ea typeface="Verdana" pitchFamily="34" charset="0"/>
                <a:cs typeface="Verdana" pitchFamily="34" charset="0"/>
                <a:sym typeface="Symbol"/>
              </a:rPr>
              <a:t>(CH) </a:t>
            </a:r>
            <a:r>
              <a:rPr lang="en-US" sz="1200" b="1" dirty="0" smtClean="0">
                <a:solidFill>
                  <a:srgbClr val="C00000"/>
                </a:solidFill>
                <a:latin typeface="Verdana" pitchFamily="34" charset="0"/>
                <a:ea typeface="Verdana" pitchFamily="34" charset="0"/>
                <a:cs typeface="Verdana" pitchFamily="34" charset="0"/>
                <a:sym typeface="Symbol"/>
              </a:rPr>
              <a:t> (MA + 1)</a:t>
            </a:r>
            <a:endParaRPr lang="en-US" sz="1200" b="1" dirty="0">
              <a:solidFill>
                <a:srgbClr val="C00000"/>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136368" y="127323"/>
            <a:ext cx="2768796" cy="461665"/>
          </a:xfrm>
          <a:prstGeom prst="rect">
            <a:avLst/>
          </a:prstGeom>
          <a:noFill/>
        </p:spPr>
        <p:txBody>
          <a:bodyPr wrap="square" rtlCol="0">
            <a:spAutoFit/>
          </a:bodyPr>
          <a:lstStyle/>
          <a:p>
            <a:pPr algn="r"/>
            <a:r>
              <a:rPr lang="en-US" sz="1200" b="1" dirty="0" smtClean="0">
                <a:solidFill>
                  <a:srgbClr val="FF0000"/>
                </a:solidFill>
              </a:rPr>
              <a:t>Group II : Addressing modes for memory data</a:t>
            </a:r>
            <a:endParaRPr lang="en-US" sz="1200" b="1" dirty="0">
              <a:solidFill>
                <a:srgbClr val="FF0000"/>
              </a:solidFill>
            </a:endParaRPr>
          </a:p>
        </p:txBody>
      </p:sp>
    </p:spTree>
    <p:extLst>
      <p:ext uri="{BB962C8B-B14F-4D97-AF65-F5344CB8AC3E}">
        <p14:creationId xmlns:p14="http://schemas.microsoft.com/office/powerpoint/2010/main" val="34588768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784599" y="1447800"/>
            <a:ext cx="19304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84599" y="1219200"/>
            <a:ext cx="5155993"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010193" y="1025290"/>
            <a:ext cx="19304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02040" y="2209800"/>
            <a:ext cx="26749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3160266"/>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41</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16" name="Rectangle 15"/>
          <p:cNvSpPr/>
          <p:nvPr/>
        </p:nvSpPr>
        <p:spPr>
          <a:xfrm>
            <a:off x="3733800" y="762000"/>
            <a:ext cx="5257800" cy="556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In Based Index Addressing, the effective address is computed from the sum of a base register (BX or BP), an index register (SI or DI) and a displacement.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MOV DX, [BX + SI + 0AH]</a:t>
            </a:r>
          </a:p>
          <a:p>
            <a:pPr algn="just"/>
            <a:endParaRPr lang="en-US" sz="1400" b="1" dirty="0" smtClean="0">
              <a:solidFill>
                <a:schemeClr val="tx1"/>
              </a:solidFill>
              <a:latin typeface="Verdana" pitchFamily="34" charset="0"/>
              <a:ea typeface="Verdana" pitchFamily="34" charset="0"/>
              <a:cs typeface="Verdana" pitchFamily="34" charset="0"/>
            </a:endParaRPr>
          </a:p>
          <a:p>
            <a:pPr lvl="2" algn="just"/>
            <a:r>
              <a:rPr lang="en-US" sz="1400" b="1" dirty="0" smtClean="0">
                <a:solidFill>
                  <a:srgbClr val="C00000"/>
                </a:solidFill>
                <a:latin typeface="Verdana" pitchFamily="34" charset="0"/>
                <a:ea typeface="Verdana" pitchFamily="34" charset="0"/>
                <a:cs typeface="Verdana" pitchFamily="34" charset="0"/>
              </a:rPr>
              <a:t>Operations:</a:t>
            </a:r>
          </a:p>
          <a:p>
            <a:pPr lvl="2" algn="just"/>
            <a:endParaRPr lang="en-US" sz="1400" b="1" dirty="0">
              <a:solidFill>
                <a:srgbClr val="C00000"/>
              </a:solidFill>
              <a:latin typeface="Verdana" pitchFamily="34" charset="0"/>
              <a:ea typeface="Verdana" pitchFamily="34" charset="0"/>
              <a:cs typeface="Verdana" pitchFamily="34" charset="0"/>
            </a:endParaRPr>
          </a:p>
          <a:p>
            <a:pPr lvl="3" algn="just"/>
            <a:r>
              <a:rPr lang="en-US" sz="1400" b="1" dirty="0" smtClean="0">
                <a:solidFill>
                  <a:srgbClr val="C00000"/>
                </a:solidFill>
                <a:latin typeface="Verdana" pitchFamily="34" charset="0"/>
                <a:ea typeface="Verdana" pitchFamily="34" charset="0"/>
                <a:cs typeface="Verdana" pitchFamily="34" charset="0"/>
              </a:rPr>
              <a:t>000A</a:t>
            </a:r>
            <a:r>
              <a:rPr lang="en-US" sz="1400" b="1" baseline="-25000" dirty="0" smtClean="0">
                <a:solidFill>
                  <a:srgbClr val="C00000"/>
                </a:solidFill>
                <a:latin typeface="Verdana" pitchFamily="34" charset="0"/>
                <a:ea typeface="Verdana" pitchFamily="34" charset="0"/>
                <a:cs typeface="Verdana" pitchFamily="34" charset="0"/>
              </a:rPr>
              <a:t>H</a:t>
            </a:r>
            <a:r>
              <a:rPr lang="en-US" sz="1400" b="1" dirty="0" smtClean="0">
                <a:solidFill>
                  <a:srgbClr val="C00000"/>
                </a:solidFill>
                <a:latin typeface="Verdana" pitchFamily="34" charset="0"/>
                <a:ea typeface="Verdana" pitchFamily="34" charset="0"/>
                <a:cs typeface="Verdana" pitchFamily="34" charset="0"/>
              </a:rPr>
              <a:t> </a:t>
            </a:r>
            <a:r>
              <a:rPr lang="en-US" sz="1400" b="1" dirty="0" smtClean="0">
                <a:solidFill>
                  <a:srgbClr val="C00000"/>
                </a:solidFill>
                <a:latin typeface="Verdana" pitchFamily="34" charset="0"/>
                <a:ea typeface="Verdana" pitchFamily="34" charset="0"/>
                <a:cs typeface="Verdana" pitchFamily="34" charset="0"/>
                <a:sym typeface="Symbol"/>
              </a:rPr>
              <a:t> 0A</a:t>
            </a:r>
            <a:r>
              <a:rPr lang="en-US" sz="1400" b="1" baseline="-25000" dirty="0" smtClean="0">
                <a:solidFill>
                  <a:srgbClr val="C00000"/>
                </a:solidFill>
                <a:latin typeface="Verdana" pitchFamily="34" charset="0"/>
                <a:ea typeface="Verdana" pitchFamily="34" charset="0"/>
                <a:cs typeface="Verdana" pitchFamily="34" charset="0"/>
                <a:sym typeface="Symbol"/>
              </a:rPr>
              <a:t>H</a:t>
            </a:r>
            <a:r>
              <a:rPr lang="en-US" sz="1400" b="1" dirty="0" smtClean="0">
                <a:solidFill>
                  <a:srgbClr val="C00000"/>
                </a:solidFill>
                <a:latin typeface="Verdana" pitchFamily="34" charset="0"/>
                <a:ea typeface="Verdana" pitchFamily="34" charset="0"/>
                <a:cs typeface="Verdana" pitchFamily="34" charset="0"/>
                <a:sym typeface="Symbol"/>
              </a:rPr>
              <a:t>  (Sign extended)</a:t>
            </a:r>
          </a:p>
          <a:p>
            <a:pPr lvl="3" algn="just"/>
            <a:endParaRPr lang="en-US" sz="1400" b="1" dirty="0">
              <a:solidFill>
                <a:srgbClr val="C00000"/>
              </a:solidFill>
              <a:latin typeface="Verdana" pitchFamily="34" charset="0"/>
              <a:ea typeface="Verdana" pitchFamily="34" charset="0"/>
              <a:cs typeface="Verdana" pitchFamily="34" charset="0"/>
              <a:sym typeface="Symbol"/>
            </a:endParaRPr>
          </a:p>
          <a:p>
            <a:pPr lvl="3" algn="just"/>
            <a:r>
              <a:rPr lang="en-US" sz="1400" b="1" dirty="0" smtClean="0">
                <a:solidFill>
                  <a:srgbClr val="C00000"/>
                </a:solidFill>
                <a:latin typeface="Verdana" pitchFamily="34" charset="0"/>
                <a:ea typeface="Verdana" pitchFamily="34" charset="0"/>
                <a:cs typeface="Verdana" pitchFamily="34" charset="0"/>
                <a:sym typeface="Symbol"/>
              </a:rPr>
              <a:t>EA = (BX) + (SI) + 000A</a:t>
            </a:r>
            <a:r>
              <a:rPr lang="en-US" sz="1400" b="1" baseline="-25000" dirty="0" smtClean="0">
                <a:solidFill>
                  <a:srgbClr val="C00000"/>
                </a:solidFill>
                <a:latin typeface="Verdana" pitchFamily="34" charset="0"/>
                <a:ea typeface="Verdana" pitchFamily="34" charset="0"/>
                <a:cs typeface="Verdana" pitchFamily="34" charset="0"/>
                <a:sym typeface="Symbol"/>
              </a:rPr>
              <a:t>H</a:t>
            </a:r>
          </a:p>
          <a:p>
            <a:pPr lvl="3" algn="just"/>
            <a:r>
              <a:rPr lang="en-US" sz="1400" b="1" dirty="0" smtClean="0">
                <a:solidFill>
                  <a:srgbClr val="C00000"/>
                </a:solidFill>
                <a:latin typeface="Verdana" pitchFamily="34" charset="0"/>
                <a:ea typeface="Verdana" pitchFamily="34" charset="0"/>
                <a:cs typeface="Verdana" pitchFamily="34" charset="0"/>
                <a:sym typeface="Symbol"/>
              </a:rPr>
              <a:t>BA = (DS) x 16</a:t>
            </a:r>
            <a:r>
              <a:rPr lang="en-US" sz="1400" b="1" baseline="-25000" dirty="0" smtClean="0">
                <a:solidFill>
                  <a:srgbClr val="C00000"/>
                </a:solidFill>
                <a:latin typeface="Verdana" pitchFamily="34" charset="0"/>
                <a:ea typeface="Verdana" pitchFamily="34" charset="0"/>
                <a:cs typeface="Verdana" pitchFamily="34" charset="0"/>
                <a:sym typeface="Symbol"/>
              </a:rPr>
              <a:t>10</a:t>
            </a:r>
            <a:endParaRPr lang="en-US" sz="1400" b="1" dirty="0" smtClean="0">
              <a:solidFill>
                <a:srgbClr val="C00000"/>
              </a:solidFill>
              <a:latin typeface="Verdana" pitchFamily="34" charset="0"/>
              <a:ea typeface="Verdana" pitchFamily="34" charset="0"/>
              <a:cs typeface="Verdana" pitchFamily="34" charset="0"/>
              <a:sym typeface="Symbol"/>
            </a:endParaRPr>
          </a:p>
          <a:p>
            <a:pPr lvl="3" algn="just"/>
            <a:r>
              <a:rPr lang="en-US" sz="1400" b="1" dirty="0" smtClean="0">
                <a:solidFill>
                  <a:srgbClr val="C00000"/>
                </a:solidFill>
                <a:latin typeface="Verdana" pitchFamily="34" charset="0"/>
                <a:ea typeface="Verdana" pitchFamily="34" charset="0"/>
                <a:cs typeface="Verdana" pitchFamily="34" charset="0"/>
                <a:sym typeface="Symbol"/>
              </a:rPr>
              <a:t>MA = BA + EA</a:t>
            </a:r>
          </a:p>
          <a:p>
            <a:pPr lvl="3" algn="just"/>
            <a:endParaRPr lang="en-US" sz="1400" b="1" dirty="0">
              <a:solidFill>
                <a:srgbClr val="C00000"/>
              </a:solidFill>
              <a:latin typeface="Verdana" pitchFamily="34" charset="0"/>
              <a:ea typeface="Verdana" pitchFamily="34" charset="0"/>
              <a:cs typeface="Verdana" pitchFamily="34" charset="0"/>
              <a:sym typeface="Symbol"/>
            </a:endParaRPr>
          </a:p>
          <a:p>
            <a:pPr lvl="3" algn="just"/>
            <a:r>
              <a:rPr lang="en-US" sz="1400" b="1" dirty="0" smtClean="0">
                <a:solidFill>
                  <a:srgbClr val="C00000"/>
                </a:solidFill>
                <a:latin typeface="Verdana" pitchFamily="34" charset="0"/>
                <a:ea typeface="Verdana" pitchFamily="34" charset="0"/>
                <a:cs typeface="Verdana" pitchFamily="34" charset="0"/>
                <a:sym typeface="Symbol"/>
              </a:rPr>
              <a:t>(DX)  (MA)  or,</a:t>
            </a:r>
          </a:p>
          <a:p>
            <a:pPr lvl="3" algn="just"/>
            <a:endParaRPr lang="en-US" sz="1400" b="1" dirty="0">
              <a:solidFill>
                <a:srgbClr val="C00000"/>
              </a:solidFill>
              <a:latin typeface="Verdana" pitchFamily="34" charset="0"/>
              <a:ea typeface="Verdana" pitchFamily="34" charset="0"/>
              <a:cs typeface="Verdana" pitchFamily="34" charset="0"/>
              <a:sym typeface="Symbol"/>
            </a:endParaRPr>
          </a:p>
          <a:p>
            <a:pPr lvl="3" algn="just"/>
            <a:r>
              <a:rPr lang="en-US" sz="1400" b="1" dirty="0">
                <a:solidFill>
                  <a:srgbClr val="C00000"/>
                </a:solidFill>
                <a:latin typeface="Verdana" pitchFamily="34" charset="0"/>
                <a:ea typeface="Verdana" pitchFamily="34" charset="0"/>
                <a:cs typeface="Verdana" pitchFamily="34" charset="0"/>
                <a:sym typeface="Symbol"/>
              </a:rPr>
              <a:t>(DL) </a:t>
            </a:r>
            <a:r>
              <a:rPr lang="en-US" sz="1400" b="1" dirty="0" smtClean="0">
                <a:solidFill>
                  <a:srgbClr val="C00000"/>
                </a:solidFill>
                <a:latin typeface="Verdana" pitchFamily="34" charset="0"/>
                <a:ea typeface="Verdana" pitchFamily="34" charset="0"/>
                <a:cs typeface="Verdana" pitchFamily="34" charset="0"/>
                <a:sym typeface="Symbol"/>
              </a:rPr>
              <a:t> (MA)</a:t>
            </a:r>
          </a:p>
          <a:p>
            <a:pPr lvl="3" algn="just"/>
            <a:r>
              <a:rPr lang="en-US" sz="1400" b="1" dirty="0">
                <a:solidFill>
                  <a:srgbClr val="C00000"/>
                </a:solidFill>
                <a:latin typeface="Verdana" pitchFamily="34" charset="0"/>
                <a:ea typeface="Verdana" pitchFamily="34" charset="0"/>
                <a:cs typeface="Verdana" pitchFamily="34" charset="0"/>
                <a:sym typeface="Symbol"/>
              </a:rPr>
              <a:t>(DH) </a:t>
            </a:r>
            <a:r>
              <a:rPr lang="en-US" sz="1400" b="1" dirty="0" smtClean="0">
                <a:solidFill>
                  <a:srgbClr val="C00000"/>
                </a:solidFill>
                <a:latin typeface="Verdana" pitchFamily="34" charset="0"/>
                <a:ea typeface="Verdana" pitchFamily="34" charset="0"/>
                <a:cs typeface="Verdana" pitchFamily="34" charset="0"/>
                <a:sym typeface="Symbol"/>
              </a:rPr>
              <a:t> (MA + 1)</a:t>
            </a:r>
            <a:endParaRPr lang="en-US" sz="1400" b="1" dirty="0">
              <a:solidFill>
                <a:srgbClr val="C00000"/>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136368" y="127323"/>
            <a:ext cx="2768796" cy="461665"/>
          </a:xfrm>
          <a:prstGeom prst="rect">
            <a:avLst/>
          </a:prstGeom>
          <a:noFill/>
        </p:spPr>
        <p:txBody>
          <a:bodyPr wrap="square" rtlCol="0">
            <a:spAutoFit/>
          </a:bodyPr>
          <a:lstStyle/>
          <a:p>
            <a:pPr algn="r"/>
            <a:r>
              <a:rPr lang="en-US" sz="1200" b="1" dirty="0" smtClean="0">
                <a:solidFill>
                  <a:srgbClr val="FF0000"/>
                </a:solidFill>
              </a:rPr>
              <a:t>Group II : Addressing modes for memory data</a:t>
            </a:r>
            <a:endParaRPr lang="en-US" sz="1200" b="1" dirty="0">
              <a:solidFill>
                <a:srgbClr val="FF0000"/>
              </a:solidFill>
            </a:endParaRPr>
          </a:p>
        </p:txBody>
      </p:sp>
    </p:spTree>
    <p:extLst>
      <p:ext uri="{BB962C8B-B14F-4D97-AF65-F5344CB8AC3E}">
        <p14:creationId xmlns:p14="http://schemas.microsoft.com/office/powerpoint/2010/main" val="19818337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810000" y="2272352"/>
            <a:ext cx="1760846"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000500" y="2729552"/>
            <a:ext cx="4191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257800" y="2499246"/>
            <a:ext cx="4191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810000" y="1891352"/>
            <a:ext cx="11430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024952" y="1662752"/>
            <a:ext cx="11430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778992" y="3336308"/>
            <a:ext cx="1357376"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3581400"/>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42</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16" name="Rectangle 15"/>
          <p:cNvSpPr/>
          <p:nvPr/>
        </p:nvSpPr>
        <p:spPr>
          <a:xfrm>
            <a:off x="3733800" y="762000"/>
            <a:ext cx="5257800" cy="609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Employed in string operations to operate on string data.</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The effective address (EA) of source data is stored in SI register and the EA of destination is stored in DI register.</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Segment register </a:t>
            </a:r>
            <a:r>
              <a:rPr lang="en-US" sz="1400" b="1" dirty="0">
                <a:solidFill>
                  <a:schemeClr val="tx1"/>
                </a:solidFill>
                <a:latin typeface="Verdana" pitchFamily="34" charset="0"/>
                <a:ea typeface="Verdana" pitchFamily="34" charset="0"/>
                <a:cs typeface="Verdana" pitchFamily="34" charset="0"/>
              </a:rPr>
              <a:t>for calculating base address of </a:t>
            </a:r>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source data is DS and that of the destination data is ES</a:t>
            </a: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marL="0" lvl="2" algn="just"/>
            <a:r>
              <a:rPr lang="en-US" sz="1400" b="1" dirty="0" smtClean="0">
                <a:solidFill>
                  <a:srgbClr val="FF0000"/>
                </a:solidFill>
                <a:latin typeface="Verdana" pitchFamily="34" charset="0"/>
                <a:ea typeface="Verdana" pitchFamily="34" charset="0"/>
                <a:cs typeface="Verdana" pitchFamily="34" charset="0"/>
              </a:rPr>
              <a:t>Example: </a:t>
            </a:r>
            <a:r>
              <a:rPr lang="en-US" sz="1400" b="1" dirty="0">
                <a:solidFill>
                  <a:schemeClr val="tx1"/>
                </a:solidFill>
                <a:latin typeface="Verdana" pitchFamily="34" charset="0"/>
                <a:ea typeface="Verdana" pitchFamily="34" charset="0"/>
                <a:cs typeface="Verdana" pitchFamily="34" charset="0"/>
              </a:rPr>
              <a:t>MOVS BYTE</a:t>
            </a:r>
          </a:p>
          <a:p>
            <a:pPr algn="just"/>
            <a:endParaRPr lang="en-US" sz="1400" b="1" dirty="0" smtClean="0">
              <a:solidFill>
                <a:srgbClr val="FF0000"/>
              </a:solidFill>
              <a:latin typeface="Verdana" pitchFamily="34" charset="0"/>
              <a:ea typeface="Verdana" pitchFamily="34" charset="0"/>
              <a:cs typeface="Verdana" pitchFamily="34" charset="0"/>
            </a:endParaRPr>
          </a:p>
          <a:p>
            <a:pPr algn="just"/>
            <a:r>
              <a:rPr lang="en-US" sz="1400" b="1" dirty="0" smtClean="0">
                <a:solidFill>
                  <a:srgbClr val="C00000"/>
                </a:solidFill>
                <a:latin typeface="Verdana" pitchFamily="34" charset="0"/>
                <a:ea typeface="Verdana" pitchFamily="34" charset="0"/>
                <a:cs typeface="Verdana" pitchFamily="34" charset="0"/>
              </a:rPr>
              <a:t>Operations:</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accent2">
                    <a:lumMod val="50000"/>
                  </a:schemeClr>
                </a:solidFill>
                <a:latin typeface="Verdana" pitchFamily="34" charset="0"/>
                <a:ea typeface="Verdana" pitchFamily="34" charset="0"/>
                <a:cs typeface="Verdana" pitchFamily="34" charset="0"/>
              </a:rPr>
              <a:t>Calculation of source memory location:</a:t>
            </a:r>
          </a:p>
          <a:p>
            <a:pPr algn="just"/>
            <a:r>
              <a:rPr lang="it-IT" sz="1400" b="1" dirty="0" smtClean="0">
                <a:solidFill>
                  <a:srgbClr val="C00000"/>
                </a:solidFill>
                <a:latin typeface="Verdana" pitchFamily="34" charset="0"/>
                <a:ea typeface="Verdana" pitchFamily="34" charset="0"/>
                <a:cs typeface="Verdana" pitchFamily="34" charset="0"/>
              </a:rPr>
              <a:t>EA </a:t>
            </a:r>
            <a:r>
              <a:rPr lang="it-IT" sz="1400" b="1" dirty="0">
                <a:solidFill>
                  <a:srgbClr val="C00000"/>
                </a:solidFill>
                <a:latin typeface="Verdana" pitchFamily="34" charset="0"/>
                <a:ea typeface="Verdana" pitchFamily="34" charset="0"/>
                <a:cs typeface="Verdana" pitchFamily="34" charset="0"/>
              </a:rPr>
              <a:t>= (SI</a:t>
            </a:r>
            <a:r>
              <a:rPr lang="it-IT" sz="1400" b="1" dirty="0" smtClean="0">
                <a:solidFill>
                  <a:srgbClr val="C00000"/>
                </a:solidFill>
                <a:latin typeface="Verdana" pitchFamily="34" charset="0"/>
                <a:ea typeface="Verdana" pitchFamily="34" charset="0"/>
                <a:cs typeface="Verdana" pitchFamily="34" charset="0"/>
              </a:rPr>
              <a:t>)      BA = (DS) x 16</a:t>
            </a:r>
            <a:r>
              <a:rPr lang="it-IT" sz="1400" b="1" baseline="-25000" dirty="0" smtClean="0">
                <a:solidFill>
                  <a:srgbClr val="C00000"/>
                </a:solidFill>
                <a:latin typeface="Verdana" pitchFamily="34" charset="0"/>
                <a:ea typeface="Verdana" pitchFamily="34" charset="0"/>
                <a:cs typeface="Verdana" pitchFamily="34" charset="0"/>
              </a:rPr>
              <a:t>10</a:t>
            </a:r>
            <a:r>
              <a:rPr lang="it-IT" sz="1400" b="1" dirty="0" smtClean="0">
                <a:solidFill>
                  <a:srgbClr val="C00000"/>
                </a:solidFill>
                <a:latin typeface="Verdana" pitchFamily="34" charset="0"/>
                <a:ea typeface="Verdana" pitchFamily="34" charset="0"/>
                <a:cs typeface="Verdana" pitchFamily="34" charset="0"/>
              </a:rPr>
              <a:t>        MA </a:t>
            </a:r>
            <a:r>
              <a:rPr lang="it-IT" sz="1400" b="1" dirty="0">
                <a:solidFill>
                  <a:srgbClr val="C00000"/>
                </a:solidFill>
                <a:latin typeface="Verdana" pitchFamily="34" charset="0"/>
                <a:ea typeface="Verdana" pitchFamily="34" charset="0"/>
                <a:cs typeface="Verdana" pitchFamily="34" charset="0"/>
              </a:rPr>
              <a:t>= BA + </a:t>
            </a:r>
            <a:r>
              <a:rPr lang="it-IT" sz="1400" b="1" dirty="0" smtClean="0">
                <a:solidFill>
                  <a:srgbClr val="C00000"/>
                </a:solidFill>
                <a:latin typeface="Verdana" pitchFamily="34" charset="0"/>
                <a:ea typeface="Verdana" pitchFamily="34" charset="0"/>
                <a:cs typeface="Verdana" pitchFamily="34" charset="0"/>
              </a:rPr>
              <a:t>EA</a:t>
            </a:r>
          </a:p>
          <a:p>
            <a:pPr algn="just"/>
            <a:endParaRPr lang="it-IT" sz="1400" b="1" dirty="0" smtClean="0">
              <a:solidFill>
                <a:srgbClr val="C00000"/>
              </a:solidFill>
              <a:latin typeface="Verdana" pitchFamily="34" charset="0"/>
              <a:ea typeface="Verdana" pitchFamily="34" charset="0"/>
              <a:cs typeface="Verdana" pitchFamily="34" charset="0"/>
            </a:endParaRPr>
          </a:p>
          <a:p>
            <a:pPr algn="just"/>
            <a:r>
              <a:rPr lang="en-US" sz="1400" b="1" dirty="0">
                <a:solidFill>
                  <a:schemeClr val="accent2">
                    <a:lumMod val="50000"/>
                  </a:schemeClr>
                </a:solidFill>
                <a:latin typeface="Verdana" pitchFamily="34" charset="0"/>
                <a:ea typeface="Verdana" pitchFamily="34" charset="0"/>
                <a:cs typeface="Verdana" pitchFamily="34" charset="0"/>
              </a:rPr>
              <a:t>Calculation of </a:t>
            </a:r>
            <a:r>
              <a:rPr lang="en-US" sz="1400" b="1" dirty="0" smtClean="0">
                <a:solidFill>
                  <a:schemeClr val="accent2">
                    <a:lumMod val="50000"/>
                  </a:schemeClr>
                </a:solidFill>
                <a:latin typeface="Verdana" pitchFamily="34" charset="0"/>
                <a:ea typeface="Verdana" pitchFamily="34" charset="0"/>
                <a:cs typeface="Verdana" pitchFamily="34" charset="0"/>
              </a:rPr>
              <a:t>destination </a:t>
            </a:r>
            <a:r>
              <a:rPr lang="en-US" sz="1400" b="1" dirty="0">
                <a:solidFill>
                  <a:schemeClr val="accent2">
                    <a:lumMod val="50000"/>
                  </a:schemeClr>
                </a:solidFill>
                <a:latin typeface="Verdana" pitchFamily="34" charset="0"/>
                <a:ea typeface="Verdana" pitchFamily="34" charset="0"/>
                <a:cs typeface="Verdana" pitchFamily="34" charset="0"/>
              </a:rPr>
              <a:t>memory location</a:t>
            </a:r>
            <a:r>
              <a:rPr lang="en-US" sz="1400" b="1" dirty="0" smtClean="0">
                <a:solidFill>
                  <a:schemeClr val="accent2">
                    <a:lumMod val="50000"/>
                  </a:schemeClr>
                </a:solidFill>
                <a:latin typeface="Verdana" pitchFamily="34" charset="0"/>
                <a:ea typeface="Verdana" pitchFamily="34" charset="0"/>
                <a:cs typeface="Verdana" pitchFamily="34" charset="0"/>
              </a:rPr>
              <a:t>:</a:t>
            </a:r>
            <a:endParaRPr lang="it-IT" sz="1400" b="1" dirty="0" smtClean="0">
              <a:solidFill>
                <a:schemeClr val="accent2">
                  <a:lumMod val="50000"/>
                </a:schemeClr>
              </a:solidFill>
              <a:latin typeface="Verdana" pitchFamily="34" charset="0"/>
              <a:ea typeface="Verdana" pitchFamily="34" charset="0"/>
              <a:cs typeface="Verdana" pitchFamily="34" charset="0"/>
            </a:endParaRPr>
          </a:p>
          <a:p>
            <a:pPr algn="just"/>
            <a:r>
              <a:rPr lang="it-IT" sz="1400" b="1" dirty="0" smtClean="0">
                <a:solidFill>
                  <a:srgbClr val="C00000"/>
                </a:solidFill>
                <a:latin typeface="Verdana" pitchFamily="34" charset="0"/>
                <a:ea typeface="Verdana" pitchFamily="34" charset="0"/>
                <a:cs typeface="Verdana" pitchFamily="34" charset="0"/>
              </a:rPr>
              <a:t>EA</a:t>
            </a:r>
            <a:r>
              <a:rPr lang="it-IT" sz="1400" b="1" baseline="-25000" dirty="0" smtClean="0">
                <a:solidFill>
                  <a:srgbClr val="C00000"/>
                </a:solidFill>
                <a:latin typeface="Verdana" pitchFamily="34" charset="0"/>
                <a:ea typeface="Verdana" pitchFamily="34" charset="0"/>
                <a:cs typeface="Verdana" pitchFamily="34" charset="0"/>
              </a:rPr>
              <a:t>E</a:t>
            </a:r>
            <a:r>
              <a:rPr lang="it-IT" sz="1400" b="1" dirty="0" smtClean="0">
                <a:solidFill>
                  <a:srgbClr val="C00000"/>
                </a:solidFill>
                <a:latin typeface="Verdana" pitchFamily="34" charset="0"/>
                <a:ea typeface="Verdana" pitchFamily="34" charset="0"/>
                <a:cs typeface="Verdana" pitchFamily="34" charset="0"/>
              </a:rPr>
              <a:t> = (DI)     BA</a:t>
            </a:r>
            <a:r>
              <a:rPr lang="it-IT" sz="1400" b="1" baseline="-25000" dirty="0" smtClean="0">
                <a:solidFill>
                  <a:srgbClr val="C00000"/>
                </a:solidFill>
                <a:latin typeface="Verdana" pitchFamily="34" charset="0"/>
                <a:ea typeface="Verdana" pitchFamily="34" charset="0"/>
                <a:cs typeface="Verdana" pitchFamily="34" charset="0"/>
              </a:rPr>
              <a:t>E</a:t>
            </a:r>
            <a:r>
              <a:rPr lang="it-IT" sz="1400" b="1" dirty="0" smtClean="0">
                <a:solidFill>
                  <a:srgbClr val="C00000"/>
                </a:solidFill>
                <a:latin typeface="Verdana" pitchFamily="34" charset="0"/>
                <a:ea typeface="Verdana" pitchFamily="34" charset="0"/>
                <a:cs typeface="Verdana" pitchFamily="34" charset="0"/>
              </a:rPr>
              <a:t>  </a:t>
            </a:r>
            <a:r>
              <a:rPr lang="it-IT" sz="1400" b="1" dirty="0">
                <a:solidFill>
                  <a:srgbClr val="C00000"/>
                </a:solidFill>
                <a:latin typeface="Verdana" pitchFamily="34" charset="0"/>
                <a:ea typeface="Verdana" pitchFamily="34" charset="0"/>
                <a:cs typeface="Verdana" pitchFamily="34" charset="0"/>
              </a:rPr>
              <a:t>= (ES) x </a:t>
            </a:r>
            <a:r>
              <a:rPr lang="it-IT" sz="1400" b="1" dirty="0" smtClean="0">
                <a:solidFill>
                  <a:srgbClr val="C00000"/>
                </a:solidFill>
                <a:latin typeface="Verdana" pitchFamily="34" charset="0"/>
                <a:ea typeface="Verdana" pitchFamily="34" charset="0"/>
                <a:cs typeface="Verdana" pitchFamily="34" charset="0"/>
              </a:rPr>
              <a:t>16</a:t>
            </a:r>
            <a:r>
              <a:rPr lang="it-IT" sz="1400" b="1" baseline="-25000" dirty="0" smtClean="0">
                <a:solidFill>
                  <a:srgbClr val="C00000"/>
                </a:solidFill>
                <a:latin typeface="Verdana" pitchFamily="34" charset="0"/>
                <a:ea typeface="Verdana" pitchFamily="34" charset="0"/>
                <a:cs typeface="Verdana" pitchFamily="34" charset="0"/>
              </a:rPr>
              <a:t>10       </a:t>
            </a:r>
            <a:r>
              <a:rPr lang="it-IT" sz="1400" b="1" dirty="0" smtClean="0">
                <a:solidFill>
                  <a:srgbClr val="C00000"/>
                </a:solidFill>
                <a:latin typeface="Verdana" pitchFamily="34" charset="0"/>
                <a:ea typeface="Verdana" pitchFamily="34" charset="0"/>
                <a:cs typeface="Verdana" pitchFamily="34" charset="0"/>
              </a:rPr>
              <a:t>MA</a:t>
            </a:r>
            <a:r>
              <a:rPr lang="it-IT" sz="1400" b="1" baseline="-25000" dirty="0" smtClean="0">
                <a:solidFill>
                  <a:srgbClr val="C00000"/>
                </a:solidFill>
                <a:latin typeface="Verdana" pitchFamily="34" charset="0"/>
                <a:ea typeface="Verdana" pitchFamily="34" charset="0"/>
                <a:cs typeface="Verdana" pitchFamily="34" charset="0"/>
              </a:rPr>
              <a:t>E</a:t>
            </a:r>
            <a:r>
              <a:rPr lang="it-IT" sz="1400" b="1" dirty="0" smtClean="0">
                <a:solidFill>
                  <a:srgbClr val="C00000"/>
                </a:solidFill>
                <a:latin typeface="Verdana" pitchFamily="34" charset="0"/>
                <a:ea typeface="Verdana" pitchFamily="34" charset="0"/>
                <a:cs typeface="Verdana" pitchFamily="34" charset="0"/>
              </a:rPr>
              <a:t> </a:t>
            </a:r>
            <a:r>
              <a:rPr lang="it-IT" sz="1400" b="1" dirty="0">
                <a:solidFill>
                  <a:srgbClr val="C00000"/>
                </a:solidFill>
                <a:latin typeface="Verdana" pitchFamily="34" charset="0"/>
                <a:ea typeface="Verdana" pitchFamily="34" charset="0"/>
                <a:cs typeface="Verdana" pitchFamily="34" charset="0"/>
              </a:rPr>
              <a:t>= BA</a:t>
            </a:r>
            <a:r>
              <a:rPr lang="it-IT" sz="1400" b="1" baseline="-25000" dirty="0">
                <a:solidFill>
                  <a:srgbClr val="C00000"/>
                </a:solidFill>
                <a:latin typeface="Verdana" pitchFamily="34" charset="0"/>
                <a:ea typeface="Verdana" pitchFamily="34" charset="0"/>
                <a:cs typeface="Verdana" pitchFamily="34" charset="0"/>
              </a:rPr>
              <a:t>E</a:t>
            </a:r>
            <a:r>
              <a:rPr lang="it-IT" sz="1400" b="1" dirty="0">
                <a:solidFill>
                  <a:srgbClr val="C00000"/>
                </a:solidFill>
                <a:latin typeface="Verdana" pitchFamily="34" charset="0"/>
                <a:ea typeface="Verdana" pitchFamily="34" charset="0"/>
                <a:cs typeface="Verdana" pitchFamily="34" charset="0"/>
              </a:rPr>
              <a:t> + EA</a:t>
            </a:r>
            <a:r>
              <a:rPr lang="it-IT" sz="1400" b="1" baseline="-25000" dirty="0">
                <a:solidFill>
                  <a:srgbClr val="C00000"/>
                </a:solidFill>
                <a:latin typeface="Verdana" pitchFamily="34" charset="0"/>
                <a:ea typeface="Verdana" pitchFamily="34" charset="0"/>
                <a:cs typeface="Verdana" pitchFamily="34" charset="0"/>
              </a:rPr>
              <a:t>E</a:t>
            </a:r>
          </a:p>
          <a:p>
            <a:pPr algn="just"/>
            <a:endParaRPr lang="it-IT" sz="1400" b="1" dirty="0">
              <a:solidFill>
                <a:srgbClr val="C00000"/>
              </a:solidFill>
              <a:latin typeface="Verdana" pitchFamily="34" charset="0"/>
              <a:ea typeface="Verdana" pitchFamily="34" charset="0"/>
              <a:cs typeface="Verdana" pitchFamily="34" charset="0"/>
            </a:endParaRPr>
          </a:p>
          <a:p>
            <a:pPr algn="just"/>
            <a:endParaRPr lang="it-IT" sz="1400" b="1" dirty="0">
              <a:solidFill>
                <a:srgbClr val="C00000"/>
              </a:solidFill>
              <a:latin typeface="Verdana" pitchFamily="34" charset="0"/>
              <a:ea typeface="Verdana" pitchFamily="34" charset="0"/>
              <a:cs typeface="Verdana" pitchFamily="34" charset="0"/>
            </a:endParaRPr>
          </a:p>
          <a:p>
            <a:pPr algn="just"/>
            <a:r>
              <a:rPr lang="it-IT" sz="1400" b="1" dirty="0">
                <a:solidFill>
                  <a:srgbClr val="C00000"/>
                </a:solidFill>
                <a:latin typeface="Verdana" pitchFamily="34" charset="0"/>
                <a:ea typeface="Verdana" pitchFamily="34" charset="0"/>
                <a:cs typeface="Verdana" pitchFamily="34" charset="0"/>
              </a:rPr>
              <a:t>(MAE) </a:t>
            </a:r>
            <a:r>
              <a:rPr lang="it-IT" sz="1400" b="1" dirty="0" smtClean="0">
                <a:solidFill>
                  <a:srgbClr val="C00000"/>
                </a:solidFill>
                <a:latin typeface="Verdana" pitchFamily="34" charset="0"/>
                <a:ea typeface="Verdana" pitchFamily="34" charset="0"/>
                <a:cs typeface="Verdana" pitchFamily="34" charset="0"/>
                <a:sym typeface="Symbol"/>
              </a:rPr>
              <a:t></a:t>
            </a:r>
            <a:r>
              <a:rPr lang="it-IT" sz="1400" b="1" dirty="0" smtClean="0">
                <a:solidFill>
                  <a:srgbClr val="C00000"/>
                </a:solidFill>
                <a:latin typeface="Verdana" pitchFamily="34" charset="0"/>
                <a:ea typeface="Verdana" pitchFamily="34" charset="0"/>
                <a:cs typeface="Verdana" pitchFamily="34" charset="0"/>
              </a:rPr>
              <a:t> </a:t>
            </a:r>
            <a:r>
              <a:rPr lang="it-IT" sz="1400" b="1" dirty="0">
                <a:solidFill>
                  <a:srgbClr val="C00000"/>
                </a:solidFill>
                <a:latin typeface="Verdana" pitchFamily="34" charset="0"/>
                <a:ea typeface="Verdana" pitchFamily="34" charset="0"/>
                <a:cs typeface="Verdana" pitchFamily="34" charset="0"/>
              </a:rPr>
              <a:t>(MA</a:t>
            </a:r>
            <a:r>
              <a:rPr lang="it-IT" sz="1400" b="1" dirty="0" smtClean="0">
                <a:solidFill>
                  <a:srgbClr val="C00000"/>
                </a:solidFill>
                <a:latin typeface="Verdana" pitchFamily="34" charset="0"/>
                <a:ea typeface="Verdana" pitchFamily="34" charset="0"/>
                <a:cs typeface="Verdana" pitchFamily="34" charset="0"/>
              </a:rPr>
              <a:t>)</a:t>
            </a:r>
          </a:p>
          <a:p>
            <a:pPr algn="just"/>
            <a:endParaRPr lang="it-IT" sz="1400" b="1" dirty="0">
              <a:solidFill>
                <a:srgbClr val="C00000"/>
              </a:solidFill>
              <a:latin typeface="Verdana" pitchFamily="34" charset="0"/>
              <a:ea typeface="Verdana" pitchFamily="34" charset="0"/>
              <a:cs typeface="Verdana" pitchFamily="34" charset="0"/>
            </a:endParaRPr>
          </a:p>
          <a:p>
            <a:pPr algn="just"/>
            <a:r>
              <a:rPr lang="it-IT" sz="1400" b="1" dirty="0">
                <a:solidFill>
                  <a:srgbClr val="C00000"/>
                </a:solidFill>
                <a:latin typeface="Verdana" pitchFamily="34" charset="0"/>
                <a:ea typeface="Verdana" pitchFamily="34" charset="0"/>
                <a:cs typeface="Verdana" pitchFamily="34" charset="0"/>
              </a:rPr>
              <a:t>If DF = 1, then (SI) </a:t>
            </a:r>
            <a:r>
              <a:rPr lang="it-IT" sz="1400" b="1" dirty="0">
                <a:solidFill>
                  <a:srgbClr val="C00000"/>
                </a:solidFill>
                <a:latin typeface="Verdana" pitchFamily="34" charset="0"/>
                <a:ea typeface="Verdana" pitchFamily="34" charset="0"/>
                <a:cs typeface="Verdana" pitchFamily="34" charset="0"/>
                <a:sym typeface="Symbol"/>
              </a:rPr>
              <a:t></a:t>
            </a:r>
            <a:r>
              <a:rPr lang="it-IT" sz="1400" b="1" dirty="0" smtClean="0">
                <a:solidFill>
                  <a:srgbClr val="C00000"/>
                </a:solidFill>
                <a:latin typeface="Verdana" pitchFamily="34" charset="0"/>
                <a:ea typeface="Verdana" pitchFamily="34" charset="0"/>
                <a:cs typeface="Verdana" pitchFamily="34" charset="0"/>
              </a:rPr>
              <a:t> </a:t>
            </a:r>
            <a:r>
              <a:rPr lang="it-IT" sz="1400" b="1" dirty="0">
                <a:solidFill>
                  <a:srgbClr val="C00000"/>
                </a:solidFill>
                <a:latin typeface="Verdana" pitchFamily="34" charset="0"/>
                <a:ea typeface="Verdana" pitchFamily="34" charset="0"/>
                <a:cs typeface="Verdana" pitchFamily="34" charset="0"/>
              </a:rPr>
              <a:t>(SI) – 1 and (DI) = (DI) - 1 </a:t>
            </a:r>
          </a:p>
          <a:p>
            <a:pPr algn="just"/>
            <a:r>
              <a:rPr lang="it-IT" sz="1400" b="1" dirty="0" smtClean="0">
                <a:solidFill>
                  <a:srgbClr val="C00000"/>
                </a:solidFill>
                <a:latin typeface="Verdana" pitchFamily="34" charset="0"/>
                <a:ea typeface="Verdana" pitchFamily="34" charset="0"/>
                <a:cs typeface="Verdana" pitchFamily="34" charset="0"/>
              </a:rPr>
              <a:t>If </a:t>
            </a:r>
            <a:r>
              <a:rPr lang="it-IT" sz="1400" b="1" dirty="0">
                <a:solidFill>
                  <a:srgbClr val="C00000"/>
                </a:solidFill>
                <a:latin typeface="Verdana" pitchFamily="34" charset="0"/>
                <a:ea typeface="Verdana" pitchFamily="34" charset="0"/>
                <a:cs typeface="Verdana" pitchFamily="34" charset="0"/>
              </a:rPr>
              <a:t>DF = </a:t>
            </a:r>
            <a:r>
              <a:rPr lang="it-IT" sz="1400" b="1" dirty="0" smtClean="0">
                <a:solidFill>
                  <a:srgbClr val="C00000"/>
                </a:solidFill>
                <a:latin typeface="Verdana" pitchFamily="34" charset="0"/>
                <a:ea typeface="Verdana" pitchFamily="34" charset="0"/>
                <a:cs typeface="Verdana" pitchFamily="34" charset="0"/>
              </a:rPr>
              <a:t>0, </a:t>
            </a:r>
            <a:r>
              <a:rPr lang="it-IT" sz="1400" b="1" dirty="0">
                <a:solidFill>
                  <a:srgbClr val="C00000"/>
                </a:solidFill>
                <a:latin typeface="Verdana" pitchFamily="34" charset="0"/>
                <a:ea typeface="Verdana" pitchFamily="34" charset="0"/>
                <a:cs typeface="Verdana" pitchFamily="34" charset="0"/>
              </a:rPr>
              <a:t>then (SI) </a:t>
            </a:r>
            <a:r>
              <a:rPr lang="it-IT" sz="1400" b="1" dirty="0">
                <a:solidFill>
                  <a:srgbClr val="C00000"/>
                </a:solidFill>
                <a:latin typeface="Verdana" pitchFamily="34" charset="0"/>
                <a:ea typeface="Verdana" pitchFamily="34" charset="0"/>
                <a:cs typeface="Verdana" pitchFamily="34" charset="0"/>
                <a:sym typeface="Symbol"/>
              </a:rPr>
              <a:t></a:t>
            </a:r>
            <a:r>
              <a:rPr lang="it-IT" sz="1400" b="1" dirty="0">
                <a:solidFill>
                  <a:srgbClr val="C00000"/>
                </a:solidFill>
                <a:latin typeface="Verdana" pitchFamily="34" charset="0"/>
                <a:ea typeface="Verdana" pitchFamily="34" charset="0"/>
                <a:cs typeface="Verdana" pitchFamily="34" charset="0"/>
              </a:rPr>
              <a:t> (SI) </a:t>
            </a:r>
            <a:r>
              <a:rPr lang="it-IT" sz="1400" b="1" dirty="0" smtClean="0">
                <a:solidFill>
                  <a:srgbClr val="C00000"/>
                </a:solidFill>
                <a:latin typeface="Verdana" pitchFamily="34" charset="0"/>
                <a:ea typeface="Verdana" pitchFamily="34" charset="0"/>
                <a:cs typeface="Verdana" pitchFamily="34" charset="0"/>
              </a:rPr>
              <a:t>+1 </a:t>
            </a:r>
            <a:r>
              <a:rPr lang="it-IT" sz="1400" b="1" dirty="0">
                <a:solidFill>
                  <a:srgbClr val="C00000"/>
                </a:solidFill>
                <a:latin typeface="Verdana" pitchFamily="34" charset="0"/>
                <a:ea typeface="Verdana" pitchFamily="34" charset="0"/>
                <a:cs typeface="Verdana" pitchFamily="34" charset="0"/>
              </a:rPr>
              <a:t>and (DI) = (DI) </a:t>
            </a:r>
            <a:r>
              <a:rPr lang="it-IT" sz="1400" b="1" dirty="0" smtClean="0">
                <a:solidFill>
                  <a:srgbClr val="C00000"/>
                </a:solidFill>
                <a:latin typeface="Verdana" pitchFamily="34" charset="0"/>
                <a:ea typeface="Verdana" pitchFamily="34" charset="0"/>
                <a:cs typeface="Verdana" pitchFamily="34" charset="0"/>
              </a:rPr>
              <a:t>+ </a:t>
            </a:r>
            <a:r>
              <a:rPr lang="it-IT" sz="1400" b="1" dirty="0">
                <a:solidFill>
                  <a:srgbClr val="C00000"/>
                </a:solidFill>
                <a:latin typeface="Verdana" pitchFamily="34" charset="0"/>
                <a:ea typeface="Verdana" pitchFamily="34" charset="0"/>
                <a:cs typeface="Verdana" pitchFamily="34" charset="0"/>
              </a:rPr>
              <a:t>1 </a:t>
            </a:r>
          </a:p>
          <a:p>
            <a:pPr algn="just"/>
            <a:endParaRPr lang="en-US" sz="1400" b="1" dirty="0" smtClean="0">
              <a:solidFill>
                <a:srgbClr val="C00000"/>
              </a:solidFill>
              <a:latin typeface="Verdana" pitchFamily="34" charset="0"/>
              <a:ea typeface="Verdana" pitchFamily="34" charset="0"/>
              <a:cs typeface="Verdana" pitchFamily="34" charset="0"/>
            </a:endParaRPr>
          </a:p>
        </p:txBody>
      </p:sp>
      <p:sp>
        <p:nvSpPr>
          <p:cNvPr id="10" name="TextBox 9"/>
          <p:cNvSpPr txBox="1"/>
          <p:nvPr/>
        </p:nvSpPr>
        <p:spPr>
          <a:xfrm>
            <a:off x="6136368" y="147935"/>
            <a:ext cx="2768796" cy="461665"/>
          </a:xfrm>
          <a:prstGeom prst="rect">
            <a:avLst/>
          </a:prstGeom>
          <a:noFill/>
        </p:spPr>
        <p:txBody>
          <a:bodyPr wrap="square" rtlCol="0">
            <a:spAutoFit/>
          </a:bodyPr>
          <a:lstStyle/>
          <a:p>
            <a:pPr algn="r"/>
            <a:r>
              <a:rPr lang="en-US" sz="1200" b="1" dirty="0" smtClean="0">
                <a:solidFill>
                  <a:srgbClr val="FF0000"/>
                </a:solidFill>
              </a:rPr>
              <a:t>Group II : Addressing modes for memory data</a:t>
            </a:r>
            <a:endParaRPr lang="en-US" sz="1200" b="1" dirty="0">
              <a:solidFill>
                <a:srgbClr val="FF0000"/>
              </a:solidFill>
            </a:endParaRPr>
          </a:p>
        </p:txBody>
      </p:sp>
      <p:sp>
        <p:nvSpPr>
          <p:cNvPr id="17" name="Line Callout 1 16"/>
          <p:cNvSpPr/>
          <p:nvPr/>
        </p:nvSpPr>
        <p:spPr>
          <a:xfrm>
            <a:off x="914400" y="5715000"/>
            <a:ext cx="2286000" cy="427346"/>
          </a:xfrm>
          <a:prstGeom prst="borderCallout1">
            <a:avLst>
              <a:gd name="adj1" fmla="val 1890"/>
              <a:gd name="adj2" fmla="val 98976"/>
              <a:gd name="adj3" fmla="val -124603"/>
              <a:gd name="adj4" fmla="val 126429"/>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smtClean="0">
                <a:solidFill>
                  <a:schemeClr val="tx1"/>
                </a:solidFill>
              </a:rPr>
              <a:t>Note : Effective address of the Extra segment register</a:t>
            </a:r>
            <a:endParaRPr lang="en-US" sz="1200" dirty="0">
              <a:solidFill>
                <a:schemeClr val="tx1"/>
              </a:solidFill>
            </a:endParaRPr>
          </a:p>
        </p:txBody>
      </p:sp>
    </p:spTree>
    <p:extLst>
      <p:ext uri="{BB962C8B-B14F-4D97-AF65-F5344CB8AC3E}">
        <p14:creationId xmlns:p14="http://schemas.microsoft.com/office/powerpoint/2010/main" val="26925858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813111" y="4833012"/>
            <a:ext cx="1583708"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778992" y="2057400"/>
            <a:ext cx="1583708"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4038600"/>
            <a:ext cx="3264190" cy="678240"/>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16" name="Rectangle 15"/>
          <p:cNvSpPr/>
          <p:nvPr/>
        </p:nvSpPr>
        <p:spPr>
          <a:xfrm>
            <a:off x="3733800" y="762000"/>
            <a:ext cx="5257800" cy="5715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These addressing modes are used to access data from standard I/O mapped devices or ports.</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In </a:t>
            </a:r>
            <a:r>
              <a:rPr lang="en-US" sz="1400" b="1" dirty="0" smtClean="0">
                <a:solidFill>
                  <a:srgbClr val="0070C0"/>
                </a:solidFill>
                <a:latin typeface="Verdana" pitchFamily="34" charset="0"/>
                <a:ea typeface="Verdana" pitchFamily="34" charset="0"/>
                <a:cs typeface="Verdana" pitchFamily="34" charset="0"/>
              </a:rPr>
              <a:t>direct port addressing mode</a:t>
            </a:r>
            <a:r>
              <a:rPr lang="en-US" sz="1400" b="1" dirty="0" smtClean="0">
                <a:solidFill>
                  <a:schemeClr val="tx1"/>
                </a:solidFill>
                <a:latin typeface="Verdana" pitchFamily="34" charset="0"/>
                <a:ea typeface="Verdana" pitchFamily="34" charset="0"/>
                <a:cs typeface="Verdana" pitchFamily="34" charset="0"/>
              </a:rPr>
              <a:t>, an 8-bit port address is directly specified in the instruction.</a:t>
            </a:r>
          </a:p>
          <a:p>
            <a:pPr algn="just"/>
            <a:endParaRPr lang="en-US" sz="1400" b="1" dirty="0">
              <a:solidFill>
                <a:schemeClr val="tx1"/>
              </a:solidFill>
              <a:latin typeface="Verdana" pitchFamily="34" charset="0"/>
              <a:ea typeface="Verdana" pitchFamily="34" charset="0"/>
              <a:cs typeface="Verdana" pitchFamily="34" charset="0"/>
            </a:endParaRPr>
          </a:p>
          <a:p>
            <a:pPr marL="0" lvl="2" algn="just"/>
            <a:r>
              <a:rPr lang="en-US" sz="1400" b="1" dirty="0" smtClean="0">
                <a:solidFill>
                  <a:srgbClr val="FF0000"/>
                </a:solidFill>
                <a:latin typeface="Verdana" pitchFamily="34" charset="0"/>
                <a:ea typeface="Verdana" pitchFamily="34" charset="0"/>
                <a:cs typeface="Verdana" pitchFamily="34" charset="0"/>
              </a:rPr>
              <a:t>Example:  </a:t>
            </a:r>
            <a:r>
              <a:rPr lang="en-US" sz="1400" b="1" dirty="0" smtClean="0">
                <a:solidFill>
                  <a:schemeClr val="tx1"/>
                </a:solidFill>
                <a:latin typeface="Verdana" pitchFamily="34" charset="0"/>
                <a:ea typeface="Verdana" pitchFamily="34" charset="0"/>
                <a:cs typeface="Verdana" pitchFamily="34" charset="0"/>
              </a:rPr>
              <a:t>IN AL, [09H]</a:t>
            </a:r>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smtClean="0">
              <a:solidFill>
                <a:srgbClr val="FF0000"/>
              </a:solidFill>
              <a:latin typeface="Verdana" pitchFamily="34" charset="0"/>
              <a:ea typeface="Verdana" pitchFamily="34" charset="0"/>
              <a:cs typeface="Verdana" pitchFamily="34" charset="0"/>
            </a:endParaRPr>
          </a:p>
          <a:p>
            <a:pPr algn="just"/>
            <a:r>
              <a:rPr lang="en-US" sz="1400" b="1" dirty="0" smtClean="0">
                <a:solidFill>
                  <a:srgbClr val="C00000"/>
                </a:solidFill>
                <a:latin typeface="Verdana" pitchFamily="34" charset="0"/>
                <a:ea typeface="Verdana" pitchFamily="34" charset="0"/>
                <a:cs typeface="Verdana" pitchFamily="34" charset="0"/>
              </a:rPr>
              <a:t>Operations: </a:t>
            </a:r>
            <a:r>
              <a:rPr lang="it-IT" sz="1400" b="1" dirty="0" smtClean="0">
                <a:solidFill>
                  <a:srgbClr val="C00000"/>
                </a:solidFill>
                <a:latin typeface="Verdana" pitchFamily="34" charset="0"/>
                <a:ea typeface="Verdana" pitchFamily="34" charset="0"/>
                <a:cs typeface="Verdana" pitchFamily="34" charset="0"/>
              </a:rPr>
              <a:t>  PORT</a:t>
            </a:r>
            <a:r>
              <a:rPr lang="it-IT" sz="1400" b="1" baseline="-25000" dirty="0" smtClean="0">
                <a:solidFill>
                  <a:srgbClr val="C00000"/>
                </a:solidFill>
                <a:latin typeface="Verdana" pitchFamily="34" charset="0"/>
                <a:ea typeface="Verdana" pitchFamily="34" charset="0"/>
                <a:cs typeface="Verdana" pitchFamily="34" charset="0"/>
              </a:rPr>
              <a:t>addr</a:t>
            </a:r>
            <a:r>
              <a:rPr lang="it-IT" sz="1400" b="1" dirty="0" smtClean="0">
                <a:solidFill>
                  <a:srgbClr val="C00000"/>
                </a:solidFill>
                <a:latin typeface="Verdana" pitchFamily="34" charset="0"/>
                <a:ea typeface="Verdana" pitchFamily="34" charset="0"/>
                <a:cs typeface="Verdana" pitchFamily="34" charset="0"/>
              </a:rPr>
              <a:t> = 09</a:t>
            </a:r>
            <a:r>
              <a:rPr lang="it-IT" sz="1400" b="1" baseline="-25000" dirty="0" smtClean="0">
                <a:solidFill>
                  <a:srgbClr val="C00000"/>
                </a:solidFill>
                <a:latin typeface="Verdana" pitchFamily="34" charset="0"/>
                <a:ea typeface="Verdana" pitchFamily="34" charset="0"/>
                <a:cs typeface="Verdana" pitchFamily="34" charset="0"/>
              </a:rPr>
              <a:t>H</a:t>
            </a:r>
            <a:endParaRPr lang="it-IT" sz="1400" b="1" dirty="0">
              <a:solidFill>
                <a:srgbClr val="C00000"/>
              </a:solidFill>
              <a:latin typeface="Verdana" pitchFamily="34" charset="0"/>
              <a:ea typeface="Verdana" pitchFamily="34" charset="0"/>
              <a:cs typeface="Verdana" pitchFamily="34" charset="0"/>
            </a:endParaRPr>
          </a:p>
          <a:p>
            <a:pPr algn="just"/>
            <a:r>
              <a:rPr lang="it-IT" sz="1400" b="1" dirty="0" smtClean="0">
                <a:solidFill>
                  <a:srgbClr val="C00000"/>
                </a:solidFill>
                <a:latin typeface="Verdana" pitchFamily="34" charset="0"/>
                <a:ea typeface="Verdana" pitchFamily="34" charset="0"/>
                <a:cs typeface="Verdana" pitchFamily="34" charset="0"/>
              </a:rPr>
              <a:t>	       (AL) </a:t>
            </a:r>
            <a:r>
              <a:rPr lang="it-IT" sz="1400" b="1" dirty="0" smtClean="0">
                <a:solidFill>
                  <a:srgbClr val="C00000"/>
                </a:solidFill>
                <a:latin typeface="Verdana" pitchFamily="34" charset="0"/>
                <a:ea typeface="Verdana" pitchFamily="34" charset="0"/>
                <a:cs typeface="Verdana" pitchFamily="34" charset="0"/>
                <a:sym typeface="Symbol"/>
              </a:rPr>
              <a:t></a:t>
            </a:r>
            <a:r>
              <a:rPr lang="it-IT" sz="1400" b="1" dirty="0" smtClean="0">
                <a:solidFill>
                  <a:srgbClr val="C00000"/>
                </a:solidFill>
                <a:latin typeface="Verdana" pitchFamily="34" charset="0"/>
                <a:ea typeface="Verdana" pitchFamily="34" charset="0"/>
                <a:cs typeface="Verdana" pitchFamily="34" charset="0"/>
              </a:rPr>
              <a:t> (PORT)  </a:t>
            </a:r>
          </a:p>
          <a:p>
            <a:pPr algn="just"/>
            <a:endParaRPr lang="it-IT" sz="1400" b="1" dirty="0">
              <a:solidFill>
                <a:srgbClr val="C00000"/>
              </a:solidFill>
              <a:latin typeface="Verdana" pitchFamily="34" charset="0"/>
              <a:ea typeface="Verdana" pitchFamily="34" charset="0"/>
              <a:cs typeface="Verdana" pitchFamily="34" charset="0"/>
            </a:endParaRPr>
          </a:p>
          <a:p>
            <a:pPr algn="just"/>
            <a:r>
              <a:rPr lang="it-IT" sz="1400" b="1" dirty="0" smtClean="0">
                <a:solidFill>
                  <a:srgbClr val="C00000"/>
                </a:solidFill>
                <a:latin typeface="Verdana" pitchFamily="34" charset="0"/>
                <a:ea typeface="Verdana" pitchFamily="34" charset="0"/>
                <a:cs typeface="Verdana" pitchFamily="34" charset="0"/>
              </a:rPr>
              <a:t>	       Content of port with address 09</a:t>
            </a:r>
            <a:r>
              <a:rPr lang="it-IT" sz="1400" b="1" baseline="-25000" dirty="0" smtClean="0">
                <a:solidFill>
                  <a:srgbClr val="C00000"/>
                </a:solidFill>
                <a:latin typeface="Verdana" pitchFamily="34" charset="0"/>
                <a:ea typeface="Verdana" pitchFamily="34" charset="0"/>
                <a:cs typeface="Verdana" pitchFamily="34" charset="0"/>
              </a:rPr>
              <a:t>H</a:t>
            </a:r>
            <a:r>
              <a:rPr lang="it-IT" sz="1400" b="1" dirty="0" smtClean="0">
                <a:solidFill>
                  <a:srgbClr val="C00000"/>
                </a:solidFill>
                <a:latin typeface="Verdana" pitchFamily="34" charset="0"/>
                <a:ea typeface="Verdana" pitchFamily="34" charset="0"/>
                <a:cs typeface="Verdana" pitchFamily="34" charset="0"/>
              </a:rPr>
              <a:t> is 	       moved to AL register</a:t>
            </a:r>
          </a:p>
          <a:p>
            <a:pPr algn="just"/>
            <a:endParaRPr lang="en-US" sz="1400" b="1" dirty="0" smtClean="0">
              <a:solidFill>
                <a:srgbClr val="C00000"/>
              </a:solidFill>
              <a:latin typeface="Verdana" pitchFamily="34" charset="0"/>
              <a:ea typeface="Verdana" pitchFamily="34" charset="0"/>
              <a:cs typeface="Verdana" pitchFamily="34" charset="0"/>
            </a:endParaRPr>
          </a:p>
          <a:p>
            <a:pPr algn="just"/>
            <a:r>
              <a:rPr lang="en-US" sz="1400" b="1" dirty="0" smtClean="0">
                <a:solidFill>
                  <a:srgbClr val="0070C0"/>
                </a:solidFill>
                <a:latin typeface="Verdana" pitchFamily="34" charset="0"/>
                <a:ea typeface="Verdana" pitchFamily="34" charset="0"/>
                <a:cs typeface="Verdana" pitchFamily="34" charset="0"/>
              </a:rPr>
              <a:t>In indirect port addressing mode</a:t>
            </a:r>
            <a:r>
              <a:rPr lang="en-US" sz="1400" b="1" dirty="0" smtClean="0">
                <a:solidFill>
                  <a:schemeClr val="tx1"/>
                </a:solidFill>
                <a:latin typeface="Verdana" pitchFamily="34" charset="0"/>
                <a:ea typeface="Verdana" pitchFamily="34" charset="0"/>
                <a:cs typeface="Verdana" pitchFamily="34" charset="0"/>
              </a:rPr>
              <a:t>, the instruction will specify the name of the register which holds the port address. In 8086, the 16-bit port address is stored in the DX register.</a:t>
            </a:r>
          </a:p>
          <a:p>
            <a:pPr algn="just"/>
            <a:endParaRPr lang="en-US" sz="1400" b="1" dirty="0" smtClean="0">
              <a:solidFill>
                <a:srgbClr val="C00000"/>
              </a:solidFill>
              <a:latin typeface="Verdana" pitchFamily="34" charset="0"/>
              <a:ea typeface="Verdana" pitchFamily="34" charset="0"/>
              <a:cs typeface="Verdana" pitchFamily="34" charset="0"/>
            </a:endParaRPr>
          </a:p>
          <a:p>
            <a:pPr marL="0" lvl="2" algn="just"/>
            <a:r>
              <a:rPr lang="en-US" sz="1400" b="1" dirty="0">
                <a:solidFill>
                  <a:srgbClr val="FF0000"/>
                </a:solidFill>
                <a:latin typeface="Verdana" pitchFamily="34" charset="0"/>
                <a:ea typeface="Verdana" pitchFamily="34" charset="0"/>
                <a:cs typeface="Verdana" pitchFamily="34" charset="0"/>
              </a:rPr>
              <a:t>Example:  </a:t>
            </a:r>
            <a:r>
              <a:rPr lang="en-US" sz="1400" b="1" dirty="0" smtClean="0">
                <a:solidFill>
                  <a:schemeClr val="tx1"/>
                </a:solidFill>
                <a:latin typeface="Verdana" pitchFamily="34" charset="0"/>
                <a:ea typeface="Verdana" pitchFamily="34" charset="0"/>
                <a:cs typeface="Verdana" pitchFamily="34" charset="0"/>
              </a:rPr>
              <a:t>OUT [DX], AX</a:t>
            </a:r>
            <a:endParaRPr lang="en-US" sz="1400" b="1" dirty="0">
              <a:solidFill>
                <a:srgbClr val="FF0000"/>
              </a:solidFill>
              <a:latin typeface="Verdana" pitchFamily="34" charset="0"/>
              <a:ea typeface="Verdana" pitchFamily="34" charset="0"/>
              <a:cs typeface="Verdana" pitchFamily="34" charset="0"/>
            </a:endParaRPr>
          </a:p>
          <a:p>
            <a:pPr algn="just"/>
            <a:endParaRPr lang="en-US" sz="1400" b="1" dirty="0">
              <a:solidFill>
                <a:srgbClr val="FF0000"/>
              </a:solidFill>
              <a:latin typeface="Verdana" pitchFamily="34" charset="0"/>
              <a:ea typeface="Verdana" pitchFamily="34" charset="0"/>
              <a:cs typeface="Verdana" pitchFamily="34" charset="0"/>
            </a:endParaRPr>
          </a:p>
          <a:p>
            <a:pPr algn="just"/>
            <a:r>
              <a:rPr lang="en-US" sz="1400" b="1" dirty="0">
                <a:solidFill>
                  <a:srgbClr val="C00000"/>
                </a:solidFill>
                <a:latin typeface="Verdana" pitchFamily="34" charset="0"/>
                <a:ea typeface="Verdana" pitchFamily="34" charset="0"/>
                <a:cs typeface="Verdana" pitchFamily="34" charset="0"/>
              </a:rPr>
              <a:t>Operations</a:t>
            </a:r>
            <a:r>
              <a:rPr lang="en-US" sz="1400" b="1" dirty="0" smtClean="0">
                <a:solidFill>
                  <a:srgbClr val="C00000"/>
                </a:solidFill>
                <a:latin typeface="Verdana" pitchFamily="34" charset="0"/>
                <a:ea typeface="Verdana" pitchFamily="34" charset="0"/>
                <a:cs typeface="Verdana" pitchFamily="34" charset="0"/>
              </a:rPr>
              <a:t>:   P</a:t>
            </a:r>
            <a:r>
              <a:rPr lang="it-IT" sz="1400" b="1" dirty="0" smtClean="0">
                <a:solidFill>
                  <a:srgbClr val="C00000"/>
                </a:solidFill>
                <a:latin typeface="Verdana" pitchFamily="34" charset="0"/>
                <a:ea typeface="Verdana" pitchFamily="34" charset="0"/>
                <a:cs typeface="Verdana" pitchFamily="34" charset="0"/>
              </a:rPr>
              <a:t>ORT</a:t>
            </a:r>
            <a:r>
              <a:rPr lang="it-IT" sz="1400" b="1" baseline="-25000" dirty="0" smtClean="0">
                <a:solidFill>
                  <a:srgbClr val="C00000"/>
                </a:solidFill>
                <a:latin typeface="Verdana" pitchFamily="34" charset="0"/>
                <a:ea typeface="Verdana" pitchFamily="34" charset="0"/>
                <a:cs typeface="Verdana" pitchFamily="34" charset="0"/>
              </a:rPr>
              <a:t>addr</a:t>
            </a:r>
            <a:r>
              <a:rPr lang="it-IT" sz="1400" b="1" dirty="0" smtClean="0">
                <a:solidFill>
                  <a:srgbClr val="C00000"/>
                </a:solidFill>
                <a:latin typeface="Verdana" pitchFamily="34" charset="0"/>
                <a:ea typeface="Verdana" pitchFamily="34" charset="0"/>
                <a:cs typeface="Verdana" pitchFamily="34" charset="0"/>
              </a:rPr>
              <a:t> </a:t>
            </a:r>
            <a:r>
              <a:rPr lang="it-IT" sz="1400" b="1" dirty="0">
                <a:solidFill>
                  <a:srgbClr val="C00000"/>
                </a:solidFill>
                <a:latin typeface="Verdana" pitchFamily="34" charset="0"/>
                <a:ea typeface="Verdana" pitchFamily="34" charset="0"/>
                <a:cs typeface="Verdana" pitchFamily="34" charset="0"/>
              </a:rPr>
              <a:t>= </a:t>
            </a:r>
            <a:r>
              <a:rPr lang="it-IT" sz="1400" b="1" dirty="0" smtClean="0">
                <a:solidFill>
                  <a:srgbClr val="C00000"/>
                </a:solidFill>
                <a:latin typeface="Verdana" pitchFamily="34" charset="0"/>
                <a:ea typeface="Verdana" pitchFamily="34" charset="0"/>
                <a:cs typeface="Verdana" pitchFamily="34" charset="0"/>
              </a:rPr>
              <a:t>(DX)</a:t>
            </a:r>
            <a:endParaRPr lang="it-IT" sz="1400" b="1" dirty="0">
              <a:solidFill>
                <a:srgbClr val="C00000"/>
              </a:solidFill>
              <a:latin typeface="Verdana" pitchFamily="34" charset="0"/>
              <a:ea typeface="Verdana" pitchFamily="34" charset="0"/>
              <a:cs typeface="Verdana" pitchFamily="34" charset="0"/>
            </a:endParaRPr>
          </a:p>
          <a:p>
            <a:pPr algn="just"/>
            <a:r>
              <a:rPr lang="it-IT" sz="1400" b="1" dirty="0">
                <a:solidFill>
                  <a:srgbClr val="C00000"/>
                </a:solidFill>
                <a:latin typeface="Verdana" pitchFamily="34" charset="0"/>
                <a:ea typeface="Verdana" pitchFamily="34" charset="0"/>
                <a:cs typeface="Verdana" pitchFamily="34" charset="0"/>
              </a:rPr>
              <a:t>	</a:t>
            </a:r>
            <a:r>
              <a:rPr lang="it-IT" sz="1400" b="1" dirty="0" smtClean="0">
                <a:solidFill>
                  <a:srgbClr val="C00000"/>
                </a:solidFill>
                <a:latin typeface="Verdana" pitchFamily="34" charset="0"/>
                <a:ea typeface="Verdana" pitchFamily="34" charset="0"/>
                <a:cs typeface="Verdana" pitchFamily="34" charset="0"/>
              </a:rPr>
              <a:t>       (PORT) </a:t>
            </a:r>
            <a:r>
              <a:rPr lang="it-IT" sz="1400" b="1" dirty="0">
                <a:solidFill>
                  <a:srgbClr val="C00000"/>
                </a:solidFill>
                <a:latin typeface="Verdana" pitchFamily="34" charset="0"/>
                <a:ea typeface="Verdana" pitchFamily="34" charset="0"/>
                <a:cs typeface="Verdana" pitchFamily="34" charset="0"/>
                <a:sym typeface="Symbol"/>
              </a:rPr>
              <a:t></a:t>
            </a:r>
            <a:r>
              <a:rPr lang="it-IT" sz="1400" b="1" dirty="0">
                <a:solidFill>
                  <a:srgbClr val="C00000"/>
                </a:solidFill>
                <a:latin typeface="Verdana" pitchFamily="34" charset="0"/>
                <a:ea typeface="Verdana" pitchFamily="34" charset="0"/>
                <a:cs typeface="Verdana" pitchFamily="34" charset="0"/>
              </a:rPr>
              <a:t> </a:t>
            </a:r>
            <a:r>
              <a:rPr lang="it-IT" sz="1400" b="1" dirty="0" smtClean="0">
                <a:solidFill>
                  <a:srgbClr val="C00000"/>
                </a:solidFill>
                <a:latin typeface="Verdana" pitchFamily="34" charset="0"/>
                <a:ea typeface="Verdana" pitchFamily="34" charset="0"/>
                <a:cs typeface="Verdana" pitchFamily="34" charset="0"/>
              </a:rPr>
              <a:t>(AX)  </a:t>
            </a:r>
            <a:endParaRPr lang="it-IT" sz="1400" b="1" dirty="0">
              <a:solidFill>
                <a:srgbClr val="C00000"/>
              </a:solidFill>
              <a:latin typeface="Verdana" pitchFamily="34" charset="0"/>
              <a:ea typeface="Verdana" pitchFamily="34" charset="0"/>
              <a:cs typeface="Verdana" pitchFamily="34" charset="0"/>
            </a:endParaRPr>
          </a:p>
          <a:p>
            <a:pPr algn="just"/>
            <a:endParaRPr lang="it-IT" sz="1400" b="1" dirty="0">
              <a:solidFill>
                <a:srgbClr val="C00000"/>
              </a:solidFill>
              <a:latin typeface="Verdana" pitchFamily="34" charset="0"/>
              <a:ea typeface="Verdana" pitchFamily="34" charset="0"/>
              <a:cs typeface="Verdana" pitchFamily="34" charset="0"/>
            </a:endParaRPr>
          </a:p>
          <a:p>
            <a:pPr algn="just"/>
            <a:r>
              <a:rPr lang="it-IT" sz="1400" b="1" dirty="0">
                <a:solidFill>
                  <a:srgbClr val="C00000"/>
                </a:solidFill>
                <a:latin typeface="Verdana" pitchFamily="34" charset="0"/>
                <a:ea typeface="Verdana" pitchFamily="34" charset="0"/>
                <a:cs typeface="Verdana" pitchFamily="34" charset="0"/>
              </a:rPr>
              <a:t>	</a:t>
            </a:r>
            <a:r>
              <a:rPr lang="it-IT" sz="1400" b="1" dirty="0" smtClean="0">
                <a:solidFill>
                  <a:srgbClr val="C00000"/>
                </a:solidFill>
                <a:latin typeface="Verdana" pitchFamily="34" charset="0"/>
                <a:ea typeface="Verdana" pitchFamily="34" charset="0"/>
                <a:cs typeface="Verdana" pitchFamily="34" charset="0"/>
              </a:rPr>
              <a:t>     Content </a:t>
            </a:r>
            <a:r>
              <a:rPr lang="it-IT" sz="1400" b="1" dirty="0">
                <a:solidFill>
                  <a:srgbClr val="C00000"/>
                </a:solidFill>
                <a:latin typeface="Verdana" pitchFamily="34" charset="0"/>
                <a:ea typeface="Verdana" pitchFamily="34" charset="0"/>
                <a:cs typeface="Verdana" pitchFamily="34" charset="0"/>
              </a:rPr>
              <a:t>of </a:t>
            </a:r>
            <a:r>
              <a:rPr lang="it-IT" sz="1400" b="1" dirty="0" smtClean="0">
                <a:solidFill>
                  <a:srgbClr val="C00000"/>
                </a:solidFill>
                <a:latin typeface="Verdana" pitchFamily="34" charset="0"/>
                <a:ea typeface="Verdana" pitchFamily="34" charset="0"/>
                <a:cs typeface="Verdana" pitchFamily="34" charset="0"/>
              </a:rPr>
              <a:t>AX is moved </a:t>
            </a:r>
            <a:r>
              <a:rPr lang="it-IT" sz="1400" b="1" dirty="0">
                <a:solidFill>
                  <a:srgbClr val="C00000"/>
                </a:solidFill>
                <a:latin typeface="Verdana" pitchFamily="34" charset="0"/>
                <a:ea typeface="Verdana" pitchFamily="34" charset="0"/>
                <a:cs typeface="Verdana" pitchFamily="34" charset="0"/>
              </a:rPr>
              <a:t>to </a:t>
            </a:r>
            <a:r>
              <a:rPr lang="it-IT" sz="1400" b="1" dirty="0" smtClean="0">
                <a:solidFill>
                  <a:srgbClr val="C00000"/>
                </a:solidFill>
                <a:latin typeface="Verdana" pitchFamily="34" charset="0"/>
                <a:ea typeface="Verdana" pitchFamily="34" charset="0"/>
                <a:cs typeface="Verdana" pitchFamily="34" charset="0"/>
              </a:rPr>
              <a:t>port 		     whose address is specified by DX </a:t>
            </a:r>
            <a:r>
              <a:rPr lang="it-IT" sz="1400" b="1" dirty="0">
                <a:solidFill>
                  <a:srgbClr val="C00000"/>
                </a:solidFill>
                <a:latin typeface="Verdana" pitchFamily="34" charset="0"/>
                <a:ea typeface="Verdana" pitchFamily="34" charset="0"/>
                <a:cs typeface="Verdana" pitchFamily="34" charset="0"/>
              </a:rPr>
              <a:t> </a:t>
            </a:r>
            <a:r>
              <a:rPr lang="it-IT" sz="1400" b="1" dirty="0" smtClean="0">
                <a:solidFill>
                  <a:srgbClr val="C00000"/>
                </a:solidFill>
                <a:latin typeface="Verdana" pitchFamily="34" charset="0"/>
                <a:ea typeface="Verdana" pitchFamily="34" charset="0"/>
                <a:cs typeface="Verdana" pitchFamily="34" charset="0"/>
              </a:rPr>
              <a:t>     	     register.</a:t>
            </a:r>
            <a:endParaRPr lang="it-IT" sz="1400" b="1" dirty="0">
              <a:solidFill>
                <a:srgbClr val="C00000"/>
              </a:solidFill>
              <a:latin typeface="Verdana" pitchFamily="34" charset="0"/>
              <a:ea typeface="Verdana" pitchFamily="34" charset="0"/>
              <a:cs typeface="Verdana" pitchFamily="34" charset="0"/>
            </a:endParaRPr>
          </a:p>
          <a:p>
            <a:pPr algn="just"/>
            <a:endParaRPr lang="en-US" sz="1400" b="1" dirty="0" smtClean="0">
              <a:solidFill>
                <a:srgbClr val="C00000"/>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10000" y="3806873"/>
            <a:ext cx="5257800" cy="2892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85E6815B-E59C-4D87-B1F6-ECBDD22AF1DC}" type="slidenum">
              <a:rPr lang="en-US" smtClean="0"/>
              <a:t>43</a:t>
            </a:fld>
            <a:endParaRPr lang="en-US" dirty="0"/>
          </a:p>
        </p:txBody>
      </p:sp>
      <p:sp>
        <p:nvSpPr>
          <p:cNvPr id="12" name="TextBox 11"/>
          <p:cNvSpPr txBox="1"/>
          <p:nvPr/>
        </p:nvSpPr>
        <p:spPr>
          <a:xfrm>
            <a:off x="6362700" y="147935"/>
            <a:ext cx="2495166" cy="461665"/>
          </a:xfrm>
          <a:prstGeom prst="rect">
            <a:avLst/>
          </a:prstGeom>
          <a:noFill/>
        </p:spPr>
        <p:txBody>
          <a:bodyPr wrap="square" rtlCol="0">
            <a:spAutoFit/>
          </a:bodyPr>
          <a:lstStyle/>
          <a:p>
            <a:pPr algn="r"/>
            <a:r>
              <a:rPr lang="en-US" sz="1200" b="1" dirty="0" smtClean="0">
                <a:solidFill>
                  <a:srgbClr val="FF0000"/>
                </a:solidFill>
              </a:rPr>
              <a:t>Group III : Addressing modes for I/O ports</a:t>
            </a:r>
            <a:endParaRPr lang="en-US" sz="1200" b="1" dirty="0">
              <a:solidFill>
                <a:srgbClr val="FF0000"/>
              </a:solidFill>
            </a:endParaRPr>
          </a:p>
        </p:txBody>
      </p:sp>
    </p:spTree>
    <p:extLst>
      <p:ext uri="{BB962C8B-B14F-4D97-AF65-F5344CB8AC3E}">
        <p14:creationId xmlns:p14="http://schemas.microsoft.com/office/powerpoint/2010/main" val="263948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629400" y="1877704"/>
            <a:ext cx="230306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93539" y="2106304"/>
            <a:ext cx="2835861"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00600" y="2664156"/>
            <a:ext cx="893963"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4724400"/>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44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25" name="Rectangle 24"/>
          <p:cNvSpPr/>
          <p:nvPr/>
        </p:nvSpPr>
        <p:spPr>
          <a:xfrm>
            <a:off x="3733800" y="762000"/>
            <a:ext cx="5181600" cy="563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In this addressing mode, the effective address of a program instruction is specified relative to Instruction Pointer (IP) by an 8-bit signed displacement.</a:t>
            </a:r>
          </a:p>
          <a:p>
            <a:pPr algn="just"/>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smtClean="0">
                <a:solidFill>
                  <a:srgbClr val="FF0000"/>
                </a:solidFill>
                <a:latin typeface="Verdana" pitchFamily="34" charset="0"/>
                <a:ea typeface="Verdana" pitchFamily="34" charset="0"/>
                <a:cs typeface="Verdana" pitchFamily="34" charset="0"/>
              </a:rPr>
              <a:t>Example:  </a:t>
            </a:r>
            <a:r>
              <a:rPr lang="en-US" sz="1400" b="1" dirty="0" smtClean="0">
                <a:solidFill>
                  <a:schemeClr val="tx1"/>
                </a:solidFill>
                <a:latin typeface="Verdana" pitchFamily="34" charset="0"/>
                <a:ea typeface="Verdana" pitchFamily="34" charset="0"/>
                <a:cs typeface="Verdana" pitchFamily="34" charset="0"/>
              </a:rPr>
              <a:t>JZ 0AH</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   </a:t>
            </a:r>
            <a:r>
              <a:rPr lang="en-US" sz="1400" b="1" dirty="0" smtClean="0">
                <a:solidFill>
                  <a:srgbClr val="C00000"/>
                </a:solidFill>
                <a:latin typeface="Verdana" pitchFamily="34" charset="0"/>
                <a:ea typeface="Verdana" pitchFamily="34" charset="0"/>
                <a:cs typeface="Verdana" pitchFamily="34" charset="0"/>
              </a:rPr>
              <a:t>Operations:</a:t>
            </a:r>
          </a:p>
          <a:p>
            <a:pPr lvl="1" algn="just"/>
            <a:endParaRPr lang="en-US" sz="1400" b="1" dirty="0">
              <a:solidFill>
                <a:srgbClr val="C00000"/>
              </a:solidFill>
              <a:latin typeface="Verdana" pitchFamily="34" charset="0"/>
              <a:ea typeface="Verdana" pitchFamily="34" charset="0"/>
              <a:cs typeface="Verdana" pitchFamily="34" charset="0"/>
            </a:endParaRPr>
          </a:p>
          <a:p>
            <a:pPr lvl="1" algn="just"/>
            <a:r>
              <a:rPr lang="en-US" sz="1400" b="1" dirty="0" smtClean="0">
                <a:solidFill>
                  <a:srgbClr val="C00000"/>
                </a:solidFill>
                <a:latin typeface="Verdana" pitchFamily="34" charset="0"/>
                <a:ea typeface="Verdana" pitchFamily="34" charset="0"/>
                <a:cs typeface="Verdana" pitchFamily="34" charset="0"/>
              </a:rPr>
              <a:t>000A</a:t>
            </a:r>
            <a:r>
              <a:rPr lang="en-US" sz="1400" b="1" baseline="-25000" dirty="0" smtClean="0">
                <a:solidFill>
                  <a:srgbClr val="C00000"/>
                </a:solidFill>
                <a:latin typeface="Verdana" pitchFamily="34" charset="0"/>
                <a:ea typeface="Verdana" pitchFamily="34" charset="0"/>
                <a:cs typeface="Verdana" pitchFamily="34" charset="0"/>
              </a:rPr>
              <a:t>H</a:t>
            </a:r>
            <a:r>
              <a:rPr lang="en-US" sz="1400" b="1" dirty="0" smtClean="0">
                <a:solidFill>
                  <a:srgbClr val="C00000"/>
                </a:solidFill>
                <a:latin typeface="Verdana" pitchFamily="34" charset="0"/>
                <a:ea typeface="Verdana" pitchFamily="34" charset="0"/>
                <a:cs typeface="Verdana" pitchFamily="34" charset="0"/>
              </a:rPr>
              <a:t> </a:t>
            </a:r>
            <a:r>
              <a:rPr lang="en-US" sz="1400" b="1" dirty="0" smtClean="0">
                <a:solidFill>
                  <a:srgbClr val="C00000"/>
                </a:solidFill>
                <a:latin typeface="Verdana" pitchFamily="34" charset="0"/>
                <a:ea typeface="Verdana" pitchFamily="34" charset="0"/>
                <a:cs typeface="Verdana" pitchFamily="34" charset="0"/>
                <a:sym typeface="Symbol"/>
              </a:rPr>
              <a:t> 0A</a:t>
            </a:r>
            <a:r>
              <a:rPr lang="en-US" sz="1400" b="1" baseline="-25000" dirty="0" smtClean="0">
                <a:solidFill>
                  <a:srgbClr val="C00000"/>
                </a:solidFill>
                <a:latin typeface="Verdana" pitchFamily="34" charset="0"/>
                <a:ea typeface="Verdana" pitchFamily="34" charset="0"/>
                <a:cs typeface="Verdana" pitchFamily="34" charset="0"/>
                <a:sym typeface="Symbol"/>
              </a:rPr>
              <a:t>H</a:t>
            </a:r>
            <a:r>
              <a:rPr lang="en-US" sz="1400" b="1" dirty="0" smtClean="0">
                <a:solidFill>
                  <a:srgbClr val="C00000"/>
                </a:solidFill>
                <a:latin typeface="Verdana" pitchFamily="34" charset="0"/>
                <a:ea typeface="Verdana" pitchFamily="34" charset="0"/>
                <a:cs typeface="Verdana" pitchFamily="34" charset="0"/>
                <a:sym typeface="Symbol"/>
              </a:rPr>
              <a:t>      (sign extend)</a:t>
            </a:r>
          </a:p>
          <a:p>
            <a:pPr lvl="1" algn="just"/>
            <a:endParaRPr lang="en-US" sz="1400" b="1" dirty="0">
              <a:solidFill>
                <a:srgbClr val="C00000"/>
              </a:solidFill>
              <a:latin typeface="Verdana" pitchFamily="34" charset="0"/>
              <a:ea typeface="Verdana" pitchFamily="34" charset="0"/>
              <a:cs typeface="Verdana" pitchFamily="34" charset="0"/>
              <a:sym typeface="Symbol"/>
            </a:endParaRPr>
          </a:p>
          <a:p>
            <a:pPr lvl="1" algn="just"/>
            <a:r>
              <a:rPr lang="en-US" sz="1400" b="1" dirty="0" smtClean="0">
                <a:solidFill>
                  <a:srgbClr val="C00000"/>
                </a:solidFill>
                <a:latin typeface="Verdana" pitchFamily="34" charset="0"/>
                <a:ea typeface="Verdana" pitchFamily="34" charset="0"/>
                <a:cs typeface="Verdana" pitchFamily="34" charset="0"/>
                <a:sym typeface="Symbol"/>
              </a:rPr>
              <a:t>If ZF = 1, then</a:t>
            </a:r>
          </a:p>
          <a:p>
            <a:pPr lvl="1" algn="just"/>
            <a:endParaRPr lang="en-US" sz="1400" b="1" dirty="0">
              <a:solidFill>
                <a:srgbClr val="C00000"/>
              </a:solidFill>
              <a:latin typeface="Verdana" pitchFamily="34" charset="0"/>
              <a:ea typeface="Verdana" pitchFamily="34" charset="0"/>
              <a:cs typeface="Verdana" pitchFamily="34" charset="0"/>
              <a:sym typeface="Symbol"/>
            </a:endParaRPr>
          </a:p>
          <a:p>
            <a:pPr lvl="1" algn="just"/>
            <a:r>
              <a:rPr lang="en-US" sz="1400" b="1" dirty="0" smtClean="0">
                <a:solidFill>
                  <a:srgbClr val="C00000"/>
                </a:solidFill>
                <a:latin typeface="Verdana" pitchFamily="34" charset="0"/>
                <a:ea typeface="Verdana" pitchFamily="34" charset="0"/>
                <a:cs typeface="Verdana" pitchFamily="34" charset="0"/>
                <a:sym typeface="Symbol"/>
              </a:rPr>
              <a:t>EA = (IP) + 000A</a:t>
            </a:r>
            <a:r>
              <a:rPr lang="en-US" sz="1400" b="1" baseline="-25000" dirty="0" smtClean="0">
                <a:solidFill>
                  <a:srgbClr val="C00000"/>
                </a:solidFill>
                <a:latin typeface="Verdana" pitchFamily="34" charset="0"/>
                <a:ea typeface="Verdana" pitchFamily="34" charset="0"/>
                <a:cs typeface="Verdana" pitchFamily="34" charset="0"/>
                <a:sym typeface="Symbol"/>
              </a:rPr>
              <a:t>H</a:t>
            </a:r>
            <a:endParaRPr lang="en-US" sz="1400" b="1" dirty="0" smtClean="0">
              <a:solidFill>
                <a:srgbClr val="C00000"/>
              </a:solidFill>
              <a:latin typeface="Verdana" pitchFamily="34" charset="0"/>
              <a:ea typeface="Verdana" pitchFamily="34" charset="0"/>
              <a:cs typeface="Verdana" pitchFamily="34" charset="0"/>
              <a:sym typeface="Symbol"/>
            </a:endParaRPr>
          </a:p>
          <a:p>
            <a:pPr lvl="1" algn="just"/>
            <a:r>
              <a:rPr lang="en-US" sz="1400" b="1" dirty="0" smtClean="0">
                <a:solidFill>
                  <a:srgbClr val="C00000"/>
                </a:solidFill>
                <a:latin typeface="Verdana" pitchFamily="34" charset="0"/>
                <a:ea typeface="Verdana" pitchFamily="34" charset="0"/>
                <a:cs typeface="Verdana" pitchFamily="34" charset="0"/>
                <a:sym typeface="Symbol"/>
              </a:rPr>
              <a:t>BA = (CS) x 16</a:t>
            </a:r>
            <a:r>
              <a:rPr lang="en-US" sz="1400" b="1" baseline="-25000" dirty="0" smtClean="0">
                <a:solidFill>
                  <a:srgbClr val="C00000"/>
                </a:solidFill>
                <a:latin typeface="Verdana" pitchFamily="34" charset="0"/>
                <a:ea typeface="Verdana" pitchFamily="34" charset="0"/>
                <a:cs typeface="Verdana" pitchFamily="34" charset="0"/>
                <a:sym typeface="Symbol"/>
              </a:rPr>
              <a:t>10</a:t>
            </a:r>
            <a:endParaRPr lang="en-US" sz="1400" b="1" dirty="0" smtClean="0">
              <a:solidFill>
                <a:srgbClr val="C00000"/>
              </a:solidFill>
              <a:latin typeface="Verdana" pitchFamily="34" charset="0"/>
              <a:ea typeface="Verdana" pitchFamily="34" charset="0"/>
              <a:cs typeface="Verdana" pitchFamily="34" charset="0"/>
              <a:sym typeface="Symbol"/>
            </a:endParaRPr>
          </a:p>
          <a:p>
            <a:pPr lvl="1" algn="just"/>
            <a:r>
              <a:rPr lang="en-US" sz="1400" b="1" dirty="0" smtClean="0">
                <a:solidFill>
                  <a:srgbClr val="C00000"/>
                </a:solidFill>
                <a:latin typeface="Verdana" pitchFamily="34" charset="0"/>
                <a:ea typeface="Verdana" pitchFamily="34" charset="0"/>
                <a:cs typeface="Verdana" pitchFamily="34" charset="0"/>
                <a:sym typeface="Symbol"/>
              </a:rPr>
              <a:t>MA = BA + EA</a:t>
            </a:r>
          </a:p>
          <a:p>
            <a:pPr lvl="1" algn="just"/>
            <a:endParaRPr lang="en-US" sz="1400" b="1" dirty="0">
              <a:solidFill>
                <a:srgbClr val="C00000"/>
              </a:solidFill>
              <a:latin typeface="Verdana" pitchFamily="34" charset="0"/>
              <a:ea typeface="Verdana" pitchFamily="34" charset="0"/>
              <a:cs typeface="Verdana" pitchFamily="34" charset="0"/>
              <a:sym typeface="Symbol"/>
            </a:endParaRPr>
          </a:p>
          <a:p>
            <a:pPr lvl="1" algn="just"/>
            <a:r>
              <a:rPr lang="en-US" sz="1400" b="1" dirty="0" smtClean="0">
                <a:solidFill>
                  <a:srgbClr val="C00000"/>
                </a:solidFill>
                <a:latin typeface="Verdana" pitchFamily="34" charset="0"/>
                <a:ea typeface="Verdana" pitchFamily="34" charset="0"/>
                <a:cs typeface="Verdana" pitchFamily="34" charset="0"/>
                <a:sym typeface="Symbol"/>
              </a:rPr>
              <a:t>If ZF = 1, then the program control jumps to new address calculated above. </a:t>
            </a:r>
          </a:p>
          <a:p>
            <a:pPr lvl="1" algn="just"/>
            <a:endParaRPr lang="en-US" sz="1400" b="1" dirty="0">
              <a:solidFill>
                <a:srgbClr val="C00000"/>
              </a:solidFill>
              <a:latin typeface="Verdana" pitchFamily="34" charset="0"/>
              <a:ea typeface="Verdana" pitchFamily="34" charset="0"/>
              <a:cs typeface="Verdana" pitchFamily="34" charset="0"/>
              <a:sym typeface="Symbol"/>
            </a:endParaRPr>
          </a:p>
          <a:p>
            <a:pPr lvl="1" algn="just"/>
            <a:r>
              <a:rPr lang="en-US" sz="1400" b="1" dirty="0" smtClean="0">
                <a:solidFill>
                  <a:srgbClr val="C00000"/>
                </a:solidFill>
                <a:latin typeface="Verdana" pitchFamily="34" charset="0"/>
                <a:ea typeface="Verdana" pitchFamily="34" charset="0"/>
                <a:cs typeface="Verdana" pitchFamily="34" charset="0"/>
                <a:sym typeface="Symbol"/>
              </a:rPr>
              <a:t>If ZF = 0, then next instruction of the program is executed.</a:t>
            </a:r>
            <a:endParaRPr lang="en-US" sz="1400" b="1" dirty="0" smtClean="0">
              <a:solidFill>
                <a:srgbClr val="C00000"/>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615818" y="127323"/>
            <a:ext cx="2283660" cy="461665"/>
          </a:xfrm>
          <a:prstGeom prst="rect">
            <a:avLst/>
          </a:prstGeom>
          <a:noFill/>
        </p:spPr>
        <p:txBody>
          <a:bodyPr wrap="square" rtlCol="0">
            <a:spAutoFit/>
          </a:bodyPr>
          <a:lstStyle/>
          <a:p>
            <a:pPr algn="r"/>
            <a:r>
              <a:rPr lang="en-US" sz="1200" b="1" dirty="0" smtClean="0">
                <a:solidFill>
                  <a:srgbClr val="FF0000"/>
                </a:solidFill>
              </a:rPr>
              <a:t>Group IV : Relative Addressing mode</a:t>
            </a:r>
            <a:endParaRPr lang="en-US" sz="1200" b="1" dirty="0">
              <a:solidFill>
                <a:srgbClr val="FF0000"/>
              </a:solidFill>
            </a:endParaRPr>
          </a:p>
        </p:txBody>
      </p:sp>
    </p:spTree>
    <p:extLst>
      <p:ext uri="{BB962C8B-B14F-4D97-AF65-F5344CB8AC3E}">
        <p14:creationId xmlns:p14="http://schemas.microsoft.com/office/powerpoint/2010/main" val="37421275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4884964" y="3747448"/>
            <a:ext cx="738813"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5181600"/>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45</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25" name="Rectangle 24"/>
          <p:cNvSpPr/>
          <p:nvPr/>
        </p:nvSpPr>
        <p:spPr>
          <a:xfrm>
            <a:off x="3810000" y="762000"/>
            <a:ext cx="5105400" cy="563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Instructions using this mode have no operands. The instruction itself will specify the data to be operated by the instruction.</a:t>
            </a:r>
          </a:p>
          <a:p>
            <a:pPr algn="just"/>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smtClean="0">
                <a:solidFill>
                  <a:srgbClr val="FF0000"/>
                </a:solidFill>
                <a:latin typeface="Verdana" pitchFamily="34" charset="0"/>
                <a:ea typeface="Verdana" pitchFamily="34" charset="0"/>
                <a:cs typeface="Verdana" pitchFamily="34" charset="0"/>
              </a:rPr>
              <a:t>Example:  </a:t>
            </a:r>
            <a:r>
              <a:rPr lang="en-US" sz="1400" b="1" dirty="0" smtClean="0">
                <a:solidFill>
                  <a:schemeClr val="tx1"/>
                </a:solidFill>
                <a:latin typeface="Verdana" pitchFamily="34" charset="0"/>
                <a:ea typeface="Verdana" pitchFamily="34" charset="0"/>
                <a:cs typeface="Verdana" pitchFamily="34" charset="0"/>
              </a:rPr>
              <a:t>CLC</a:t>
            </a:r>
          </a:p>
          <a:p>
            <a:pPr algn="just"/>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This clears the carry flag to zero.</a:t>
            </a: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615818" y="127323"/>
            <a:ext cx="2283660" cy="461665"/>
          </a:xfrm>
          <a:prstGeom prst="rect">
            <a:avLst/>
          </a:prstGeom>
          <a:noFill/>
        </p:spPr>
        <p:txBody>
          <a:bodyPr wrap="square" rtlCol="0">
            <a:spAutoFit/>
          </a:bodyPr>
          <a:lstStyle/>
          <a:p>
            <a:pPr algn="r"/>
            <a:r>
              <a:rPr lang="en-US" sz="1200" b="1" dirty="0" smtClean="0">
                <a:solidFill>
                  <a:srgbClr val="FF0000"/>
                </a:solidFill>
              </a:rPr>
              <a:t>Group IV : Implied Addressing mode</a:t>
            </a:r>
            <a:endParaRPr lang="en-US" sz="1200" b="1" dirty="0">
              <a:solidFill>
                <a:srgbClr val="FF0000"/>
              </a:solidFill>
            </a:endParaRPr>
          </a:p>
        </p:txBody>
      </p:sp>
    </p:spTree>
    <p:extLst>
      <p:ext uri="{BB962C8B-B14F-4D97-AF65-F5344CB8AC3E}">
        <p14:creationId xmlns:p14="http://schemas.microsoft.com/office/powerpoint/2010/main" val="22762745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Octapost NBP" pitchFamily="2" charset="0"/>
              </a:rPr>
              <a:t>INSTRUCTION SET</a:t>
            </a:r>
            <a:endParaRPr lang="en-US" sz="3600" dirty="0">
              <a:latin typeface="Octapost NBP" pitchFamily="2" charset="0"/>
            </a:endParaRPr>
          </a:p>
        </p:txBody>
      </p:sp>
    </p:spTree>
    <p:extLst>
      <p:ext uri="{BB962C8B-B14F-4D97-AF65-F5344CB8AC3E}">
        <p14:creationId xmlns:p14="http://schemas.microsoft.com/office/powerpoint/2010/main" val="20583139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092656" y="1967552"/>
            <a:ext cx="5374944" cy="2909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600" b="1" dirty="0" smtClean="0">
                <a:solidFill>
                  <a:srgbClr val="FF0066"/>
                </a:solidFill>
                <a:latin typeface="Verdana" pitchFamily="34" charset="0"/>
                <a:ea typeface="Verdana" pitchFamily="34" charset="0"/>
                <a:cs typeface="Verdana" pitchFamily="34" charset="0"/>
              </a:rPr>
              <a:t>Data Transfer Instructions</a:t>
            </a:r>
          </a:p>
          <a:p>
            <a:pPr marL="342900" indent="-342900">
              <a:buFont typeface="+mj-lt"/>
              <a:buAutoNum type="arabicPeriod"/>
            </a:pPr>
            <a:endParaRPr lang="en-US" sz="1600" b="1" dirty="0" smtClean="0">
              <a:solidFill>
                <a:srgbClr val="FF0066"/>
              </a:solidFill>
              <a:latin typeface="Verdana" pitchFamily="34" charset="0"/>
              <a:ea typeface="Verdana" pitchFamily="34" charset="0"/>
              <a:cs typeface="Verdana" pitchFamily="34" charset="0"/>
            </a:endParaRPr>
          </a:p>
          <a:p>
            <a:pPr marL="342900" indent="-342900">
              <a:buFont typeface="+mj-lt"/>
              <a:buAutoNum type="arabicPeriod"/>
            </a:pPr>
            <a:r>
              <a:rPr lang="en-US" sz="1600" b="1" dirty="0" smtClean="0">
                <a:solidFill>
                  <a:srgbClr val="FF0066"/>
                </a:solidFill>
                <a:latin typeface="Verdana" pitchFamily="34" charset="0"/>
                <a:ea typeface="Verdana" pitchFamily="34" charset="0"/>
                <a:cs typeface="Verdana" pitchFamily="34" charset="0"/>
              </a:rPr>
              <a:t>Arithmetic Instructions</a:t>
            </a:r>
          </a:p>
          <a:p>
            <a:pPr marL="342900" indent="-342900">
              <a:buFont typeface="+mj-lt"/>
              <a:buAutoNum type="arabicPeriod"/>
            </a:pPr>
            <a:endParaRPr lang="en-US" sz="1600" b="1" dirty="0" smtClean="0">
              <a:solidFill>
                <a:srgbClr val="FF0066"/>
              </a:solidFill>
              <a:latin typeface="Verdana" pitchFamily="34" charset="0"/>
              <a:ea typeface="Verdana" pitchFamily="34" charset="0"/>
              <a:cs typeface="Verdana" pitchFamily="34" charset="0"/>
            </a:endParaRPr>
          </a:p>
          <a:p>
            <a:pPr marL="342900" indent="-342900">
              <a:buFont typeface="+mj-lt"/>
              <a:buAutoNum type="arabicPeriod"/>
            </a:pPr>
            <a:r>
              <a:rPr lang="en-US" sz="1600" b="1" dirty="0" smtClean="0">
                <a:solidFill>
                  <a:srgbClr val="FF0066"/>
                </a:solidFill>
                <a:latin typeface="Verdana" pitchFamily="34" charset="0"/>
                <a:ea typeface="Verdana" pitchFamily="34" charset="0"/>
                <a:cs typeface="Verdana" pitchFamily="34" charset="0"/>
              </a:rPr>
              <a:t>Logical Instructions</a:t>
            </a:r>
          </a:p>
          <a:p>
            <a:pPr marL="342900" indent="-342900">
              <a:buFont typeface="+mj-lt"/>
              <a:buAutoNum type="arabicPeriod"/>
            </a:pPr>
            <a:endParaRPr lang="en-US" sz="1600" b="1" dirty="0" smtClean="0">
              <a:solidFill>
                <a:srgbClr val="FF0066"/>
              </a:solidFill>
              <a:latin typeface="Verdana" pitchFamily="34" charset="0"/>
              <a:ea typeface="Verdana" pitchFamily="34" charset="0"/>
              <a:cs typeface="Verdana" pitchFamily="34" charset="0"/>
            </a:endParaRPr>
          </a:p>
          <a:p>
            <a:pPr marL="342900" indent="-342900">
              <a:buFont typeface="+mj-lt"/>
              <a:buAutoNum type="arabicPeriod"/>
            </a:pPr>
            <a:r>
              <a:rPr lang="en-US" sz="1600" b="1" dirty="0" smtClean="0">
                <a:solidFill>
                  <a:srgbClr val="FF0066"/>
                </a:solidFill>
                <a:latin typeface="Verdana" pitchFamily="34" charset="0"/>
                <a:ea typeface="Verdana" pitchFamily="34" charset="0"/>
                <a:cs typeface="Verdana" pitchFamily="34" charset="0"/>
              </a:rPr>
              <a:t>String manipulation Instructions</a:t>
            </a:r>
          </a:p>
          <a:p>
            <a:pPr marL="342900" indent="-342900">
              <a:buFont typeface="+mj-lt"/>
              <a:buAutoNum type="arabicPeriod"/>
            </a:pPr>
            <a:endParaRPr lang="en-US" sz="1600" b="1" dirty="0" smtClean="0">
              <a:solidFill>
                <a:srgbClr val="FF0066"/>
              </a:solidFill>
              <a:latin typeface="Verdana" pitchFamily="34" charset="0"/>
              <a:ea typeface="Verdana" pitchFamily="34" charset="0"/>
              <a:cs typeface="Verdana" pitchFamily="34" charset="0"/>
            </a:endParaRPr>
          </a:p>
          <a:p>
            <a:pPr marL="342900" indent="-342900">
              <a:buFont typeface="+mj-lt"/>
              <a:buAutoNum type="arabicPeriod"/>
            </a:pPr>
            <a:r>
              <a:rPr lang="en-US" sz="1600" b="1" dirty="0" smtClean="0">
                <a:solidFill>
                  <a:srgbClr val="FF0066"/>
                </a:solidFill>
                <a:latin typeface="Verdana" pitchFamily="34" charset="0"/>
                <a:ea typeface="Verdana" pitchFamily="34" charset="0"/>
                <a:cs typeface="Verdana" pitchFamily="34" charset="0"/>
              </a:rPr>
              <a:t>Process Control Instructions</a:t>
            </a:r>
          </a:p>
          <a:p>
            <a:pPr marL="342900" indent="-342900">
              <a:buFont typeface="+mj-lt"/>
              <a:buAutoNum type="arabicPeriod"/>
            </a:pPr>
            <a:endParaRPr lang="en-US" sz="1600" b="1" dirty="0" smtClean="0">
              <a:solidFill>
                <a:srgbClr val="FF0066"/>
              </a:solidFill>
              <a:latin typeface="Verdana" pitchFamily="34" charset="0"/>
              <a:ea typeface="Verdana" pitchFamily="34" charset="0"/>
              <a:cs typeface="Verdana" pitchFamily="34" charset="0"/>
            </a:endParaRPr>
          </a:p>
          <a:p>
            <a:pPr marL="342900" indent="-342900">
              <a:buFont typeface="+mj-lt"/>
              <a:buAutoNum type="arabicPeriod"/>
            </a:pPr>
            <a:r>
              <a:rPr lang="en-US" sz="1600" b="1" dirty="0" smtClean="0">
                <a:solidFill>
                  <a:srgbClr val="FF0066"/>
                </a:solidFill>
                <a:latin typeface="Verdana" pitchFamily="34" charset="0"/>
                <a:ea typeface="Verdana" pitchFamily="34" charset="0"/>
                <a:cs typeface="Verdana" pitchFamily="34" charset="0"/>
              </a:rPr>
              <a:t>Control Transfer Instructions</a:t>
            </a:r>
            <a:endParaRPr lang="en-US" sz="1600" b="1" dirty="0">
              <a:solidFill>
                <a:srgbClr val="FF0066"/>
              </a:solidFill>
              <a:latin typeface="Verdana" pitchFamily="34" charset="0"/>
              <a:ea typeface="Verdana" pitchFamily="34" charset="0"/>
              <a:cs typeface="Verdana" pitchFamily="34" charset="0"/>
            </a:endParaRPr>
          </a:p>
          <a:p>
            <a:pPr marL="342900" indent="-342900">
              <a:buAutoNum type="arabicPeriod"/>
            </a:pPr>
            <a:endParaRPr lang="en-US" sz="1600" b="1" dirty="0">
              <a:solidFill>
                <a:srgbClr val="FF0066"/>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47</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6" name="TextBox 5"/>
          <p:cNvSpPr txBox="1"/>
          <p:nvPr/>
        </p:nvSpPr>
        <p:spPr>
          <a:xfrm>
            <a:off x="498144" y="1371600"/>
            <a:ext cx="5216856" cy="338554"/>
          </a:xfrm>
          <a:prstGeom prst="rect">
            <a:avLst/>
          </a:prstGeom>
          <a:noFill/>
        </p:spPr>
        <p:txBody>
          <a:bodyPr wrap="square" rtlCol="0">
            <a:spAutoFit/>
          </a:bodyPr>
          <a:lstStyle/>
          <a:p>
            <a:r>
              <a:rPr lang="en-US" sz="1600" b="1" dirty="0" smtClean="0">
                <a:latin typeface="Verdana" pitchFamily="34" charset="0"/>
                <a:ea typeface="Verdana" pitchFamily="34" charset="0"/>
                <a:cs typeface="Verdana" pitchFamily="34" charset="0"/>
              </a:rPr>
              <a:t>8086 supports 6 types of instructions.</a:t>
            </a:r>
          </a:p>
        </p:txBody>
      </p:sp>
    </p:spTree>
    <p:extLst>
      <p:ext uri="{BB962C8B-B14F-4D97-AF65-F5344CB8AC3E}">
        <p14:creationId xmlns:p14="http://schemas.microsoft.com/office/powerpoint/2010/main" val="415064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533400" y="1738952"/>
            <a:ext cx="7924800" cy="762000"/>
          </a:xfrm>
          <a:prstGeom prst="roundRect">
            <a:avLst/>
          </a:prstGeom>
          <a:solidFill>
            <a:srgbClr val="66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762000"/>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1. Data Transfer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48</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5" name="TextBox 4"/>
          <p:cNvSpPr txBox="1"/>
          <p:nvPr/>
        </p:nvSpPr>
        <p:spPr>
          <a:xfrm>
            <a:off x="533400" y="1752600"/>
            <a:ext cx="8001000" cy="3693319"/>
          </a:xfrm>
          <a:prstGeom prst="rect">
            <a:avLst/>
          </a:prstGeom>
          <a:noFill/>
        </p:spPr>
        <p:txBody>
          <a:bodyPr wrap="square" rtlCol="0">
            <a:spAutoFit/>
          </a:bodyPr>
          <a:lstStyle/>
          <a:p>
            <a:pPr algn="ctr"/>
            <a:r>
              <a:rPr lang="en-US" b="1" dirty="0" smtClean="0"/>
              <a:t>Instructions that are used to transfer data/ address in to registers, memory locations and I/O ports.</a:t>
            </a:r>
          </a:p>
          <a:p>
            <a:pPr algn="ctr"/>
            <a:endParaRPr lang="en-US" b="1" dirty="0"/>
          </a:p>
          <a:p>
            <a:pPr algn="ctr"/>
            <a:r>
              <a:rPr lang="en-US" b="1" dirty="0" smtClean="0"/>
              <a:t>Generally involve two operands: Source operand and Destination operand of the same size.</a:t>
            </a:r>
          </a:p>
          <a:p>
            <a:pPr algn="ctr"/>
            <a:endParaRPr lang="en-US" b="1" dirty="0"/>
          </a:p>
          <a:p>
            <a:pPr algn="ctr"/>
            <a:r>
              <a:rPr lang="en-US" b="1" dirty="0" smtClean="0">
                <a:solidFill>
                  <a:srgbClr val="C00000"/>
                </a:solidFill>
              </a:rPr>
              <a:t>Source</a:t>
            </a:r>
            <a:r>
              <a:rPr lang="en-US" b="1" dirty="0" smtClean="0"/>
              <a:t>: Register or a memory location or an immediate data</a:t>
            </a:r>
          </a:p>
          <a:p>
            <a:pPr algn="ctr"/>
            <a:r>
              <a:rPr lang="en-US" b="1" dirty="0" smtClean="0">
                <a:solidFill>
                  <a:srgbClr val="C00000"/>
                </a:solidFill>
              </a:rPr>
              <a:t>Destination</a:t>
            </a:r>
            <a:r>
              <a:rPr lang="en-US" b="1" dirty="0" smtClean="0"/>
              <a:t> : Register or a memory location. </a:t>
            </a:r>
          </a:p>
          <a:p>
            <a:pPr algn="ctr"/>
            <a:endParaRPr lang="en-US" b="1" dirty="0"/>
          </a:p>
          <a:p>
            <a:pPr algn="ctr"/>
            <a:r>
              <a:rPr lang="en-US" b="1" dirty="0" smtClean="0"/>
              <a:t>The size should be a either a byte or a word.</a:t>
            </a:r>
          </a:p>
          <a:p>
            <a:pPr algn="ctr"/>
            <a:endParaRPr lang="en-US" b="1" dirty="0"/>
          </a:p>
          <a:p>
            <a:pPr algn="ctr"/>
            <a:r>
              <a:rPr lang="en-US" b="1" dirty="0" smtClean="0"/>
              <a:t>A 8-bit data can only be moved to 8-bit register/ memory and a 16-bit data </a:t>
            </a:r>
            <a:r>
              <a:rPr lang="en-US" b="1" dirty="0"/>
              <a:t>can </a:t>
            </a:r>
            <a:r>
              <a:rPr lang="en-US" b="1" dirty="0" smtClean="0"/>
              <a:t>be </a:t>
            </a:r>
            <a:r>
              <a:rPr lang="en-US" b="1" dirty="0"/>
              <a:t>moved to </a:t>
            </a:r>
            <a:r>
              <a:rPr lang="en-US" b="1" dirty="0" smtClean="0"/>
              <a:t>16-bit </a:t>
            </a:r>
            <a:r>
              <a:rPr lang="en-US" b="1" dirty="0"/>
              <a:t>register/ </a:t>
            </a:r>
            <a:r>
              <a:rPr lang="en-US" b="1" dirty="0" smtClean="0"/>
              <a:t>memory. </a:t>
            </a:r>
            <a:endParaRPr lang="en-US" b="1" dirty="0"/>
          </a:p>
        </p:txBody>
      </p:sp>
    </p:spTree>
    <p:extLst>
      <p:ext uri="{BB962C8B-B14F-4D97-AF65-F5344CB8AC3E}">
        <p14:creationId xmlns:p14="http://schemas.microsoft.com/office/powerpoint/2010/main" val="290114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3.73988E-6 L 3.33333E-6 0.12427 " pathEditMode="relative" rAng="0" ptsTypes="AA">
                                      <p:cBhvr>
                                        <p:cTn id="6" dur="500" fill="hold"/>
                                        <p:tgtEl>
                                          <p:spTgt spid="7"/>
                                        </p:tgtEl>
                                        <p:attrNameLst>
                                          <p:attrName>ppt_x</p:attrName>
                                          <p:attrName>ppt_y</p:attrName>
                                        </p:attrNameLst>
                                      </p:cBhvr>
                                      <p:rCtr x="0" y="6202"/>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3.33333E-6 0.12419 L 3.33333E-6 0.2352 " pathEditMode="relative" rAng="0" ptsTypes="AA">
                                      <p:cBhvr>
                                        <p:cTn id="10" dur="500" fill="hold"/>
                                        <p:tgtEl>
                                          <p:spTgt spid="7"/>
                                        </p:tgtEl>
                                        <p:attrNameLst>
                                          <p:attrName>ppt_x</p:attrName>
                                          <p:attrName>ppt_y</p:attrName>
                                        </p:attrNameLst>
                                      </p:cBhvr>
                                      <p:rCtr x="0" y="555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3.33333E-6 0.2352 L 3.33333E-6 0.33511 " pathEditMode="relative" rAng="0" ptsTypes="AA">
                                      <p:cBhvr>
                                        <p:cTn id="14" dur="500" fill="hold"/>
                                        <p:tgtEl>
                                          <p:spTgt spid="7"/>
                                        </p:tgtEl>
                                        <p:attrNameLst>
                                          <p:attrName>ppt_x</p:attrName>
                                          <p:attrName>ppt_y</p:attrName>
                                        </p:attrNameLst>
                                      </p:cBhvr>
                                      <p:rCtr x="0" y="4995"/>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3" nodeType="clickEffect">
                                  <p:stCondLst>
                                    <p:cond delay="0"/>
                                  </p:stCondLst>
                                  <p:childTnLst>
                                    <p:animMotion origin="layout" path="M 3.33333E-6 0.33511 L 3.33333E-6 0.43502 " pathEditMode="relative" rAng="0" ptsTypes="AA">
                                      <p:cBhvr>
                                        <p:cTn id="18" dur="500" fill="hold"/>
                                        <p:tgtEl>
                                          <p:spTgt spid="7"/>
                                        </p:tgtEl>
                                        <p:attrNameLst>
                                          <p:attrName>ppt_x</p:attrName>
                                          <p:attrName>ppt_y</p:attrName>
                                        </p:attrNameLst>
                                      </p:cBhvr>
                                      <p:rCtr x="0" y="49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581400" y="1281332"/>
            <a:ext cx="79248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762000"/>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1. Data Transfer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49</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1" name="Rectangle 10"/>
          <p:cNvSpPr/>
          <p:nvPr/>
        </p:nvSpPr>
        <p:spPr>
          <a:xfrm>
            <a:off x="2794780" y="1282714"/>
            <a:ext cx="79248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MOV, XCHG, PUSH, POP, IN, OUT …</a:t>
            </a:r>
            <a:endParaRPr lang="en-US" b="1" dirty="0">
              <a:solidFill>
                <a:srgbClr val="FF0000"/>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3616725137"/>
              </p:ext>
            </p:extLst>
          </p:nvPr>
        </p:nvGraphicFramePr>
        <p:xfrm>
          <a:off x="533400" y="1905000"/>
          <a:ext cx="8153400" cy="2472168"/>
        </p:xfrm>
        <a:graphic>
          <a:graphicData uri="http://schemas.openxmlformats.org/drawingml/2006/table">
            <a:tbl>
              <a:tblPr firstRow="1" bandRow="1">
                <a:tableStyleId>{5C22544A-7EE6-4342-B048-85BDC9FD1C3A}</a:tableStyleId>
              </a:tblPr>
              <a:tblGrid>
                <a:gridCol w="3733800"/>
                <a:gridCol w="4419600"/>
              </a:tblGrid>
              <a:tr h="1337832">
                <a:tc>
                  <a:txBody>
                    <a:bodyPr/>
                    <a:lstStyle/>
                    <a:p>
                      <a:r>
                        <a:rPr lang="en-US" sz="1400" b="1" dirty="0" smtClean="0">
                          <a:solidFill>
                            <a:srgbClr val="FF0000"/>
                          </a:solidFill>
                        </a:rPr>
                        <a:t>MOV reg2/ </a:t>
                      </a:r>
                      <a:r>
                        <a:rPr lang="en-US" sz="1400" b="1" dirty="0" err="1" smtClean="0">
                          <a:solidFill>
                            <a:srgbClr val="FF0000"/>
                          </a:solidFill>
                        </a:rPr>
                        <a:t>mem</a:t>
                      </a:r>
                      <a:r>
                        <a:rPr lang="en-US" sz="1400" b="1" dirty="0" smtClean="0">
                          <a:solidFill>
                            <a:srgbClr val="FF0000"/>
                          </a:solidFill>
                        </a:rPr>
                        <a:t>, reg1/ </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MOV reg2, reg1 </a:t>
                      </a:r>
                    </a:p>
                    <a:p>
                      <a:r>
                        <a:rPr lang="en-US" sz="1400" b="1" dirty="0" smtClean="0">
                          <a:solidFill>
                            <a:schemeClr val="tx1"/>
                          </a:solidFill>
                        </a:rPr>
                        <a:t>MOV </a:t>
                      </a:r>
                      <a:r>
                        <a:rPr lang="en-US" sz="1400" b="1" dirty="0" err="1" smtClean="0">
                          <a:solidFill>
                            <a:schemeClr val="tx1"/>
                          </a:solidFill>
                        </a:rPr>
                        <a:t>mem</a:t>
                      </a:r>
                      <a:r>
                        <a:rPr lang="en-US" sz="1400" b="1" dirty="0" smtClean="0">
                          <a:solidFill>
                            <a:schemeClr val="tx1"/>
                          </a:solidFill>
                        </a:rPr>
                        <a:t>,</a:t>
                      </a:r>
                      <a:r>
                        <a:rPr lang="en-US" sz="1400" b="1" baseline="0" dirty="0" smtClean="0">
                          <a:solidFill>
                            <a:schemeClr val="tx1"/>
                          </a:solidFill>
                        </a:rPr>
                        <a:t> reg1</a:t>
                      </a:r>
                    </a:p>
                    <a:p>
                      <a:r>
                        <a:rPr lang="en-US" sz="1400" b="1" baseline="0" dirty="0" smtClean="0">
                          <a:solidFill>
                            <a:schemeClr val="tx1"/>
                          </a:solidFill>
                        </a:rPr>
                        <a:t>MOV reg2, </a:t>
                      </a:r>
                      <a:r>
                        <a:rPr lang="en-US" sz="1400" b="1" baseline="0" dirty="0" err="1" smtClean="0">
                          <a:solidFill>
                            <a:schemeClr val="tx1"/>
                          </a:solidFill>
                        </a:rPr>
                        <a:t>mem</a:t>
                      </a:r>
                      <a:endParaRPr lang="en-US" sz="1400" b="1" dirty="0" smtClean="0">
                        <a:solidFill>
                          <a:schemeClr val="tx1"/>
                        </a:solidFill>
                      </a:endParaRPr>
                    </a:p>
                    <a:p>
                      <a:endParaRPr lang="en-US" sz="1400" b="1" dirty="0">
                        <a:solidFill>
                          <a:srgbClr val="FF0000"/>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(reg2) </a:t>
                      </a:r>
                      <a:r>
                        <a:rPr lang="en-US" sz="1400" b="1" dirty="0" smtClean="0">
                          <a:solidFill>
                            <a:schemeClr val="tx1"/>
                          </a:solidFill>
                          <a:sym typeface="Symbol"/>
                        </a:rPr>
                        <a:t> (reg1)</a:t>
                      </a:r>
                    </a:p>
                    <a:p>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dirty="0" smtClean="0">
                          <a:solidFill>
                            <a:schemeClr val="tx1"/>
                          </a:solidFill>
                        </a:rPr>
                        <a:t> </a:t>
                      </a:r>
                      <a:r>
                        <a:rPr lang="en-US" sz="1400" b="1" dirty="0" smtClean="0">
                          <a:solidFill>
                            <a:schemeClr val="tx1"/>
                          </a:solidFill>
                          <a:sym typeface="Symbol"/>
                        </a:rPr>
                        <a:t> (reg1) </a:t>
                      </a:r>
                    </a:p>
                    <a:p>
                      <a:r>
                        <a:rPr lang="en-US" sz="1400" b="1" dirty="0" smtClean="0">
                          <a:solidFill>
                            <a:schemeClr val="tx1"/>
                          </a:solidFill>
                          <a:sym typeface="Symbol"/>
                        </a:rPr>
                        <a:t>(reg2)</a:t>
                      </a:r>
                      <a:r>
                        <a:rPr lang="en-US" sz="1400" b="1" baseline="0" dirty="0" smtClean="0">
                          <a:solidFill>
                            <a:schemeClr val="tx1"/>
                          </a:solidFill>
                          <a:sym typeface="Symbo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a:t>
                      </a:r>
                      <a:endParaRPr lang="en-US" sz="1400" b="1" dirty="0">
                        <a:solidFill>
                          <a:schemeClr val="tx1"/>
                        </a:solidFill>
                      </a:endParaRPr>
                    </a:p>
                  </a:txBody>
                  <a:tcPr>
                    <a:solidFill>
                      <a:srgbClr val="FFCCCC"/>
                    </a:solidFill>
                  </a:tcPr>
                </a:tc>
              </a:tr>
              <a:tr h="1100568">
                <a:tc>
                  <a:txBody>
                    <a:bodyPr/>
                    <a:lstStyle/>
                    <a:p>
                      <a:r>
                        <a:rPr lang="en-US" sz="1400" b="1" dirty="0" smtClean="0">
                          <a:solidFill>
                            <a:srgbClr val="FF0000"/>
                          </a:solidFill>
                        </a:rPr>
                        <a:t>MOV </a:t>
                      </a:r>
                      <a:r>
                        <a:rPr lang="en-US" sz="1400" b="1" dirty="0" err="1" smtClean="0">
                          <a:solidFill>
                            <a:srgbClr val="FF0000"/>
                          </a:solidFill>
                        </a:rPr>
                        <a:t>reg</a:t>
                      </a:r>
                      <a:r>
                        <a:rPr lang="en-US" sz="1400" b="1" dirty="0" smtClean="0">
                          <a:solidFill>
                            <a:srgbClr val="FF0000"/>
                          </a:solidFill>
                        </a:rPr>
                        <a:t>/ </a:t>
                      </a:r>
                      <a:r>
                        <a:rPr lang="en-US" sz="1400" b="1" dirty="0" err="1" smtClean="0">
                          <a:solidFill>
                            <a:srgbClr val="FF0000"/>
                          </a:solidFill>
                        </a:rPr>
                        <a:t>mem</a:t>
                      </a:r>
                      <a:r>
                        <a:rPr lang="en-US" sz="1400" b="1" dirty="0" smtClean="0">
                          <a:solidFill>
                            <a:srgbClr val="FF0000"/>
                          </a:solidFill>
                        </a:rPr>
                        <a:t>, data</a:t>
                      </a:r>
                    </a:p>
                    <a:p>
                      <a:endParaRPr lang="en-US" sz="1400" b="1" dirty="0" smtClean="0">
                        <a:solidFill>
                          <a:srgbClr val="FF0000"/>
                        </a:solidFill>
                      </a:endParaRPr>
                    </a:p>
                    <a:p>
                      <a:r>
                        <a:rPr lang="en-US" sz="1400" b="1" dirty="0" smtClean="0">
                          <a:solidFill>
                            <a:schemeClr val="tx1"/>
                          </a:solidFill>
                        </a:rPr>
                        <a:t>MOV </a:t>
                      </a:r>
                      <a:r>
                        <a:rPr lang="en-US" sz="1400" b="1" dirty="0" err="1" smtClean="0">
                          <a:solidFill>
                            <a:schemeClr val="tx1"/>
                          </a:solidFill>
                        </a:rPr>
                        <a:t>reg</a:t>
                      </a:r>
                      <a:r>
                        <a:rPr lang="en-US" sz="1400" b="1" dirty="0" smtClean="0">
                          <a:solidFill>
                            <a:schemeClr val="tx1"/>
                          </a:solidFill>
                        </a:rPr>
                        <a:t>, data</a:t>
                      </a:r>
                    </a:p>
                    <a:p>
                      <a:r>
                        <a:rPr lang="en-US" sz="1400" b="1" dirty="0" smtClean="0">
                          <a:solidFill>
                            <a:schemeClr val="tx1"/>
                          </a:solidFill>
                        </a:rPr>
                        <a:t>MOV </a:t>
                      </a:r>
                      <a:r>
                        <a:rPr lang="en-US" sz="1400" b="1" dirty="0" err="1" smtClean="0">
                          <a:solidFill>
                            <a:schemeClr val="tx1"/>
                          </a:solidFill>
                        </a:rPr>
                        <a:t>mem</a:t>
                      </a:r>
                      <a:r>
                        <a:rPr lang="en-US" sz="1400" b="1" dirty="0" smtClean="0">
                          <a:solidFill>
                            <a:schemeClr val="tx1"/>
                          </a:solidFill>
                        </a:rPr>
                        <a:t>, data</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a:t>
                      </a:r>
                      <a:r>
                        <a:rPr lang="en-US" sz="1400" b="1" dirty="0" err="1" smtClean="0">
                          <a:solidFill>
                            <a:schemeClr val="tx1"/>
                          </a:solidFill>
                        </a:rPr>
                        <a:t>reg</a:t>
                      </a:r>
                      <a:r>
                        <a:rPr lang="en-US" sz="1400" b="1" dirty="0" smtClean="0">
                          <a:solidFill>
                            <a:schemeClr val="tx1"/>
                          </a:solidFill>
                        </a:rPr>
                        <a:t>) </a:t>
                      </a:r>
                      <a:r>
                        <a:rPr lang="en-US" sz="1400" b="1" dirty="0" smtClean="0">
                          <a:solidFill>
                            <a:schemeClr val="tx1"/>
                          </a:solidFill>
                          <a:sym typeface="Symbol"/>
                        </a:rPr>
                        <a:t>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data</a:t>
                      </a:r>
                      <a:endParaRPr lang="en-US" sz="1400" b="1" dirty="0">
                        <a:solidFill>
                          <a:schemeClr val="tx1"/>
                        </a:solidFill>
                      </a:endParaRPr>
                    </a:p>
                  </a:txBody>
                  <a:tcPr>
                    <a:solidFill>
                      <a:srgbClr val="FFCCCC"/>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923191234"/>
              </p:ext>
            </p:extLst>
          </p:nvPr>
        </p:nvGraphicFramePr>
        <p:xfrm>
          <a:off x="533400" y="4690632"/>
          <a:ext cx="8153400" cy="1176768"/>
        </p:xfrm>
        <a:graphic>
          <a:graphicData uri="http://schemas.openxmlformats.org/drawingml/2006/table">
            <a:tbl>
              <a:tblPr firstRow="1" bandRow="1">
                <a:tableStyleId>{5C22544A-7EE6-4342-B048-85BDC9FD1C3A}</a:tableStyleId>
              </a:tblPr>
              <a:tblGrid>
                <a:gridCol w="3733800"/>
                <a:gridCol w="4419600"/>
              </a:tblGrid>
              <a:tr h="1176768">
                <a:tc>
                  <a:txBody>
                    <a:bodyPr/>
                    <a:lstStyle/>
                    <a:p>
                      <a:r>
                        <a:rPr lang="en-US" sz="1400" b="1" dirty="0" smtClean="0">
                          <a:solidFill>
                            <a:srgbClr val="FF0000"/>
                          </a:solidFill>
                        </a:rPr>
                        <a:t>XCHG reg2/ </a:t>
                      </a:r>
                      <a:r>
                        <a:rPr lang="en-US" sz="1400" b="1" dirty="0" err="1" smtClean="0">
                          <a:solidFill>
                            <a:srgbClr val="FF0000"/>
                          </a:solidFill>
                        </a:rPr>
                        <a:t>mem</a:t>
                      </a:r>
                      <a:r>
                        <a:rPr lang="en-US" sz="1400" b="1" dirty="0" smtClean="0">
                          <a:solidFill>
                            <a:srgbClr val="FF0000"/>
                          </a:solidFill>
                        </a:rPr>
                        <a:t>, reg1</a:t>
                      </a:r>
                    </a:p>
                    <a:p>
                      <a:endParaRPr lang="en-US" sz="1400" b="1" dirty="0" smtClean="0">
                        <a:solidFill>
                          <a:srgbClr val="FF0000"/>
                        </a:solidFill>
                      </a:endParaRPr>
                    </a:p>
                    <a:p>
                      <a:r>
                        <a:rPr lang="en-US" sz="1400" b="1" dirty="0" smtClean="0">
                          <a:solidFill>
                            <a:schemeClr val="tx1"/>
                          </a:solidFill>
                        </a:rPr>
                        <a:t>XCHG reg2, reg1</a:t>
                      </a:r>
                    </a:p>
                    <a:p>
                      <a:r>
                        <a:rPr lang="en-US" sz="1400" b="1" dirty="0" smtClean="0">
                          <a:solidFill>
                            <a:schemeClr val="tx1"/>
                          </a:solidFill>
                        </a:rPr>
                        <a:t>XCHG </a:t>
                      </a:r>
                      <a:r>
                        <a:rPr lang="en-US" sz="1400" b="1" dirty="0" err="1" smtClean="0">
                          <a:solidFill>
                            <a:schemeClr val="tx1"/>
                          </a:solidFill>
                        </a:rPr>
                        <a:t>mem</a:t>
                      </a:r>
                      <a:r>
                        <a:rPr lang="en-US" sz="1400" b="1" dirty="0" smtClean="0">
                          <a:solidFill>
                            <a:schemeClr val="tx1"/>
                          </a:solidFill>
                        </a:rPr>
                        <a:t>, reg1</a:t>
                      </a:r>
                    </a:p>
                    <a:p>
                      <a:endParaRPr lang="en-US" sz="1400" b="1" dirty="0">
                        <a:solidFill>
                          <a:srgbClr val="FF0000"/>
                        </a:solidFill>
                      </a:endParaRPr>
                    </a:p>
                  </a:txBody>
                  <a:tcPr>
                    <a:solidFill>
                      <a:srgbClr val="99FF66"/>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(reg2) </a:t>
                      </a:r>
                      <a:r>
                        <a:rPr lang="en-US" sz="1400" b="1" dirty="0" smtClean="0">
                          <a:solidFill>
                            <a:schemeClr val="tx1"/>
                          </a:solidFill>
                          <a:sym typeface="Symbol"/>
                        </a:rPr>
                        <a:t> (reg1)</a:t>
                      </a:r>
                    </a:p>
                    <a:p>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dirty="0" smtClean="0">
                          <a:solidFill>
                            <a:schemeClr val="tx1"/>
                          </a:solidFill>
                        </a:rPr>
                        <a:t> </a:t>
                      </a:r>
                      <a:r>
                        <a:rPr lang="en-US" sz="1400" b="1" dirty="0" smtClean="0">
                          <a:solidFill>
                            <a:schemeClr val="tx1"/>
                          </a:solidFill>
                          <a:sym typeface="Symbol"/>
                        </a:rPr>
                        <a:t> (reg1) </a:t>
                      </a:r>
                    </a:p>
                  </a:txBody>
                  <a:tcPr>
                    <a:solidFill>
                      <a:srgbClr val="99FF66"/>
                    </a:solidFill>
                  </a:tcPr>
                </a:tc>
              </a:tr>
            </a:tbl>
          </a:graphicData>
        </a:graphic>
      </p:graphicFrame>
    </p:spTree>
    <p:extLst>
      <p:ext uri="{BB962C8B-B14F-4D97-AF65-F5344CB8AC3E}">
        <p14:creationId xmlns:p14="http://schemas.microsoft.com/office/powerpoint/2010/main" val="120525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Octapost NBP" pitchFamily="2" charset="0"/>
              </a:rPr>
              <a:t>Architecture</a:t>
            </a:r>
            <a:endParaRPr lang="en-US" sz="3600" dirty="0">
              <a:latin typeface="Octapost NBP" pitchFamily="2" charset="0"/>
            </a:endParaRPr>
          </a:p>
        </p:txBody>
      </p:sp>
    </p:spTree>
    <p:extLst>
      <p:ext uri="{BB962C8B-B14F-4D97-AF65-F5344CB8AC3E}">
        <p14:creationId xmlns:p14="http://schemas.microsoft.com/office/powerpoint/2010/main" val="33601960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206220" y="1281332"/>
            <a:ext cx="79248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762000"/>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1. Data Transfer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50</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1" name="Rectangle 10"/>
          <p:cNvSpPr/>
          <p:nvPr/>
        </p:nvSpPr>
        <p:spPr>
          <a:xfrm>
            <a:off x="4447736" y="1282714"/>
            <a:ext cx="79248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MOV, XCHG, PUSH, POP, IN, OUT …</a:t>
            </a:r>
            <a:endParaRPr lang="en-US" b="1" dirty="0">
              <a:solidFill>
                <a:srgbClr val="FF0000"/>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564547039"/>
              </p:ext>
            </p:extLst>
          </p:nvPr>
        </p:nvGraphicFramePr>
        <p:xfrm>
          <a:off x="533400" y="1905000"/>
          <a:ext cx="8153400" cy="2438400"/>
        </p:xfrm>
        <a:graphic>
          <a:graphicData uri="http://schemas.openxmlformats.org/drawingml/2006/table">
            <a:tbl>
              <a:tblPr firstRow="1" bandRow="1">
                <a:tableStyleId>{5C22544A-7EE6-4342-B048-85BDC9FD1C3A}</a:tableStyleId>
              </a:tblPr>
              <a:tblGrid>
                <a:gridCol w="3733800"/>
                <a:gridCol w="4419600"/>
              </a:tblGrid>
              <a:tr h="1337832">
                <a:tc>
                  <a:txBody>
                    <a:bodyPr/>
                    <a:lstStyle/>
                    <a:p>
                      <a:r>
                        <a:rPr lang="en-US" sz="1400" b="1" dirty="0" smtClean="0">
                          <a:solidFill>
                            <a:srgbClr val="FF0000"/>
                          </a:solidFill>
                        </a:rPr>
                        <a:t>PUSH reg16/ </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PUSH reg16</a:t>
                      </a: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PUSH </a:t>
                      </a:r>
                      <a:r>
                        <a:rPr lang="en-US" sz="1400" b="1" dirty="0" err="1" smtClean="0">
                          <a:solidFill>
                            <a:schemeClr val="tx1"/>
                          </a:solidFill>
                        </a:rPr>
                        <a:t>mem</a:t>
                      </a:r>
                      <a:endParaRPr lang="en-US" sz="1400" b="1" dirty="0" smtClean="0">
                        <a:solidFill>
                          <a:schemeClr val="tx1"/>
                        </a:solidFill>
                      </a:endParaRPr>
                    </a:p>
                    <a:p>
                      <a:endParaRPr lang="en-US" sz="1400" b="1" dirty="0">
                        <a:solidFill>
                          <a:srgbClr val="FF0000"/>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(SP) </a:t>
                      </a:r>
                      <a:r>
                        <a:rPr lang="en-US" sz="1400" b="1" dirty="0" smtClean="0">
                          <a:solidFill>
                            <a:schemeClr val="tx1"/>
                          </a:solidFill>
                          <a:sym typeface="Symbol"/>
                        </a:rPr>
                        <a:t> (SP) – 2</a:t>
                      </a:r>
                    </a:p>
                    <a:p>
                      <a:r>
                        <a:rPr lang="en-US" sz="1400" b="1" dirty="0" smtClean="0">
                          <a:solidFill>
                            <a:schemeClr val="tx1"/>
                          </a:solidFill>
                          <a:sym typeface="Symbol"/>
                        </a:rPr>
                        <a:t>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(SS) x 16</a:t>
                      </a:r>
                      <a:r>
                        <a:rPr lang="en-US" sz="1400" b="1" baseline="-25000" dirty="0" smtClean="0">
                          <a:solidFill>
                            <a:schemeClr val="tx1"/>
                          </a:solidFill>
                          <a:sym typeface="Symbol"/>
                        </a:rPr>
                        <a:t>10</a:t>
                      </a:r>
                      <a:r>
                        <a:rPr lang="en-US" sz="1400" b="1" baseline="0" dirty="0" smtClean="0">
                          <a:solidFill>
                            <a:schemeClr val="tx1"/>
                          </a:solidFill>
                          <a:sym typeface="Symbol"/>
                        </a:rPr>
                        <a:t> + SP</a:t>
                      </a:r>
                      <a:endParaRPr lang="en-US" sz="1400" b="1" dirty="0" smtClean="0">
                        <a:solidFill>
                          <a:schemeClr val="tx1"/>
                        </a:solidFill>
                        <a:sym typeface="Symbol"/>
                      </a:endParaRPr>
                    </a:p>
                    <a:p>
                      <a:r>
                        <a:rPr lang="en-US" sz="1400" b="1" dirty="0" smtClean="0">
                          <a:solidFill>
                            <a:schemeClr val="tx1"/>
                          </a:solidFill>
                          <a:sym typeface="Symbol"/>
                        </a:rPr>
                        <a:t>(MA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a:t>
                      </a:r>
                      <a:r>
                        <a:rPr lang="en-US" sz="1400" b="1" dirty="0" smtClean="0">
                          <a:solidFill>
                            <a:schemeClr val="tx1"/>
                          </a:solidFill>
                          <a:sym typeface="Symbol"/>
                        </a:rPr>
                        <a:t>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+ 1</a:t>
                      </a:r>
                      <a:r>
                        <a:rPr lang="en-US" sz="1400" b="1" dirty="0" smtClean="0">
                          <a:solidFill>
                            <a:schemeClr val="tx1"/>
                          </a:solidFill>
                          <a:sym typeface="Symbol"/>
                        </a:rPr>
                        <a:t>)</a:t>
                      </a:r>
                      <a:r>
                        <a:rPr lang="en-US" sz="1400" b="1" dirty="0" smtClean="0">
                          <a:solidFill>
                            <a:schemeClr val="tx1"/>
                          </a:solidFill>
                        </a:rPr>
                        <a:t> </a:t>
                      </a:r>
                      <a:r>
                        <a:rPr lang="en-US" sz="1400" b="1" dirty="0" smtClean="0">
                          <a:solidFill>
                            <a:schemeClr val="tx1"/>
                          </a:solidFill>
                          <a:sym typeface="Symbol"/>
                        </a:rPr>
                        <a:t> (reg16) </a:t>
                      </a:r>
                    </a:p>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(SP) </a:t>
                      </a:r>
                      <a:r>
                        <a:rPr lang="en-US" sz="1400" b="1" dirty="0" smtClean="0">
                          <a:solidFill>
                            <a:schemeClr val="tx1"/>
                          </a:solidFill>
                          <a:sym typeface="Symbol"/>
                        </a:rPr>
                        <a:t> (SP) – 2</a:t>
                      </a:r>
                    </a:p>
                    <a:p>
                      <a:r>
                        <a:rPr lang="en-US" sz="1400" b="1" dirty="0" smtClean="0">
                          <a:solidFill>
                            <a:schemeClr val="tx1"/>
                          </a:solidFill>
                          <a:sym typeface="Symbol"/>
                        </a:rPr>
                        <a:t>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(SS) x 16</a:t>
                      </a:r>
                      <a:r>
                        <a:rPr lang="en-US" sz="1400" b="1" baseline="-25000" dirty="0" smtClean="0">
                          <a:solidFill>
                            <a:schemeClr val="tx1"/>
                          </a:solidFill>
                          <a:sym typeface="Symbol"/>
                        </a:rPr>
                        <a:t>10</a:t>
                      </a:r>
                      <a:r>
                        <a:rPr lang="en-US" sz="1400" b="1" baseline="0" dirty="0" smtClean="0">
                          <a:solidFill>
                            <a:schemeClr val="tx1"/>
                          </a:solidFill>
                          <a:sym typeface="Symbol"/>
                        </a:rPr>
                        <a:t> + SP</a:t>
                      </a:r>
                      <a:endParaRPr lang="en-US" sz="1400" b="1" dirty="0" smtClean="0">
                        <a:solidFill>
                          <a:schemeClr val="tx1"/>
                        </a:solidFill>
                        <a:sym typeface="Symbol"/>
                      </a:endParaRPr>
                    </a:p>
                    <a:p>
                      <a:r>
                        <a:rPr lang="en-US" sz="1400" b="1" dirty="0" smtClean="0">
                          <a:solidFill>
                            <a:schemeClr val="tx1"/>
                          </a:solidFill>
                          <a:sym typeface="Symbol"/>
                        </a:rPr>
                        <a:t>(MA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a:t>
                      </a:r>
                      <a:r>
                        <a:rPr lang="en-US" sz="1400" b="1" dirty="0" smtClean="0">
                          <a:solidFill>
                            <a:schemeClr val="tx1"/>
                          </a:solidFill>
                          <a:sym typeface="Symbol"/>
                        </a:rPr>
                        <a:t>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+ 1</a:t>
                      </a:r>
                      <a:r>
                        <a:rPr lang="en-US" sz="1400" b="1" dirty="0" smtClean="0">
                          <a:solidFill>
                            <a:schemeClr val="tx1"/>
                          </a:solidFill>
                          <a:sym typeface="Symbol"/>
                        </a:rPr>
                        <a:t>)</a:t>
                      </a:r>
                      <a:r>
                        <a:rPr lang="en-US" sz="1400" b="1" dirty="0" smtClean="0">
                          <a:solidFill>
                            <a:schemeClr val="tx1"/>
                          </a:solidFil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 </a:t>
                      </a:r>
                    </a:p>
                    <a:p>
                      <a:endParaRPr lang="en-US" sz="1400" b="1" dirty="0">
                        <a:solidFill>
                          <a:schemeClr val="tx1"/>
                        </a:solidFill>
                      </a:endParaRPr>
                    </a:p>
                  </a:txBody>
                  <a:tcPr>
                    <a:solidFill>
                      <a:srgbClr val="FFCCCC"/>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129014008"/>
              </p:ext>
            </p:extLst>
          </p:nvPr>
        </p:nvGraphicFramePr>
        <p:xfrm>
          <a:off x="533400" y="4343400"/>
          <a:ext cx="8153400" cy="2438400"/>
        </p:xfrm>
        <a:graphic>
          <a:graphicData uri="http://schemas.openxmlformats.org/drawingml/2006/table">
            <a:tbl>
              <a:tblPr firstRow="1" bandRow="1">
                <a:tableStyleId>{5C22544A-7EE6-4342-B048-85BDC9FD1C3A}</a:tableStyleId>
              </a:tblPr>
              <a:tblGrid>
                <a:gridCol w="3733800"/>
                <a:gridCol w="4419600"/>
              </a:tblGrid>
              <a:tr h="1176768">
                <a:tc>
                  <a:txBody>
                    <a:bodyPr/>
                    <a:lstStyle/>
                    <a:p>
                      <a:r>
                        <a:rPr lang="en-US" sz="1400" b="1" dirty="0" smtClean="0">
                          <a:solidFill>
                            <a:srgbClr val="FF0000"/>
                          </a:solidFill>
                        </a:rPr>
                        <a:t>POP reg16/ </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POP reg16</a:t>
                      </a: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POP </a:t>
                      </a:r>
                      <a:r>
                        <a:rPr lang="en-US" sz="1400" b="1" dirty="0" err="1" smtClean="0">
                          <a:solidFill>
                            <a:schemeClr val="tx1"/>
                          </a:solidFill>
                        </a:rPr>
                        <a:t>mem</a:t>
                      </a:r>
                      <a:endParaRPr lang="en-US" sz="1400" b="1" dirty="0" smtClean="0">
                        <a:solidFill>
                          <a:schemeClr val="tx1"/>
                        </a:solidFill>
                      </a:endParaRPr>
                    </a:p>
                    <a:p>
                      <a:endParaRPr lang="en-US" sz="1400" b="1" dirty="0">
                        <a:solidFill>
                          <a:srgbClr val="FF0000"/>
                        </a:solidFill>
                      </a:endParaRPr>
                    </a:p>
                  </a:txBody>
                  <a:tcPr>
                    <a:solidFill>
                      <a:srgbClr val="99FF66"/>
                    </a:solidFill>
                  </a:tcPr>
                </a:tc>
                <a:tc>
                  <a:txBody>
                    <a:bodyPr/>
                    <a:lstStyle/>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(SS) x 16</a:t>
                      </a:r>
                      <a:r>
                        <a:rPr lang="en-US" sz="1400" b="1" baseline="-25000" dirty="0" smtClean="0">
                          <a:solidFill>
                            <a:schemeClr val="tx1"/>
                          </a:solidFill>
                          <a:sym typeface="Symbol"/>
                        </a:rPr>
                        <a:t>10</a:t>
                      </a:r>
                      <a:r>
                        <a:rPr lang="en-US" sz="1400" b="1" baseline="0" dirty="0" smtClean="0">
                          <a:solidFill>
                            <a:schemeClr val="tx1"/>
                          </a:solidFill>
                          <a:sym typeface="Symbol"/>
                        </a:rPr>
                        <a:t> + SP</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(reg16)  (MA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a:t>
                      </a:r>
                      <a:r>
                        <a:rPr lang="en-US" sz="1400" b="1" dirty="0" smtClean="0">
                          <a:solidFill>
                            <a:schemeClr val="tx1"/>
                          </a:solidFill>
                          <a:sym typeface="Symbol"/>
                        </a:rPr>
                        <a:t>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+ 1</a:t>
                      </a:r>
                      <a:r>
                        <a:rPr lang="en-US" sz="1400" b="1" dirty="0" smtClean="0">
                          <a:solidFill>
                            <a:schemeClr val="tx1"/>
                          </a:solidFill>
                          <a:sym typeface="Symbol"/>
                        </a:rPr>
                        <a:t>)</a:t>
                      </a:r>
                      <a:r>
                        <a:rPr lang="en-US" sz="1400" b="1" dirty="0" smtClean="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(SP) </a:t>
                      </a:r>
                      <a:r>
                        <a:rPr lang="en-US" sz="1400" b="1" dirty="0" smtClean="0">
                          <a:solidFill>
                            <a:schemeClr val="tx1"/>
                          </a:solidFill>
                          <a:sym typeface="Symbol"/>
                        </a:rPr>
                        <a:t> (SP) + 2</a:t>
                      </a: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(SS) x 16</a:t>
                      </a:r>
                      <a:r>
                        <a:rPr lang="en-US" sz="1400" b="1" baseline="-25000" dirty="0" smtClean="0">
                          <a:solidFill>
                            <a:schemeClr val="tx1"/>
                          </a:solidFill>
                          <a:sym typeface="Symbol"/>
                        </a:rPr>
                        <a:t>10</a:t>
                      </a:r>
                      <a:r>
                        <a:rPr lang="en-US" sz="1400" b="1" baseline="0" dirty="0" smtClean="0">
                          <a:solidFill>
                            <a:schemeClr val="tx1"/>
                          </a:solidFill>
                          <a:sym typeface="Symbol"/>
                        </a:rPr>
                        <a:t> + SP</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  (MA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a:t>
                      </a:r>
                      <a:r>
                        <a:rPr lang="en-US" sz="1400" b="1" dirty="0" smtClean="0">
                          <a:solidFill>
                            <a:schemeClr val="tx1"/>
                          </a:solidFill>
                          <a:sym typeface="Symbol"/>
                        </a:rPr>
                        <a:t>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+ 1</a:t>
                      </a:r>
                      <a:r>
                        <a:rPr lang="en-US" sz="1400" b="1" dirty="0" smtClean="0">
                          <a:solidFill>
                            <a:schemeClr val="tx1"/>
                          </a:solidFill>
                          <a:sym typeface="Symbol"/>
                        </a:rPr>
                        <a:t>)</a:t>
                      </a:r>
                      <a:r>
                        <a:rPr lang="en-US" sz="1400" b="1" dirty="0" smtClean="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(SP) </a:t>
                      </a:r>
                      <a:r>
                        <a:rPr lang="en-US" sz="1400" b="1" dirty="0" smtClean="0">
                          <a:solidFill>
                            <a:schemeClr val="tx1"/>
                          </a:solidFill>
                          <a:sym typeface="Symbol"/>
                        </a:rPr>
                        <a:t> (SP) + 2</a:t>
                      </a:r>
                    </a:p>
                    <a:p>
                      <a:endParaRPr lang="en-US" sz="1400" b="1" dirty="0" smtClean="0">
                        <a:solidFill>
                          <a:schemeClr val="tx1"/>
                        </a:solidFill>
                        <a:sym typeface="Symbol"/>
                      </a:endParaRPr>
                    </a:p>
                  </a:txBody>
                  <a:tcPr>
                    <a:solidFill>
                      <a:srgbClr val="99FF66"/>
                    </a:solidFill>
                  </a:tcPr>
                </a:tc>
              </a:tr>
            </a:tbl>
          </a:graphicData>
        </a:graphic>
      </p:graphicFrame>
    </p:spTree>
    <p:extLst>
      <p:ext uri="{BB962C8B-B14F-4D97-AF65-F5344CB8AC3E}">
        <p14:creationId xmlns:p14="http://schemas.microsoft.com/office/powerpoint/2010/main" val="380063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553200" y="1281332"/>
            <a:ext cx="541275"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762000"/>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1. Data Transfer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51</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1" name="Rectangle 10"/>
          <p:cNvSpPr/>
          <p:nvPr/>
        </p:nvSpPr>
        <p:spPr>
          <a:xfrm>
            <a:off x="6024566" y="1282714"/>
            <a:ext cx="447335"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MOV, XCHG, PUSH, POP, IN, OUT …</a:t>
            </a:r>
            <a:endParaRPr lang="en-US" b="1" dirty="0">
              <a:solidFill>
                <a:srgbClr val="FF0000"/>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2696588934"/>
              </p:ext>
            </p:extLst>
          </p:nvPr>
        </p:nvGraphicFramePr>
        <p:xfrm>
          <a:off x="457200" y="2167368"/>
          <a:ext cx="4056228" cy="3337560"/>
        </p:xfrm>
        <a:graphic>
          <a:graphicData uri="http://schemas.openxmlformats.org/drawingml/2006/table">
            <a:tbl>
              <a:tblPr firstRow="1" bandRow="1">
                <a:tableStyleId>{5C22544A-7EE6-4342-B048-85BDC9FD1C3A}</a:tableStyleId>
              </a:tblPr>
              <a:tblGrid>
                <a:gridCol w="1676400"/>
                <a:gridCol w="2379828"/>
              </a:tblGrid>
              <a:tr h="1752600">
                <a:tc>
                  <a:txBody>
                    <a:bodyPr/>
                    <a:lstStyle/>
                    <a:p>
                      <a:r>
                        <a:rPr lang="en-US" sz="1400" b="1" dirty="0" smtClean="0">
                          <a:solidFill>
                            <a:srgbClr val="FF0000"/>
                          </a:solidFill>
                        </a:rPr>
                        <a:t>IN A, [DX]</a:t>
                      </a:r>
                    </a:p>
                    <a:p>
                      <a:endParaRPr lang="en-US" sz="1400" b="1" dirty="0" smtClean="0">
                        <a:solidFill>
                          <a:srgbClr val="FF0000"/>
                        </a:solidFill>
                      </a:endParaRPr>
                    </a:p>
                    <a:p>
                      <a:r>
                        <a:rPr lang="en-US" sz="1400" b="1" dirty="0" smtClean="0">
                          <a:solidFill>
                            <a:schemeClr val="tx1"/>
                          </a:solidFill>
                        </a:rPr>
                        <a:t>IN AL, [DX]</a:t>
                      </a: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IN AX, [DX]</a:t>
                      </a:r>
                    </a:p>
                    <a:p>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err="1" smtClean="0">
                          <a:solidFill>
                            <a:schemeClr val="tx1"/>
                          </a:solidFill>
                        </a:rPr>
                        <a:t>PORT</a:t>
                      </a:r>
                      <a:r>
                        <a:rPr lang="en-US" sz="1400" b="1" baseline="-25000" dirty="0" err="1" smtClean="0">
                          <a:solidFill>
                            <a:schemeClr val="tx1"/>
                          </a:solidFill>
                        </a:rPr>
                        <a:t>addr</a:t>
                      </a:r>
                      <a:r>
                        <a:rPr lang="en-US" sz="1400" b="1" baseline="0" dirty="0" smtClean="0">
                          <a:solidFill>
                            <a:schemeClr val="tx1"/>
                          </a:solidFill>
                        </a:rPr>
                        <a:t> = (DX)</a:t>
                      </a:r>
                      <a:endParaRPr lang="en-US" sz="1400" b="1" dirty="0" smtClean="0">
                        <a:solidFill>
                          <a:schemeClr val="tx1"/>
                        </a:solidFill>
                      </a:endParaRPr>
                    </a:p>
                    <a:p>
                      <a:r>
                        <a:rPr lang="en-US" sz="1400" b="1" dirty="0" smtClean="0">
                          <a:solidFill>
                            <a:schemeClr val="tx1"/>
                          </a:solidFill>
                        </a:rPr>
                        <a:t>(AL) </a:t>
                      </a:r>
                      <a:r>
                        <a:rPr lang="en-US" sz="1400" b="1" dirty="0" smtClean="0">
                          <a:solidFill>
                            <a:schemeClr val="tx1"/>
                          </a:solidFill>
                          <a:sym typeface="Symbol"/>
                        </a:rPr>
                        <a:t> (PORT) </a:t>
                      </a:r>
                    </a:p>
                    <a:p>
                      <a:endParaRPr lang="en-US" sz="1400" b="1" dirty="0" smtClean="0">
                        <a:solidFill>
                          <a:schemeClr val="tx1"/>
                        </a:solidFill>
                      </a:endParaRPr>
                    </a:p>
                    <a:p>
                      <a:r>
                        <a:rPr lang="en-US" sz="1400" b="1" dirty="0" err="1" smtClean="0">
                          <a:solidFill>
                            <a:schemeClr val="tx1"/>
                          </a:solidFill>
                        </a:rPr>
                        <a:t>PORT</a:t>
                      </a:r>
                      <a:r>
                        <a:rPr lang="en-US" sz="1400" b="1" baseline="-25000" dirty="0" err="1" smtClean="0">
                          <a:solidFill>
                            <a:schemeClr val="tx1"/>
                          </a:solidFill>
                        </a:rPr>
                        <a:t>addr</a:t>
                      </a:r>
                      <a:r>
                        <a:rPr lang="en-US" sz="1400" b="1" baseline="0" dirty="0" smtClean="0">
                          <a:solidFill>
                            <a:schemeClr val="tx1"/>
                          </a:solidFill>
                        </a:rPr>
                        <a:t> = (DX)</a:t>
                      </a:r>
                      <a:endParaRPr lang="en-US" sz="1400" b="1" dirty="0" smtClean="0">
                        <a:solidFill>
                          <a:schemeClr val="tx1"/>
                        </a:solidFill>
                      </a:endParaRPr>
                    </a:p>
                    <a:p>
                      <a:r>
                        <a:rPr lang="en-US" sz="1400" b="1" dirty="0" smtClean="0">
                          <a:solidFill>
                            <a:schemeClr val="tx1"/>
                          </a:solidFill>
                        </a:rPr>
                        <a:t>(AX) </a:t>
                      </a:r>
                      <a:r>
                        <a:rPr lang="en-US" sz="1400" b="1" dirty="0" smtClean="0">
                          <a:solidFill>
                            <a:schemeClr val="tx1"/>
                          </a:solidFill>
                          <a:sym typeface="Symbol"/>
                        </a:rPr>
                        <a:t> (PORT) </a:t>
                      </a:r>
                      <a:endParaRPr lang="en-US" sz="1400" b="1" dirty="0">
                        <a:solidFill>
                          <a:schemeClr val="tx1"/>
                        </a:solidFill>
                      </a:endParaRPr>
                    </a:p>
                  </a:txBody>
                  <a:tcPr>
                    <a:solidFill>
                      <a:srgbClr val="FFCCCC"/>
                    </a:solidFill>
                  </a:tcPr>
                </a:tc>
              </a:tr>
              <a:tr h="1337832">
                <a:tc>
                  <a:txBody>
                    <a:bodyPr/>
                    <a:lstStyle/>
                    <a:p>
                      <a:endParaRPr lang="en-US" sz="1400" b="1" dirty="0" smtClean="0">
                        <a:solidFill>
                          <a:srgbClr val="FF0000"/>
                        </a:solidFill>
                      </a:endParaRPr>
                    </a:p>
                    <a:p>
                      <a:r>
                        <a:rPr lang="en-US" sz="1400" b="1" dirty="0" smtClean="0">
                          <a:solidFill>
                            <a:srgbClr val="FF0000"/>
                          </a:solidFill>
                        </a:rPr>
                        <a:t>IN A, addr8</a:t>
                      </a:r>
                    </a:p>
                    <a:p>
                      <a:endParaRPr lang="en-US" sz="1400" b="1" dirty="0" smtClean="0">
                        <a:solidFill>
                          <a:srgbClr val="FF0000"/>
                        </a:solidFill>
                      </a:endParaRPr>
                    </a:p>
                    <a:p>
                      <a:r>
                        <a:rPr lang="en-US" sz="1400" b="1" dirty="0" smtClean="0">
                          <a:solidFill>
                            <a:schemeClr val="tx1"/>
                          </a:solidFill>
                        </a:rPr>
                        <a:t>IN AL, addr8</a:t>
                      </a: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IN AX, addr8</a:t>
                      </a: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(AL) </a:t>
                      </a:r>
                      <a:r>
                        <a:rPr lang="en-US" sz="1400" b="1" dirty="0" smtClean="0">
                          <a:solidFill>
                            <a:schemeClr val="tx1"/>
                          </a:solidFill>
                          <a:sym typeface="Symbol"/>
                        </a:rPr>
                        <a:t> (addr8) </a:t>
                      </a:r>
                    </a:p>
                    <a:p>
                      <a:endParaRPr lang="en-US" sz="1400" b="1" dirty="0" smtClean="0">
                        <a:solidFill>
                          <a:schemeClr val="tx1"/>
                        </a:solidFill>
                      </a:endParaRPr>
                    </a:p>
                    <a:p>
                      <a:r>
                        <a:rPr lang="en-US" sz="1400" b="1" dirty="0" smtClean="0">
                          <a:solidFill>
                            <a:schemeClr val="tx1"/>
                          </a:solidFill>
                        </a:rPr>
                        <a:t>(AX) </a:t>
                      </a:r>
                      <a:r>
                        <a:rPr lang="en-US" sz="1400" b="1" dirty="0" smtClean="0">
                          <a:solidFill>
                            <a:schemeClr val="tx1"/>
                          </a:solidFill>
                          <a:sym typeface="Symbol"/>
                        </a:rPr>
                        <a:t> (addr8) </a:t>
                      </a:r>
                    </a:p>
                    <a:p>
                      <a:endParaRPr lang="en-US" sz="1400" b="1" dirty="0">
                        <a:solidFill>
                          <a:schemeClr val="tx1"/>
                        </a:solidFill>
                      </a:endParaRPr>
                    </a:p>
                  </a:txBody>
                  <a:tcPr>
                    <a:solidFill>
                      <a:srgbClr val="FFCCCC"/>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590617268"/>
              </p:ext>
            </p:extLst>
          </p:nvPr>
        </p:nvGraphicFramePr>
        <p:xfrm>
          <a:off x="4724400" y="2133600"/>
          <a:ext cx="4191000" cy="3377943"/>
        </p:xfrm>
        <a:graphic>
          <a:graphicData uri="http://schemas.openxmlformats.org/drawingml/2006/table">
            <a:tbl>
              <a:tblPr firstRow="1" bandRow="1">
                <a:tableStyleId>{5C22544A-7EE6-4342-B048-85BDC9FD1C3A}</a:tableStyleId>
              </a:tblPr>
              <a:tblGrid>
                <a:gridCol w="1919243"/>
                <a:gridCol w="2271757"/>
              </a:tblGrid>
              <a:tr h="1792983">
                <a:tc>
                  <a:txBody>
                    <a:bodyPr/>
                    <a:lstStyle/>
                    <a:p>
                      <a:r>
                        <a:rPr lang="en-US" sz="1400" b="1" dirty="0" smtClean="0">
                          <a:solidFill>
                            <a:srgbClr val="FF0000"/>
                          </a:solidFill>
                        </a:rPr>
                        <a:t>OUT [DX], A</a:t>
                      </a:r>
                    </a:p>
                    <a:p>
                      <a:endParaRPr lang="en-US" sz="1400" b="1" dirty="0" smtClean="0">
                        <a:solidFill>
                          <a:srgbClr val="FF0000"/>
                        </a:solidFill>
                      </a:endParaRPr>
                    </a:p>
                    <a:p>
                      <a:r>
                        <a:rPr lang="en-US" sz="1400" b="1" dirty="0" smtClean="0">
                          <a:solidFill>
                            <a:schemeClr val="tx1"/>
                          </a:solidFill>
                        </a:rPr>
                        <a:t>OUT [DX], AL</a:t>
                      </a: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OUT [DX], AX</a:t>
                      </a:r>
                    </a:p>
                  </a:txBody>
                  <a:tcPr>
                    <a:solidFill>
                      <a:srgbClr val="99FF66"/>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err="1" smtClean="0">
                          <a:solidFill>
                            <a:schemeClr val="tx1"/>
                          </a:solidFill>
                        </a:rPr>
                        <a:t>PORT</a:t>
                      </a:r>
                      <a:r>
                        <a:rPr lang="en-US" sz="1400" b="1" baseline="-25000" dirty="0" err="1" smtClean="0">
                          <a:solidFill>
                            <a:schemeClr val="tx1"/>
                          </a:solidFill>
                        </a:rPr>
                        <a:t>addr</a:t>
                      </a:r>
                      <a:r>
                        <a:rPr lang="en-US" sz="1400" b="1" baseline="0" dirty="0" smtClean="0">
                          <a:solidFill>
                            <a:schemeClr val="tx1"/>
                          </a:solidFill>
                        </a:rPr>
                        <a:t> = (DX)</a:t>
                      </a:r>
                      <a:endParaRPr lang="en-US" sz="1400" b="1" dirty="0" smtClean="0">
                        <a:solidFill>
                          <a:schemeClr val="tx1"/>
                        </a:solidFill>
                      </a:endParaRPr>
                    </a:p>
                    <a:p>
                      <a:r>
                        <a:rPr lang="en-US" sz="1400" b="1" dirty="0" smtClean="0">
                          <a:solidFill>
                            <a:schemeClr val="tx1"/>
                          </a:solidFill>
                          <a:sym typeface="Symbol"/>
                        </a:rPr>
                        <a:t>(PORT)  (AL)</a:t>
                      </a:r>
                    </a:p>
                    <a:p>
                      <a:endParaRPr lang="en-US" sz="1400" b="1" dirty="0" smtClean="0">
                        <a:solidFill>
                          <a:schemeClr val="tx1"/>
                        </a:solidFill>
                      </a:endParaRPr>
                    </a:p>
                    <a:p>
                      <a:r>
                        <a:rPr lang="en-US" sz="1400" b="1" dirty="0" err="1" smtClean="0">
                          <a:solidFill>
                            <a:schemeClr val="tx1"/>
                          </a:solidFill>
                        </a:rPr>
                        <a:t>PORT</a:t>
                      </a:r>
                      <a:r>
                        <a:rPr lang="en-US" sz="1400" b="1" baseline="-25000" dirty="0" err="1" smtClean="0">
                          <a:solidFill>
                            <a:schemeClr val="tx1"/>
                          </a:solidFill>
                        </a:rPr>
                        <a:t>addr</a:t>
                      </a:r>
                      <a:r>
                        <a:rPr lang="en-US" sz="1400" b="1" baseline="0" dirty="0" smtClean="0">
                          <a:solidFill>
                            <a:schemeClr val="tx1"/>
                          </a:solidFill>
                        </a:rPr>
                        <a:t> = (DX)</a:t>
                      </a:r>
                      <a:endParaRPr lang="en-US" sz="1400" b="1" dirty="0" smtClean="0">
                        <a:solidFill>
                          <a:schemeClr val="tx1"/>
                        </a:solidFill>
                      </a:endParaRPr>
                    </a:p>
                    <a:p>
                      <a:r>
                        <a:rPr lang="en-US" sz="1400" b="1" dirty="0" smtClean="0">
                          <a:solidFill>
                            <a:schemeClr val="tx1"/>
                          </a:solidFill>
                          <a:sym typeface="Symbol"/>
                        </a:rPr>
                        <a:t>(PORT)  (AX)</a:t>
                      </a:r>
                    </a:p>
                  </a:txBody>
                  <a:tcPr>
                    <a:solidFill>
                      <a:srgbClr val="99FF66"/>
                    </a:solidFill>
                  </a:tcPr>
                </a:tc>
              </a:tr>
              <a:tr h="1331217">
                <a:tc>
                  <a:txBody>
                    <a:bodyPr/>
                    <a:lstStyle/>
                    <a:p>
                      <a:endParaRPr lang="en-US" sz="1400" b="1" dirty="0" smtClean="0">
                        <a:solidFill>
                          <a:srgbClr val="FF0000"/>
                        </a:solidFill>
                      </a:endParaRPr>
                    </a:p>
                    <a:p>
                      <a:r>
                        <a:rPr lang="en-US" sz="1400" b="1" dirty="0" smtClean="0">
                          <a:solidFill>
                            <a:srgbClr val="FF0000"/>
                          </a:solidFill>
                        </a:rPr>
                        <a:t>OUT addr8, A</a:t>
                      </a:r>
                    </a:p>
                    <a:p>
                      <a:endParaRPr lang="en-US" sz="1400" b="1" dirty="0" smtClean="0">
                        <a:solidFill>
                          <a:srgbClr val="FF0000"/>
                        </a:solidFill>
                      </a:endParaRPr>
                    </a:p>
                    <a:p>
                      <a:r>
                        <a:rPr lang="en-US" sz="1400" b="1" dirty="0" smtClean="0">
                          <a:solidFill>
                            <a:schemeClr val="tx1"/>
                          </a:solidFill>
                        </a:rPr>
                        <a:t>OUT addr8, AL</a:t>
                      </a: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OUT addr8, AX</a:t>
                      </a:r>
                    </a:p>
                  </a:txBody>
                  <a:tcPr>
                    <a:solidFill>
                      <a:srgbClr val="99FF66"/>
                    </a:solidFill>
                  </a:tcPr>
                </a:tc>
                <a:tc>
                  <a:txBody>
                    <a:bodyPr/>
                    <a:lstStyle/>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sym typeface="Symbol"/>
                        </a:rPr>
                        <a:t>(addr8)   (AL)</a:t>
                      </a:r>
                    </a:p>
                    <a:p>
                      <a:endParaRPr lang="en-US" sz="1400" b="1" dirty="0" smtClean="0">
                        <a:solidFill>
                          <a:schemeClr val="tx1"/>
                        </a:solidFill>
                      </a:endParaRPr>
                    </a:p>
                    <a:p>
                      <a:r>
                        <a:rPr lang="en-US" sz="1400" b="1" dirty="0" smtClean="0">
                          <a:solidFill>
                            <a:schemeClr val="tx1"/>
                          </a:solidFill>
                          <a:sym typeface="Symbol"/>
                        </a:rPr>
                        <a:t>(addr8)   </a:t>
                      </a:r>
                      <a:r>
                        <a:rPr lang="en-US" sz="1400" b="1" dirty="0" smtClean="0">
                          <a:solidFill>
                            <a:schemeClr val="tx1"/>
                          </a:solidFill>
                        </a:rPr>
                        <a:t>(AX) </a:t>
                      </a:r>
                    </a:p>
                    <a:p>
                      <a:endParaRPr lang="en-US" sz="1400" b="1" dirty="0">
                        <a:solidFill>
                          <a:schemeClr val="tx1"/>
                        </a:solidFill>
                      </a:endParaRPr>
                    </a:p>
                  </a:txBody>
                  <a:tcPr>
                    <a:solidFill>
                      <a:srgbClr val="99FF66"/>
                    </a:solidFill>
                  </a:tcPr>
                </a:tc>
              </a:tr>
            </a:tbl>
          </a:graphicData>
        </a:graphic>
      </p:graphicFrame>
    </p:spTree>
    <p:extLst>
      <p:ext uri="{BB962C8B-B14F-4D97-AF65-F5344CB8AC3E}">
        <p14:creationId xmlns:p14="http://schemas.microsoft.com/office/powerpoint/2010/main" val="399643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22734"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52</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405926413"/>
              </p:ext>
            </p:extLst>
          </p:nvPr>
        </p:nvGraphicFramePr>
        <p:xfrm>
          <a:off x="533400" y="1905000"/>
          <a:ext cx="8153400" cy="3818862"/>
        </p:xfrm>
        <a:graphic>
          <a:graphicData uri="http://schemas.openxmlformats.org/drawingml/2006/table">
            <a:tbl>
              <a:tblPr firstRow="1" bandRow="1">
                <a:tableStyleId>{5C22544A-7EE6-4342-B048-85BDC9FD1C3A}</a:tableStyleId>
              </a:tblPr>
              <a:tblGrid>
                <a:gridCol w="3733800"/>
                <a:gridCol w="4419600"/>
              </a:tblGrid>
              <a:tr h="1369586">
                <a:tc>
                  <a:txBody>
                    <a:bodyPr/>
                    <a:lstStyle/>
                    <a:p>
                      <a:r>
                        <a:rPr lang="en-US" sz="1400" b="1" dirty="0" smtClean="0">
                          <a:solidFill>
                            <a:srgbClr val="FF0000"/>
                          </a:solidFill>
                        </a:rPr>
                        <a:t>ADD reg2/ </a:t>
                      </a:r>
                      <a:r>
                        <a:rPr lang="en-US" sz="1400" b="1" dirty="0" err="1" smtClean="0">
                          <a:solidFill>
                            <a:srgbClr val="FF0000"/>
                          </a:solidFill>
                        </a:rPr>
                        <a:t>mem</a:t>
                      </a:r>
                      <a:r>
                        <a:rPr lang="en-US" sz="1400" b="1" dirty="0" smtClean="0">
                          <a:solidFill>
                            <a:srgbClr val="FF0000"/>
                          </a:solidFill>
                        </a:rPr>
                        <a:t>, reg1/</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ADC reg2, reg1</a:t>
                      </a:r>
                    </a:p>
                    <a:p>
                      <a:r>
                        <a:rPr lang="en-US" sz="1400" b="1" dirty="0" smtClean="0">
                          <a:solidFill>
                            <a:schemeClr val="tx1"/>
                          </a:solidFill>
                        </a:rPr>
                        <a:t>ADC reg2, </a:t>
                      </a:r>
                      <a:r>
                        <a:rPr lang="en-US" sz="1400" b="1" dirty="0" err="1" smtClean="0">
                          <a:solidFill>
                            <a:schemeClr val="tx1"/>
                          </a:solidFill>
                        </a:rPr>
                        <a:t>mem</a:t>
                      </a:r>
                      <a:endParaRPr lang="en-US" sz="1400" b="1" dirty="0" smtClean="0">
                        <a:solidFill>
                          <a:schemeClr val="tx1"/>
                        </a:solidFill>
                      </a:endParaRPr>
                    </a:p>
                    <a:p>
                      <a:r>
                        <a:rPr lang="en-US" sz="1400" b="1" dirty="0" smtClean="0">
                          <a:solidFill>
                            <a:schemeClr val="tx1"/>
                          </a:solidFill>
                        </a:rPr>
                        <a:t>ADC </a:t>
                      </a:r>
                      <a:r>
                        <a:rPr lang="en-US" sz="1400" b="1" dirty="0" err="1" smtClean="0">
                          <a:solidFill>
                            <a:schemeClr val="tx1"/>
                          </a:solidFill>
                        </a:rPr>
                        <a:t>mem</a:t>
                      </a:r>
                      <a:r>
                        <a:rPr lang="en-US" sz="1400" b="1" dirty="0" smtClean="0">
                          <a:solidFill>
                            <a:schemeClr val="tx1"/>
                          </a:solidFill>
                        </a:rPr>
                        <a:t>, reg1</a:t>
                      </a:r>
                    </a:p>
                    <a:p>
                      <a:endParaRPr lang="en-US" sz="1400" b="1" dirty="0">
                        <a:solidFill>
                          <a:srgbClr val="FF0000"/>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(reg2) </a:t>
                      </a:r>
                      <a:r>
                        <a:rPr lang="en-US" sz="1400" b="1" dirty="0" smtClean="0">
                          <a:solidFill>
                            <a:schemeClr val="tx1"/>
                          </a:solidFill>
                          <a:sym typeface="Symbol"/>
                        </a:rPr>
                        <a:t> (reg1) + (reg2)</a:t>
                      </a:r>
                    </a:p>
                    <a:p>
                      <a:r>
                        <a:rPr lang="en-US" sz="1400" b="1" dirty="0" smtClean="0">
                          <a:solidFill>
                            <a:schemeClr val="tx1"/>
                          </a:solidFill>
                          <a:sym typeface="Symbol"/>
                        </a:rPr>
                        <a:t>(reg2)</a:t>
                      </a:r>
                      <a:r>
                        <a:rPr lang="en-US" sz="1400" b="1" dirty="0" smtClean="0">
                          <a:solidFill>
                            <a:schemeClr val="tx1"/>
                          </a:solidFill>
                        </a:rPr>
                        <a:t> </a:t>
                      </a:r>
                      <a:r>
                        <a:rPr lang="en-US" sz="1400" b="1" dirty="0" smtClean="0">
                          <a:solidFill>
                            <a:schemeClr val="tx1"/>
                          </a:solidFill>
                          <a:sym typeface="Symbol"/>
                        </a:rPr>
                        <a:t> (reg2) + (</a:t>
                      </a:r>
                      <a:r>
                        <a:rPr lang="en-US" sz="1400" b="1" dirty="0" err="1" smtClean="0">
                          <a:solidFill>
                            <a:schemeClr val="tx1"/>
                          </a:solidFill>
                          <a:sym typeface="Symbol"/>
                        </a:rPr>
                        <a:t>mem</a:t>
                      </a:r>
                      <a:r>
                        <a:rPr lang="en-US" sz="1400" b="1" dirty="0" smtClean="0">
                          <a:solidFill>
                            <a:schemeClr val="tx1"/>
                          </a:solidFill>
                          <a:sym typeface="Symbol"/>
                        </a:rPr>
                        <a:t>)</a:t>
                      </a:r>
                    </a:p>
                    <a:p>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)+(reg1)</a:t>
                      </a:r>
                      <a:endParaRPr lang="en-US" sz="1400" b="1" dirty="0">
                        <a:solidFill>
                          <a:schemeClr val="tx1"/>
                        </a:solidFill>
                      </a:endParaRPr>
                    </a:p>
                  </a:txBody>
                  <a:tcPr>
                    <a:solidFill>
                      <a:srgbClr val="FFCCCC"/>
                    </a:solidFill>
                  </a:tcPr>
                </a:tc>
              </a:tr>
              <a:tr h="1289022">
                <a:tc>
                  <a:txBody>
                    <a:bodyPr/>
                    <a:lstStyle/>
                    <a:p>
                      <a:r>
                        <a:rPr lang="en-US" sz="1400" b="1" dirty="0" smtClean="0">
                          <a:solidFill>
                            <a:srgbClr val="FF0000"/>
                          </a:solidFill>
                        </a:rPr>
                        <a:t>ADD </a:t>
                      </a:r>
                      <a:r>
                        <a:rPr lang="en-US" sz="1400" b="1" dirty="0" err="1" smtClean="0">
                          <a:solidFill>
                            <a:srgbClr val="FF0000"/>
                          </a:solidFill>
                        </a:rPr>
                        <a:t>reg</a:t>
                      </a:r>
                      <a:r>
                        <a:rPr lang="en-US" sz="1400" b="1" dirty="0" smtClean="0">
                          <a:solidFill>
                            <a:srgbClr val="FF0000"/>
                          </a:solidFill>
                        </a:rPr>
                        <a:t>/</a:t>
                      </a:r>
                      <a:r>
                        <a:rPr lang="en-US" sz="1400" b="1" dirty="0" err="1" smtClean="0">
                          <a:solidFill>
                            <a:srgbClr val="FF0000"/>
                          </a:solidFill>
                        </a:rPr>
                        <a:t>mem</a:t>
                      </a:r>
                      <a:r>
                        <a:rPr lang="en-US" sz="1400" b="1" dirty="0" smtClean="0">
                          <a:solidFill>
                            <a:srgbClr val="FF0000"/>
                          </a:solidFill>
                        </a:rPr>
                        <a:t>, data</a:t>
                      </a:r>
                    </a:p>
                    <a:p>
                      <a:endParaRPr lang="en-US" sz="1400" b="1" dirty="0" smtClean="0">
                        <a:solidFill>
                          <a:srgbClr val="FF0000"/>
                        </a:solidFill>
                      </a:endParaRPr>
                    </a:p>
                    <a:p>
                      <a:r>
                        <a:rPr lang="en-US" sz="1400" b="1" dirty="0" smtClean="0">
                          <a:solidFill>
                            <a:schemeClr val="tx1"/>
                          </a:solidFill>
                        </a:rPr>
                        <a:t>ADD </a:t>
                      </a:r>
                      <a:r>
                        <a:rPr lang="en-US" sz="1400" b="1" dirty="0" err="1" smtClean="0">
                          <a:solidFill>
                            <a:schemeClr val="tx1"/>
                          </a:solidFill>
                        </a:rPr>
                        <a:t>reg</a:t>
                      </a:r>
                      <a:r>
                        <a:rPr lang="en-US" sz="1400" b="1" dirty="0" smtClean="0">
                          <a:solidFill>
                            <a:schemeClr val="tx1"/>
                          </a:solidFill>
                        </a:rPr>
                        <a:t>,</a:t>
                      </a:r>
                      <a:r>
                        <a:rPr lang="en-US" sz="1400" b="1" baseline="0" dirty="0" smtClean="0">
                          <a:solidFill>
                            <a:schemeClr val="tx1"/>
                          </a:solidFill>
                        </a:rPr>
                        <a:t> data</a:t>
                      </a:r>
                    </a:p>
                    <a:p>
                      <a:r>
                        <a:rPr lang="en-US" sz="1400" b="1" baseline="0" dirty="0" smtClean="0">
                          <a:solidFill>
                            <a:schemeClr val="tx1"/>
                          </a:solidFill>
                        </a:rPr>
                        <a:t>ADD </a:t>
                      </a:r>
                      <a:r>
                        <a:rPr lang="en-US" sz="1400" b="1" baseline="0" dirty="0" err="1" smtClean="0">
                          <a:solidFill>
                            <a:schemeClr val="tx1"/>
                          </a:solidFill>
                        </a:rPr>
                        <a:t>mem</a:t>
                      </a:r>
                      <a:r>
                        <a:rPr lang="en-US" sz="1400" b="1" baseline="0" dirty="0" smtClean="0">
                          <a:solidFill>
                            <a:schemeClr val="tx1"/>
                          </a:solidFill>
                        </a:rPr>
                        <a:t>, data</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a:t>
                      </a:r>
                      <a:r>
                        <a:rPr lang="en-US" sz="1400" b="1" dirty="0" err="1" smtClean="0">
                          <a:solidFill>
                            <a:schemeClr val="tx1"/>
                          </a:solidFill>
                        </a:rPr>
                        <a:t>reg</a:t>
                      </a:r>
                      <a:r>
                        <a:rPr lang="en-US" sz="1400" b="1" dirty="0" smtClean="0">
                          <a:solidFill>
                            <a:schemeClr val="tx1"/>
                          </a:solidFill>
                        </a:rPr>
                        <a:t>) </a:t>
                      </a:r>
                      <a:r>
                        <a:rPr lang="en-US" sz="1400" b="1" dirty="0" smtClean="0">
                          <a:solidFill>
                            <a:schemeClr val="tx1"/>
                          </a:solidFill>
                          <a:sym typeface="Symbol"/>
                        </a:rPr>
                        <a:t> (</a:t>
                      </a:r>
                      <a:r>
                        <a:rPr lang="en-US" sz="1400" b="1" dirty="0" err="1" smtClean="0">
                          <a:solidFill>
                            <a:schemeClr val="tx1"/>
                          </a:solidFill>
                          <a:sym typeface="Symbol"/>
                        </a:rPr>
                        <a:t>reg</a:t>
                      </a:r>
                      <a:r>
                        <a:rPr lang="en-US" sz="1400" b="1" dirty="0" smtClean="0">
                          <a:solidFill>
                            <a:schemeClr val="tx1"/>
                          </a:solidFill>
                          <a:sym typeface="Symbol"/>
                        </a:rPr>
                        <a:t>)+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)+data</a:t>
                      </a:r>
                      <a:endParaRPr lang="en-US" sz="1400" b="1" dirty="0">
                        <a:solidFill>
                          <a:schemeClr val="tx1"/>
                        </a:solidFill>
                      </a:endParaRPr>
                    </a:p>
                  </a:txBody>
                  <a:tcPr>
                    <a:solidFill>
                      <a:srgbClr val="FFCCCC"/>
                    </a:solidFill>
                  </a:tcPr>
                </a:tc>
              </a:tr>
              <a:tr h="998992">
                <a:tc>
                  <a:txBody>
                    <a:bodyPr/>
                    <a:lstStyle/>
                    <a:p>
                      <a:r>
                        <a:rPr lang="en-US" sz="1400" b="1" dirty="0" smtClean="0">
                          <a:solidFill>
                            <a:srgbClr val="FF0000"/>
                          </a:solidFill>
                        </a:rPr>
                        <a:t>ADD A, data</a:t>
                      </a:r>
                    </a:p>
                    <a:p>
                      <a:endParaRPr lang="en-US" sz="1400" b="1" dirty="0" smtClean="0">
                        <a:solidFill>
                          <a:schemeClr val="tx1"/>
                        </a:solidFill>
                      </a:endParaRPr>
                    </a:p>
                    <a:p>
                      <a:r>
                        <a:rPr lang="en-US" sz="1400" b="1" dirty="0" smtClean="0">
                          <a:solidFill>
                            <a:schemeClr val="tx1"/>
                          </a:solidFill>
                        </a:rPr>
                        <a:t>ADD</a:t>
                      </a:r>
                      <a:r>
                        <a:rPr lang="en-US" sz="1400" b="1" baseline="0" dirty="0" smtClean="0">
                          <a:solidFill>
                            <a:schemeClr val="tx1"/>
                          </a:solidFill>
                        </a:rPr>
                        <a:t> AL, data8</a:t>
                      </a:r>
                    </a:p>
                    <a:p>
                      <a:r>
                        <a:rPr lang="en-US" sz="1400" b="1" baseline="0" dirty="0" smtClean="0">
                          <a:solidFill>
                            <a:schemeClr val="tx1"/>
                          </a:solidFill>
                        </a:rPr>
                        <a:t>ADD AX, data16</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(AL)</a:t>
                      </a:r>
                      <a:r>
                        <a:rPr lang="en-US" sz="1400" b="1" dirty="0" smtClean="0">
                          <a:solidFill>
                            <a:schemeClr val="tx1"/>
                          </a:solidFill>
                          <a:sym typeface="Symbol"/>
                        </a:rPr>
                        <a:t>   (AL)</a:t>
                      </a:r>
                      <a:r>
                        <a:rPr lang="en-US" sz="1400" b="1" baseline="0" dirty="0" smtClean="0">
                          <a:solidFill>
                            <a:schemeClr val="tx1"/>
                          </a:solidFill>
                          <a:sym typeface="Symbol"/>
                        </a:rPr>
                        <a:t> + data8</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sym typeface="Symbol"/>
                        </a:rPr>
                        <a:t>(AX)</a:t>
                      </a:r>
                      <a:r>
                        <a:rPr lang="en-US" sz="1400" b="1" dirty="0" smtClean="0">
                          <a:solidFill>
                            <a:schemeClr val="tx1"/>
                          </a:solidFill>
                          <a:sym typeface="Symbol"/>
                        </a:rPr>
                        <a:t>   (AX) +data16</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txBody>
                  <a:tcPr>
                    <a:solidFill>
                      <a:srgbClr val="FFCCCC"/>
                    </a:solidFill>
                  </a:tcPr>
                </a:tc>
              </a:tr>
            </a:tbl>
          </a:graphicData>
        </a:graphic>
      </p:graphicFrame>
    </p:spTree>
    <p:extLst>
      <p:ext uri="{BB962C8B-B14F-4D97-AF65-F5344CB8AC3E}">
        <p14:creationId xmlns:p14="http://schemas.microsoft.com/office/powerpoint/2010/main" val="36513529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27434"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53</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819365693"/>
              </p:ext>
            </p:extLst>
          </p:nvPr>
        </p:nvGraphicFramePr>
        <p:xfrm>
          <a:off x="533400" y="1905000"/>
          <a:ext cx="8153400" cy="3816848"/>
        </p:xfrm>
        <a:graphic>
          <a:graphicData uri="http://schemas.openxmlformats.org/drawingml/2006/table">
            <a:tbl>
              <a:tblPr firstRow="1" bandRow="1">
                <a:tableStyleId>{5C22544A-7EE6-4342-B048-85BDC9FD1C3A}</a:tableStyleId>
              </a:tblPr>
              <a:tblGrid>
                <a:gridCol w="3733800"/>
                <a:gridCol w="4419600"/>
              </a:tblGrid>
              <a:tr h="1369586">
                <a:tc>
                  <a:txBody>
                    <a:bodyPr/>
                    <a:lstStyle/>
                    <a:p>
                      <a:r>
                        <a:rPr lang="en-US" sz="1400" b="1" dirty="0" smtClean="0">
                          <a:solidFill>
                            <a:srgbClr val="FF0000"/>
                          </a:solidFill>
                        </a:rPr>
                        <a:t>ADC reg2/ </a:t>
                      </a:r>
                      <a:r>
                        <a:rPr lang="en-US" sz="1400" b="1" dirty="0" err="1" smtClean="0">
                          <a:solidFill>
                            <a:srgbClr val="FF0000"/>
                          </a:solidFill>
                        </a:rPr>
                        <a:t>mem</a:t>
                      </a:r>
                      <a:r>
                        <a:rPr lang="en-US" sz="1400" b="1" dirty="0" smtClean="0">
                          <a:solidFill>
                            <a:srgbClr val="FF0000"/>
                          </a:solidFill>
                        </a:rPr>
                        <a:t>, reg1/</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ADC reg2, reg1</a:t>
                      </a:r>
                    </a:p>
                    <a:p>
                      <a:r>
                        <a:rPr lang="en-US" sz="1400" b="1" dirty="0" smtClean="0">
                          <a:solidFill>
                            <a:schemeClr val="tx1"/>
                          </a:solidFill>
                        </a:rPr>
                        <a:t>ADC reg2, </a:t>
                      </a:r>
                      <a:r>
                        <a:rPr lang="en-US" sz="1400" b="1" dirty="0" err="1" smtClean="0">
                          <a:solidFill>
                            <a:schemeClr val="tx1"/>
                          </a:solidFill>
                        </a:rPr>
                        <a:t>mem</a:t>
                      </a:r>
                      <a:endParaRPr lang="en-US" sz="1400" b="1" dirty="0" smtClean="0">
                        <a:solidFill>
                          <a:schemeClr val="tx1"/>
                        </a:solidFill>
                      </a:endParaRPr>
                    </a:p>
                    <a:p>
                      <a:r>
                        <a:rPr lang="en-US" sz="1400" b="1" dirty="0" smtClean="0">
                          <a:solidFill>
                            <a:schemeClr val="tx1"/>
                          </a:solidFill>
                        </a:rPr>
                        <a:t>ADC </a:t>
                      </a:r>
                      <a:r>
                        <a:rPr lang="en-US" sz="1400" b="1" dirty="0" err="1" smtClean="0">
                          <a:solidFill>
                            <a:schemeClr val="tx1"/>
                          </a:solidFill>
                        </a:rPr>
                        <a:t>mem</a:t>
                      </a:r>
                      <a:r>
                        <a:rPr lang="en-US" sz="1400" b="1" dirty="0" smtClean="0">
                          <a:solidFill>
                            <a:schemeClr val="tx1"/>
                          </a:solidFill>
                        </a:rPr>
                        <a:t>, reg1</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(reg2) </a:t>
                      </a:r>
                      <a:r>
                        <a:rPr lang="en-US" sz="1400" b="1" dirty="0" smtClean="0">
                          <a:solidFill>
                            <a:schemeClr val="tx1"/>
                          </a:solidFill>
                          <a:sym typeface="Symbol"/>
                        </a:rPr>
                        <a:t> (reg1) + (reg2)+CF</a:t>
                      </a:r>
                    </a:p>
                    <a:p>
                      <a:r>
                        <a:rPr lang="en-US" sz="1400" b="1" dirty="0" smtClean="0">
                          <a:solidFill>
                            <a:schemeClr val="tx1"/>
                          </a:solidFill>
                          <a:sym typeface="Symbol"/>
                        </a:rPr>
                        <a:t>(reg2)</a:t>
                      </a:r>
                      <a:r>
                        <a:rPr lang="en-US" sz="1400" b="1" dirty="0" smtClean="0">
                          <a:solidFill>
                            <a:schemeClr val="tx1"/>
                          </a:solidFill>
                        </a:rPr>
                        <a:t> </a:t>
                      </a:r>
                      <a:r>
                        <a:rPr lang="en-US" sz="1400" b="1" dirty="0" smtClean="0">
                          <a:solidFill>
                            <a:schemeClr val="tx1"/>
                          </a:solidFill>
                          <a:sym typeface="Symbol"/>
                        </a:rPr>
                        <a:t> (reg2) + (</a:t>
                      </a:r>
                      <a:r>
                        <a:rPr lang="en-US" sz="1400" b="1" dirty="0" err="1" smtClean="0">
                          <a:solidFill>
                            <a:schemeClr val="tx1"/>
                          </a:solidFill>
                          <a:sym typeface="Symbol"/>
                        </a:rPr>
                        <a:t>mem</a:t>
                      </a:r>
                      <a:r>
                        <a:rPr lang="en-US" sz="1400" b="1" dirty="0" smtClean="0">
                          <a:solidFill>
                            <a:schemeClr val="tx1"/>
                          </a:solidFill>
                          <a:sym typeface="Symbol"/>
                        </a:rPr>
                        <a:t>)+CF</a:t>
                      </a:r>
                    </a:p>
                    <a:p>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)+(reg1)+CF</a:t>
                      </a:r>
                      <a:endParaRPr lang="en-US" sz="1400" b="1" dirty="0">
                        <a:solidFill>
                          <a:schemeClr val="tx1"/>
                        </a:solidFill>
                      </a:endParaRPr>
                    </a:p>
                  </a:txBody>
                  <a:tcPr>
                    <a:solidFill>
                      <a:srgbClr val="FFCCCC"/>
                    </a:solidFill>
                  </a:tcPr>
                </a:tc>
              </a:tr>
              <a:tr h="1289022">
                <a:tc>
                  <a:txBody>
                    <a:bodyPr/>
                    <a:lstStyle/>
                    <a:p>
                      <a:r>
                        <a:rPr lang="en-US" sz="1400" b="1" dirty="0" smtClean="0">
                          <a:solidFill>
                            <a:srgbClr val="FF0000"/>
                          </a:solidFill>
                        </a:rPr>
                        <a:t>ADC </a:t>
                      </a:r>
                      <a:r>
                        <a:rPr lang="en-US" sz="1400" b="1" dirty="0" err="1" smtClean="0">
                          <a:solidFill>
                            <a:srgbClr val="FF0000"/>
                          </a:solidFill>
                        </a:rPr>
                        <a:t>reg</a:t>
                      </a:r>
                      <a:r>
                        <a:rPr lang="en-US" sz="1400" b="1" dirty="0" smtClean="0">
                          <a:solidFill>
                            <a:srgbClr val="FF0000"/>
                          </a:solidFill>
                        </a:rPr>
                        <a:t>/</a:t>
                      </a:r>
                      <a:r>
                        <a:rPr lang="en-US" sz="1400" b="1" dirty="0" err="1" smtClean="0">
                          <a:solidFill>
                            <a:srgbClr val="FF0000"/>
                          </a:solidFill>
                        </a:rPr>
                        <a:t>mem</a:t>
                      </a:r>
                      <a:r>
                        <a:rPr lang="en-US" sz="1400" b="1" dirty="0" smtClean="0">
                          <a:solidFill>
                            <a:srgbClr val="FF0000"/>
                          </a:solidFill>
                        </a:rPr>
                        <a:t>, data</a:t>
                      </a:r>
                    </a:p>
                    <a:p>
                      <a:endParaRPr lang="en-US" sz="1400" b="1" dirty="0" smtClean="0">
                        <a:solidFill>
                          <a:srgbClr val="FF0000"/>
                        </a:solidFill>
                      </a:endParaRPr>
                    </a:p>
                    <a:p>
                      <a:r>
                        <a:rPr lang="en-US" sz="1400" b="1" dirty="0" smtClean="0">
                          <a:solidFill>
                            <a:schemeClr val="tx1"/>
                          </a:solidFill>
                        </a:rPr>
                        <a:t>ADC </a:t>
                      </a:r>
                      <a:r>
                        <a:rPr lang="en-US" sz="1400" b="1" dirty="0" err="1" smtClean="0">
                          <a:solidFill>
                            <a:schemeClr val="tx1"/>
                          </a:solidFill>
                        </a:rPr>
                        <a:t>reg</a:t>
                      </a:r>
                      <a:r>
                        <a:rPr lang="en-US" sz="1400" b="1" dirty="0" smtClean="0">
                          <a:solidFill>
                            <a:schemeClr val="tx1"/>
                          </a:solidFill>
                        </a:rPr>
                        <a:t>,</a:t>
                      </a:r>
                      <a:r>
                        <a:rPr lang="en-US" sz="1400" b="1" baseline="0" dirty="0" smtClean="0">
                          <a:solidFill>
                            <a:schemeClr val="tx1"/>
                          </a:solidFill>
                        </a:rPr>
                        <a:t> data</a:t>
                      </a:r>
                    </a:p>
                    <a:p>
                      <a:r>
                        <a:rPr lang="en-US" sz="1400" b="1" baseline="0" dirty="0" smtClean="0">
                          <a:solidFill>
                            <a:schemeClr val="tx1"/>
                          </a:solidFill>
                        </a:rPr>
                        <a:t>ADC </a:t>
                      </a:r>
                      <a:r>
                        <a:rPr lang="en-US" sz="1400" b="1" baseline="0" dirty="0" err="1" smtClean="0">
                          <a:solidFill>
                            <a:schemeClr val="tx1"/>
                          </a:solidFill>
                        </a:rPr>
                        <a:t>mem</a:t>
                      </a:r>
                      <a:r>
                        <a:rPr lang="en-US" sz="1400" b="1" baseline="0" dirty="0" smtClean="0">
                          <a:solidFill>
                            <a:schemeClr val="tx1"/>
                          </a:solidFill>
                        </a:rPr>
                        <a:t>, data</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a:t>
                      </a:r>
                      <a:r>
                        <a:rPr lang="en-US" sz="1400" b="1" dirty="0" err="1" smtClean="0">
                          <a:solidFill>
                            <a:schemeClr val="tx1"/>
                          </a:solidFill>
                        </a:rPr>
                        <a:t>reg</a:t>
                      </a:r>
                      <a:r>
                        <a:rPr lang="en-US" sz="1400" b="1" dirty="0" smtClean="0">
                          <a:solidFill>
                            <a:schemeClr val="tx1"/>
                          </a:solidFill>
                        </a:rPr>
                        <a:t>) </a:t>
                      </a:r>
                      <a:r>
                        <a:rPr lang="en-US" sz="1400" b="1" dirty="0" smtClean="0">
                          <a:solidFill>
                            <a:schemeClr val="tx1"/>
                          </a:solidFill>
                          <a:sym typeface="Symbol"/>
                        </a:rPr>
                        <a:t> (</a:t>
                      </a:r>
                      <a:r>
                        <a:rPr lang="en-US" sz="1400" b="1" dirty="0" err="1" smtClean="0">
                          <a:solidFill>
                            <a:schemeClr val="tx1"/>
                          </a:solidFill>
                          <a:sym typeface="Symbol"/>
                        </a:rPr>
                        <a:t>reg</a:t>
                      </a:r>
                      <a:r>
                        <a:rPr lang="en-US" sz="1400" b="1" dirty="0" smtClean="0">
                          <a:solidFill>
                            <a:schemeClr val="tx1"/>
                          </a:solidFill>
                          <a:sym typeface="Symbol"/>
                        </a:rPr>
                        <a:t>)+ </a:t>
                      </a:r>
                      <a:r>
                        <a:rPr lang="en-US" sz="1400" b="1" dirty="0" err="1" smtClean="0">
                          <a:solidFill>
                            <a:schemeClr val="tx1"/>
                          </a:solidFill>
                          <a:sym typeface="Symbol"/>
                        </a:rPr>
                        <a:t>data+CF</a:t>
                      </a:r>
                      <a:endParaRPr lang="en-US" sz="1400" b="1" dirty="0" smtClean="0">
                        <a:solidFill>
                          <a:schemeClr val="tx1"/>
                        </a:solidFill>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a:t>
                      </a:r>
                      <a:r>
                        <a:rPr lang="en-US" sz="1400" b="1" dirty="0" err="1" smtClean="0">
                          <a:solidFill>
                            <a:schemeClr val="tx1"/>
                          </a:solidFill>
                          <a:sym typeface="Symbol"/>
                        </a:rPr>
                        <a:t>data+CF</a:t>
                      </a:r>
                      <a:endParaRPr lang="en-US" sz="1400" b="1" dirty="0">
                        <a:solidFill>
                          <a:schemeClr val="tx1"/>
                        </a:solidFill>
                      </a:endParaRPr>
                    </a:p>
                  </a:txBody>
                  <a:tcPr>
                    <a:solidFill>
                      <a:srgbClr val="FFCCCC"/>
                    </a:solidFill>
                  </a:tcPr>
                </a:tc>
              </a:tr>
              <a:tr h="998992">
                <a:tc>
                  <a:txBody>
                    <a:bodyPr/>
                    <a:lstStyle/>
                    <a:p>
                      <a:r>
                        <a:rPr lang="en-US" sz="1400" b="1" dirty="0" smtClean="0">
                          <a:solidFill>
                            <a:srgbClr val="FF0000"/>
                          </a:solidFill>
                        </a:rPr>
                        <a:t>ADDC A, data</a:t>
                      </a:r>
                    </a:p>
                    <a:p>
                      <a:endParaRPr lang="en-US" sz="1400" b="1" dirty="0" smtClean="0">
                        <a:solidFill>
                          <a:schemeClr val="tx1"/>
                        </a:solidFill>
                      </a:endParaRPr>
                    </a:p>
                    <a:p>
                      <a:r>
                        <a:rPr lang="en-US" sz="1400" b="1" dirty="0" smtClean="0">
                          <a:solidFill>
                            <a:schemeClr val="tx1"/>
                          </a:solidFill>
                        </a:rPr>
                        <a:t>ADD</a:t>
                      </a:r>
                      <a:r>
                        <a:rPr lang="en-US" sz="1400" b="1" baseline="0" dirty="0" smtClean="0">
                          <a:solidFill>
                            <a:schemeClr val="tx1"/>
                          </a:solidFill>
                        </a:rPr>
                        <a:t> AL, data8</a:t>
                      </a:r>
                    </a:p>
                    <a:p>
                      <a:r>
                        <a:rPr lang="en-US" sz="1400" b="1" baseline="0" dirty="0" smtClean="0">
                          <a:solidFill>
                            <a:schemeClr val="tx1"/>
                          </a:solidFill>
                        </a:rPr>
                        <a:t>ADD AX, data16</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(AL)</a:t>
                      </a:r>
                      <a:r>
                        <a:rPr lang="en-US" sz="1400" b="1" dirty="0" smtClean="0">
                          <a:solidFill>
                            <a:schemeClr val="tx1"/>
                          </a:solidFill>
                          <a:sym typeface="Symbol"/>
                        </a:rPr>
                        <a:t>   (AL)</a:t>
                      </a:r>
                      <a:r>
                        <a:rPr lang="en-US" sz="1400" b="1" baseline="0" dirty="0" smtClean="0">
                          <a:solidFill>
                            <a:schemeClr val="tx1"/>
                          </a:solidFill>
                          <a:sym typeface="Symbol"/>
                        </a:rPr>
                        <a:t> + data8+CF</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sym typeface="Symbol"/>
                        </a:rPr>
                        <a:t>(AX)</a:t>
                      </a:r>
                      <a:r>
                        <a:rPr lang="en-US" sz="1400" b="1" dirty="0" smtClean="0">
                          <a:solidFill>
                            <a:schemeClr val="tx1"/>
                          </a:solidFill>
                          <a:sym typeface="Symbol"/>
                        </a:rPr>
                        <a:t>   (AX) +data16+CF</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txBody>
                  <a:tcPr>
                    <a:solidFill>
                      <a:srgbClr val="FFCCCC"/>
                    </a:solidFill>
                  </a:tcPr>
                </a:tc>
              </a:tr>
            </a:tbl>
          </a:graphicData>
        </a:graphic>
      </p:graphicFrame>
    </p:spTree>
    <p:extLst>
      <p:ext uri="{BB962C8B-B14F-4D97-AF65-F5344CB8AC3E}">
        <p14:creationId xmlns:p14="http://schemas.microsoft.com/office/powerpoint/2010/main" val="9215930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413234"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54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987660481"/>
              </p:ext>
            </p:extLst>
          </p:nvPr>
        </p:nvGraphicFramePr>
        <p:xfrm>
          <a:off x="533400" y="1905000"/>
          <a:ext cx="8153400" cy="3818862"/>
        </p:xfrm>
        <a:graphic>
          <a:graphicData uri="http://schemas.openxmlformats.org/drawingml/2006/table">
            <a:tbl>
              <a:tblPr firstRow="1" bandRow="1">
                <a:tableStyleId>{5C22544A-7EE6-4342-B048-85BDC9FD1C3A}</a:tableStyleId>
              </a:tblPr>
              <a:tblGrid>
                <a:gridCol w="3733800"/>
                <a:gridCol w="4419600"/>
              </a:tblGrid>
              <a:tr h="1369586">
                <a:tc>
                  <a:txBody>
                    <a:bodyPr/>
                    <a:lstStyle/>
                    <a:p>
                      <a:r>
                        <a:rPr lang="en-US" sz="1400" b="1" dirty="0" smtClean="0">
                          <a:solidFill>
                            <a:srgbClr val="FF0000"/>
                          </a:solidFill>
                        </a:rPr>
                        <a:t>SUB reg2/ </a:t>
                      </a:r>
                      <a:r>
                        <a:rPr lang="en-US" sz="1400" b="1" dirty="0" err="1" smtClean="0">
                          <a:solidFill>
                            <a:srgbClr val="FF0000"/>
                          </a:solidFill>
                        </a:rPr>
                        <a:t>mem</a:t>
                      </a:r>
                      <a:r>
                        <a:rPr lang="en-US" sz="1400" b="1" dirty="0" smtClean="0">
                          <a:solidFill>
                            <a:srgbClr val="FF0000"/>
                          </a:solidFill>
                        </a:rPr>
                        <a:t>, reg1/</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SUB reg2, reg1</a:t>
                      </a:r>
                    </a:p>
                    <a:p>
                      <a:r>
                        <a:rPr lang="en-US" sz="1400" b="1" dirty="0" smtClean="0">
                          <a:solidFill>
                            <a:schemeClr val="tx1"/>
                          </a:solidFill>
                        </a:rPr>
                        <a:t>SUB reg2, </a:t>
                      </a:r>
                      <a:r>
                        <a:rPr lang="en-US" sz="1400" b="1" dirty="0" err="1" smtClean="0">
                          <a:solidFill>
                            <a:schemeClr val="tx1"/>
                          </a:solidFill>
                        </a:rPr>
                        <a:t>mem</a:t>
                      </a:r>
                      <a:endParaRPr lang="en-US" sz="1400" b="1" dirty="0" smtClean="0">
                        <a:solidFill>
                          <a:schemeClr val="tx1"/>
                        </a:solidFill>
                      </a:endParaRPr>
                    </a:p>
                    <a:p>
                      <a:r>
                        <a:rPr lang="en-US" sz="1400" b="1" dirty="0" smtClean="0">
                          <a:solidFill>
                            <a:schemeClr val="tx1"/>
                          </a:solidFill>
                        </a:rPr>
                        <a:t>SUB </a:t>
                      </a:r>
                      <a:r>
                        <a:rPr lang="en-US" sz="1400" b="1" dirty="0" err="1" smtClean="0">
                          <a:solidFill>
                            <a:schemeClr val="tx1"/>
                          </a:solidFill>
                        </a:rPr>
                        <a:t>mem</a:t>
                      </a:r>
                      <a:r>
                        <a:rPr lang="en-US" sz="1400" b="1" dirty="0" smtClean="0">
                          <a:solidFill>
                            <a:schemeClr val="tx1"/>
                          </a:solidFill>
                        </a:rPr>
                        <a:t>, reg1</a:t>
                      </a:r>
                    </a:p>
                    <a:p>
                      <a:endParaRPr lang="en-US" sz="1400" b="1" dirty="0">
                        <a:solidFill>
                          <a:srgbClr val="FF0000"/>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(reg2) </a:t>
                      </a:r>
                      <a:r>
                        <a:rPr lang="en-US" sz="1400" b="1" dirty="0" smtClean="0">
                          <a:solidFill>
                            <a:schemeClr val="tx1"/>
                          </a:solidFill>
                          <a:sym typeface="Symbol"/>
                        </a:rPr>
                        <a:t> (reg1) - (reg2)</a:t>
                      </a:r>
                    </a:p>
                    <a:p>
                      <a:r>
                        <a:rPr lang="en-US" sz="1400" b="1" dirty="0" smtClean="0">
                          <a:solidFill>
                            <a:schemeClr val="tx1"/>
                          </a:solidFill>
                          <a:sym typeface="Symbol"/>
                        </a:rPr>
                        <a:t>(reg2)</a:t>
                      </a:r>
                      <a:r>
                        <a:rPr lang="en-US" sz="1400" b="1" dirty="0" smtClean="0">
                          <a:solidFill>
                            <a:schemeClr val="tx1"/>
                          </a:solidFill>
                        </a:rPr>
                        <a:t> </a:t>
                      </a:r>
                      <a:r>
                        <a:rPr lang="en-US" sz="1400" b="1" dirty="0" smtClean="0">
                          <a:solidFill>
                            <a:schemeClr val="tx1"/>
                          </a:solidFill>
                          <a:sym typeface="Symbol"/>
                        </a:rPr>
                        <a:t> (reg2) - (</a:t>
                      </a:r>
                      <a:r>
                        <a:rPr lang="en-US" sz="1400" b="1" dirty="0" err="1" smtClean="0">
                          <a:solidFill>
                            <a:schemeClr val="tx1"/>
                          </a:solidFill>
                          <a:sym typeface="Symbol"/>
                        </a:rPr>
                        <a:t>mem</a:t>
                      </a:r>
                      <a:r>
                        <a:rPr lang="en-US" sz="1400" b="1" dirty="0" smtClean="0">
                          <a:solidFill>
                            <a:schemeClr val="tx1"/>
                          </a:solidFill>
                          <a:sym typeface="Symbol"/>
                        </a:rPr>
                        <a:t>)</a:t>
                      </a:r>
                    </a:p>
                    <a:p>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 - (reg1)</a:t>
                      </a:r>
                      <a:endParaRPr lang="en-US" sz="1400" b="1" dirty="0">
                        <a:solidFill>
                          <a:schemeClr val="tx1"/>
                        </a:solidFill>
                      </a:endParaRPr>
                    </a:p>
                  </a:txBody>
                  <a:tcPr>
                    <a:solidFill>
                      <a:srgbClr val="FFCCCC"/>
                    </a:solidFill>
                  </a:tcPr>
                </a:tc>
              </a:tr>
              <a:tr h="1289022">
                <a:tc>
                  <a:txBody>
                    <a:bodyPr/>
                    <a:lstStyle/>
                    <a:p>
                      <a:r>
                        <a:rPr lang="en-US" sz="1400" b="1" dirty="0" smtClean="0">
                          <a:solidFill>
                            <a:srgbClr val="FF0000"/>
                          </a:solidFill>
                        </a:rPr>
                        <a:t>SUB </a:t>
                      </a:r>
                      <a:r>
                        <a:rPr lang="en-US" sz="1400" b="1" dirty="0" err="1" smtClean="0">
                          <a:solidFill>
                            <a:srgbClr val="FF0000"/>
                          </a:solidFill>
                        </a:rPr>
                        <a:t>reg</a:t>
                      </a:r>
                      <a:r>
                        <a:rPr lang="en-US" sz="1400" b="1" dirty="0" smtClean="0">
                          <a:solidFill>
                            <a:srgbClr val="FF0000"/>
                          </a:solidFill>
                        </a:rPr>
                        <a:t>/</a:t>
                      </a:r>
                      <a:r>
                        <a:rPr lang="en-US" sz="1400" b="1" dirty="0" err="1" smtClean="0">
                          <a:solidFill>
                            <a:srgbClr val="FF0000"/>
                          </a:solidFill>
                        </a:rPr>
                        <a:t>mem</a:t>
                      </a:r>
                      <a:r>
                        <a:rPr lang="en-US" sz="1400" b="1" dirty="0" smtClean="0">
                          <a:solidFill>
                            <a:srgbClr val="FF0000"/>
                          </a:solidFill>
                        </a:rPr>
                        <a:t>, data</a:t>
                      </a:r>
                    </a:p>
                    <a:p>
                      <a:endParaRPr lang="en-US" sz="1400" b="1" dirty="0" smtClean="0">
                        <a:solidFill>
                          <a:srgbClr val="FF0000"/>
                        </a:solidFill>
                      </a:endParaRPr>
                    </a:p>
                    <a:p>
                      <a:r>
                        <a:rPr lang="en-US" sz="1400" b="1" dirty="0" smtClean="0">
                          <a:solidFill>
                            <a:schemeClr val="tx1"/>
                          </a:solidFill>
                        </a:rPr>
                        <a:t>SUB </a:t>
                      </a:r>
                      <a:r>
                        <a:rPr lang="en-US" sz="1400" b="1" dirty="0" err="1" smtClean="0">
                          <a:solidFill>
                            <a:schemeClr val="tx1"/>
                          </a:solidFill>
                        </a:rPr>
                        <a:t>reg</a:t>
                      </a:r>
                      <a:r>
                        <a:rPr lang="en-US" sz="1400" b="1" dirty="0" smtClean="0">
                          <a:solidFill>
                            <a:schemeClr val="tx1"/>
                          </a:solidFill>
                        </a:rPr>
                        <a:t>,</a:t>
                      </a:r>
                      <a:r>
                        <a:rPr lang="en-US" sz="1400" b="1" baseline="0" dirty="0" smtClean="0">
                          <a:solidFill>
                            <a:schemeClr val="tx1"/>
                          </a:solidFill>
                        </a:rPr>
                        <a:t> data</a:t>
                      </a:r>
                    </a:p>
                    <a:p>
                      <a:r>
                        <a:rPr lang="en-US" sz="1400" b="1" baseline="0" dirty="0" smtClean="0">
                          <a:solidFill>
                            <a:schemeClr val="tx1"/>
                          </a:solidFill>
                        </a:rPr>
                        <a:t>SUB </a:t>
                      </a:r>
                      <a:r>
                        <a:rPr lang="en-US" sz="1400" b="1" baseline="0" dirty="0" err="1" smtClean="0">
                          <a:solidFill>
                            <a:schemeClr val="tx1"/>
                          </a:solidFill>
                        </a:rPr>
                        <a:t>mem</a:t>
                      </a:r>
                      <a:r>
                        <a:rPr lang="en-US" sz="1400" b="1" baseline="0" dirty="0" smtClean="0">
                          <a:solidFill>
                            <a:schemeClr val="tx1"/>
                          </a:solidFill>
                        </a:rPr>
                        <a:t>, data</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a:t>
                      </a:r>
                      <a:r>
                        <a:rPr lang="en-US" sz="1400" b="1" dirty="0" err="1" smtClean="0">
                          <a:solidFill>
                            <a:schemeClr val="tx1"/>
                          </a:solidFill>
                        </a:rPr>
                        <a:t>reg</a:t>
                      </a:r>
                      <a:r>
                        <a:rPr lang="en-US" sz="1400" b="1" dirty="0" smtClean="0">
                          <a:solidFill>
                            <a:schemeClr val="tx1"/>
                          </a:solidFill>
                        </a:rPr>
                        <a:t>) </a:t>
                      </a:r>
                      <a:r>
                        <a:rPr lang="en-US" sz="1400" b="1" dirty="0" smtClean="0">
                          <a:solidFill>
                            <a:schemeClr val="tx1"/>
                          </a:solidFill>
                          <a:sym typeface="Symbol"/>
                        </a:rPr>
                        <a:t> (</a:t>
                      </a:r>
                      <a:r>
                        <a:rPr lang="en-US" sz="1400" b="1" dirty="0" err="1" smtClean="0">
                          <a:solidFill>
                            <a:schemeClr val="tx1"/>
                          </a:solidFill>
                          <a:sym typeface="Symbol"/>
                        </a:rPr>
                        <a:t>reg</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 </a:t>
                      </a:r>
                      <a:r>
                        <a:rPr lang="en-US" sz="1400" b="1" dirty="0" smtClean="0">
                          <a:solidFill>
                            <a:schemeClr val="tx1"/>
                          </a:solidFill>
                          <a:sym typeface="Symbol"/>
                        </a:rPr>
                        <a:t>data</a:t>
                      </a:r>
                      <a:endParaRPr lang="en-US" sz="1400" b="1" dirty="0">
                        <a:solidFill>
                          <a:schemeClr val="tx1"/>
                        </a:solidFill>
                      </a:endParaRPr>
                    </a:p>
                  </a:txBody>
                  <a:tcPr>
                    <a:solidFill>
                      <a:srgbClr val="FFCCCC"/>
                    </a:solidFill>
                  </a:tcPr>
                </a:tc>
              </a:tr>
              <a:tr h="998992">
                <a:tc>
                  <a:txBody>
                    <a:bodyPr/>
                    <a:lstStyle/>
                    <a:p>
                      <a:r>
                        <a:rPr lang="en-US" sz="1400" b="1" dirty="0" smtClean="0">
                          <a:solidFill>
                            <a:srgbClr val="FF0000"/>
                          </a:solidFill>
                        </a:rPr>
                        <a:t>SUB A, data</a:t>
                      </a:r>
                    </a:p>
                    <a:p>
                      <a:endParaRPr lang="en-US" sz="1400" b="1" dirty="0" smtClean="0">
                        <a:solidFill>
                          <a:schemeClr val="tx1"/>
                        </a:solidFill>
                      </a:endParaRPr>
                    </a:p>
                    <a:p>
                      <a:r>
                        <a:rPr lang="en-US" sz="1400" b="1" dirty="0" smtClean="0">
                          <a:solidFill>
                            <a:schemeClr val="tx1"/>
                          </a:solidFill>
                        </a:rPr>
                        <a:t>SUB</a:t>
                      </a:r>
                      <a:r>
                        <a:rPr lang="en-US" sz="1400" b="1" baseline="0" dirty="0" smtClean="0">
                          <a:solidFill>
                            <a:schemeClr val="tx1"/>
                          </a:solidFill>
                        </a:rPr>
                        <a:t> AL, data8</a:t>
                      </a:r>
                    </a:p>
                    <a:p>
                      <a:r>
                        <a:rPr lang="en-US" sz="1400" b="1" baseline="0" dirty="0" smtClean="0">
                          <a:solidFill>
                            <a:schemeClr val="tx1"/>
                          </a:solidFill>
                        </a:rPr>
                        <a:t>SUB AX, data16</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(AL)</a:t>
                      </a:r>
                      <a:r>
                        <a:rPr lang="en-US" sz="1400" b="1" dirty="0" smtClean="0">
                          <a:solidFill>
                            <a:schemeClr val="tx1"/>
                          </a:solidFill>
                          <a:sym typeface="Symbol"/>
                        </a:rPr>
                        <a:t>   (AL)</a:t>
                      </a:r>
                      <a:r>
                        <a:rPr lang="en-US" sz="1400" b="1" baseline="0" dirty="0" smtClean="0">
                          <a:solidFill>
                            <a:schemeClr val="tx1"/>
                          </a:solidFill>
                          <a:sym typeface="Symbol"/>
                        </a:rPr>
                        <a:t> - data8</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sym typeface="Symbol"/>
                        </a:rPr>
                        <a:t>(AX)</a:t>
                      </a:r>
                      <a:r>
                        <a:rPr lang="en-US" sz="1400" b="1" dirty="0" smtClean="0">
                          <a:solidFill>
                            <a:schemeClr val="tx1"/>
                          </a:solidFill>
                          <a:sym typeface="Symbol"/>
                        </a:rPr>
                        <a:t>   (AX) - data16</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txBody>
                  <a:tcPr>
                    <a:solidFill>
                      <a:srgbClr val="FFCCCC"/>
                    </a:solidFill>
                  </a:tcPr>
                </a:tc>
              </a:tr>
            </a:tbl>
          </a:graphicData>
        </a:graphic>
      </p:graphicFrame>
    </p:spTree>
    <p:extLst>
      <p:ext uri="{BB962C8B-B14F-4D97-AF65-F5344CB8AC3E}">
        <p14:creationId xmlns:p14="http://schemas.microsoft.com/office/powerpoint/2010/main" val="21708944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099034"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55</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882707287"/>
              </p:ext>
            </p:extLst>
          </p:nvPr>
        </p:nvGraphicFramePr>
        <p:xfrm>
          <a:off x="533400" y="1905000"/>
          <a:ext cx="8153400" cy="3816848"/>
        </p:xfrm>
        <a:graphic>
          <a:graphicData uri="http://schemas.openxmlformats.org/drawingml/2006/table">
            <a:tbl>
              <a:tblPr firstRow="1" bandRow="1">
                <a:tableStyleId>{5C22544A-7EE6-4342-B048-85BDC9FD1C3A}</a:tableStyleId>
              </a:tblPr>
              <a:tblGrid>
                <a:gridCol w="3733800"/>
                <a:gridCol w="4419600"/>
              </a:tblGrid>
              <a:tr h="1369586">
                <a:tc>
                  <a:txBody>
                    <a:bodyPr/>
                    <a:lstStyle/>
                    <a:p>
                      <a:r>
                        <a:rPr lang="en-US" sz="1400" b="1" dirty="0" smtClean="0">
                          <a:solidFill>
                            <a:srgbClr val="FF0000"/>
                          </a:solidFill>
                        </a:rPr>
                        <a:t>SBB reg2/ </a:t>
                      </a:r>
                      <a:r>
                        <a:rPr lang="en-US" sz="1400" b="1" dirty="0" err="1" smtClean="0">
                          <a:solidFill>
                            <a:srgbClr val="FF0000"/>
                          </a:solidFill>
                        </a:rPr>
                        <a:t>mem</a:t>
                      </a:r>
                      <a:r>
                        <a:rPr lang="en-US" sz="1400" b="1" dirty="0" smtClean="0">
                          <a:solidFill>
                            <a:srgbClr val="FF0000"/>
                          </a:solidFill>
                        </a:rPr>
                        <a:t>, reg1/</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SBB reg2, reg1</a:t>
                      </a:r>
                    </a:p>
                    <a:p>
                      <a:r>
                        <a:rPr lang="en-US" sz="1400" b="1" dirty="0" smtClean="0">
                          <a:solidFill>
                            <a:schemeClr val="tx1"/>
                          </a:solidFill>
                        </a:rPr>
                        <a:t>SBB reg2, </a:t>
                      </a:r>
                      <a:r>
                        <a:rPr lang="en-US" sz="1400" b="1" dirty="0" err="1" smtClean="0">
                          <a:solidFill>
                            <a:schemeClr val="tx1"/>
                          </a:solidFill>
                        </a:rPr>
                        <a:t>mem</a:t>
                      </a:r>
                      <a:endParaRPr lang="en-US" sz="1400" b="1" dirty="0" smtClean="0">
                        <a:solidFill>
                          <a:schemeClr val="tx1"/>
                        </a:solidFill>
                      </a:endParaRPr>
                    </a:p>
                    <a:p>
                      <a:r>
                        <a:rPr lang="en-US" sz="1400" b="1" dirty="0" smtClean="0">
                          <a:solidFill>
                            <a:schemeClr val="tx1"/>
                          </a:solidFill>
                        </a:rPr>
                        <a:t>SBB </a:t>
                      </a:r>
                      <a:r>
                        <a:rPr lang="en-US" sz="1400" b="1" dirty="0" err="1" smtClean="0">
                          <a:solidFill>
                            <a:schemeClr val="tx1"/>
                          </a:solidFill>
                        </a:rPr>
                        <a:t>mem</a:t>
                      </a:r>
                      <a:r>
                        <a:rPr lang="en-US" sz="1400" b="1" dirty="0" smtClean="0">
                          <a:solidFill>
                            <a:schemeClr val="tx1"/>
                          </a:solidFill>
                        </a:rPr>
                        <a:t>, reg1</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(reg2) </a:t>
                      </a:r>
                      <a:r>
                        <a:rPr lang="en-US" sz="1400" b="1" dirty="0" smtClean="0">
                          <a:solidFill>
                            <a:schemeClr val="tx1"/>
                          </a:solidFill>
                          <a:sym typeface="Symbol"/>
                        </a:rPr>
                        <a:t> (reg1) - (reg2)</a:t>
                      </a:r>
                      <a:r>
                        <a:rPr lang="en-US" sz="1400" b="1" baseline="0" dirty="0" smtClean="0">
                          <a:solidFill>
                            <a:schemeClr val="tx1"/>
                          </a:solidFill>
                          <a:sym typeface="Symbol"/>
                        </a:rPr>
                        <a:t> - </a:t>
                      </a:r>
                      <a:r>
                        <a:rPr lang="en-US" sz="1400" b="1" dirty="0" smtClean="0">
                          <a:solidFill>
                            <a:schemeClr val="tx1"/>
                          </a:solidFill>
                          <a:sym typeface="Symbol"/>
                        </a:rPr>
                        <a:t>CF</a:t>
                      </a:r>
                    </a:p>
                    <a:p>
                      <a:r>
                        <a:rPr lang="en-US" sz="1400" b="1" dirty="0" smtClean="0">
                          <a:solidFill>
                            <a:schemeClr val="tx1"/>
                          </a:solidFill>
                          <a:sym typeface="Symbol"/>
                        </a:rPr>
                        <a:t>(reg2)</a:t>
                      </a:r>
                      <a:r>
                        <a:rPr lang="en-US" sz="1400" b="1" dirty="0" smtClean="0">
                          <a:solidFill>
                            <a:schemeClr val="tx1"/>
                          </a:solidFill>
                        </a:rPr>
                        <a:t> </a:t>
                      </a:r>
                      <a:r>
                        <a:rPr lang="en-US" sz="1400" b="1" dirty="0" smtClean="0">
                          <a:solidFill>
                            <a:schemeClr val="tx1"/>
                          </a:solidFill>
                          <a:sym typeface="Symbol"/>
                        </a:rPr>
                        <a:t> (reg2) - (</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CF</a:t>
                      </a:r>
                    </a:p>
                    <a:p>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 - (reg1) –CF</a:t>
                      </a:r>
                      <a:endParaRPr lang="en-US" sz="1400" b="1" dirty="0">
                        <a:solidFill>
                          <a:schemeClr val="tx1"/>
                        </a:solidFill>
                      </a:endParaRPr>
                    </a:p>
                  </a:txBody>
                  <a:tcPr>
                    <a:solidFill>
                      <a:srgbClr val="FFCCCC"/>
                    </a:solidFill>
                  </a:tcPr>
                </a:tc>
              </a:tr>
              <a:tr h="1289022">
                <a:tc>
                  <a:txBody>
                    <a:bodyPr/>
                    <a:lstStyle/>
                    <a:p>
                      <a:r>
                        <a:rPr lang="en-US" sz="1400" b="1" dirty="0" smtClean="0">
                          <a:solidFill>
                            <a:srgbClr val="FF0000"/>
                          </a:solidFill>
                        </a:rPr>
                        <a:t>SBB </a:t>
                      </a:r>
                      <a:r>
                        <a:rPr lang="en-US" sz="1400" b="1" dirty="0" err="1" smtClean="0">
                          <a:solidFill>
                            <a:srgbClr val="FF0000"/>
                          </a:solidFill>
                        </a:rPr>
                        <a:t>reg</a:t>
                      </a:r>
                      <a:r>
                        <a:rPr lang="en-US" sz="1400" b="1" dirty="0" smtClean="0">
                          <a:solidFill>
                            <a:srgbClr val="FF0000"/>
                          </a:solidFill>
                        </a:rPr>
                        <a:t>/</a:t>
                      </a:r>
                      <a:r>
                        <a:rPr lang="en-US" sz="1400" b="1" dirty="0" err="1" smtClean="0">
                          <a:solidFill>
                            <a:srgbClr val="FF0000"/>
                          </a:solidFill>
                        </a:rPr>
                        <a:t>mem</a:t>
                      </a:r>
                      <a:r>
                        <a:rPr lang="en-US" sz="1400" b="1" dirty="0" smtClean="0">
                          <a:solidFill>
                            <a:srgbClr val="FF0000"/>
                          </a:solidFill>
                        </a:rPr>
                        <a:t>, data</a:t>
                      </a:r>
                    </a:p>
                    <a:p>
                      <a:endParaRPr lang="en-US" sz="1400" b="1" dirty="0" smtClean="0">
                        <a:solidFill>
                          <a:srgbClr val="FF0000"/>
                        </a:solidFill>
                      </a:endParaRPr>
                    </a:p>
                    <a:p>
                      <a:r>
                        <a:rPr lang="en-US" sz="1400" b="1" dirty="0" smtClean="0">
                          <a:solidFill>
                            <a:schemeClr val="tx1"/>
                          </a:solidFill>
                        </a:rPr>
                        <a:t>SBB </a:t>
                      </a:r>
                      <a:r>
                        <a:rPr lang="en-US" sz="1400" b="1" dirty="0" err="1" smtClean="0">
                          <a:solidFill>
                            <a:schemeClr val="tx1"/>
                          </a:solidFill>
                        </a:rPr>
                        <a:t>reg</a:t>
                      </a:r>
                      <a:r>
                        <a:rPr lang="en-US" sz="1400" b="1" dirty="0" smtClean="0">
                          <a:solidFill>
                            <a:schemeClr val="tx1"/>
                          </a:solidFill>
                        </a:rPr>
                        <a:t>,</a:t>
                      </a:r>
                      <a:r>
                        <a:rPr lang="en-US" sz="1400" b="1" baseline="0" dirty="0" smtClean="0">
                          <a:solidFill>
                            <a:schemeClr val="tx1"/>
                          </a:solidFill>
                        </a:rPr>
                        <a:t> data</a:t>
                      </a:r>
                    </a:p>
                    <a:p>
                      <a:r>
                        <a:rPr lang="en-US" sz="1400" b="1" baseline="0" dirty="0" smtClean="0">
                          <a:solidFill>
                            <a:schemeClr val="tx1"/>
                          </a:solidFill>
                        </a:rPr>
                        <a:t>SBB </a:t>
                      </a:r>
                      <a:r>
                        <a:rPr lang="en-US" sz="1400" b="1" baseline="0" dirty="0" err="1" smtClean="0">
                          <a:solidFill>
                            <a:schemeClr val="tx1"/>
                          </a:solidFill>
                        </a:rPr>
                        <a:t>mem</a:t>
                      </a:r>
                      <a:r>
                        <a:rPr lang="en-US" sz="1400" b="1" baseline="0" dirty="0" smtClean="0">
                          <a:solidFill>
                            <a:schemeClr val="tx1"/>
                          </a:solidFill>
                        </a:rPr>
                        <a:t>, data</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a:t>
                      </a:r>
                      <a:r>
                        <a:rPr lang="en-US" sz="1400" b="1" dirty="0" err="1" smtClean="0">
                          <a:solidFill>
                            <a:schemeClr val="tx1"/>
                          </a:solidFill>
                        </a:rPr>
                        <a:t>reg</a:t>
                      </a:r>
                      <a:r>
                        <a:rPr lang="en-US" sz="1400" b="1" dirty="0" smtClean="0">
                          <a:solidFill>
                            <a:schemeClr val="tx1"/>
                          </a:solidFill>
                        </a:rPr>
                        <a:t>) </a:t>
                      </a:r>
                      <a:r>
                        <a:rPr lang="en-US" sz="1400" b="1" dirty="0" smtClean="0">
                          <a:solidFill>
                            <a:schemeClr val="tx1"/>
                          </a:solidFill>
                          <a:sym typeface="Symbol"/>
                        </a:rPr>
                        <a:t> (</a:t>
                      </a:r>
                      <a:r>
                        <a:rPr lang="en-US" sz="1400" b="1" dirty="0" err="1" smtClean="0">
                          <a:solidFill>
                            <a:schemeClr val="tx1"/>
                          </a:solidFill>
                          <a:sym typeface="Symbol"/>
                        </a:rPr>
                        <a:t>reg</a:t>
                      </a:r>
                      <a:r>
                        <a:rPr lang="en-US" sz="1400" b="1" dirty="0" smtClean="0">
                          <a:solidFill>
                            <a:schemeClr val="tx1"/>
                          </a:solidFill>
                          <a:sym typeface="Symbol"/>
                        </a:rPr>
                        <a:t>) – data - CF</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 - data - CF</a:t>
                      </a:r>
                      <a:endParaRPr lang="en-US" sz="1400" b="1" dirty="0">
                        <a:solidFill>
                          <a:schemeClr val="tx1"/>
                        </a:solidFill>
                      </a:endParaRPr>
                    </a:p>
                  </a:txBody>
                  <a:tcPr>
                    <a:solidFill>
                      <a:srgbClr val="FFCCCC"/>
                    </a:solidFill>
                  </a:tcPr>
                </a:tc>
              </a:tr>
              <a:tr h="998992">
                <a:tc>
                  <a:txBody>
                    <a:bodyPr/>
                    <a:lstStyle/>
                    <a:p>
                      <a:r>
                        <a:rPr lang="en-US" sz="1400" b="1" dirty="0" smtClean="0">
                          <a:solidFill>
                            <a:srgbClr val="FF0000"/>
                          </a:solidFill>
                        </a:rPr>
                        <a:t>SBB A, data</a:t>
                      </a:r>
                    </a:p>
                    <a:p>
                      <a:endParaRPr lang="en-US" sz="1400" b="1" dirty="0" smtClean="0">
                        <a:solidFill>
                          <a:schemeClr val="tx1"/>
                        </a:solidFill>
                      </a:endParaRPr>
                    </a:p>
                    <a:p>
                      <a:r>
                        <a:rPr lang="en-US" sz="1400" b="1" baseline="0" dirty="0" smtClean="0">
                          <a:solidFill>
                            <a:schemeClr val="tx1"/>
                          </a:solidFill>
                        </a:rPr>
                        <a:t>SBB AL, data8</a:t>
                      </a:r>
                    </a:p>
                    <a:p>
                      <a:r>
                        <a:rPr lang="en-US" sz="1400" b="1" baseline="0" dirty="0" smtClean="0">
                          <a:solidFill>
                            <a:schemeClr val="tx1"/>
                          </a:solidFill>
                        </a:rPr>
                        <a:t>SBB AX, data16</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(AL)</a:t>
                      </a:r>
                      <a:r>
                        <a:rPr lang="en-US" sz="1400" b="1" dirty="0" smtClean="0">
                          <a:solidFill>
                            <a:schemeClr val="tx1"/>
                          </a:solidFill>
                          <a:sym typeface="Symbol"/>
                        </a:rPr>
                        <a:t>   (AL)</a:t>
                      </a:r>
                      <a:r>
                        <a:rPr lang="en-US" sz="1400" b="1" baseline="0" dirty="0" smtClean="0">
                          <a:solidFill>
                            <a:schemeClr val="tx1"/>
                          </a:solidFill>
                          <a:sym typeface="Symbol"/>
                        </a:rPr>
                        <a:t> - data8 - CF</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sym typeface="Symbol"/>
                        </a:rPr>
                        <a:t>(AX)</a:t>
                      </a:r>
                      <a:r>
                        <a:rPr lang="en-US" sz="1400" b="1" dirty="0" smtClean="0">
                          <a:solidFill>
                            <a:schemeClr val="tx1"/>
                          </a:solidFill>
                          <a:sym typeface="Symbol"/>
                        </a:rPr>
                        <a:t>   (AX) - data16 - CF</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txBody>
                  <a:tcPr>
                    <a:solidFill>
                      <a:srgbClr val="FFCCCC"/>
                    </a:solidFill>
                  </a:tcPr>
                </a:tc>
              </a:tr>
            </a:tbl>
          </a:graphicData>
        </a:graphic>
      </p:graphicFrame>
    </p:spTree>
    <p:extLst>
      <p:ext uri="{BB962C8B-B14F-4D97-AF65-F5344CB8AC3E}">
        <p14:creationId xmlns:p14="http://schemas.microsoft.com/office/powerpoint/2010/main" val="40380348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410200"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769068"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56</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947277462"/>
              </p:ext>
            </p:extLst>
          </p:nvPr>
        </p:nvGraphicFramePr>
        <p:xfrm>
          <a:off x="533400" y="1905000"/>
          <a:ext cx="8153400" cy="3596640"/>
        </p:xfrm>
        <a:graphic>
          <a:graphicData uri="http://schemas.openxmlformats.org/drawingml/2006/table">
            <a:tbl>
              <a:tblPr firstRow="1" bandRow="1">
                <a:tableStyleId>{5C22544A-7EE6-4342-B048-85BDC9FD1C3A}</a:tableStyleId>
              </a:tblPr>
              <a:tblGrid>
                <a:gridCol w="3733800"/>
                <a:gridCol w="4419600"/>
              </a:tblGrid>
              <a:tr h="1369586">
                <a:tc>
                  <a:txBody>
                    <a:bodyPr/>
                    <a:lstStyle/>
                    <a:p>
                      <a:r>
                        <a:rPr lang="en-US" sz="1400" b="1" dirty="0" smtClean="0">
                          <a:solidFill>
                            <a:srgbClr val="FF0000"/>
                          </a:solidFill>
                        </a:rPr>
                        <a:t>INC </a:t>
                      </a:r>
                      <a:r>
                        <a:rPr lang="en-US" sz="1400" b="1" dirty="0" err="1" smtClean="0">
                          <a:solidFill>
                            <a:srgbClr val="FF0000"/>
                          </a:solidFill>
                        </a:rPr>
                        <a:t>reg</a:t>
                      </a:r>
                      <a:r>
                        <a:rPr lang="en-US" sz="1400" b="1" dirty="0" smtClean="0">
                          <a:solidFill>
                            <a:srgbClr val="FF0000"/>
                          </a:solidFill>
                        </a:rPr>
                        <a:t>/ </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INC reg8</a:t>
                      </a: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INC reg16</a:t>
                      </a:r>
                    </a:p>
                    <a:p>
                      <a:endParaRPr lang="en-US" sz="1400" b="1" dirty="0" smtClean="0">
                        <a:solidFill>
                          <a:schemeClr val="tx1"/>
                        </a:solidFill>
                      </a:endParaRPr>
                    </a:p>
                    <a:p>
                      <a:r>
                        <a:rPr lang="en-US" sz="1400" b="1" dirty="0" smtClean="0">
                          <a:solidFill>
                            <a:schemeClr val="tx1"/>
                          </a:solidFill>
                        </a:rPr>
                        <a:t>INC</a:t>
                      </a:r>
                      <a:r>
                        <a:rPr lang="en-US" sz="1400" b="1" baseline="0" dirty="0" smtClean="0">
                          <a:solidFill>
                            <a:schemeClr val="tx1"/>
                          </a:solidFill>
                        </a:rPr>
                        <a:t> </a:t>
                      </a:r>
                      <a:r>
                        <a:rPr lang="en-US" sz="1400" b="1" baseline="0" dirty="0" err="1" smtClean="0">
                          <a:solidFill>
                            <a:schemeClr val="tx1"/>
                          </a:solidFill>
                        </a:rPr>
                        <a:t>mem</a:t>
                      </a:r>
                      <a:endParaRPr lang="en-US" sz="1400" b="1" dirty="0" smtClean="0">
                        <a:solidFill>
                          <a:schemeClr val="tx1"/>
                        </a:solidFill>
                      </a:endParaRPr>
                    </a:p>
                    <a:p>
                      <a:endParaRPr lang="en-US" sz="1400" b="1" dirty="0" smtClean="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baseline="0" dirty="0" smtClean="0">
                          <a:solidFill>
                            <a:schemeClr val="tx1"/>
                          </a:solidFill>
                        </a:rPr>
                        <a:t>(reg8) </a:t>
                      </a:r>
                      <a:r>
                        <a:rPr lang="en-US" sz="1400" b="1" dirty="0" smtClean="0">
                          <a:solidFill>
                            <a:schemeClr val="tx1"/>
                          </a:solidFill>
                          <a:sym typeface="Symbol"/>
                        </a:rPr>
                        <a:t> (reg8) + 1</a:t>
                      </a:r>
                    </a:p>
                    <a:p>
                      <a:endParaRPr lang="en-US" sz="1400" b="1" dirty="0" smtClean="0">
                        <a:solidFill>
                          <a:schemeClr val="tx1"/>
                        </a:solidFill>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rPr>
                        <a:t>(reg16) </a:t>
                      </a:r>
                      <a:r>
                        <a:rPr lang="en-US" sz="1400" b="1" dirty="0" smtClean="0">
                          <a:solidFill>
                            <a:schemeClr val="tx1"/>
                          </a:solidFill>
                          <a:sym typeface="Symbol"/>
                        </a:rPr>
                        <a:t> (reg16) + 1</a:t>
                      </a:r>
                    </a:p>
                    <a:p>
                      <a:endParaRPr lang="en-US" sz="1400" b="1" baseline="0" dirty="0" smtClean="0">
                        <a:solidFill>
                          <a:schemeClr val="tx1"/>
                        </a:solidFill>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rPr>
                        <a:t>(</a:t>
                      </a:r>
                      <a:r>
                        <a:rPr lang="en-US" sz="1400" b="1" baseline="0" dirty="0" err="1" smtClean="0">
                          <a:solidFill>
                            <a:schemeClr val="tx1"/>
                          </a:solidFill>
                        </a:rPr>
                        <a:t>mem</a:t>
                      </a:r>
                      <a:r>
                        <a:rPr lang="en-US" sz="1400" b="1" baseline="0" dirty="0" smtClean="0">
                          <a:solidFill>
                            <a:schemeClr val="tx1"/>
                          </a:solidFil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 + 1</a:t>
                      </a:r>
                    </a:p>
                    <a:p>
                      <a:endParaRPr lang="en-US" sz="1400" b="1" dirty="0" smtClean="0">
                        <a:solidFill>
                          <a:schemeClr val="tx1"/>
                        </a:solidFill>
                      </a:endParaRPr>
                    </a:p>
                  </a:txBody>
                  <a:tcPr>
                    <a:solidFill>
                      <a:srgbClr val="FFCCCC"/>
                    </a:solidFill>
                  </a:tcPr>
                </a:tc>
              </a:tr>
              <a:tr h="1289022">
                <a:tc>
                  <a:txBody>
                    <a:bodyPr/>
                    <a:lstStyle/>
                    <a:p>
                      <a:r>
                        <a:rPr lang="en-US" sz="1400" b="1" dirty="0" smtClean="0">
                          <a:solidFill>
                            <a:srgbClr val="FF0000"/>
                          </a:solidFill>
                        </a:rPr>
                        <a:t>DEC </a:t>
                      </a:r>
                      <a:r>
                        <a:rPr lang="en-US" sz="1400" b="1" dirty="0" err="1" smtClean="0">
                          <a:solidFill>
                            <a:srgbClr val="FF0000"/>
                          </a:solidFill>
                        </a:rPr>
                        <a:t>reg</a:t>
                      </a:r>
                      <a:r>
                        <a:rPr lang="en-US" sz="1400" b="1" dirty="0" smtClean="0">
                          <a:solidFill>
                            <a:srgbClr val="FF0000"/>
                          </a:solidFill>
                        </a:rPr>
                        <a:t>/ </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DEC reg8</a:t>
                      </a: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DEC reg16</a:t>
                      </a:r>
                    </a:p>
                    <a:p>
                      <a:endParaRPr lang="en-US" sz="1400" b="1" dirty="0" smtClean="0">
                        <a:solidFill>
                          <a:schemeClr val="tx1"/>
                        </a:solidFill>
                      </a:endParaRPr>
                    </a:p>
                    <a:p>
                      <a:r>
                        <a:rPr lang="en-US" sz="1400" b="1" baseline="0" dirty="0" smtClean="0">
                          <a:solidFill>
                            <a:schemeClr val="tx1"/>
                          </a:solidFill>
                        </a:rPr>
                        <a:t>DEC </a:t>
                      </a:r>
                      <a:r>
                        <a:rPr lang="en-US" sz="1400" b="1" baseline="0" dirty="0" err="1" smtClean="0">
                          <a:solidFill>
                            <a:schemeClr val="tx1"/>
                          </a:solidFill>
                        </a:rPr>
                        <a:t>mem</a:t>
                      </a:r>
                      <a:endParaRPr lang="en-US" sz="1400" b="1" dirty="0" smtClean="0">
                        <a:solidFill>
                          <a:schemeClr val="tx1"/>
                        </a:solidFill>
                      </a:endParaRPr>
                    </a:p>
                    <a:p>
                      <a:endParaRPr lang="en-US" sz="1400" b="1" dirty="0" smtClean="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baseline="0" dirty="0" smtClean="0">
                          <a:solidFill>
                            <a:schemeClr val="tx1"/>
                          </a:solidFill>
                        </a:rPr>
                        <a:t>(reg8) </a:t>
                      </a:r>
                      <a:r>
                        <a:rPr lang="en-US" sz="1400" b="1" dirty="0" smtClean="0">
                          <a:solidFill>
                            <a:schemeClr val="tx1"/>
                          </a:solidFill>
                          <a:sym typeface="Symbol"/>
                        </a:rPr>
                        <a:t> (reg8) - 1</a:t>
                      </a:r>
                    </a:p>
                    <a:p>
                      <a:endParaRPr lang="en-US" sz="1400" b="1" dirty="0" smtClean="0">
                        <a:solidFill>
                          <a:schemeClr val="tx1"/>
                        </a:solidFill>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rPr>
                        <a:t>(reg16) </a:t>
                      </a:r>
                      <a:r>
                        <a:rPr lang="en-US" sz="1400" b="1" dirty="0" smtClean="0">
                          <a:solidFill>
                            <a:schemeClr val="tx1"/>
                          </a:solidFill>
                          <a:sym typeface="Symbol"/>
                        </a:rPr>
                        <a:t> (reg16) - 1</a:t>
                      </a:r>
                    </a:p>
                    <a:p>
                      <a:endParaRPr lang="en-US" sz="1400" b="1" baseline="0" dirty="0" smtClean="0">
                        <a:solidFill>
                          <a:schemeClr val="tx1"/>
                        </a:solidFill>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rPr>
                        <a:t>(</a:t>
                      </a:r>
                      <a:r>
                        <a:rPr lang="en-US" sz="1400" b="1" baseline="0" dirty="0" err="1" smtClean="0">
                          <a:solidFill>
                            <a:schemeClr val="tx1"/>
                          </a:solidFill>
                        </a:rPr>
                        <a:t>mem</a:t>
                      </a:r>
                      <a:r>
                        <a:rPr lang="en-US" sz="1400" b="1" baseline="0" dirty="0" smtClean="0">
                          <a:solidFill>
                            <a:schemeClr val="tx1"/>
                          </a:solidFil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 - 1</a:t>
                      </a:r>
                    </a:p>
                    <a:p>
                      <a:endParaRPr lang="en-US" sz="1400" b="1" dirty="0" smtClean="0">
                        <a:solidFill>
                          <a:schemeClr val="tx1"/>
                        </a:solidFill>
                      </a:endParaRPr>
                    </a:p>
                  </a:txBody>
                  <a:tcPr>
                    <a:solidFill>
                      <a:srgbClr val="FFCCCC"/>
                    </a:solidFill>
                  </a:tcPr>
                </a:tc>
              </a:tr>
            </a:tbl>
          </a:graphicData>
        </a:graphic>
      </p:graphicFrame>
    </p:spTree>
    <p:extLst>
      <p:ext uri="{BB962C8B-B14F-4D97-AF65-F5344CB8AC3E}">
        <p14:creationId xmlns:p14="http://schemas.microsoft.com/office/powerpoint/2010/main" val="37034828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096000"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57</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50186329"/>
              </p:ext>
            </p:extLst>
          </p:nvPr>
        </p:nvGraphicFramePr>
        <p:xfrm>
          <a:off x="533400" y="1905000"/>
          <a:ext cx="8153400" cy="3383280"/>
        </p:xfrm>
        <a:graphic>
          <a:graphicData uri="http://schemas.openxmlformats.org/drawingml/2006/table">
            <a:tbl>
              <a:tblPr firstRow="1" bandRow="1">
                <a:tableStyleId>{5C22544A-7EE6-4342-B048-85BDC9FD1C3A}</a:tableStyleId>
              </a:tblPr>
              <a:tblGrid>
                <a:gridCol w="3733800"/>
                <a:gridCol w="4419600"/>
              </a:tblGrid>
              <a:tr h="1369586">
                <a:tc>
                  <a:txBody>
                    <a:bodyPr/>
                    <a:lstStyle/>
                    <a:p>
                      <a:r>
                        <a:rPr lang="en-US" sz="1400" b="1" dirty="0" smtClean="0">
                          <a:solidFill>
                            <a:srgbClr val="FF0000"/>
                          </a:solidFill>
                        </a:rPr>
                        <a:t>MUL </a:t>
                      </a:r>
                      <a:r>
                        <a:rPr lang="en-US" sz="1400" b="1" dirty="0" err="1" smtClean="0">
                          <a:solidFill>
                            <a:srgbClr val="FF0000"/>
                          </a:solidFill>
                        </a:rPr>
                        <a:t>reg</a:t>
                      </a:r>
                      <a:r>
                        <a:rPr lang="en-US" sz="1400" b="1" dirty="0" smtClean="0">
                          <a:solidFill>
                            <a:srgbClr val="FF0000"/>
                          </a:solidFill>
                        </a:rPr>
                        <a:t>/ </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MUL </a:t>
                      </a:r>
                      <a:r>
                        <a:rPr lang="en-US" sz="1400" b="1" dirty="0" err="1" smtClean="0">
                          <a:solidFill>
                            <a:schemeClr val="tx1"/>
                          </a:solidFill>
                        </a:rPr>
                        <a:t>reg</a:t>
                      </a:r>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MUL </a:t>
                      </a:r>
                      <a:r>
                        <a:rPr lang="en-US" sz="1400" b="1" dirty="0" err="1" smtClean="0">
                          <a:solidFill>
                            <a:schemeClr val="tx1"/>
                          </a:solidFill>
                        </a:rPr>
                        <a:t>mem</a:t>
                      </a:r>
                      <a:r>
                        <a:rPr lang="en-US" sz="1400" b="1" dirty="0" smtClean="0">
                          <a:solidFill>
                            <a:schemeClr val="tx1"/>
                          </a:solidFill>
                        </a:rPr>
                        <a:t> </a:t>
                      </a:r>
                    </a:p>
                    <a:p>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u="sng" dirty="0" smtClean="0">
                          <a:solidFill>
                            <a:schemeClr val="tx1"/>
                          </a:solidFill>
                        </a:rPr>
                        <a:t>For byte </a:t>
                      </a:r>
                      <a:r>
                        <a:rPr lang="en-US" sz="1400" b="1" dirty="0" smtClean="0">
                          <a:solidFill>
                            <a:schemeClr val="tx1"/>
                          </a:solidFill>
                        </a:rPr>
                        <a:t>:</a:t>
                      </a:r>
                      <a:r>
                        <a:rPr lang="en-US" sz="1400" b="1" baseline="0" dirty="0" smtClean="0">
                          <a:solidFill>
                            <a:schemeClr val="tx1"/>
                          </a:solidFill>
                        </a:rPr>
                        <a:t> (AX) </a:t>
                      </a:r>
                      <a:r>
                        <a:rPr lang="en-US" sz="1400" b="1" dirty="0" smtClean="0">
                          <a:solidFill>
                            <a:schemeClr val="tx1"/>
                          </a:solidFill>
                          <a:sym typeface="Symbol"/>
                        </a:rPr>
                        <a:t> (AL) x (reg8)</a:t>
                      </a:r>
                    </a:p>
                    <a:p>
                      <a:r>
                        <a:rPr lang="en-US" sz="1400" b="1" u="sng" dirty="0" smtClean="0">
                          <a:solidFill>
                            <a:schemeClr val="tx1"/>
                          </a:solidFill>
                          <a:sym typeface="Symbol"/>
                        </a:rPr>
                        <a:t>For</a:t>
                      </a:r>
                      <a:r>
                        <a:rPr lang="en-US" sz="1400" b="1" u="sng" baseline="0" dirty="0" smtClean="0">
                          <a:solidFill>
                            <a:schemeClr val="tx1"/>
                          </a:solidFill>
                          <a:sym typeface="Symbol"/>
                        </a:rPr>
                        <a:t> word</a:t>
                      </a:r>
                      <a:r>
                        <a:rPr lang="en-US" sz="1400" b="1" baseline="0" dirty="0" smtClean="0">
                          <a:solidFill>
                            <a:schemeClr val="tx1"/>
                          </a:solidFill>
                          <a:sym typeface="Symbol"/>
                        </a:rPr>
                        <a:t> : (DX)(AX) </a:t>
                      </a:r>
                      <a:r>
                        <a:rPr lang="en-US" sz="1400" b="1" dirty="0" smtClean="0">
                          <a:solidFill>
                            <a:schemeClr val="tx1"/>
                          </a:solidFill>
                          <a:sym typeface="Symbol"/>
                        </a:rPr>
                        <a:t> (AX) x (reg16)</a:t>
                      </a:r>
                      <a:r>
                        <a:rPr lang="en-US" sz="1400" b="1" baseline="0" dirty="0" smtClean="0">
                          <a:solidFill>
                            <a:schemeClr val="tx1"/>
                          </a:solidFill>
                          <a:sym typeface="Symbol"/>
                        </a:rPr>
                        <a:t> </a:t>
                      </a:r>
                    </a:p>
                    <a:p>
                      <a:endParaRPr lang="en-US" sz="1400" b="1" baseline="0" dirty="0" smtClean="0">
                        <a:solidFill>
                          <a:schemeClr val="tx1"/>
                        </a:solidFill>
                        <a:sym typeface="Symbol"/>
                      </a:endParaRPr>
                    </a:p>
                    <a:p>
                      <a:r>
                        <a:rPr lang="en-US" sz="1400" b="1" u="sng" dirty="0" smtClean="0">
                          <a:solidFill>
                            <a:schemeClr val="tx1"/>
                          </a:solidFill>
                        </a:rPr>
                        <a:t>For byte </a:t>
                      </a:r>
                      <a:r>
                        <a:rPr lang="en-US" sz="1400" b="1" dirty="0" smtClean="0">
                          <a:solidFill>
                            <a:schemeClr val="tx1"/>
                          </a:solidFill>
                        </a:rPr>
                        <a:t>:</a:t>
                      </a:r>
                      <a:r>
                        <a:rPr lang="en-US" sz="1400" b="1" baseline="0" dirty="0" smtClean="0">
                          <a:solidFill>
                            <a:schemeClr val="tx1"/>
                          </a:solidFill>
                        </a:rPr>
                        <a:t> (AX) </a:t>
                      </a:r>
                      <a:r>
                        <a:rPr lang="en-US" sz="1400" b="1" dirty="0" smtClean="0">
                          <a:solidFill>
                            <a:schemeClr val="tx1"/>
                          </a:solidFill>
                          <a:sym typeface="Symbol"/>
                        </a:rPr>
                        <a:t> (AL) x (mem8)</a:t>
                      </a:r>
                    </a:p>
                    <a:p>
                      <a:r>
                        <a:rPr lang="en-US" sz="1400" b="1" u="sng" dirty="0" smtClean="0">
                          <a:solidFill>
                            <a:schemeClr val="tx1"/>
                          </a:solidFill>
                          <a:sym typeface="Symbol"/>
                        </a:rPr>
                        <a:t>For</a:t>
                      </a:r>
                      <a:r>
                        <a:rPr lang="en-US" sz="1400" b="1" u="sng" baseline="0" dirty="0" smtClean="0">
                          <a:solidFill>
                            <a:schemeClr val="tx1"/>
                          </a:solidFill>
                          <a:sym typeface="Symbol"/>
                        </a:rPr>
                        <a:t> word</a:t>
                      </a:r>
                      <a:r>
                        <a:rPr lang="en-US" sz="1400" b="1" baseline="0" dirty="0" smtClean="0">
                          <a:solidFill>
                            <a:schemeClr val="tx1"/>
                          </a:solidFill>
                          <a:sym typeface="Symbol"/>
                        </a:rPr>
                        <a:t> : (DX)(AX) </a:t>
                      </a:r>
                      <a:r>
                        <a:rPr lang="en-US" sz="1400" b="1" dirty="0" smtClean="0">
                          <a:solidFill>
                            <a:schemeClr val="tx1"/>
                          </a:solidFill>
                          <a:sym typeface="Symbol"/>
                        </a:rPr>
                        <a:t> (AX) x (mem16)</a:t>
                      </a:r>
                      <a:r>
                        <a:rPr lang="en-US" sz="1400" b="1" baseline="0" dirty="0" smtClean="0">
                          <a:solidFill>
                            <a:schemeClr val="tx1"/>
                          </a:solidFill>
                          <a:sym typeface="Symbol"/>
                        </a:rPr>
                        <a:t> </a:t>
                      </a:r>
                      <a:endParaRPr lang="en-US" sz="1400" b="1" dirty="0" smtClean="0">
                        <a:solidFill>
                          <a:schemeClr val="tx1"/>
                        </a:solidFill>
                      </a:endParaRPr>
                    </a:p>
                    <a:p>
                      <a:endParaRPr lang="en-US" sz="1400" b="1" dirty="0" smtClean="0">
                        <a:solidFill>
                          <a:schemeClr val="tx1"/>
                        </a:solidFill>
                      </a:endParaRPr>
                    </a:p>
                  </a:txBody>
                  <a:tcPr>
                    <a:solidFill>
                      <a:srgbClr val="FFCCCC"/>
                    </a:solidFill>
                  </a:tcPr>
                </a:tc>
              </a:tr>
              <a:tr h="1289022">
                <a:tc>
                  <a:txBody>
                    <a:bodyPr/>
                    <a:lstStyle/>
                    <a:p>
                      <a:r>
                        <a:rPr lang="en-US" sz="1400" b="1" dirty="0" smtClean="0">
                          <a:solidFill>
                            <a:srgbClr val="FF0000"/>
                          </a:solidFill>
                        </a:rPr>
                        <a:t>IMUL </a:t>
                      </a:r>
                      <a:r>
                        <a:rPr lang="en-US" sz="1400" b="1" dirty="0" err="1" smtClean="0">
                          <a:solidFill>
                            <a:srgbClr val="FF0000"/>
                          </a:solidFill>
                        </a:rPr>
                        <a:t>reg</a:t>
                      </a:r>
                      <a:r>
                        <a:rPr lang="en-US" sz="1400" b="1" dirty="0" smtClean="0">
                          <a:solidFill>
                            <a:srgbClr val="FF0000"/>
                          </a:solidFill>
                        </a:rPr>
                        <a:t>/ </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IMUL </a:t>
                      </a:r>
                      <a:r>
                        <a:rPr lang="en-US" sz="1400" b="1" dirty="0" err="1" smtClean="0">
                          <a:solidFill>
                            <a:schemeClr val="tx1"/>
                          </a:solidFill>
                        </a:rPr>
                        <a:t>reg</a:t>
                      </a:r>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IMUL </a:t>
                      </a:r>
                      <a:r>
                        <a:rPr lang="en-US" sz="1400" b="1" dirty="0" err="1" smtClean="0">
                          <a:solidFill>
                            <a:schemeClr val="tx1"/>
                          </a:solidFill>
                        </a:rPr>
                        <a:t>mem</a:t>
                      </a:r>
                      <a:r>
                        <a:rPr lang="en-US" sz="1400" b="1" dirty="0" smtClean="0">
                          <a:solidFill>
                            <a:schemeClr val="tx1"/>
                          </a:solidFill>
                        </a:rPr>
                        <a:t> </a:t>
                      </a: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u="sng" dirty="0" smtClean="0">
                          <a:solidFill>
                            <a:schemeClr val="tx1"/>
                          </a:solidFill>
                        </a:rPr>
                        <a:t>For byte </a:t>
                      </a:r>
                      <a:r>
                        <a:rPr lang="en-US" sz="1400" b="1" dirty="0" smtClean="0">
                          <a:solidFill>
                            <a:schemeClr val="tx1"/>
                          </a:solidFill>
                        </a:rPr>
                        <a:t>:</a:t>
                      </a:r>
                      <a:r>
                        <a:rPr lang="en-US" sz="1400" b="1" baseline="0" dirty="0" smtClean="0">
                          <a:solidFill>
                            <a:schemeClr val="tx1"/>
                          </a:solidFill>
                        </a:rPr>
                        <a:t> (AX) </a:t>
                      </a:r>
                      <a:r>
                        <a:rPr lang="en-US" sz="1400" b="1" dirty="0" smtClean="0">
                          <a:solidFill>
                            <a:schemeClr val="tx1"/>
                          </a:solidFill>
                          <a:sym typeface="Symbol"/>
                        </a:rPr>
                        <a:t> (AL) x (reg8)</a:t>
                      </a:r>
                    </a:p>
                    <a:p>
                      <a:r>
                        <a:rPr lang="en-US" sz="1400" b="1" u="sng" dirty="0" smtClean="0">
                          <a:solidFill>
                            <a:schemeClr val="tx1"/>
                          </a:solidFill>
                          <a:sym typeface="Symbol"/>
                        </a:rPr>
                        <a:t>For</a:t>
                      </a:r>
                      <a:r>
                        <a:rPr lang="en-US" sz="1400" b="1" u="sng" baseline="0" dirty="0" smtClean="0">
                          <a:solidFill>
                            <a:schemeClr val="tx1"/>
                          </a:solidFill>
                          <a:sym typeface="Symbol"/>
                        </a:rPr>
                        <a:t> word</a:t>
                      </a:r>
                      <a:r>
                        <a:rPr lang="en-US" sz="1400" b="1" baseline="0" dirty="0" smtClean="0">
                          <a:solidFill>
                            <a:schemeClr val="tx1"/>
                          </a:solidFill>
                          <a:sym typeface="Symbol"/>
                        </a:rPr>
                        <a:t> : (DX)(AX) </a:t>
                      </a:r>
                      <a:r>
                        <a:rPr lang="en-US" sz="1400" b="1" dirty="0" smtClean="0">
                          <a:solidFill>
                            <a:schemeClr val="tx1"/>
                          </a:solidFill>
                          <a:sym typeface="Symbol"/>
                        </a:rPr>
                        <a:t> (AX) x (reg16)</a:t>
                      </a:r>
                      <a:r>
                        <a:rPr lang="en-US" sz="1400" b="1" baseline="0" dirty="0" smtClean="0">
                          <a:solidFill>
                            <a:schemeClr val="tx1"/>
                          </a:solidFill>
                          <a:sym typeface="Symbol"/>
                        </a:rPr>
                        <a:t> </a:t>
                      </a:r>
                    </a:p>
                    <a:p>
                      <a:endParaRPr lang="en-US" sz="1400" b="1" baseline="0" dirty="0" smtClean="0">
                        <a:solidFill>
                          <a:schemeClr val="tx1"/>
                        </a:solidFill>
                        <a:sym typeface="Symbol"/>
                      </a:endParaRPr>
                    </a:p>
                    <a:p>
                      <a:r>
                        <a:rPr lang="en-US" sz="1400" b="1" u="sng" dirty="0" smtClean="0">
                          <a:solidFill>
                            <a:schemeClr val="tx1"/>
                          </a:solidFill>
                        </a:rPr>
                        <a:t>For byte </a:t>
                      </a:r>
                      <a:r>
                        <a:rPr lang="en-US" sz="1400" b="1" dirty="0" smtClean="0">
                          <a:solidFill>
                            <a:schemeClr val="tx1"/>
                          </a:solidFill>
                        </a:rPr>
                        <a:t>:</a:t>
                      </a:r>
                      <a:r>
                        <a:rPr lang="en-US" sz="1400" b="1" baseline="0" dirty="0" smtClean="0">
                          <a:solidFill>
                            <a:schemeClr val="tx1"/>
                          </a:solidFill>
                        </a:rPr>
                        <a:t> (AX) </a:t>
                      </a:r>
                      <a:r>
                        <a:rPr lang="en-US" sz="1400" b="1" dirty="0" smtClean="0">
                          <a:solidFill>
                            <a:schemeClr val="tx1"/>
                          </a:solidFill>
                          <a:sym typeface="Symbol"/>
                        </a:rPr>
                        <a:t> (AX) x (mem8)</a:t>
                      </a:r>
                    </a:p>
                    <a:p>
                      <a:r>
                        <a:rPr lang="en-US" sz="1400" b="1" u="sng" dirty="0" smtClean="0">
                          <a:solidFill>
                            <a:schemeClr val="tx1"/>
                          </a:solidFill>
                          <a:sym typeface="Symbol"/>
                        </a:rPr>
                        <a:t>For</a:t>
                      </a:r>
                      <a:r>
                        <a:rPr lang="en-US" sz="1400" b="1" u="sng" baseline="0" dirty="0" smtClean="0">
                          <a:solidFill>
                            <a:schemeClr val="tx1"/>
                          </a:solidFill>
                          <a:sym typeface="Symbol"/>
                        </a:rPr>
                        <a:t> word</a:t>
                      </a:r>
                      <a:r>
                        <a:rPr lang="en-US" sz="1400" b="1" baseline="0" dirty="0" smtClean="0">
                          <a:solidFill>
                            <a:schemeClr val="tx1"/>
                          </a:solidFill>
                          <a:sym typeface="Symbol"/>
                        </a:rPr>
                        <a:t> : (DX)(AX) </a:t>
                      </a:r>
                      <a:r>
                        <a:rPr lang="en-US" sz="1400" b="1" dirty="0" smtClean="0">
                          <a:solidFill>
                            <a:schemeClr val="tx1"/>
                          </a:solidFill>
                          <a:sym typeface="Symbol"/>
                        </a:rPr>
                        <a:t> (AX) x (mem16)</a:t>
                      </a:r>
                      <a:r>
                        <a:rPr lang="en-US" sz="1400" b="1" baseline="0" dirty="0" smtClean="0">
                          <a:solidFill>
                            <a:schemeClr val="tx1"/>
                          </a:solidFill>
                          <a:sym typeface="Symbol"/>
                        </a:rPr>
                        <a:t> </a:t>
                      </a:r>
                      <a:endParaRPr lang="en-US" sz="1400" b="1" dirty="0" smtClean="0">
                        <a:solidFill>
                          <a:schemeClr val="tx1"/>
                        </a:solidFill>
                      </a:endParaRPr>
                    </a:p>
                  </a:txBody>
                  <a:tcPr>
                    <a:solidFill>
                      <a:srgbClr val="FFCCCC"/>
                    </a:solidFill>
                  </a:tcPr>
                </a:tc>
              </a:tr>
            </a:tbl>
          </a:graphicData>
        </a:graphic>
      </p:graphicFrame>
    </p:spTree>
    <p:extLst>
      <p:ext uri="{BB962C8B-B14F-4D97-AF65-F5344CB8AC3E}">
        <p14:creationId xmlns:p14="http://schemas.microsoft.com/office/powerpoint/2010/main" val="34169789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781800"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58</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98277997"/>
              </p:ext>
            </p:extLst>
          </p:nvPr>
        </p:nvGraphicFramePr>
        <p:xfrm>
          <a:off x="533400" y="1905000"/>
          <a:ext cx="8153400" cy="4145280"/>
        </p:xfrm>
        <a:graphic>
          <a:graphicData uri="http://schemas.openxmlformats.org/drawingml/2006/table">
            <a:tbl>
              <a:tblPr firstRow="1" bandRow="1">
                <a:tableStyleId>{5C22544A-7EE6-4342-B048-85BDC9FD1C3A}</a:tableStyleId>
              </a:tblPr>
              <a:tblGrid>
                <a:gridCol w="2133600"/>
                <a:gridCol w="6019800"/>
              </a:tblGrid>
              <a:tr h="1369586">
                <a:tc>
                  <a:txBody>
                    <a:bodyPr/>
                    <a:lstStyle/>
                    <a:p>
                      <a:r>
                        <a:rPr lang="en-US" sz="1400" b="1" dirty="0" smtClean="0">
                          <a:solidFill>
                            <a:srgbClr val="FF0000"/>
                          </a:solidFill>
                        </a:rPr>
                        <a:t>DIV </a:t>
                      </a:r>
                      <a:r>
                        <a:rPr lang="en-US" sz="1400" b="1" dirty="0" err="1" smtClean="0">
                          <a:solidFill>
                            <a:srgbClr val="FF0000"/>
                          </a:solidFill>
                        </a:rPr>
                        <a:t>reg</a:t>
                      </a:r>
                      <a:r>
                        <a:rPr lang="en-US" sz="1400" b="1" dirty="0" smtClean="0">
                          <a:solidFill>
                            <a:srgbClr val="FF0000"/>
                          </a:solidFill>
                        </a:rPr>
                        <a:t>/ </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DIV </a:t>
                      </a:r>
                      <a:r>
                        <a:rPr lang="en-US" sz="1400" b="1" dirty="0" err="1" smtClean="0">
                          <a:solidFill>
                            <a:schemeClr val="tx1"/>
                          </a:solidFill>
                        </a:rPr>
                        <a:t>reg</a:t>
                      </a:r>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DIV </a:t>
                      </a:r>
                      <a:r>
                        <a:rPr lang="en-US" sz="1400" b="1" dirty="0" err="1" smtClean="0">
                          <a:solidFill>
                            <a:schemeClr val="tx1"/>
                          </a:solidFill>
                        </a:rPr>
                        <a:t>mem</a:t>
                      </a:r>
                      <a:r>
                        <a:rPr lang="en-US" sz="1400" b="1" dirty="0" smtClean="0">
                          <a:solidFill>
                            <a:schemeClr val="tx1"/>
                          </a:solidFill>
                        </a:rPr>
                        <a:t> </a:t>
                      </a:r>
                    </a:p>
                    <a:p>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u="sng" dirty="0" smtClean="0">
                          <a:solidFill>
                            <a:schemeClr val="tx1"/>
                          </a:solidFill>
                        </a:rPr>
                        <a:t>For 16-bit :- 8-bit </a:t>
                      </a:r>
                      <a:r>
                        <a:rPr lang="en-US" sz="1400" b="1" dirty="0" smtClean="0">
                          <a:solidFill>
                            <a:schemeClr val="tx1"/>
                          </a:solidFill>
                        </a:rPr>
                        <a:t>:</a:t>
                      </a:r>
                      <a:r>
                        <a:rPr lang="en-US" sz="1400" b="1" baseline="0" dirty="0" smtClean="0">
                          <a:solidFill>
                            <a:schemeClr val="tx1"/>
                          </a:solidFill>
                        </a:rPr>
                        <a:t> </a:t>
                      </a:r>
                    </a:p>
                    <a:p>
                      <a:r>
                        <a:rPr lang="en-US" sz="1400" b="1" baseline="0" dirty="0" smtClean="0">
                          <a:solidFill>
                            <a:schemeClr val="tx1"/>
                          </a:solidFill>
                        </a:rPr>
                        <a:t>(AL) </a:t>
                      </a:r>
                      <a:r>
                        <a:rPr lang="en-US" sz="1400" b="1" dirty="0" smtClean="0">
                          <a:solidFill>
                            <a:schemeClr val="tx1"/>
                          </a:solidFill>
                          <a:sym typeface="Symbol"/>
                        </a:rPr>
                        <a:t> (AX) :- (reg8)   Quotient</a:t>
                      </a:r>
                    </a:p>
                    <a:p>
                      <a:r>
                        <a:rPr lang="en-US" sz="1400" b="1" baseline="0" dirty="0" smtClean="0">
                          <a:solidFill>
                            <a:schemeClr val="tx1"/>
                          </a:solidFill>
                          <a:sym typeface="Symbol"/>
                        </a:rPr>
                        <a:t>(AH) </a:t>
                      </a:r>
                      <a:r>
                        <a:rPr lang="en-US" sz="1400" b="1" dirty="0" smtClean="0">
                          <a:solidFill>
                            <a:schemeClr val="tx1"/>
                          </a:solidFill>
                          <a:sym typeface="Symbol"/>
                        </a:rPr>
                        <a:t> (AX) MOD(reg8) Remainder</a:t>
                      </a:r>
                      <a:r>
                        <a:rPr lang="en-US" sz="1400" b="1" baseline="0" dirty="0" smtClean="0">
                          <a:solidFill>
                            <a:schemeClr val="tx1"/>
                          </a:solidFill>
                          <a:sym typeface="Symbol"/>
                        </a:rPr>
                        <a:t> </a:t>
                      </a:r>
                    </a:p>
                    <a:p>
                      <a:endParaRPr lang="en-US" sz="1400" b="1" baseline="0" dirty="0" smtClean="0">
                        <a:solidFill>
                          <a:schemeClr val="tx1"/>
                        </a:solidFill>
                        <a:sym typeface="Symbol"/>
                      </a:endParaRPr>
                    </a:p>
                    <a:p>
                      <a:r>
                        <a:rPr lang="en-US" sz="1400" b="1" u="sng" dirty="0" smtClean="0">
                          <a:solidFill>
                            <a:schemeClr val="tx1"/>
                          </a:solidFill>
                        </a:rPr>
                        <a:t>For 32-bit :- 16-bit </a:t>
                      </a:r>
                      <a:r>
                        <a:rPr lang="en-US" sz="1400" b="1" dirty="0" smtClean="0">
                          <a:solidFill>
                            <a:schemeClr val="tx1"/>
                          </a:solidFill>
                        </a:rPr>
                        <a:t>:</a:t>
                      </a:r>
                      <a:r>
                        <a:rPr lang="en-US" sz="1400" b="1" baseline="0" dirty="0" smtClean="0">
                          <a:solidFill>
                            <a:schemeClr val="tx1"/>
                          </a:solidFill>
                        </a:rPr>
                        <a:t> </a:t>
                      </a:r>
                    </a:p>
                    <a:p>
                      <a:r>
                        <a:rPr lang="en-US" sz="1400" b="1" baseline="0" dirty="0" smtClean="0">
                          <a:solidFill>
                            <a:schemeClr val="tx1"/>
                          </a:solidFill>
                        </a:rPr>
                        <a:t>(AX) </a:t>
                      </a:r>
                      <a:r>
                        <a:rPr lang="en-US" sz="1400" b="1" dirty="0" smtClean="0">
                          <a:solidFill>
                            <a:schemeClr val="tx1"/>
                          </a:solidFill>
                          <a:sym typeface="Symbol"/>
                        </a:rPr>
                        <a:t> (DX)(AX) :- (reg16)   Quotient</a:t>
                      </a:r>
                    </a:p>
                    <a:p>
                      <a:r>
                        <a:rPr lang="en-US" sz="1400" b="1" baseline="0" dirty="0" smtClean="0">
                          <a:solidFill>
                            <a:schemeClr val="tx1"/>
                          </a:solidFill>
                          <a:sym typeface="Symbol"/>
                        </a:rPr>
                        <a:t>(DX) </a:t>
                      </a:r>
                      <a:r>
                        <a:rPr lang="en-US" sz="1400" b="1" dirty="0" smtClean="0">
                          <a:solidFill>
                            <a:schemeClr val="tx1"/>
                          </a:solidFill>
                          <a:sym typeface="Symbol"/>
                        </a:rPr>
                        <a:t> (DX)(AX) MOD(reg16) Remainder</a:t>
                      </a:r>
                      <a:r>
                        <a:rPr lang="en-US" sz="1400" b="1" baseline="0" dirty="0" smtClean="0">
                          <a:solidFill>
                            <a:schemeClr val="tx1"/>
                          </a:solidFill>
                          <a:sym typeface="Symbol"/>
                        </a:rPr>
                        <a:t> </a:t>
                      </a:r>
                    </a:p>
                    <a:p>
                      <a:endParaRPr lang="en-US" sz="1400" b="1" baseline="0" dirty="0" smtClean="0">
                        <a:solidFill>
                          <a:schemeClr val="tx1"/>
                        </a:solidFill>
                        <a:sym typeface="Symbol"/>
                      </a:endParaRPr>
                    </a:p>
                    <a:p>
                      <a:endParaRPr lang="en-US" sz="1400" b="1" dirty="0" smtClean="0">
                        <a:solidFill>
                          <a:schemeClr val="tx1"/>
                        </a:solidFill>
                      </a:endParaRPr>
                    </a:p>
                    <a:p>
                      <a:r>
                        <a:rPr lang="en-US" sz="1400" b="1" u="sng" dirty="0" smtClean="0">
                          <a:solidFill>
                            <a:schemeClr val="tx1"/>
                          </a:solidFill>
                        </a:rPr>
                        <a:t>For 16-bit :- 8-bit </a:t>
                      </a:r>
                      <a:r>
                        <a:rPr lang="en-US" sz="1400" b="1" dirty="0" smtClean="0">
                          <a:solidFill>
                            <a:schemeClr val="tx1"/>
                          </a:solidFill>
                        </a:rPr>
                        <a:t>:</a:t>
                      </a:r>
                      <a:r>
                        <a:rPr lang="en-US" sz="1400" b="1" baseline="0" dirty="0" smtClean="0">
                          <a:solidFill>
                            <a:schemeClr val="tx1"/>
                          </a:solidFill>
                        </a:rPr>
                        <a:t> </a:t>
                      </a:r>
                    </a:p>
                    <a:p>
                      <a:r>
                        <a:rPr lang="en-US" sz="1400" b="1" baseline="0" dirty="0" smtClean="0">
                          <a:solidFill>
                            <a:schemeClr val="tx1"/>
                          </a:solidFill>
                        </a:rPr>
                        <a:t>(AL) </a:t>
                      </a:r>
                      <a:r>
                        <a:rPr lang="en-US" sz="1400" b="1" dirty="0" smtClean="0">
                          <a:solidFill>
                            <a:schemeClr val="tx1"/>
                          </a:solidFill>
                          <a:sym typeface="Symbol"/>
                        </a:rPr>
                        <a:t> (AX) :- (mem8)   Quotient</a:t>
                      </a:r>
                    </a:p>
                    <a:p>
                      <a:r>
                        <a:rPr lang="en-US" sz="1400" b="1" baseline="0" dirty="0" smtClean="0">
                          <a:solidFill>
                            <a:schemeClr val="tx1"/>
                          </a:solidFill>
                          <a:sym typeface="Symbol"/>
                        </a:rPr>
                        <a:t>(AH) </a:t>
                      </a:r>
                      <a:r>
                        <a:rPr lang="en-US" sz="1400" b="1" dirty="0" smtClean="0">
                          <a:solidFill>
                            <a:schemeClr val="tx1"/>
                          </a:solidFill>
                          <a:sym typeface="Symbol"/>
                        </a:rPr>
                        <a:t> (AX) MOD(mem8) Remainder</a:t>
                      </a:r>
                      <a:r>
                        <a:rPr lang="en-US" sz="1400" b="1" baseline="0" dirty="0" smtClean="0">
                          <a:solidFill>
                            <a:schemeClr val="tx1"/>
                          </a:solidFill>
                          <a:sym typeface="Symbol"/>
                        </a:rPr>
                        <a:t> </a:t>
                      </a:r>
                    </a:p>
                    <a:p>
                      <a:endParaRPr lang="en-US" sz="1400" b="1" baseline="0" dirty="0" smtClean="0">
                        <a:solidFill>
                          <a:schemeClr val="tx1"/>
                        </a:solidFill>
                        <a:sym typeface="Symbol"/>
                      </a:endParaRPr>
                    </a:p>
                    <a:p>
                      <a:r>
                        <a:rPr lang="en-US" sz="1400" b="1" u="sng" dirty="0" smtClean="0">
                          <a:solidFill>
                            <a:schemeClr val="tx1"/>
                          </a:solidFill>
                        </a:rPr>
                        <a:t>For 32-bit :- 16-bit </a:t>
                      </a:r>
                      <a:r>
                        <a:rPr lang="en-US" sz="1400" b="1" dirty="0" smtClean="0">
                          <a:solidFill>
                            <a:schemeClr val="tx1"/>
                          </a:solidFill>
                        </a:rPr>
                        <a:t>:</a:t>
                      </a:r>
                      <a:r>
                        <a:rPr lang="en-US" sz="1400" b="1" baseline="0" dirty="0" smtClean="0">
                          <a:solidFill>
                            <a:schemeClr val="tx1"/>
                          </a:solidFill>
                        </a:rPr>
                        <a:t> </a:t>
                      </a:r>
                    </a:p>
                    <a:p>
                      <a:r>
                        <a:rPr lang="en-US" sz="1400" b="1" baseline="0" dirty="0" smtClean="0">
                          <a:solidFill>
                            <a:schemeClr val="tx1"/>
                          </a:solidFill>
                        </a:rPr>
                        <a:t>(AX) </a:t>
                      </a:r>
                      <a:r>
                        <a:rPr lang="en-US" sz="1400" b="1" dirty="0" smtClean="0">
                          <a:solidFill>
                            <a:schemeClr val="tx1"/>
                          </a:solidFill>
                          <a:sym typeface="Symbol"/>
                        </a:rPr>
                        <a:t> (DX)(AX) :- (mem16)   Quotient</a:t>
                      </a:r>
                    </a:p>
                    <a:p>
                      <a:r>
                        <a:rPr lang="en-US" sz="1400" b="1" baseline="0" dirty="0" smtClean="0">
                          <a:solidFill>
                            <a:schemeClr val="tx1"/>
                          </a:solidFill>
                          <a:sym typeface="Symbol"/>
                        </a:rPr>
                        <a:t>(DX) </a:t>
                      </a:r>
                      <a:r>
                        <a:rPr lang="en-US" sz="1400" b="1" dirty="0" smtClean="0">
                          <a:solidFill>
                            <a:schemeClr val="tx1"/>
                          </a:solidFill>
                          <a:sym typeface="Symbol"/>
                        </a:rPr>
                        <a:t> (DX)(AX) MOD(mem16) Remainder</a:t>
                      </a:r>
                      <a:r>
                        <a:rPr lang="en-US" sz="1400" b="1" baseline="0" dirty="0" smtClean="0">
                          <a:solidFill>
                            <a:schemeClr val="tx1"/>
                          </a:solidFill>
                          <a:sym typeface="Symbol"/>
                        </a:rPr>
                        <a:t> </a:t>
                      </a:r>
                    </a:p>
                    <a:p>
                      <a:endParaRPr lang="en-US" sz="1400" b="1" dirty="0" smtClean="0">
                        <a:solidFill>
                          <a:schemeClr val="tx1"/>
                        </a:solidFill>
                      </a:endParaRPr>
                    </a:p>
                  </a:txBody>
                  <a:tcPr>
                    <a:solidFill>
                      <a:srgbClr val="FFCCCC"/>
                    </a:solidFill>
                  </a:tcPr>
                </a:tc>
              </a:tr>
            </a:tbl>
          </a:graphicData>
        </a:graphic>
      </p:graphicFrame>
    </p:spTree>
    <p:extLst>
      <p:ext uri="{BB962C8B-B14F-4D97-AF65-F5344CB8AC3E}">
        <p14:creationId xmlns:p14="http://schemas.microsoft.com/office/powerpoint/2010/main" val="2580707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781800"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59</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601880107"/>
              </p:ext>
            </p:extLst>
          </p:nvPr>
        </p:nvGraphicFramePr>
        <p:xfrm>
          <a:off x="533400" y="1905000"/>
          <a:ext cx="8153400" cy="4145280"/>
        </p:xfrm>
        <a:graphic>
          <a:graphicData uri="http://schemas.openxmlformats.org/drawingml/2006/table">
            <a:tbl>
              <a:tblPr firstRow="1" bandRow="1">
                <a:tableStyleId>{5C22544A-7EE6-4342-B048-85BDC9FD1C3A}</a:tableStyleId>
              </a:tblPr>
              <a:tblGrid>
                <a:gridCol w="2133600"/>
                <a:gridCol w="6019800"/>
              </a:tblGrid>
              <a:tr h="1369586">
                <a:tc>
                  <a:txBody>
                    <a:bodyPr/>
                    <a:lstStyle/>
                    <a:p>
                      <a:r>
                        <a:rPr lang="en-US" sz="1400" b="1" dirty="0" smtClean="0">
                          <a:solidFill>
                            <a:srgbClr val="FF0000"/>
                          </a:solidFill>
                        </a:rPr>
                        <a:t>IDIV </a:t>
                      </a:r>
                      <a:r>
                        <a:rPr lang="en-US" sz="1400" b="1" dirty="0" err="1" smtClean="0">
                          <a:solidFill>
                            <a:srgbClr val="FF0000"/>
                          </a:solidFill>
                        </a:rPr>
                        <a:t>reg</a:t>
                      </a:r>
                      <a:r>
                        <a:rPr lang="en-US" sz="1400" b="1" dirty="0" smtClean="0">
                          <a:solidFill>
                            <a:srgbClr val="FF0000"/>
                          </a:solidFill>
                        </a:rPr>
                        <a:t>/ </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IDIV </a:t>
                      </a:r>
                      <a:r>
                        <a:rPr lang="en-US" sz="1400" b="1" dirty="0" err="1" smtClean="0">
                          <a:solidFill>
                            <a:schemeClr val="tx1"/>
                          </a:solidFill>
                        </a:rPr>
                        <a:t>reg</a:t>
                      </a:r>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IDIV </a:t>
                      </a:r>
                      <a:r>
                        <a:rPr lang="en-US" sz="1400" b="1" dirty="0" err="1" smtClean="0">
                          <a:solidFill>
                            <a:schemeClr val="tx1"/>
                          </a:solidFill>
                        </a:rPr>
                        <a:t>mem</a:t>
                      </a:r>
                      <a:r>
                        <a:rPr lang="en-US" sz="1400" b="1" dirty="0" smtClean="0">
                          <a:solidFill>
                            <a:schemeClr val="tx1"/>
                          </a:solidFill>
                        </a:rPr>
                        <a:t> </a:t>
                      </a:r>
                    </a:p>
                    <a:p>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u="sng" dirty="0" smtClean="0">
                          <a:solidFill>
                            <a:schemeClr val="tx1"/>
                          </a:solidFill>
                        </a:rPr>
                        <a:t>For 16-bit :- 8-bit </a:t>
                      </a:r>
                      <a:r>
                        <a:rPr lang="en-US" sz="1400" b="1" dirty="0" smtClean="0">
                          <a:solidFill>
                            <a:schemeClr val="tx1"/>
                          </a:solidFill>
                        </a:rPr>
                        <a:t>:</a:t>
                      </a:r>
                      <a:r>
                        <a:rPr lang="en-US" sz="1400" b="1" baseline="0" dirty="0" smtClean="0">
                          <a:solidFill>
                            <a:schemeClr val="tx1"/>
                          </a:solidFill>
                        </a:rPr>
                        <a:t> </a:t>
                      </a:r>
                    </a:p>
                    <a:p>
                      <a:r>
                        <a:rPr lang="en-US" sz="1400" b="1" baseline="0" dirty="0" smtClean="0">
                          <a:solidFill>
                            <a:schemeClr val="tx1"/>
                          </a:solidFill>
                        </a:rPr>
                        <a:t>(AL) </a:t>
                      </a:r>
                      <a:r>
                        <a:rPr lang="en-US" sz="1400" b="1" dirty="0" smtClean="0">
                          <a:solidFill>
                            <a:schemeClr val="tx1"/>
                          </a:solidFill>
                          <a:sym typeface="Symbol"/>
                        </a:rPr>
                        <a:t> (AX) :- (reg8)   Quotient</a:t>
                      </a:r>
                    </a:p>
                    <a:p>
                      <a:r>
                        <a:rPr lang="en-US" sz="1400" b="1" baseline="0" dirty="0" smtClean="0">
                          <a:solidFill>
                            <a:schemeClr val="tx1"/>
                          </a:solidFill>
                          <a:sym typeface="Symbol"/>
                        </a:rPr>
                        <a:t>(AH) </a:t>
                      </a:r>
                      <a:r>
                        <a:rPr lang="en-US" sz="1400" b="1" dirty="0" smtClean="0">
                          <a:solidFill>
                            <a:schemeClr val="tx1"/>
                          </a:solidFill>
                          <a:sym typeface="Symbol"/>
                        </a:rPr>
                        <a:t> (AX) MOD(reg8) Remainder</a:t>
                      </a:r>
                      <a:r>
                        <a:rPr lang="en-US" sz="1400" b="1" baseline="0" dirty="0" smtClean="0">
                          <a:solidFill>
                            <a:schemeClr val="tx1"/>
                          </a:solidFill>
                          <a:sym typeface="Symbol"/>
                        </a:rPr>
                        <a:t> </a:t>
                      </a:r>
                    </a:p>
                    <a:p>
                      <a:endParaRPr lang="en-US" sz="1400" b="1" baseline="0" dirty="0" smtClean="0">
                        <a:solidFill>
                          <a:schemeClr val="tx1"/>
                        </a:solidFill>
                        <a:sym typeface="Symbol"/>
                      </a:endParaRPr>
                    </a:p>
                    <a:p>
                      <a:r>
                        <a:rPr lang="en-US" sz="1400" b="1" u="sng" dirty="0" smtClean="0">
                          <a:solidFill>
                            <a:schemeClr val="tx1"/>
                          </a:solidFill>
                        </a:rPr>
                        <a:t>For 32-bit :- 16-bit </a:t>
                      </a:r>
                      <a:r>
                        <a:rPr lang="en-US" sz="1400" b="1" dirty="0" smtClean="0">
                          <a:solidFill>
                            <a:schemeClr val="tx1"/>
                          </a:solidFill>
                        </a:rPr>
                        <a:t>:</a:t>
                      </a:r>
                      <a:r>
                        <a:rPr lang="en-US" sz="1400" b="1" baseline="0" dirty="0" smtClean="0">
                          <a:solidFill>
                            <a:schemeClr val="tx1"/>
                          </a:solidFill>
                        </a:rPr>
                        <a:t> </a:t>
                      </a:r>
                    </a:p>
                    <a:p>
                      <a:r>
                        <a:rPr lang="en-US" sz="1400" b="1" baseline="0" dirty="0" smtClean="0">
                          <a:solidFill>
                            <a:schemeClr val="tx1"/>
                          </a:solidFill>
                        </a:rPr>
                        <a:t>(AX) </a:t>
                      </a:r>
                      <a:r>
                        <a:rPr lang="en-US" sz="1400" b="1" dirty="0" smtClean="0">
                          <a:solidFill>
                            <a:schemeClr val="tx1"/>
                          </a:solidFill>
                          <a:sym typeface="Symbol"/>
                        </a:rPr>
                        <a:t> (DX)(AX) :- (reg16)   Quotient</a:t>
                      </a:r>
                    </a:p>
                    <a:p>
                      <a:r>
                        <a:rPr lang="en-US" sz="1400" b="1" baseline="0" dirty="0" smtClean="0">
                          <a:solidFill>
                            <a:schemeClr val="tx1"/>
                          </a:solidFill>
                          <a:sym typeface="Symbol"/>
                        </a:rPr>
                        <a:t>(DX) </a:t>
                      </a:r>
                      <a:r>
                        <a:rPr lang="en-US" sz="1400" b="1" dirty="0" smtClean="0">
                          <a:solidFill>
                            <a:schemeClr val="tx1"/>
                          </a:solidFill>
                          <a:sym typeface="Symbol"/>
                        </a:rPr>
                        <a:t> (DX)(AX) MOD(reg16) Remainder</a:t>
                      </a:r>
                      <a:r>
                        <a:rPr lang="en-US" sz="1400" b="1" baseline="0" dirty="0" smtClean="0">
                          <a:solidFill>
                            <a:schemeClr val="tx1"/>
                          </a:solidFill>
                          <a:sym typeface="Symbol"/>
                        </a:rPr>
                        <a:t> </a:t>
                      </a:r>
                    </a:p>
                    <a:p>
                      <a:endParaRPr lang="en-US" sz="1400" b="1" baseline="0" dirty="0" smtClean="0">
                        <a:solidFill>
                          <a:schemeClr val="tx1"/>
                        </a:solidFill>
                        <a:sym typeface="Symbol"/>
                      </a:endParaRPr>
                    </a:p>
                    <a:p>
                      <a:endParaRPr lang="en-US" sz="1400" b="1" dirty="0" smtClean="0">
                        <a:solidFill>
                          <a:schemeClr val="tx1"/>
                        </a:solidFill>
                      </a:endParaRPr>
                    </a:p>
                    <a:p>
                      <a:r>
                        <a:rPr lang="en-US" sz="1400" b="1" u="sng" dirty="0" smtClean="0">
                          <a:solidFill>
                            <a:schemeClr val="tx1"/>
                          </a:solidFill>
                        </a:rPr>
                        <a:t>For 16-bit :- 8-bit </a:t>
                      </a:r>
                      <a:r>
                        <a:rPr lang="en-US" sz="1400" b="1" dirty="0" smtClean="0">
                          <a:solidFill>
                            <a:schemeClr val="tx1"/>
                          </a:solidFill>
                        </a:rPr>
                        <a:t>:</a:t>
                      </a:r>
                      <a:r>
                        <a:rPr lang="en-US" sz="1400" b="1" baseline="0" dirty="0" smtClean="0">
                          <a:solidFill>
                            <a:schemeClr val="tx1"/>
                          </a:solidFill>
                        </a:rPr>
                        <a:t> </a:t>
                      </a:r>
                    </a:p>
                    <a:p>
                      <a:r>
                        <a:rPr lang="en-US" sz="1400" b="1" baseline="0" dirty="0" smtClean="0">
                          <a:solidFill>
                            <a:schemeClr val="tx1"/>
                          </a:solidFill>
                        </a:rPr>
                        <a:t>(AL) </a:t>
                      </a:r>
                      <a:r>
                        <a:rPr lang="en-US" sz="1400" b="1" dirty="0" smtClean="0">
                          <a:solidFill>
                            <a:schemeClr val="tx1"/>
                          </a:solidFill>
                          <a:sym typeface="Symbol"/>
                        </a:rPr>
                        <a:t> (AX) :- (mem8)   Quotient</a:t>
                      </a:r>
                    </a:p>
                    <a:p>
                      <a:r>
                        <a:rPr lang="en-US" sz="1400" b="1" baseline="0" dirty="0" smtClean="0">
                          <a:solidFill>
                            <a:schemeClr val="tx1"/>
                          </a:solidFill>
                          <a:sym typeface="Symbol"/>
                        </a:rPr>
                        <a:t>(AH) </a:t>
                      </a:r>
                      <a:r>
                        <a:rPr lang="en-US" sz="1400" b="1" dirty="0" smtClean="0">
                          <a:solidFill>
                            <a:schemeClr val="tx1"/>
                          </a:solidFill>
                          <a:sym typeface="Symbol"/>
                        </a:rPr>
                        <a:t> (AX) MOD(mem8) Remainder</a:t>
                      </a:r>
                      <a:r>
                        <a:rPr lang="en-US" sz="1400" b="1" baseline="0" dirty="0" smtClean="0">
                          <a:solidFill>
                            <a:schemeClr val="tx1"/>
                          </a:solidFill>
                          <a:sym typeface="Symbol"/>
                        </a:rPr>
                        <a:t> </a:t>
                      </a:r>
                    </a:p>
                    <a:p>
                      <a:endParaRPr lang="en-US" sz="1400" b="1" baseline="0" dirty="0" smtClean="0">
                        <a:solidFill>
                          <a:schemeClr val="tx1"/>
                        </a:solidFill>
                        <a:sym typeface="Symbol"/>
                      </a:endParaRPr>
                    </a:p>
                    <a:p>
                      <a:r>
                        <a:rPr lang="en-US" sz="1400" b="1" u="sng" dirty="0" smtClean="0">
                          <a:solidFill>
                            <a:schemeClr val="tx1"/>
                          </a:solidFill>
                        </a:rPr>
                        <a:t>For 32-bit :- 16-bit </a:t>
                      </a:r>
                      <a:r>
                        <a:rPr lang="en-US" sz="1400" b="1" dirty="0" smtClean="0">
                          <a:solidFill>
                            <a:schemeClr val="tx1"/>
                          </a:solidFill>
                        </a:rPr>
                        <a:t>:</a:t>
                      </a:r>
                      <a:r>
                        <a:rPr lang="en-US" sz="1400" b="1" baseline="0" dirty="0" smtClean="0">
                          <a:solidFill>
                            <a:schemeClr val="tx1"/>
                          </a:solidFill>
                        </a:rPr>
                        <a:t> </a:t>
                      </a:r>
                    </a:p>
                    <a:p>
                      <a:r>
                        <a:rPr lang="en-US" sz="1400" b="1" baseline="0" dirty="0" smtClean="0">
                          <a:solidFill>
                            <a:schemeClr val="tx1"/>
                          </a:solidFill>
                        </a:rPr>
                        <a:t>(AX) </a:t>
                      </a:r>
                      <a:r>
                        <a:rPr lang="en-US" sz="1400" b="1" dirty="0" smtClean="0">
                          <a:solidFill>
                            <a:schemeClr val="tx1"/>
                          </a:solidFill>
                          <a:sym typeface="Symbol"/>
                        </a:rPr>
                        <a:t> (DX)(AX) :- (mem16)   Quotient</a:t>
                      </a:r>
                    </a:p>
                    <a:p>
                      <a:r>
                        <a:rPr lang="en-US" sz="1400" b="1" baseline="0" dirty="0" smtClean="0">
                          <a:solidFill>
                            <a:schemeClr val="tx1"/>
                          </a:solidFill>
                          <a:sym typeface="Symbol"/>
                        </a:rPr>
                        <a:t>(DX) </a:t>
                      </a:r>
                      <a:r>
                        <a:rPr lang="en-US" sz="1400" b="1" dirty="0" smtClean="0">
                          <a:solidFill>
                            <a:schemeClr val="tx1"/>
                          </a:solidFill>
                          <a:sym typeface="Symbol"/>
                        </a:rPr>
                        <a:t> (DX)(AX) MOD(mem16) Remainder</a:t>
                      </a:r>
                      <a:r>
                        <a:rPr lang="en-US" sz="1400" b="1" baseline="0" dirty="0" smtClean="0">
                          <a:solidFill>
                            <a:schemeClr val="tx1"/>
                          </a:solidFill>
                          <a:sym typeface="Symbol"/>
                        </a:rPr>
                        <a:t> </a:t>
                      </a:r>
                    </a:p>
                    <a:p>
                      <a:endParaRPr lang="en-US" sz="1400" b="1" dirty="0" smtClean="0">
                        <a:solidFill>
                          <a:schemeClr val="tx1"/>
                        </a:solidFill>
                      </a:endParaRPr>
                    </a:p>
                  </a:txBody>
                  <a:tcPr>
                    <a:solidFill>
                      <a:srgbClr val="FFCCCC"/>
                    </a:solidFill>
                  </a:tcPr>
                </a:tc>
              </a:tr>
            </a:tbl>
          </a:graphicData>
        </a:graphic>
      </p:graphicFrame>
    </p:spTree>
    <p:extLst>
      <p:ext uri="{BB962C8B-B14F-4D97-AF65-F5344CB8AC3E}">
        <p14:creationId xmlns:p14="http://schemas.microsoft.com/office/powerpoint/2010/main" val="3937562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t>6</a:t>
            </a:fld>
            <a:endParaRPr lang="en-US" dirty="0"/>
          </a:p>
        </p:txBody>
      </p:sp>
      <p:sp>
        <p:nvSpPr>
          <p:cNvPr id="18" name="TextBox 17"/>
          <p:cNvSpPr txBox="1"/>
          <p:nvPr/>
        </p:nvSpPr>
        <p:spPr>
          <a:xfrm>
            <a:off x="533400" y="5181600"/>
            <a:ext cx="3657600" cy="1292662"/>
          </a:xfrm>
          <a:prstGeom prst="rect">
            <a:avLst/>
          </a:prstGeom>
          <a:solidFill>
            <a:srgbClr val="99FF66"/>
          </a:solidFill>
        </p:spPr>
        <p:txBody>
          <a:bodyPr wrap="square" rtlCol="0">
            <a:spAutoFit/>
          </a:bodyPr>
          <a:lstStyle/>
          <a:p>
            <a:pPr algn="ctr"/>
            <a:r>
              <a:rPr lang="en-US" sz="1300" b="1" dirty="0" smtClean="0">
                <a:solidFill>
                  <a:srgbClr val="FF0066"/>
                </a:solidFill>
                <a:latin typeface="Verdana" pitchFamily="34" charset="0"/>
                <a:ea typeface="Verdana" pitchFamily="34" charset="0"/>
                <a:cs typeface="Verdana" pitchFamily="34" charset="0"/>
              </a:rPr>
              <a:t>Execution </a:t>
            </a:r>
            <a:r>
              <a:rPr lang="en-US" sz="1300" b="1" dirty="0">
                <a:solidFill>
                  <a:srgbClr val="FF0066"/>
                </a:solidFill>
                <a:latin typeface="Verdana" pitchFamily="34" charset="0"/>
                <a:ea typeface="Verdana" pitchFamily="34" charset="0"/>
                <a:cs typeface="Verdana" pitchFamily="34" charset="0"/>
              </a:rPr>
              <a:t>Unit (EU</a:t>
            </a:r>
            <a:r>
              <a:rPr lang="en-US" sz="1300" b="1" dirty="0" smtClean="0">
                <a:solidFill>
                  <a:srgbClr val="FF0066"/>
                </a:solidFill>
                <a:latin typeface="Verdana" pitchFamily="34" charset="0"/>
                <a:ea typeface="Verdana" pitchFamily="34" charset="0"/>
                <a:cs typeface="Verdana" pitchFamily="34" charset="0"/>
              </a:rPr>
              <a:t>)</a:t>
            </a:r>
          </a:p>
          <a:p>
            <a:pPr algn="ctr"/>
            <a:endParaRPr lang="en-US" sz="1300" b="1" dirty="0" smtClean="0">
              <a:solidFill>
                <a:srgbClr val="FF0066"/>
              </a:solidFill>
              <a:latin typeface="Verdana" pitchFamily="34" charset="0"/>
              <a:ea typeface="Verdana" pitchFamily="34" charset="0"/>
              <a:cs typeface="Verdana" pitchFamily="34" charset="0"/>
            </a:endParaRPr>
          </a:p>
          <a:p>
            <a:pPr algn="ctr"/>
            <a:r>
              <a:rPr lang="en-US" sz="1300" b="1" dirty="0" smtClean="0">
                <a:latin typeface="Verdana" pitchFamily="34" charset="0"/>
                <a:ea typeface="Verdana" pitchFamily="34" charset="0"/>
                <a:cs typeface="Verdana" pitchFamily="34" charset="0"/>
              </a:rPr>
              <a:t>EU executes instructions that have already been fetched by the BIU.</a:t>
            </a:r>
          </a:p>
          <a:p>
            <a:pPr algn="ctr"/>
            <a:endParaRPr lang="en-US" sz="1300" b="1" dirty="0">
              <a:latin typeface="Verdana" pitchFamily="34" charset="0"/>
              <a:ea typeface="Verdana" pitchFamily="34" charset="0"/>
              <a:cs typeface="Verdana" pitchFamily="34" charset="0"/>
            </a:endParaRPr>
          </a:p>
          <a:p>
            <a:pPr algn="ctr"/>
            <a:r>
              <a:rPr lang="en-US" sz="1300" b="1" dirty="0" smtClean="0">
                <a:latin typeface="Verdana" pitchFamily="34" charset="0"/>
                <a:ea typeface="Verdana" pitchFamily="34" charset="0"/>
                <a:cs typeface="Verdana" pitchFamily="34" charset="0"/>
              </a:rPr>
              <a:t>BIU and EU functions separately.</a:t>
            </a:r>
            <a:endParaRPr lang="en-US" sz="1300" b="1" dirty="0">
              <a:latin typeface="Verdana" pitchFamily="34" charset="0"/>
              <a:ea typeface="Verdana" pitchFamily="34" charset="0"/>
              <a:cs typeface="Verdana" pitchFamily="34" charset="0"/>
            </a:endParaRPr>
          </a:p>
        </p:txBody>
      </p:sp>
      <p:sp>
        <p:nvSpPr>
          <p:cNvPr id="7" name="TextBox 6"/>
          <p:cNvSpPr txBox="1"/>
          <p:nvPr/>
        </p:nvSpPr>
        <p:spPr>
          <a:xfrm>
            <a:off x="4572000" y="5181600"/>
            <a:ext cx="3657600" cy="1292662"/>
          </a:xfrm>
          <a:prstGeom prst="rect">
            <a:avLst/>
          </a:prstGeom>
          <a:solidFill>
            <a:srgbClr val="99FF66"/>
          </a:solidFill>
        </p:spPr>
        <p:txBody>
          <a:bodyPr wrap="square" rtlCol="0">
            <a:spAutoFit/>
          </a:bodyPr>
          <a:lstStyle/>
          <a:p>
            <a:pPr algn="ctr"/>
            <a:r>
              <a:rPr lang="en-US" sz="1300" b="1" dirty="0" smtClean="0">
                <a:solidFill>
                  <a:srgbClr val="FF0066"/>
                </a:solidFill>
                <a:latin typeface="Verdana" pitchFamily="34" charset="0"/>
                <a:ea typeface="Verdana" pitchFamily="34" charset="0"/>
                <a:cs typeface="Verdana" pitchFamily="34" charset="0"/>
              </a:rPr>
              <a:t>Bus Interface Unit (BIU)</a:t>
            </a:r>
          </a:p>
          <a:p>
            <a:pPr algn="ctr"/>
            <a:endParaRPr lang="en-US" sz="1300" b="1" dirty="0">
              <a:solidFill>
                <a:srgbClr val="FF0066"/>
              </a:solidFill>
              <a:latin typeface="Verdana" pitchFamily="34" charset="0"/>
              <a:ea typeface="Verdana" pitchFamily="34" charset="0"/>
              <a:cs typeface="Verdana" pitchFamily="34" charset="0"/>
            </a:endParaRPr>
          </a:p>
          <a:p>
            <a:pPr algn="ctr"/>
            <a:r>
              <a:rPr lang="en-US" sz="1300" b="1" dirty="0">
                <a:latin typeface="Verdana" pitchFamily="34" charset="0"/>
                <a:ea typeface="Verdana" pitchFamily="34" charset="0"/>
                <a:cs typeface="Verdana" pitchFamily="34" charset="0"/>
              </a:rPr>
              <a:t>BIU fetches instructions, reads data from memory and I/O ports, writes data to memory and I/ O ports</a:t>
            </a:r>
            <a:r>
              <a:rPr lang="en-US" sz="1300" b="1" dirty="0" smtClean="0">
                <a:latin typeface="Verdana" pitchFamily="34" charset="0"/>
                <a:ea typeface="Verdana" pitchFamily="34" charset="0"/>
                <a:cs typeface="Verdana" pitchFamily="34" charset="0"/>
              </a:rPr>
              <a:t>.</a:t>
            </a:r>
          </a:p>
          <a:p>
            <a:pPr algn="ctr"/>
            <a:endParaRPr lang="en-US" sz="1300" b="1" dirty="0" smtClean="0">
              <a:solidFill>
                <a:srgbClr val="FF0066"/>
              </a:solidFill>
              <a:latin typeface="Verdana" pitchFamily="34" charset="0"/>
              <a:ea typeface="Verdana" pitchFamily="34" charset="0"/>
              <a:cs typeface="Verdana" pitchFamily="34" charset="0"/>
            </a:endParaRPr>
          </a:p>
        </p:txBody>
      </p:sp>
      <p:pic>
        <p:nvPicPr>
          <p:cNvPr id="4" name="Picture 2" descr="C:\Users\AMMU\Desktop\Microprocessor\Internal Architecture.png"/>
          <p:cNvPicPr>
            <a:picLocks noChangeAspect="1" noChangeArrowheads="1"/>
          </p:cNvPicPr>
          <p:nvPr/>
        </p:nvPicPr>
        <p:blipFill rotWithShape="1">
          <a:blip r:embed="rId3">
            <a:extLst>
              <a:ext uri="{28A0092B-C50C-407E-A947-70E740481C1C}">
                <a14:useLocalDpi xmlns:a14="http://schemas.microsoft.com/office/drawing/2010/main" val="0"/>
              </a:ext>
            </a:extLst>
          </a:blip>
          <a:srcRect b="5908"/>
          <a:stretch/>
        </p:blipFill>
        <p:spPr bwMode="auto">
          <a:xfrm>
            <a:off x="1447800" y="685799"/>
            <a:ext cx="6324600" cy="4434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38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436068"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60</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349505541"/>
              </p:ext>
            </p:extLst>
          </p:nvPr>
        </p:nvGraphicFramePr>
        <p:xfrm>
          <a:off x="533400" y="1905000"/>
          <a:ext cx="8153400" cy="4358640"/>
        </p:xfrm>
        <a:graphic>
          <a:graphicData uri="http://schemas.openxmlformats.org/drawingml/2006/table">
            <a:tbl>
              <a:tblPr firstRow="1" bandRow="1">
                <a:tableStyleId>{5C22544A-7EE6-4342-B048-85BDC9FD1C3A}</a:tableStyleId>
              </a:tblPr>
              <a:tblGrid>
                <a:gridCol w="3124200"/>
                <a:gridCol w="5029200"/>
              </a:tblGrid>
              <a:tr h="1369586">
                <a:tc>
                  <a:txBody>
                    <a:bodyPr/>
                    <a:lstStyle/>
                    <a:p>
                      <a:r>
                        <a:rPr lang="en-US" sz="1400" b="1" dirty="0" smtClean="0">
                          <a:solidFill>
                            <a:srgbClr val="FF0000"/>
                          </a:solidFill>
                        </a:rPr>
                        <a:t>CMP reg2/</a:t>
                      </a:r>
                      <a:r>
                        <a:rPr lang="en-US" sz="1400" b="1" dirty="0" err="1" smtClean="0">
                          <a:solidFill>
                            <a:srgbClr val="FF0000"/>
                          </a:solidFill>
                        </a:rPr>
                        <a:t>mem</a:t>
                      </a:r>
                      <a:r>
                        <a:rPr lang="en-US" sz="1400" b="1" dirty="0" smtClean="0">
                          <a:solidFill>
                            <a:srgbClr val="FF0000"/>
                          </a:solidFill>
                        </a:rPr>
                        <a:t>, reg1/ </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CMP reg2, reg1</a:t>
                      </a: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CMP reg2, </a:t>
                      </a:r>
                      <a:r>
                        <a:rPr lang="en-US" sz="1400" b="1" dirty="0" err="1" smtClean="0">
                          <a:solidFill>
                            <a:schemeClr val="tx1"/>
                          </a:solidFill>
                        </a:rPr>
                        <a:t>mem</a:t>
                      </a:r>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CMP </a:t>
                      </a:r>
                      <a:r>
                        <a:rPr lang="en-US" sz="1400" b="1" dirty="0" err="1" smtClean="0">
                          <a:solidFill>
                            <a:schemeClr val="tx1"/>
                          </a:solidFill>
                        </a:rPr>
                        <a:t>mem</a:t>
                      </a:r>
                      <a:r>
                        <a:rPr lang="en-US" sz="1400" b="1" dirty="0" smtClean="0">
                          <a:solidFill>
                            <a:schemeClr val="tx1"/>
                          </a:solidFill>
                        </a:rPr>
                        <a:t>, reg1</a:t>
                      </a: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Modify flags </a:t>
                      </a:r>
                      <a:r>
                        <a:rPr lang="en-US" sz="1400" b="1" dirty="0" smtClean="0">
                          <a:solidFill>
                            <a:schemeClr val="tx1"/>
                          </a:solidFill>
                          <a:sym typeface="Symbol"/>
                        </a:rPr>
                        <a:t> (reg2) – (reg1)</a:t>
                      </a:r>
                      <a:endParaRPr lang="en-US" sz="1400" b="1" dirty="0" smtClean="0">
                        <a:solidFill>
                          <a:schemeClr val="tx1"/>
                        </a:solidFill>
                      </a:endParaRPr>
                    </a:p>
                    <a:p>
                      <a:endParaRPr lang="en-US" sz="1400" b="1" dirty="0" smtClean="0">
                        <a:solidFill>
                          <a:schemeClr val="tx1"/>
                        </a:solidFill>
                      </a:endParaRPr>
                    </a:p>
                    <a:p>
                      <a:r>
                        <a:rPr lang="en-US" sz="1400" b="1" u="none" dirty="0" smtClean="0">
                          <a:solidFill>
                            <a:schemeClr val="tx1"/>
                          </a:solidFill>
                        </a:rPr>
                        <a:t>If (reg2) &gt; (reg1)  then CF=0,</a:t>
                      </a:r>
                      <a:r>
                        <a:rPr lang="en-US" sz="1400" b="1" u="none" baseline="0" dirty="0" smtClean="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(reg2) &lt; (reg1)  then CF=1,</a:t>
                      </a:r>
                      <a:r>
                        <a:rPr lang="en-US" sz="1400" b="1" u="none" baseline="0" dirty="0" smtClean="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(reg2) = (reg1)  then CF=0,</a:t>
                      </a:r>
                      <a:r>
                        <a:rPr lang="en-US" sz="1400" b="1" u="none" baseline="0" dirty="0" smtClean="0">
                          <a:solidFill>
                            <a:schemeClr val="tx1"/>
                          </a:solidFill>
                        </a:rPr>
                        <a:t> ZF=1, SF=0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u="none" baseline="0" dirty="0" smtClean="0">
                        <a:solidFill>
                          <a:schemeClr val="tx1"/>
                        </a:solidFill>
                      </a:endParaRPr>
                    </a:p>
                    <a:p>
                      <a:r>
                        <a:rPr lang="en-US" sz="1400" b="1" dirty="0" smtClean="0">
                          <a:solidFill>
                            <a:schemeClr val="tx1"/>
                          </a:solidFill>
                        </a:rPr>
                        <a:t>Modify flags </a:t>
                      </a:r>
                      <a:r>
                        <a:rPr lang="en-US" sz="1400" b="1" dirty="0" smtClean="0">
                          <a:solidFill>
                            <a:schemeClr val="tx1"/>
                          </a:solidFill>
                          <a:sym typeface="Symbol"/>
                        </a:rPr>
                        <a:t> (reg2) – (</a:t>
                      </a:r>
                      <a:r>
                        <a:rPr lang="en-US" sz="1400" b="1" dirty="0" err="1" smtClean="0">
                          <a:solidFill>
                            <a:schemeClr val="tx1"/>
                          </a:solidFill>
                          <a:sym typeface="Symbol"/>
                        </a:rPr>
                        <a:t>mem</a:t>
                      </a:r>
                      <a:r>
                        <a:rPr lang="en-US" sz="1400" b="1" dirty="0" smtClean="0">
                          <a:solidFill>
                            <a:schemeClr val="tx1"/>
                          </a:solidFill>
                          <a:sym typeface="Symbol"/>
                        </a:rPr>
                        <a:t>)</a:t>
                      </a:r>
                      <a:endParaRPr lang="en-US" sz="1400" b="1" dirty="0" smtClean="0">
                        <a:solidFill>
                          <a:schemeClr val="tx1"/>
                        </a:solidFill>
                      </a:endParaRPr>
                    </a:p>
                    <a:p>
                      <a:endParaRPr lang="en-US" sz="1400" b="1" dirty="0" smtClean="0">
                        <a:solidFill>
                          <a:schemeClr val="tx1"/>
                        </a:solidFill>
                      </a:endParaRPr>
                    </a:p>
                    <a:p>
                      <a:r>
                        <a:rPr lang="en-US" sz="1400" b="1" u="none" dirty="0" smtClean="0">
                          <a:solidFill>
                            <a:schemeClr val="tx1"/>
                          </a:solidFill>
                        </a:rPr>
                        <a:t>If (reg2) &gt; (</a:t>
                      </a:r>
                      <a:r>
                        <a:rPr lang="en-US" sz="1400" b="1" u="none" dirty="0" err="1" smtClean="0">
                          <a:solidFill>
                            <a:schemeClr val="tx1"/>
                          </a:solidFill>
                        </a:rPr>
                        <a:t>mem</a:t>
                      </a:r>
                      <a:r>
                        <a:rPr lang="en-US" sz="1400" b="1" u="none" dirty="0" smtClean="0">
                          <a:solidFill>
                            <a:schemeClr val="tx1"/>
                          </a:solidFill>
                        </a:rPr>
                        <a:t>)  then CF=0,</a:t>
                      </a:r>
                      <a:r>
                        <a:rPr lang="en-US" sz="1400" b="1" u="none" baseline="0" dirty="0" smtClean="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(reg2) &lt; (</a:t>
                      </a:r>
                      <a:r>
                        <a:rPr lang="en-US" sz="1400" b="1" u="none" dirty="0" err="1" smtClean="0">
                          <a:solidFill>
                            <a:schemeClr val="tx1"/>
                          </a:solidFill>
                        </a:rPr>
                        <a:t>mem</a:t>
                      </a:r>
                      <a:r>
                        <a:rPr lang="en-US" sz="1400" b="1" u="none" dirty="0" smtClean="0">
                          <a:solidFill>
                            <a:schemeClr val="tx1"/>
                          </a:solidFill>
                        </a:rPr>
                        <a:t>)  then CF=1,</a:t>
                      </a:r>
                      <a:r>
                        <a:rPr lang="en-US" sz="1400" b="1" u="none" baseline="0" dirty="0" smtClean="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(reg2) = (</a:t>
                      </a:r>
                      <a:r>
                        <a:rPr lang="en-US" sz="1400" b="1" u="none" dirty="0" err="1" smtClean="0">
                          <a:solidFill>
                            <a:schemeClr val="tx1"/>
                          </a:solidFill>
                        </a:rPr>
                        <a:t>mem</a:t>
                      </a:r>
                      <a:r>
                        <a:rPr lang="en-US" sz="1400" b="1" u="none" dirty="0" smtClean="0">
                          <a:solidFill>
                            <a:schemeClr val="tx1"/>
                          </a:solidFill>
                        </a:rPr>
                        <a:t>)  then CF=0,</a:t>
                      </a:r>
                      <a:r>
                        <a:rPr lang="en-US" sz="1400" b="1" u="none" baseline="0" dirty="0" smtClean="0">
                          <a:solidFill>
                            <a:schemeClr val="tx1"/>
                          </a:solidFill>
                        </a:rPr>
                        <a:t> ZF=1, SF=0</a:t>
                      </a:r>
                    </a:p>
                    <a:p>
                      <a:endParaRPr lang="en-US" sz="1400" b="1" u="none" baseline="0" dirty="0" smtClean="0">
                        <a:solidFill>
                          <a:schemeClr val="tx1"/>
                        </a:solidFill>
                        <a:sym typeface="Symbol"/>
                      </a:endParaRPr>
                    </a:p>
                    <a:p>
                      <a:r>
                        <a:rPr lang="en-US" sz="1400" b="1" dirty="0" smtClean="0">
                          <a:solidFill>
                            <a:schemeClr val="tx1"/>
                          </a:solidFill>
                        </a:rPr>
                        <a:t>Modify flags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 – (reg1)</a:t>
                      </a:r>
                      <a:endParaRPr lang="en-US" sz="1400" b="1" dirty="0" smtClean="0">
                        <a:solidFill>
                          <a:schemeClr val="tx1"/>
                        </a:solidFill>
                      </a:endParaRPr>
                    </a:p>
                    <a:p>
                      <a:endParaRPr lang="en-US" sz="1400" b="1" dirty="0" smtClean="0">
                        <a:solidFill>
                          <a:schemeClr val="tx1"/>
                        </a:solidFill>
                      </a:endParaRPr>
                    </a:p>
                    <a:p>
                      <a:r>
                        <a:rPr lang="en-US" sz="1400" b="1" u="none" dirty="0" smtClean="0">
                          <a:solidFill>
                            <a:schemeClr val="tx1"/>
                          </a:solidFill>
                        </a:rPr>
                        <a:t>If (</a:t>
                      </a:r>
                      <a:r>
                        <a:rPr lang="en-US" sz="1400" b="1" u="none" dirty="0" err="1" smtClean="0">
                          <a:solidFill>
                            <a:schemeClr val="tx1"/>
                          </a:solidFill>
                        </a:rPr>
                        <a:t>mem</a:t>
                      </a:r>
                      <a:r>
                        <a:rPr lang="en-US" sz="1400" b="1" u="none" dirty="0" smtClean="0">
                          <a:solidFill>
                            <a:schemeClr val="tx1"/>
                          </a:solidFill>
                        </a:rPr>
                        <a:t>) &gt; (reg1)  then CF=0,</a:t>
                      </a:r>
                      <a:r>
                        <a:rPr lang="en-US" sz="1400" b="1" u="none" baseline="0" dirty="0" smtClean="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a:t>
                      </a:r>
                      <a:r>
                        <a:rPr lang="en-US" sz="1400" b="1" u="none" dirty="0" err="1" smtClean="0">
                          <a:solidFill>
                            <a:schemeClr val="tx1"/>
                          </a:solidFill>
                        </a:rPr>
                        <a:t>mem</a:t>
                      </a:r>
                      <a:r>
                        <a:rPr lang="en-US" sz="1400" b="1" u="none" dirty="0" smtClean="0">
                          <a:solidFill>
                            <a:schemeClr val="tx1"/>
                          </a:solidFill>
                        </a:rPr>
                        <a:t>) &lt; (reg1)  then CF=1,</a:t>
                      </a:r>
                      <a:r>
                        <a:rPr lang="en-US" sz="1400" b="1" u="none" baseline="0" dirty="0" smtClean="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a:t>
                      </a:r>
                      <a:r>
                        <a:rPr lang="en-US" sz="1400" b="1" u="none" dirty="0" err="1" smtClean="0">
                          <a:solidFill>
                            <a:schemeClr val="tx1"/>
                          </a:solidFill>
                        </a:rPr>
                        <a:t>mem</a:t>
                      </a:r>
                      <a:r>
                        <a:rPr lang="en-US" sz="1400" b="1" u="none" dirty="0" smtClean="0">
                          <a:solidFill>
                            <a:schemeClr val="tx1"/>
                          </a:solidFill>
                        </a:rPr>
                        <a:t>) = (reg1)  then CF=0,</a:t>
                      </a:r>
                      <a:r>
                        <a:rPr lang="en-US" sz="1400" b="1" u="none" baseline="0" dirty="0" smtClean="0">
                          <a:solidFill>
                            <a:schemeClr val="tx1"/>
                          </a:solidFill>
                        </a:rPr>
                        <a:t> ZF=1, SF=0</a:t>
                      </a:r>
                      <a:endParaRPr lang="en-US" sz="1400" b="1" baseline="0" dirty="0" smtClean="0">
                        <a:solidFill>
                          <a:schemeClr val="tx1"/>
                        </a:solidFill>
                        <a:sym typeface="Symbol"/>
                      </a:endParaRPr>
                    </a:p>
                    <a:p>
                      <a:endParaRPr lang="en-US" sz="1400" b="1" dirty="0" smtClean="0">
                        <a:solidFill>
                          <a:schemeClr val="tx1"/>
                        </a:solidFill>
                      </a:endParaRPr>
                    </a:p>
                  </a:txBody>
                  <a:tcPr>
                    <a:solidFill>
                      <a:srgbClr val="FFCCCC"/>
                    </a:solidFill>
                  </a:tcPr>
                </a:tc>
              </a:tr>
            </a:tbl>
          </a:graphicData>
        </a:graphic>
      </p:graphicFrame>
    </p:spTree>
    <p:extLst>
      <p:ext uri="{BB962C8B-B14F-4D97-AF65-F5344CB8AC3E}">
        <p14:creationId xmlns:p14="http://schemas.microsoft.com/office/powerpoint/2010/main" val="30755323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436068"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61</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473895159"/>
              </p:ext>
            </p:extLst>
          </p:nvPr>
        </p:nvGraphicFramePr>
        <p:xfrm>
          <a:off x="533400" y="1905000"/>
          <a:ext cx="8153400" cy="3291840"/>
        </p:xfrm>
        <a:graphic>
          <a:graphicData uri="http://schemas.openxmlformats.org/drawingml/2006/table">
            <a:tbl>
              <a:tblPr firstRow="1" bandRow="1">
                <a:tableStyleId>{5C22544A-7EE6-4342-B048-85BDC9FD1C3A}</a:tableStyleId>
              </a:tblPr>
              <a:tblGrid>
                <a:gridCol w="3124200"/>
                <a:gridCol w="5029200"/>
              </a:tblGrid>
              <a:tr h="1369586">
                <a:tc>
                  <a:txBody>
                    <a:bodyPr/>
                    <a:lstStyle/>
                    <a:p>
                      <a:r>
                        <a:rPr lang="en-US" sz="1400" b="1" dirty="0" smtClean="0">
                          <a:solidFill>
                            <a:srgbClr val="FF0000"/>
                          </a:solidFill>
                        </a:rPr>
                        <a:t>CMP </a:t>
                      </a:r>
                      <a:r>
                        <a:rPr lang="en-US" sz="1400" b="1" dirty="0" err="1" smtClean="0">
                          <a:solidFill>
                            <a:srgbClr val="FF0000"/>
                          </a:solidFill>
                        </a:rPr>
                        <a:t>reg</a:t>
                      </a:r>
                      <a:r>
                        <a:rPr lang="en-US" sz="1400" b="1" dirty="0" smtClean="0">
                          <a:solidFill>
                            <a:srgbClr val="FF0000"/>
                          </a:solidFill>
                        </a:rPr>
                        <a:t>/</a:t>
                      </a:r>
                      <a:r>
                        <a:rPr lang="en-US" sz="1400" b="1" dirty="0" err="1" smtClean="0">
                          <a:solidFill>
                            <a:srgbClr val="FF0000"/>
                          </a:solidFill>
                        </a:rPr>
                        <a:t>mem</a:t>
                      </a:r>
                      <a:r>
                        <a:rPr lang="en-US" sz="1400" b="1" dirty="0" smtClean="0">
                          <a:solidFill>
                            <a:srgbClr val="FF0000"/>
                          </a:solidFill>
                        </a:rPr>
                        <a:t>, data </a:t>
                      </a:r>
                    </a:p>
                    <a:p>
                      <a:endParaRPr lang="en-US" sz="1400" b="1" dirty="0" smtClean="0">
                        <a:solidFill>
                          <a:srgbClr val="FF0000"/>
                        </a:solidFill>
                      </a:endParaRPr>
                    </a:p>
                    <a:p>
                      <a:r>
                        <a:rPr lang="en-US" sz="1400" b="1" dirty="0" smtClean="0">
                          <a:solidFill>
                            <a:schemeClr val="tx1"/>
                          </a:solidFill>
                        </a:rPr>
                        <a:t>CMP </a:t>
                      </a:r>
                      <a:r>
                        <a:rPr lang="en-US" sz="1400" b="1" dirty="0" err="1" smtClean="0">
                          <a:solidFill>
                            <a:schemeClr val="tx1"/>
                          </a:solidFill>
                        </a:rPr>
                        <a:t>reg</a:t>
                      </a:r>
                      <a:r>
                        <a:rPr lang="en-US" sz="1400" b="1" dirty="0" smtClean="0">
                          <a:solidFill>
                            <a:schemeClr val="tx1"/>
                          </a:solidFill>
                        </a:rPr>
                        <a:t>, data</a:t>
                      </a: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CMP </a:t>
                      </a:r>
                      <a:r>
                        <a:rPr lang="en-US" sz="1400" b="1" dirty="0" err="1" smtClean="0">
                          <a:solidFill>
                            <a:schemeClr val="tx1"/>
                          </a:solidFill>
                        </a:rPr>
                        <a:t>mem</a:t>
                      </a:r>
                      <a:r>
                        <a:rPr lang="en-US" sz="1400" b="1" dirty="0" smtClean="0">
                          <a:solidFill>
                            <a:schemeClr val="tx1"/>
                          </a:solidFill>
                        </a:rPr>
                        <a:t>, data</a:t>
                      </a: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Modify flags </a:t>
                      </a:r>
                      <a:r>
                        <a:rPr lang="en-US" sz="1400" b="1" dirty="0" smtClean="0">
                          <a:solidFill>
                            <a:schemeClr val="tx1"/>
                          </a:solidFill>
                          <a:sym typeface="Symbol"/>
                        </a:rPr>
                        <a:t> (</a:t>
                      </a:r>
                      <a:r>
                        <a:rPr lang="en-US" sz="1400" b="1" dirty="0" err="1" smtClean="0">
                          <a:solidFill>
                            <a:schemeClr val="tx1"/>
                          </a:solidFill>
                          <a:sym typeface="Symbol"/>
                        </a:rPr>
                        <a:t>reg</a:t>
                      </a:r>
                      <a:r>
                        <a:rPr lang="en-US" sz="1400" b="1" dirty="0" smtClean="0">
                          <a:solidFill>
                            <a:schemeClr val="tx1"/>
                          </a:solidFill>
                          <a:sym typeface="Symbol"/>
                        </a:rPr>
                        <a:t>) – (data)</a:t>
                      </a:r>
                      <a:endParaRPr lang="en-US" sz="1400" b="1" dirty="0" smtClean="0">
                        <a:solidFill>
                          <a:schemeClr val="tx1"/>
                        </a:solidFill>
                      </a:endParaRPr>
                    </a:p>
                    <a:p>
                      <a:endParaRPr lang="en-US" sz="1400" b="1" dirty="0" smtClean="0">
                        <a:solidFill>
                          <a:schemeClr val="tx1"/>
                        </a:solidFill>
                      </a:endParaRPr>
                    </a:p>
                    <a:p>
                      <a:r>
                        <a:rPr lang="en-US" sz="1400" b="1" u="none" dirty="0" smtClean="0">
                          <a:solidFill>
                            <a:schemeClr val="tx1"/>
                          </a:solidFill>
                        </a:rPr>
                        <a:t>If (</a:t>
                      </a:r>
                      <a:r>
                        <a:rPr lang="en-US" sz="1400" b="1" u="none" dirty="0" err="1" smtClean="0">
                          <a:solidFill>
                            <a:schemeClr val="tx1"/>
                          </a:solidFill>
                        </a:rPr>
                        <a:t>reg</a:t>
                      </a:r>
                      <a:r>
                        <a:rPr lang="en-US" sz="1400" b="1" u="none" dirty="0" smtClean="0">
                          <a:solidFill>
                            <a:schemeClr val="tx1"/>
                          </a:solidFill>
                        </a:rPr>
                        <a:t>) &gt; data  then CF=0,</a:t>
                      </a:r>
                      <a:r>
                        <a:rPr lang="en-US" sz="1400" b="1" u="none" baseline="0" dirty="0" smtClean="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a:t>
                      </a:r>
                      <a:r>
                        <a:rPr lang="en-US" sz="1400" b="1" u="none" dirty="0" err="1" smtClean="0">
                          <a:solidFill>
                            <a:schemeClr val="tx1"/>
                          </a:solidFill>
                        </a:rPr>
                        <a:t>reg</a:t>
                      </a:r>
                      <a:r>
                        <a:rPr lang="en-US" sz="1400" b="1" u="none" dirty="0" smtClean="0">
                          <a:solidFill>
                            <a:schemeClr val="tx1"/>
                          </a:solidFill>
                        </a:rPr>
                        <a:t>) &lt; data  then CF=1,</a:t>
                      </a:r>
                      <a:r>
                        <a:rPr lang="en-US" sz="1400" b="1" u="none" baseline="0" dirty="0" smtClean="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a:t>
                      </a:r>
                      <a:r>
                        <a:rPr lang="en-US" sz="1400" b="1" u="none" dirty="0" err="1" smtClean="0">
                          <a:solidFill>
                            <a:schemeClr val="tx1"/>
                          </a:solidFill>
                        </a:rPr>
                        <a:t>reg</a:t>
                      </a:r>
                      <a:r>
                        <a:rPr lang="en-US" sz="1400" b="1" u="none" dirty="0" smtClean="0">
                          <a:solidFill>
                            <a:schemeClr val="tx1"/>
                          </a:solidFill>
                        </a:rPr>
                        <a:t>) = data  then CF=0,</a:t>
                      </a:r>
                      <a:r>
                        <a:rPr lang="en-US" sz="1400" b="1" u="none" baseline="0" dirty="0" smtClean="0">
                          <a:solidFill>
                            <a:schemeClr val="tx1"/>
                          </a:solidFill>
                        </a:rPr>
                        <a:t> ZF=1, SF=0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u="none" baseline="0" dirty="0" smtClean="0">
                        <a:solidFill>
                          <a:schemeClr val="tx1"/>
                        </a:solidFill>
                      </a:endParaRPr>
                    </a:p>
                    <a:p>
                      <a:endParaRPr lang="en-US" sz="1400" b="1" u="none" baseline="0" dirty="0" smtClean="0">
                        <a:solidFill>
                          <a:schemeClr val="tx1"/>
                        </a:solidFill>
                        <a:sym typeface="Symbol"/>
                      </a:endParaRPr>
                    </a:p>
                    <a:p>
                      <a:r>
                        <a:rPr lang="en-US" sz="1400" b="1" dirty="0" smtClean="0">
                          <a:solidFill>
                            <a:schemeClr val="tx1"/>
                          </a:solidFill>
                        </a:rPr>
                        <a:t>Modify flags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 – (</a:t>
                      </a:r>
                      <a:r>
                        <a:rPr lang="en-US" sz="1400" b="1" dirty="0" err="1" smtClean="0">
                          <a:solidFill>
                            <a:schemeClr val="tx1"/>
                          </a:solidFill>
                          <a:sym typeface="Symbol"/>
                        </a:rPr>
                        <a:t>mem</a:t>
                      </a:r>
                      <a:r>
                        <a:rPr lang="en-US" sz="1400" b="1" dirty="0" smtClean="0">
                          <a:solidFill>
                            <a:schemeClr val="tx1"/>
                          </a:solidFill>
                          <a:sym typeface="Symbol"/>
                        </a:rPr>
                        <a:t>)</a:t>
                      </a:r>
                      <a:endParaRPr lang="en-US" sz="1400" b="1" dirty="0" smtClean="0">
                        <a:solidFill>
                          <a:schemeClr val="tx1"/>
                        </a:solidFill>
                      </a:endParaRPr>
                    </a:p>
                    <a:p>
                      <a:endParaRPr lang="en-US" sz="1400" b="1" dirty="0" smtClean="0">
                        <a:solidFill>
                          <a:schemeClr val="tx1"/>
                        </a:solidFill>
                      </a:endParaRPr>
                    </a:p>
                    <a:p>
                      <a:r>
                        <a:rPr lang="en-US" sz="1400" b="1" u="none" dirty="0" smtClean="0">
                          <a:solidFill>
                            <a:schemeClr val="tx1"/>
                          </a:solidFill>
                        </a:rPr>
                        <a:t>If (</a:t>
                      </a:r>
                      <a:r>
                        <a:rPr lang="en-US" sz="1400" b="1" u="none" dirty="0" err="1" smtClean="0">
                          <a:solidFill>
                            <a:schemeClr val="tx1"/>
                          </a:solidFill>
                        </a:rPr>
                        <a:t>mem</a:t>
                      </a:r>
                      <a:r>
                        <a:rPr lang="en-US" sz="1400" b="1" u="none" dirty="0" smtClean="0">
                          <a:solidFill>
                            <a:schemeClr val="tx1"/>
                          </a:solidFill>
                        </a:rPr>
                        <a:t>) &gt; data  then CF=0,</a:t>
                      </a:r>
                      <a:r>
                        <a:rPr lang="en-US" sz="1400" b="1" u="none" baseline="0" dirty="0" smtClean="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a:t>
                      </a:r>
                      <a:r>
                        <a:rPr lang="en-US" sz="1400" b="1" u="none" dirty="0" err="1" smtClean="0">
                          <a:solidFill>
                            <a:schemeClr val="tx1"/>
                          </a:solidFill>
                        </a:rPr>
                        <a:t>mem</a:t>
                      </a:r>
                      <a:r>
                        <a:rPr lang="en-US" sz="1400" b="1" u="none" dirty="0" smtClean="0">
                          <a:solidFill>
                            <a:schemeClr val="tx1"/>
                          </a:solidFill>
                        </a:rPr>
                        <a:t>) &lt; data  then CF=1,</a:t>
                      </a:r>
                      <a:r>
                        <a:rPr lang="en-US" sz="1400" b="1" u="none" baseline="0" dirty="0" smtClean="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a:t>
                      </a:r>
                      <a:r>
                        <a:rPr lang="en-US" sz="1400" b="1" u="none" dirty="0" err="1" smtClean="0">
                          <a:solidFill>
                            <a:schemeClr val="tx1"/>
                          </a:solidFill>
                        </a:rPr>
                        <a:t>mem</a:t>
                      </a:r>
                      <a:r>
                        <a:rPr lang="en-US" sz="1400" b="1" u="none" dirty="0" smtClean="0">
                          <a:solidFill>
                            <a:schemeClr val="tx1"/>
                          </a:solidFill>
                        </a:rPr>
                        <a:t>) = data  then CF=0,</a:t>
                      </a:r>
                      <a:r>
                        <a:rPr lang="en-US" sz="1400" b="1" u="none" baseline="0" dirty="0" smtClean="0">
                          <a:solidFill>
                            <a:schemeClr val="tx1"/>
                          </a:solidFill>
                        </a:rPr>
                        <a:t> ZF=1, SF=0</a:t>
                      </a:r>
                      <a:endParaRPr lang="en-US" sz="1400" b="1" baseline="0" dirty="0" smtClean="0">
                        <a:solidFill>
                          <a:schemeClr val="tx1"/>
                        </a:solidFill>
                        <a:sym typeface="Symbol"/>
                      </a:endParaRPr>
                    </a:p>
                    <a:p>
                      <a:endParaRPr lang="en-US" sz="1400" b="1" dirty="0" smtClean="0">
                        <a:solidFill>
                          <a:schemeClr val="tx1"/>
                        </a:solidFill>
                      </a:endParaRPr>
                    </a:p>
                  </a:txBody>
                  <a:tcPr>
                    <a:solidFill>
                      <a:srgbClr val="FFCCCC"/>
                    </a:solidFill>
                  </a:tcPr>
                </a:tc>
              </a:tr>
            </a:tbl>
          </a:graphicData>
        </a:graphic>
      </p:graphicFrame>
    </p:spTree>
    <p:extLst>
      <p:ext uri="{BB962C8B-B14F-4D97-AF65-F5344CB8AC3E}">
        <p14:creationId xmlns:p14="http://schemas.microsoft.com/office/powerpoint/2010/main" val="320573035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436068"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62</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098962534"/>
              </p:ext>
            </p:extLst>
          </p:nvPr>
        </p:nvGraphicFramePr>
        <p:xfrm>
          <a:off x="533400" y="1905000"/>
          <a:ext cx="8153400" cy="3291840"/>
        </p:xfrm>
        <a:graphic>
          <a:graphicData uri="http://schemas.openxmlformats.org/drawingml/2006/table">
            <a:tbl>
              <a:tblPr firstRow="1" bandRow="1">
                <a:tableStyleId>{5C22544A-7EE6-4342-B048-85BDC9FD1C3A}</a:tableStyleId>
              </a:tblPr>
              <a:tblGrid>
                <a:gridCol w="3124200"/>
                <a:gridCol w="5029200"/>
              </a:tblGrid>
              <a:tr h="1369586">
                <a:tc>
                  <a:txBody>
                    <a:bodyPr/>
                    <a:lstStyle/>
                    <a:p>
                      <a:r>
                        <a:rPr lang="en-US" sz="1400" b="1" dirty="0" smtClean="0">
                          <a:solidFill>
                            <a:srgbClr val="FF0000"/>
                          </a:solidFill>
                        </a:rPr>
                        <a:t>CMP A, data </a:t>
                      </a:r>
                    </a:p>
                    <a:p>
                      <a:endParaRPr lang="en-US" sz="1400" b="1" dirty="0" smtClean="0">
                        <a:solidFill>
                          <a:srgbClr val="FF0000"/>
                        </a:solidFill>
                      </a:endParaRPr>
                    </a:p>
                    <a:p>
                      <a:r>
                        <a:rPr lang="en-US" sz="1400" b="1" dirty="0" smtClean="0">
                          <a:solidFill>
                            <a:schemeClr val="tx1"/>
                          </a:solidFill>
                        </a:rPr>
                        <a:t>CMP AL, data8</a:t>
                      </a: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CMP AX, data16</a:t>
                      </a: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Modify flags </a:t>
                      </a:r>
                      <a:r>
                        <a:rPr lang="en-US" sz="1400" b="1" dirty="0" smtClean="0">
                          <a:solidFill>
                            <a:schemeClr val="tx1"/>
                          </a:solidFill>
                          <a:sym typeface="Symbol"/>
                        </a:rPr>
                        <a:t> (AL) – data8</a:t>
                      </a:r>
                      <a:endParaRPr lang="en-US" sz="1400" b="1" dirty="0" smtClean="0">
                        <a:solidFill>
                          <a:schemeClr val="tx1"/>
                        </a:solidFill>
                      </a:endParaRPr>
                    </a:p>
                    <a:p>
                      <a:endParaRPr lang="en-US" sz="1400" b="1" dirty="0" smtClean="0">
                        <a:solidFill>
                          <a:schemeClr val="tx1"/>
                        </a:solidFill>
                      </a:endParaRPr>
                    </a:p>
                    <a:p>
                      <a:r>
                        <a:rPr lang="en-US" sz="1400" b="1" u="none" dirty="0" smtClean="0">
                          <a:solidFill>
                            <a:schemeClr val="tx1"/>
                          </a:solidFill>
                        </a:rPr>
                        <a:t>If (AL) &gt; data8  then CF=0,</a:t>
                      </a:r>
                      <a:r>
                        <a:rPr lang="en-US" sz="1400" b="1" u="none" baseline="0" dirty="0" smtClean="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(AL) &lt; data8  then CF=1,</a:t>
                      </a:r>
                      <a:r>
                        <a:rPr lang="en-US" sz="1400" b="1" u="none" baseline="0" dirty="0" smtClean="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(AL) = data8  then CF=0,</a:t>
                      </a:r>
                      <a:r>
                        <a:rPr lang="en-US" sz="1400" b="1" u="none" baseline="0" dirty="0" smtClean="0">
                          <a:solidFill>
                            <a:schemeClr val="tx1"/>
                          </a:solidFill>
                        </a:rPr>
                        <a:t> ZF=1, SF=0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u="none" baseline="0" dirty="0" smtClean="0">
                        <a:solidFill>
                          <a:schemeClr val="tx1"/>
                        </a:solidFill>
                      </a:endParaRPr>
                    </a:p>
                    <a:p>
                      <a:endParaRPr lang="en-US" sz="1400" b="1" u="none" baseline="0" dirty="0" smtClean="0">
                        <a:solidFill>
                          <a:schemeClr val="tx1"/>
                        </a:solidFill>
                        <a:sym typeface="Symbol"/>
                      </a:endParaRPr>
                    </a:p>
                    <a:p>
                      <a:r>
                        <a:rPr lang="en-US" sz="1400" b="1" dirty="0" smtClean="0">
                          <a:solidFill>
                            <a:schemeClr val="tx1"/>
                          </a:solidFill>
                        </a:rPr>
                        <a:t>Modify flags </a:t>
                      </a:r>
                      <a:r>
                        <a:rPr lang="en-US" sz="1400" b="1" dirty="0" smtClean="0">
                          <a:solidFill>
                            <a:schemeClr val="tx1"/>
                          </a:solidFill>
                          <a:sym typeface="Symbol"/>
                        </a:rPr>
                        <a:t> (AX) – data16</a:t>
                      </a:r>
                      <a:endParaRPr lang="en-US" sz="1400" b="1" dirty="0" smtClean="0">
                        <a:solidFill>
                          <a:schemeClr val="tx1"/>
                        </a:solidFill>
                      </a:endParaRPr>
                    </a:p>
                    <a:p>
                      <a:endParaRPr lang="en-US" sz="1400" b="1" dirty="0" smtClean="0">
                        <a:solidFill>
                          <a:schemeClr val="tx1"/>
                        </a:solidFill>
                      </a:endParaRPr>
                    </a:p>
                    <a:p>
                      <a:r>
                        <a:rPr lang="en-US" sz="1400" b="1" u="none" dirty="0" smtClean="0">
                          <a:solidFill>
                            <a:schemeClr val="tx1"/>
                          </a:solidFill>
                        </a:rPr>
                        <a:t>If (AX) &gt; data16      then CF=0,</a:t>
                      </a:r>
                      <a:r>
                        <a:rPr lang="en-US" sz="1400" b="1" u="none" baseline="0" dirty="0" smtClean="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a:t>
                      </a:r>
                      <a:r>
                        <a:rPr lang="en-US" sz="1400" b="1" u="none" dirty="0" err="1" smtClean="0">
                          <a:solidFill>
                            <a:schemeClr val="tx1"/>
                          </a:solidFill>
                        </a:rPr>
                        <a:t>mem</a:t>
                      </a:r>
                      <a:r>
                        <a:rPr lang="en-US" sz="1400" b="1" u="none" dirty="0" smtClean="0">
                          <a:solidFill>
                            <a:schemeClr val="tx1"/>
                          </a:solidFill>
                        </a:rPr>
                        <a:t>) &lt; data16  then CF=1,</a:t>
                      </a:r>
                      <a:r>
                        <a:rPr lang="en-US" sz="1400" b="1" u="none" baseline="0" dirty="0" smtClean="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a:t>
                      </a:r>
                      <a:r>
                        <a:rPr lang="en-US" sz="1400" b="1" u="none" dirty="0" err="1" smtClean="0">
                          <a:solidFill>
                            <a:schemeClr val="tx1"/>
                          </a:solidFill>
                        </a:rPr>
                        <a:t>mem</a:t>
                      </a:r>
                      <a:r>
                        <a:rPr lang="en-US" sz="1400" b="1" u="none" dirty="0" smtClean="0">
                          <a:solidFill>
                            <a:schemeClr val="tx1"/>
                          </a:solidFill>
                        </a:rPr>
                        <a:t>) = data16  then CF=0,</a:t>
                      </a:r>
                      <a:r>
                        <a:rPr lang="en-US" sz="1400" b="1" u="none" baseline="0" dirty="0" smtClean="0">
                          <a:solidFill>
                            <a:schemeClr val="tx1"/>
                          </a:solidFill>
                        </a:rPr>
                        <a:t> ZF=1, SF=0</a:t>
                      </a:r>
                      <a:endParaRPr lang="en-US" sz="1400" b="1" baseline="0" dirty="0" smtClean="0">
                        <a:solidFill>
                          <a:schemeClr val="tx1"/>
                        </a:solidFill>
                        <a:sym typeface="Symbol"/>
                      </a:endParaRPr>
                    </a:p>
                    <a:p>
                      <a:endParaRPr lang="en-US" sz="1400" b="1" dirty="0" smtClean="0">
                        <a:solidFill>
                          <a:schemeClr val="tx1"/>
                        </a:solidFill>
                      </a:endParaRPr>
                    </a:p>
                  </a:txBody>
                  <a:tcPr>
                    <a:solidFill>
                      <a:srgbClr val="FFCCCC"/>
                    </a:solidFill>
                  </a:tcPr>
                </a:tc>
              </a:tr>
            </a:tbl>
          </a:graphicData>
        </a:graphic>
      </p:graphicFrame>
    </p:spTree>
    <p:extLst>
      <p:ext uri="{BB962C8B-B14F-4D97-AF65-F5344CB8AC3E}">
        <p14:creationId xmlns:p14="http://schemas.microsoft.com/office/powerpoint/2010/main" val="5246258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62200"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3. Logical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63</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AND, OR, XOR, TEST, SHR, SHL, RCR, RCL …</a:t>
            </a:r>
            <a:endParaRPr lang="en-US" b="1" dirty="0">
              <a:solidFill>
                <a:srgbClr val="FF0000"/>
              </a:solidFill>
            </a:endParaRPr>
          </a:p>
        </p:txBody>
      </p:sp>
      <p:pic>
        <p:nvPicPr>
          <p:cNvPr id="1027" name="Picture 3" descr="C:\Users\AMMU\Desktop\Scans\1 copy.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1828800"/>
            <a:ext cx="6846087" cy="242426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MMU\Desktop\Scans\2 copy.t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7361" y="4311868"/>
            <a:ext cx="6790858" cy="24647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MMU\Desktop\Scans\2 copy copy.t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4881" y="1883645"/>
            <a:ext cx="6781522"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30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2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9"/>
                                        </p:tgtEl>
                                        <p:attrNameLst>
                                          <p:attrName>style.visibility</p:attrName>
                                        </p:attrNameLst>
                                      </p:cBhvr>
                                      <p:to>
                                        <p:strVal val="hidden"/>
                                      </p:to>
                                    </p:set>
                                  </p:childTnLst>
                                </p:cTn>
                              </p:par>
                              <p:par>
                                <p:cTn id="9" presetID="10" presetClass="entr" presetSubtype="0"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animEffect transition="in" filter="fade">
                                      <p:cBhvr>
                                        <p:cTn id="11"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971800"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3. Logical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64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AND, OR, XOR, TEST, SHR, SHL, RCR, RCL …</a:t>
            </a:r>
            <a:endParaRPr lang="en-US" b="1" dirty="0">
              <a:solidFill>
                <a:srgbClr val="FF0000"/>
              </a:solidFill>
            </a:endParaRPr>
          </a:p>
        </p:txBody>
      </p:sp>
      <p:pic>
        <p:nvPicPr>
          <p:cNvPr id="2050" name="Picture 2" descr="C:\Users\AMMU\Desktop\Scans\2 copycopycopy.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0731" y="1664732"/>
            <a:ext cx="6248400" cy="24674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MMU\Desktop\Scans\3 copy.t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752" y="4074399"/>
            <a:ext cx="6248400" cy="1680342"/>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AMMU\Desktop\Scans\3 copycopy.t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81752" y="5519491"/>
            <a:ext cx="6472340" cy="1347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95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3"/>
                                        </p:tgtEl>
                                        <p:attrNameLst>
                                          <p:attrName>style.visibility</p:attrName>
                                        </p:attrNameLst>
                                      </p:cBhvr>
                                      <p:to>
                                        <p:strVal val="visible"/>
                                      </p:to>
                                    </p:set>
                                    <p:animEffect transition="in" filter="fade">
                                      <p:cBhvr>
                                        <p:cTn id="12"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612932"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3. Logical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65</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AND, OR, XOR, TEST, SHR, SHL, RCR, RCL …</a:t>
            </a:r>
            <a:endParaRPr lang="en-US" b="1" dirty="0">
              <a:solidFill>
                <a:srgbClr val="FF0000"/>
              </a:solidFill>
            </a:endParaRPr>
          </a:p>
        </p:txBody>
      </p:sp>
      <p:pic>
        <p:nvPicPr>
          <p:cNvPr id="3074" name="Picture 2" descr="C:\Users\AMMU\Desktop\Scans\3 cccc.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751" y="1986890"/>
            <a:ext cx="6185849" cy="15606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MMU\Desktop\Scans\4c.t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752" y="3661490"/>
            <a:ext cx="6185848" cy="125950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AMMU\Desktop\Scans\4cc.t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87007" y="5010335"/>
            <a:ext cx="6180593" cy="1314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49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fade">
                                      <p:cBhvr>
                                        <p:cTn id="12"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6. Control Transfer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66</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5" name="TextBox 4"/>
          <p:cNvSpPr txBox="1"/>
          <p:nvPr/>
        </p:nvSpPr>
        <p:spPr>
          <a:xfrm>
            <a:off x="1066800" y="1381780"/>
            <a:ext cx="7162800" cy="523220"/>
          </a:xfrm>
          <a:prstGeom prst="rect">
            <a:avLst/>
          </a:prstGeom>
          <a:noFill/>
        </p:spPr>
        <p:txBody>
          <a:bodyPr wrap="square" rtlCol="0">
            <a:spAutoFit/>
          </a:bodyPr>
          <a:lstStyle/>
          <a:p>
            <a:pPr marL="285750" indent="-285750">
              <a:buBlip>
                <a:blip r:embed="rId3"/>
              </a:buBlip>
            </a:pPr>
            <a:r>
              <a:rPr lang="en-US" sz="1400" b="1" dirty="0" smtClean="0"/>
              <a:t>Transfer the control to a specific destination or target instruction</a:t>
            </a:r>
          </a:p>
          <a:p>
            <a:pPr marL="285750" indent="-285750">
              <a:buBlip>
                <a:blip r:embed="rId3"/>
              </a:buBlip>
            </a:pPr>
            <a:r>
              <a:rPr lang="en-US" sz="1400" b="1" dirty="0" smtClean="0"/>
              <a:t>Do not affect flags</a:t>
            </a:r>
            <a:endParaRPr lang="en-US" sz="1400" b="1" dirty="0"/>
          </a:p>
        </p:txBody>
      </p:sp>
      <p:graphicFrame>
        <p:nvGraphicFramePr>
          <p:cNvPr id="11" name="Table 10"/>
          <p:cNvGraphicFramePr>
            <a:graphicFrameLocks noGrp="1"/>
          </p:cNvGraphicFramePr>
          <p:nvPr>
            <p:extLst>
              <p:ext uri="{D42A27DB-BD31-4B8C-83A1-F6EECF244321}">
                <p14:modId xmlns:p14="http://schemas.microsoft.com/office/powerpoint/2010/main" val="783229438"/>
              </p:ext>
            </p:extLst>
          </p:nvPr>
        </p:nvGraphicFramePr>
        <p:xfrm>
          <a:off x="1295400" y="2922105"/>
          <a:ext cx="6858000" cy="1497495"/>
        </p:xfrm>
        <a:graphic>
          <a:graphicData uri="http://schemas.openxmlformats.org/drawingml/2006/table">
            <a:tbl>
              <a:tblPr firstRow="1" bandRow="1">
                <a:tableStyleId>{5C22544A-7EE6-4342-B048-85BDC9FD1C3A}</a:tableStyleId>
              </a:tblPr>
              <a:tblGrid>
                <a:gridCol w="3276600"/>
                <a:gridCol w="3581400"/>
              </a:tblGrid>
              <a:tr h="304800">
                <a:tc>
                  <a:txBody>
                    <a:bodyPr/>
                    <a:lstStyle/>
                    <a:p>
                      <a:r>
                        <a:rPr lang="en-US" sz="1400" b="1" dirty="0" smtClean="0">
                          <a:solidFill>
                            <a:srgbClr val="C00000"/>
                          </a:solidFill>
                        </a:rPr>
                        <a:t>Mnemonics</a:t>
                      </a:r>
                    </a:p>
                  </a:txBody>
                  <a:tcPr>
                    <a:solidFill>
                      <a:srgbClr val="CCECFF"/>
                    </a:solidFill>
                  </a:tcPr>
                </a:tc>
                <a:tc>
                  <a:txBody>
                    <a:bodyPr/>
                    <a:lstStyle/>
                    <a:p>
                      <a:r>
                        <a:rPr lang="en-US" sz="1400" b="1" dirty="0" smtClean="0">
                          <a:solidFill>
                            <a:srgbClr val="C00000"/>
                          </a:solidFill>
                        </a:rPr>
                        <a:t>Explanation</a:t>
                      </a:r>
                    </a:p>
                  </a:txBody>
                  <a:tcPr>
                    <a:solidFill>
                      <a:srgbClr val="CCECFF"/>
                    </a:solidFill>
                  </a:tcPr>
                </a:tc>
              </a:tr>
              <a:tr h="397565">
                <a:tc>
                  <a:txBody>
                    <a:bodyPr/>
                    <a:lstStyle/>
                    <a:p>
                      <a:r>
                        <a:rPr lang="en-US" sz="1400" b="1" dirty="0" smtClean="0">
                          <a:solidFill>
                            <a:schemeClr val="tx1"/>
                          </a:solidFill>
                        </a:rPr>
                        <a:t>CALL </a:t>
                      </a:r>
                      <a:r>
                        <a:rPr lang="en-US" sz="1400" b="1" dirty="0" err="1" smtClean="0">
                          <a:solidFill>
                            <a:schemeClr val="tx1"/>
                          </a:solidFill>
                        </a:rPr>
                        <a:t>reg</a:t>
                      </a:r>
                      <a:r>
                        <a:rPr lang="en-US" sz="1400" b="1" dirty="0" smtClean="0">
                          <a:solidFill>
                            <a:schemeClr val="tx1"/>
                          </a:solidFill>
                        </a:rPr>
                        <a:t>/ </a:t>
                      </a:r>
                      <a:r>
                        <a:rPr lang="en-US" sz="1400" b="1" dirty="0" err="1" smtClean="0">
                          <a:solidFill>
                            <a:schemeClr val="tx1"/>
                          </a:solidFill>
                        </a:rPr>
                        <a:t>mem</a:t>
                      </a:r>
                      <a:r>
                        <a:rPr lang="en-US" sz="1400" b="1" dirty="0" smtClean="0">
                          <a:solidFill>
                            <a:schemeClr val="tx1"/>
                          </a:solidFill>
                        </a:rPr>
                        <a:t>/ disp16</a:t>
                      </a:r>
                    </a:p>
                  </a:txBody>
                  <a:tcPr>
                    <a:solidFill>
                      <a:srgbClr val="CCECFF"/>
                    </a:solidFill>
                  </a:tcPr>
                </a:tc>
                <a:tc>
                  <a:txBody>
                    <a:bodyPr/>
                    <a:lstStyle/>
                    <a:p>
                      <a:r>
                        <a:rPr lang="en-US" sz="1400" b="1" dirty="0" smtClean="0">
                          <a:solidFill>
                            <a:schemeClr val="tx1"/>
                          </a:solidFill>
                        </a:rPr>
                        <a:t>Call subroutine</a:t>
                      </a:r>
                    </a:p>
                  </a:txBody>
                  <a:tcPr>
                    <a:solidFill>
                      <a:srgbClr val="CCECFF"/>
                    </a:solidFill>
                  </a:tcPr>
                </a:tc>
              </a:tr>
              <a:tr h="397565">
                <a:tc>
                  <a:txBody>
                    <a:bodyPr/>
                    <a:lstStyle/>
                    <a:p>
                      <a:r>
                        <a:rPr lang="en-US" sz="1400" b="1" dirty="0" smtClean="0">
                          <a:solidFill>
                            <a:schemeClr val="tx1"/>
                          </a:solidFill>
                        </a:rPr>
                        <a:t>RET</a:t>
                      </a:r>
                    </a:p>
                  </a:txBody>
                  <a:tcPr>
                    <a:solidFill>
                      <a:srgbClr val="CCECFF"/>
                    </a:solidFill>
                  </a:tcPr>
                </a:tc>
                <a:tc>
                  <a:txBody>
                    <a:bodyPr/>
                    <a:lstStyle/>
                    <a:p>
                      <a:r>
                        <a:rPr lang="en-US" sz="1400" b="1" dirty="0" smtClean="0">
                          <a:solidFill>
                            <a:schemeClr val="tx1"/>
                          </a:solidFill>
                        </a:rPr>
                        <a:t>Return from</a:t>
                      </a:r>
                      <a:r>
                        <a:rPr lang="en-US" sz="1400" b="1" baseline="0" dirty="0" smtClean="0">
                          <a:solidFill>
                            <a:schemeClr val="tx1"/>
                          </a:solidFill>
                        </a:rPr>
                        <a:t> subroutine</a:t>
                      </a:r>
                      <a:endParaRPr lang="en-US" sz="1400" b="1" dirty="0" smtClean="0">
                        <a:solidFill>
                          <a:schemeClr val="tx1"/>
                        </a:solidFill>
                      </a:endParaRPr>
                    </a:p>
                  </a:txBody>
                  <a:tcPr>
                    <a:solidFill>
                      <a:srgbClr val="CCECFF"/>
                    </a:solidFill>
                  </a:tcPr>
                </a:tc>
              </a:tr>
              <a:tr h="397565">
                <a:tc>
                  <a:txBody>
                    <a:bodyPr/>
                    <a:lstStyle/>
                    <a:p>
                      <a:r>
                        <a:rPr lang="en-US" sz="1400" b="1" dirty="0" smtClean="0">
                          <a:solidFill>
                            <a:schemeClr val="tx1"/>
                          </a:solidFill>
                        </a:rPr>
                        <a:t>JMP</a:t>
                      </a:r>
                      <a:r>
                        <a:rPr lang="en-US" sz="1400" b="1" baseline="0" dirty="0" smtClean="0">
                          <a:solidFill>
                            <a:schemeClr val="tx1"/>
                          </a:solidFill>
                        </a:rPr>
                        <a:t> </a:t>
                      </a:r>
                      <a:r>
                        <a:rPr lang="en-US" sz="1400" b="1" baseline="0" dirty="0" err="1" smtClean="0">
                          <a:solidFill>
                            <a:schemeClr val="tx1"/>
                          </a:solidFill>
                        </a:rPr>
                        <a:t>reg</a:t>
                      </a:r>
                      <a:r>
                        <a:rPr lang="en-US" sz="1400" b="1" baseline="0" dirty="0" smtClean="0">
                          <a:solidFill>
                            <a:schemeClr val="tx1"/>
                          </a:solidFill>
                        </a:rPr>
                        <a:t>/ </a:t>
                      </a:r>
                      <a:r>
                        <a:rPr lang="en-US" sz="1400" b="1" baseline="0" dirty="0" err="1" smtClean="0">
                          <a:solidFill>
                            <a:schemeClr val="tx1"/>
                          </a:solidFill>
                        </a:rPr>
                        <a:t>mem</a:t>
                      </a:r>
                      <a:r>
                        <a:rPr lang="en-US" sz="1400" b="1" baseline="0" dirty="0" smtClean="0">
                          <a:solidFill>
                            <a:schemeClr val="tx1"/>
                          </a:solidFill>
                        </a:rPr>
                        <a:t>/ disp8/ disp16</a:t>
                      </a:r>
                      <a:endParaRPr lang="en-US" sz="1400" b="1" dirty="0" smtClean="0">
                        <a:solidFill>
                          <a:schemeClr val="tx1"/>
                        </a:solidFill>
                      </a:endParaRPr>
                    </a:p>
                  </a:txBody>
                  <a:tcPr>
                    <a:solidFill>
                      <a:srgbClr val="CCECFF"/>
                    </a:solidFill>
                  </a:tcPr>
                </a:tc>
                <a:tc>
                  <a:txBody>
                    <a:bodyPr/>
                    <a:lstStyle/>
                    <a:p>
                      <a:r>
                        <a:rPr lang="en-US" sz="1400" b="1" dirty="0" smtClean="0">
                          <a:solidFill>
                            <a:schemeClr val="tx1"/>
                          </a:solidFill>
                        </a:rPr>
                        <a:t>Unconditional</a:t>
                      </a:r>
                      <a:r>
                        <a:rPr lang="en-US" sz="1400" b="1" baseline="0" dirty="0" smtClean="0">
                          <a:solidFill>
                            <a:schemeClr val="tx1"/>
                          </a:solidFill>
                        </a:rPr>
                        <a:t> jump</a:t>
                      </a:r>
                      <a:endParaRPr lang="en-US" sz="1400" b="1" dirty="0" smtClean="0">
                        <a:solidFill>
                          <a:schemeClr val="tx1"/>
                        </a:solidFill>
                      </a:endParaRPr>
                    </a:p>
                  </a:txBody>
                  <a:tcPr>
                    <a:solidFill>
                      <a:srgbClr val="CCECFF"/>
                    </a:solidFill>
                  </a:tcPr>
                </a:tc>
              </a:tr>
            </a:tbl>
          </a:graphicData>
        </a:graphic>
      </p:graphicFrame>
      <p:sp>
        <p:nvSpPr>
          <p:cNvPr id="7" name="TextBox 6"/>
          <p:cNvSpPr txBox="1"/>
          <p:nvPr/>
        </p:nvSpPr>
        <p:spPr>
          <a:xfrm>
            <a:off x="838200" y="2438400"/>
            <a:ext cx="3416320" cy="307777"/>
          </a:xfrm>
          <a:prstGeom prst="rect">
            <a:avLst/>
          </a:prstGeom>
          <a:noFill/>
        </p:spPr>
        <p:txBody>
          <a:bodyPr wrap="none" rtlCol="0">
            <a:spAutoFit/>
          </a:bodyPr>
          <a:lstStyle/>
          <a:p>
            <a:pPr marL="285750" indent="-285750">
              <a:buFont typeface="Wingdings" pitchFamily="2" charset="2"/>
              <a:buChar char="q"/>
            </a:pPr>
            <a:r>
              <a:rPr lang="en-US" sz="1400" b="1" dirty="0" smtClean="0"/>
              <a:t>8086 Unconditional transfers</a:t>
            </a:r>
            <a:endParaRPr lang="en-US" sz="1400" b="1" dirty="0"/>
          </a:p>
        </p:txBody>
      </p:sp>
    </p:spTree>
    <p:extLst>
      <p:ext uri="{BB962C8B-B14F-4D97-AF65-F5344CB8AC3E}">
        <p14:creationId xmlns:p14="http://schemas.microsoft.com/office/powerpoint/2010/main" val="222939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6. Control Transfer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67</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7" name="TextBox 6"/>
          <p:cNvSpPr txBox="1"/>
          <p:nvPr/>
        </p:nvSpPr>
        <p:spPr>
          <a:xfrm>
            <a:off x="152400" y="1381780"/>
            <a:ext cx="3047999" cy="523220"/>
          </a:xfrm>
          <a:prstGeom prst="rect">
            <a:avLst/>
          </a:prstGeom>
          <a:noFill/>
        </p:spPr>
        <p:txBody>
          <a:bodyPr wrap="square" rtlCol="0">
            <a:spAutoFit/>
          </a:bodyPr>
          <a:lstStyle/>
          <a:p>
            <a:pPr marL="285750" indent="-285750">
              <a:buFont typeface="Wingdings" pitchFamily="2" charset="2"/>
              <a:buChar char="q"/>
            </a:pPr>
            <a:r>
              <a:rPr lang="en-US" sz="1400" b="1" dirty="0" smtClean="0"/>
              <a:t>8086 signed conditional branch instructions</a:t>
            </a:r>
            <a:endParaRPr lang="en-US" sz="1400" b="1" dirty="0"/>
          </a:p>
        </p:txBody>
      </p:sp>
      <p:sp>
        <p:nvSpPr>
          <p:cNvPr id="9" name="TextBox 8"/>
          <p:cNvSpPr txBox="1"/>
          <p:nvPr/>
        </p:nvSpPr>
        <p:spPr>
          <a:xfrm>
            <a:off x="4724400" y="1371600"/>
            <a:ext cx="3529084" cy="523220"/>
          </a:xfrm>
          <a:prstGeom prst="rect">
            <a:avLst/>
          </a:prstGeom>
          <a:noFill/>
        </p:spPr>
        <p:txBody>
          <a:bodyPr wrap="square" rtlCol="0">
            <a:spAutoFit/>
          </a:bodyPr>
          <a:lstStyle/>
          <a:p>
            <a:pPr marL="285750" indent="-285750">
              <a:buFont typeface="Wingdings" pitchFamily="2" charset="2"/>
              <a:buChar char="q"/>
            </a:pPr>
            <a:r>
              <a:rPr lang="en-US" sz="1400" b="1" dirty="0" smtClean="0"/>
              <a:t>8086 unsigned conditional branch instructions</a:t>
            </a:r>
            <a:endParaRPr lang="en-US" sz="1400" b="1" dirty="0"/>
          </a:p>
        </p:txBody>
      </p:sp>
      <p:sp>
        <p:nvSpPr>
          <p:cNvPr id="5" name="TextBox 4"/>
          <p:cNvSpPr txBox="1"/>
          <p:nvPr/>
        </p:nvSpPr>
        <p:spPr>
          <a:xfrm>
            <a:off x="1447800" y="2943761"/>
            <a:ext cx="6553200" cy="1323439"/>
          </a:xfrm>
          <a:prstGeom prst="rect">
            <a:avLst/>
          </a:prstGeom>
          <a:noFill/>
        </p:spPr>
        <p:txBody>
          <a:bodyPr wrap="square" rtlCol="0">
            <a:spAutoFit/>
          </a:bodyPr>
          <a:lstStyle/>
          <a:p>
            <a:pPr marL="285750" indent="-285750">
              <a:buBlip>
                <a:blip r:embed="rId3"/>
              </a:buBlip>
            </a:pPr>
            <a:r>
              <a:rPr lang="en-US" sz="1600" b="1" dirty="0" smtClean="0">
                <a:solidFill>
                  <a:srgbClr val="990033"/>
                </a:solidFill>
              </a:rPr>
              <a:t>Checks flags</a:t>
            </a:r>
          </a:p>
          <a:p>
            <a:pPr marL="285750" indent="-285750">
              <a:buBlip>
                <a:blip r:embed="rId3"/>
              </a:buBlip>
            </a:pPr>
            <a:endParaRPr lang="en-US" sz="1600" b="1" dirty="0">
              <a:solidFill>
                <a:srgbClr val="990033"/>
              </a:solidFill>
            </a:endParaRPr>
          </a:p>
          <a:p>
            <a:pPr marL="285750" indent="-285750">
              <a:buBlip>
                <a:blip r:embed="rId3"/>
              </a:buBlip>
            </a:pPr>
            <a:r>
              <a:rPr lang="en-US" sz="1600" b="1" dirty="0" smtClean="0">
                <a:solidFill>
                  <a:srgbClr val="990033"/>
                </a:solidFill>
              </a:rPr>
              <a:t>If conditions are true, the program control is transferred to the new memory location in the same segment by modifying the content of IP</a:t>
            </a:r>
            <a:endParaRPr lang="en-US" sz="1600" b="1" dirty="0">
              <a:solidFill>
                <a:srgbClr val="990033"/>
              </a:solidFill>
            </a:endParaRPr>
          </a:p>
        </p:txBody>
      </p:sp>
    </p:spTree>
    <p:extLst>
      <p:ext uri="{BB962C8B-B14F-4D97-AF65-F5344CB8AC3E}">
        <p14:creationId xmlns:p14="http://schemas.microsoft.com/office/powerpoint/2010/main" val="37834714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6. Control Transfer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68</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023732624"/>
              </p:ext>
            </p:extLst>
          </p:nvPr>
        </p:nvGraphicFramePr>
        <p:xfrm>
          <a:off x="228600" y="2057400"/>
          <a:ext cx="4114800" cy="4572000"/>
        </p:xfrm>
        <a:graphic>
          <a:graphicData uri="http://schemas.openxmlformats.org/drawingml/2006/table">
            <a:tbl>
              <a:tblPr firstRow="1" bandRow="1">
                <a:tableStyleId>{5C22544A-7EE6-4342-B048-85BDC9FD1C3A}</a:tableStyleId>
              </a:tblPr>
              <a:tblGrid>
                <a:gridCol w="2057400"/>
                <a:gridCol w="2057400"/>
              </a:tblGrid>
              <a:tr h="304800">
                <a:tc>
                  <a:txBody>
                    <a:bodyPr/>
                    <a:lstStyle/>
                    <a:p>
                      <a:r>
                        <a:rPr lang="en-US" sz="1400" b="1" dirty="0" smtClean="0">
                          <a:solidFill>
                            <a:srgbClr val="C00000"/>
                          </a:solidFill>
                        </a:rPr>
                        <a:t>Name</a:t>
                      </a:r>
                    </a:p>
                  </a:txBody>
                  <a:tcPr>
                    <a:solidFill>
                      <a:srgbClr val="CCECFF"/>
                    </a:solidFill>
                  </a:tcPr>
                </a:tc>
                <a:tc>
                  <a:txBody>
                    <a:bodyPr/>
                    <a:lstStyle/>
                    <a:p>
                      <a:r>
                        <a:rPr lang="en-US" sz="1400" b="1" dirty="0" smtClean="0">
                          <a:solidFill>
                            <a:srgbClr val="C00000"/>
                          </a:solidFill>
                        </a:rPr>
                        <a:t>Alternate name</a:t>
                      </a:r>
                    </a:p>
                  </a:txBody>
                  <a:tcPr>
                    <a:solidFill>
                      <a:srgbClr val="CCECFF"/>
                    </a:solidFill>
                  </a:tcPr>
                </a:tc>
              </a:tr>
              <a:tr h="609600">
                <a:tc>
                  <a:txBody>
                    <a:bodyPr/>
                    <a:lstStyle/>
                    <a:p>
                      <a:r>
                        <a:rPr lang="en-US" sz="1400" b="1" dirty="0" smtClean="0">
                          <a:solidFill>
                            <a:schemeClr val="tx1"/>
                          </a:solidFill>
                        </a:rPr>
                        <a:t>JE disp8</a:t>
                      </a:r>
                    </a:p>
                    <a:p>
                      <a:r>
                        <a:rPr lang="en-US" sz="1400" b="1" dirty="0" smtClean="0">
                          <a:solidFill>
                            <a:srgbClr val="FF0066"/>
                          </a:solidFill>
                        </a:rPr>
                        <a:t>Jump if equal</a:t>
                      </a:r>
                    </a:p>
                  </a:txBody>
                  <a:tcPr>
                    <a:solidFill>
                      <a:srgbClr val="CCECFF"/>
                    </a:solidFill>
                  </a:tcPr>
                </a:tc>
                <a:tc>
                  <a:txBody>
                    <a:bodyPr/>
                    <a:lstStyle/>
                    <a:p>
                      <a:r>
                        <a:rPr lang="en-US" sz="1400" b="1" dirty="0" smtClean="0">
                          <a:solidFill>
                            <a:schemeClr val="tx1"/>
                          </a:solidFill>
                        </a:rPr>
                        <a:t>JZ disp8</a:t>
                      </a:r>
                    </a:p>
                    <a:p>
                      <a:r>
                        <a:rPr lang="en-US" sz="1400" b="1" dirty="0" smtClean="0">
                          <a:solidFill>
                            <a:srgbClr val="FF0066"/>
                          </a:solidFill>
                        </a:rPr>
                        <a:t>Jump if result is 0</a:t>
                      </a:r>
                    </a:p>
                  </a:txBody>
                  <a:tcPr>
                    <a:solidFill>
                      <a:srgbClr val="CCECFF"/>
                    </a:solidFill>
                  </a:tcPr>
                </a:tc>
              </a:tr>
              <a:tr h="397565">
                <a:tc>
                  <a:txBody>
                    <a:bodyPr/>
                    <a:lstStyle/>
                    <a:p>
                      <a:r>
                        <a:rPr lang="en-US" sz="1400" b="1" dirty="0" smtClean="0">
                          <a:solidFill>
                            <a:schemeClr val="tx1"/>
                          </a:solidFill>
                        </a:rPr>
                        <a:t>JNE disp8</a:t>
                      </a:r>
                    </a:p>
                    <a:p>
                      <a:r>
                        <a:rPr lang="en-US" sz="1400" b="1" dirty="0" smtClean="0">
                          <a:solidFill>
                            <a:srgbClr val="FF0066"/>
                          </a:solidFill>
                        </a:rPr>
                        <a:t>Jump if not equal</a:t>
                      </a:r>
                    </a:p>
                  </a:txBody>
                  <a:tcPr>
                    <a:solidFill>
                      <a:srgbClr val="CCECFF"/>
                    </a:solidFill>
                  </a:tcPr>
                </a:tc>
                <a:tc>
                  <a:txBody>
                    <a:bodyPr/>
                    <a:lstStyle/>
                    <a:p>
                      <a:r>
                        <a:rPr lang="en-US" sz="1400" b="1" dirty="0" smtClean="0">
                          <a:solidFill>
                            <a:schemeClr val="tx1"/>
                          </a:solidFill>
                        </a:rPr>
                        <a:t>JNZ disp8</a:t>
                      </a:r>
                    </a:p>
                    <a:p>
                      <a:r>
                        <a:rPr lang="en-US" sz="1400" b="1" dirty="0" smtClean="0">
                          <a:solidFill>
                            <a:srgbClr val="FF0066"/>
                          </a:solidFill>
                        </a:rPr>
                        <a:t>Jump if not zero</a:t>
                      </a:r>
                    </a:p>
                  </a:txBody>
                  <a:tcPr>
                    <a:solidFill>
                      <a:srgbClr val="CCECFF"/>
                    </a:solidFill>
                  </a:tcPr>
                </a:tc>
              </a:tr>
              <a:tr h="397565">
                <a:tc>
                  <a:txBody>
                    <a:bodyPr/>
                    <a:lstStyle/>
                    <a:p>
                      <a:r>
                        <a:rPr lang="en-US" sz="1400" b="1" dirty="0" smtClean="0">
                          <a:solidFill>
                            <a:schemeClr val="tx1"/>
                          </a:solidFill>
                        </a:rPr>
                        <a:t>JG disp8</a:t>
                      </a:r>
                    </a:p>
                    <a:p>
                      <a:r>
                        <a:rPr lang="en-US" sz="1400" b="1" dirty="0" smtClean="0">
                          <a:solidFill>
                            <a:srgbClr val="FF0066"/>
                          </a:solidFill>
                        </a:rPr>
                        <a:t>Jump if greater</a:t>
                      </a:r>
                    </a:p>
                  </a:txBody>
                  <a:tcPr>
                    <a:solidFill>
                      <a:srgbClr val="CCECFF"/>
                    </a:solidFill>
                  </a:tcPr>
                </a:tc>
                <a:tc>
                  <a:txBody>
                    <a:bodyPr/>
                    <a:lstStyle/>
                    <a:p>
                      <a:r>
                        <a:rPr lang="en-US" sz="1400" b="1" dirty="0" smtClean="0">
                          <a:solidFill>
                            <a:schemeClr val="tx1"/>
                          </a:solidFill>
                        </a:rPr>
                        <a:t>JNLE disp8</a:t>
                      </a:r>
                    </a:p>
                    <a:p>
                      <a:r>
                        <a:rPr lang="en-US" sz="1400" b="1" dirty="0" smtClean="0">
                          <a:solidFill>
                            <a:srgbClr val="FF0066"/>
                          </a:solidFill>
                        </a:rPr>
                        <a:t>Jump if not less or equal</a:t>
                      </a:r>
                    </a:p>
                  </a:txBody>
                  <a:tcPr>
                    <a:solidFill>
                      <a:srgbClr val="CCECFF"/>
                    </a:solidFill>
                  </a:tcPr>
                </a:tc>
              </a:tr>
              <a:tr h="397565">
                <a:tc>
                  <a:txBody>
                    <a:bodyPr/>
                    <a:lstStyle/>
                    <a:p>
                      <a:r>
                        <a:rPr lang="en-US" sz="1400" b="1" dirty="0" smtClean="0">
                          <a:solidFill>
                            <a:schemeClr val="tx1"/>
                          </a:solidFill>
                        </a:rPr>
                        <a:t>JGE disp8</a:t>
                      </a:r>
                    </a:p>
                    <a:p>
                      <a:r>
                        <a:rPr lang="en-US" sz="1400" b="1" dirty="0" smtClean="0">
                          <a:solidFill>
                            <a:srgbClr val="FF0066"/>
                          </a:solidFill>
                        </a:rPr>
                        <a:t>Jump if greater than or equal</a:t>
                      </a:r>
                    </a:p>
                  </a:txBody>
                  <a:tcPr>
                    <a:solidFill>
                      <a:srgbClr val="CCECFF"/>
                    </a:solidFill>
                  </a:tcPr>
                </a:tc>
                <a:tc>
                  <a:txBody>
                    <a:bodyPr/>
                    <a:lstStyle/>
                    <a:p>
                      <a:r>
                        <a:rPr lang="en-US" sz="1400" b="1" dirty="0" smtClean="0">
                          <a:solidFill>
                            <a:schemeClr val="tx1"/>
                          </a:solidFill>
                        </a:rPr>
                        <a:t>JNL disp8</a:t>
                      </a:r>
                    </a:p>
                    <a:p>
                      <a:r>
                        <a:rPr lang="en-US" sz="1400" b="1" dirty="0" smtClean="0">
                          <a:solidFill>
                            <a:srgbClr val="FF0066"/>
                          </a:solidFill>
                        </a:rPr>
                        <a:t>Jump if not less</a:t>
                      </a:r>
                    </a:p>
                  </a:txBody>
                  <a:tcPr>
                    <a:solidFill>
                      <a:srgbClr val="CCECFF"/>
                    </a:solidFill>
                  </a:tcPr>
                </a:tc>
              </a:tr>
              <a:tr h="397565">
                <a:tc>
                  <a:txBody>
                    <a:bodyPr/>
                    <a:lstStyle/>
                    <a:p>
                      <a:r>
                        <a:rPr lang="en-US" sz="1400" b="1" dirty="0" smtClean="0">
                          <a:solidFill>
                            <a:schemeClr val="tx1"/>
                          </a:solidFill>
                        </a:rPr>
                        <a:t>JL disp8</a:t>
                      </a:r>
                    </a:p>
                    <a:p>
                      <a:r>
                        <a:rPr lang="en-US" sz="1400" b="1" dirty="0" smtClean="0">
                          <a:solidFill>
                            <a:srgbClr val="FF0066"/>
                          </a:solidFill>
                        </a:rPr>
                        <a:t>Jump if less than</a:t>
                      </a:r>
                    </a:p>
                  </a:txBody>
                  <a:tcPr>
                    <a:solidFill>
                      <a:srgbClr val="CCECFF"/>
                    </a:solidFill>
                  </a:tcPr>
                </a:tc>
                <a:tc>
                  <a:txBody>
                    <a:bodyPr/>
                    <a:lstStyle/>
                    <a:p>
                      <a:r>
                        <a:rPr lang="en-US" sz="1400" b="1" dirty="0" smtClean="0">
                          <a:solidFill>
                            <a:schemeClr val="tx1"/>
                          </a:solidFill>
                        </a:rPr>
                        <a:t>JNGE disp8</a:t>
                      </a:r>
                    </a:p>
                    <a:p>
                      <a:r>
                        <a:rPr lang="en-US" sz="1400" b="1" dirty="0" smtClean="0">
                          <a:solidFill>
                            <a:srgbClr val="FF0066"/>
                          </a:solidFill>
                        </a:rPr>
                        <a:t>Jump if not greater than or equal</a:t>
                      </a:r>
                    </a:p>
                  </a:txBody>
                  <a:tcPr>
                    <a:solidFill>
                      <a:srgbClr val="CCECFF"/>
                    </a:solidFill>
                  </a:tcPr>
                </a:tc>
              </a:tr>
              <a:tr h="397565">
                <a:tc>
                  <a:txBody>
                    <a:bodyPr/>
                    <a:lstStyle/>
                    <a:p>
                      <a:r>
                        <a:rPr lang="en-US" sz="1400" b="1" dirty="0" smtClean="0">
                          <a:solidFill>
                            <a:schemeClr val="tx1"/>
                          </a:solidFill>
                        </a:rPr>
                        <a:t>JLE disp8</a:t>
                      </a:r>
                    </a:p>
                    <a:p>
                      <a:r>
                        <a:rPr lang="en-US" sz="1400" b="1" dirty="0" smtClean="0">
                          <a:solidFill>
                            <a:srgbClr val="FF0066"/>
                          </a:solidFill>
                        </a:rPr>
                        <a:t>Jump if less than or equal</a:t>
                      </a:r>
                    </a:p>
                  </a:txBody>
                  <a:tcPr>
                    <a:solidFill>
                      <a:srgbClr val="CCECFF"/>
                    </a:solidFill>
                  </a:tcPr>
                </a:tc>
                <a:tc>
                  <a:txBody>
                    <a:bodyPr/>
                    <a:lstStyle/>
                    <a:p>
                      <a:r>
                        <a:rPr lang="en-US" sz="1400" b="1" dirty="0" smtClean="0">
                          <a:solidFill>
                            <a:schemeClr val="tx1"/>
                          </a:solidFill>
                        </a:rPr>
                        <a:t>JNG</a:t>
                      </a:r>
                      <a:r>
                        <a:rPr lang="en-US" sz="1400" b="1" baseline="0" dirty="0" smtClean="0">
                          <a:solidFill>
                            <a:schemeClr val="tx1"/>
                          </a:solidFill>
                        </a:rPr>
                        <a:t> disp8</a:t>
                      </a:r>
                    </a:p>
                    <a:p>
                      <a:r>
                        <a:rPr lang="en-US" sz="1400" b="1" baseline="0" dirty="0" smtClean="0">
                          <a:solidFill>
                            <a:srgbClr val="FF0066"/>
                          </a:solidFill>
                        </a:rPr>
                        <a:t>Jump if not greater</a:t>
                      </a:r>
                      <a:endParaRPr lang="en-US" sz="1400" b="1" dirty="0" smtClean="0">
                        <a:solidFill>
                          <a:srgbClr val="FF0066"/>
                        </a:solidFill>
                      </a:endParaRPr>
                    </a:p>
                  </a:txBody>
                  <a:tcPr>
                    <a:solidFill>
                      <a:srgbClr val="CCECFF"/>
                    </a:solidFill>
                  </a:tcPr>
                </a:tc>
              </a:tr>
            </a:tbl>
          </a:graphicData>
        </a:graphic>
      </p:graphicFrame>
      <p:sp>
        <p:nvSpPr>
          <p:cNvPr id="7" name="TextBox 6"/>
          <p:cNvSpPr txBox="1"/>
          <p:nvPr/>
        </p:nvSpPr>
        <p:spPr>
          <a:xfrm>
            <a:off x="152400" y="1381780"/>
            <a:ext cx="3047999" cy="523220"/>
          </a:xfrm>
          <a:prstGeom prst="rect">
            <a:avLst/>
          </a:prstGeom>
          <a:noFill/>
        </p:spPr>
        <p:txBody>
          <a:bodyPr wrap="square" rtlCol="0">
            <a:spAutoFit/>
          </a:bodyPr>
          <a:lstStyle/>
          <a:p>
            <a:pPr marL="285750" indent="-285750">
              <a:buFont typeface="Wingdings" pitchFamily="2" charset="2"/>
              <a:buChar char="q"/>
            </a:pPr>
            <a:r>
              <a:rPr lang="en-US" sz="1400" b="1" dirty="0" smtClean="0"/>
              <a:t>8086 signed conditional branch instructions</a:t>
            </a:r>
            <a:endParaRPr lang="en-US" sz="1400" b="1" dirty="0"/>
          </a:p>
        </p:txBody>
      </p:sp>
      <p:sp>
        <p:nvSpPr>
          <p:cNvPr id="9" name="TextBox 8"/>
          <p:cNvSpPr txBox="1"/>
          <p:nvPr/>
        </p:nvSpPr>
        <p:spPr>
          <a:xfrm>
            <a:off x="4724400" y="1371600"/>
            <a:ext cx="3529084" cy="523220"/>
          </a:xfrm>
          <a:prstGeom prst="rect">
            <a:avLst/>
          </a:prstGeom>
          <a:noFill/>
        </p:spPr>
        <p:txBody>
          <a:bodyPr wrap="square" rtlCol="0">
            <a:spAutoFit/>
          </a:bodyPr>
          <a:lstStyle/>
          <a:p>
            <a:pPr marL="285750" indent="-285750">
              <a:buFont typeface="Wingdings" pitchFamily="2" charset="2"/>
              <a:buChar char="q"/>
            </a:pPr>
            <a:r>
              <a:rPr lang="en-US" sz="1400" b="1" dirty="0" smtClean="0"/>
              <a:t>8086 unsigned conditional branch instructions</a:t>
            </a:r>
            <a:endParaRPr lang="en-US" sz="1400" b="1" dirty="0"/>
          </a:p>
        </p:txBody>
      </p:sp>
      <p:graphicFrame>
        <p:nvGraphicFramePr>
          <p:cNvPr id="10" name="Table 9"/>
          <p:cNvGraphicFramePr>
            <a:graphicFrameLocks noGrp="1"/>
          </p:cNvGraphicFramePr>
          <p:nvPr>
            <p:extLst>
              <p:ext uri="{D42A27DB-BD31-4B8C-83A1-F6EECF244321}">
                <p14:modId xmlns:p14="http://schemas.microsoft.com/office/powerpoint/2010/main" val="3472271320"/>
              </p:ext>
            </p:extLst>
          </p:nvPr>
        </p:nvGraphicFramePr>
        <p:xfrm>
          <a:off x="4827896" y="2057400"/>
          <a:ext cx="4114800" cy="4617720"/>
        </p:xfrm>
        <a:graphic>
          <a:graphicData uri="http://schemas.openxmlformats.org/drawingml/2006/table">
            <a:tbl>
              <a:tblPr firstRow="1" bandRow="1">
                <a:tableStyleId>{5C22544A-7EE6-4342-B048-85BDC9FD1C3A}</a:tableStyleId>
              </a:tblPr>
              <a:tblGrid>
                <a:gridCol w="2057400"/>
                <a:gridCol w="2057400"/>
              </a:tblGrid>
              <a:tr h="304800">
                <a:tc>
                  <a:txBody>
                    <a:bodyPr/>
                    <a:lstStyle/>
                    <a:p>
                      <a:r>
                        <a:rPr lang="en-US" sz="1400" b="1" dirty="0" smtClean="0">
                          <a:solidFill>
                            <a:srgbClr val="C00000"/>
                          </a:solidFill>
                        </a:rPr>
                        <a:t>Name</a:t>
                      </a:r>
                    </a:p>
                  </a:txBody>
                  <a:tcPr>
                    <a:solidFill>
                      <a:srgbClr val="CCECFF"/>
                    </a:solidFill>
                  </a:tcPr>
                </a:tc>
                <a:tc>
                  <a:txBody>
                    <a:bodyPr/>
                    <a:lstStyle/>
                    <a:p>
                      <a:r>
                        <a:rPr lang="en-US" sz="1400" b="1" dirty="0" smtClean="0">
                          <a:solidFill>
                            <a:srgbClr val="C00000"/>
                          </a:solidFill>
                        </a:rPr>
                        <a:t>Alternate name</a:t>
                      </a:r>
                    </a:p>
                  </a:txBody>
                  <a:tcPr>
                    <a:solidFill>
                      <a:srgbClr val="CCECFF"/>
                    </a:solidFill>
                  </a:tcPr>
                </a:tc>
              </a:tr>
              <a:tr h="609600">
                <a:tc>
                  <a:txBody>
                    <a:bodyPr/>
                    <a:lstStyle/>
                    <a:p>
                      <a:r>
                        <a:rPr lang="en-US" sz="1400" b="1" dirty="0" smtClean="0">
                          <a:solidFill>
                            <a:schemeClr val="tx1"/>
                          </a:solidFill>
                        </a:rPr>
                        <a:t>JE disp8</a:t>
                      </a:r>
                    </a:p>
                    <a:p>
                      <a:r>
                        <a:rPr lang="en-US" sz="1400" b="1" dirty="0" smtClean="0">
                          <a:solidFill>
                            <a:srgbClr val="FF0066"/>
                          </a:solidFill>
                        </a:rPr>
                        <a:t>Jump if equal</a:t>
                      </a:r>
                    </a:p>
                  </a:txBody>
                  <a:tcPr>
                    <a:solidFill>
                      <a:srgbClr val="CCECFF"/>
                    </a:solidFill>
                  </a:tcPr>
                </a:tc>
                <a:tc>
                  <a:txBody>
                    <a:bodyPr/>
                    <a:lstStyle/>
                    <a:p>
                      <a:r>
                        <a:rPr lang="en-US" sz="1400" b="1" dirty="0" smtClean="0">
                          <a:solidFill>
                            <a:schemeClr val="tx1"/>
                          </a:solidFill>
                        </a:rPr>
                        <a:t>JZ disp8</a:t>
                      </a:r>
                    </a:p>
                    <a:p>
                      <a:r>
                        <a:rPr lang="en-US" sz="1400" b="1" dirty="0" smtClean="0">
                          <a:solidFill>
                            <a:srgbClr val="FF0066"/>
                          </a:solidFill>
                        </a:rPr>
                        <a:t>Jump if result is 0</a:t>
                      </a:r>
                    </a:p>
                  </a:txBody>
                  <a:tcPr>
                    <a:solidFill>
                      <a:srgbClr val="CCECFF"/>
                    </a:solidFill>
                  </a:tcPr>
                </a:tc>
              </a:tr>
              <a:tr h="397565">
                <a:tc>
                  <a:txBody>
                    <a:bodyPr/>
                    <a:lstStyle/>
                    <a:p>
                      <a:r>
                        <a:rPr lang="en-US" sz="1400" b="1" dirty="0" smtClean="0">
                          <a:solidFill>
                            <a:schemeClr val="tx1"/>
                          </a:solidFill>
                        </a:rPr>
                        <a:t>JNE disp8</a:t>
                      </a:r>
                    </a:p>
                    <a:p>
                      <a:r>
                        <a:rPr lang="en-US" sz="1400" b="1" dirty="0" smtClean="0">
                          <a:solidFill>
                            <a:srgbClr val="FF0066"/>
                          </a:solidFill>
                        </a:rPr>
                        <a:t>Jump if not equal</a:t>
                      </a:r>
                    </a:p>
                  </a:txBody>
                  <a:tcPr>
                    <a:solidFill>
                      <a:srgbClr val="CCECFF"/>
                    </a:solidFill>
                  </a:tcPr>
                </a:tc>
                <a:tc>
                  <a:txBody>
                    <a:bodyPr/>
                    <a:lstStyle/>
                    <a:p>
                      <a:r>
                        <a:rPr lang="en-US" sz="1400" b="1" dirty="0" smtClean="0">
                          <a:solidFill>
                            <a:schemeClr val="tx1"/>
                          </a:solidFill>
                        </a:rPr>
                        <a:t>JNZ disp8</a:t>
                      </a:r>
                    </a:p>
                    <a:p>
                      <a:r>
                        <a:rPr lang="en-US" sz="1400" b="1" dirty="0" smtClean="0">
                          <a:solidFill>
                            <a:srgbClr val="FF0066"/>
                          </a:solidFill>
                        </a:rPr>
                        <a:t>Jump if not zero</a:t>
                      </a:r>
                    </a:p>
                  </a:txBody>
                  <a:tcPr>
                    <a:solidFill>
                      <a:srgbClr val="CCECFF"/>
                    </a:solidFill>
                  </a:tcPr>
                </a:tc>
              </a:tr>
              <a:tr h="397565">
                <a:tc>
                  <a:txBody>
                    <a:bodyPr/>
                    <a:lstStyle/>
                    <a:p>
                      <a:r>
                        <a:rPr lang="en-US" sz="1400" b="1" dirty="0" smtClean="0">
                          <a:solidFill>
                            <a:schemeClr val="tx1"/>
                          </a:solidFill>
                        </a:rPr>
                        <a:t>JA disp8</a:t>
                      </a:r>
                    </a:p>
                    <a:p>
                      <a:r>
                        <a:rPr lang="en-US" sz="1400" b="1" dirty="0" smtClean="0">
                          <a:solidFill>
                            <a:srgbClr val="FF0066"/>
                          </a:solidFill>
                        </a:rPr>
                        <a:t>Jump if above</a:t>
                      </a:r>
                    </a:p>
                  </a:txBody>
                  <a:tcPr>
                    <a:solidFill>
                      <a:srgbClr val="CCECFF"/>
                    </a:solidFill>
                  </a:tcPr>
                </a:tc>
                <a:tc>
                  <a:txBody>
                    <a:bodyPr/>
                    <a:lstStyle/>
                    <a:p>
                      <a:r>
                        <a:rPr lang="en-US" sz="1400" b="1" dirty="0" smtClean="0">
                          <a:solidFill>
                            <a:schemeClr val="tx1"/>
                          </a:solidFill>
                        </a:rPr>
                        <a:t>JNBE disp8</a:t>
                      </a:r>
                    </a:p>
                    <a:p>
                      <a:r>
                        <a:rPr lang="en-US" sz="1400" b="1" dirty="0" smtClean="0">
                          <a:solidFill>
                            <a:srgbClr val="FF0066"/>
                          </a:solidFill>
                        </a:rPr>
                        <a:t>Jump if not below or equal</a:t>
                      </a:r>
                    </a:p>
                  </a:txBody>
                  <a:tcPr>
                    <a:solidFill>
                      <a:srgbClr val="CCECFF"/>
                    </a:solidFill>
                  </a:tcPr>
                </a:tc>
              </a:tr>
              <a:tr h="397565">
                <a:tc>
                  <a:txBody>
                    <a:bodyPr/>
                    <a:lstStyle/>
                    <a:p>
                      <a:r>
                        <a:rPr lang="en-US" sz="1400" b="1" dirty="0" smtClean="0">
                          <a:solidFill>
                            <a:schemeClr val="tx1"/>
                          </a:solidFill>
                        </a:rPr>
                        <a:t>JAE disp8</a:t>
                      </a:r>
                    </a:p>
                    <a:p>
                      <a:r>
                        <a:rPr lang="en-US" sz="1400" b="1" dirty="0" smtClean="0">
                          <a:solidFill>
                            <a:srgbClr val="FF0066"/>
                          </a:solidFill>
                        </a:rPr>
                        <a:t>Jump if above or equal</a:t>
                      </a:r>
                    </a:p>
                  </a:txBody>
                  <a:tcPr>
                    <a:solidFill>
                      <a:srgbClr val="CCECFF"/>
                    </a:solidFill>
                  </a:tcPr>
                </a:tc>
                <a:tc>
                  <a:txBody>
                    <a:bodyPr/>
                    <a:lstStyle/>
                    <a:p>
                      <a:r>
                        <a:rPr lang="en-US" sz="1400" b="1" dirty="0" smtClean="0">
                          <a:solidFill>
                            <a:schemeClr val="tx1"/>
                          </a:solidFill>
                        </a:rPr>
                        <a:t>JNB disp8</a:t>
                      </a:r>
                    </a:p>
                    <a:p>
                      <a:r>
                        <a:rPr lang="en-US" sz="1400" b="1" dirty="0" smtClean="0">
                          <a:solidFill>
                            <a:srgbClr val="FF0066"/>
                          </a:solidFill>
                        </a:rPr>
                        <a:t>Jump if not below</a:t>
                      </a:r>
                    </a:p>
                  </a:txBody>
                  <a:tcPr>
                    <a:solidFill>
                      <a:srgbClr val="CCECFF"/>
                    </a:solidFill>
                  </a:tcPr>
                </a:tc>
              </a:tr>
              <a:tr h="990600">
                <a:tc>
                  <a:txBody>
                    <a:bodyPr/>
                    <a:lstStyle/>
                    <a:p>
                      <a:r>
                        <a:rPr lang="en-US" sz="1400" b="1" dirty="0" smtClean="0">
                          <a:solidFill>
                            <a:schemeClr val="tx1"/>
                          </a:solidFill>
                        </a:rPr>
                        <a:t>JB disp8</a:t>
                      </a:r>
                    </a:p>
                    <a:p>
                      <a:r>
                        <a:rPr lang="en-US" sz="1400" b="1" dirty="0" smtClean="0">
                          <a:solidFill>
                            <a:srgbClr val="FF0066"/>
                          </a:solidFill>
                        </a:rPr>
                        <a:t>Jump if below</a:t>
                      </a:r>
                    </a:p>
                  </a:txBody>
                  <a:tcPr>
                    <a:solidFill>
                      <a:srgbClr val="CCECFF"/>
                    </a:solidFill>
                  </a:tcPr>
                </a:tc>
                <a:tc>
                  <a:txBody>
                    <a:bodyPr/>
                    <a:lstStyle/>
                    <a:p>
                      <a:r>
                        <a:rPr lang="en-US" sz="1400" b="1" dirty="0" smtClean="0">
                          <a:solidFill>
                            <a:schemeClr val="tx1"/>
                          </a:solidFill>
                        </a:rPr>
                        <a:t>JNAE disp8</a:t>
                      </a:r>
                    </a:p>
                    <a:p>
                      <a:r>
                        <a:rPr lang="en-US" sz="1400" b="1" dirty="0" smtClean="0">
                          <a:solidFill>
                            <a:srgbClr val="FF0066"/>
                          </a:solidFill>
                        </a:rPr>
                        <a:t>Jump if not above or equal</a:t>
                      </a:r>
                    </a:p>
                  </a:txBody>
                  <a:tcPr>
                    <a:solidFill>
                      <a:srgbClr val="CCECFF"/>
                    </a:solidFill>
                  </a:tcPr>
                </a:tc>
              </a:tr>
              <a:tr h="397565">
                <a:tc>
                  <a:txBody>
                    <a:bodyPr/>
                    <a:lstStyle/>
                    <a:p>
                      <a:r>
                        <a:rPr lang="en-US" sz="1400" b="1" dirty="0" smtClean="0">
                          <a:solidFill>
                            <a:schemeClr val="tx1"/>
                          </a:solidFill>
                        </a:rPr>
                        <a:t>JBE disp8</a:t>
                      </a:r>
                    </a:p>
                    <a:p>
                      <a:r>
                        <a:rPr lang="en-US" sz="1400" b="1" dirty="0" smtClean="0">
                          <a:solidFill>
                            <a:srgbClr val="FF0066"/>
                          </a:solidFill>
                        </a:rPr>
                        <a:t>Jump if below or equal</a:t>
                      </a:r>
                    </a:p>
                  </a:txBody>
                  <a:tcPr>
                    <a:solidFill>
                      <a:srgbClr val="CCECFF"/>
                    </a:solidFill>
                  </a:tcPr>
                </a:tc>
                <a:tc>
                  <a:txBody>
                    <a:bodyPr/>
                    <a:lstStyle/>
                    <a:p>
                      <a:r>
                        <a:rPr lang="en-US" sz="1400" b="1" dirty="0" smtClean="0">
                          <a:solidFill>
                            <a:schemeClr val="tx1"/>
                          </a:solidFill>
                        </a:rPr>
                        <a:t>JNA</a:t>
                      </a:r>
                      <a:r>
                        <a:rPr lang="en-US" sz="1400" b="1" baseline="0" dirty="0" smtClean="0">
                          <a:solidFill>
                            <a:schemeClr val="tx1"/>
                          </a:solidFill>
                        </a:rPr>
                        <a:t> disp8</a:t>
                      </a:r>
                    </a:p>
                    <a:p>
                      <a:r>
                        <a:rPr lang="en-US" sz="1400" b="1" baseline="0" dirty="0" smtClean="0">
                          <a:solidFill>
                            <a:srgbClr val="FF0066"/>
                          </a:solidFill>
                        </a:rPr>
                        <a:t>Jump if not above</a:t>
                      </a:r>
                      <a:endParaRPr lang="en-US" sz="1400" b="1" dirty="0" smtClean="0">
                        <a:solidFill>
                          <a:srgbClr val="FF0066"/>
                        </a:solidFill>
                      </a:endParaRPr>
                    </a:p>
                  </a:txBody>
                  <a:tcPr>
                    <a:solidFill>
                      <a:srgbClr val="CCECFF"/>
                    </a:solidFill>
                  </a:tcPr>
                </a:tc>
              </a:tr>
            </a:tbl>
          </a:graphicData>
        </a:graphic>
      </p:graphicFrame>
    </p:spTree>
    <p:extLst>
      <p:ext uri="{BB962C8B-B14F-4D97-AF65-F5344CB8AC3E}">
        <p14:creationId xmlns:p14="http://schemas.microsoft.com/office/powerpoint/2010/main" val="256391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6. Control Transfer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t>69</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629545480"/>
              </p:ext>
            </p:extLst>
          </p:nvPr>
        </p:nvGraphicFramePr>
        <p:xfrm>
          <a:off x="1066800" y="1981200"/>
          <a:ext cx="7162800" cy="4353335"/>
        </p:xfrm>
        <a:graphic>
          <a:graphicData uri="http://schemas.openxmlformats.org/drawingml/2006/table">
            <a:tbl>
              <a:tblPr firstRow="1" bandRow="1">
                <a:tableStyleId>{5C22544A-7EE6-4342-B048-85BDC9FD1C3A}</a:tableStyleId>
              </a:tblPr>
              <a:tblGrid>
                <a:gridCol w="1752600"/>
                <a:gridCol w="5410200"/>
              </a:tblGrid>
              <a:tr h="387625">
                <a:tc>
                  <a:txBody>
                    <a:bodyPr/>
                    <a:lstStyle/>
                    <a:p>
                      <a:r>
                        <a:rPr lang="en-US" sz="1400" b="1" dirty="0" smtClean="0">
                          <a:solidFill>
                            <a:srgbClr val="C00000"/>
                          </a:solidFill>
                        </a:rPr>
                        <a:t>Mnemonics</a:t>
                      </a:r>
                    </a:p>
                  </a:txBody>
                  <a:tcPr>
                    <a:solidFill>
                      <a:srgbClr val="CCECFF"/>
                    </a:solidFill>
                  </a:tcPr>
                </a:tc>
                <a:tc>
                  <a:txBody>
                    <a:bodyPr/>
                    <a:lstStyle/>
                    <a:p>
                      <a:r>
                        <a:rPr lang="en-US" sz="1400" b="1" dirty="0" smtClean="0">
                          <a:solidFill>
                            <a:srgbClr val="C00000"/>
                          </a:solidFill>
                        </a:rPr>
                        <a:t>Explanation</a:t>
                      </a:r>
                    </a:p>
                  </a:txBody>
                  <a:tcPr>
                    <a:solidFill>
                      <a:srgbClr val="CCECFF"/>
                    </a:solidFill>
                  </a:tcPr>
                </a:tc>
              </a:tr>
              <a:tr h="387625">
                <a:tc>
                  <a:txBody>
                    <a:bodyPr/>
                    <a:lstStyle/>
                    <a:p>
                      <a:r>
                        <a:rPr lang="en-US" sz="1400" b="1" dirty="0" smtClean="0">
                          <a:solidFill>
                            <a:schemeClr val="tx1"/>
                          </a:solidFill>
                        </a:rPr>
                        <a:t>JC</a:t>
                      </a:r>
                      <a:r>
                        <a:rPr lang="en-US" sz="1400" b="1" baseline="0" dirty="0" smtClean="0">
                          <a:solidFill>
                            <a:schemeClr val="tx1"/>
                          </a:solidFill>
                        </a:rPr>
                        <a:t> disp8</a:t>
                      </a:r>
                      <a:endParaRPr lang="en-US" sz="1400" b="1" dirty="0" smtClean="0">
                        <a:solidFill>
                          <a:schemeClr val="tx1"/>
                        </a:solidFill>
                      </a:endParaRPr>
                    </a:p>
                  </a:txBody>
                  <a:tcPr>
                    <a:solidFill>
                      <a:srgbClr val="CCECFF"/>
                    </a:solidFill>
                  </a:tcPr>
                </a:tc>
                <a:tc>
                  <a:txBody>
                    <a:bodyPr/>
                    <a:lstStyle/>
                    <a:p>
                      <a:r>
                        <a:rPr lang="en-US" sz="1400" b="1" dirty="0" smtClean="0">
                          <a:solidFill>
                            <a:schemeClr val="tx1"/>
                          </a:solidFill>
                        </a:rPr>
                        <a:t>Jump if CF</a:t>
                      </a:r>
                      <a:r>
                        <a:rPr lang="en-US" sz="1400" b="1" baseline="0" dirty="0" smtClean="0">
                          <a:solidFill>
                            <a:schemeClr val="tx1"/>
                          </a:solidFill>
                        </a:rPr>
                        <a:t> = 1</a:t>
                      </a:r>
                      <a:endParaRPr lang="en-US" sz="1400" b="1" dirty="0" smtClean="0">
                        <a:solidFill>
                          <a:schemeClr val="tx1"/>
                        </a:solidFill>
                      </a:endParaRPr>
                    </a:p>
                  </a:txBody>
                  <a:tcPr>
                    <a:solidFill>
                      <a:srgbClr val="CCECFF"/>
                    </a:solidFill>
                  </a:tcPr>
                </a:tc>
              </a:tr>
              <a:tr h="397565">
                <a:tc>
                  <a:txBody>
                    <a:bodyPr/>
                    <a:lstStyle/>
                    <a:p>
                      <a:r>
                        <a:rPr lang="en-US" sz="1400" b="1" dirty="0" smtClean="0">
                          <a:solidFill>
                            <a:schemeClr val="tx1"/>
                          </a:solidFill>
                        </a:rPr>
                        <a:t>JNC disp8</a:t>
                      </a:r>
                    </a:p>
                  </a:txBody>
                  <a:tcPr>
                    <a:solidFill>
                      <a:srgbClr val="CCECFF"/>
                    </a:solidFill>
                  </a:tcPr>
                </a:tc>
                <a:tc>
                  <a:txBody>
                    <a:bodyPr/>
                    <a:lstStyle/>
                    <a:p>
                      <a:r>
                        <a:rPr lang="en-US" sz="1400" b="1" dirty="0" smtClean="0">
                          <a:solidFill>
                            <a:schemeClr val="tx1"/>
                          </a:solidFill>
                        </a:rPr>
                        <a:t>Jump if CF = 0</a:t>
                      </a:r>
                    </a:p>
                  </a:txBody>
                  <a:tcPr>
                    <a:solidFill>
                      <a:srgbClr val="CCECFF"/>
                    </a:solidFill>
                  </a:tcPr>
                </a:tc>
              </a:tr>
              <a:tr h="397565">
                <a:tc>
                  <a:txBody>
                    <a:bodyPr/>
                    <a:lstStyle/>
                    <a:p>
                      <a:r>
                        <a:rPr lang="en-US" sz="1400" b="1" dirty="0" smtClean="0">
                          <a:solidFill>
                            <a:schemeClr val="tx1"/>
                          </a:solidFill>
                        </a:rPr>
                        <a:t>JP disp8</a:t>
                      </a:r>
                    </a:p>
                  </a:txBody>
                  <a:tcPr>
                    <a:solidFill>
                      <a:srgbClr val="CCECFF"/>
                    </a:solidFill>
                  </a:tcPr>
                </a:tc>
                <a:tc>
                  <a:txBody>
                    <a:bodyPr/>
                    <a:lstStyle/>
                    <a:p>
                      <a:r>
                        <a:rPr lang="en-US" sz="1400" b="1" dirty="0" smtClean="0">
                          <a:solidFill>
                            <a:schemeClr val="tx1"/>
                          </a:solidFill>
                        </a:rPr>
                        <a:t>Jump if PF = 1</a:t>
                      </a:r>
                    </a:p>
                  </a:txBody>
                  <a:tcPr>
                    <a:solidFill>
                      <a:srgbClr val="CCECFF"/>
                    </a:solidFill>
                  </a:tcPr>
                </a:tc>
              </a:tr>
              <a:tr h="397565">
                <a:tc>
                  <a:txBody>
                    <a:bodyPr/>
                    <a:lstStyle/>
                    <a:p>
                      <a:r>
                        <a:rPr lang="en-US" sz="1400" b="1" dirty="0" smtClean="0">
                          <a:solidFill>
                            <a:schemeClr val="tx1"/>
                          </a:solidFill>
                        </a:rPr>
                        <a:t>JNP disp8</a:t>
                      </a:r>
                    </a:p>
                  </a:txBody>
                  <a:tcPr>
                    <a:solidFill>
                      <a:srgbClr val="CCECFF"/>
                    </a:solidFill>
                  </a:tcPr>
                </a:tc>
                <a:tc>
                  <a:txBody>
                    <a:bodyPr/>
                    <a:lstStyle/>
                    <a:p>
                      <a:r>
                        <a:rPr lang="en-US" sz="1400" b="1" dirty="0" smtClean="0">
                          <a:solidFill>
                            <a:schemeClr val="tx1"/>
                          </a:solidFill>
                        </a:rPr>
                        <a:t>Jump if PF =</a:t>
                      </a:r>
                      <a:r>
                        <a:rPr lang="en-US" sz="1400" b="1" baseline="0" dirty="0" smtClean="0">
                          <a:solidFill>
                            <a:schemeClr val="tx1"/>
                          </a:solidFill>
                        </a:rPr>
                        <a:t> 0</a:t>
                      </a:r>
                      <a:endParaRPr lang="en-US" sz="1400" b="1" dirty="0" smtClean="0">
                        <a:solidFill>
                          <a:schemeClr val="tx1"/>
                        </a:solidFill>
                      </a:endParaRPr>
                    </a:p>
                  </a:txBody>
                  <a:tcPr>
                    <a:solidFill>
                      <a:srgbClr val="CCECFF"/>
                    </a:solidFill>
                  </a:tcPr>
                </a:tc>
              </a:tr>
              <a:tr h="397565">
                <a:tc>
                  <a:txBody>
                    <a:bodyPr/>
                    <a:lstStyle/>
                    <a:p>
                      <a:r>
                        <a:rPr lang="en-US" sz="1400" b="1" dirty="0" smtClean="0">
                          <a:solidFill>
                            <a:schemeClr val="tx1"/>
                          </a:solidFill>
                        </a:rPr>
                        <a:t>JO disp8</a:t>
                      </a:r>
                    </a:p>
                  </a:txBody>
                  <a:tcPr>
                    <a:solidFill>
                      <a:srgbClr val="CCECFF"/>
                    </a:solidFill>
                  </a:tcPr>
                </a:tc>
                <a:tc>
                  <a:txBody>
                    <a:bodyPr/>
                    <a:lstStyle/>
                    <a:p>
                      <a:r>
                        <a:rPr lang="en-US" sz="1400" b="1" dirty="0" smtClean="0">
                          <a:solidFill>
                            <a:schemeClr val="tx1"/>
                          </a:solidFill>
                        </a:rPr>
                        <a:t>Jump if</a:t>
                      </a:r>
                      <a:r>
                        <a:rPr lang="en-US" sz="1400" b="1" baseline="0" dirty="0" smtClean="0">
                          <a:solidFill>
                            <a:schemeClr val="tx1"/>
                          </a:solidFill>
                        </a:rPr>
                        <a:t> OF = 1</a:t>
                      </a:r>
                      <a:endParaRPr lang="en-US" sz="1400" b="1" dirty="0" smtClean="0">
                        <a:solidFill>
                          <a:schemeClr val="tx1"/>
                        </a:solidFill>
                      </a:endParaRPr>
                    </a:p>
                  </a:txBody>
                  <a:tcPr>
                    <a:solidFill>
                      <a:srgbClr val="CCECFF"/>
                    </a:solidFill>
                  </a:tcPr>
                </a:tc>
              </a:tr>
              <a:tr h="397565">
                <a:tc>
                  <a:txBody>
                    <a:bodyPr/>
                    <a:lstStyle/>
                    <a:p>
                      <a:r>
                        <a:rPr lang="en-US" sz="1400" b="1" dirty="0" smtClean="0">
                          <a:solidFill>
                            <a:schemeClr val="tx1"/>
                          </a:solidFill>
                        </a:rPr>
                        <a:t>JNO disp8</a:t>
                      </a:r>
                    </a:p>
                  </a:txBody>
                  <a:tcPr>
                    <a:solidFill>
                      <a:srgbClr val="CCECFF"/>
                    </a:solidFill>
                  </a:tcPr>
                </a:tc>
                <a:tc>
                  <a:txBody>
                    <a:bodyPr/>
                    <a:lstStyle/>
                    <a:p>
                      <a:r>
                        <a:rPr lang="en-US" sz="1400" b="1" dirty="0" smtClean="0">
                          <a:solidFill>
                            <a:schemeClr val="tx1"/>
                          </a:solidFill>
                        </a:rPr>
                        <a:t>Jump if OF = 0</a:t>
                      </a:r>
                    </a:p>
                  </a:txBody>
                  <a:tcPr>
                    <a:solidFill>
                      <a:srgbClr val="CCECFF"/>
                    </a:solidFill>
                  </a:tcPr>
                </a:tc>
              </a:tr>
              <a:tr h="397565">
                <a:tc>
                  <a:txBody>
                    <a:bodyPr/>
                    <a:lstStyle/>
                    <a:p>
                      <a:r>
                        <a:rPr lang="en-US" sz="1400" b="1" dirty="0" smtClean="0">
                          <a:solidFill>
                            <a:schemeClr val="tx1"/>
                          </a:solidFill>
                        </a:rPr>
                        <a:t>JS disp8</a:t>
                      </a:r>
                    </a:p>
                  </a:txBody>
                  <a:tcPr>
                    <a:solidFill>
                      <a:srgbClr val="CCECFF"/>
                    </a:solidFill>
                  </a:tcPr>
                </a:tc>
                <a:tc>
                  <a:txBody>
                    <a:bodyPr/>
                    <a:lstStyle/>
                    <a:p>
                      <a:r>
                        <a:rPr lang="en-US" sz="1400" b="1" dirty="0" smtClean="0">
                          <a:solidFill>
                            <a:schemeClr val="tx1"/>
                          </a:solidFill>
                        </a:rPr>
                        <a:t>Jump if SF = 1</a:t>
                      </a:r>
                    </a:p>
                  </a:txBody>
                  <a:tcPr>
                    <a:solidFill>
                      <a:srgbClr val="CCECFF"/>
                    </a:solidFill>
                  </a:tcPr>
                </a:tc>
              </a:tr>
              <a:tr h="397565">
                <a:tc>
                  <a:txBody>
                    <a:bodyPr/>
                    <a:lstStyle/>
                    <a:p>
                      <a:r>
                        <a:rPr lang="en-US" sz="1400" b="1" dirty="0" smtClean="0">
                          <a:solidFill>
                            <a:schemeClr val="tx1"/>
                          </a:solidFill>
                        </a:rPr>
                        <a:t>JNS disp8</a:t>
                      </a:r>
                    </a:p>
                  </a:txBody>
                  <a:tcPr>
                    <a:solidFill>
                      <a:srgbClr val="CCECFF"/>
                    </a:solidFill>
                  </a:tcPr>
                </a:tc>
                <a:tc>
                  <a:txBody>
                    <a:bodyPr/>
                    <a:lstStyle/>
                    <a:p>
                      <a:r>
                        <a:rPr lang="en-US" sz="1400" b="1" dirty="0" smtClean="0">
                          <a:solidFill>
                            <a:schemeClr val="tx1"/>
                          </a:solidFill>
                        </a:rPr>
                        <a:t>Jump if SF = 0</a:t>
                      </a:r>
                    </a:p>
                  </a:txBody>
                  <a:tcPr>
                    <a:solidFill>
                      <a:srgbClr val="CCECFF"/>
                    </a:solidFill>
                  </a:tcPr>
                </a:tc>
              </a:tr>
              <a:tr h="397565">
                <a:tc>
                  <a:txBody>
                    <a:bodyPr/>
                    <a:lstStyle/>
                    <a:p>
                      <a:r>
                        <a:rPr lang="en-US" sz="1400" b="1" dirty="0" smtClean="0">
                          <a:solidFill>
                            <a:schemeClr val="tx1"/>
                          </a:solidFill>
                        </a:rPr>
                        <a:t>JZ disp8</a:t>
                      </a:r>
                    </a:p>
                  </a:txBody>
                  <a:tcPr>
                    <a:solidFill>
                      <a:srgbClr val="CCECFF"/>
                    </a:solidFill>
                  </a:tcPr>
                </a:tc>
                <a:tc>
                  <a:txBody>
                    <a:bodyPr/>
                    <a:lstStyle/>
                    <a:p>
                      <a:r>
                        <a:rPr lang="en-US" sz="1400" b="1" dirty="0" smtClean="0">
                          <a:solidFill>
                            <a:schemeClr val="tx1"/>
                          </a:solidFill>
                        </a:rPr>
                        <a:t>Jump if result</a:t>
                      </a:r>
                      <a:r>
                        <a:rPr lang="en-US" sz="1400" b="1" baseline="0" dirty="0" smtClean="0">
                          <a:solidFill>
                            <a:schemeClr val="tx1"/>
                          </a:solidFill>
                        </a:rPr>
                        <a:t> is zero, </a:t>
                      </a:r>
                      <a:r>
                        <a:rPr lang="en-US" sz="1400" b="1" baseline="0" dirty="0" err="1" smtClean="0">
                          <a:solidFill>
                            <a:schemeClr val="tx1"/>
                          </a:solidFill>
                        </a:rPr>
                        <a:t>i.e</a:t>
                      </a:r>
                      <a:r>
                        <a:rPr lang="en-US" sz="1400" b="1" baseline="0" dirty="0" smtClean="0">
                          <a:solidFill>
                            <a:schemeClr val="tx1"/>
                          </a:solidFill>
                        </a:rPr>
                        <a:t>, Z = 1</a:t>
                      </a:r>
                      <a:endParaRPr lang="en-US" sz="1400" b="1" dirty="0" smtClean="0">
                        <a:solidFill>
                          <a:schemeClr val="tx1"/>
                        </a:solidFill>
                      </a:endParaRPr>
                    </a:p>
                  </a:txBody>
                  <a:tcPr>
                    <a:solidFill>
                      <a:srgbClr val="CCECFF"/>
                    </a:solidFill>
                  </a:tcPr>
                </a:tc>
              </a:tr>
              <a:tr h="397565">
                <a:tc>
                  <a:txBody>
                    <a:bodyPr/>
                    <a:lstStyle/>
                    <a:p>
                      <a:r>
                        <a:rPr lang="en-US" sz="1400" b="1" dirty="0" smtClean="0">
                          <a:solidFill>
                            <a:schemeClr val="tx1"/>
                          </a:solidFill>
                        </a:rPr>
                        <a:t>JNZ disp8</a:t>
                      </a:r>
                    </a:p>
                  </a:txBody>
                  <a:tcPr>
                    <a:solidFill>
                      <a:srgbClr val="CCEC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Jump if result is not zero, </a:t>
                      </a:r>
                      <a:r>
                        <a:rPr lang="en-US" sz="1400" b="1" baseline="0" dirty="0" err="1" smtClean="0">
                          <a:solidFill>
                            <a:schemeClr val="tx1"/>
                          </a:solidFill>
                        </a:rPr>
                        <a:t>i.e</a:t>
                      </a:r>
                      <a:r>
                        <a:rPr lang="en-US" sz="1400" b="1" baseline="0" dirty="0" smtClean="0">
                          <a:solidFill>
                            <a:schemeClr val="tx1"/>
                          </a:solidFill>
                        </a:rPr>
                        <a:t>, Z = 1</a:t>
                      </a:r>
                      <a:endParaRPr lang="en-US" sz="1400" b="1" dirty="0" smtClean="0">
                        <a:solidFill>
                          <a:schemeClr val="tx1"/>
                        </a:solidFill>
                      </a:endParaRPr>
                    </a:p>
                  </a:txBody>
                  <a:tcPr>
                    <a:solidFill>
                      <a:srgbClr val="CCECFF"/>
                    </a:solidFill>
                  </a:tcPr>
                </a:tc>
              </a:tr>
            </a:tbl>
          </a:graphicData>
        </a:graphic>
      </p:graphicFrame>
      <p:sp>
        <p:nvSpPr>
          <p:cNvPr id="7" name="TextBox 6"/>
          <p:cNvSpPr txBox="1"/>
          <p:nvPr/>
        </p:nvSpPr>
        <p:spPr>
          <a:xfrm>
            <a:off x="381000" y="1447800"/>
            <a:ext cx="6705600" cy="307777"/>
          </a:xfrm>
          <a:prstGeom prst="rect">
            <a:avLst/>
          </a:prstGeom>
          <a:noFill/>
        </p:spPr>
        <p:txBody>
          <a:bodyPr wrap="square" rtlCol="0">
            <a:spAutoFit/>
          </a:bodyPr>
          <a:lstStyle/>
          <a:p>
            <a:pPr marL="285750" indent="-285750">
              <a:buFont typeface="Wingdings" pitchFamily="2" charset="2"/>
              <a:buChar char="q"/>
            </a:pPr>
            <a:r>
              <a:rPr lang="en-US" sz="1400" b="1" dirty="0" smtClean="0"/>
              <a:t>8086 conditional branch instructions affecting individual flags</a:t>
            </a:r>
            <a:endParaRPr lang="en-US" sz="1400" b="1" dirty="0"/>
          </a:p>
        </p:txBody>
      </p:sp>
    </p:spTree>
    <p:extLst>
      <p:ext uri="{BB962C8B-B14F-4D97-AF65-F5344CB8AC3E}">
        <p14:creationId xmlns:p14="http://schemas.microsoft.com/office/powerpoint/2010/main" val="14431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Detailed Architecture</a:t>
            </a:r>
            <a:endParaRPr lang="en-IN" dirty="0"/>
          </a:p>
        </p:txBody>
      </p:sp>
      <p:sp>
        <p:nvSpPr>
          <p:cNvPr id="3" name="Slide Number Placeholder 2"/>
          <p:cNvSpPr>
            <a:spLocks noGrp="1"/>
          </p:cNvSpPr>
          <p:nvPr>
            <p:ph type="sldNum" sz="quarter" idx="12"/>
          </p:nvPr>
        </p:nvSpPr>
        <p:spPr/>
        <p:txBody>
          <a:bodyPr/>
          <a:lstStyle/>
          <a:p>
            <a:fld id="{85E6815B-E59C-4D87-B1F6-ECBDD22AF1DC}" type="slidenum">
              <a:rPr lang="en-US" smtClean="0"/>
              <a:t>7</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842963"/>
            <a:ext cx="6096000" cy="578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9910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t>8</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6" name="Line Callout 2 5"/>
          <p:cNvSpPr/>
          <p:nvPr/>
        </p:nvSpPr>
        <p:spPr>
          <a:xfrm>
            <a:off x="6010701" y="824460"/>
            <a:ext cx="3048000" cy="685800"/>
          </a:xfrm>
          <a:prstGeom prst="borderCallout2">
            <a:avLst>
              <a:gd name="adj1" fmla="val 18750"/>
              <a:gd name="adj2" fmla="val -192"/>
              <a:gd name="adj3" fmla="val 18750"/>
              <a:gd name="adj4" fmla="val -16667"/>
              <a:gd name="adj5" fmla="val 90610"/>
              <a:gd name="adj6" fmla="val -60548"/>
            </a:avLst>
          </a:prstGeom>
          <a:solidFill>
            <a:srgbClr val="FF99FF"/>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Verdana" pitchFamily="34" charset="0"/>
                <a:ea typeface="Verdana" pitchFamily="34" charset="0"/>
                <a:cs typeface="Verdana" pitchFamily="34" charset="0"/>
              </a:rPr>
              <a:t>Dedicated Adder to generate 20 bit address</a:t>
            </a:r>
            <a:endParaRPr lang="en-US" sz="1400" b="1" dirty="0">
              <a:solidFill>
                <a:schemeClr val="tx1"/>
              </a:solidFill>
              <a:latin typeface="Verdana" pitchFamily="34" charset="0"/>
              <a:ea typeface="Verdana" pitchFamily="34" charset="0"/>
              <a:cs typeface="Verdana" pitchFamily="34" charset="0"/>
            </a:endParaRPr>
          </a:p>
        </p:txBody>
      </p:sp>
      <p:sp>
        <p:nvSpPr>
          <p:cNvPr id="13" name="Line Callout 2 12"/>
          <p:cNvSpPr/>
          <p:nvPr/>
        </p:nvSpPr>
        <p:spPr>
          <a:xfrm>
            <a:off x="6019800" y="1676400"/>
            <a:ext cx="3048000" cy="1676400"/>
          </a:xfrm>
          <a:prstGeom prst="borderCallout2">
            <a:avLst>
              <a:gd name="adj1" fmla="val 18750"/>
              <a:gd name="adj2" fmla="val -192"/>
              <a:gd name="adj3" fmla="val 18750"/>
              <a:gd name="adj4" fmla="val -16667"/>
              <a:gd name="adj5" fmla="val 54144"/>
              <a:gd name="adj6" fmla="val -58757"/>
            </a:avLst>
          </a:prstGeom>
          <a:solidFill>
            <a:srgbClr val="FF99FF"/>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Verdana" pitchFamily="34" charset="0"/>
                <a:ea typeface="Verdana" pitchFamily="34" charset="0"/>
                <a:cs typeface="Verdana" pitchFamily="34" charset="0"/>
              </a:rPr>
              <a:t>Four 16-bit </a:t>
            </a:r>
            <a:r>
              <a:rPr lang="en-US" sz="1400" b="1" dirty="0">
                <a:solidFill>
                  <a:schemeClr val="tx1"/>
                </a:solidFill>
                <a:latin typeface="Verdana" pitchFamily="34" charset="0"/>
                <a:ea typeface="Verdana" pitchFamily="34" charset="0"/>
                <a:cs typeface="Verdana" pitchFamily="34" charset="0"/>
              </a:rPr>
              <a:t>segment </a:t>
            </a:r>
            <a:r>
              <a:rPr lang="en-US" sz="1400" b="1" dirty="0" smtClean="0">
                <a:solidFill>
                  <a:schemeClr val="tx1"/>
                </a:solidFill>
                <a:latin typeface="Verdana" pitchFamily="34" charset="0"/>
                <a:ea typeface="Verdana" pitchFamily="34" charset="0"/>
                <a:cs typeface="Verdana" pitchFamily="34" charset="0"/>
              </a:rPr>
              <a:t>registers</a:t>
            </a:r>
          </a:p>
          <a:p>
            <a:pPr algn="ctr"/>
            <a:endParaRPr lang="en-US" sz="1400" b="1" dirty="0">
              <a:solidFill>
                <a:schemeClr val="tx1"/>
              </a:solidFill>
              <a:latin typeface="Verdana" pitchFamily="34" charset="0"/>
              <a:ea typeface="Verdana" pitchFamily="34" charset="0"/>
              <a:cs typeface="Verdana" pitchFamily="34" charset="0"/>
            </a:endParaRPr>
          </a:p>
          <a:p>
            <a:pPr algn="ctr"/>
            <a:r>
              <a:rPr lang="en-US" sz="1400" b="1" dirty="0" smtClean="0">
                <a:solidFill>
                  <a:schemeClr val="tx1"/>
                </a:solidFill>
                <a:latin typeface="Verdana" pitchFamily="34" charset="0"/>
                <a:ea typeface="Verdana" pitchFamily="34" charset="0"/>
                <a:cs typeface="Verdana" pitchFamily="34" charset="0"/>
              </a:rPr>
              <a:t>Code </a:t>
            </a:r>
            <a:r>
              <a:rPr lang="en-US" sz="1400" b="1" dirty="0">
                <a:solidFill>
                  <a:schemeClr val="tx1"/>
                </a:solidFill>
                <a:latin typeface="Verdana" pitchFamily="34" charset="0"/>
                <a:ea typeface="Verdana" pitchFamily="34" charset="0"/>
                <a:cs typeface="Verdana" pitchFamily="34" charset="0"/>
              </a:rPr>
              <a:t>Segment (CS)</a:t>
            </a:r>
          </a:p>
          <a:p>
            <a:pPr algn="ctr"/>
            <a:r>
              <a:rPr lang="en-US" sz="1400" b="1" dirty="0">
                <a:solidFill>
                  <a:schemeClr val="tx1"/>
                </a:solidFill>
                <a:latin typeface="Verdana" pitchFamily="34" charset="0"/>
                <a:ea typeface="Verdana" pitchFamily="34" charset="0"/>
                <a:cs typeface="Verdana" pitchFamily="34" charset="0"/>
              </a:rPr>
              <a:t>Data Segment (DS)</a:t>
            </a:r>
          </a:p>
          <a:p>
            <a:pPr algn="ctr"/>
            <a:r>
              <a:rPr lang="en-US" sz="1400" b="1" dirty="0">
                <a:solidFill>
                  <a:schemeClr val="tx1"/>
                </a:solidFill>
                <a:latin typeface="Verdana" pitchFamily="34" charset="0"/>
                <a:ea typeface="Verdana" pitchFamily="34" charset="0"/>
                <a:cs typeface="Verdana" pitchFamily="34" charset="0"/>
              </a:rPr>
              <a:t>Stack Segment (SS)</a:t>
            </a:r>
          </a:p>
          <a:p>
            <a:pPr algn="ctr"/>
            <a:r>
              <a:rPr lang="en-US" sz="1400" b="1" dirty="0">
                <a:solidFill>
                  <a:schemeClr val="tx1"/>
                </a:solidFill>
                <a:latin typeface="Verdana" pitchFamily="34" charset="0"/>
                <a:ea typeface="Verdana" pitchFamily="34" charset="0"/>
                <a:cs typeface="Verdana" pitchFamily="34" charset="0"/>
              </a:rPr>
              <a:t>Extra Segment (ES)</a:t>
            </a:r>
          </a:p>
        </p:txBody>
      </p:sp>
      <p:pic>
        <p:nvPicPr>
          <p:cNvPr id="2050" name="Picture 2" descr="C:\Users\AMMU\Desktop\Microprocessor\Internal 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5" y="685800"/>
            <a:ext cx="5765305" cy="42964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705600" y="6400800"/>
            <a:ext cx="1731564" cy="253916"/>
          </a:xfrm>
          <a:prstGeom prst="rect">
            <a:avLst/>
          </a:prstGeom>
          <a:noFill/>
        </p:spPr>
        <p:txBody>
          <a:bodyPr wrap="none" rtlCol="0">
            <a:spAutoFit/>
          </a:bodyPr>
          <a:lstStyle/>
          <a:p>
            <a:r>
              <a:rPr lang="en-US" sz="1050" dirty="0" smtClean="0">
                <a:solidFill>
                  <a:schemeClr val="bg1">
                    <a:lumMod val="75000"/>
                  </a:schemeClr>
                </a:solidFill>
              </a:rPr>
              <a:t>Segment Registers &gt;&gt;</a:t>
            </a:r>
            <a:endParaRPr lang="en-US" sz="1050" dirty="0">
              <a:solidFill>
                <a:schemeClr val="bg1">
                  <a:lumMod val="75000"/>
                </a:schemeClr>
              </a:solidFill>
            </a:endParaRPr>
          </a:p>
        </p:txBody>
      </p:sp>
    </p:spTree>
    <p:extLst>
      <p:ext uri="{BB962C8B-B14F-4D97-AF65-F5344CB8AC3E}">
        <p14:creationId xmlns:p14="http://schemas.microsoft.com/office/powerpoint/2010/main" val="6924260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t>9</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pic>
        <p:nvPicPr>
          <p:cNvPr id="2051" name="Picture 3" descr="C:\Users\AMMU\Desktop\Microprocessor\Seg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141702"/>
            <a:ext cx="5087208" cy="29730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7" name="Straight Connector 6"/>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0" y="4800600"/>
            <a:ext cx="2561796" cy="954107"/>
          </a:xfrm>
          <a:prstGeom prst="rect">
            <a:avLst/>
          </a:prstGeom>
          <a:noFill/>
        </p:spPr>
        <p:txBody>
          <a:bodyPr wrap="square" rtlCol="0">
            <a:spAutoFit/>
          </a:bodyPr>
          <a:lstStyle/>
          <a:p>
            <a:pPr marL="285750" indent="-285750" algn="just">
              <a:buBlip>
                <a:blip r:embed="rId4"/>
              </a:buBlip>
            </a:pPr>
            <a:r>
              <a:rPr lang="en-US" sz="1400" b="1" dirty="0" smtClean="0"/>
              <a:t>8086’s 1-megabyte memory is divided into segments of up to 64K bytes each.</a:t>
            </a:r>
            <a:endParaRPr lang="en-US" sz="1400" b="1" dirty="0"/>
          </a:p>
        </p:txBody>
      </p:sp>
      <p:sp>
        <p:nvSpPr>
          <p:cNvPr id="16" name="TextBox 15"/>
          <p:cNvSpPr txBox="1"/>
          <p:nvPr/>
        </p:nvSpPr>
        <p:spPr>
          <a:xfrm>
            <a:off x="6096000" y="4798326"/>
            <a:ext cx="2971800" cy="1600438"/>
          </a:xfrm>
          <a:prstGeom prst="rect">
            <a:avLst/>
          </a:prstGeom>
          <a:noFill/>
        </p:spPr>
        <p:txBody>
          <a:bodyPr wrap="square" rtlCol="0">
            <a:spAutoFit/>
          </a:bodyPr>
          <a:lstStyle/>
          <a:p>
            <a:pPr marL="285750" indent="-285750" algn="just">
              <a:buBlip>
                <a:blip r:embed="rId4"/>
              </a:buBlip>
            </a:pPr>
            <a:r>
              <a:rPr lang="en-US" sz="1400" b="1" dirty="0" smtClean="0"/>
              <a:t>Programs obtain access to code and data in the segments by changing the segment register content to point to the desired segments.</a:t>
            </a:r>
          </a:p>
          <a:p>
            <a:pPr algn="just"/>
            <a:endParaRPr lang="en-US" sz="1400" b="1" dirty="0"/>
          </a:p>
        </p:txBody>
      </p:sp>
      <p:sp>
        <p:nvSpPr>
          <p:cNvPr id="17" name="TextBox 16"/>
          <p:cNvSpPr txBox="1"/>
          <p:nvPr/>
        </p:nvSpPr>
        <p:spPr>
          <a:xfrm>
            <a:off x="2729552" y="4800600"/>
            <a:ext cx="3166852" cy="1169551"/>
          </a:xfrm>
          <a:prstGeom prst="rect">
            <a:avLst/>
          </a:prstGeom>
          <a:noFill/>
        </p:spPr>
        <p:txBody>
          <a:bodyPr wrap="square" rtlCol="0">
            <a:spAutoFit/>
          </a:bodyPr>
          <a:lstStyle/>
          <a:p>
            <a:pPr marL="285750" indent="-285750" algn="just">
              <a:buBlip>
                <a:blip r:embed="rId4"/>
              </a:buBlip>
            </a:pPr>
            <a:r>
              <a:rPr lang="en-US" sz="1400" b="1" dirty="0" smtClean="0"/>
              <a:t>The 8086 can directly address four segments (256 K bytes within the 1 M byte of memory) at a particular time.</a:t>
            </a:r>
            <a:endParaRPr lang="en-US" sz="1400" b="1" dirty="0"/>
          </a:p>
        </p:txBody>
      </p:sp>
      <p:pic>
        <p:nvPicPr>
          <p:cNvPr id="12" name="Picture 2" descr="C:\Users\AMMU\Desktop\Microprocessor\Internal Architecture.png"/>
          <p:cNvPicPr>
            <a:picLocks noChangeAspect="1" noChangeArrowheads="1"/>
          </p:cNvPicPr>
          <p:nvPr/>
        </p:nvPicPr>
        <p:blipFill rotWithShape="1">
          <a:blip r:embed="rId5">
            <a:extLst>
              <a:ext uri="{28A0092B-C50C-407E-A947-70E740481C1C}">
                <a14:useLocalDpi xmlns:a14="http://schemas.microsoft.com/office/drawing/2010/main" val="0"/>
              </a:ext>
            </a:extLst>
          </a:blip>
          <a:srcRect l="54250" t="29759" r="25865" b="35121"/>
          <a:stretch/>
        </p:blipFill>
        <p:spPr bwMode="auto">
          <a:xfrm>
            <a:off x="413897" y="2048582"/>
            <a:ext cx="1591559" cy="2094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16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1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3886</TotalTime>
  <Words>6780</Words>
  <Application>Microsoft Office PowerPoint</Application>
  <PresentationFormat>On-screen Show (4:3)</PresentationFormat>
  <Paragraphs>1787</Paragraphs>
  <Slides>69</Slides>
  <Notes>68</Notes>
  <HiddenSlides>3</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Office Theme</vt:lpstr>
      <vt:lpstr>Unit-IV</vt:lpstr>
      <vt:lpstr>PowerPoint Presentation</vt:lpstr>
      <vt:lpstr>PowerPoint Presentation</vt:lpstr>
      <vt:lpstr>Functional blocks</vt:lpstr>
      <vt:lpstr>Architecture</vt:lpstr>
      <vt:lpstr>Architecture</vt:lpstr>
      <vt:lpstr>Detailed 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PowerPoint Presentation</vt:lpstr>
      <vt:lpstr>PowerPoint Presentation</vt:lpstr>
      <vt:lpstr>ADDRESSING MODES                      &amp; Instruction set</vt:lpstr>
      <vt:lpstr>Introduction</vt:lpstr>
      <vt:lpstr>Introduction</vt:lpstr>
      <vt:lpstr>ADDRESSING MODES</vt:lpstr>
      <vt:lpstr>Addressing Modes</vt:lpstr>
      <vt:lpstr>Addressing Modes</vt:lpstr>
      <vt:lpstr>Addressing Modes</vt:lpstr>
      <vt:lpstr>Addressing Modes : Memory Access</vt:lpstr>
      <vt:lpstr>Addressing Modes : Memory Access</vt:lpstr>
      <vt:lpstr>Addressing Modes : Memory Access</vt:lpstr>
      <vt:lpstr>Addressing Modes</vt:lpstr>
      <vt:lpstr>Addressing Modes</vt:lpstr>
      <vt:lpstr>Addressing Modes</vt:lpstr>
      <vt:lpstr>Addressing Modes</vt:lpstr>
      <vt:lpstr>Addressing Modes</vt:lpstr>
      <vt:lpstr>Addressing Modes</vt:lpstr>
      <vt:lpstr>Addressing Modes</vt:lpstr>
      <vt:lpstr>Addressing Modes</vt:lpstr>
      <vt:lpstr>Addressing Modes</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AMMU</dc:creator>
  <cp:lastModifiedBy>HP</cp:lastModifiedBy>
  <cp:revision>401</cp:revision>
  <cp:lastPrinted>2013-10-07T00:50:59Z</cp:lastPrinted>
  <dcterms:created xsi:type="dcterms:W3CDTF">2013-08-29T12:51:00Z</dcterms:created>
  <dcterms:modified xsi:type="dcterms:W3CDTF">2015-04-29T11:55:37Z</dcterms:modified>
</cp:coreProperties>
</file>