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72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8C6D54-D61A-4E8B-83B2-D2AD857C3508}" type="datetimeFigureOut">
              <a:rPr lang="en-US" smtClean="0"/>
              <a:pPr/>
              <a:t>4/2/2012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C6D54-D61A-4E8B-83B2-D2AD857C3508}" type="datetimeFigureOut">
              <a:rPr lang="en-US" smtClean="0"/>
              <a:pPr/>
              <a:t>4/2/2012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C6D54-D61A-4E8B-83B2-D2AD857C3508}" type="datetimeFigureOut">
              <a:rPr lang="en-US" smtClean="0"/>
              <a:pPr/>
              <a:t>4/2/2012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C6D54-D61A-4E8B-83B2-D2AD857C3508}" type="datetimeFigureOut">
              <a:rPr lang="en-US" smtClean="0"/>
              <a:pPr/>
              <a:t>4/2/2012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8C6D54-D61A-4E8B-83B2-D2AD857C3508}" type="datetimeFigureOut">
              <a:rPr lang="en-US" smtClean="0"/>
              <a:pPr/>
              <a:t>4/2/2012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C6D54-D61A-4E8B-83B2-D2AD857C3508}" type="datetimeFigureOut">
              <a:rPr lang="en-US" smtClean="0"/>
              <a:pPr/>
              <a:t>4/2/2012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8C6D54-D61A-4E8B-83B2-D2AD857C3508}" type="datetimeFigureOut">
              <a:rPr lang="en-US" smtClean="0"/>
              <a:pPr/>
              <a:t>4/2/2012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8C6D54-D61A-4E8B-83B2-D2AD857C3508}" type="datetimeFigureOut">
              <a:rPr lang="en-US" smtClean="0"/>
              <a:pPr/>
              <a:t>4/2/2012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C6D54-D61A-4E8B-83B2-D2AD857C3508}" type="datetimeFigureOut">
              <a:rPr lang="en-US" smtClean="0"/>
              <a:pPr/>
              <a:t>4/2/2012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C6D54-D61A-4E8B-83B2-D2AD857C3508}" type="datetimeFigureOut">
              <a:rPr lang="en-US" smtClean="0"/>
              <a:pPr/>
              <a:t>4/2/2012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746B74-7FA0-4AEF-B80D-999317F6FF0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8C6D54-D61A-4E8B-83B2-D2AD857C3508}" type="datetimeFigureOut">
              <a:rPr lang="en-US" smtClean="0"/>
              <a:pPr/>
              <a:t>4/2/2012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A746B74-7FA0-4AEF-B80D-999317F6FF0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18C6D54-D61A-4E8B-83B2-D2AD857C3508}" type="datetimeFigureOut">
              <a:rPr lang="en-US" smtClean="0"/>
              <a:pPr/>
              <a:t>4/2/2012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A746B74-7FA0-4AEF-B80D-999317F6FF0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Windowing_system" TargetMode="External"/><Relationship Id="rId3" Type="http://schemas.openxmlformats.org/officeDocument/2006/relationships/hyperlink" Target="http://en.wikipedia.org/wiki/WIMP_(computing)" TargetMode="External"/><Relationship Id="rId7" Type="http://schemas.openxmlformats.org/officeDocument/2006/relationships/hyperlink" Target="http://en.wikipedia.org/wiki/Window_manager" TargetMode="External"/><Relationship Id="rId2" Type="http://schemas.openxmlformats.org/officeDocument/2006/relationships/hyperlink" Target="http://en.wikipedia.org/wiki/Visual_language" TargetMode="External"/><Relationship Id="rId1" Type="http://schemas.openxmlformats.org/officeDocument/2006/relationships/slideLayout" Target="../slideLayouts/slideLayout1.xml"/><Relationship Id="rId6" Type="http://schemas.openxmlformats.org/officeDocument/2006/relationships/hyperlink" Target="http://en.wikipedia.org/wiki/Cursor_(computers)" TargetMode="External"/><Relationship Id="rId5" Type="http://schemas.openxmlformats.org/officeDocument/2006/relationships/hyperlink" Target="http://en.wikipedia.org/wiki/Input_device" TargetMode="External"/><Relationship Id="rId10" Type="http://schemas.openxmlformats.org/officeDocument/2006/relationships/hyperlink" Target="http://en.wikipedia.org/wiki/Desktop_environment" TargetMode="External"/><Relationship Id="rId4" Type="http://schemas.openxmlformats.org/officeDocument/2006/relationships/hyperlink" Target="http://en.wikipedia.org/wiki/Personal_computer" TargetMode="External"/><Relationship Id="rId9" Type="http://schemas.openxmlformats.org/officeDocument/2006/relationships/hyperlink" Target="http://en.wikipedia.org/wiki/Desktop_metaphor"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IPhone" TargetMode="External"/><Relationship Id="rId13" Type="http://schemas.openxmlformats.org/officeDocument/2006/relationships/hyperlink" Target="http://en.wikipedia.org/wiki/Google_Earth" TargetMode="External"/><Relationship Id="rId3" Type="http://schemas.openxmlformats.org/officeDocument/2006/relationships/hyperlink" Target="http://en.wikipedia.org/wiki/Smartphone" TargetMode="External"/><Relationship Id="rId7" Type="http://schemas.openxmlformats.org/officeDocument/2006/relationships/hyperlink" Target="http://en.wikipedia.org/wiki/Android_OS" TargetMode="External"/><Relationship Id="rId12" Type="http://schemas.openxmlformats.org/officeDocument/2006/relationships/hyperlink" Target="http://en.wikipedia.org/wiki/Wikipedia:Citation_needed" TargetMode="External"/><Relationship Id="rId2" Type="http://schemas.openxmlformats.org/officeDocument/2006/relationships/hyperlink" Target="http://en.wikipedia.org/wiki/PDA" TargetMode="External"/><Relationship Id="rId1" Type="http://schemas.openxmlformats.org/officeDocument/2006/relationships/slideLayout" Target="../slideLayouts/slideLayout1.xml"/><Relationship Id="rId6" Type="http://schemas.openxmlformats.org/officeDocument/2006/relationships/hyperlink" Target="http://en.wikipedia.org/wiki/IOS_(Apple)" TargetMode="External"/><Relationship Id="rId11" Type="http://schemas.openxmlformats.org/officeDocument/2006/relationships/hyperlink" Target="http://en.wikipedia.org/wiki/Desktop_Window_Manager" TargetMode="External"/><Relationship Id="rId5" Type="http://schemas.openxmlformats.org/officeDocument/2006/relationships/hyperlink" Target="http://en.wikipedia.org/wiki/Post-WIMP" TargetMode="External"/><Relationship Id="rId10" Type="http://schemas.openxmlformats.org/officeDocument/2006/relationships/hyperlink" Target="http://en.wikipedia.org/wiki/Compiz" TargetMode="External"/><Relationship Id="rId4" Type="http://schemas.openxmlformats.org/officeDocument/2006/relationships/hyperlink" Target="http://en.wikipedia.org/wiki/Interaction_techniques" TargetMode="External"/><Relationship Id="rId9" Type="http://schemas.openxmlformats.org/officeDocument/2006/relationships/hyperlink" Target="http://en.wikipedia.org/wiki/Compositing_window_manage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Skin_(computing)" TargetMode="External"/><Relationship Id="rId3" Type="http://schemas.openxmlformats.org/officeDocument/2006/relationships/hyperlink" Target="http://en.wikipedia.org/wiki/Computer_program" TargetMode="External"/><Relationship Id="rId7" Type="http://schemas.openxmlformats.org/officeDocument/2006/relationships/hyperlink" Target="http://en.wikipedia.org/wiki/Model-view-controller" TargetMode="External"/><Relationship Id="rId2" Type="http://schemas.openxmlformats.org/officeDocument/2006/relationships/hyperlink" Target="http://en.wikipedia.org/wiki/Software_application" TargetMode="External"/><Relationship Id="rId1" Type="http://schemas.openxmlformats.org/officeDocument/2006/relationships/slideLayout" Target="../slideLayouts/slideLayout1.xml"/><Relationship Id="rId6" Type="http://schemas.openxmlformats.org/officeDocument/2006/relationships/hyperlink" Target="http://en.wikipedia.org/wiki/GUI_widget" TargetMode="External"/><Relationship Id="rId5" Type="http://schemas.openxmlformats.org/officeDocument/2006/relationships/hyperlink" Target="http://en.wikipedia.org/wiki/User-centered_design" TargetMode="External"/><Relationship Id="rId4" Type="http://schemas.openxmlformats.org/officeDocument/2006/relationships/hyperlink" Target="http://en.wikipedia.org/wiki/Usabilit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Gene_Mosher" TargetMode="External"/><Relationship Id="rId2" Type="http://schemas.openxmlformats.org/officeDocument/2006/relationships/hyperlink" Target="http://en.wikipedia.org/wiki/Vertical_market" TargetMode="External"/><Relationship Id="rId1" Type="http://schemas.openxmlformats.org/officeDocument/2006/relationships/slideLayout" Target="../slideLayouts/slideLayout1.xml"/><Relationship Id="rId6" Type="http://schemas.openxmlformats.org/officeDocument/2006/relationships/hyperlink" Target="http://en.wikipedia.org/wiki/Real_time_operating_system" TargetMode="External"/><Relationship Id="rId5" Type="http://schemas.openxmlformats.org/officeDocument/2006/relationships/hyperlink" Target="http://en.wikipedia.org/wiki/Self_checkout" TargetMode="External"/><Relationship Id="rId4" Type="http://schemas.openxmlformats.org/officeDocument/2006/relationships/hyperlink" Target="http://www.atarimagazines.com/startv2n6/gettingdowntobusiness.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MP3" TargetMode="External"/><Relationship Id="rId3" Type="http://schemas.openxmlformats.org/officeDocument/2006/relationships/hyperlink" Target="http://en.wikipedia.org/wiki/User_interface" TargetMode="External"/><Relationship Id="rId7" Type="http://schemas.openxmlformats.org/officeDocument/2006/relationships/hyperlink" Target="http://en.wikipedia.org/wiki/Mobile_device" TargetMode="External"/><Relationship Id="rId12" Type="http://schemas.openxmlformats.org/officeDocument/2006/relationships/hyperlink" Target="http://en.wikipedia.org/wiki/Direct_manipulation"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6" Type="http://schemas.openxmlformats.org/officeDocument/2006/relationships/hyperlink" Target="http://en.wikipedia.org/wiki/Computer" TargetMode="External"/><Relationship Id="rId11" Type="http://schemas.openxmlformats.org/officeDocument/2006/relationships/hyperlink" Target="http://en.wikipedia.org/wiki/Text-based_(computing)" TargetMode="External"/><Relationship Id="rId5" Type="http://schemas.openxmlformats.org/officeDocument/2006/relationships/hyperlink" Target="http://en.wikipedia.org/wiki/Human-computer_interaction" TargetMode="External"/><Relationship Id="rId10" Type="http://schemas.openxmlformats.org/officeDocument/2006/relationships/hyperlink" Target="http://en.wikipedia.org/wiki/Secondary_notation" TargetMode="External"/><Relationship Id="rId4" Type="http://schemas.openxmlformats.org/officeDocument/2006/relationships/hyperlink" Target="http://en.wikipedia.org/wiki/User_(computing)" TargetMode="External"/><Relationship Id="rId9" Type="http://schemas.openxmlformats.org/officeDocument/2006/relationships/hyperlink" Target="http://en.wikipedia.org/wiki/Icon_(compu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KDE_Plasma_Desktop"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n.wikipedia.org/wiki/GNOM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Xerox_Alto" TargetMode="External"/><Relationship Id="rId3" Type="http://schemas.openxmlformats.org/officeDocument/2006/relationships/hyperlink" Target="http://en.wikipedia.org/wiki/Douglas_Engelbart" TargetMode="External"/><Relationship Id="rId7" Type="http://schemas.openxmlformats.org/officeDocument/2006/relationships/hyperlink" Target="http://en.wikipedia.org/wiki/Xerox_PARC" TargetMode="External"/><Relationship Id="rId12" Type="http://schemas.openxmlformats.org/officeDocument/2006/relationships/hyperlink" Target="http://en.wikipedia.org/wiki/Sketchpad" TargetMode="External"/><Relationship Id="rId2" Type="http://schemas.openxmlformats.org/officeDocument/2006/relationships/hyperlink" Target="http://en.wikipedia.org/wiki/Stanford_Research_Institute" TargetMode="External"/><Relationship Id="rId1" Type="http://schemas.openxmlformats.org/officeDocument/2006/relationships/slideLayout" Target="../slideLayouts/slideLayout1.xml"/><Relationship Id="rId6" Type="http://schemas.openxmlformats.org/officeDocument/2006/relationships/hyperlink" Target="http://en.wikipedia.org/wiki/On-Line_System" TargetMode="External"/><Relationship Id="rId11" Type="http://schemas.openxmlformats.org/officeDocument/2006/relationships/hyperlink" Target="http://en.wikipedia.org/wiki/Ivan_Sutherland" TargetMode="External"/><Relationship Id="rId5" Type="http://schemas.openxmlformats.org/officeDocument/2006/relationships/hyperlink" Target="http://en.wikipedia.org/wiki/Computer_mouse" TargetMode="External"/><Relationship Id="rId10" Type="http://schemas.openxmlformats.org/officeDocument/2006/relationships/hyperlink" Target="http://en.wikipedia.org/w/index.php?title=Perceptual_user_interface&amp;action=edit&amp;redlink=1" TargetMode="External"/><Relationship Id="rId4" Type="http://schemas.openxmlformats.org/officeDocument/2006/relationships/hyperlink" Target="http://en.wikipedia.org/wiki/Hyperlink" TargetMode="External"/><Relationship Id="rId9" Type="http://schemas.openxmlformats.org/officeDocument/2006/relationships/hyperlink" Target="http://en.wikipedia.org/wiki/Compu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n.wikipedia.org/wiki/Macintosh_128K"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WIMP_(computing)" TargetMode="External"/><Relationship Id="rId3" Type="http://schemas.openxmlformats.org/officeDocument/2006/relationships/hyperlink" Target="http://en.wikipedia.org/wiki/Menu_(computing)" TargetMode="External"/><Relationship Id="rId7" Type="http://schemas.openxmlformats.org/officeDocument/2006/relationships/hyperlink" Target="http://en.wikipedia.org/wiki/Pointing_device" TargetMode="External"/><Relationship Id="rId2" Type="http://schemas.openxmlformats.org/officeDocument/2006/relationships/hyperlink" Target="http://en.wikipedia.org/wiki/Window_(computing)" TargetMode="External"/><Relationship Id="rId1" Type="http://schemas.openxmlformats.org/officeDocument/2006/relationships/slideLayout" Target="../slideLayouts/slideLayout2.xml"/><Relationship Id="rId6" Type="http://schemas.openxmlformats.org/officeDocument/2006/relationships/hyperlink" Target="http://en.wikipedia.org/wiki/Icon_(computing)" TargetMode="External"/><Relationship Id="rId5" Type="http://schemas.openxmlformats.org/officeDocument/2006/relationships/hyperlink" Target="http://en.wikipedia.org/wiki/Check_box" TargetMode="External"/><Relationship Id="rId4" Type="http://schemas.openxmlformats.org/officeDocument/2006/relationships/hyperlink" Target="http://en.wikipedia.org/wiki/Radio_button_(comput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Mac_OS_X" TargetMode="External"/><Relationship Id="rId13" Type="http://schemas.openxmlformats.org/officeDocument/2006/relationships/hyperlink" Target="http://en.wikipedia.org/wiki/Common_User_Access" TargetMode="External"/><Relationship Id="rId18" Type="http://schemas.openxmlformats.org/officeDocument/2006/relationships/hyperlink" Target="http://en.wikipedia.org/wiki/Window_manager" TargetMode="External"/><Relationship Id="rId3" Type="http://schemas.openxmlformats.org/officeDocument/2006/relationships/hyperlink" Target="http://en.wikipedia.org/wiki/Apple_Lisa" TargetMode="External"/><Relationship Id="rId21" Type="http://schemas.openxmlformats.org/officeDocument/2006/relationships/hyperlink" Target="http://en.wikipedia.org/wiki/Operating_system" TargetMode="External"/><Relationship Id="rId7" Type="http://schemas.openxmlformats.org/officeDocument/2006/relationships/hyperlink" Target="http://en.wikipedia.org/wiki/Microsoft_Windows" TargetMode="External"/><Relationship Id="rId12" Type="http://schemas.openxmlformats.org/officeDocument/2006/relationships/hyperlink" Target="http://en.wikipedia.org/wiki/Microsoft" TargetMode="External"/><Relationship Id="rId17" Type="http://schemas.openxmlformats.org/officeDocument/2006/relationships/hyperlink" Target="http://en.wikipedia.org/wiki/Motif_(widget_toolkit)" TargetMode="External"/><Relationship Id="rId2" Type="http://schemas.openxmlformats.org/officeDocument/2006/relationships/hyperlink" Target="http://en.wikipedia.org/wiki/Xerox_Star" TargetMode="External"/><Relationship Id="rId16" Type="http://schemas.openxmlformats.org/officeDocument/2006/relationships/hyperlink" Target="http://en.wikipedia.org/wiki/Unix" TargetMode="External"/><Relationship Id="rId20" Type="http://schemas.openxmlformats.org/officeDocument/2006/relationships/hyperlink" Target="http://en.wikipedia.org/wiki/Unix-like" TargetMode="External"/><Relationship Id="rId1" Type="http://schemas.openxmlformats.org/officeDocument/2006/relationships/slideLayout" Target="../slideLayouts/slideLayout2.xml"/><Relationship Id="rId6" Type="http://schemas.openxmlformats.org/officeDocument/2006/relationships/hyperlink" Target="http://en.wikipedia.org/wiki/Amiga" TargetMode="External"/><Relationship Id="rId11" Type="http://schemas.openxmlformats.org/officeDocument/2006/relationships/hyperlink" Target="http://en.wikipedia.org/wiki/IBM" TargetMode="External"/><Relationship Id="rId5" Type="http://schemas.openxmlformats.org/officeDocument/2006/relationships/hyperlink" Target="http://en.wikipedia.org/wiki/Atari_ST" TargetMode="External"/><Relationship Id="rId15" Type="http://schemas.openxmlformats.org/officeDocument/2006/relationships/hyperlink" Target="http://en.wikipedia.org/wiki/Presentation_Manager" TargetMode="External"/><Relationship Id="rId10" Type="http://schemas.openxmlformats.org/officeDocument/2006/relationships/hyperlink" Target="http://en.wikipedia.org/wiki/Apple_Inc." TargetMode="External"/><Relationship Id="rId19" Type="http://schemas.openxmlformats.org/officeDocument/2006/relationships/hyperlink" Target="http://en.wikipedia.org/wiki/Desktop_environments" TargetMode="External"/><Relationship Id="rId4" Type="http://schemas.openxmlformats.org/officeDocument/2006/relationships/hyperlink" Target="http://en.wikipedia.org/wiki/Macintosh_128K" TargetMode="External"/><Relationship Id="rId9" Type="http://schemas.openxmlformats.org/officeDocument/2006/relationships/hyperlink" Target="http://en.wikipedia.org/wiki/X_Window_System" TargetMode="External"/><Relationship Id="rId14" Type="http://schemas.openxmlformats.org/officeDocument/2006/relationships/hyperlink" Target="http://en.wikipedia.org/wiki/IBM_OS/2" TargetMode="External"/><Relationship Id="rId22" Type="http://schemas.openxmlformats.org/officeDocument/2006/relationships/hyperlink" Target="http://en.wikipedia.org/wiki/Linu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Graphics and sound</a:t>
            </a:r>
            <a:endParaRPr lang="en-IN" dirty="0"/>
          </a:p>
        </p:txBody>
      </p:sp>
      <p:sp>
        <p:nvSpPr>
          <p:cNvPr id="4" name="Subtitle 3"/>
          <p:cNvSpPr>
            <a:spLocks noGrp="1"/>
          </p:cNvSpPr>
          <p:nvPr>
            <p:ph type="subTitle" idx="1"/>
          </p:nvPr>
        </p:nvSpPr>
        <p:spPr/>
        <p:txBody>
          <a:bodyPr/>
          <a:lstStyle/>
          <a:p>
            <a:endParaRPr lang="en-US"/>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7486" y="0"/>
            <a:ext cx="7772400" cy="1470025"/>
          </a:xfrm>
        </p:spPr>
        <p:txBody>
          <a:bodyPr/>
          <a:lstStyle/>
          <a:p>
            <a:r>
              <a:rPr lang="en-US" sz="6600" dirty="0" smtClean="0">
                <a:effectLst>
                  <a:outerShdw blurRad="38100" dist="38100" dir="2700000" algn="tl">
                    <a:srgbClr val="000000">
                      <a:alpha val="43137"/>
                    </a:srgbClr>
                  </a:outerShdw>
                </a:effectLst>
              </a:rPr>
              <a:t>WIMP</a:t>
            </a: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42910" y="1357298"/>
            <a:ext cx="7129490" cy="4281502"/>
          </a:xfrm>
        </p:spPr>
        <p:txBody>
          <a:bodyPr>
            <a:normAutofit fontScale="62500" lnSpcReduction="20000"/>
          </a:bodyPr>
          <a:lstStyle/>
          <a:p>
            <a:r>
              <a:rPr lang="en-IN" dirty="0"/>
              <a:t>A series of elements conforming a </a:t>
            </a:r>
            <a:r>
              <a:rPr lang="en-IN" dirty="0">
                <a:hlinkClick r:id="rId2"/>
              </a:rPr>
              <a:t>visual language</a:t>
            </a:r>
            <a:r>
              <a:rPr lang="en-IN" dirty="0"/>
              <a:t> have evolved to represent information stored in computers. This makes it easier for people with few computer skills to work with and use computer software. The most common combination of such elements in GUIs is the </a:t>
            </a:r>
            <a:r>
              <a:rPr lang="en-IN" dirty="0">
                <a:hlinkClick r:id="rId3" tooltip="WIMP (computing)"/>
              </a:rPr>
              <a:t>WIMP</a:t>
            </a:r>
            <a:r>
              <a:rPr lang="en-IN" dirty="0"/>
              <a:t> ("window, icon, menu, pointing device") paradigm, especially in </a:t>
            </a:r>
            <a:r>
              <a:rPr lang="en-IN" dirty="0">
                <a:hlinkClick r:id="rId4" tooltip="Personal computer"/>
              </a:rPr>
              <a:t>personal computers</a:t>
            </a:r>
            <a:r>
              <a:rPr lang="en-IN" dirty="0"/>
              <a:t>.</a:t>
            </a:r>
          </a:p>
          <a:p>
            <a:r>
              <a:rPr lang="en-IN" dirty="0"/>
              <a:t>The WIMP style of interaction uses a physical </a:t>
            </a:r>
            <a:r>
              <a:rPr lang="en-IN" dirty="0">
                <a:hlinkClick r:id="rId5"/>
              </a:rPr>
              <a:t>input device</a:t>
            </a:r>
            <a:r>
              <a:rPr lang="en-IN" dirty="0"/>
              <a:t> to control the position of a </a:t>
            </a:r>
            <a:r>
              <a:rPr lang="en-IN" dirty="0">
                <a:hlinkClick r:id="rId6" tooltip="Cursor (computers)"/>
              </a:rPr>
              <a:t>cursor</a:t>
            </a:r>
            <a:r>
              <a:rPr lang="en-IN" dirty="0"/>
              <a:t> and presents information organized in windows and represented with icons. Available commands are compiled together in menus, and actions are performed making gestures with the pointing device. A </a:t>
            </a:r>
            <a:r>
              <a:rPr lang="en-IN" dirty="0">
                <a:hlinkClick r:id="rId7"/>
              </a:rPr>
              <a:t>window manager</a:t>
            </a:r>
            <a:r>
              <a:rPr lang="en-IN" dirty="0"/>
              <a:t> facilitates the interactions between windows, applications, and the </a:t>
            </a:r>
            <a:r>
              <a:rPr lang="en-IN" dirty="0">
                <a:hlinkClick r:id="rId8"/>
              </a:rPr>
              <a:t>windowing system</a:t>
            </a:r>
            <a:r>
              <a:rPr lang="en-IN" dirty="0"/>
              <a:t>. The </a:t>
            </a:r>
            <a:r>
              <a:rPr lang="en-IN" dirty="0">
                <a:hlinkClick r:id="rId8"/>
              </a:rPr>
              <a:t>windowing system</a:t>
            </a:r>
            <a:r>
              <a:rPr lang="en-IN" dirty="0"/>
              <a:t> handles hardware devices such as pointing devices and graphics hardware, as well as the positioning of the cursor.</a:t>
            </a:r>
          </a:p>
          <a:p>
            <a:r>
              <a:rPr lang="en-IN" dirty="0"/>
              <a:t>In </a:t>
            </a:r>
            <a:r>
              <a:rPr lang="en-IN" dirty="0">
                <a:hlinkClick r:id="rId4" tooltip="Personal computer"/>
              </a:rPr>
              <a:t>personal computers</a:t>
            </a:r>
            <a:r>
              <a:rPr lang="en-IN" dirty="0"/>
              <a:t> all these elements are </a:t>
            </a:r>
            <a:r>
              <a:rPr lang="en-IN" dirty="0" err="1"/>
              <a:t>modeled</a:t>
            </a:r>
            <a:r>
              <a:rPr lang="en-IN" dirty="0"/>
              <a:t> through a </a:t>
            </a:r>
            <a:r>
              <a:rPr lang="en-IN" dirty="0">
                <a:hlinkClick r:id="rId9"/>
              </a:rPr>
              <a:t>desktop metaphor</a:t>
            </a:r>
            <a:r>
              <a:rPr lang="en-IN" dirty="0"/>
              <a:t>, to produce a simulation called a </a:t>
            </a:r>
            <a:r>
              <a:rPr lang="en-IN" dirty="0">
                <a:hlinkClick r:id="rId10"/>
              </a:rPr>
              <a:t>desktop environment</a:t>
            </a:r>
            <a:r>
              <a:rPr lang="en-IN" dirty="0"/>
              <a:t> in which the display represents a desktop, upon which documents and folders of documents can be placed. </a:t>
            </a:r>
            <a:r>
              <a:rPr lang="en-IN" dirty="0">
                <a:hlinkClick r:id="rId7" tooltip="Window manager"/>
              </a:rPr>
              <a:t>Window managers</a:t>
            </a:r>
            <a:r>
              <a:rPr lang="en-IN" dirty="0"/>
              <a:t> and other software combine to simulate the desktop environment with varying degrees of realism.</a:t>
            </a:r>
          </a:p>
          <a:p>
            <a:endParaRPr lang="en-IN" dirty="0"/>
          </a:p>
        </p:txBody>
      </p:sp>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857232"/>
            <a:ext cx="7772400" cy="1470025"/>
          </a:xfrm>
        </p:spPr>
        <p:txBody>
          <a:bodyPr>
            <a:normAutofit fontScale="90000"/>
          </a:bodyPr>
          <a:lstStyle/>
          <a:p>
            <a:r>
              <a:rPr lang="en-IN" dirty="0"/>
              <a:t>Post-WIMP interfaces</a:t>
            </a:r>
            <a:br>
              <a:rPr lang="en-IN" dirty="0"/>
            </a:br>
            <a:endParaRPr lang="en-IN" dirty="0"/>
          </a:p>
        </p:txBody>
      </p:sp>
      <p:sp>
        <p:nvSpPr>
          <p:cNvPr id="3" name="Subtitle 2"/>
          <p:cNvSpPr>
            <a:spLocks noGrp="1"/>
          </p:cNvSpPr>
          <p:nvPr>
            <p:ph type="subTitle" idx="1"/>
          </p:nvPr>
        </p:nvSpPr>
        <p:spPr>
          <a:xfrm>
            <a:off x="1357290" y="1643050"/>
            <a:ext cx="6329362" cy="3571900"/>
          </a:xfrm>
        </p:spPr>
        <p:txBody>
          <a:bodyPr>
            <a:normAutofit fontScale="62500" lnSpcReduction="20000"/>
          </a:bodyPr>
          <a:lstStyle/>
          <a:p>
            <a:r>
              <a:rPr lang="en-IN" dirty="0"/>
              <a:t>Smaller mobile devices such as </a:t>
            </a:r>
            <a:r>
              <a:rPr lang="en-IN" dirty="0">
                <a:hlinkClick r:id="rId2" tooltip="PDA"/>
              </a:rPr>
              <a:t>PDAs</a:t>
            </a:r>
            <a:r>
              <a:rPr lang="en-IN" dirty="0"/>
              <a:t> and </a:t>
            </a:r>
            <a:r>
              <a:rPr lang="en-IN" dirty="0" err="1">
                <a:hlinkClick r:id="rId3" tooltip="Smartphone"/>
              </a:rPr>
              <a:t>smartphones</a:t>
            </a:r>
            <a:r>
              <a:rPr lang="en-IN" dirty="0"/>
              <a:t> typically use the WIMP elements with different unifying metaphors, due to constraints in space and available input devices. Applications for which WIMP is not well suited may use newer </a:t>
            </a:r>
            <a:r>
              <a:rPr lang="en-IN" dirty="0">
                <a:hlinkClick r:id="rId4" tooltip="Interaction techniques"/>
              </a:rPr>
              <a:t>interaction techniques</a:t>
            </a:r>
            <a:r>
              <a:rPr lang="en-IN" dirty="0"/>
              <a:t>, collectively named as </a:t>
            </a:r>
            <a:r>
              <a:rPr lang="en-IN" dirty="0">
                <a:hlinkClick r:id="rId5"/>
              </a:rPr>
              <a:t>post-WIMP</a:t>
            </a:r>
            <a:r>
              <a:rPr lang="en-IN" dirty="0"/>
              <a:t> user interfaces</a:t>
            </a:r>
            <a:r>
              <a:rPr lang="en-IN" dirty="0" smtClean="0"/>
              <a:t>.</a:t>
            </a:r>
            <a:endParaRPr lang="en-IN" dirty="0"/>
          </a:p>
          <a:p>
            <a:r>
              <a:rPr lang="en-IN" dirty="0"/>
              <a:t>Some touch-screen-based operating systems such as Apple's </a:t>
            </a:r>
            <a:r>
              <a:rPr lang="en-IN" dirty="0" err="1">
                <a:hlinkClick r:id="rId6" tooltip="IOS (Apple)"/>
              </a:rPr>
              <a:t>iOS</a:t>
            </a:r>
            <a:r>
              <a:rPr lang="en-IN" dirty="0"/>
              <a:t> and </a:t>
            </a:r>
            <a:r>
              <a:rPr lang="en-IN" dirty="0">
                <a:hlinkClick r:id="rId7" tooltip="Android OS"/>
              </a:rPr>
              <a:t>Android OS</a:t>
            </a:r>
            <a:r>
              <a:rPr lang="en-IN" dirty="0"/>
              <a:t> currently use </a:t>
            </a:r>
            <a:r>
              <a:rPr lang="en-IN" dirty="0">
                <a:hlinkClick r:id="rId5"/>
              </a:rPr>
              <a:t>post-WIMP</a:t>
            </a:r>
            <a:r>
              <a:rPr lang="en-IN" dirty="0"/>
              <a:t> styles of interaction. The </a:t>
            </a:r>
            <a:r>
              <a:rPr lang="en-IN" dirty="0" err="1">
                <a:hlinkClick r:id="rId8"/>
              </a:rPr>
              <a:t>iPhone</a:t>
            </a:r>
            <a:r>
              <a:rPr lang="en-IN" dirty="0" err="1"/>
              <a:t>'s</a:t>
            </a:r>
            <a:r>
              <a:rPr lang="en-IN" dirty="0"/>
              <a:t> use of more than one finger in contact with the screen allows actions such as pinching and rotating, which are not supported by a single pointer and mouse</a:t>
            </a:r>
            <a:r>
              <a:rPr lang="en-IN" dirty="0" smtClean="0"/>
              <a:t>.</a:t>
            </a:r>
            <a:endParaRPr lang="en-IN" dirty="0"/>
          </a:p>
          <a:p>
            <a:r>
              <a:rPr lang="en-IN" dirty="0"/>
              <a:t>A class of GUIs sometimes referred to as </a:t>
            </a:r>
            <a:r>
              <a:rPr lang="en-IN" dirty="0">
                <a:hlinkClick r:id="rId5"/>
              </a:rPr>
              <a:t>post-WIMP</a:t>
            </a:r>
            <a:r>
              <a:rPr lang="en-IN" dirty="0"/>
              <a:t> include 3D </a:t>
            </a:r>
            <a:r>
              <a:rPr lang="en-IN" dirty="0">
                <a:hlinkClick r:id="rId9" tooltip="Compositing window manager"/>
              </a:rPr>
              <a:t>compositing window managers</a:t>
            </a:r>
            <a:r>
              <a:rPr lang="en-IN" dirty="0"/>
              <a:t> such as </a:t>
            </a:r>
            <a:r>
              <a:rPr lang="en-IN" dirty="0" err="1">
                <a:hlinkClick r:id="rId10"/>
              </a:rPr>
              <a:t>Compiz</a:t>
            </a:r>
            <a:r>
              <a:rPr lang="en-IN" dirty="0"/>
              <a:t>, </a:t>
            </a:r>
            <a:r>
              <a:rPr lang="en-IN" dirty="0">
                <a:hlinkClick r:id="rId11"/>
              </a:rPr>
              <a:t>Desktop Window Manager</a:t>
            </a:r>
            <a:r>
              <a:rPr lang="en-IN" dirty="0"/>
              <a:t>, and LG3D.</a:t>
            </a:r>
            <a:r>
              <a:rPr lang="en-IN" baseline="30000" dirty="0"/>
              <a:t>[</a:t>
            </a:r>
            <a:r>
              <a:rPr lang="en-IN" i="1" baseline="30000" dirty="0">
                <a:hlinkClick r:id="rId12" tooltip="Wikipedia:Citation needed"/>
              </a:rPr>
              <a:t>citation needed</a:t>
            </a:r>
            <a:r>
              <a:rPr lang="en-IN" baseline="30000" dirty="0"/>
              <a:t>]</a:t>
            </a:r>
            <a:r>
              <a:rPr lang="en-IN" dirty="0"/>
              <a:t> Some post-WIMP interfaces may be better suited for applications which model immersive 3D environments, such as </a:t>
            </a:r>
            <a:r>
              <a:rPr lang="en-IN" dirty="0">
                <a:hlinkClick r:id="rId13"/>
              </a:rPr>
              <a:t>Google Earth</a:t>
            </a:r>
            <a:r>
              <a:rPr lang="en-IN" dirty="0" smtClean="0"/>
              <a:t>.</a:t>
            </a:r>
            <a:endParaRPr lang="en-IN" dirty="0"/>
          </a:p>
          <a:p>
            <a:endParaRPr lang="en-IN" dirty="0"/>
          </a:p>
        </p:txBody>
      </p:sp>
    </p:spTree>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74" y="1000108"/>
            <a:ext cx="7772400" cy="1470025"/>
          </a:xfrm>
        </p:spPr>
        <p:txBody>
          <a:bodyPr>
            <a:normAutofit fontScale="90000"/>
          </a:bodyPr>
          <a:lstStyle/>
          <a:p>
            <a:r>
              <a:rPr lang="en-IN" dirty="0"/>
              <a:t>User interface and interaction design</a:t>
            </a:r>
            <a:br>
              <a:rPr lang="en-IN" dirty="0"/>
            </a:br>
            <a:endParaRPr lang="en-IN" dirty="0"/>
          </a:p>
        </p:txBody>
      </p:sp>
      <p:sp>
        <p:nvSpPr>
          <p:cNvPr id="3" name="Subtitle 2"/>
          <p:cNvSpPr>
            <a:spLocks noGrp="1"/>
          </p:cNvSpPr>
          <p:nvPr>
            <p:ph type="subTitle" idx="1"/>
          </p:nvPr>
        </p:nvSpPr>
        <p:spPr>
          <a:xfrm>
            <a:off x="1214414" y="1643050"/>
            <a:ext cx="6557986" cy="3995750"/>
          </a:xfrm>
        </p:spPr>
        <p:txBody>
          <a:bodyPr>
            <a:normAutofit fontScale="55000" lnSpcReduction="20000"/>
          </a:bodyPr>
          <a:lstStyle/>
          <a:p>
            <a:r>
              <a:rPr lang="en-IN" dirty="0"/>
              <a:t>Designing the visual composition and temporal </a:t>
            </a:r>
            <a:r>
              <a:rPr lang="en-IN" dirty="0" err="1"/>
              <a:t>behavior</a:t>
            </a:r>
            <a:r>
              <a:rPr lang="en-IN" dirty="0"/>
              <a:t> of GUI is an important part of </a:t>
            </a:r>
            <a:r>
              <a:rPr lang="en-IN" dirty="0">
                <a:hlinkClick r:id="rId2" tooltip="Software application"/>
              </a:rPr>
              <a:t>software application</a:t>
            </a:r>
            <a:r>
              <a:rPr lang="en-IN" dirty="0"/>
              <a:t> programming. Its goal is to enhance the efficiency and ease of use for the underlying logical design of a stored </a:t>
            </a:r>
            <a:r>
              <a:rPr lang="en-IN" dirty="0">
                <a:hlinkClick r:id="rId3" tooltip="Computer program"/>
              </a:rPr>
              <a:t>program</a:t>
            </a:r>
            <a:r>
              <a:rPr lang="en-IN" dirty="0"/>
              <a:t>, a design discipline known as </a:t>
            </a:r>
            <a:r>
              <a:rPr lang="en-IN" dirty="0">
                <a:hlinkClick r:id="rId4"/>
              </a:rPr>
              <a:t>usability</a:t>
            </a:r>
            <a:r>
              <a:rPr lang="en-IN" dirty="0"/>
              <a:t>. Techniques of </a:t>
            </a:r>
            <a:r>
              <a:rPr lang="en-IN" dirty="0">
                <a:hlinkClick r:id="rId5"/>
              </a:rPr>
              <a:t>user-</a:t>
            </a:r>
            <a:r>
              <a:rPr lang="en-IN" dirty="0" err="1">
                <a:hlinkClick r:id="rId5"/>
              </a:rPr>
              <a:t>centered</a:t>
            </a:r>
            <a:r>
              <a:rPr lang="en-IN" dirty="0">
                <a:hlinkClick r:id="rId5"/>
              </a:rPr>
              <a:t> design</a:t>
            </a:r>
            <a:r>
              <a:rPr lang="en-IN" dirty="0"/>
              <a:t> are used to ensure that the visual language introduced in the design is well tailored to the tasks it must perform.</a:t>
            </a:r>
          </a:p>
          <a:p>
            <a:r>
              <a:rPr lang="en-IN" dirty="0"/>
              <a:t>Typically, the user interacts with information by manipulating visual </a:t>
            </a:r>
            <a:r>
              <a:rPr lang="en-IN" dirty="0">
                <a:hlinkClick r:id="rId6" tooltip="GUI widget"/>
              </a:rPr>
              <a:t>widgets</a:t>
            </a:r>
            <a:r>
              <a:rPr lang="en-IN" dirty="0"/>
              <a:t> that allow for interactions appropriate to the kind of data they hold. The widgets of a well-designed interface are selected to support the actions necessary to achieve the goals of the user. A </a:t>
            </a:r>
            <a:r>
              <a:rPr lang="en-IN" dirty="0">
                <a:hlinkClick r:id="rId7" tooltip="Model-view-controller"/>
              </a:rPr>
              <a:t>Model-view-controller</a:t>
            </a:r>
            <a:r>
              <a:rPr lang="en-IN" dirty="0"/>
              <a:t> allows for a flexible structure in which the interface is independent from and indirectly linked to application functionality, so the GUI can be easily customized. This allows the user to select or design a different </a:t>
            </a:r>
            <a:r>
              <a:rPr lang="en-IN" i="1" dirty="0">
                <a:hlinkClick r:id="rId8" tooltip="Skin (computing)"/>
              </a:rPr>
              <a:t>skin</a:t>
            </a:r>
            <a:r>
              <a:rPr lang="en-IN" dirty="0"/>
              <a:t> at will, and eases the designer's work to change the interface as the user needs evolve. Nevertheless, good user interface design relates to the user, not the system architecture.</a:t>
            </a:r>
          </a:p>
          <a:p>
            <a:r>
              <a:rPr lang="en-IN" dirty="0"/>
              <a:t>The visible graphical interface features of an application are sometimes referred to as "</a:t>
            </a:r>
            <a:r>
              <a:rPr lang="en-IN" dirty="0" err="1"/>
              <a:t>chrome</a:t>
            </a:r>
            <a:r>
              <a:rPr lang="en-IN" dirty="0" err="1" smtClean="0"/>
              <a:t>".Larger</a:t>
            </a:r>
            <a:r>
              <a:rPr lang="en-IN" dirty="0" smtClean="0"/>
              <a:t> </a:t>
            </a:r>
            <a:r>
              <a:rPr lang="en-IN" dirty="0"/>
              <a:t>widgets, such as windows, usually provide a frame or container for the main presentation content such as a web page, email message or drawing. Smaller ones usually act as a user-input tool.</a:t>
            </a:r>
          </a:p>
          <a:p>
            <a:endParaRPr lang="en-IN" dirty="0"/>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357166"/>
            <a:ext cx="7772400" cy="1470025"/>
          </a:xfrm>
        </p:spPr>
        <p:txBody>
          <a:bodyPr>
            <a:normAutofit/>
          </a:bodyPr>
          <a:lstStyle/>
          <a:p>
            <a:r>
              <a:rPr lang="en-IN" sz="4000" dirty="0" smtClean="0"/>
              <a:t>User interface and </a:t>
            </a:r>
            <a:r>
              <a:rPr lang="en-IN" sz="3200" dirty="0" smtClean="0"/>
              <a:t>interaction</a:t>
            </a:r>
            <a:r>
              <a:rPr lang="en-IN" sz="4000" dirty="0" smtClean="0"/>
              <a:t> design(CONTD)</a:t>
            </a:r>
            <a:endParaRPr lang="en-IN" sz="4000" dirty="0"/>
          </a:p>
        </p:txBody>
      </p:sp>
      <p:sp>
        <p:nvSpPr>
          <p:cNvPr id="3" name="Subtitle 2"/>
          <p:cNvSpPr>
            <a:spLocks noGrp="1"/>
          </p:cNvSpPr>
          <p:nvPr>
            <p:ph type="subTitle" idx="1"/>
          </p:nvPr>
        </p:nvSpPr>
        <p:spPr>
          <a:xfrm>
            <a:off x="500034" y="1857364"/>
            <a:ext cx="8072494" cy="4572032"/>
          </a:xfrm>
        </p:spPr>
        <p:txBody>
          <a:bodyPr>
            <a:normAutofit fontScale="77500" lnSpcReduction="20000"/>
          </a:bodyPr>
          <a:lstStyle/>
          <a:p>
            <a:pPr algn="l"/>
            <a:r>
              <a:rPr lang="en-IN" dirty="0"/>
              <a:t>A GUI may be designed for the rigorous requirements of a </a:t>
            </a:r>
            <a:r>
              <a:rPr lang="en-IN" dirty="0">
                <a:hlinkClick r:id="rId2"/>
              </a:rPr>
              <a:t>vertical market</a:t>
            </a:r>
            <a:r>
              <a:rPr lang="en-IN" dirty="0"/>
              <a:t>. This is known as an "application specific graphical user interface." Among early application specific GUIs was </a:t>
            </a:r>
            <a:r>
              <a:rPr lang="en-IN" dirty="0">
                <a:hlinkClick r:id="rId3" tooltip="Gene Mosher"/>
              </a:rPr>
              <a:t>Gene Mosher</a:t>
            </a:r>
            <a:r>
              <a:rPr lang="en-IN" dirty="0"/>
              <a:t>'s </a:t>
            </a:r>
            <a:r>
              <a:rPr lang="en-IN" dirty="0">
                <a:hlinkClick r:id="rId4"/>
              </a:rPr>
              <a:t>1986 Point of Sale </a:t>
            </a:r>
            <a:r>
              <a:rPr lang="en-IN" dirty="0" err="1">
                <a:hlinkClick r:id="rId4"/>
              </a:rPr>
              <a:t>touchscreen</a:t>
            </a:r>
            <a:r>
              <a:rPr lang="en-IN" dirty="0">
                <a:hlinkClick r:id="rId4"/>
              </a:rPr>
              <a:t> GUI</a:t>
            </a:r>
            <a:r>
              <a:rPr lang="en-IN" dirty="0"/>
              <a:t>. Other examples of an application specific GUIs are:</a:t>
            </a:r>
          </a:p>
          <a:p>
            <a:pPr algn="l"/>
            <a:r>
              <a:rPr lang="en-IN" dirty="0">
                <a:hlinkClick r:id="rId5" tooltip="Self checkout"/>
              </a:rPr>
              <a:t>Self-service checkouts</a:t>
            </a:r>
            <a:r>
              <a:rPr lang="en-IN" dirty="0"/>
              <a:t> used in a retail store</a:t>
            </a:r>
          </a:p>
          <a:p>
            <a:pPr algn="l"/>
            <a:r>
              <a:rPr lang="en-IN" dirty="0"/>
              <a:t>Automated teller machines (ATM)</a:t>
            </a:r>
          </a:p>
          <a:p>
            <a:pPr algn="l"/>
            <a:r>
              <a:rPr lang="en-IN" dirty="0"/>
              <a:t>Airline self-ticketing and check-in</a:t>
            </a:r>
          </a:p>
          <a:p>
            <a:pPr algn="l"/>
            <a:r>
              <a:rPr lang="en-IN" dirty="0"/>
              <a:t>Information kiosks in a public space, like a train station or a museum</a:t>
            </a:r>
          </a:p>
          <a:p>
            <a:pPr algn="l"/>
            <a:r>
              <a:rPr lang="en-IN" dirty="0"/>
              <a:t>Monitors or control screens in an embedded industrial application which employ a </a:t>
            </a:r>
            <a:r>
              <a:rPr lang="en-IN" dirty="0">
                <a:hlinkClick r:id="rId6" tooltip="Real time operating system"/>
              </a:rPr>
              <a:t>real time operating system</a:t>
            </a:r>
            <a:r>
              <a:rPr lang="en-IN" dirty="0"/>
              <a:t> (RTOS).</a:t>
            </a:r>
          </a:p>
          <a:p>
            <a:pPr algn="l"/>
            <a:r>
              <a:rPr lang="en-IN" dirty="0"/>
              <a:t>The latest cell phones and handheld game systems also employ application specific </a:t>
            </a:r>
            <a:r>
              <a:rPr lang="en-IN" dirty="0" err="1"/>
              <a:t>touchscreen</a:t>
            </a:r>
            <a:r>
              <a:rPr lang="en-IN" dirty="0"/>
              <a:t> GUIs. Newer automobiles use GUIs in their navigation systems and touch screen multimedia </a:t>
            </a:r>
            <a:r>
              <a:rPr lang="en-IN" dirty="0" err="1"/>
              <a:t>centers</a:t>
            </a:r>
            <a:r>
              <a:rPr lang="en-IN" dirty="0"/>
              <a:t>.</a:t>
            </a:r>
          </a:p>
          <a:p>
            <a:pPr algn="l"/>
            <a:endParaRPr lang="en-IN" dirty="0"/>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In</a:t>
            </a:r>
            <a:r>
              <a:rPr lang="en-IN" dirty="0"/>
              <a:t> </a:t>
            </a:r>
            <a:r>
              <a:rPr lang="en-IN" dirty="0">
                <a:hlinkClick r:id="rId2"/>
              </a:rPr>
              <a:t>computing</a:t>
            </a:r>
            <a:r>
              <a:rPr lang="en-IN" dirty="0"/>
              <a:t> a </a:t>
            </a:r>
            <a:r>
              <a:rPr lang="en-IN" b="1" dirty="0"/>
              <a:t>graphical user interface</a:t>
            </a:r>
            <a:r>
              <a:rPr lang="en-IN" dirty="0"/>
              <a:t> (</a:t>
            </a:r>
            <a:r>
              <a:rPr lang="en-IN" b="1" dirty="0"/>
              <a:t>GUI</a:t>
            </a:r>
            <a:r>
              <a:rPr lang="en-IN" dirty="0"/>
              <a:t>, sometimes pronounced </a:t>
            </a:r>
            <a:r>
              <a:rPr lang="en-IN" i="1" dirty="0" smtClean="0"/>
              <a:t>gooey</a:t>
            </a:r>
            <a:r>
              <a:rPr lang="en-IN" dirty="0" smtClean="0"/>
              <a:t>) </a:t>
            </a:r>
            <a:r>
              <a:rPr lang="en-IN" dirty="0"/>
              <a:t>is a type of </a:t>
            </a:r>
            <a:r>
              <a:rPr lang="en-IN" dirty="0">
                <a:hlinkClick r:id="rId3"/>
              </a:rPr>
              <a:t>user interface</a:t>
            </a:r>
            <a:r>
              <a:rPr lang="en-IN" dirty="0"/>
              <a:t> that allows </a:t>
            </a:r>
            <a:r>
              <a:rPr lang="en-IN" dirty="0">
                <a:hlinkClick r:id="rId4" tooltip="User (computing)"/>
              </a:rPr>
              <a:t>users</a:t>
            </a:r>
            <a:r>
              <a:rPr lang="en-IN" dirty="0"/>
              <a:t> to </a:t>
            </a:r>
            <a:r>
              <a:rPr lang="en-IN" dirty="0">
                <a:hlinkClick r:id="rId5" tooltip="Human-computer interaction"/>
              </a:rPr>
              <a:t>interact</a:t>
            </a:r>
            <a:r>
              <a:rPr lang="en-IN" dirty="0"/>
              <a:t> with electronic devices with images rather than text commands. </a:t>
            </a:r>
            <a:r>
              <a:rPr lang="en-IN" i="1" dirty="0"/>
              <a:t>GUI</a:t>
            </a:r>
            <a:r>
              <a:rPr lang="en-IN" dirty="0"/>
              <a:t>s can be used in </a:t>
            </a:r>
            <a:r>
              <a:rPr lang="en-IN" dirty="0">
                <a:hlinkClick r:id="rId6" tooltip="Computer"/>
              </a:rPr>
              <a:t>computers</a:t>
            </a:r>
            <a:r>
              <a:rPr lang="en-IN" dirty="0"/>
              <a:t>, </a:t>
            </a:r>
            <a:r>
              <a:rPr lang="en-IN" dirty="0">
                <a:hlinkClick r:id="rId7" tooltip="Mobile device"/>
              </a:rPr>
              <a:t>hand-held devices</a:t>
            </a:r>
            <a:r>
              <a:rPr lang="en-IN" dirty="0"/>
              <a:t> such as </a:t>
            </a:r>
            <a:r>
              <a:rPr lang="en-IN" dirty="0">
                <a:hlinkClick r:id="rId8"/>
              </a:rPr>
              <a:t>MP3</a:t>
            </a:r>
            <a:r>
              <a:rPr lang="en-IN" dirty="0"/>
              <a:t> players, portable media players or gaming devices, household appliances and office equipment . A </a:t>
            </a:r>
            <a:r>
              <a:rPr lang="en-IN" i="1" dirty="0"/>
              <a:t>GUI</a:t>
            </a:r>
            <a:r>
              <a:rPr lang="en-IN" dirty="0"/>
              <a:t> represents the information and actions available to a user through graphical </a:t>
            </a:r>
            <a:r>
              <a:rPr lang="en-IN" dirty="0">
                <a:hlinkClick r:id="rId9" tooltip="Icon (computing)"/>
              </a:rPr>
              <a:t>icons</a:t>
            </a:r>
            <a:r>
              <a:rPr lang="en-IN" dirty="0"/>
              <a:t> and visual indicators such as </a:t>
            </a:r>
            <a:r>
              <a:rPr lang="en-IN" dirty="0">
                <a:hlinkClick r:id="rId10"/>
              </a:rPr>
              <a:t>secondary notation</a:t>
            </a:r>
            <a:r>
              <a:rPr lang="en-IN" dirty="0"/>
              <a:t>, as opposed to </a:t>
            </a:r>
            <a:r>
              <a:rPr lang="en-IN" dirty="0">
                <a:hlinkClick r:id="rId11" tooltip="Text-based (computing)"/>
              </a:rPr>
              <a:t>text-based</a:t>
            </a:r>
            <a:r>
              <a:rPr lang="en-IN" dirty="0"/>
              <a:t> interfaces, typed command labels or text navigation. The actions are usually performed through </a:t>
            </a:r>
            <a:r>
              <a:rPr lang="en-IN" dirty="0">
                <a:hlinkClick r:id="rId12" tooltip="Direct manipulation"/>
              </a:rPr>
              <a:t>direct manipulation</a:t>
            </a:r>
            <a:r>
              <a:rPr lang="en-IN" dirty="0"/>
              <a:t> of the graphical elements</a:t>
            </a:r>
            <a:r>
              <a:rPr lang="en-IN" dirty="0" smtClean="0"/>
              <a:t>.</a:t>
            </a:r>
            <a:endParaRPr lang="en-IN" dirty="0"/>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Screenshot of </a:t>
            </a:r>
            <a:r>
              <a:rPr lang="en-IN" b="0" dirty="0">
                <a:hlinkClick r:id="rId2" tooltip="KDE Plasma Desktop"/>
              </a:rPr>
              <a:t>KDE Plasma Desktop</a:t>
            </a:r>
            <a:r>
              <a:rPr lang="en-IN" b="0" dirty="0"/>
              <a:t> GUI.</a:t>
            </a:r>
            <a:r>
              <a:rPr lang="en-IN" dirty="0" smtClean="0"/>
              <a:t> </a:t>
            </a:r>
            <a:endParaRPr lang="en-IN" dirty="0"/>
          </a:p>
        </p:txBody>
      </p:sp>
      <p:sp>
        <p:nvSpPr>
          <p:cNvPr id="4" name="Text Placeholder 3"/>
          <p:cNvSpPr>
            <a:spLocks noGrp="1"/>
          </p:cNvSpPr>
          <p:nvPr>
            <p:ph type="body" sz="half" idx="2"/>
          </p:nvPr>
        </p:nvSpPr>
        <p:spPr/>
        <p:txBody>
          <a:bodyPr/>
          <a:lstStyle/>
          <a:p>
            <a:endParaRPr lang="en-IN" dirty="0"/>
          </a:p>
        </p:txBody>
      </p:sp>
      <p:pic>
        <p:nvPicPr>
          <p:cNvPr id="5" name="Picture Placeholder 4" descr="300px-KDE_4.png"/>
          <p:cNvPicPr>
            <a:picLocks noGrp="1" noChangeAspect="1"/>
          </p:cNvPicPr>
          <p:nvPr>
            <p:ph type="pic" idx="1"/>
          </p:nvPr>
        </p:nvPicPr>
        <p:blipFill>
          <a:blip r:embed="rId3"/>
          <a:srcRect l="8222" r="8222"/>
          <a:stretch>
            <a:fillRect/>
          </a:stretch>
        </p:blipFill>
        <p:spPr>
          <a:xfrm rot="429922">
            <a:off x="3217526" y="1301195"/>
            <a:ext cx="5065555" cy="3799167"/>
          </a:xfrm>
        </p:spPr>
      </p:pic>
    </p:spTree>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A screenshot of the </a:t>
            </a:r>
            <a:r>
              <a:rPr lang="en-IN" b="0" dirty="0">
                <a:hlinkClick r:id="rId2"/>
              </a:rPr>
              <a:t>GNOME</a:t>
            </a:r>
            <a:r>
              <a:rPr lang="en-IN" b="0" dirty="0"/>
              <a:t> GUI.</a:t>
            </a:r>
            <a:r>
              <a:rPr lang="en-IN" dirty="0" smtClean="0"/>
              <a:t> </a:t>
            </a:r>
            <a:endParaRPr lang="en-IN" dirty="0"/>
          </a:p>
        </p:txBody>
      </p:sp>
      <p:sp>
        <p:nvSpPr>
          <p:cNvPr id="4" name="Text Placeholder 3"/>
          <p:cNvSpPr>
            <a:spLocks noGrp="1"/>
          </p:cNvSpPr>
          <p:nvPr>
            <p:ph type="body" sz="half" idx="2"/>
          </p:nvPr>
        </p:nvSpPr>
        <p:spPr/>
        <p:txBody>
          <a:bodyPr/>
          <a:lstStyle/>
          <a:p>
            <a:endParaRPr lang="en-IN"/>
          </a:p>
        </p:txBody>
      </p:sp>
      <p:pic>
        <p:nvPicPr>
          <p:cNvPr id="5" name="Picture Placeholder 4" descr="350px-JauntyGUI.png"/>
          <p:cNvPicPr>
            <a:picLocks noGrp="1" noChangeAspect="1"/>
          </p:cNvPicPr>
          <p:nvPr>
            <p:ph type="pic" idx="1"/>
          </p:nvPr>
        </p:nvPicPr>
        <p:blipFill>
          <a:blip r:embed="rId3"/>
          <a:srcRect l="13243" r="13243"/>
          <a:stretch>
            <a:fillRect/>
          </a:stretch>
        </p:blipFill>
        <p:spPr/>
      </p:pic>
    </p:spTree>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precursors</a:t>
            </a:r>
            <a:endParaRPr lang="en-IN" dirty="0"/>
          </a:p>
        </p:txBody>
      </p:sp>
      <p:sp>
        <p:nvSpPr>
          <p:cNvPr id="3" name="Subtitle 2"/>
          <p:cNvSpPr>
            <a:spLocks noGrp="1"/>
          </p:cNvSpPr>
          <p:nvPr>
            <p:ph type="subTitle" idx="1"/>
          </p:nvPr>
        </p:nvSpPr>
        <p:spPr/>
        <p:txBody>
          <a:bodyPr>
            <a:normAutofit fontScale="47500" lnSpcReduction="20000"/>
          </a:bodyPr>
          <a:lstStyle/>
          <a:p>
            <a:r>
              <a:rPr lang="en-IN" dirty="0"/>
              <a:t>A precursor to GUIs was invented by researchers at the </a:t>
            </a:r>
            <a:r>
              <a:rPr lang="en-IN" dirty="0">
                <a:hlinkClick r:id="rId2" tooltip="Stanford Research Institute"/>
              </a:rPr>
              <a:t>Stanford Research Institute</a:t>
            </a:r>
            <a:r>
              <a:rPr lang="en-IN" dirty="0"/>
              <a:t>, led by </a:t>
            </a:r>
            <a:r>
              <a:rPr lang="en-IN" dirty="0">
                <a:hlinkClick r:id="rId3"/>
              </a:rPr>
              <a:t>Douglas </a:t>
            </a:r>
            <a:r>
              <a:rPr lang="en-IN" dirty="0" err="1">
                <a:hlinkClick r:id="rId3"/>
              </a:rPr>
              <a:t>Engelbart</a:t>
            </a:r>
            <a:r>
              <a:rPr lang="en-IN" dirty="0"/>
              <a:t>. They developed the use of text-based </a:t>
            </a:r>
            <a:r>
              <a:rPr lang="en-IN" dirty="0">
                <a:hlinkClick r:id="rId4" tooltip="Hyperlink"/>
              </a:rPr>
              <a:t>hyperlinks</a:t>
            </a:r>
            <a:r>
              <a:rPr lang="en-IN" dirty="0"/>
              <a:t> manipulated with a </a:t>
            </a:r>
            <a:r>
              <a:rPr lang="en-IN" dirty="0">
                <a:hlinkClick r:id="rId5" tooltip="Computer mouse"/>
              </a:rPr>
              <a:t>mouse</a:t>
            </a:r>
            <a:r>
              <a:rPr lang="en-IN" dirty="0"/>
              <a:t> for </a:t>
            </a:r>
            <a:r>
              <a:rPr lang="en-IN" dirty="0" err="1"/>
              <a:t>the</a:t>
            </a:r>
            <a:r>
              <a:rPr lang="en-IN" dirty="0" err="1">
                <a:hlinkClick r:id="rId6" tooltip="On-Line System"/>
              </a:rPr>
              <a:t>On</a:t>
            </a:r>
            <a:r>
              <a:rPr lang="en-IN" dirty="0">
                <a:hlinkClick r:id="rId6" tooltip="On-Line System"/>
              </a:rPr>
              <a:t>-Line System</a:t>
            </a:r>
            <a:r>
              <a:rPr lang="en-IN" dirty="0"/>
              <a:t>. The concept of hyperlinks was further refined and extended to graphics by researchers at </a:t>
            </a:r>
            <a:r>
              <a:rPr lang="en-IN" dirty="0">
                <a:hlinkClick r:id="rId7" tooltip="Xerox PARC"/>
              </a:rPr>
              <a:t>Xerox PARC</a:t>
            </a:r>
            <a:r>
              <a:rPr lang="en-IN" dirty="0"/>
              <a:t>, who went beyond text-based hyperlinks and used a GUI as the primary interface for the </a:t>
            </a:r>
            <a:r>
              <a:rPr lang="en-IN" dirty="0">
                <a:hlinkClick r:id="rId8"/>
              </a:rPr>
              <a:t>Xerox Alto</a:t>
            </a:r>
            <a:r>
              <a:rPr lang="en-IN" dirty="0"/>
              <a:t> </a:t>
            </a:r>
            <a:r>
              <a:rPr lang="en-IN" dirty="0">
                <a:hlinkClick r:id="rId9"/>
              </a:rPr>
              <a:t>computer</a:t>
            </a:r>
            <a:r>
              <a:rPr lang="en-IN" dirty="0"/>
              <a:t>. Most modern general-purpose GUIs are derived from this system. As a result, some </a:t>
            </a:r>
            <a:r>
              <a:rPr lang="en-IN" dirty="0" smtClean="0"/>
              <a:t>people</a:t>
            </a:r>
            <a:r>
              <a:rPr lang="en-IN" baseline="30000" dirty="0" smtClean="0"/>
              <a:t> </a:t>
            </a:r>
            <a:r>
              <a:rPr lang="en-IN" dirty="0" smtClean="0"/>
              <a:t>call </a:t>
            </a:r>
            <a:r>
              <a:rPr lang="en-IN" dirty="0"/>
              <a:t>this class of interface a PARC User Interface (PUI) (note that PUI is also an acronym for </a:t>
            </a:r>
            <a:r>
              <a:rPr lang="en-IN" dirty="0">
                <a:hlinkClick r:id="rId10" tooltip="Perceptual user interface (page does not exist)"/>
              </a:rPr>
              <a:t>perceptual user interface</a:t>
            </a:r>
            <a:r>
              <a:rPr lang="en-IN" dirty="0" smtClean="0"/>
              <a:t>).</a:t>
            </a:r>
            <a:endParaRPr lang="en-IN" dirty="0"/>
          </a:p>
          <a:p>
            <a:r>
              <a:rPr lang="en-IN" dirty="0">
                <a:hlinkClick r:id="rId11"/>
              </a:rPr>
              <a:t>Ivan Sutherland</a:t>
            </a:r>
            <a:r>
              <a:rPr lang="en-IN" dirty="0"/>
              <a:t> developed a pointer-based system called the </a:t>
            </a:r>
            <a:r>
              <a:rPr lang="en-IN" dirty="0">
                <a:hlinkClick r:id="rId12"/>
              </a:rPr>
              <a:t>Sketchpad</a:t>
            </a:r>
            <a:r>
              <a:rPr lang="en-IN" dirty="0"/>
              <a:t> in 1963. It used a light-pen to guide the creation and manipulation of objects in engineering drawings.</a:t>
            </a:r>
          </a:p>
          <a:p>
            <a:endParaRPr lang="en-IN" dirty="0"/>
          </a:p>
        </p:txBody>
      </p:sp>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Text Placeholder 3"/>
          <p:cNvSpPr>
            <a:spLocks noGrp="1"/>
          </p:cNvSpPr>
          <p:nvPr>
            <p:ph type="body" idx="2"/>
          </p:nvPr>
        </p:nvSpPr>
        <p:spPr/>
        <p:txBody>
          <a:bodyPr/>
          <a:lstStyle/>
          <a:p>
            <a:r>
              <a:rPr lang="en-IN" dirty="0" smtClean="0"/>
              <a:t>The</a:t>
            </a:r>
            <a:r>
              <a:rPr lang="en-IN" dirty="0"/>
              <a:t> </a:t>
            </a:r>
            <a:r>
              <a:rPr lang="en-IN" dirty="0">
                <a:hlinkClick r:id="rId2"/>
              </a:rPr>
              <a:t>Macintosh 128K</a:t>
            </a:r>
            <a:r>
              <a:rPr lang="en-IN" dirty="0"/>
              <a:t> was the first commercially successful personal computer to use a graphical user interface</a:t>
            </a:r>
            <a:r>
              <a:rPr lang="en-IN" dirty="0" smtClean="0"/>
              <a:t> </a:t>
            </a:r>
            <a:endParaRPr lang="en-IN" dirty="0"/>
          </a:p>
        </p:txBody>
      </p:sp>
      <p:pic>
        <p:nvPicPr>
          <p:cNvPr id="5" name="Content Placeholder 4" descr="220px-Macintosh_128k_transparency.png"/>
          <p:cNvPicPr>
            <a:picLocks noGrp="1" noChangeAspect="1"/>
          </p:cNvPicPr>
          <p:nvPr>
            <p:ph sz="half" idx="1"/>
          </p:nvPr>
        </p:nvPicPr>
        <p:blipFill>
          <a:blip r:embed="rId3"/>
          <a:stretch>
            <a:fillRect/>
          </a:stretch>
        </p:blipFill>
        <p:spPr>
          <a:xfrm>
            <a:off x="4734099" y="2324304"/>
            <a:ext cx="2793651" cy="3276191"/>
          </a:xfrm>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PARC user interface</a:t>
            </a:r>
            <a:br>
              <a:rPr lang="en-IN" b="1" dirty="0"/>
            </a:br>
            <a:endParaRPr lang="en-IN" dirty="0"/>
          </a:p>
        </p:txBody>
      </p:sp>
      <p:sp>
        <p:nvSpPr>
          <p:cNvPr id="3" name="Content Placeholder 2"/>
          <p:cNvSpPr>
            <a:spLocks noGrp="1"/>
          </p:cNvSpPr>
          <p:nvPr>
            <p:ph idx="1"/>
          </p:nvPr>
        </p:nvSpPr>
        <p:spPr/>
        <p:txBody>
          <a:bodyPr/>
          <a:lstStyle/>
          <a:p>
            <a:r>
              <a:rPr lang="en-IN" dirty="0"/>
              <a:t>The PARC user interface consisted of graphical elements such as </a:t>
            </a:r>
            <a:r>
              <a:rPr lang="en-IN" dirty="0">
                <a:hlinkClick r:id="rId2" tooltip="Window (computing)"/>
              </a:rPr>
              <a:t>windows</a:t>
            </a:r>
            <a:r>
              <a:rPr lang="en-IN" dirty="0"/>
              <a:t>, </a:t>
            </a:r>
            <a:r>
              <a:rPr lang="en-IN" dirty="0">
                <a:hlinkClick r:id="rId3" tooltip="Menu (computing)"/>
              </a:rPr>
              <a:t>menus</a:t>
            </a:r>
            <a:r>
              <a:rPr lang="en-IN" dirty="0"/>
              <a:t>, </a:t>
            </a:r>
            <a:r>
              <a:rPr lang="en-IN" dirty="0">
                <a:hlinkClick r:id="rId4" tooltip="Radio button (computing)"/>
              </a:rPr>
              <a:t>radio buttons</a:t>
            </a:r>
            <a:r>
              <a:rPr lang="en-IN" dirty="0"/>
              <a:t>, </a:t>
            </a:r>
            <a:r>
              <a:rPr lang="en-IN" dirty="0">
                <a:hlinkClick r:id="rId5" tooltip="Check box"/>
              </a:rPr>
              <a:t>check boxes</a:t>
            </a:r>
            <a:r>
              <a:rPr lang="en-IN" dirty="0"/>
              <a:t> and </a:t>
            </a:r>
            <a:r>
              <a:rPr lang="en-IN" dirty="0">
                <a:hlinkClick r:id="rId6" tooltip="Icon (computing)"/>
              </a:rPr>
              <a:t>icons</a:t>
            </a:r>
            <a:r>
              <a:rPr lang="en-IN" dirty="0"/>
              <a:t>. The PARC user interface employs a </a:t>
            </a:r>
            <a:r>
              <a:rPr lang="en-IN" dirty="0">
                <a:hlinkClick r:id="rId7"/>
              </a:rPr>
              <a:t>pointing device</a:t>
            </a:r>
            <a:r>
              <a:rPr lang="en-IN" dirty="0"/>
              <a:t> in addition to a keyboard. These aspects can be emphasized by using the alternative acronym </a:t>
            </a:r>
            <a:r>
              <a:rPr lang="en-IN" dirty="0">
                <a:hlinkClick r:id="rId8" tooltip="WIMP (computing)"/>
              </a:rPr>
              <a:t>WIMP</a:t>
            </a:r>
            <a:r>
              <a:rPr lang="en-IN" dirty="0"/>
              <a:t>, which stands for </a:t>
            </a:r>
            <a:r>
              <a:rPr lang="en-IN" i="1" dirty="0"/>
              <a:t>windows</a:t>
            </a:r>
            <a:r>
              <a:rPr lang="en-IN" dirty="0"/>
              <a:t>, </a:t>
            </a:r>
            <a:r>
              <a:rPr lang="en-IN" i="1" dirty="0"/>
              <a:t>icons</a:t>
            </a:r>
            <a:r>
              <a:rPr lang="en-IN" dirty="0"/>
              <a:t>, </a:t>
            </a:r>
            <a:r>
              <a:rPr lang="en-IN" i="1" dirty="0"/>
              <a:t>menus</a:t>
            </a:r>
            <a:r>
              <a:rPr lang="en-IN" dirty="0"/>
              <a:t> and </a:t>
            </a:r>
            <a:r>
              <a:rPr lang="en-IN" i="1" dirty="0">
                <a:hlinkClick r:id="rId7"/>
              </a:rPr>
              <a:t>pointing device</a:t>
            </a:r>
            <a:r>
              <a:rPr lang="en-IN" dirty="0"/>
              <a:t>.</a:t>
            </a:r>
            <a:r>
              <a:rPr lang="en-IN" dirty="0" smtClean="0"/>
              <a:t> </a:t>
            </a:r>
            <a:endParaRPr lang="en-IN" dirty="0"/>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Evolution</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Following PARC the first GUI-centric computer operating model was the </a:t>
            </a:r>
            <a:r>
              <a:rPr lang="en-IN" dirty="0">
                <a:hlinkClick r:id="rId2" tooltip="Xerox Star"/>
              </a:rPr>
              <a:t>Xerox 8010 Star Information System</a:t>
            </a:r>
            <a:r>
              <a:rPr lang="en-IN" dirty="0"/>
              <a:t> in 1981</a:t>
            </a:r>
            <a:r>
              <a:rPr lang="en-IN" dirty="0" smtClean="0"/>
              <a:t>,</a:t>
            </a:r>
            <a:r>
              <a:rPr lang="en-IN" dirty="0"/>
              <a:t> followed by the </a:t>
            </a:r>
            <a:r>
              <a:rPr lang="en-IN" dirty="0">
                <a:hlinkClick r:id="rId3"/>
              </a:rPr>
              <a:t>Apple Lisa</a:t>
            </a:r>
            <a:r>
              <a:rPr lang="en-IN" dirty="0"/>
              <a:t> (which presented the concept of menu bar as well as window controls) in 1983, the Apple </a:t>
            </a:r>
            <a:r>
              <a:rPr lang="en-IN" dirty="0">
                <a:hlinkClick r:id="rId4"/>
              </a:rPr>
              <a:t>Macintosh 128K</a:t>
            </a:r>
            <a:r>
              <a:rPr lang="en-IN" dirty="0"/>
              <a:t> in 1984, and the </a:t>
            </a:r>
            <a:r>
              <a:rPr lang="en-IN" dirty="0">
                <a:hlinkClick r:id="rId5"/>
              </a:rPr>
              <a:t>Atari ST</a:t>
            </a:r>
            <a:r>
              <a:rPr lang="en-IN" dirty="0"/>
              <a:t> and Commodore </a:t>
            </a:r>
            <a:r>
              <a:rPr lang="en-IN" dirty="0">
                <a:hlinkClick r:id="rId6"/>
              </a:rPr>
              <a:t>Amiga</a:t>
            </a:r>
            <a:r>
              <a:rPr lang="en-IN" dirty="0"/>
              <a:t> in 1985.</a:t>
            </a:r>
          </a:p>
          <a:p>
            <a:r>
              <a:rPr lang="en-IN" dirty="0"/>
              <a:t>The GUIs familiar to most people today are </a:t>
            </a:r>
            <a:r>
              <a:rPr lang="en-IN" dirty="0">
                <a:hlinkClick r:id="rId7"/>
              </a:rPr>
              <a:t>Microsoft Windows</a:t>
            </a:r>
            <a:r>
              <a:rPr lang="en-IN" dirty="0"/>
              <a:t>, </a:t>
            </a:r>
            <a:r>
              <a:rPr lang="en-IN" dirty="0">
                <a:hlinkClick r:id="rId8"/>
              </a:rPr>
              <a:t>Mac OS X</a:t>
            </a:r>
            <a:r>
              <a:rPr lang="en-IN" dirty="0"/>
              <a:t>, and </a:t>
            </a:r>
            <a:r>
              <a:rPr lang="en-IN" dirty="0">
                <a:hlinkClick r:id="rId9"/>
              </a:rPr>
              <a:t>X Window System</a:t>
            </a:r>
            <a:r>
              <a:rPr lang="en-IN" dirty="0"/>
              <a:t> interfaces. </a:t>
            </a:r>
            <a:r>
              <a:rPr lang="en-IN" dirty="0">
                <a:hlinkClick r:id="rId10" tooltip="Apple Inc."/>
              </a:rPr>
              <a:t>Apple</a:t>
            </a:r>
            <a:r>
              <a:rPr lang="en-IN" dirty="0"/>
              <a:t>, </a:t>
            </a:r>
            <a:r>
              <a:rPr lang="en-IN" dirty="0">
                <a:hlinkClick r:id="rId11"/>
              </a:rPr>
              <a:t>IBM</a:t>
            </a:r>
            <a:r>
              <a:rPr lang="en-IN" dirty="0"/>
              <a:t> and </a:t>
            </a:r>
            <a:r>
              <a:rPr lang="en-IN" dirty="0">
                <a:hlinkClick r:id="rId12"/>
              </a:rPr>
              <a:t>Microsoft</a:t>
            </a:r>
            <a:r>
              <a:rPr lang="en-IN" dirty="0"/>
              <a:t> used many of Xerox's ideas to develop products, and IBM's </a:t>
            </a:r>
            <a:r>
              <a:rPr lang="en-IN" dirty="0">
                <a:hlinkClick r:id="rId13" tooltip="Common User Access"/>
              </a:rPr>
              <a:t>Common User Access</a:t>
            </a:r>
            <a:r>
              <a:rPr lang="en-IN" dirty="0"/>
              <a:t> specifications formed the basis of the user interface found in Microsoft Windows, </a:t>
            </a:r>
            <a:r>
              <a:rPr lang="en-IN" dirty="0">
                <a:hlinkClick r:id="rId14" tooltip="IBM OS/2"/>
              </a:rPr>
              <a:t>IBM OS/2</a:t>
            </a:r>
            <a:r>
              <a:rPr lang="en-IN" dirty="0"/>
              <a:t> </a:t>
            </a:r>
            <a:r>
              <a:rPr lang="en-IN" dirty="0">
                <a:hlinkClick r:id="rId15"/>
              </a:rPr>
              <a:t>Presentation Manager</a:t>
            </a:r>
            <a:r>
              <a:rPr lang="en-IN" dirty="0"/>
              <a:t>, and the </a:t>
            </a:r>
            <a:r>
              <a:rPr lang="en-IN" dirty="0">
                <a:hlinkClick r:id="rId16"/>
              </a:rPr>
              <a:t>Unix</a:t>
            </a:r>
            <a:r>
              <a:rPr lang="en-IN" dirty="0"/>
              <a:t> </a:t>
            </a:r>
            <a:r>
              <a:rPr lang="en-IN" dirty="0">
                <a:hlinkClick r:id="rId17" tooltip="Motif (widget toolkit)"/>
              </a:rPr>
              <a:t>Motif</a:t>
            </a:r>
            <a:r>
              <a:rPr lang="en-IN" dirty="0"/>
              <a:t> toolkit and </a:t>
            </a:r>
            <a:r>
              <a:rPr lang="en-IN" dirty="0">
                <a:hlinkClick r:id="rId18"/>
              </a:rPr>
              <a:t>window manager</a:t>
            </a:r>
            <a:r>
              <a:rPr lang="en-IN" dirty="0"/>
              <a:t>. These ideas evolved to create the interface found in current versions of Microsoft Windows, as well as in Mac OS X and various </a:t>
            </a:r>
            <a:r>
              <a:rPr lang="en-IN" dirty="0">
                <a:hlinkClick r:id="rId19" tooltip="Desktop environments"/>
              </a:rPr>
              <a:t>desktop environments</a:t>
            </a:r>
            <a:r>
              <a:rPr lang="en-IN" dirty="0"/>
              <a:t> for </a:t>
            </a:r>
            <a:r>
              <a:rPr lang="en-IN" dirty="0">
                <a:hlinkClick r:id="rId20"/>
              </a:rPr>
              <a:t>Unix-like</a:t>
            </a:r>
            <a:r>
              <a:rPr lang="en-IN" dirty="0"/>
              <a:t> </a:t>
            </a:r>
            <a:r>
              <a:rPr lang="en-IN" dirty="0">
                <a:hlinkClick r:id="rId21" tooltip="Operating system"/>
              </a:rPr>
              <a:t>operating systems</a:t>
            </a:r>
            <a:r>
              <a:rPr lang="en-IN" dirty="0"/>
              <a:t>, such </a:t>
            </a:r>
            <a:r>
              <a:rPr lang="en-IN" dirty="0" err="1"/>
              <a:t>as</a:t>
            </a:r>
            <a:r>
              <a:rPr lang="en-IN" dirty="0" err="1">
                <a:hlinkClick r:id="rId22"/>
              </a:rPr>
              <a:t>Linux</a:t>
            </a:r>
            <a:r>
              <a:rPr lang="en-IN" dirty="0"/>
              <a:t>. Thus most current GUIs have largely common idioms.</a:t>
            </a:r>
          </a:p>
          <a:p>
            <a:endParaRPr lang="en-IN" dirty="0"/>
          </a:p>
        </p:txBody>
      </p:sp>
    </p:spTree>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an </a:t>
            </a:r>
            <a:r>
              <a:rPr lang="en-IN" sz="2000" dirty="0"/>
              <a:t>early-1990s style Unix desktop running the X Window System graphical user interface</a:t>
            </a:r>
            <a:r>
              <a:rPr lang="en-IN" sz="2000" dirty="0" smtClean="0"/>
              <a:t> in left and </a:t>
            </a:r>
            <a:r>
              <a:rPr lang="en-IN" sz="2000" dirty="0"/>
              <a:t>The Xerox Star Workstation introduced the first GUI operating systems as shown </a:t>
            </a:r>
            <a:r>
              <a:rPr lang="en-IN" sz="2000" dirty="0" smtClean="0"/>
              <a:t> in right</a:t>
            </a:r>
            <a:endParaRPr lang="en-IN" sz="2000" dirty="0"/>
          </a:p>
        </p:txBody>
      </p:sp>
      <p:pic>
        <p:nvPicPr>
          <p:cNvPr id="5" name="Content Placeholder 4" descr="220px-X-Window-System.png"/>
          <p:cNvPicPr>
            <a:picLocks noGrp="1" noChangeAspect="1"/>
          </p:cNvPicPr>
          <p:nvPr>
            <p:ph sz="half" idx="1"/>
          </p:nvPr>
        </p:nvPicPr>
        <p:blipFill>
          <a:blip r:embed="rId2"/>
          <a:stretch>
            <a:fillRect/>
          </a:stretch>
        </p:blipFill>
        <p:spPr>
          <a:xfrm>
            <a:off x="666307" y="2357430"/>
            <a:ext cx="3477065" cy="2892286"/>
          </a:xfrm>
        </p:spPr>
      </p:pic>
      <p:pic>
        <p:nvPicPr>
          <p:cNvPr id="6" name="Content Placeholder 5" descr="220px-Xerox_8010_compound_document.jpg"/>
          <p:cNvPicPr>
            <a:picLocks noGrp="1" noChangeAspect="1"/>
          </p:cNvPicPr>
          <p:nvPr>
            <p:ph sz="half" idx="2"/>
          </p:nvPr>
        </p:nvPicPr>
        <p:blipFill>
          <a:blip r:embed="rId3"/>
          <a:stretch>
            <a:fillRect/>
          </a:stretch>
        </p:blipFill>
        <p:spPr>
          <a:xfrm>
            <a:off x="4643438" y="2357430"/>
            <a:ext cx="3305273" cy="2779434"/>
          </a:xfrm>
        </p:spPr>
      </p:pic>
    </p:spTree>
  </p:cSld>
  <p:clrMapOvr>
    <a:masterClrMapping/>
  </p:clrMapOvr>
  <p:transition>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125</Words>
  <Application>Microsoft Office PowerPoint</Application>
  <PresentationFormat>On-screen Show (4:3)</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Graphics and sound</vt:lpstr>
      <vt:lpstr>GUI</vt:lpstr>
      <vt:lpstr>Screenshot of KDE Plasma Desktop GUI. </vt:lpstr>
      <vt:lpstr>A screenshot of the GNOME GUI. </vt:lpstr>
      <vt:lpstr>precursors</vt:lpstr>
      <vt:lpstr>Slide 6</vt:lpstr>
      <vt:lpstr>PARC user interface </vt:lpstr>
      <vt:lpstr>Evolution </vt:lpstr>
      <vt:lpstr>an early-1990s style Unix desktop running the X Window System graphical user interface in left and The Xerox Star Workstation introduced the first GUI operating systems as shown  in right</vt:lpstr>
      <vt:lpstr>WIMP</vt:lpstr>
      <vt:lpstr>Post-WIMP interfaces </vt:lpstr>
      <vt:lpstr>User interface and interaction design </vt:lpstr>
      <vt:lpstr>User interface and interaction design(CONTD)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sound</dc:title>
  <dc:creator>Arnab</dc:creator>
  <cp:lastModifiedBy>DELL</cp:lastModifiedBy>
  <cp:revision>7</cp:revision>
  <dcterms:created xsi:type="dcterms:W3CDTF">2011-04-24T18:53:54Z</dcterms:created>
  <dcterms:modified xsi:type="dcterms:W3CDTF">2012-04-02T11:59:11Z</dcterms:modified>
</cp:coreProperties>
</file>