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handoutMasterIdLst>
    <p:handoutMasterId r:id="rId22"/>
  </p:handoutMasterIdLst>
  <p:sldIdLst>
    <p:sldId id="256" r:id="rId2"/>
    <p:sldId id="262" r:id="rId3"/>
    <p:sldId id="265" r:id="rId4"/>
    <p:sldId id="266" r:id="rId5"/>
    <p:sldId id="267" r:id="rId6"/>
    <p:sldId id="268" r:id="rId7"/>
    <p:sldId id="269" r:id="rId8"/>
    <p:sldId id="270" r:id="rId9"/>
    <p:sldId id="271" r:id="rId10"/>
    <p:sldId id="273" r:id="rId11"/>
    <p:sldId id="280" r:id="rId12"/>
    <p:sldId id="274" r:id="rId13"/>
    <p:sldId id="275" r:id="rId14"/>
    <p:sldId id="276" r:id="rId15"/>
    <p:sldId id="279" r:id="rId16"/>
    <p:sldId id="277" r:id="rId17"/>
    <p:sldId id="278" r:id="rId18"/>
    <p:sldId id="264" r:id="rId19"/>
    <p:sldId id="272" r:id="rId2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7" d="100"/>
          <a:sy n="77" d="100"/>
        </p:scale>
        <p:origin x="-1164" y="2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r>
              <a:rPr lang="en-US" smtClean="0"/>
              <a:t>ITE309 Web Technologies - Web 2.0</a:t>
            </a:r>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BF61E340-05E2-4A54-9C6E-F3673E2B2C1A}" type="datetime3">
              <a:rPr lang="en-US" smtClean="0"/>
              <a:t>11 September 2014</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r>
              <a:rPr lang="en-US" smtClean="0"/>
              <a:t>V.Mareeswari / AP / SITE / VIT </a:t>
            </a:r>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D428C5F8-BF3B-4434-BCC1-0353CF60532B}" type="slidenum">
              <a:rPr lang="en-US" smtClean="0"/>
              <a:t>‹#›</a:t>
            </a:fld>
            <a:endParaRPr lang="en-US"/>
          </a:p>
        </p:txBody>
      </p:sp>
    </p:spTree>
    <p:extLst>
      <p:ext uri="{BB962C8B-B14F-4D97-AF65-F5344CB8AC3E}">
        <p14:creationId xmlns:p14="http://schemas.microsoft.com/office/powerpoint/2010/main" val="2847988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r>
              <a:rPr lang="en-US" smtClean="0"/>
              <a:t>ITE309 Web Technologies - Web 2.0</a:t>
            </a:r>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FDEE13A7-23BE-4FF3-A82F-DED28B4C8923}" type="datetime3">
              <a:rPr lang="en-US" smtClean="0"/>
              <a:t>11 September 2014</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r>
              <a:rPr lang="en-US" smtClean="0"/>
              <a:t>V.Mareeswari / AP / SITE / VIT </a:t>
            </a:r>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AD465FF4-4EF2-49AA-B7FA-F5A31605E222}" type="slidenum">
              <a:rPr lang="en-US" smtClean="0"/>
              <a:pPr/>
              <a:t>‹#›</a:t>
            </a:fld>
            <a:endParaRPr lang="en-US"/>
          </a:p>
        </p:txBody>
      </p:sp>
    </p:spTree>
    <p:extLst>
      <p:ext uri="{BB962C8B-B14F-4D97-AF65-F5344CB8AC3E}">
        <p14:creationId xmlns:p14="http://schemas.microsoft.com/office/powerpoint/2010/main" val="1395749012"/>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465FF4-4EF2-49AA-B7FA-F5A31605E222}" type="slidenum">
              <a:rPr lang="en-US" smtClean="0"/>
              <a:pPr/>
              <a:t>1</a:t>
            </a:fld>
            <a:endParaRPr lang="en-US"/>
          </a:p>
        </p:txBody>
      </p:sp>
      <p:sp>
        <p:nvSpPr>
          <p:cNvPr id="5" name="Date Placeholder 4"/>
          <p:cNvSpPr>
            <a:spLocks noGrp="1"/>
          </p:cNvSpPr>
          <p:nvPr>
            <p:ph type="dt" idx="11"/>
          </p:nvPr>
        </p:nvSpPr>
        <p:spPr/>
        <p:txBody>
          <a:bodyPr/>
          <a:lstStyle/>
          <a:p>
            <a:fld id="{CAFE1A71-B789-49F5-BE06-D35622229AE6}" type="datetime3">
              <a:rPr lang="en-US" smtClean="0"/>
              <a:t>11 September 2014</a:t>
            </a:fld>
            <a:endParaRPr lang="en-US"/>
          </a:p>
        </p:txBody>
      </p:sp>
      <p:sp>
        <p:nvSpPr>
          <p:cNvPr id="6" name="Header Placeholder 5"/>
          <p:cNvSpPr>
            <a:spLocks noGrp="1"/>
          </p:cNvSpPr>
          <p:nvPr>
            <p:ph type="hdr" sz="quarter" idx="12"/>
          </p:nvPr>
        </p:nvSpPr>
        <p:spPr/>
        <p:txBody>
          <a:bodyPr/>
          <a:lstStyle/>
          <a:p>
            <a:r>
              <a:rPr lang="en-US" smtClean="0"/>
              <a:t>ITE309 Web Technologies - Web 2.0</a:t>
            </a:r>
            <a:endParaRPr lang="en-US"/>
          </a:p>
        </p:txBody>
      </p:sp>
      <p:sp>
        <p:nvSpPr>
          <p:cNvPr id="7" name="Footer Placeholder 6"/>
          <p:cNvSpPr>
            <a:spLocks noGrp="1"/>
          </p:cNvSpPr>
          <p:nvPr>
            <p:ph type="ftr" sz="quarter" idx="13"/>
          </p:nvPr>
        </p:nvSpPr>
        <p:spPr/>
        <p:txBody>
          <a:bodyPr/>
          <a:lstStyle/>
          <a:p>
            <a:r>
              <a:rPr lang="en-US" smtClean="0"/>
              <a:t>V.Mareeswari / AP / SITE / VIT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r>
              <a:rPr lang="en-US" smtClean="0"/>
              <a:t>ITE309 Web Technologies - Web 2.0</a:t>
            </a:r>
            <a:endParaRPr lang="en-US"/>
          </a:p>
        </p:txBody>
      </p:sp>
      <p:sp>
        <p:nvSpPr>
          <p:cNvPr id="5" name="Date Placeholder 4"/>
          <p:cNvSpPr>
            <a:spLocks noGrp="1"/>
          </p:cNvSpPr>
          <p:nvPr>
            <p:ph type="dt" idx="11"/>
          </p:nvPr>
        </p:nvSpPr>
        <p:spPr/>
        <p:txBody>
          <a:bodyPr/>
          <a:lstStyle/>
          <a:p>
            <a:fld id="{FDEE13A7-23BE-4FF3-A82F-DED28B4C8923}" type="datetime3">
              <a:rPr lang="en-US" smtClean="0"/>
              <a:t>11 September 2014</a:t>
            </a:fld>
            <a:endParaRPr lang="en-US"/>
          </a:p>
        </p:txBody>
      </p:sp>
      <p:sp>
        <p:nvSpPr>
          <p:cNvPr id="6" name="Footer Placeholder 5"/>
          <p:cNvSpPr>
            <a:spLocks noGrp="1"/>
          </p:cNvSpPr>
          <p:nvPr>
            <p:ph type="ftr" sz="quarter" idx="12"/>
          </p:nvPr>
        </p:nvSpPr>
        <p:spPr/>
        <p:txBody>
          <a:bodyPr/>
          <a:lstStyle/>
          <a:p>
            <a:r>
              <a:rPr lang="en-US" smtClean="0"/>
              <a:t>V.Mareeswari / AP / SITE / VIT </a:t>
            </a:r>
            <a:endParaRPr lang="en-US"/>
          </a:p>
        </p:txBody>
      </p:sp>
      <p:sp>
        <p:nvSpPr>
          <p:cNvPr id="7" name="Slide Number Placeholder 6"/>
          <p:cNvSpPr>
            <a:spLocks noGrp="1"/>
          </p:cNvSpPr>
          <p:nvPr>
            <p:ph type="sldNum" sz="quarter" idx="13"/>
          </p:nvPr>
        </p:nvSpPr>
        <p:spPr/>
        <p:txBody>
          <a:bodyPr/>
          <a:lstStyle/>
          <a:p>
            <a:fld id="{AD465FF4-4EF2-49AA-B7FA-F5A31605E222}" type="slidenum">
              <a:rPr lang="en-US" smtClean="0"/>
              <a:pPr/>
              <a:t>10</a:t>
            </a:fld>
            <a:endParaRPr lang="en-US"/>
          </a:p>
        </p:txBody>
      </p:sp>
    </p:spTree>
    <p:extLst>
      <p:ext uri="{BB962C8B-B14F-4D97-AF65-F5344CB8AC3E}">
        <p14:creationId xmlns:p14="http://schemas.microsoft.com/office/powerpoint/2010/main" val="709267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A46E429-86AE-4223-93A6-5B46EBC1BF6D}" type="datetime3">
              <a:rPr lang="en-US" smtClean="0"/>
              <a:t>11 September 2014</a:t>
            </a:fld>
            <a:endParaRPr lang="en-US"/>
          </a:p>
        </p:txBody>
      </p:sp>
      <p:sp>
        <p:nvSpPr>
          <p:cNvPr id="17" name="Footer Placeholder 16"/>
          <p:cNvSpPr>
            <a:spLocks noGrp="1"/>
          </p:cNvSpPr>
          <p:nvPr>
            <p:ph type="ftr" sz="quarter" idx="11"/>
          </p:nvPr>
        </p:nvSpPr>
        <p:spPr/>
        <p:txBody>
          <a:bodyPr/>
          <a:lstStyle/>
          <a:p>
            <a:r>
              <a:rPr lang="en-US" smtClean="0"/>
              <a:t>V.Mareeswari/AP/SITE/VITU</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82CBB51-70DD-48B8-80A9-04E3D531B369}"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5A6C97-94EC-4C43-8815-73DB3448C738}" type="datetime3">
              <a:rPr lang="en-US" smtClean="0"/>
              <a:t>11 September 2014</a:t>
            </a:fld>
            <a:endParaRPr lang="en-US"/>
          </a:p>
        </p:txBody>
      </p:sp>
      <p:sp>
        <p:nvSpPr>
          <p:cNvPr id="5" name="Footer Placeholder 4"/>
          <p:cNvSpPr>
            <a:spLocks noGrp="1"/>
          </p:cNvSpPr>
          <p:nvPr>
            <p:ph type="ftr" sz="quarter" idx="11"/>
          </p:nvPr>
        </p:nvSpPr>
        <p:spPr/>
        <p:txBody>
          <a:bodyPr/>
          <a:lstStyle/>
          <a:p>
            <a:r>
              <a:rPr lang="en-US" smtClean="0"/>
              <a:t>V.Mareeswari/AP/SITE/VITU</a:t>
            </a:r>
            <a:endParaRPr lang="en-US"/>
          </a:p>
        </p:txBody>
      </p:sp>
      <p:sp>
        <p:nvSpPr>
          <p:cNvPr id="6" name="Slide Number Placeholder 5"/>
          <p:cNvSpPr>
            <a:spLocks noGrp="1"/>
          </p:cNvSpPr>
          <p:nvPr>
            <p:ph type="sldNum" sz="quarter" idx="12"/>
          </p:nvPr>
        </p:nvSpPr>
        <p:spPr/>
        <p:txBody>
          <a:bodyPr/>
          <a:lstStyle/>
          <a:p>
            <a:fld id="{782CBB51-70DD-48B8-80A9-04E3D531B3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ED6B2F-5AA9-4FFA-B77D-648BAA537AB3}" type="datetime3">
              <a:rPr lang="en-US" smtClean="0"/>
              <a:t>11 September 2014</a:t>
            </a:fld>
            <a:endParaRPr lang="en-US"/>
          </a:p>
        </p:txBody>
      </p:sp>
      <p:sp>
        <p:nvSpPr>
          <p:cNvPr id="5" name="Footer Placeholder 4"/>
          <p:cNvSpPr>
            <a:spLocks noGrp="1"/>
          </p:cNvSpPr>
          <p:nvPr>
            <p:ph type="ftr" sz="quarter" idx="11"/>
          </p:nvPr>
        </p:nvSpPr>
        <p:spPr/>
        <p:txBody>
          <a:bodyPr/>
          <a:lstStyle/>
          <a:p>
            <a:r>
              <a:rPr lang="en-US" smtClean="0"/>
              <a:t>V.Mareeswari/AP/SITE/VITU</a:t>
            </a:r>
            <a:endParaRPr lang="en-US"/>
          </a:p>
        </p:txBody>
      </p:sp>
      <p:sp>
        <p:nvSpPr>
          <p:cNvPr id="6" name="Slide Number Placeholder 5"/>
          <p:cNvSpPr>
            <a:spLocks noGrp="1"/>
          </p:cNvSpPr>
          <p:nvPr>
            <p:ph type="sldNum" sz="quarter" idx="12"/>
          </p:nvPr>
        </p:nvSpPr>
        <p:spPr/>
        <p:txBody>
          <a:bodyPr/>
          <a:lstStyle/>
          <a:p>
            <a:fld id="{782CBB51-70DD-48B8-80A9-04E3D531B3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2E477F1-4130-4666-95E1-7D8E57681E5F}" type="datetime3">
              <a:rPr lang="en-US" smtClean="0"/>
              <a:t>11 September 2014</a:t>
            </a:fld>
            <a:endParaRPr lang="en-US"/>
          </a:p>
        </p:txBody>
      </p:sp>
      <p:sp>
        <p:nvSpPr>
          <p:cNvPr id="5" name="Footer Placeholder 4"/>
          <p:cNvSpPr>
            <a:spLocks noGrp="1"/>
          </p:cNvSpPr>
          <p:nvPr>
            <p:ph type="ftr" sz="quarter" idx="11"/>
          </p:nvPr>
        </p:nvSpPr>
        <p:spPr/>
        <p:txBody>
          <a:bodyPr/>
          <a:lstStyle/>
          <a:p>
            <a:r>
              <a:rPr lang="en-US" smtClean="0"/>
              <a:t>V.Mareeswari/AP/SITE/VITU</a:t>
            </a:r>
            <a:endParaRPr lang="en-US"/>
          </a:p>
        </p:txBody>
      </p:sp>
      <p:sp>
        <p:nvSpPr>
          <p:cNvPr id="6" name="Slide Number Placeholder 5"/>
          <p:cNvSpPr>
            <a:spLocks noGrp="1"/>
          </p:cNvSpPr>
          <p:nvPr>
            <p:ph type="sldNum" sz="quarter" idx="12"/>
          </p:nvPr>
        </p:nvSpPr>
        <p:spPr/>
        <p:txBody>
          <a:bodyPr/>
          <a:lstStyle/>
          <a:p>
            <a:fld id="{782CBB51-70DD-48B8-80A9-04E3D531B369}"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DFEC2D9-7E49-40A0-B0E8-DF29EA25B47C}" type="datetime3">
              <a:rPr lang="en-US" smtClean="0"/>
              <a:t>11 September 2014</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V.Mareeswari/AP/SITE/VITU</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82CBB51-70DD-48B8-80A9-04E3D531B3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202A023-CA75-42EB-9EAB-9134AE0A248D}" type="datetime3">
              <a:rPr lang="en-US" smtClean="0"/>
              <a:t>11 September 2014</a:t>
            </a:fld>
            <a:endParaRPr lang="en-US"/>
          </a:p>
        </p:txBody>
      </p:sp>
      <p:sp>
        <p:nvSpPr>
          <p:cNvPr id="6" name="Footer Placeholder 5"/>
          <p:cNvSpPr>
            <a:spLocks noGrp="1"/>
          </p:cNvSpPr>
          <p:nvPr>
            <p:ph type="ftr" sz="quarter" idx="11"/>
          </p:nvPr>
        </p:nvSpPr>
        <p:spPr/>
        <p:txBody>
          <a:bodyPr/>
          <a:lstStyle/>
          <a:p>
            <a:r>
              <a:rPr lang="en-US" smtClean="0"/>
              <a:t>V.Mareeswari/AP/SITE/VITU</a:t>
            </a:r>
            <a:endParaRPr lang="en-US"/>
          </a:p>
        </p:txBody>
      </p:sp>
      <p:sp>
        <p:nvSpPr>
          <p:cNvPr id="7" name="Slide Number Placeholder 6"/>
          <p:cNvSpPr>
            <a:spLocks noGrp="1"/>
          </p:cNvSpPr>
          <p:nvPr>
            <p:ph type="sldNum" sz="quarter" idx="12"/>
          </p:nvPr>
        </p:nvSpPr>
        <p:spPr/>
        <p:txBody>
          <a:bodyPr/>
          <a:lstStyle/>
          <a:p>
            <a:fld id="{782CBB51-70DD-48B8-80A9-04E3D531B369}"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3E3CDF7-930F-4594-A2B5-8008C093C416}" type="datetime3">
              <a:rPr lang="en-US" smtClean="0"/>
              <a:t>11 September 2014</a:t>
            </a:fld>
            <a:endParaRPr lang="en-US"/>
          </a:p>
        </p:txBody>
      </p:sp>
      <p:sp>
        <p:nvSpPr>
          <p:cNvPr id="8" name="Footer Placeholder 7"/>
          <p:cNvSpPr>
            <a:spLocks noGrp="1"/>
          </p:cNvSpPr>
          <p:nvPr>
            <p:ph type="ftr" sz="quarter" idx="11"/>
          </p:nvPr>
        </p:nvSpPr>
        <p:spPr/>
        <p:txBody>
          <a:bodyPr/>
          <a:lstStyle/>
          <a:p>
            <a:r>
              <a:rPr lang="en-US" smtClean="0"/>
              <a:t>V.Mareeswari/AP/SITE/VITU</a:t>
            </a:r>
            <a:endParaRPr lang="en-US"/>
          </a:p>
        </p:txBody>
      </p:sp>
      <p:sp>
        <p:nvSpPr>
          <p:cNvPr id="9" name="Slide Number Placeholder 8"/>
          <p:cNvSpPr>
            <a:spLocks noGrp="1"/>
          </p:cNvSpPr>
          <p:nvPr>
            <p:ph type="sldNum" sz="quarter" idx="12"/>
          </p:nvPr>
        </p:nvSpPr>
        <p:spPr/>
        <p:txBody>
          <a:bodyPr/>
          <a:lstStyle/>
          <a:p>
            <a:fld id="{782CBB51-70DD-48B8-80A9-04E3D531B369}"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D10EB33-CFCB-426E-A9B6-F6F2C0D82C88}" type="datetime3">
              <a:rPr lang="en-US" smtClean="0"/>
              <a:t>11 September 2014</a:t>
            </a:fld>
            <a:endParaRPr lang="en-US"/>
          </a:p>
        </p:txBody>
      </p:sp>
      <p:sp>
        <p:nvSpPr>
          <p:cNvPr id="4" name="Footer Placeholder 3"/>
          <p:cNvSpPr>
            <a:spLocks noGrp="1"/>
          </p:cNvSpPr>
          <p:nvPr>
            <p:ph type="ftr" sz="quarter" idx="11"/>
          </p:nvPr>
        </p:nvSpPr>
        <p:spPr/>
        <p:txBody>
          <a:bodyPr/>
          <a:lstStyle/>
          <a:p>
            <a:r>
              <a:rPr lang="en-US" smtClean="0"/>
              <a:t>V.Mareeswari/AP/SITE/VITU</a:t>
            </a:r>
            <a:endParaRPr lang="en-US"/>
          </a:p>
        </p:txBody>
      </p:sp>
      <p:sp>
        <p:nvSpPr>
          <p:cNvPr id="5" name="Slide Number Placeholder 4"/>
          <p:cNvSpPr>
            <a:spLocks noGrp="1"/>
          </p:cNvSpPr>
          <p:nvPr>
            <p:ph type="sldNum" sz="quarter" idx="12"/>
          </p:nvPr>
        </p:nvSpPr>
        <p:spPr/>
        <p:txBody>
          <a:bodyPr/>
          <a:lstStyle/>
          <a:p>
            <a:fld id="{782CBB51-70DD-48B8-80A9-04E3D531B3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B8577F-37EA-4EF3-B05A-81FD4143FA79}" type="datetime3">
              <a:rPr lang="en-US" smtClean="0"/>
              <a:t>11 September 2014</a:t>
            </a:fld>
            <a:endParaRPr lang="en-US"/>
          </a:p>
        </p:txBody>
      </p:sp>
      <p:sp>
        <p:nvSpPr>
          <p:cNvPr id="3" name="Footer Placeholder 2"/>
          <p:cNvSpPr>
            <a:spLocks noGrp="1"/>
          </p:cNvSpPr>
          <p:nvPr>
            <p:ph type="ftr" sz="quarter" idx="11"/>
          </p:nvPr>
        </p:nvSpPr>
        <p:spPr/>
        <p:txBody>
          <a:bodyPr/>
          <a:lstStyle/>
          <a:p>
            <a:r>
              <a:rPr lang="en-US" smtClean="0"/>
              <a:t>V.Mareeswari/AP/SITE/VITU</a:t>
            </a:r>
            <a:endParaRPr lang="en-US"/>
          </a:p>
        </p:txBody>
      </p:sp>
      <p:sp>
        <p:nvSpPr>
          <p:cNvPr id="4" name="Slide Number Placeholder 3"/>
          <p:cNvSpPr>
            <a:spLocks noGrp="1"/>
          </p:cNvSpPr>
          <p:nvPr>
            <p:ph type="sldNum" sz="quarter" idx="12"/>
          </p:nvPr>
        </p:nvSpPr>
        <p:spPr/>
        <p:txBody>
          <a:bodyPr/>
          <a:lstStyle/>
          <a:p>
            <a:fld id="{782CBB51-70DD-48B8-80A9-04E3D531B3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F3DC581-806B-4221-B553-CF5C9D970DFC}" type="datetime3">
              <a:rPr lang="en-US" smtClean="0"/>
              <a:t>11 September 2014</a:t>
            </a:fld>
            <a:endParaRPr lang="en-US"/>
          </a:p>
        </p:txBody>
      </p:sp>
      <p:sp>
        <p:nvSpPr>
          <p:cNvPr id="6" name="Footer Placeholder 5"/>
          <p:cNvSpPr>
            <a:spLocks noGrp="1"/>
          </p:cNvSpPr>
          <p:nvPr>
            <p:ph type="ftr" sz="quarter" idx="11"/>
          </p:nvPr>
        </p:nvSpPr>
        <p:spPr/>
        <p:txBody>
          <a:bodyPr/>
          <a:lstStyle/>
          <a:p>
            <a:r>
              <a:rPr lang="en-US" smtClean="0"/>
              <a:t>V.Mareeswari/AP/SITE/VITU</a:t>
            </a:r>
            <a:endParaRPr lang="en-US"/>
          </a:p>
        </p:txBody>
      </p:sp>
      <p:sp>
        <p:nvSpPr>
          <p:cNvPr id="7" name="Slide Number Placeholder 6"/>
          <p:cNvSpPr>
            <a:spLocks noGrp="1"/>
          </p:cNvSpPr>
          <p:nvPr>
            <p:ph type="sldNum" sz="quarter" idx="12"/>
          </p:nvPr>
        </p:nvSpPr>
        <p:spPr/>
        <p:txBody>
          <a:bodyPr/>
          <a:lstStyle/>
          <a:p>
            <a:fld id="{782CBB51-70DD-48B8-80A9-04E3D531B369}"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E4C4C8F-E550-41C5-8DE5-13C3774EF416}" type="datetime3">
              <a:rPr lang="en-US" smtClean="0"/>
              <a:t>11 September 2014</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V.Mareeswari/AP/SITE/VITU</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782CBB51-70DD-48B8-80A9-04E3D531B369}"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B526757-E811-4F70-ABA4-65B46387AAF1}" type="datetime3">
              <a:rPr lang="en-US" smtClean="0"/>
              <a:t>11 September 2014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V.Mareeswari/AP/SITE/VITU</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82CBB51-70DD-48B8-80A9-04E3D531B3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1295400" y="4191000"/>
            <a:ext cx="6400800" cy="1600200"/>
          </a:xfrm>
        </p:spPr>
        <p:txBody>
          <a:bodyPr>
            <a:normAutofit fontScale="85000" lnSpcReduction="10000"/>
          </a:bodyPr>
          <a:lstStyle/>
          <a:p>
            <a:r>
              <a:rPr lang="en-US" b="1" dirty="0" err="1" smtClean="0"/>
              <a:t>V.Mareeswari</a:t>
            </a:r>
            <a:endParaRPr lang="en-US" b="1" dirty="0" smtClean="0"/>
          </a:p>
          <a:p>
            <a:r>
              <a:rPr lang="en-US" b="1" dirty="0" smtClean="0"/>
              <a:t>Assistant Professor</a:t>
            </a:r>
          </a:p>
          <a:p>
            <a:r>
              <a:rPr lang="en-US" b="1" dirty="0" smtClean="0"/>
              <a:t>School of Information Technology &amp; Engineering</a:t>
            </a:r>
          </a:p>
          <a:p>
            <a:r>
              <a:rPr lang="en-US" b="1" dirty="0" smtClean="0"/>
              <a:t>VIT University, Vellore</a:t>
            </a:r>
          </a:p>
          <a:p>
            <a:endParaRPr lang="en-US" b="1" dirty="0" smtClean="0"/>
          </a:p>
          <a:p>
            <a:endParaRPr lang="en-US" b="1" dirty="0"/>
          </a:p>
        </p:txBody>
      </p:sp>
      <p:sp>
        <p:nvSpPr>
          <p:cNvPr id="6" name="Title 5"/>
          <p:cNvSpPr>
            <a:spLocks noGrp="1"/>
          </p:cNvSpPr>
          <p:nvPr>
            <p:ph type="ctrTitle"/>
          </p:nvPr>
        </p:nvSpPr>
        <p:spPr/>
        <p:txBody>
          <a:bodyPr/>
          <a:lstStyle/>
          <a:p>
            <a:r>
              <a:rPr smtClean="0"/>
              <a:t>Web 2.0</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772400" cy="1143000"/>
          </a:xfrm>
        </p:spPr>
        <p:txBody>
          <a:bodyPr/>
          <a:lstStyle/>
          <a:p>
            <a:r>
              <a:rPr lang="en-US" dirty="0" smtClean="0"/>
              <a:t>Blogging</a:t>
            </a:r>
            <a:endParaRPr lang="en-US" dirty="0"/>
          </a:p>
        </p:txBody>
      </p:sp>
      <p:sp>
        <p:nvSpPr>
          <p:cNvPr id="3" name="Date Placeholder 2"/>
          <p:cNvSpPr>
            <a:spLocks noGrp="1"/>
          </p:cNvSpPr>
          <p:nvPr>
            <p:ph type="dt" sz="half" idx="10"/>
          </p:nvPr>
        </p:nvSpPr>
        <p:spPr/>
        <p:txBody>
          <a:bodyPr/>
          <a:lstStyle/>
          <a:p>
            <a:fld id="{89A57013-6F54-4F60-8C36-40D3C1541712}" type="datetime3">
              <a:rPr lang="en-US" smtClean="0"/>
              <a:t>11 September 2014</a:t>
            </a:fld>
            <a:endParaRPr lang="en-US"/>
          </a:p>
        </p:txBody>
      </p:sp>
      <p:sp>
        <p:nvSpPr>
          <p:cNvPr id="4" name="Footer Placeholder 3"/>
          <p:cNvSpPr>
            <a:spLocks noGrp="1"/>
          </p:cNvSpPr>
          <p:nvPr>
            <p:ph type="ftr" sz="quarter" idx="11"/>
          </p:nvPr>
        </p:nvSpPr>
        <p:spPr/>
        <p:txBody>
          <a:bodyPr/>
          <a:lstStyle/>
          <a:p>
            <a:r>
              <a:rPr lang="en-US" smtClean="0"/>
              <a:t>V.Mareeswari/AP/SITE/VITU</a:t>
            </a:r>
            <a:endParaRPr lang="en-US"/>
          </a:p>
        </p:txBody>
      </p:sp>
      <p:sp>
        <p:nvSpPr>
          <p:cNvPr id="5" name="Slide Number Placeholder 4"/>
          <p:cNvSpPr>
            <a:spLocks noGrp="1"/>
          </p:cNvSpPr>
          <p:nvPr>
            <p:ph type="sldNum" sz="quarter" idx="12"/>
          </p:nvPr>
        </p:nvSpPr>
        <p:spPr/>
        <p:txBody>
          <a:bodyPr/>
          <a:lstStyle/>
          <a:p>
            <a:fld id="{782CBB51-70DD-48B8-80A9-04E3D531B369}" type="slidenum">
              <a:rPr lang="en-US" smtClean="0"/>
              <a:pPr/>
              <a:t>10</a:t>
            </a:fld>
            <a:endParaRPr lang="en-US"/>
          </a:p>
        </p:txBody>
      </p:sp>
      <p:sp>
        <p:nvSpPr>
          <p:cNvPr id="6" name="Content Placeholder 5"/>
          <p:cNvSpPr>
            <a:spLocks noGrp="1"/>
          </p:cNvSpPr>
          <p:nvPr>
            <p:ph sz="quarter" idx="1"/>
          </p:nvPr>
        </p:nvSpPr>
        <p:spPr>
          <a:xfrm>
            <a:off x="152400" y="685800"/>
            <a:ext cx="8839200" cy="5867400"/>
          </a:xfrm>
        </p:spPr>
        <p:txBody>
          <a:bodyPr>
            <a:normAutofit fontScale="92500" lnSpcReduction="10000"/>
          </a:bodyPr>
          <a:lstStyle/>
          <a:p>
            <a:pPr algn="just"/>
            <a:r>
              <a:rPr lang="en-US" dirty="0" smtClean="0"/>
              <a:t>The term “blog” evolved from </a:t>
            </a:r>
            <a:r>
              <a:rPr lang="en-US" b="1" dirty="0" smtClean="0"/>
              <a:t>weblog</a:t>
            </a:r>
            <a:r>
              <a:rPr lang="en-US" dirty="0" smtClean="0"/>
              <a:t>, a regularly updated list of interesting websites.</a:t>
            </a:r>
          </a:p>
          <a:p>
            <a:pPr algn="just"/>
            <a:r>
              <a:rPr lang="en-US" dirty="0" smtClean="0"/>
              <a:t>These blogs consisted of short </a:t>
            </a:r>
            <a:r>
              <a:rPr lang="en-US" dirty="0" smtClean="0">
                <a:solidFill>
                  <a:srgbClr val="FF0000"/>
                </a:solidFill>
              </a:rPr>
              <a:t>postings, in reverse chronological order</a:t>
            </a:r>
            <a:r>
              <a:rPr lang="en-US" dirty="0" smtClean="0"/>
              <a:t>, that contained links to other web pages and short commentaries or reactions.</a:t>
            </a:r>
          </a:p>
          <a:p>
            <a:pPr algn="just"/>
            <a:r>
              <a:rPr lang="en-US" dirty="0" smtClean="0"/>
              <a:t>The number of blogs has been doubling about twice a year.</a:t>
            </a:r>
          </a:p>
          <a:p>
            <a:pPr algn="just"/>
            <a:r>
              <a:rPr lang="en-US" dirty="0" smtClean="0"/>
              <a:t>Increased use of mobile devices has also lead to </a:t>
            </a:r>
            <a:r>
              <a:rPr lang="en-US" b="1" dirty="0" err="1" smtClean="0">
                <a:solidFill>
                  <a:srgbClr val="FF0000"/>
                </a:solidFill>
              </a:rPr>
              <a:t>moblogging</a:t>
            </a:r>
            <a:r>
              <a:rPr lang="en-US" b="1" dirty="0" smtClean="0">
                <a:solidFill>
                  <a:srgbClr val="FF0000"/>
                </a:solidFill>
              </a:rPr>
              <a:t>, or mobile blogging</a:t>
            </a:r>
            <a:r>
              <a:rPr lang="en-US" b="1" dirty="0" smtClean="0"/>
              <a:t>, </a:t>
            </a:r>
            <a:r>
              <a:rPr lang="en-US" dirty="0" smtClean="0"/>
              <a:t>as</a:t>
            </a:r>
            <a:r>
              <a:rPr lang="en-US" b="1" dirty="0" smtClean="0"/>
              <a:t> </a:t>
            </a:r>
            <a:r>
              <a:rPr lang="en-US" dirty="0" smtClean="0"/>
              <a:t>bloggers no longer need to be at their computer to update their blogs. </a:t>
            </a:r>
          </a:p>
          <a:p>
            <a:pPr algn="just"/>
            <a:r>
              <a:rPr lang="en-US" dirty="0" smtClean="0"/>
              <a:t>Similarly, </a:t>
            </a:r>
            <a:r>
              <a:rPr lang="en-US" b="1" dirty="0" err="1" smtClean="0">
                <a:solidFill>
                  <a:srgbClr val="FF0000"/>
                </a:solidFill>
              </a:rPr>
              <a:t>vlogging</a:t>
            </a:r>
            <a:r>
              <a:rPr lang="en-US" b="1" dirty="0" smtClean="0">
                <a:solidFill>
                  <a:srgbClr val="FF0000"/>
                </a:solidFill>
              </a:rPr>
              <a:t>, </a:t>
            </a:r>
            <a:r>
              <a:rPr lang="en-US" dirty="0" smtClean="0">
                <a:solidFill>
                  <a:srgbClr val="FF0000"/>
                </a:solidFill>
              </a:rPr>
              <a:t>or video blogging</a:t>
            </a:r>
            <a:r>
              <a:rPr lang="en-US" dirty="0" smtClean="0"/>
              <a:t>, has gained popularity. </a:t>
            </a:r>
            <a:r>
              <a:rPr lang="en-US" dirty="0" err="1" smtClean="0"/>
              <a:t>Rocketboom</a:t>
            </a:r>
            <a:r>
              <a:rPr lang="en-US" dirty="0" smtClean="0"/>
              <a:t>, for example, posts a three-minute video every day covering news and Internet stories.</a:t>
            </a:r>
          </a:p>
          <a:p>
            <a:pPr algn="just"/>
            <a:r>
              <a:rPr lang="en-US" dirty="0" smtClean="0"/>
              <a:t>Companies are reaching out to the </a:t>
            </a:r>
            <a:r>
              <a:rPr lang="en-US" b="1" dirty="0" smtClean="0">
                <a:solidFill>
                  <a:srgbClr val="FF0000"/>
                </a:solidFill>
              </a:rPr>
              <a:t>blogosphere, </a:t>
            </a:r>
            <a:r>
              <a:rPr lang="en-US" dirty="0" smtClean="0">
                <a:solidFill>
                  <a:srgbClr val="FF0000"/>
                </a:solidFill>
              </a:rPr>
              <a:t>or blogging community</a:t>
            </a:r>
            <a:r>
              <a:rPr lang="en-US" dirty="0" smtClean="0"/>
              <a:t>, to keep in</a:t>
            </a:r>
            <a:r>
              <a:rPr lang="en-US" b="1" dirty="0" smtClean="0"/>
              <a:t> </a:t>
            </a:r>
            <a:r>
              <a:rPr lang="en-US" dirty="0" smtClean="0"/>
              <a:t>touch with consumer opinions.</a:t>
            </a:r>
          </a:p>
          <a:p>
            <a:pPr algn="just"/>
            <a:r>
              <a:rPr lang="da-DK" dirty="0" smtClean="0"/>
              <a:t>Online hosted blog software options </a:t>
            </a:r>
            <a:r>
              <a:rPr lang="en-US" dirty="0" smtClean="0"/>
              <a:t>include </a:t>
            </a:r>
            <a:r>
              <a:rPr lang="en-US" b="1" dirty="0" err="1" smtClean="0">
                <a:solidFill>
                  <a:srgbClr val="FF0000"/>
                </a:solidFill>
              </a:rPr>
              <a:t>WordPress</a:t>
            </a:r>
            <a:r>
              <a:rPr lang="en-US" b="1" dirty="0" smtClean="0">
                <a:solidFill>
                  <a:srgbClr val="FF0000"/>
                </a:solidFill>
              </a:rPr>
              <a:t> , </a:t>
            </a:r>
            <a:r>
              <a:rPr lang="en-US" b="1" dirty="0" err="1" smtClean="0">
                <a:solidFill>
                  <a:srgbClr val="FF0000"/>
                </a:solidFill>
              </a:rPr>
              <a:t>TypePad</a:t>
            </a:r>
            <a:r>
              <a:rPr lang="en-US" b="1" dirty="0" smtClean="0">
                <a:solidFill>
                  <a:srgbClr val="FF0000"/>
                </a:solidFill>
              </a:rPr>
              <a:t> and Blogger</a:t>
            </a:r>
            <a:r>
              <a:rPr lang="en-US" b="1" dirty="0" smtClean="0"/>
              <a:t>.</a:t>
            </a:r>
            <a:r>
              <a:rPr lang="en-IN" b="1" dirty="0"/>
              <a:t> </a:t>
            </a:r>
            <a:r>
              <a:rPr lang="en-IN" sz="2200" b="1" dirty="0" err="1"/>
              <a:t>WordPress</a:t>
            </a:r>
            <a:r>
              <a:rPr lang="en-IN" sz="2200" dirty="0"/>
              <a:t> is a free and open source blogging tool and a content management system </a:t>
            </a:r>
            <a:r>
              <a:rPr lang="en-IN" sz="2200" dirty="0" smtClean="0"/>
              <a:t>based </a:t>
            </a:r>
            <a:r>
              <a:rPr lang="en-IN" sz="2200" dirty="0"/>
              <a:t>on PHP and </a:t>
            </a:r>
            <a:r>
              <a:rPr lang="en-IN" sz="2200" dirty="0" smtClean="0"/>
              <a:t>MySQL.</a:t>
            </a:r>
            <a:endParaRPr lang="en-IN" sz="2200" dirty="0"/>
          </a:p>
          <a:p>
            <a:pPr algn="just"/>
            <a:endParaRPr lang="en-US"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Date Placeholder 2"/>
          <p:cNvSpPr>
            <a:spLocks noGrp="1"/>
          </p:cNvSpPr>
          <p:nvPr>
            <p:ph type="dt" sz="half" idx="10"/>
          </p:nvPr>
        </p:nvSpPr>
        <p:spPr/>
        <p:txBody>
          <a:bodyPr/>
          <a:lstStyle/>
          <a:p>
            <a:fld id="{D2E477F1-4130-4666-95E1-7D8E57681E5F}" type="datetime3">
              <a:rPr lang="en-US" smtClean="0"/>
              <a:t>11 September 2014</a:t>
            </a:fld>
            <a:endParaRPr lang="en-US"/>
          </a:p>
        </p:txBody>
      </p:sp>
      <p:sp>
        <p:nvSpPr>
          <p:cNvPr id="4" name="Footer Placeholder 3"/>
          <p:cNvSpPr>
            <a:spLocks noGrp="1"/>
          </p:cNvSpPr>
          <p:nvPr>
            <p:ph type="ftr" sz="quarter" idx="11"/>
          </p:nvPr>
        </p:nvSpPr>
        <p:spPr/>
        <p:txBody>
          <a:bodyPr/>
          <a:lstStyle/>
          <a:p>
            <a:r>
              <a:rPr lang="en-US" smtClean="0"/>
              <a:t>V.Mareeswari/AP/SITE/VITU</a:t>
            </a:r>
            <a:endParaRPr lang="en-US"/>
          </a:p>
        </p:txBody>
      </p:sp>
      <p:sp>
        <p:nvSpPr>
          <p:cNvPr id="5" name="Slide Number Placeholder 4"/>
          <p:cNvSpPr>
            <a:spLocks noGrp="1"/>
          </p:cNvSpPr>
          <p:nvPr>
            <p:ph type="sldNum" sz="quarter" idx="12"/>
          </p:nvPr>
        </p:nvSpPr>
        <p:spPr/>
        <p:txBody>
          <a:bodyPr/>
          <a:lstStyle/>
          <a:p>
            <a:fld id="{782CBB51-70DD-48B8-80A9-04E3D531B369}" type="slidenum">
              <a:rPr lang="en-US" smtClean="0"/>
              <a:pPr/>
              <a:t>11</a:t>
            </a:fld>
            <a:endParaRPr lang="en-US"/>
          </a:p>
        </p:txBody>
      </p:sp>
      <p:sp>
        <p:nvSpPr>
          <p:cNvPr id="6" name="Content Placeholder 5"/>
          <p:cNvSpPr>
            <a:spLocks noGrp="1"/>
          </p:cNvSpPr>
          <p:nvPr>
            <p:ph sz="quarter" idx="1"/>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18" y="152400"/>
            <a:ext cx="8852882" cy="6131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8448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Social Networking</a:t>
            </a:r>
            <a:endParaRPr lang="en-US" dirty="0"/>
          </a:p>
        </p:txBody>
      </p:sp>
      <p:sp>
        <p:nvSpPr>
          <p:cNvPr id="3" name="Date Placeholder 2"/>
          <p:cNvSpPr>
            <a:spLocks noGrp="1"/>
          </p:cNvSpPr>
          <p:nvPr>
            <p:ph type="dt" sz="half" idx="10"/>
          </p:nvPr>
        </p:nvSpPr>
        <p:spPr/>
        <p:txBody>
          <a:bodyPr/>
          <a:lstStyle/>
          <a:p>
            <a:fld id="{40EFAE16-499F-4496-82AC-E8EF453E9572}" type="datetime3">
              <a:rPr lang="en-US" smtClean="0"/>
              <a:t>11 September 2014</a:t>
            </a:fld>
            <a:endParaRPr lang="en-US"/>
          </a:p>
        </p:txBody>
      </p:sp>
      <p:sp>
        <p:nvSpPr>
          <p:cNvPr id="4" name="Footer Placeholder 3"/>
          <p:cNvSpPr>
            <a:spLocks noGrp="1"/>
          </p:cNvSpPr>
          <p:nvPr>
            <p:ph type="ftr" sz="quarter" idx="11"/>
          </p:nvPr>
        </p:nvSpPr>
        <p:spPr/>
        <p:txBody>
          <a:bodyPr/>
          <a:lstStyle/>
          <a:p>
            <a:r>
              <a:rPr lang="en-US" smtClean="0"/>
              <a:t>V.Mareeswari/AP/SITE/VITU</a:t>
            </a:r>
            <a:endParaRPr lang="en-US"/>
          </a:p>
        </p:txBody>
      </p:sp>
      <p:sp>
        <p:nvSpPr>
          <p:cNvPr id="5" name="Slide Number Placeholder 4"/>
          <p:cNvSpPr>
            <a:spLocks noGrp="1"/>
          </p:cNvSpPr>
          <p:nvPr>
            <p:ph type="sldNum" sz="quarter" idx="12"/>
          </p:nvPr>
        </p:nvSpPr>
        <p:spPr/>
        <p:txBody>
          <a:bodyPr/>
          <a:lstStyle/>
          <a:p>
            <a:fld id="{782CBB51-70DD-48B8-80A9-04E3D531B369}" type="slidenum">
              <a:rPr lang="en-US" smtClean="0"/>
              <a:pPr/>
              <a:t>12</a:t>
            </a:fld>
            <a:endParaRPr lang="en-US"/>
          </a:p>
        </p:txBody>
      </p:sp>
      <p:sp>
        <p:nvSpPr>
          <p:cNvPr id="6" name="Content Placeholder 5"/>
          <p:cNvSpPr>
            <a:spLocks noGrp="1"/>
          </p:cNvSpPr>
          <p:nvPr>
            <p:ph sz="quarter" idx="1"/>
          </p:nvPr>
        </p:nvSpPr>
        <p:spPr/>
        <p:txBody>
          <a:bodyPr>
            <a:normAutofit fontScale="92500" lnSpcReduction="10000"/>
          </a:bodyPr>
          <a:lstStyle/>
          <a:p>
            <a:pPr algn="just"/>
            <a:r>
              <a:rPr lang="en-US" b="1" dirty="0" smtClean="0"/>
              <a:t>Social networking sites, </a:t>
            </a:r>
            <a:r>
              <a:rPr lang="en-US" dirty="0" smtClean="0"/>
              <a:t>which allow users to keep track of their existing interpersonal relationships and form new ones, are experiencing extraordinary growth in Web 2.0.</a:t>
            </a:r>
          </a:p>
          <a:p>
            <a:pPr>
              <a:buNone/>
            </a:pPr>
            <a:r>
              <a:rPr lang="en-US" b="1" dirty="0" err="1" smtClean="0"/>
              <a:t>Eg</a:t>
            </a:r>
            <a:r>
              <a:rPr lang="en-US" b="1" dirty="0" smtClean="0"/>
              <a:t>:</a:t>
            </a:r>
          </a:p>
          <a:p>
            <a:r>
              <a:rPr lang="en-US" b="1" i="1" dirty="0" err="1" smtClean="0"/>
              <a:t>Friendster</a:t>
            </a:r>
            <a:endParaRPr lang="en-US" b="1" i="1" dirty="0" smtClean="0"/>
          </a:p>
          <a:p>
            <a:r>
              <a:rPr lang="en-US" b="1" i="1" dirty="0" smtClean="0"/>
              <a:t>MySpace</a:t>
            </a:r>
          </a:p>
          <a:p>
            <a:r>
              <a:rPr lang="en-US" b="1" i="1" dirty="0" err="1" smtClean="0"/>
              <a:t>Facebook</a:t>
            </a:r>
            <a:endParaRPr lang="en-US" b="1" i="1" dirty="0" smtClean="0"/>
          </a:p>
          <a:p>
            <a:r>
              <a:rPr lang="en-US" b="1" i="1" dirty="0" smtClean="0"/>
              <a:t>LinkedIn</a:t>
            </a:r>
          </a:p>
          <a:p>
            <a:r>
              <a:rPr lang="en-US" b="1" i="1" dirty="0" smtClean="0"/>
              <a:t>Xing</a:t>
            </a:r>
          </a:p>
          <a:p>
            <a:r>
              <a:rPr lang="en-US" b="1" i="1" dirty="0" smtClean="0"/>
              <a:t>Second Life</a:t>
            </a:r>
          </a:p>
          <a:p>
            <a:r>
              <a:rPr lang="en-US" b="1" i="1" dirty="0" smtClean="0"/>
              <a:t>Twitter</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1143000"/>
          </a:xfrm>
        </p:spPr>
        <p:txBody>
          <a:bodyPr/>
          <a:lstStyle/>
          <a:p>
            <a:r>
              <a:rPr lang="en-US" b="1" dirty="0" smtClean="0"/>
              <a:t>Social Media</a:t>
            </a:r>
            <a:endParaRPr lang="en-US" dirty="0"/>
          </a:p>
        </p:txBody>
      </p:sp>
      <p:sp>
        <p:nvSpPr>
          <p:cNvPr id="3" name="Date Placeholder 2"/>
          <p:cNvSpPr>
            <a:spLocks noGrp="1"/>
          </p:cNvSpPr>
          <p:nvPr>
            <p:ph type="dt" sz="half" idx="10"/>
          </p:nvPr>
        </p:nvSpPr>
        <p:spPr/>
        <p:txBody>
          <a:bodyPr/>
          <a:lstStyle/>
          <a:p>
            <a:fld id="{61B72072-C4AA-44F9-B232-D9A00F614257}" type="datetime3">
              <a:rPr lang="en-US" smtClean="0"/>
              <a:t>11 September 2014</a:t>
            </a:fld>
            <a:endParaRPr lang="en-US"/>
          </a:p>
        </p:txBody>
      </p:sp>
      <p:sp>
        <p:nvSpPr>
          <p:cNvPr id="4" name="Footer Placeholder 3"/>
          <p:cNvSpPr>
            <a:spLocks noGrp="1"/>
          </p:cNvSpPr>
          <p:nvPr>
            <p:ph type="ftr" sz="quarter" idx="11"/>
          </p:nvPr>
        </p:nvSpPr>
        <p:spPr/>
        <p:txBody>
          <a:bodyPr/>
          <a:lstStyle/>
          <a:p>
            <a:r>
              <a:rPr lang="en-US" smtClean="0"/>
              <a:t>V.Mareeswari/AP/SITE/VITU</a:t>
            </a:r>
            <a:endParaRPr lang="en-US"/>
          </a:p>
        </p:txBody>
      </p:sp>
      <p:sp>
        <p:nvSpPr>
          <p:cNvPr id="5" name="Slide Number Placeholder 4"/>
          <p:cNvSpPr>
            <a:spLocks noGrp="1"/>
          </p:cNvSpPr>
          <p:nvPr>
            <p:ph type="sldNum" sz="quarter" idx="12"/>
          </p:nvPr>
        </p:nvSpPr>
        <p:spPr/>
        <p:txBody>
          <a:bodyPr/>
          <a:lstStyle/>
          <a:p>
            <a:fld id="{782CBB51-70DD-48B8-80A9-04E3D531B369}" type="slidenum">
              <a:rPr lang="en-US" smtClean="0"/>
              <a:pPr/>
              <a:t>13</a:t>
            </a:fld>
            <a:endParaRPr lang="en-US"/>
          </a:p>
        </p:txBody>
      </p:sp>
      <p:sp>
        <p:nvSpPr>
          <p:cNvPr id="6" name="Content Placeholder 5"/>
          <p:cNvSpPr>
            <a:spLocks noGrp="1"/>
          </p:cNvSpPr>
          <p:nvPr>
            <p:ph sz="quarter" idx="1"/>
          </p:nvPr>
        </p:nvSpPr>
        <p:spPr>
          <a:xfrm>
            <a:off x="228600" y="762000"/>
            <a:ext cx="8763000" cy="5181600"/>
          </a:xfrm>
        </p:spPr>
        <p:txBody>
          <a:bodyPr/>
          <a:lstStyle/>
          <a:p>
            <a:pPr algn="just"/>
            <a:r>
              <a:rPr lang="en-US" b="1" dirty="0" smtClean="0"/>
              <a:t>Social media refers to any media shared online (e.g., videos, music, photos, news, etc.).</a:t>
            </a:r>
          </a:p>
          <a:p>
            <a:pPr algn="just">
              <a:buNone/>
            </a:pPr>
            <a:r>
              <a:rPr lang="en-US" b="1" dirty="0" err="1" smtClean="0"/>
              <a:t>Eg</a:t>
            </a:r>
            <a:r>
              <a:rPr lang="en-US" b="1" dirty="0" smtClean="0"/>
              <a:t>:</a:t>
            </a:r>
          </a:p>
          <a:p>
            <a:pPr algn="just"/>
            <a:r>
              <a:rPr lang="en-US" b="1" i="1" dirty="0" smtClean="0"/>
              <a:t>YouTube - </a:t>
            </a:r>
            <a:r>
              <a:rPr lang="en-US" dirty="0" smtClean="0"/>
              <a:t>In true Web 2.0 fashion</a:t>
            </a:r>
            <a:r>
              <a:rPr lang="en-US" dirty="0" smtClean="0"/>
              <a:t>, the </a:t>
            </a:r>
            <a:r>
              <a:rPr lang="en-US" dirty="0" smtClean="0"/>
              <a:t>entire site is based on user-generated content.</a:t>
            </a:r>
            <a:endParaRPr lang="en-US" b="1" i="1" dirty="0" smtClean="0"/>
          </a:p>
          <a:p>
            <a:pPr algn="just"/>
            <a:r>
              <a:rPr lang="en-US" b="1" i="1" dirty="0" smtClean="0"/>
              <a:t>Internet TV - </a:t>
            </a:r>
            <a:r>
              <a:rPr lang="en-US" dirty="0" smtClean="0"/>
              <a:t>Sites, such as </a:t>
            </a:r>
            <a:r>
              <a:rPr lang="en-US" dirty="0" err="1" smtClean="0"/>
              <a:t>Joost</a:t>
            </a:r>
            <a:r>
              <a:rPr lang="en-US" dirty="0" smtClean="0"/>
              <a:t>, </a:t>
            </a:r>
            <a:r>
              <a:rPr lang="en-US" dirty="0" err="1" smtClean="0"/>
              <a:t>Veoh</a:t>
            </a:r>
            <a:r>
              <a:rPr lang="en-US" dirty="0" smtClean="0"/>
              <a:t> and </a:t>
            </a:r>
            <a:r>
              <a:rPr lang="en-US" dirty="0" err="1" smtClean="0"/>
              <a:t>MobiTV</a:t>
            </a:r>
            <a:r>
              <a:rPr lang="en-US" dirty="0" smtClean="0"/>
              <a:t>, have emerged as a new way of watching television.</a:t>
            </a:r>
            <a:endParaRPr lang="en-US" i="1" dirty="0" smtClean="0"/>
          </a:p>
          <a:p>
            <a:pPr algn="just"/>
            <a:r>
              <a:rPr lang="en-US" b="1" dirty="0" smtClean="0"/>
              <a:t>Last.fm </a:t>
            </a:r>
            <a:r>
              <a:rPr lang="en-US" dirty="0" smtClean="0"/>
              <a:t>is an Internet radio website that uses Web 2.0 concepts to make music recommendations and build communities.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772400" cy="1143000"/>
          </a:xfrm>
        </p:spPr>
        <p:txBody>
          <a:bodyPr/>
          <a:lstStyle/>
          <a:p>
            <a:r>
              <a:rPr lang="en-US" b="1" dirty="0" smtClean="0"/>
              <a:t>Tagging</a:t>
            </a:r>
            <a:endParaRPr lang="en-US" dirty="0"/>
          </a:p>
        </p:txBody>
      </p:sp>
      <p:sp>
        <p:nvSpPr>
          <p:cNvPr id="3" name="Date Placeholder 2"/>
          <p:cNvSpPr>
            <a:spLocks noGrp="1"/>
          </p:cNvSpPr>
          <p:nvPr>
            <p:ph type="dt" sz="half" idx="10"/>
          </p:nvPr>
        </p:nvSpPr>
        <p:spPr>
          <a:xfrm>
            <a:off x="6552084" y="6248400"/>
            <a:ext cx="2476500" cy="476250"/>
          </a:xfrm>
        </p:spPr>
        <p:txBody>
          <a:bodyPr/>
          <a:lstStyle/>
          <a:p>
            <a:fld id="{0886E44F-31EB-463D-A570-3BCC40DAA09E}" type="datetime3">
              <a:rPr lang="en-US" smtClean="0"/>
              <a:t>11 September 2014</a:t>
            </a:fld>
            <a:endParaRPr lang="en-US" dirty="0"/>
          </a:p>
        </p:txBody>
      </p:sp>
      <p:sp>
        <p:nvSpPr>
          <p:cNvPr id="4" name="Footer Placeholder 3"/>
          <p:cNvSpPr>
            <a:spLocks noGrp="1"/>
          </p:cNvSpPr>
          <p:nvPr>
            <p:ph type="ftr" sz="quarter" idx="11"/>
          </p:nvPr>
        </p:nvSpPr>
        <p:spPr/>
        <p:txBody>
          <a:bodyPr/>
          <a:lstStyle/>
          <a:p>
            <a:r>
              <a:rPr lang="en-US" smtClean="0"/>
              <a:t>V.Mareeswari/AP/SITE/VITU</a:t>
            </a:r>
            <a:endParaRPr lang="en-US"/>
          </a:p>
        </p:txBody>
      </p:sp>
      <p:sp>
        <p:nvSpPr>
          <p:cNvPr id="5" name="Slide Number Placeholder 4"/>
          <p:cNvSpPr>
            <a:spLocks noGrp="1"/>
          </p:cNvSpPr>
          <p:nvPr>
            <p:ph type="sldNum" sz="quarter" idx="12"/>
          </p:nvPr>
        </p:nvSpPr>
        <p:spPr/>
        <p:txBody>
          <a:bodyPr/>
          <a:lstStyle/>
          <a:p>
            <a:fld id="{782CBB51-70DD-48B8-80A9-04E3D531B369}" type="slidenum">
              <a:rPr lang="en-US" smtClean="0"/>
              <a:pPr/>
              <a:t>14</a:t>
            </a:fld>
            <a:endParaRPr lang="en-US"/>
          </a:p>
        </p:txBody>
      </p:sp>
      <p:sp>
        <p:nvSpPr>
          <p:cNvPr id="6" name="Content Placeholder 5"/>
          <p:cNvSpPr>
            <a:spLocks noGrp="1"/>
          </p:cNvSpPr>
          <p:nvPr>
            <p:ph sz="quarter" idx="1"/>
          </p:nvPr>
        </p:nvSpPr>
        <p:spPr>
          <a:xfrm>
            <a:off x="155575" y="914400"/>
            <a:ext cx="8759825" cy="3810000"/>
          </a:xfrm>
        </p:spPr>
        <p:txBody>
          <a:bodyPr>
            <a:normAutofit/>
          </a:bodyPr>
          <a:lstStyle/>
          <a:p>
            <a:pPr algn="just"/>
            <a:r>
              <a:rPr lang="en-US" b="1" dirty="0" smtClean="0"/>
              <a:t>Tagging, or labeling </a:t>
            </a:r>
            <a:r>
              <a:rPr lang="en-US" dirty="0" smtClean="0"/>
              <a:t>content, is part of the collaborative nature of Web 2.0. A tag is any user-generated word or phrase that helps </a:t>
            </a:r>
            <a:r>
              <a:rPr lang="en-US" dirty="0" smtClean="0">
                <a:solidFill>
                  <a:srgbClr val="FF0000"/>
                </a:solidFill>
              </a:rPr>
              <a:t>organize web content </a:t>
            </a:r>
            <a:r>
              <a:rPr lang="en-US" dirty="0" smtClean="0"/>
              <a:t>and label it in a more human way.</a:t>
            </a:r>
          </a:p>
          <a:p>
            <a:pPr algn="just"/>
            <a:r>
              <a:rPr lang="en-US" dirty="0" err="1" smtClean="0"/>
              <a:t>Flickr</a:t>
            </a:r>
            <a:r>
              <a:rPr lang="en-US" dirty="0" smtClean="0"/>
              <a:t> is a key content-tagging site. Intended as a way of organizing personal photo collections, tagging on the site gained popularity as the community became interested in “a global view of the </a:t>
            </a:r>
            <a:r>
              <a:rPr lang="en-US" b="1" dirty="0" err="1" smtClean="0"/>
              <a:t>tagscape</a:t>
            </a:r>
            <a:r>
              <a:rPr lang="en-US" b="1" dirty="0" smtClean="0"/>
              <a:t>” </a:t>
            </a:r>
            <a:r>
              <a:rPr lang="en-US" dirty="0" smtClean="0"/>
              <a:t>(how other people are tagging photos</a:t>
            </a:r>
            <a:r>
              <a:rPr lang="en-US" dirty="0" smtClean="0"/>
              <a:t>).</a:t>
            </a:r>
            <a:r>
              <a:rPr lang="en-IN" dirty="0"/>
              <a:t> You can assign up to 75 tags to each photo or video.</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3343883"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AutoShape 7" descr="http://us.123rf.com/450wm/radiantskies/radiantskies1211/radiantskies121100241/16414078-abstract-word-cloud-for-high-definition-video-with-related-tags-and-terms.jpg"/>
          <p:cNvSpPr>
            <a:spLocks noChangeAspect="1" noChangeArrowheads="1"/>
          </p:cNvSpPr>
          <p:nvPr/>
        </p:nvSpPr>
        <p:spPr bwMode="auto">
          <a:xfrm>
            <a:off x="155575" y="-2819400"/>
            <a:ext cx="6391275" cy="5876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9" descr="http://us.123rf.com/450wm/radiantskies/radiantskies1211/radiantskies121100241/16414078-abstract-word-cloud-for-high-definition-video-with-related-tags-and-terms.jpg"/>
          <p:cNvSpPr>
            <a:spLocks noChangeAspect="1" noChangeArrowheads="1"/>
          </p:cNvSpPr>
          <p:nvPr/>
        </p:nvSpPr>
        <p:spPr bwMode="auto">
          <a:xfrm>
            <a:off x="307975" y="-2667000"/>
            <a:ext cx="6391275" cy="5876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2" descr="http://us.123rf.com/450wm/radiantskies/radiantskies1211/radiantskies121100241/16414078-abstract-word-cloud-for-high-definition-video-with-related-tags-and-terms.jpg"/>
          <p:cNvSpPr>
            <a:spLocks noChangeAspect="1" noChangeArrowheads="1"/>
          </p:cNvSpPr>
          <p:nvPr/>
        </p:nvSpPr>
        <p:spPr bwMode="auto">
          <a:xfrm>
            <a:off x="460375" y="-2514600"/>
            <a:ext cx="6391275" cy="5876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14" descr="http://us.123rf.com/450wm/radiantskies/radiantskies1211/radiantskies121103580/16578520-abstract-word-cloud-for-computer-monitor-with-related-tags-and-terms.jpg"/>
          <p:cNvSpPr>
            <a:spLocks noChangeAspect="1" noChangeArrowheads="1"/>
          </p:cNvSpPr>
          <p:nvPr/>
        </p:nvSpPr>
        <p:spPr bwMode="auto">
          <a:xfrm>
            <a:off x="155575" y="-2667000"/>
            <a:ext cx="8001000" cy="5562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6" descr="http://us.123rf.com/450wm/radiantskies/radiantskies1211/radiantskies121103580/16578520-abstract-word-cloud-for-computer-monitor-with-related-tags-and-terms.jpg"/>
          <p:cNvSpPr>
            <a:spLocks noChangeAspect="1" noChangeArrowheads="1"/>
          </p:cNvSpPr>
          <p:nvPr/>
        </p:nvSpPr>
        <p:spPr bwMode="auto">
          <a:xfrm>
            <a:off x="307975" y="-2514600"/>
            <a:ext cx="8001000" cy="5562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2E477F1-4130-4666-95E1-7D8E57681E5F}" type="datetime3">
              <a:rPr lang="en-US" smtClean="0"/>
              <a:t>11 September 2014</a:t>
            </a:fld>
            <a:endParaRPr lang="en-US"/>
          </a:p>
        </p:txBody>
      </p:sp>
      <p:sp>
        <p:nvSpPr>
          <p:cNvPr id="4" name="Footer Placeholder 3"/>
          <p:cNvSpPr>
            <a:spLocks noGrp="1"/>
          </p:cNvSpPr>
          <p:nvPr>
            <p:ph type="ftr" sz="quarter" idx="11"/>
          </p:nvPr>
        </p:nvSpPr>
        <p:spPr/>
        <p:txBody>
          <a:bodyPr/>
          <a:lstStyle/>
          <a:p>
            <a:r>
              <a:rPr lang="en-US" smtClean="0"/>
              <a:t>V.Mareeswari/AP/SITE/VITU</a:t>
            </a:r>
            <a:endParaRPr lang="en-US"/>
          </a:p>
        </p:txBody>
      </p:sp>
      <p:sp>
        <p:nvSpPr>
          <p:cNvPr id="5" name="Slide Number Placeholder 4"/>
          <p:cNvSpPr>
            <a:spLocks noGrp="1"/>
          </p:cNvSpPr>
          <p:nvPr>
            <p:ph type="sldNum" sz="quarter" idx="12"/>
          </p:nvPr>
        </p:nvSpPr>
        <p:spPr/>
        <p:txBody>
          <a:bodyPr/>
          <a:lstStyle/>
          <a:p>
            <a:fld id="{782CBB51-70DD-48B8-80A9-04E3D531B369}" type="slidenum">
              <a:rPr lang="en-US" smtClean="0"/>
              <a:pPr/>
              <a:t>15</a:t>
            </a:fld>
            <a:endParaRPr lang="en-US"/>
          </a:p>
        </p:txBody>
      </p:sp>
      <p:sp>
        <p:nvSpPr>
          <p:cNvPr id="6" name="Content Placeholder 5"/>
          <p:cNvSpPr>
            <a:spLocks noGrp="1"/>
          </p:cNvSpPr>
          <p:nvPr>
            <p:ph sz="quarter" idx="1"/>
          </p:nvPr>
        </p:nvSpPr>
        <p:spPr>
          <a:xfrm>
            <a:off x="22654" y="2059"/>
            <a:ext cx="9121346" cy="4572000"/>
          </a:xfrm>
        </p:spPr>
        <p:txBody>
          <a:bodyPr/>
          <a:lstStyle/>
          <a:p>
            <a:pPr algn="just"/>
            <a:r>
              <a:rPr lang="en-IN" b="1" dirty="0"/>
              <a:t>YouTube</a:t>
            </a:r>
            <a:r>
              <a:rPr lang="en-IN" dirty="0"/>
              <a:t> is the most popular video site on the Internet. It receives millions of visitors every year. These people visit to look at some interesting videos. Uploading your video there will make it possible for it to be seen by millions of people. But, with so many other videos out there, you need to work hard to make sure yours stands out from the crowd.</a:t>
            </a:r>
          </a:p>
          <a:p>
            <a:pPr algn="just"/>
            <a:r>
              <a:rPr lang="en-IN" dirty="0"/>
              <a:t>Tags are also known as keywords, and this is one great way to make your videos easier to find. By assigning tags, it should be much easier for people to search and find your videos by searching for various keyword phrases in YouTube.</a:t>
            </a:r>
          </a:p>
          <a:p>
            <a:pPr algn="just"/>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572000"/>
            <a:ext cx="44958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7032" y="3958281"/>
            <a:ext cx="4280844" cy="230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9617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Social bookmarking</a:t>
            </a:r>
            <a:endParaRPr lang="en-US" dirty="0"/>
          </a:p>
        </p:txBody>
      </p:sp>
      <p:sp>
        <p:nvSpPr>
          <p:cNvPr id="3" name="Date Placeholder 2"/>
          <p:cNvSpPr>
            <a:spLocks noGrp="1"/>
          </p:cNvSpPr>
          <p:nvPr>
            <p:ph type="dt" sz="half" idx="10"/>
          </p:nvPr>
        </p:nvSpPr>
        <p:spPr/>
        <p:txBody>
          <a:bodyPr/>
          <a:lstStyle/>
          <a:p>
            <a:fld id="{1ED78FA7-0ACD-4158-8F14-90465C782FF1}" type="datetime3">
              <a:rPr lang="en-US" smtClean="0"/>
              <a:t>11 September 2014</a:t>
            </a:fld>
            <a:endParaRPr lang="en-US"/>
          </a:p>
        </p:txBody>
      </p:sp>
      <p:sp>
        <p:nvSpPr>
          <p:cNvPr id="4" name="Footer Placeholder 3"/>
          <p:cNvSpPr>
            <a:spLocks noGrp="1"/>
          </p:cNvSpPr>
          <p:nvPr>
            <p:ph type="ftr" sz="quarter" idx="11"/>
          </p:nvPr>
        </p:nvSpPr>
        <p:spPr/>
        <p:txBody>
          <a:bodyPr/>
          <a:lstStyle/>
          <a:p>
            <a:r>
              <a:rPr lang="en-US" smtClean="0"/>
              <a:t>V.Mareeswari/AP/SITE/VITU</a:t>
            </a:r>
            <a:endParaRPr lang="en-US"/>
          </a:p>
        </p:txBody>
      </p:sp>
      <p:sp>
        <p:nvSpPr>
          <p:cNvPr id="5" name="Slide Number Placeholder 4"/>
          <p:cNvSpPr>
            <a:spLocks noGrp="1"/>
          </p:cNvSpPr>
          <p:nvPr>
            <p:ph type="sldNum" sz="quarter" idx="12"/>
          </p:nvPr>
        </p:nvSpPr>
        <p:spPr/>
        <p:txBody>
          <a:bodyPr/>
          <a:lstStyle/>
          <a:p>
            <a:fld id="{782CBB51-70DD-48B8-80A9-04E3D531B369}" type="slidenum">
              <a:rPr lang="en-US" smtClean="0"/>
              <a:pPr/>
              <a:t>16</a:t>
            </a:fld>
            <a:endParaRPr lang="en-US"/>
          </a:p>
        </p:txBody>
      </p:sp>
      <p:sp>
        <p:nvSpPr>
          <p:cNvPr id="6" name="Content Placeholder 5"/>
          <p:cNvSpPr>
            <a:spLocks noGrp="1"/>
          </p:cNvSpPr>
          <p:nvPr>
            <p:ph sz="quarter" idx="1"/>
          </p:nvPr>
        </p:nvSpPr>
        <p:spPr>
          <a:xfrm>
            <a:off x="381000" y="1447800"/>
            <a:ext cx="8305800" cy="4343400"/>
          </a:xfrm>
        </p:spPr>
        <p:txBody>
          <a:bodyPr/>
          <a:lstStyle/>
          <a:p>
            <a:pPr algn="just"/>
            <a:r>
              <a:rPr lang="en-US" dirty="0" smtClean="0"/>
              <a:t>Social bookmarking sites let you </a:t>
            </a:r>
            <a:r>
              <a:rPr lang="en-US" dirty="0" smtClean="0">
                <a:solidFill>
                  <a:srgbClr val="FF0000"/>
                </a:solidFill>
              </a:rPr>
              <a:t>share your Internet bookmarks</a:t>
            </a:r>
            <a:r>
              <a:rPr lang="en-US" dirty="0" smtClean="0"/>
              <a:t> (e.g., your favorite websites, blogs, and articles) through a website. </a:t>
            </a:r>
          </a:p>
          <a:p>
            <a:pPr algn="just"/>
            <a:r>
              <a:rPr lang="en-US" dirty="0" smtClean="0"/>
              <a:t>Users can access these bookmarks from any computer and discover new sites by searching popular bookmarks and tags. </a:t>
            </a:r>
          </a:p>
          <a:p>
            <a:pPr algn="just"/>
            <a:r>
              <a:rPr lang="en-US" dirty="0" smtClean="0"/>
              <a:t>Some of the most popular social bookmarking sites are del.icio.us, </a:t>
            </a:r>
            <a:r>
              <a:rPr lang="en-US" dirty="0" err="1" smtClean="0"/>
              <a:t>Ma.gnolia</a:t>
            </a:r>
            <a:r>
              <a:rPr lang="en-US" dirty="0" smtClean="0"/>
              <a:t>, Blue Dot, Stumble-Upon, </a:t>
            </a:r>
            <a:r>
              <a:rPr lang="en-US" dirty="0" err="1" smtClean="0"/>
              <a:t>Simpy</a:t>
            </a:r>
            <a:r>
              <a:rPr lang="en-US" dirty="0" smtClean="0"/>
              <a:t> and Furl.</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Software Development</a:t>
            </a:r>
            <a:endParaRPr lang="en-US" dirty="0"/>
          </a:p>
        </p:txBody>
      </p:sp>
      <p:sp>
        <p:nvSpPr>
          <p:cNvPr id="3" name="Date Placeholder 2"/>
          <p:cNvSpPr>
            <a:spLocks noGrp="1"/>
          </p:cNvSpPr>
          <p:nvPr>
            <p:ph type="dt" sz="half" idx="10"/>
          </p:nvPr>
        </p:nvSpPr>
        <p:spPr/>
        <p:txBody>
          <a:bodyPr/>
          <a:lstStyle/>
          <a:p>
            <a:fld id="{976DBC75-0094-44AF-A570-4EBAF6463E60}" type="datetime3">
              <a:rPr lang="en-US" smtClean="0"/>
              <a:t>11 September 2014</a:t>
            </a:fld>
            <a:endParaRPr lang="en-US"/>
          </a:p>
        </p:txBody>
      </p:sp>
      <p:sp>
        <p:nvSpPr>
          <p:cNvPr id="4" name="Footer Placeholder 3"/>
          <p:cNvSpPr>
            <a:spLocks noGrp="1"/>
          </p:cNvSpPr>
          <p:nvPr>
            <p:ph type="ftr" sz="quarter" idx="11"/>
          </p:nvPr>
        </p:nvSpPr>
        <p:spPr/>
        <p:txBody>
          <a:bodyPr/>
          <a:lstStyle/>
          <a:p>
            <a:r>
              <a:rPr lang="en-US" smtClean="0"/>
              <a:t>V.Mareeswari/AP/SITE/VITU</a:t>
            </a:r>
            <a:endParaRPr lang="en-US"/>
          </a:p>
        </p:txBody>
      </p:sp>
      <p:sp>
        <p:nvSpPr>
          <p:cNvPr id="5" name="Slide Number Placeholder 4"/>
          <p:cNvSpPr>
            <a:spLocks noGrp="1"/>
          </p:cNvSpPr>
          <p:nvPr>
            <p:ph type="sldNum" sz="quarter" idx="12"/>
          </p:nvPr>
        </p:nvSpPr>
        <p:spPr/>
        <p:txBody>
          <a:bodyPr/>
          <a:lstStyle/>
          <a:p>
            <a:fld id="{782CBB51-70DD-48B8-80A9-04E3D531B369}" type="slidenum">
              <a:rPr lang="en-US" smtClean="0"/>
              <a:pPr/>
              <a:t>17</a:t>
            </a:fld>
            <a:endParaRPr lang="en-US"/>
          </a:p>
        </p:txBody>
      </p:sp>
      <p:sp>
        <p:nvSpPr>
          <p:cNvPr id="6" name="Content Placeholder 5"/>
          <p:cNvSpPr>
            <a:spLocks noGrp="1"/>
          </p:cNvSpPr>
          <p:nvPr>
            <p:ph sz="quarter" idx="1"/>
          </p:nvPr>
        </p:nvSpPr>
        <p:spPr>
          <a:xfrm>
            <a:off x="228600" y="1447800"/>
            <a:ext cx="8610600" cy="4572000"/>
          </a:xfrm>
        </p:spPr>
        <p:txBody>
          <a:bodyPr>
            <a:normAutofit/>
          </a:bodyPr>
          <a:lstStyle/>
          <a:p>
            <a:pPr algn="just"/>
            <a:r>
              <a:rPr lang="en-US" dirty="0" smtClean="0"/>
              <a:t>A key to Web 2.0 software development is to KIS (keep it simple; keep it small).</a:t>
            </a:r>
          </a:p>
          <a:p>
            <a:pPr algn="just"/>
            <a:r>
              <a:rPr lang="en-US" b="1" i="1" dirty="0" smtClean="0"/>
              <a:t>The </a:t>
            </a:r>
            <a:r>
              <a:rPr lang="en-US" b="1" i="1" dirty="0" err="1" smtClean="0"/>
              <a:t>Webtop</a:t>
            </a:r>
            <a:r>
              <a:rPr lang="en-US" dirty="0" smtClean="0"/>
              <a:t> or web desktop, allows </a:t>
            </a:r>
            <a:r>
              <a:rPr lang="en-US" dirty="0" smtClean="0">
                <a:solidFill>
                  <a:srgbClr val="FF0000"/>
                </a:solidFill>
              </a:rPr>
              <a:t>you to run web applications in a desktop-like environment in a web browser. </a:t>
            </a:r>
          </a:p>
          <a:p>
            <a:pPr algn="just">
              <a:buNone/>
            </a:pPr>
            <a:r>
              <a:rPr lang="en-US" dirty="0" smtClean="0"/>
              <a:t>	</a:t>
            </a:r>
            <a:r>
              <a:rPr lang="en-US" dirty="0" err="1" smtClean="0"/>
              <a:t>Eg</a:t>
            </a:r>
            <a:r>
              <a:rPr lang="en-US" dirty="0" smtClean="0"/>
              <a:t>: Laszlo </a:t>
            </a:r>
            <a:r>
              <a:rPr lang="en-US" dirty="0" err="1" smtClean="0"/>
              <a:t>Webtop</a:t>
            </a:r>
            <a:r>
              <a:rPr lang="en-US" dirty="0" smtClean="0"/>
              <a:t>, </a:t>
            </a:r>
            <a:r>
              <a:rPr lang="en-US" dirty="0" err="1" smtClean="0"/>
              <a:t>eyeOS</a:t>
            </a:r>
            <a:r>
              <a:rPr lang="en-US" dirty="0" smtClean="0"/>
              <a:t> and </a:t>
            </a:r>
            <a:r>
              <a:rPr lang="en-US" dirty="0" err="1" smtClean="0"/>
              <a:t>StartForce</a:t>
            </a:r>
            <a:endParaRPr lang="en-US" dirty="0" smtClean="0"/>
          </a:p>
          <a:p>
            <a:pPr algn="just"/>
            <a:r>
              <a:rPr lang="en-US" b="1" dirty="0" smtClean="0"/>
              <a:t>Software as a Service (</a:t>
            </a:r>
            <a:r>
              <a:rPr lang="en-US" b="1" dirty="0" err="1" smtClean="0"/>
              <a:t>SaaS</a:t>
            </a:r>
            <a:r>
              <a:rPr lang="en-US" b="1" dirty="0" smtClean="0"/>
              <a:t>), </a:t>
            </a:r>
            <a:r>
              <a:rPr lang="en-US" dirty="0" smtClean="0"/>
              <a:t>application software that runs on a web server rather than being installed on the client computer, has gained popularity, particularly with businesses.</a:t>
            </a:r>
          </a:p>
          <a:p>
            <a:pPr algn="just"/>
            <a:r>
              <a:rPr lang="en-US" dirty="0" err="1" smtClean="0"/>
              <a:t>Eg</a:t>
            </a:r>
            <a:r>
              <a:rPr lang="en-US" dirty="0" smtClean="0"/>
              <a:t>: Most Google software is offered as </a:t>
            </a:r>
            <a:r>
              <a:rPr lang="en-US" dirty="0" err="1" smtClean="0"/>
              <a:t>SaaS</a:t>
            </a:r>
            <a:r>
              <a:rPr lang="en-US" dirty="0" smtClean="0"/>
              <a:t>. Microsoft now offers </a:t>
            </a:r>
            <a:r>
              <a:rPr lang="en-US" dirty="0" err="1" smtClean="0"/>
              <a:t>SaaS</a:t>
            </a:r>
            <a:r>
              <a:rPr lang="en-US" dirty="0" smtClean="0"/>
              <a:t> products, Windows Live and Office Live.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a:t>
            </a:r>
            <a:endParaRPr lang="en-US" dirty="0"/>
          </a:p>
        </p:txBody>
      </p:sp>
      <p:sp>
        <p:nvSpPr>
          <p:cNvPr id="3" name="Date Placeholder 2"/>
          <p:cNvSpPr>
            <a:spLocks noGrp="1"/>
          </p:cNvSpPr>
          <p:nvPr>
            <p:ph type="dt" sz="half" idx="10"/>
          </p:nvPr>
        </p:nvSpPr>
        <p:spPr/>
        <p:txBody>
          <a:bodyPr/>
          <a:lstStyle/>
          <a:p>
            <a:fld id="{1AEB8F75-C3B8-4FC7-8FE1-29563A4C8671}" type="datetime3">
              <a:rPr lang="en-US" smtClean="0"/>
              <a:t>11 September 2014</a:t>
            </a:fld>
            <a:endParaRPr lang="en-US"/>
          </a:p>
        </p:txBody>
      </p:sp>
      <p:sp>
        <p:nvSpPr>
          <p:cNvPr id="4" name="Footer Placeholder 3"/>
          <p:cNvSpPr>
            <a:spLocks noGrp="1"/>
          </p:cNvSpPr>
          <p:nvPr>
            <p:ph type="ftr" sz="quarter" idx="11"/>
          </p:nvPr>
        </p:nvSpPr>
        <p:spPr/>
        <p:txBody>
          <a:bodyPr/>
          <a:lstStyle/>
          <a:p>
            <a:r>
              <a:rPr lang="en-US" smtClean="0"/>
              <a:t>V.Mareeswari/AP/SITE/VITU</a:t>
            </a:r>
            <a:endParaRPr lang="en-US"/>
          </a:p>
        </p:txBody>
      </p:sp>
      <p:sp>
        <p:nvSpPr>
          <p:cNvPr id="5" name="Slide Number Placeholder 4"/>
          <p:cNvSpPr>
            <a:spLocks noGrp="1"/>
          </p:cNvSpPr>
          <p:nvPr>
            <p:ph type="sldNum" sz="quarter" idx="12"/>
          </p:nvPr>
        </p:nvSpPr>
        <p:spPr/>
        <p:txBody>
          <a:bodyPr/>
          <a:lstStyle/>
          <a:p>
            <a:fld id="{782CBB51-70DD-48B8-80A9-04E3D531B369}" type="slidenum">
              <a:rPr lang="en-US" smtClean="0"/>
              <a:pPr/>
              <a:t>18</a:t>
            </a:fld>
            <a:endParaRPr lang="en-US"/>
          </a:p>
        </p:txBody>
      </p:sp>
      <p:sp>
        <p:nvSpPr>
          <p:cNvPr id="6" name="Content Placeholder 5"/>
          <p:cNvSpPr>
            <a:spLocks noGrp="1"/>
          </p:cNvSpPr>
          <p:nvPr>
            <p:ph sz="quarter" idx="1"/>
          </p:nvPr>
        </p:nvSpPr>
        <p:spPr>
          <a:xfrm>
            <a:off x="228600" y="1447800"/>
            <a:ext cx="8458200" cy="4572000"/>
          </a:xfrm>
        </p:spPr>
        <p:txBody>
          <a:bodyPr/>
          <a:lstStyle/>
          <a:p>
            <a:pPr algn="just"/>
            <a:r>
              <a:rPr lang="en-US" dirty="0" smtClean="0"/>
              <a:t>Web services have emerged and, in the process, have inspired the creation of many Web 2.0 businesses.</a:t>
            </a:r>
          </a:p>
          <a:p>
            <a:pPr algn="just"/>
            <a:r>
              <a:rPr lang="en-US" dirty="0" smtClean="0"/>
              <a:t>Web services allow </a:t>
            </a:r>
            <a:r>
              <a:rPr lang="en-US" dirty="0" smtClean="0">
                <a:solidFill>
                  <a:srgbClr val="FF0000"/>
                </a:solidFill>
              </a:rPr>
              <a:t>you to incorporate functionality from existing applications and websites into your own web applications </a:t>
            </a:r>
            <a:r>
              <a:rPr lang="en-US" dirty="0" smtClean="0"/>
              <a:t>quickly and easily.</a:t>
            </a:r>
          </a:p>
          <a:p>
            <a:pPr algn="just"/>
            <a:r>
              <a:rPr lang="en-US" dirty="0" err="1" smtClean="0"/>
              <a:t>Eg</a:t>
            </a:r>
            <a:r>
              <a:rPr lang="en-US" dirty="0" smtClean="0"/>
              <a:t>: using </a:t>
            </a:r>
            <a:r>
              <a:rPr lang="en-US" dirty="0" smtClean="0">
                <a:solidFill>
                  <a:srgbClr val="FF0000"/>
                </a:solidFill>
              </a:rPr>
              <a:t>Google™ Maps web services with eBay web services</a:t>
            </a:r>
            <a:r>
              <a:rPr lang="en-US" dirty="0" smtClean="0"/>
              <a:t>, you can build location-based “</a:t>
            </a:r>
            <a:r>
              <a:rPr lang="en-US" dirty="0" err="1" smtClean="0"/>
              <a:t>mashup</a:t>
            </a:r>
            <a:r>
              <a:rPr lang="en-US" dirty="0" smtClean="0"/>
              <a:t>” applications to find </a:t>
            </a:r>
            <a:r>
              <a:rPr lang="en-US" dirty="0" smtClean="0">
                <a:solidFill>
                  <a:srgbClr val="FF0000"/>
                </a:solidFill>
              </a:rPr>
              <a:t>auction items in certain geographical areas.</a:t>
            </a:r>
            <a:endParaRPr lang="en-US"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772400" cy="1143000"/>
          </a:xfrm>
        </p:spPr>
        <p:txBody>
          <a:bodyPr/>
          <a:lstStyle/>
          <a:p>
            <a:r>
              <a:rPr lang="en-US" dirty="0" smtClean="0"/>
              <a:t>Semantic Web</a:t>
            </a:r>
            <a:endParaRPr lang="en-US" dirty="0"/>
          </a:p>
        </p:txBody>
      </p:sp>
      <p:sp>
        <p:nvSpPr>
          <p:cNvPr id="3" name="Date Placeholder 2"/>
          <p:cNvSpPr>
            <a:spLocks noGrp="1"/>
          </p:cNvSpPr>
          <p:nvPr>
            <p:ph type="dt" sz="half" idx="10"/>
          </p:nvPr>
        </p:nvSpPr>
        <p:spPr/>
        <p:txBody>
          <a:bodyPr/>
          <a:lstStyle/>
          <a:p>
            <a:fld id="{AF141A48-AB91-4AAF-BE02-B9C6BB565CB9}" type="datetime3">
              <a:rPr lang="en-US" smtClean="0"/>
              <a:t>11 September 2014</a:t>
            </a:fld>
            <a:endParaRPr lang="en-US"/>
          </a:p>
        </p:txBody>
      </p:sp>
      <p:sp>
        <p:nvSpPr>
          <p:cNvPr id="4" name="Footer Placeholder 3"/>
          <p:cNvSpPr>
            <a:spLocks noGrp="1"/>
          </p:cNvSpPr>
          <p:nvPr>
            <p:ph type="ftr" sz="quarter" idx="11"/>
          </p:nvPr>
        </p:nvSpPr>
        <p:spPr/>
        <p:txBody>
          <a:bodyPr/>
          <a:lstStyle/>
          <a:p>
            <a:r>
              <a:rPr lang="en-US" smtClean="0"/>
              <a:t>V.Mareeswari/AP/SITE/VITU</a:t>
            </a:r>
            <a:endParaRPr lang="en-US"/>
          </a:p>
        </p:txBody>
      </p:sp>
      <p:sp>
        <p:nvSpPr>
          <p:cNvPr id="5" name="Slide Number Placeholder 4"/>
          <p:cNvSpPr>
            <a:spLocks noGrp="1"/>
          </p:cNvSpPr>
          <p:nvPr>
            <p:ph type="sldNum" sz="quarter" idx="12"/>
          </p:nvPr>
        </p:nvSpPr>
        <p:spPr/>
        <p:txBody>
          <a:bodyPr/>
          <a:lstStyle/>
          <a:p>
            <a:fld id="{782CBB51-70DD-48B8-80A9-04E3D531B369}" type="slidenum">
              <a:rPr lang="en-US" smtClean="0"/>
              <a:pPr/>
              <a:t>19</a:t>
            </a:fld>
            <a:endParaRPr lang="en-US"/>
          </a:p>
        </p:txBody>
      </p:sp>
      <p:sp>
        <p:nvSpPr>
          <p:cNvPr id="6" name="Content Placeholder 5"/>
          <p:cNvSpPr>
            <a:spLocks noGrp="1"/>
          </p:cNvSpPr>
          <p:nvPr>
            <p:ph sz="quarter" idx="1"/>
          </p:nvPr>
        </p:nvSpPr>
        <p:spPr>
          <a:xfrm>
            <a:off x="152400" y="685800"/>
            <a:ext cx="8839200" cy="5334000"/>
          </a:xfrm>
        </p:spPr>
        <p:txBody>
          <a:bodyPr>
            <a:normAutofit/>
          </a:bodyPr>
          <a:lstStyle/>
          <a:p>
            <a:pPr algn="just"/>
            <a:r>
              <a:rPr lang="en-US" i="1" dirty="0" smtClean="0"/>
              <a:t>“The Holy Grail for developers of the semantic Web is to build a system that can give a reasonable and complete response to a simple question like: </a:t>
            </a:r>
            <a:r>
              <a:rPr lang="en-US" i="1" dirty="0" smtClean="0">
                <a:solidFill>
                  <a:srgbClr val="00B050"/>
                </a:solidFill>
              </a:rPr>
              <a:t>I’m looking for a warm place to vacation and I have a budget of $3,000. Oh, and I have an 11- year-old child…</a:t>
            </a:r>
            <a:r>
              <a:rPr lang="en-US" i="1" dirty="0" smtClean="0"/>
              <a:t> Under Web 3.0, the same search would ideally call up a complete vacation package that was planned as meticulously as if it had been assembled by a human travel agent.” </a:t>
            </a:r>
            <a:r>
              <a:rPr lang="en-US" dirty="0" smtClean="0"/>
              <a:t>—John </a:t>
            </a:r>
            <a:r>
              <a:rPr lang="en-US" dirty="0" err="1" smtClean="0"/>
              <a:t>Markoff</a:t>
            </a:r>
            <a:endParaRPr lang="en-US" dirty="0" smtClean="0"/>
          </a:p>
          <a:p>
            <a:pPr algn="just"/>
            <a:r>
              <a:rPr lang="en-US" dirty="0" smtClean="0"/>
              <a:t>Though </a:t>
            </a:r>
            <a:r>
              <a:rPr lang="en-US" dirty="0" smtClean="0">
                <a:solidFill>
                  <a:srgbClr val="0070C0"/>
                </a:solidFill>
              </a:rPr>
              <a:t>Web 2.0 applications are finding meaning in content</a:t>
            </a:r>
            <a:r>
              <a:rPr lang="en-US" dirty="0" smtClean="0"/>
              <a:t>, the </a:t>
            </a:r>
            <a:r>
              <a:rPr lang="en-US" dirty="0" smtClean="0">
                <a:solidFill>
                  <a:srgbClr val="FF0000"/>
                </a:solidFill>
              </a:rPr>
              <a:t>Semantic Web will attempt to make those meanings clear to computers as well as humans</a:t>
            </a:r>
            <a:r>
              <a:rPr lang="en-US" dirty="0" smtClean="0"/>
              <a:t>.</a:t>
            </a:r>
          </a:p>
          <a:p>
            <a:pPr algn="just"/>
            <a:r>
              <a:rPr lang="en-US" dirty="0" smtClean="0"/>
              <a:t>Realization of the </a:t>
            </a:r>
            <a:r>
              <a:rPr lang="en-US" dirty="0" smtClean="0">
                <a:solidFill>
                  <a:srgbClr val="FF0000"/>
                </a:solidFill>
              </a:rPr>
              <a:t>Semantic Web depends heavily on XML and XML-based technologies</a:t>
            </a:r>
            <a:r>
              <a:rPr lang="en-US" dirty="0" smtClean="0"/>
              <a:t>, which help make web content more understandable to computers.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1143000"/>
          </a:xfrm>
        </p:spPr>
        <p:txBody>
          <a:bodyPr/>
          <a:lstStyle/>
          <a:p>
            <a:r>
              <a:rPr lang="en-US" dirty="0" smtClean="0"/>
              <a:t>Web 2.0</a:t>
            </a:r>
            <a:endParaRPr lang="en-US" dirty="0"/>
          </a:p>
        </p:txBody>
      </p:sp>
      <p:sp>
        <p:nvSpPr>
          <p:cNvPr id="3" name="Date Placeholder 2"/>
          <p:cNvSpPr>
            <a:spLocks noGrp="1"/>
          </p:cNvSpPr>
          <p:nvPr>
            <p:ph type="dt" sz="half" idx="10"/>
          </p:nvPr>
        </p:nvSpPr>
        <p:spPr/>
        <p:txBody>
          <a:bodyPr/>
          <a:lstStyle/>
          <a:p>
            <a:fld id="{66613232-EAE4-4B51-B217-6A48014C7690}" type="datetime3">
              <a:rPr lang="en-US" smtClean="0"/>
              <a:t>11 September 2014</a:t>
            </a:fld>
            <a:endParaRPr lang="en-US" dirty="0"/>
          </a:p>
        </p:txBody>
      </p:sp>
      <p:sp>
        <p:nvSpPr>
          <p:cNvPr id="4" name="Footer Placeholder 3"/>
          <p:cNvSpPr>
            <a:spLocks noGrp="1"/>
          </p:cNvSpPr>
          <p:nvPr>
            <p:ph type="ftr" sz="quarter" idx="11"/>
          </p:nvPr>
        </p:nvSpPr>
        <p:spPr/>
        <p:txBody>
          <a:bodyPr/>
          <a:lstStyle/>
          <a:p>
            <a:r>
              <a:rPr lang="en-US" smtClean="0"/>
              <a:t>V.Mareeswari/AP/SITE/VITU</a:t>
            </a:r>
            <a:endParaRPr lang="en-US"/>
          </a:p>
        </p:txBody>
      </p:sp>
      <p:sp>
        <p:nvSpPr>
          <p:cNvPr id="5" name="Slide Number Placeholder 4"/>
          <p:cNvSpPr>
            <a:spLocks noGrp="1"/>
          </p:cNvSpPr>
          <p:nvPr>
            <p:ph type="sldNum" sz="quarter" idx="12"/>
          </p:nvPr>
        </p:nvSpPr>
        <p:spPr/>
        <p:txBody>
          <a:bodyPr/>
          <a:lstStyle/>
          <a:p>
            <a:fld id="{782CBB51-70DD-48B8-80A9-04E3D531B369}" type="slidenum">
              <a:rPr lang="en-US" smtClean="0"/>
              <a:pPr/>
              <a:t>2</a:t>
            </a:fld>
            <a:endParaRPr lang="en-US"/>
          </a:p>
        </p:txBody>
      </p:sp>
      <p:sp>
        <p:nvSpPr>
          <p:cNvPr id="6" name="Content Placeholder 5"/>
          <p:cNvSpPr>
            <a:spLocks noGrp="1"/>
          </p:cNvSpPr>
          <p:nvPr>
            <p:ph sz="quarter" idx="1"/>
          </p:nvPr>
        </p:nvSpPr>
        <p:spPr>
          <a:xfrm>
            <a:off x="152400" y="1066800"/>
            <a:ext cx="8839200" cy="5181600"/>
          </a:xfrm>
        </p:spPr>
        <p:txBody>
          <a:bodyPr>
            <a:normAutofit fontScale="85000" lnSpcReduction="10000"/>
          </a:bodyPr>
          <a:lstStyle/>
          <a:p>
            <a:pPr algn="just"/>
            <a:r>
              <a:rPr lang="en-US" dirty="0" smtClean="0"/>
              <a:t>One way to look at Web 1.0 (1990s and early 2000s) is as a </a:t>
            </a:r>
            <a:r>
              <a:rPr lang="en-US" i="1" dirty="0" smtClean="0"/>
              <a:t>lecture, a small number of professors </a:t>
            </a:r>
            <a:r>
              <a:rPr lang="en-US" dirty="0" smtClean="0"/>
              <a:t>informing a large audience of students. In comparison, Web 2.0 is a </a:t>
            </a:r>
            <a:r>
              <a:rPr lang="en-US" i="1" dirty="0" smtClean="0"/>
              <a:t>conversation, with </a:t>
            </a:r>
            <a:r>
              <a:rPr lang="en-US" dirty="0" smtClean="0"/>
              <a:t>everyone having the opportunity to speak and share views.</a:t>
            </a:r>
          </a:p>
          <a:p>
            <a:pPr algn="just"/>
            <a:r>
              <a:rPr lang="en-US" dirty="0" smtClean="0"/>
              <a:t>Generally, Web 2.0 companies use the web as a platform to create collaborative, community-based sites (e.g., social networking sites, blogs, wikis, etc.).</a:t>
            </a:r>
          </a:p>
          <a:p>
            <a:pPr algn="just"/>
            <a:r>
              <a:rPr lang="en-US" dirty="0" smtClean="0"/>
              <a:t>For websites like MySpace, </a:t>
            </a:r>
            <a:r>
              <a:rPr lang="en-US" dirty="0" err="1" smtClean="0"/>
              <a:t>Facebook</a:t>
            </a:r>
            <a:r>
              <a:rPr lang="en-US" dirty="0" smtClean="0"/>
              <a:t>, </a:t>
            </a:r>
            <a:r>
              <a:rPr lang="en-US" dirty="0" err="1" smtClean="0"/>
              <a:t>Flickr,YouTube</a:t>
            </a:r>
            <a:r>
              <a:rPr lang="en-US" dirty="0" smtClean="0"/>
              <a:t>, eBay and Wikipedia, users create the content, while the companies provide the platforms. These companies </a:t>
            </a:r>
            <a:r>
              <a:rPr lang="en-US" i="1" dirty="0" smtClean="0"/>
              <a:t>trust their users—without such trust, users cannot make </a:t>
            </a:r>
            <a:r>
              <a:rPr lang="en-US" dirty="0" smtClean="0"/>
              <a:t>significant contributions to the sites.</a:t>
            </a:r>
          </a:p>
          <a:p>
            <a:pPr algn="just">
              <a:buNone/>
            </a:pPr>
            <a:r>
              <a:rPr lang="en-US" i="1" dirty="0" smtClean="0">
                <a:solidFill>
                  <a:srgbClr val="FF0000"/>
                </a:solidFill>
              </a:rPr>
              <a:t>		“We can’t be device centric...we must be user centric.” </a:t>
            </a:r>
            <a:r>
              <a:rPr lang="en-US" dirty="0" smtClean="0">
                <a:solidFill>
                  <a:srgbClr val="FF0000"/>
                </a:solidFill>
              </a:rPr>
              <a:t>—Bill Gates</a:t>
            </a:r>
          </a:p>
          <a:p>
            <a:pPr algn="just"/>
            <a:r>
              <a:rPr lang="en-US" dirty="0" smtClean="0"/>
              <a:t>Web 1.0 servers sent mostly static web pages coded in HTML or XHTML to browsers that rendered the pages on the screen. </a:t>
            </a:r>
            <a:r>
              <a:rPr lang="en-US" dirty="0" smtClean="0">
                <a:solidFill>
                  <a:srgbClr val="FF0000"/>
                </a:solidFill>
              </a:rPr>
              <a:t>Web 2.0 applications are more dynamic, generally enabling significant interaction between the user (the client) and the computer (the server), and among communities of users.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Engines</a:t>
            </a:r>
            <a:endParaRPr lang="en-US" dirty="0"/>
          </a:p>
        </p:txBody>
      </p:sp>
      <p:sp>
        <p:nvSpPr>
          <p:cNvPr id="3" name="Date Placeholder 2"/>
          <p:cNvSpPr>
            <a:spLocks noGrp="1"/>
          </p:cNvSpPr>
          <p:nvPr>
            <p:ph type="dt" sz="half" idx="10"/>
          </p:nvPr>
        </p:nvSpPr>
        <p:spPr/>
        <p:txBody>
          <a:bodyPr/>
          <a:lstStyle/>
          <a:p>
            <a:fld id="{887F7154-36CF-4EAE-92E3-5831723E97DD}" type="datetime3">
              <a:rPr lang="en-US" smtClean="0"/>
              <a:t>11 September 2014</a:t>
            </a:fld>
            <a:endParaRPr lang="en-US"/>
          </a:p>
        </p:txBody>
      </p:sp>
      <p:sp>
        <p:nvSpPr>
          <p:cNvPr id="4" name="Footer Placeholder 3"/>
          <p:cNvSpPr>
            <a:spLocks noGrp="1"/>
          </p:cNvSpPr>
          <p:nvPr>
            <p:ph type="ftr" sz="quarter" idx="11"/>
          </p:nvPr>
        </p:nvSpPr>
        <p:spPr/>
        <p:txBody>
          <a:bodyPr/>
          <a:lstStyle/>
          <a:p>
            <a:r>
              <a:rPr lang="en-US" smtClean="0"/>
              <a:t>V.Mareeswari/AP/SITE/VITU</a:t>
            </a:r>
            <a:endParaRPr lang="en-US"/>
          </a:p>
        </p:txBody>
      </p:sp>
      <p:sp>
        <p:nvSpPr>
          <p:cNvPr id="5" name="Slide Number Placeholder 4"/>
          <p:cNvSpPr>
            <a:spLocks noGrp="1"/>
          </p:cNvSpPr>
          <p:nvPr>
            <p:ph type="sldNum" sz="quarter" idx="12"/>
          </p:nvPr>
        </p:nvSpPr>
        <p:spPr/>
        <p:txBody>
          <a:bodyPr/>
          <a:lstStyle/>
          <a:p>
            <a:fld id="{782CBB51-70DD-48B8-80A9-04E3D531B369}" type="slidenum">
              <a:rPr lang="en-US" smtClean="0"/>
              <a:pPr/>
              <a:t>3</a:t>
            </a:fld>
            <a:endParaRPr lang="en-US"/>
          </a:p>
        </p:txBody>
      </p:sp>
      <p:sp>
        <p:nvSpPr>
          <p:cNvPr id="6" name="Content Placeholder 5"/>
          <p:cNvSpPr>
            <a:spLocks noGrp="1"/>
          </p:cNvSpPr>
          <p:nvPr>
            <p:ph sz="quarter" idx="1"/>
          </p:nvPr>
        </p:nvSpPr>
        <p:spPr>
          <a:xfrm>
            <a:off x="457200" y="1447800"/>
            <a:ext cx="8229600" cy="4495800"/>
          </a:xfrm>
        </p:spPr>
        <p:txBody>
          <a:bodyPr/>
          <a:lstStyle/>
          <a:p>
            <a:pPr algn="just"/>
            <a:r>
              <a:rPr lang="en-US" dirty="0" err="1" smtClean="0"/>
              <a:t>InWeb</a:t>
            </a:r>
            <a:r>
              <a:rPr lang="en-US" dirty="0" smtClean="0"/>
              <a:t> 2.0, the saying “content is king” remains a prevailing theme.</a:t>
            </a:r>
            <a:endParaRPr lang="en-US" i="1" dirty="0" smtClean="0"/>
          </a:p>
          <a:p>
            <a:pPr algn="just"/>
            <a:r>
              <a:rPr lang="en-US" i="1" dirty="0" smtClean="0"/>
              <a:t>“Google’s mission is to organize the world’s information and make it universally accessible and useful.” </a:t>
            </a:r>
            <a:r>
              <a:rPr lang="en-US" dirty="0" smtClean="0"/>
              <a:t>—Google</a:t>
            </a:r>
          </a:p>
          <a:p>
            <a:pPr algn="just"/>
            <a:r>
              <a:rPr lang="en-US" dirty="0" smtClean="0"/>
              <a:t>The </a:t>
            </a:r>
            <a:r>
              <a:rPr lang="en-US" dirty="0" err="1" smtClean="0"/>
              <a:t>comScore</a:t>
            </a:r>
            <a:r>
              <a:rPr lang="en-US" dirty="0" smtClean="0"/>
              <a:t> (a web analytics company) analysis of U.S. market share across the most popular search engines reported </a:t>
            </a:r>
            <a:r>
              <a:rPr lang="en-US" b="1" i="1" dirty="0" smtClean="0">
                <a:solidFill>
                  <a:srgbClr val="FF0000"/>
                </a:solidFill>
              </a:rPr>
              <a:t>Google</a:t>
            </a:r>
            <a:r>
              <a:rPr lang="en-US" b="1" i="1" dirty="0" smtClean="0"/>
              <a:t> </a:t>
            </a:r>
            <a:r>
              <a:rPr lang="en-US" b="1" i="1" dirty="0" smtClean="0">
                <a:solidFill>
                  <a:srgbClr val="FF0000"/>
                </a:solidFill>
              </a:rPr>
              <a:t>at the top with 49.5% </a:t>
            </a:r>
            <a:r>
              <a:rPr lang="en-US" dirty="0" smtClean="0"/>
              <a:t>of the U.S. search market, followed by </a:t>
            </a:r>
            <a:r>
              <a:rPr lang="en-US" b="1" i="1" dirty="0" smtClean="0">
                <a:solidFill>
                  <a:srgbClr val="FF0000"/>
                </a:solidFill>
              </a:rPr>
              <a:t>Yahoo! with 25.1%</a:t>
            </a:r>
            <a:r>
              <a:rPr lang="en-US" dirty="0" smtClean="0">
                <a:solidFill>
                  <a:srgbClr val="FF0000"/>
                </a:solidFill>
              </a:rPr>
              <a:t>,</a:t>
            </a:r>
            <a:r>
              <a:rPr lang="en-US" b="1" i="1" dirty="0" smtClean="0">
                <a:solidFill>
                  <a:srgbClr val="FF0000"/>
                </a:solidFill>
              </a:rPr>
              <a:t>Microsoft with 13.2%</a:t>
            </a:r>
            <a:r>
              <a:rPr lang="en-US" b="1" i="1" dirty="0" smtClean="0"/>
              <a:t>, </a:t>
            </a:r>
            <a:r>
              <a:rPr lang="en-US" b="1" i="1" dirty="0" smtClean="0">
                <a:solidFill>
                  <a:srgbClr val="FF0000"/>
                </a:solidFill>
              </a:rPr>
              <a:t>Ask with 5.0%</a:t>
            </a:r>
            <a:r>
              <a:rPr lang="en-US" b="1" i="1" dirty="0" smtClean="0"/>
              <a:t> </a:t>
            </a:r>
            <a:r>
              <a:rPr lang="en-US" dirty="0" smtClean="0"/>
              <a:t>and </a:t>
            </a:r>
            <a:r>
              <a:rPr lang="en-US" b="1" i="1" dirty="0" smtClean="0">
                <a:solidFill>
                  <a:srgbClr val="FF0000"/>
                </a:solidFill>
              </a:rPr>
              <a:t>Time Warner Network with 4.2%.</a:t>
            </a:r>
            <a:endParaRPr lang="en-US" b="1" i="1"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 networks</a:t>
            </a:r>
            <a:endParaRPr lang="en-US" dirty="0"/>
          </a:p>
        </p:txBody>
      </p:sp>
      <p:sp>
        <p:nvSpPr>
          <p:cNvPr id="3" name="Date Placeholder 2"/>
          <p:cNvSpPr>
            <a:spLocks noGrp="1"/>
          </p:cNvSpPr>
          <p:nvPr>
            <p:ph type="dt" sz="half" idx="10"/>
          </p:nvPr>
        </p:nvSpPr>
        <p:spPr/>
        <p:txBody>
          <a:bodyPr/>
          <a:lstStyle/>
          <a:p>
            <a:fld id="{61782EC6-D0E4-47D4-92BE-F07BCBBA5A20}" type="datetime3">
              <a:rPr lang="en-US" smtClean="0"/>
              <a:t>11 September 2014</a:t>
            </a:fld>
            <a:endParaRPr lang="en-US"/>
          </a:p>
        </p:txBody>
      </p:sp>
      <p:sp>
        <p:nvSpPr>
          <p:cNvPr id="4" name="Footer Placeholder 3"/>
          <p:cNvSpPr>
            <a:spLocks noGrp="1"/>
          </p:cNvSpPr>
          <p:nvPr>
            <p:ph type="ftr" sz="quarter" idx="11"/>
          </p:nvPr>
        </p:nvSpPr>
        <p:spPr/>
        <p:txBody>
          <a:bodyPr/>
          <a:lstStyle/>
          <a:p>
            <a:r>
              <a:rPr lang="en-US" smtClean="0"/>
              <a:t>V.Mareeswari/AP/SITE/VITU</a:t>
            </a:r>
            <a:endParaRPr lang="en-US"/>
          </a:p>
        </p:txBody>
      </p:sp>
      <p:sp>
        <p:nvSpPr>
          <p:cNvPr id="5" name="Slide Number Placeholder 4"/>
          <p:cNvSpPr>
            <a:spLocks noGrp="1"/>
          </p:cNvSpPr>
          <p:nvPr>
            <p:ph type="sldNum" sz="quarter" idx="12"/>
          </p:nvPr>
        </p:nvSpPr>
        <p:spPr/>
        <p:txBody>
          <a:bodyPr/>
          <a:lstStyle/>
          <a:p>
            <a:fld id="{782CBB51-70DD-48B8-80A9-04E3D531B369}" type="slidenum">
              <a:rPr lang="en-US" smtClean="0"/>
              <a:pPr/>
              <a:t>4</a:t>
            </a:fld>
            <a:endParaRPr lang="en-US"/>
          </a:p>
        </p:txBody>
      </p:sp>
      <p:sp>
        <p:nvSpPr>
          <p:cNvPr id="6" name="Content Placeholder 5"/>
          <p:cNvSpPr>
            <a:spLocks noGrp="1"/>
          </p:cNvSpPr>
          <p:nvPr>
            <p:ph sz="quarter" idx="1"/>
          </p:nvPr>
        </p:nvSpPr>
        <p:spPr>
          <a:xfrm>
            <a:off x="228600" y="1447800"/>
            <a:ext cx="8686800" cy="4419600"/>
          </a:xfrm>
        </p:spPr>
        <p:txBody>
          <a:bodyPr/>
          <a:lstStyle/>
          <a:p>
            <a:pPr algn="just"/>
            <a:r>
              <a:rPr lang="en-US" dirty="0" smtClean="0"/>
              <a:t>Content networks are </a:t>
            </a:r>
            <a:r>
              <a:rPr lang="en-US" dirty="0" smtClean="0">
                <a:solidFill>
                  <a:srgbClr val="FF0000"/>
                </a:solidFill>
              </a:rPr>
              <a:t>websites or collections of websites that provide information in various forms</a:t>
            </a:r>
            <a:r>
              <a:rPr lang="en-US" dirty="0" smtClean="0"/>
              <a:t> (such as articles, wikis, blogs, etc.).</a:t>
            </a:r>
          </a:p>
          <a:p>
            <a:pPr algn="just"/>
            <a:r>
              <a:rPr lang="en-US" dirty="0" smtClean="0"/>
              <a:t>These provide another way of filtering the vast amounts of information on the Internet, by allowing users to go to a </a:t>
            </a:r>
            <a:r>
              <a:rPr lang="en-US" dirty="0" smtClean="0">
                <a:solidFill>
                  <a:srgbClr val="FF0000"/>
                </a:solidFill>
              </a:rPr>
              <a:t>trusted site </a:t>
            </a:r>
            <a:r>
              <a:rPr lang="en-US" dirty="0" smtClean="0"/>
              <a:t>that has already sorted through many sources to find the best content or has provided its own content.</a:t>
            </a:r>
          </a:p>
          <a:p>
            <a:pPr algn="just"/>
            <a:r>
              <a:rPr lang="en-US" b="1" dirty="0" err="1" smtClean="0"/>
              <a:t>Eg</a:t>
            </a:r>
            <a:r>
              <a:rPr lang="en-US" b="1" dirty="0" smtClean="0"/>
              <a:t>: About.com, </a:t>
            </a:r>
            <a:r>
              <a:rPr lang="en-US" b="1" dirty="0" err="1" smtClean="0"/>
              <a:t>Deitel</a:t>
            </a:r>
            <a:r>
              <a:rPr lang="en-US" b="1" dirty="0" smtClean="0"/>
              <a:t>, </a:t>
            </a:r>
            <a:r>
              <a:rPr lang="en-US" b="1" dirty="0" err="1" smtClean="0"/>
              <a:t>eHow</a:t>
            </a:r>
            <a:r>
              <a:rPr lang="en-US" b="1" dirty="0" smtClean="0"/>
              <a:t>, </a:t>
            </a:r>
            <a:r>
              <a:rPr lang="en-US" b="1" dirty="0" err="1" smtClean="0"/>
              <a:t>HowStuffWorks</a:t>
            </a:r>
            <a:r>
              <a:rPr lang="en-US" b="1" dirty="0" smtClean="0"/>
              <a:t>, </a:t>
            </a:r>
            <a:r>
              <a:rPr lang="en-US" b="1" dirty="0" err="1" smtClean="0"/>
              <a:t>LifeTips</a:t>
            </a:r>
            <a:r>
              <a:rPr lang="en-US" b="1" dirty="0" smtClean="0"/>
              <a:t>, Weblogs, Inc.</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User-generated content</a:t>
            </a:r>
            <a:endParaRPr lang="en-US" dirty="0"/>
          </a:p>
        </p:txBody>
      </p:sp>
      <p:sp>
        <p:nvSpPr>
          <p:cNvPr id="3" name="Date Placeholder 2"/>
          <p:cNvSpPr>
            <a:spLocks noGrp="1"/>
          </p:cNvSpPr>
          <p:nvPr>
            <p:ph type="dt" sz="half" idx="10"/>
          </p:nvPr>
        </p:nvSpPr>
        <p:spPr/>
        <p:txBody>
          <a:bodyPr/>
          <a:lstStyle/>
          <a:p>
            <a:fld id="{571D5E3D-8259-40B9-BE1F-5D8281F04CDB}" type="datetime3">
              <a:rPr lang="en-US" smtClean="0"/>
              <a:t>11 September 2014</a:t>
            </a:fld>
            <a:endParaRPr lang="en-US"/>
          </a:p>
        </p:txBody>
      </p:sp>
      <p:sp>
        <p:nvSpPr>
          <p:cNvPr id="4" name="Footer Placeholder 3"/>
          <p:cNvSpPr>
            <a:spLocks noGrp="1"/>
          </p:cNvSpPr>
          <p:nvPr>
            <p:ph type="ftr" sz="quarter" idx="11"/>
          </p:nvPr>
        </p:nvSpPr>
        <p:spPr/>
        <p:txBody>
          <a:bodyPr/>
          <a:lstStyle/>
          <a:p>
            <a:r>
              <a:rPr lang="en-US" smtClean="0"/>
              <a:t>V.Mareeswari/AP/SITE/VITU</a:t>
            </a:r>
            <a:endParaRPr lang="en-US"/>
          </a:p>
        </p:txBody>
      </p:sp>
      <p:sp>
        <p:nvSpPr>
          <p:cNvPr id="5" name="Slide Number Placeholder 4"/>
          <p:cNvSpPr>
            <a:spLocks noGrp="1"/>
          </p:cNvSpPr>
          <p:nvPr>
            <p:ph type="sldNum" sz="quarter" idx="12"/>
          </p:nvPr>
        </p:nvSpPr>
        <p:spPr/>
        <p:txBody>
          <a:bodyPr/>
          <a:lstStyle/>
          <a:p>
            <a:fld id="{782CBB51-70DD-48B8-80A9-04E3D531B369}" type="slidenum">
              <a:rPr lang="en-US" smtClean="0"/>
              <a:pPr/>
              <a:t>5</a:t>
            </a:fld>
            <a:endParaRPr lang="en-US"/>
          </a:p>
        </p:txBody>
      </p:sp>
      <p:sp>
        <p:nvSpPr>
          <p:cNvPr id="6" name="Content Placeholder 5"/>
          <p:cNvSpPr>
            <a:spLocks noGrp="1"/>
          </p:cNvSpPr>
          <p:nvPr>
            <p:ph sz="quarter" idx="1"/>
          </p:nvPr>
        </p:nvSpPr>
        <p:spPr>
          <a:xfrm>
            <a:off x="457200" y="1447800"/>
            <a:ext cx="8458200" cy="4495800"/>
          </a:xfrm>
        </p:spPr>
        <p:txBody>
          <a:bodyPr/>
          <a:lstStyle/>
          <a:p>
            <a:pPr algn="just"/>
            <a:r>
              <a:rPr lang="en-US" dirty="0" smtClean="0"/>
              <a:t>User-generated content has been the key to success for many of today’s leading Web 2.0 companies.</a:t>
            </a:r>
          </a:p>
          <a:p>
            <a:pPr algn="just"/>
            <a:r>
              <a:rPr lang="en-US" dirty="0" smtClean="0"/>
              <a:t>For example, </a:t>
            </a:r>
            <a:r>
              <a:rPr lang="en-US" dirty="0" smtClean="0">
                <a:solidFill>
                  <a:srgbClr val="0070C0"/>
                </a:solidFill>
              </a:rPr>
              <a:t>eBay</a:t>
            </a:r>
            <a:r>
              <a:rPr lang="en-US" dirty="0" smtClean="0"/>
              <a:t> (an online auction site) relies on the community to </a:t>
            </a:r>
            <a:r>
              <a:rPr lang="en-US" dirty="0" smtClean="0">
                <a:solidFill>
                  <a:srgbClr val="FF0000"/>
                </a:solidFill>
              </a:rPr>
              <a:t>buy and sell auction items</a:t>
            </a:r>
            <a:r>
              <a:rPr lang="en-US" dirty="0" smtClean="0"/>
              <a:t>, and </a:t>
            </a:r>
            <a:r>
              <a:rPr lang="en-US" dirty="0" smtClean="0">
                <a:solidFill>
                  <a:srgbClr val="0070C0"/>
                </a:solidFill>
              </a:rPr>
              <a:t>Monster</a:t>
            </a:r>
            <a:r>
              <a:rPr lang="en-US" dirty="0" smtClean="0"/>
              <a:t> (a job search engine) connects </a:t>
            </a:r>
            <a:r>
              <a:rPr lang="en-US" dirty="0" smtClean="0">
                <a:solidFill>
                  <a:srgbClr val="FF0000"/>
                </a:solidFill>
              </a:rPr>
              <a:t>job seekers with employers and recruiters</a:t>
            </a:r>
            <a:r>
              <a:rPr lang="en-US" dirty="0" smtClean="0"/>
              <a:t>. </a:t>
            </a:r>
          </a:p>
          <a:p>
            <a:pPr algn="just"/>
            <a:r>
              <a:rPr lang="en-US" dirty="0" smtClean="0"/>
              <a:t>For example, every product you buy from Amazon and every video you watch on </a:t>
            </a:r>
            <a:r>
              <a:rPr lang="en-US" dirty="0" smtClean="0">
                <a:solidFill>
                  <a:srgbClr val="0070C0"/>
                </a:solidFill>
              </a:rPr>
              <a:t>YouTube</a:t>
            </a:r>
            <a:r>
              <a:rPr lang="en-US" dirty="0" smtClean="0"/>
              <a:t> provides these sites with valuable information about your </a:t>
            </a:r>
            <a:r>
              <a:rPr lang="en-US" dirty="0" smtClean="0">
                <a:solidFill>
                  <a:srgbClr val="FF0000"/>
                </a:solidFill>
              </a:rPr>
              <a:t>interests</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Collective intelligence</a:t>
            </a:r>
            <a:endParaRPr lang="en-US" dirty="0"/>
          </a:p>
        </p:txBody>
      </p:sp>
      <p:sp>
        <p:nvSpPr>
          <p:cNvPr id="3" name="Date Placeholder 2"/>
          <p:cNvSpPr>
            <a:spLocks noGrp="1"/>
          </p:cNvSpPr>
          <p:nvPr>
            <p:ph type="dt" sz="half" idx="10"/>
          </p:nvPr>
        </p:nvSpPr>
        <p:spPr/>
        <p:txBody>
          <a:bodyPr/>
          <a:lstStyle/>
          <a:p>
            <a:fld id="{C1BFA7B1-8581-4F41-BAA1-4CF985220427}" type="datetime3">
              <a:rPr lang="en-US" smtClean="0"/>
              <a:t>11 September 2014</a:t>
            </a:fld>
            <a:endParaRPr lang="en-US"/>
          </a:p>
        </p:txBody>
      </p:sp>
      <p:sp>
        <p:nvSpPr>
          <p:cNvPr id="4" name="Footer Placeholder 3"/>
          <p:cNvSpPr>
            <a:spLocks noGrp="1"/>
          </p:cNvSpPr>
          <p:nvPr>
            <p:ph type="ftr" sz="quarter" idx="11"/>
          </p:nvPr>
        </p:nvSpPr>
        <p:spPr/>
        <p:txBody>
          <a:bodyPr/>
          <a:lstStyle/>
          <a:p>
            <a:r>
              <a:rPr lang="en-US" smtClean="0"/>
              <a:t>V.Mareeswari/AP/SITE/VITU</a:t>
            </a:r>
            <a:endParaRPr lang="en-US"/>
          </a:p>
        </p:txBody>
      </p:sp>
      <p:sp>
        <p:nvSpPr>
          <p:cNvPr id="5" name="Slide Number Placeholder 4"/>
          <p:cNvSpPr>
            <a:spLocks noGrp="1"/>
          </p:cNvSpPr>
          <p:nvPr>
            <p:ph type="sldNum" sz="quarter" idx="12"/>
          </p:nvPr>
        </p:nvSpPr>
        <p:spPr/>
        <p:txBody>
          <a:bodyPr/>
          <a:lstStyle/>
          <a:p>
            <a:fld id="{782CBB51-70DD-48B8-80A9-04E3D531B369}" type="slidenum">
              <a:rPr lang="en-US" smtClean="0"/>
              <a:pPr/>
              <a:t>6</a:t>
            </a:fld>
            <a:endParaRPr lang="en-US"/>
          </a:p>
        </p:txBody>
      </p:sp>
      <p:sp>
        <p:nvSpPr>
          <p:cNvPr id="6" name="Content Placeholder 5"/>
          <p:cNvSpPr>
            <a:spLocks noGrp="1"/>
          </p:cNvSpPr>
          <p:nvPr>
            <p:ph sz="quarter" idx="1"/>
          </p:nvPr>
        </p:nvSpPr>
        <p:spPr>
          <a:xfrm>
            <a:off x="381000" y="1447800"/>
            <a:ext cx="8305800" cy="4343400"/>
          </a:xfrm>
        </p:spPr>
        <p:txBody>
          <a:bodyPr/>
          <a:lstStyle/>
          <a:p>
            <a:pPr algn="just"/>
            <a:r>
              <a:rPr lang="en-US" dirty="0" smtClean="0"/>
              <a:t>Collective intelligence is the concept that collaboration can result in smart ideas. Working together, users combine their knowledge for everyone’s benefit.</a:t>
            </a:r>
          </a:p>
          <a:p>
            <a:pPr algn="just"/>
            <a:r>
              <a:rPr lang="en-US" b="1" dirty="0" err="1" smtClean="0"/>
              <a:t>Eg</a:t>
            </a:r>
            <a:r>
              <a:rPr lang="en-US" b="1" dirty="0" smtClean="0"/>
              <a:t>: </a:t>
            </a:r>
            <a:r>
              <a:rPr lang="en-US" dirty="0" smtClean="0"/>
              <a:t>Reputation systems (used by companies like eBay) also use collective intelligence to </a:t>
            </a:r>
            <a:r>
              <a:rPr lang="en-US" dirty="0" smtClean="0">
                <a:solidFill>
                  <a:srgbClr val="FF0000"/>
                </a:solidFill>
              </a:rPr>
              <a:t>build trust between buyers and sellers by sharing user feedback with the community</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Wikis</a:t>
            </a:r>
            <a:endParaRPr lang="en-US" dirty="0"/>
          </a:p>
        </p:txBody>
      </p:sp>
      <p:sp>
        <p:nvSpPr>
          <p:cNvPr id="3" name="Date Placeholder 2"/>
          <p:cNvSpPr>
            <a:spLocks noGrp="1"/>
          </p:cNvSpPr>
          <p:nvPr>
            <p:ph type="dt" sz="half" idx="10"/>
          </p:nvPr>
        </p:nvSpPr>
        <p:spPr/>
        <p:txBody>
          <a:bodyPr/>
          <a:lstStyle/>
          <a:p>
            <a:fld id="{F5A1E8CD-7F17-451A-9BA4-E478050C42F2}" type="datetime3">
              <a:rPr lang="en-US" smtClean="0"/>
              <a:t>11 September 2014</a:t>
            </a:fld>
            <a:endParaRPr lang="en-US"/>
          </a:p>
        </p:txBody>
      </p:sp>
      <p:sp>
        <p:nvSpPr>
          <p:cNvPr id="4" name="Footer Placeholder 3"/>
          <p:cNvSpPr>
            <a:spLocks noGrp="1"/>
          </p:cNvSpPr>
          <p:nvPr>
            <p:ph type="ftr" sz="quarter" idx="11"/>
          </p:nvPr>
        </p:nvSpPr>
        <p:spPr/>
        <p:txBody>
          <a:bodyPr/>
          <a:lstStyle/>
          <a:p>
            <a:r>
              <a:rPr lang="en-US" smtClean="0"/>
              <a:t>V.Mareeswari/AP/SITE/VITU</a:t>
            </a:r>
            <a:endParaRPr lang="en-US"/>
          </a:p>
        </p:txBody>
      </p:sp>
      <p:sp>
        <p:nvSpPr>
          <p:cNvPr id="5" name="Slide Number Placeholder 4"/>
          <p:cNvSpPr>
            <a:spLocks noGrp="1"/>
          </p:cNvSpPr>
          <p:nvPr>
            <p:ph type="sldNum" sz="quarter" idx="12"/>
          </p:nvPr>
        </p:nvSpPr>
        <p:spPr/>
        <p:txBody>
          <a:bodyPr/>
          <a:lstStyle/>
          <a:p>
            <a:fld id="{782CBB51-70DD-48B8-80A9-04E3D531B369}" type="slidenum">
              <a:rPr lang="en-US" smtClean="0"/>
              <a:pPr/>
              <a:t>7</a:t>
            </a:fld>
            <a:endParaRPr lang="en-US"/>
          </a:p>
        </p:txBody>
      </p:sp>
      <p:sp>
        <p:nvSpPr>
          <p:cNvPr id="6" name="Content Placeholder 5"/>
          <p:cNvSpPr>
            <a:spLocks noGrp="1"/>
          </p:cNvSpPr>
          <p:nvPr>
            <p:ph sz="quarter" idx="1"/>
          </p:nvPr>
        </p:nvSpPr>
        <p:spPr>
          <a:xfrm>
            <a:off x="533400" y="1447800"/>
            <a:ext cx="8153400" cy="4724400"/>
          </a:xfrm>
        </p:spPr>
        <p:txBody>
          <a:bodyPr>
            <a:normAutofit fontScale="92500" lnSpcReduction="10000"/>
          </a:bodyPr>
          <a:lstStyle/>
          <a:p>
            <a:pPr algn="just"/>
            <a:r>
              <a:rPr lang="en-US" dirty="0" smtClean="0"/>
              <a:t>Wikis, websites that allow </a:t>
            </a:r>
            <a:r>
              <a:rPr lang="en-US" dirty="0" smtClean="0">
                <a:solidFill>
                  <a:srgbClr val="FF0000"/>
                </a:solidFill>
              </a:rPr>
              <a:t>users to edit existing content and add new information</a:t>
            </a:r>
            <a:r>
              <a:rPr lang="en-US" dirty="0" smtClean="0"/>
              <a:t>, are prime examples of user-generated content and collective intelligence. </a:t>
            </a:r>
          </a:p>
          <a:p>
            <a:pPr algn="just"/>
            <a:r>
              <a:rPr lang="en-US" dirty="0" smtClean="0"/>
              <a:t>The most popular wiki is </a:t>
            </a:r>
            <a:r>
              <a:rPr lang="en-US" b="1" dirty="0" smtClean="0">
                <a:solidFill>
                  <a:srgbClr val="FF0000"/>
                </a:solidFill>
              </a:rPr>
              <a:t>Wikipedia</a:t>
            </a:r>
            <a:r>
              <a:rPr lang="en-US" dirty="0" smtClean="0"/>
              <a:t>, a community-generated </a:t>
            </a:r>
            <a:r>
              <a:rPr lang="en-US" dirty="0" smtClean="0">
                <a:solidFill>
                  <a:srgbClr val="FF0000"/>
                </a:solidFill>
              </a:rPr>
              <a:t>encyclopedia</a:t>
            </a:r>
            <a:r>
              <a:rPr lang="en-US" dirty="0" smtClean="0"/>
              <a:t> with articles available in over 200 languages.</a:t>
            </a:r>
          </a:p>
          <a:p>
            <a:pPr algn="just"/>
            <a:r>
              <a:rPr lang="en-US" dirty="0" smtClean="0"/>
              <a:t> Wikipedia trusts its users to follow certain rules, such as not deleting accurate information and not adding biased information, while allowing community members to enforce the rules.</a:t>
            </a:r>
          </a:p>
          <a:p>
            <a:pPr algn="just"/>
            <a:r>
              <a:rPr lang="en-US" dirty="0" smtClean="0"/>
              <a:t>The </a:t>
            </a:r>
            <a:r>
              <a:rPr lang="en-US" dirty="0" smtClean="0">
                <a:solidFill>
                  <a:srgbClr val="FF0000"/>
                </a:solidFill>
              </a:rPr>
              <a:t>software</a:t>
            </a:r>
            <a:r>
              <a:rPr lang="en-US" dirty="0" smtClean="0"/>
              <a:t> can be downloaded from </a:t>
            </a:r>
            <a:r>
              <a:rPr lang="en-US" b="1" dirty="0" err="1" smtClean="0">
                <a:solidFill>
                  <a:srgbClr val="FF0000"/>
                </a:solidFill>
              </a:rPr>
              <a:t>MediaWiki’s</a:t>
            </a:r>
            <a:r>
              <a:rPr lang="en-US" b="1" dirty="0" smtClean="0"/>
              <a:t> </a:t>
            </a:r>
            <a:r>
              <a:rPr lang="en-US" dirty="0" smtClean="0"/>
              <a:t>website  (www.mediawiki.org), where you can also find descriptions, tutorials, suggestions and more to help navigate the software.</a:t>
            </a:r>
          </a:p>
          <a:p>
            <a:pPr algn="just"/>
            <a:r>
              <a:rPr lang="en-US" b="1" dirty="0" err="1" smtClean="0">
                <a:solidFill>
                  <a:srgbClr val="FF0000"/>
                </a:solidFill>
              </a:rPr>
              <a:t>Wikia</a:t>
            </a:r>
            <a:r>
              <a:rPr lang="en-US" dirty="0" smtClean="0">
                <a:solidFill>
                  <a:srgbClr val="FF0000"/>
                </a:solidFill>
              </a:rPr>
              <a:t> </a:t>
            </a:r>
            <a:r>
              <a:rPr lang="en-US" dirty="0" smtClean="0"/>
              <a:t>- a site for specialized wiki </a:t>
            </a:r>
            <a:r>
              <a:rPr lang="en-US" dirty="0" smtClean="0">
                <a:solidFill>
                  <a:srgbClr val="FF0000"/>
                </a:solidFill>
              </a:rPr>
              <a:t>communities</a:t>
            </a:r>
            <a:r>
              <a:rPr lang="en-US" dirty="0" smtClean="0"/>
              <a:t> about popular television shows, games, literature, shopping and more.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1143000"/>
          </a:xfrm>
        </p:spPr>
        <p:txBody>
          <a:bodyPr/>
          <a:lstStyle/>
          <a:p>
            <a:r>
              <a:rPr lang="en-US" b="1" i="1" dirty="0" smtClean="0"/>
              <a:t>Collaborative Filtering</a:t>
            </a:r>
            <a:endParaRPr lang="en-US" dirty="0"/>
          </a:p>
        </p:txBody>
      </p:sp>
      <p:sp>
        <p:nvSpPr>
          <p:cNvPr id="3" name="Date Placeholder 2"/>
          <p:cNvSpPr>
            <a:spLocks noGrp="1"/>
          </p:cNvSpPr>
          <p:nvPr>
            <p:ph type="dt" sz="half" idx="10"/>
          </p:nvPr>
        </p:nvSpPr>
        <p:spPr/>
        <p:txBody>
          <a:bodyPr/>
          <a:lstStyle/>
          <a:p>
            <a:fld id="{4A231DA5-D8B4-4EC6-808C-92742B02D62F}" type="datetime3">
              <a:rPr lang="en-US" smtClean="0"/>
              <a:t>11 September 2014</a:t>
            </a:fld>
            <a:endParaRPr lang="en-US"/>
          </a:p>
        </p:txBody>
      </p:sp>
      <p:sp>
        <p:nvSpPr>
          <p:cNvPr id="4" name="Footer Placeholder 3"/>
          <p:cNvSpPr>
            <a:spLocks noGrp="1"/>
          </p:cNvSpPr>
          <p:nvPr>
            <p:ph type="ftr" sz="quarter" idx="11"/>
          </p:nvPr>
        </p:nvSpPr>
        <p:spPr/>
        <p:txBody>
          <a:bodyPr/>
          <a:lstStyle/>
          <a:p>
            <a:r>
              <a:rPr lang="en-US" smtClean="0"/>
              <a:t>V.Mareeswari/AP/SITE/VITU</a:t>
            </a:r>
            <a:endParaRPr lang="en-US"/>
          </a:p>
        </p:txBody>
      </p:sp>
      <p:sp>
        <p:nvSpPr>
          <p:cNvPr id="5" name="Slide Number Placeholder 4"/>
          <p:cNvSpPr>
            <a:spLocks noGrp="1"/>
          </p:cNvSpPr>
          <p:nvPr>
            <p:ph type="sldNum" sz="quarter" idx="12"/>
          </p:nvPr>
        </p:nvSpPr>
        <p:spPr/>
        <p:txBody>
          <a:bodyPr/>
          <a:lstStyle/>
          <a:p>
            <a:fld id="{782CBB51-70DD-48B8-80A9-04E3D531B369}" type="slidenum">
              <a:rPr lang="en-US" smtClean="0"/>
              <a:pPr/>
              <a:t>8</a:t>
            </a:fld>
            <a:endParaRPr lang="en-US"/>
          </a:p>
        </p:txBody>
      </p:sp>
      <p:sp>
        <p:nvSpPr>
          <p:cNvPr id="6" name="Content Placeholder 5"/>
          <p:cNvSpPr>
            <a:spLocks noGrp="1"/>
          </p:cNvSpPr>
          <p:nvPr>
            <p:ph sz="quarter" idx="1"/>
          </p:nvPr>
        </p:nvSpPr>
        <p:spPr>
          <a:xfrm>
            <a:off x="304800" y="838200"/>
            <a:ext cx="8686800" cy="5334000"/>
          </a:xfrm>
        </p:spPr>
        <p:txBody>
          <a:bodyPr>
            <a:normAutofit/>
          </a:bodyPr>
          <a:lstStyle/>
          <a:p>
            <a:pPr algn="just"/>
            <a:r>
              <a:rPr lang="en-US" dirty="0" smtClean="0"/>
              <a:t>Though collaboration can result in a </a:t>
            </a:r>
            <a:r>
              <a:rPr lang="en-US" dirty="0" smtClean="0">
                <a:solidFill>
                  <a:srgbClr val="FF0000"/>
                </a:solidFill>
              </a:rPr>
              <a:t>wealth of knowledge</a:t>
            </a:r>
            <a:r>
              <a:rPr lang="en-US" dirty="0" smtClean="0"/>
              <a:t>, some </a:t>
            </a:r>
            <a:r>
              <a:rPr lang="en-US" dirty="0" smtClean="0">
                <a:solidFill>
                  <a:srgbClr val="FF0000"/>
                </a:solidFill>
              </a:rPr>
              <a:t>users might submit false or faulty information</a:t>
            </a:r>
            <a:r>
              <a:rPr lang="en-US" dirty="0" smtClean="0"/>
              <a:t>.</a:t>
            </a:r>
          </a:p>
          <a:p>
            <a:pPr algn="just"/>
            <a:r>
              <a:rPr lang="en-US" dirty="0" smtClean="0"/>
              <a:t>This </a:t>
            </a:r>
            <a:r>
              <a:rPr lang="en-US" b="1" dirty="0" smtClean="0"/>
              <a:t>collaborative filtering </a:t>
            </a:r>
            <a:r>
              <a:rPr lang="en-US" dirty="0" smtClean="0"/>
              <a:t>lets users promote valuable material and flag offensive or inappropriate material. Users have the power to choose for themselves what is important.</a:t>
            </a:r>
          </a:p>
          <a:p>
            <a:pPr algn="just"/>
            <a:r>
              <a:rPr lang="en-US" dirty="0" smtClean="0"/>
              <a:t>Examples of sites using collaborative filtering include </a:t>
            </a:r>
          </a:p>
          <a:p>
            <a:pPr lvl="1" algn="just"/>
            <a:r>
              <a:rPr lang="en-US" dirty="0" err="1" smtClean="0">
                <a:solidFill>
                  <a:srgbClr val="0070C0"/>
                </a:solidFill>
              </a:rPr>
              <a:t>Digg</a:t>
            </a:r>
            <a:r>
              <a:rPr lang="en-US" dirty="0" smtClean="0"/>
              <a:t>, a news site where </a:t>
            </a:r>
            <a:r>
              <a:rPr lang="en-US" dirty="0" smtClean="0">
                <a:solidFill>
                  <a:srgbClr val="FF0000"/>
                </a:solidFill>
              </a:rPr>
              <a:t>users rate the stories</a:t>
            </a:r>
            <a:r>
              <a:rPr lang="en-US" dirty="0" smtClean="0"/>
              <a:t>, </a:t>
            </a:r>
          </a:p>
          <a:p>
            <a:pPr lvl="1" algn="just"/>
            <a:r>
              <a:rPr lang="en-US" dirty="0" smtClean="0"/>
              <a:t>social bookmarking sites such as </a:t>
            </a:r>
            <a:r>
              <a:rPr lang="en-US" dirty="0" smtClean="0">
                <a:solidFill>
                  <a:srgbClr val="0070C0"/>
                </a:solidFill>
              </a:rPr>
              <a:t>del.icio.us</a:t>
            </a:r>
            <a:r>
              <a:rPr lang="en-US" dirty="0" smtClean="0"/>
              <a:t>, where users can </a:t>
            </a:r>
            <a:r>
              <a:rPr lang="en-US" dirty="0" smtClean="0">
                <a:solidFill>
                  <a:srgbClr val="FF0000"/>
                </a:solidFill>
              </a:rPr>
              <a:t>easily find popular sites . </a:t>
            </a:r>
          </a:p>
          <a:p>
            <a:pPr lvl="1" algn="just"/>
            <a:r>
              <a:rPr lang="en-US" dirty="0" smtClean="0"/>
              <a:t>Customer reviews on </a:t>
            </a:r>
            <a:r>
              <a:rPr lang="en-US" dirty="0" smtClean="0">
                <a:solidFill>
                  <a:srgbClr val="0070C0"/>
                </a:solidFill>
              </a:rPr>
              <a:t>Amazon</a:t>
            </a:r>
            <a:r>
              <a:rPr lang="en-US" dirty="0" smtClean="0"/>
              <a:t> products also employ collaborative filtering— readers vote on the </a:t>
            </a:r>
            <a:r>
              <a:rPr lang="en-US" dirty="0" smtClean="0">
                <a:solidFill>
                  <a:srgbClr val="FF0000"/>
                </a:solidFill>
              </a:rPr>
              <a:t>usefulness of each review </a:t>
            </a:r>
            <a:r>
              <a:rPr lang="en-US" dirty="0" smtClean="0"/>
              <a:t>(helping other readers to find the best reviews).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Craigslist</a:t>
            </a:r>
            <a:endParaRPr lang="en-US" dirty="0"/>
          </a:p>
        </p:txBody>
      </p:sp>
      <p:sp>
        <p:nvSpPr>
          <p:cNvPr id="3" name="Date Placeholder 2"/>
          <p:cNvSpPr>
            <a:spLocks noGrp="1"/>
          </p:cNvSpPr>
          <p:nvPr>
            <p:ph type="dt" sz="half" idx="10"/>
          </p:nvPr>
        </p:nvSpPr>
        <p:spPr/>
        <p:txBody>
          <a:bodyPr/>
          <a:lstStyle/>
          <a:p>
            <a:fld id="{84FB980C-6BEC-4650-8FFE-EAF4660541C6}" type="datetime3">
              <a:rPr lang="en-US" smtClean="0"/>
              <a:t>11 September 2014</a:t>
            </a:fld>
            <a:endParaRPr lang="en-US"/>
          </a:p>
        </p:txBody>
      </p:sp>
      <p:sp>
        <p:nvSpPr>
          <p:cNvPr id="4" name="Footer Placeholder 3"/>
          <p:cNvSpPr>
            <a:spLocks noGrp="1"/>
          </p:cNvSpPr>
          <p:nvPr>
            <p:ph type="ftr" sz="quarter" idx="11"/>
          </p:nvPr>
        </p:nvSpPr>
        <p:spPr/>
        <p:txBody>
          <a:bodyPr/>
          <a:lstStyle/>
          <a:p>
            <a:r>
              <a:rPr lang="en-US" smtClean="0"/>
              <a:t>V.Mareeswari/AP/SITE/VITU</a:t>
            </a:r>
            <a:endParaRPr lang="en-US"/>
          </a:p>
        </p:txBody>
      </p:sp>
      <p:sp>
        <p:nvSpPr>
          <p:cNvPr id="5" name="Slide Number Placeholder 4"/>
          <p:cNvSpPr>
            <a:spLocks noGrp="1"/>
          </p:cNvSpPr>
          <p:nvPr>
            <p:ph type="sldNum" sz="quarter" idx="12"/>
          </p:nvPr>
        </p:nvSpPr>
        <p:spPr/>
        <p:txBody>
          <a:bodyPr/>
          <a:lstStyle/>
          <a:p>
            <a:fld id="{782CBB51-70DD-48B8-80A9-04E3D531B369}" type="slidenum">
              <a:rPr lang="en-US" smtClean="0"/>
              <a:pPr/>
              <a:t>9</a:t>
            </a:fld>
            <a:endParaRPr lang="en-US"/>
          </a:p>
        </p:txBody>
      </p:sp>
      <p:sp>
        <p:nvSpPr>
          <p:cNvPr id="6" name="Content Placeholder 5"/>
          <p:cNvSpPr>
            <a:spLocks noGrp="1"/>
          </p:cNvSpPr>
          <p:nvPr>
            <p:ph sz="quarter" idx="1"/>
          </p:nvPr>
        </p:nvSpPr>
        <p:spPr>
          <a:xfrm>
            <a:off x="381000" y="1447800"/>
            <a:ext cx="8610600" cy="4572000"/>
          </a:xfrm>
        </p:spPr>
        <p:txBody>
          <a:bodyPr/>
          <a:lstStyle/>
          <a:p>
            <a:pPr algn="just"/>
            <a:r>
              <a:rPr lang="en-US" dirty="0" smtClean="0"/>
              <a:t>Craigslist</a:t>
            </a:r>
            <a:r>
              <a:rPr lang="en-US" b="1" dirty="0" smtClean="0"/>
              <a:t>, </a:t>
            </a:r>
            <a:r>
              <a:rPr lang="en-US" dirty="0" smtClean="0"/>
              <a:t>founded by Craig </a:t>
            </a:r>
            <a:r>
              <a:rPr lang="en-US" dirty="0" err="1" smtClean="0"/>
              <a:t>Newmark</a:t>
            </a:r>
            <a:r>
              <a:rPr lang="en-US" dirty="0" smtClean="0"/>
              <a:t>, is a popular classified ads website that has radically changed the classified advertising market.</a:t>
            </a:r>
          </a:p>
          <a:p>
            <a:pPr algn="just"/>
            <a:r>
              <a:rPr lang="en-US" dirty="0" smtClean="0"/>
              <a:t>Most ad postings on Craigslist are free, and it’s easy for </a:t>
            </a:r>
            <a:r>
              <a:rPr lang="en-US" dirty="0" smtClean="0">
                <a:solidFill>
                  <a:srgbClr val="FF0000"/>
                </a:solidFill>
              </a:rPr>
              <a:t>anyone to post ads.</a:t>
            </a:r>
          </a:p>
          <a:p>
            <a:r>
              <a:rPr lang="en-US" dirty="0" smtClean="0"/>
              <a:t>The site also uses collaborative filtering—users are encouraged to flag inappropriate postings.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375</TotalTime>
  <Words>1659</Words>
  <Application>Microsoft Office PowerPoint</Application>
  <PresentationFormat>On-screen Show (4:3)</PresentationFormat>
  <Paragraphs>152</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Equity</vt:lpstr>
      <vt:lpstr>Web 2.0</vt:lpstr>
      <vt:lpstr>Web 2.0</vt:lpstr>
      <vt:lpstr>Search Engines</vt:lpstr>
      <vt:lpstr>Content networks</vt:lpstr>
      <vt:lpstr>User-generated content</vt:lpstr>
      <vt:lpstr>Collective intelligence</vt:lpstr>
      <vt:lpstr>Wikis</vt:lpstr>
      <vt:lpstr>Collaborative Filtering</vt:lpstr>
      <vt:lpstr>Craigslist</vt:lpstr>
      <vt:lpstr>Blogging</vt:lpstr>
      <vt:lpstr>PowerPoint Presentation</vt:lpstr>
      <vt:lpstr>Social Networking</vt:lpstr>
      <vt:lpstr>Social Media</vt:lpstr>
      <vt:lpstr>Tagging</vt:lpstr>
      <vt:lpstr>PowerPoint Presentation</vt:lpstr>
      <vt:lpstr>Social bookmarking</vt:lpstr>
      <vt:lpstr>Software Development</vt:lpstr>
      <vt:lpstr>Web Service</vt:lpstr>
      <vt:lpstr>Semantic Web</vt:lpstr>
    </vt:vector>
  </TitlesOfParts>
  <Company>VIT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ITE309 Web Technologies  Unit I</dc:title>
  <dc:creator>VIT</dc:creator>
  <cp:lastModifiedBy>HP</cp:lastModifiedBy>
  <cp:revision>24</cp:revision>
  <dcterms:created xsi:type="dcterms:W3CDTF">2014-07-02T10:22:28Z</dcterms:created>
  <dcterms:modified xsi:type="dcterms:W3CDTF">2014-09-11T06:13:33Z</dcterms:modified>
</cp:coreProperties>
</file>