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0"/>
  </p:notesMasterIdLst>
  <p:handoutMasterIdLst>
    <p:handoutMasterId r:id="rId11"/>
  </p:handoutMasterIdLst>
  <p:sldIdLst>
    <p:sldId id="256" r:id="rId2"/>
    <p:sldId id="394" r:id="rId3"/>
    <p:sldId id="395" r:id="rId4"/>
    <p:sldId id="388" r:id="rId5"/>
    <p:sldId id="389" r:id="rId6"/>
    <p:sldId id="390" r:id="rId7"/>
    <p:sldId id="391" r:id="rId8"/>
    <p:sldId id="392" r:id="rId9"/>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66FF33"/>
    <a:srgbClr val="CCFFFF"/>
    <a:srgbClr val="00FFFF"/>
    <a:srgbClr val="FFCCCC"/>
    <a:srgbClr val="11AF15"/>
    <a:srgbClr val="5D0318"/>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60" autoAdjust="0"/>
  </p:normalViewPr>
  <p:slideViewPr>
    <p:cSldViewPr>
      <p:cViewPr varScale="1">
        <p:scale>
          <a:sx n="71" d="100"/>
          <a:sy n="71"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r>
              <a:rPr lang="en-US" smtClean="0"/>
              <a:t>DHTML &amp; XHTML</a:t>
            </a:r>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73D5C9F9-A56D-4A34-A233-045ECFDA6720}" type="datetime3">
              <a:rPr lang="en-US" smtClean="0"/>
              <a:pPr/>
              <a:t>1 September 2014</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r>
              <a:rPr lang="en-US" smtClean="0"/>
              <a:t>V.Mareeswari / AP / SITE</a:t>
            </a:r>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305D62FE-925C-41E2-B0EF-C6805FEBA590}" type="slidenum">
              <a:rPr lang="en-US" smtClean="0"/>
              <a:pPr/>
              <a:t>‹#›</a:t>
            </a:fld>
            <a:endParaRPr lang="en-US"/>
          </a:p>
        </p:txBody>
      </p:sp>
    </p:spTree>
    <p:extLst>
      <p:ext uri="{BB962C8B-B14F-4D97-AF65-F5344CB8AC3E}">
        <p14:creationId xmlns:p14="http://schemas.microsoft.com/office/powerpoint/2010/main" val="38146016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r>
              <a:rPr lang="en-US" smtClean="0"/>
              <a:t>DHTML &amp; XHTML</a:t>
            </a:r>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0A73FD23-2BB3-4ACA-9D0E-61B20BD5FEDB}" type="datetime3">
              <a:rPr lang="en-US" smtClean="0"/>
              <a:pPr/>
              <a:t>1 September 2014</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r>
              <a:rPr lang="en-US" smtClean="0"/>
              <a:t>V.Mareeswari / AP / SITE</a:t>
            </a:r>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10026DCC-7FE8-4A6E-B587-CBC6846D8A75}" type="slidenum">
              <a:rPr lang="en-US" smtClean="0"/>
              <a:pPr/>
              <a:t>‹#›</a:t>
            </a:fld>
            <a:endParaRPr lang="en-US"/>
          </a:p>
        </p:txBody>
      </p:sp>
    </p:spTree>
    <p:extLst>
      <p:ext uri="{BB962C8B-B14F-4D97-AF65-F5344CB8AC3E}">
        <p14:creationId xmlns:p14="http://schemas.microsoft.com/office/powerpoint/2010/main" val="234568399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026DCC-7FE8-4A6E-B587-CBC6846D8A75}"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V.Mareeswari / AP / SITE</a:t>
            </a:r>
            <a:endParaRPr lang="en-US"/>
          </a:p>
        </p:txBody>
      </p:sp>
      <p:sp>
        <p:nvSpPr>
          <p:cNvPr id="6" name="Header Placeholder 5"/>
          <p:cNvSpPr>
            <a:spLocks noGrp="1"/>
          </p:cNvSpPr>
          <p:nvPr>
            <p:ph type="hdr" sz="quarter" idx="12"/>
          </p:nvPr>
        </p:nvSpPr>
        <p:spPr/>
        <p:txBody>
          <a:bodyPr/>
          <a:lstStyle/>
          <a:p>
            <a:r>
              <a:rPr lang="en-US" smtClean="0"/>
              <a:t>DHTML &amp; XHTML</a:t>
            </a:r>
            <a:endParaRPr lang="en-US"/>
          </a:p>
        </p:txBody>
      </p:sp>
      <p:sp>
        <p:nvSpPr>
          <p:cNvPr id="7" name="Date Placeholder 6"/>
          <p:cNvSpPr>
            <a:spLocks noGrp="1"/>
          </p:cNvSpPr>
          <p:nvPr>
            <p:ph type="dt" idx="13"/>
          </p:nvPr>
        </p:nvSpPr>
        <p:spPr/>
        <p:txBody>
          <a:bodyPr/>
          <a:lstStyle/>
          <a:p>
            <a:fld id="{574DAEB9-EA3B-445C-8F32-91A7F1C74A38}" type="datetime3">
              <a:rPr lang="en-US" smtClean="0"/>
              <a:pPr/>
              <a:t>1 September 2014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smtClean="0"/>
              <a:t>DHTML &amp; XHTML</a:t>
            </a:r>
            <a:endParaRPr lang="en-US"/>
          </a:p>
        </p:txBody>
      </p:sp>
      <p:sp>
        <p:nvSpPr>
          <p:cNvPr id="5" name="Date Placeholder 4"/>
          <p:cNvSpPr>
            <a:spLocks noGrp="1"/>
          </p:cNvSpPr>
          <p:nvPr>
            <p:ph type="dt" idx="11"/>
          </p:nvPr>
        </p:nvSpPr>
        <p:spPr/>
        <p:txBody>
          <a:bodyPr/>
          <a:lstStyle/>
          <a:p>
            <a:fld id="{0A73FD23-2BB3-4ACA-9D0E-61B20BD5FEDB}" type="datetime3">
              <a:rPr lang="en-US" smtClean="0"/>
              <a:pPr/>
              <a:t>1 September 2014</a:t>
            </a:fld>
            <a:endParaRPr lang="en-US"/>
          </a:p>
        </p:txBody>
      </p:sp>
      <p:sp>
        <p:nvSpPr>
          <p:cNvPr id="6" name="Footer Placeholder 5"/>
          <p:cNvSpPr>
            <a:spLocks noGrp="1"/>
          </p:cNvSpPr>
          <p:nvPr>
            <p:ph type="ftr" sz="quarter" idx="12"/>
          </p:nvPr>
        </p:nvSpPr>
        <p:spPr/>
        <p:txBody>
          <a:bodyPr/>
          <a:lstStyle/>
          <a:p>
            <a:r>
              <a:rPr lang="en-US" smtClean="0"/>
              <a:t>V.Mareeswari / AP / SITE</a:t>
            </a:r>
            <a:endParaRPr lang="en-US"/>
          </a:p>
        </p:txBody>
      </p:sp>
      <p:sp>
        <p:nvSpPr>
          <p:cNvPr id="7" name="Slide Number Placeholder 6"/>
          <p:cNvSpPr>
            <a:spLocks noGrp="1"/>
          </p:cNvSpPr>
          <p:nvPr>
            <p:ph type="sldNum" sz="quarter" idx="13"/>
          </p:nvPr>
        </p:nvSpPr>
        <p:spPr/>
        <p:txBody>
          <a:bodyPr/>
          <a:lstStyle/>
          <a:p>
            <a:fld id="{10026DCC-7FE8-4A6E-B587-CBC6846D8A75}" type="slidenum">
              <a:rPr lang="en-US" smtClean="0"/>
              <a:pPr/>
              <a:t>5</a:t>
            </a:fld>
            <a:endParaRPr lang="en-US"/>
          </a:p>
        </p:txBody>
      </p:sp>
    </p:spTree>
    <p:extLst>
      <p:ext uri="{BB962C8B-B14F-4D97-AF65-F5344CB8AC3E}">
        <p14:creationId xmlns:p14="http://schemas.microsoft.com/office/powerpoint/2010/main" val="255025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CCB6363-A2A6-4169-B794-F5D2E81CA16F}" type="datetime3">
              <a:rPr lang="en-US" smtClean="0"/>
              <a:t>1 September 2014</a:t>
            </a:fld>
            <a:endParaRPr lang="en-US"/>
          </a:p>
        </p:txBody>
      </p:sp>
      <p:sp>
        <p:nvSpPr>
          <p:cNvPr id="17" name="Footer Placeholder 16"/>
          <p:cNvSpPr>
            <a:spLocks noGrp="1"/>
          </p:cNvSpPr>
          <p:nvPr>
            <p:ph type="ftr" sz="quarter" idx="11"/>
          </p:nvPr>
        </p:nvSpPr>
        <p:spPr/>
        <p:txBody>
          <a:bodyPr/>
          <a:lstStyle/>
          <a:p>
            <a:r>
              <a:rPr lang="en-US" smtClean="0"/>
              <a:t>V.Mareeswari / AP / SITE / VIT University</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9F775D1-BD3B-406C-903C-7CABF378B0E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4F9E40-5CF9-49F9-ABE4-1FFA8D3F445B}" type="datetime3">
              <a:rPr lang="en-US" smtClean="0"/>
              <a:t>1 September 2014</a:t>
            </a:fld>
            <a:endParaRPr lang="en-US"/>
          </a:p>
        </p:txBody>
      </p:sp>
      <p:sp>
        <p:nvSpPr>
          <p:cNvPr id="5" name="Footer Placeholder 4"/>
          <p:cNvSpPr>
            <a:spLocks noGrp="1"/>
          </p:cNvSpPr>
          <p:nvPr>
            <p:ph type="ftr" sz="quarter" idx="11"/>
          </p:nvPr>
        </p:nvSpPr>
        <p:spPr/>
        <p:txBody>
          <a:bodyPr/>
          <a:lstStyle/>
          <a:p>
            <a:r>
              <a:rPr lang="en-US" smtClean="0"/>
              <a:t>V.Mareeswari / AP / SITE / VIT University</a:t>
            </a:r>
            <a:endParaRPr lang="en-US"/>
          </a:p>
        </p:txBody>
      </p:sp>
      <p:sp>
        <p:nvSpPr>
          <p:cNvPr id="6" name="Slide Number Placeholder 5"/>
          <p:cNvSpPr>
            <a:spLocks noGrp="1"/>
          </p:cNvSpPr>
          <p:nvPr>
            <p:ph type="sldNum" sz="quarter" idx="12"/>
          </p:nvPr>
        </p:nvSpPr>
        <p:spPr/>
        <p:txBody>
          <a:bodyPr/>
          <a:lstStyle/>
          <a:p>
            <a:fld id="{F9F775D1-BD3B-406C-903C-7CABF378B0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16100-A541-4F66-842E-56D982A65551}" type="datetime3">
              <a:rPr lang="en-US" smtClean="0"/>
              <a:t>1 September 2014</a:t>
            </a:fld>
            <a:endParaRPr lang="en-US"/>
          </a:p>
        </p:txBody>
      </p:sp>
      <p:sp>
        <p:nvSpPr>
          <p:cNvPr id="5" name="Footer Placeholder 4"/>
          <p:cNvSpPr>
            <a:spLocks noGrp="1"/>
          </p:cNvSpPr>
          <p:nvPr>
            <p:ph type="ftr" sz="quarter" idx="11"/>
          </p:nvPr>
        </p:nvSpPr>
        <p:spPr/>
        <p:txBody>
          <a:bodyPr/>
          <a:lstStyle/>
          <a:p>
            <a:r>
              <a:rPr lang="en-US" smtClean="0"/>
              <a:t>V.Mareeswari / AP / SITE / VIT University</a:t>
            </a:r>
            <a:endParaRPr lang="en-US"/>
          </a:p>
        </p:txBody>
      </p:sp>
      <p:sp>
        <p:nvSpPr>
          <p:cNvPr id="6" name="Slide Number Placeholder 5"/>
          <p:cNvSpPr>
            <a:spLocks noGrp="1"/>
          </p:cNvSpPr>
          <p:nvPr>
            <p:ph type="sldNum" sz="quarter" idx="12"/>
          </p:nvPr>
        </p:nvSpPr>
        <p:spPr/>
        <p:txBody>
          <a:bodyPr/>
          <a:lstStyle/>
          <a:p>
            <a:fld id="{F9F775D1-BD3B-406C-903C-7CABF378B0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AC6289-BB19-486C-92F4-FFF4B26429E2}" type="datetime3">
              <a:rPr lang="en-US" smtClean="0"/>
              <a:t>1 September 2014</a:t>
            </a:fld>
            <a:endParaRPr lang="en-US"/>
          </a:p>
        </p:txBody>
      </p:sp>
      <p:sp>
        <p:nvSpPr>
          <p:cNvPr id="5" name="Footer Placeholder 4"/>
          <p:cNvSpPr>
            <a:spLocks noGrp="1"/>
          </p:cNvSpPr>
          <p:nvPr>
            <p:ph type="ftr" sz="quarter" idx="11"/>
          </p:nvPr>
        </p:nvSpPr>
        <p:spPr/>
        <p:txBody>
          <a:bodyPr/>
          <a:lstStyle/>
          <a:p>
            <a:r>
              <a:rPr lang="en-US" smtClean="0"/>
              <a:t>V.Mareeswari / AP / SITE / VIT University</a:t>
            </a:r>
            <a:endParaRPr lang="en-US"/>
          </a:p>
        </p:txBody>
      </p:sp>
      <p:sp>
        <p:nvSpPr>
          <p:cNvPr id="6" name="Slide Number Placeholder 5"/>
          <p:cNvSpPr>
            <a:spLocks noGrp="1"/>
          </p:cNvSpPr>
          <p:nvPr>
            <p:ph type="sldNum" sz="quarter" idx="12"/>
          </p:nvPr>
        </p:nvSpPr>
        <p:spPr/>
        <p:txBody>
          <a:bodyPr/>
          <a:lstStyle/>
          <a:p>
            <a:fld id="{F9F775D1-BD3B-406C-903C-7CABF378B0E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FE722F-5872-4ADD-B451-20D0FC0010EF}" type="datetime3">
              <a:rPr lang="en-US" smtClean="0"/>
              <a:t>1 September 2014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V.Mareeswari / AP / SITE / VIT University</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9F775D1-BD3B-406C-903C-7CABF378B0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B5FAC3-6B01-40DD-AF3B-228EF3B90F4F}" type="datetime3">
              <a:rPr lang="en-US" smtClean="0"/>
              <a:t>1 September 2014</a:t>
            </a:fld>
            <a:endParaRPr lang="en-US"/>
          </a:p>
        </p:txBody>
      </p:sp>
      <p:sp>
        <p:nvSpPr>
          <p:cNvPr id="6" name="Footer Placeholder 5"/>
          <p:cNvSpPr>
            <a:spLocks noGrp="1"/>
          </p:cNvSpPr>
          <p:nvPr>
            <p:ph type="ftr" sz="quarter" idx="11"/>
          </p:nvPr>
        </p:nvSpPr>
        <p:spPr/>
        <p:txBody>
          <a:bodyPr/>
          <a:lstStyle/>
          <a:p>
            <a:r>
              <a:rPr lang="en-US" smtClean="0"/>
              <a:t>V.Mareeswari / AP / SITE / VIT University</a:t>
            </a:r>
            <a:endParaRPr lang="en-US"/>
          </a:p>
        </p:txBody>
      </p:sp>
      <p:sp>
        <p:nvSpPr>
          <p:cNvPr id="7" name="Slide Number Placeholder 6"/>
          <p:cNvSpPr>
            <a:spLocks noGrp="1"/>
          </p:cNvSpPr>
          <p:nvPr>
            <p:ph type="sldNum" sz="quarter" idx="12"/>
          </p:nvPr>
        </p:nvSpPr>
        <p:spPr/>
        <p:txBody>
          <a:bodyPr/>
          <a:lstStyle/>
          <a:p>
            <a:fld id="{F9F775D1-BD3B-406C-903C-7CABF378B0E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C8CB98-6A50-45FA-8A4C-0E01B1BA715A}" type="datetime3">
              <a:rPr lang="en-US" smtClean="0"/>
              <a:t>1 September 2014</a:t>
            </a:fld>
            <a:endParaRPr lang="en-US"/>
          </a:p>
        </p:txBody>
      </p:sp>
      <p:sp>
        <p:nvSpPr>
          <p:cNvPr id="8" name="Footer Placeholder 7"/>
          <p:cNvSpPr>
            <a:spLocks noGrp="1"/>
          </p:cNvSpPr>
          <p:nvPr>
            <p:ph type="ftr" sz="quarter" idx="11"/>
          </p:nvPr>
        </p:nvSpPr>
        <p:spPr/>
        <p:txBody>
          <a:bodyPr/>
          <a:lstStyle/>
          <a:p>
            <a:r>
              <a:rPr lang="en-US" smtClean="0"/>
              <a:t>V.Mareeswari / AP / SITE / VIT University</a:t>
            </a:r>
            <a:endParaRPr lang="en-US"/>
          </a:p>
        </p:txBody>
      </p:sp>
      <p:sp>
        <p:nvSpPr>
          <p:cNvPr id="9" name="Slide Number Placeholder 8"/>
          <p:cNvSpPr>
            <a:spLocks noGrp="1"/>
          </p:cNvSpPr>
          <p:nvPr>
            <p:ph type="sldNum" sz="quarter" idx="12"/>
          </p:nvPr>
        </p:nvSpPr>
        <p:spPr/>
        <p:txBody>
          <a:bodyPr/>
          <a:lstStyle/>
          <a:p>
            <a:fld id="{F9F775D1-BD3B-406C-903C-7CABF378B0E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05E682-2D0A-4AA9-91FE-2ACD2B8F643F}"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219DE-7C8A-4278-B90A-50299DB35BE8}" type="datetime3">
              <a:rPr lang="en-US" smtClean="0"/>
              <a:t>1 September 2014</a:t>
            </a:fld>
            <a:endParaRPr lang="en-US"/>
          </a:p>
        </p:txBody>
      </p:sp>
      <p:sp>
        <p:nvSpPr>
          <p:cNvPr id="3" name="Footer Placeholder 2"/>
          <p:cNvSpPr>
            <a:spLocks noGrp="1"/>
          </p:cNvSpPr>
          <p:nvPr>
            <p:ph type="ftr" sz="quarter" idx="11"/>
          </p:nvPr>
        </p:nvSpPr>
        <p:spPr/>
        <p:txBody>
          <a:bodyPr/>
          <a:lstStyle/>
          <a:p>
            <a:r>
              <a:rPr lang="en-US" smtClean="0"/>
              <a:t>V.Mareeswari / AP / SITE / VIT University</a:t>
            </a:r>
            <a:endParaRPr lang="en-US"/>
          </a:p>
        </p:txBody>
      </p:sp>
      <p:sp>
        <p:nvSpPr>
          <p:cNvPr id="4" name="Slide Number Placeholder 3"/>
          <p:cNvSpPr>
            <a:spLocks noGrp="1"/>
          </p:cNvSpPr>
          <p:nvPr>
            <p:ph type="sldNum" sz="quarter" idx="12"/>
          </p:nvPr>
        </p:nvSpPr>
        <p:spPr/>
        <p:txBody>
          <a:bodyPr/>
          <a:lstStyle/>
          <a:p>
            <a:fld id="{F9F775D1-BD3B-406C-903C-7CABF378B0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C153B2-BFD2-4B7C-9450-14BC8BACD9CB}" type="datetime3">
              <a:rPr lang="en-US" smtClean="0"/>
              <a:t>1 September 2014</a:t>
            </a:fld>
            <a:endParaRPr lang="en-US"/>
          </a:p>
        </p:txBody>
      </p:sp>
      <p:sp>
        <p:nvSpPr>
          <p:cNvPr id="6" name="Footer Placeholder 5"/>
          <p:cNvSpPr>
            <a:spLocks noGrp="1"/>
          </p:cNvSpPr>
          <p:nvPr>
            <p:ph type="ftr" sz="quarter" idx="11"/>
          </p:nvPr>
        </p:nvSpPr>
        <p:spPr/>
        <p:txBody>
          <a:bodyPr/>
          <a:lstStyle/>
          <a:p>
            <a:r>
              <a:rPr lang="en-US" smtClean="0"/>
              <a:t>V.Mareeswari / AP / SITE / VIT University</a:t>
            </a:r>
            <a:endParaRPr lang="en-US"/>
          </a:p>
        </p:txBody>
      </p:sp>
      <p:sp>
        <p:nvSpPr>
          <p:cNvPr id="7" name="Slide Number Placeholder 6"/>
          <p:cNvSpPr>
            <a:spLocks noGrp="1"/>
          </p:cNvSpPr>
          <p:nvPr>
            <p:ph type="sldNum" sz="quarter" idx="12"/>
          </p:nvPr>
        </p:nvSpPr>
        <p:spPr/>
        <p:txBody>
          <a:bodyPr/>
          <a:lstStyle/>
          <a:p>
            <a:fld id="{F9F775D1-BD3B-406C-903C-7CABF378B0E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B3FBC5-D57E-43F7-BDE8-BAA5BFA29199}" type="datetime3">
              <a:rPr lang="en-US" smtClean="0"/>
              <a:t>1 September 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V.Mareeswari / AP / SITE / VIT University</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9F775D1-BD3B-406C-903C-7CABF378B0E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8CC7D55-81F4-4F05-B67D-6D93EB4FC001}" type="datetime3">
              <a:rPr lang="en-US" smtClean="0"/>
              <a:t>1 September 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V.Mareeswari / AP / SITE / VIT University</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9F775D1-BD3B-406C-903C-7CABF378B0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858000" cy="2743200"/>
          </a:xfrm>
        </p:spPr>
        <p:txBody>
          <a:bodyPr>
            <a:normAutofit lnSpcReduction="10000"/>
          </a:bodyPr>
          <a:lstStyle/>
          <a:p>
            <a:r>
              <a:rPr lang="en-US" dirty="0" smtClean="0"/>
              <a:t>    </a:t>
            </a:r>
            <a:r>
              <a:rPr lang="en-US" dirty="0" err="1" smtClean="0"/>
              <a:t>Mrs.V.Mareeswari</a:t>
            </a:r>
            <a:r>
              <a:rPr lang="en-US" dirty="0" smtClean="0"/>
              <a:t>	</a:t>
            </a:r>
          </a:p>
          <a:p>
            <a:r>
              <a:rPr lang="en-US" dirty="0" smtClean="0"/>
              <a:t>Assistant </a:t>
            </a:r>
            <a:r>
              <a:rPr lang="en-US" dirty="0" err="1" smtClean="0"/>
              <a:t>Professsor</a:t>
            </a:r>
            <a:endParaRPr lang="en-US" dirty="0" smtClean="0"/>
          </a:p>
          <a:p>
            <a:r>
              <a:rPr lang="en-US" dirty="0" smtClean="0"/>
              <a:t>School of Information Technology and Engineering</a:t>
            </a:r>
          </a:p>
          <a:p>
            <a:r>
              <a:rPr lang="en-US" dirty="0" smtClean="0"/>
              <a:t>VIT University</a:t>
            </a:r>
          </a:p>
          <a:p>
            <a:endParaRPr lang="en-US" dirty="0" smtClean="0"/>
          </a:p>
          <a:p>
            <a:r>
              <a:rPr lang="en-US" dirty="0" smtClean="0"/>
              <a:t>Cabin </a:t>
            </a:r>
            <a:r>
              <a:rPr lang="en-US" dirty="0" err="1" smtClean="0"/>
              <a:t>No:SJT</a:t>
            </a:r>
            <a:r>
              <a:rPr lang="en-US" dirty="0" smtClean="0"/>
              <a:t> 210-A30</a:t>
            </a:r>
            <a:endParaRPr lang="en-US" dirty="0"/>
          </a:p>
        </p:txBody>
      </p:sp>
      <p:sp>
        <p:nvSpPr>
          <p:cNvPr id="2" name="Title 1"/>
          <p:cNvSpPr>
            <a:spLocks noGrp="1"/>
          </p:cNvSpPr>
          <p:nvPr>
            <p:ph type="ctrTitle"/>
          </p:nvPr>
        </p:nvSpPr>
        <p:spPr/>
        <p:txBody>
          <a:bodyPr>
            <a:normAutofit/>
          </a:bodyPr>
          <a:lstStyle/>
          <a:p>
            <a:r>
              <a:rPr lang="en-US" b="1" smtClean="0"/>
              <a:t>DHTML &amp; XHTML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a:t>
            </a:r>
            <a:endParaRPr lang="en-US" dirty="0"/>
          </a:p>
        </p:txBody>
      </p:sp>
      <p:sp>
        <p:nvSpPr>
          <p:cNvPr id="3" name="Content Placeholder 2"/>
          <p:cNvSpPr>
            <a:spLocks noGrp="1"/>
          </p:cNvSpPr>
          <p:nvPr>
            <p:ph sz="quarter" idx="1"/>
          </p:nvPr>
        </p:nvSpPr>
        <p:spPr/>
        <p:txBody>
          <a:bodyPr>
            <a:normAutofit/>
          </a:bodyPr>
          <a:lstStyle/>
          <a:p>
            <a:r>
              <a:rPr lang="en-US" dirty="0" smtClean="0"/>
              <a:t>DHTML </a:t>
            </a:r>
            <a:r>
              <a:rPr lang="en-US" dirty="0"/>
              <a:t>stands for </a:t>
            </a:r>
            <a:r>
              <a:rPr lang="en-US" b="1" dirty="0"/>
              <a:t>D</a:t>
            </a:r>
            <a:r>
              <a:rPr lang="en-US" dirty="0"/>
              <a:t>ynamic </a:t>
            </a:r>
            <a:r>
              <a:rPr lang="en-US" b="1" dirty="0"/>
              <a:t>HTML</a:t>
            </a:r>
            <a:r>
              <a:rPr lang="en-US" dirty="0"/>
              <a:t>.</a:t>
            </a:r>
          </a:p>
          <a:p>
            <a:r>
              <a:rPr lang="en-US" dirty="0"/>
              <a:t>DHTML is NOT a language or a web standard.</a:t>
            </a:r>
          </a:p>
          <a:p>
            <a:r>
              <a:rPr lang="en-US" dirty="0"/>
              <a:t>DHTML is a TERM used to describe the technologies used to make web pages dynamic and interactive.</a:t>
            </a:r>
          </a:p>
          <a:p>
            <a:r>
              <a:rPr lang="en-US" dirty="0" smtClean="0"/>
              <a:t>DHTML= </a:t>
            </a:r>
            <a:r>
              <a:rPr lang="en-US" dirty="0" err="1" smtClean="0"/>
              <a:t>HTML+JavaScript+DOM+CSS</a:t>
            </a:r>
            <a:endParaRPr lang="en-US" dirty="0"/>
          </a:p>
          <a:p>
            <a:r>
              <a:rPr lang="en-US" dirty="0"/>
              <a:t>According to the World Wide Web Consortium (W3C):</a:t>
            </a:r>
            <a:br>
              <a:rPr lang="en-US" dirty="0"/>
            </a:br>
            <a:r>
              <a:rPr lang="en-US" i="1" dirty="0"/>
              <a:t>"Dynamic HTML is a term used by some vendors to describe the combination of HTML, style sheets and scripts that allows documents to be animated."</a:t>
            </a:r>
            <a:endParaRPr lang="en-US" dirty="0"/>
          </a:p>
          <a:p>
            <a:endParaRPr lang="en-US" dirty="0"/>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5E7D8600-7674-4BCD-A3E9-BD32527D8D6C}" type="slidenum">
              <a:rPr lang="en-US" smtClean="0"/>
              <a:t>2</a:t>
            </a:fld>
            <a:endParaRPr lang="en-US"/>
          </a:p>
        </p:txBody>
      </p:sp>
      <p:sp>
        <p:nvSpPr>
          <p:cNvPr id="6" name="Date Placeholder 5"/>
          <p:cNvSpPr>
            <a:spLocks noGrp="1"/>
          </p:cNvSpPr>
          <p:nvPr>
            <p:ph type="dt" sz="half" idx="10"/>
          </p:nvPr>
        </p:nvSpPr>
        <p:spPr/>
        <p:txBody>
          <a:bodyPr/>
          <a:lstStyle/>
          <a:p>
            <a:fld id="{3E88634F-F9A2-4E69-B898-E2FB31DE5480}" type="datetime3">
              <a:rPr lang="en-US" smtClean="0"/>
              <a:t>1 September 2014</a:t>
            </a:fld>
            <a:endParaRPr lang="en-US"/>
          </a:p>
        </p:txBody>
      </p:sp>
    </p:spTree>
    <p:extLst>
      <p:ext uri="{BB962C8B-B14F-4D97-AF65-F5344CB8AC3E}">
        <p14:creationId xmlns:p14="http://schemas.microsoft.com/office/powerpoint/2010/main" val="337382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DHTML </a:t>
            </a:r>
            <a:r>
              <a:rPr lang="en-US" b="1" dirty="0" smtClean="0"/>
              <a:t>Technologies</a:t>
            </a:r>
            <a:endParaRPr lang="en-US" dirty="0"/>
          </a:p>
        </p:txBody>
      </p:sp>
      <p:sp>
        <p:nvSpPr>
          <p:cNvPr id="3" name="Content Placeholder 2"/>
          <p:cNvSpPr>
            <a:spLocks noGrp="1"/>
          </p:cNvSpPr>
          <p:nvPr>
            <p:ph sz="quarter" idx="1"/>
          </p:nvPr>
        </p:nvSpPr>
        <p:spPr/>
        <p:txBody>
          <a:bodyPr/>
          <a:lstStyle/>
          <a:p>
            <a:pPr>
              <a:buNone/>
            </a:pPr>
            <a:r>
              <a:rPr lang="en-US" dirty="0"/>
              <a:t>The W3C HTML 4 standard has rich support for dynamic content:</a:t>
            </a:r>
            <a:endParaRPr lang="en-US" dirty="0" smtClean="0"/>
          </a:p>
          <a:p>
            <a:r>
              <a:rPr lang="en-US" dirty="0" smtClean="0"/>
              <a:t>HTML </a:t>
            </a:r>
            <a:r>
              <a:rPr lang="en-US" dirty="0"/>
              <a:t>supports JavaScript</a:t>
            </a:r>
          </a:p>
          <a:p>
            <a:r>
              <a:rPr lang="en-US" dirty="0"/>
              <a:t>HTML supports the Document Object Model (</a:t>
            </a:r>
            <a:r>
              <a:rPr lang="en-US" b="1" dirty="0"/>
              <a:t>DOM</a:t>
            </a:r>
            <a:r>
              <a:rPr lang="en-US" dirty="0"/>
              <a:t>)</a:t>
            </a:r>
          </a:p>
          <a:p>
            <a:r>
              <a:rPr lang="en-US" dirty="0"/>
              <a:t>HTML supports HTML Events</a:t>
            </a:r>
          </a:p>
          <a:p>
            <a:r>
              <a:rPr lang="en-US" dirty="0"/>
              <a:t>HTML supports Cascading Style Sheets (</a:t>
            </a:r>
            <a:r>
              <a:rPr lang="en-US" b="1" dirty="0"/>
              <a:t>CSS</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5E7D8600-7674-4BCD-A3E9-BD32527D8D6C}" type="slidenum">
              <a:rPr lang="en-US" smtClean="0"/>
              <a:t>3</a:t>
            </a:fld>
            <a:endParaRPr lang="en-US"/>
          </a:p>
        </p:txBody>
      </p:sp>
      <p:sp>
        <p:nvSpPr>
          <p:cNvPr id="6" name="Date Placeholder 5"/>
          <p:cNvSpPr>
            <a:spLocks noGrp="1"/>
          </p:cNvSpPr>
          <p:nvPr>
            <p:ph type="dt" sz="half" idx="10"/>
          </p:nvPr>
        </p:nvSpPr>
        <p:spPr/>
        <p:txBody>
          <a:bodyPr/>
          <a:lstStyle/>
          <a:p>
            <a:fld id="{A5CB8E4E-AEC5-4C16-9B54-5CFDF4C65B5A}" type="datetime3">
              <a:rPr lang="en-US" smtClean="0"/>
              <a:t>1 September 2014</a:t>
            </a:fld>
            <a:endParaRPr lang="en-US"/>
          </a:p>
        </p:txBody>
      </p:sp>
    </p:spTree>
    <p:extLst>
      <p:ext uri="{BB962C8B-B14F-4D97-AF65-F5344CB8AC3E}">
        <p14:creationId xmlns:p14="http://schemas.microsoft.com/office/powerpoint/2010/main" val="357507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XHTML?</a:t>
            </a:r>
            <a:endParaRPr lang="en-US" b="1" dirty="0"/>
          </a:p>
        </p:txBody>
      </p:sp>
      <p:sp>
        <p:nvSpPr>
          <p:cNvPr id="3" name="Date Placeholder 2"/>
          <p:cNvSpPr>
            <a:spLocks noGrp="1"/>
          </p:cNvSpPr>
          <p:nvPr>
            <p:ph type="dt" sz="half" idx="10"/>
          </p:nvPr>
        </p:nvSpPr>
        <p:spPr/>
        <p:txBody>
          <a:bodyPr/>
          <a:lstStyle/>
          <a:p>
            <a:fld id="{0C4AA146-5DED-4E6C-BB4D-978FE8766D7B}"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4</a:t>
            </a:fld>
            <a:endParaRPr lang="en-US"/>
          </a:p>
        </p:txBody>
      </p:sp>
      <p:sp>
        <p:nvSpPr>
          <p:cNvPr id="6" name="Content Placeholder 5"/>
          <p:cNvSpPr>
            <a:spLocks noGrp="1"/>
          </p:cNvSpPr>
          <p:nvPr>
            <p:ph sz="quarter" idx="1"/>
          </p:nvPr>
        </p:nvSpPr>
        <p:spPr>
          <a:xfrm>
            <a:off x="381000" y="1447800"/>
            <a:ext cx="8458200" cy="4572000"/>
          </a:xfrm>
        </p:spPr>
        <p:txBody>
          <a:bodyPr/>
          <a:lstStyle/>
          <a:p>
            <a:r>
              <a:rPr lang="en-US" dirty="0" smtClean="0"/>
              <a:t>XHTML stands for </a:t>
            </a:r>
            <a:r>
              <a:rPr lang="en-US" dirty="0" err="1" smtClean="0"/>
              <a:t>E</a:t>
            </a:r>
            <a:r>
              <a:rPr lang="en-US" b="1" dirty="0" err="1" smtClean="0"/>
              <a:t>X</a:t>
            </a:r>
            <a:r>
              <a:rPr lang="en-US" dirty="0" err="1" smtClean="0"/>
              <a:t>tensible</a:t>
            </a:r>
            <a:r>
              <a:rPr lang="en-US" dirty="0" smtClean="0"/>
              <a:t> </a:t>
            </a:r>
            <a:r>
              <a:rPr lang="en-US" b="1" dirty="0" err="1" smtClean="0"/>
              <a:t>H</a:t>
            </a:r>
            <a:r>
              <a:rPr lang="en-US" dirty="0" err="1" smtClean="0"/>
              <a:t>yper</a:t>
            </a:r>
            <a:r>
              <a:rPr lang="en-US" b="1" dirty="0" err="1" smtClean="0"/>
              <a:t>T</a:t>
            </a:r>
            <a:r>
              <a:rPr lang="en-US" dirty="0" err="1" smtClean="0"/>
              <a:t>ext</a:t>
            </a:r>
            <a:r>
              <a:rPr lang="en-US" dirty="0" smtClean="0"/>
              <a:t> </a:t>
            </a:r>
            <a:r>
              <a:rPr lang="en-US" b="1" dirty="0" smtClean="0"/>
              <a:t>M</a:t>
            </a:r>
            <a:r>
              <a:rPr lang="en-US" dirty="0" smtClean="0"/>
              <a:t>arkup </a:t>
            </a:r>
            <a:r>
              <a:rPr lang="en-US" b="1" dirty="0" smtClean="0"/>
              <a:t>L</a:t>
            </a:r>
            <a:r>
              <a:rPr lang="en-US" dirty="0" smtClean="0"/>
              <a:t>anguage</a:t>
            </a:r>
          </a:p>
          <a:p>
            <a:r>
              <a:rPr lang="en-US" dirty="0" smtClean="0"/>
              <a:t>XHTML is almost identical to HTML 4.01</a:t>
            </a:r>
          </a:p>
          <a:p>
            <a:r>
              <a:rPr lang="en-US" dirty="0" smtClean="0"/>
              <a:t>XHTML is a stricter and cleaner version of HTML</a:t>
            </a:r>
          </a:p>
          <a:p>
            <a:r>
              <a:rPr lang="en-US" dirty="0" smtClean="0"/>
              <a:t>XHTML is HTML defined as an XML application</a:t>
            </a:r>
          </a:p>
          <a:p>
            <a:r>
              <a:rPr lang="en-US" dirty="0" smtClean="0"/>
              <a:t>XHTML is supported by all major browsers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XHTML?</a:t>
            </a:r>
            <a:endParaRPr lang="en-US" dirty="0"/>
          </a:p>
        </p:txBody>
      </p:sp>
      <p:sp>
        <p:nvSpPr>
          <p:cNvPr id="3" name="Date Placeholder 2"/>
          <p:cNvSpPr>
            <a:spLocks noGrp="1"/>
          </p:cNvSpPr>
          <p:nvPr>
            <p:ph type="dt" sz="half" idx="10"/>
          </p:nvPr>
        </p:nvSpPr>
        <p:spPr/>
        <p:txBody>
          <a:bodyPr/>
          <a:lstStyle/>
          <a:p>
            <a:fld id="{79D22BFA-8C46-4C38-8E84-54C2200860C8}"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5</a:t>
            </a:fld>
            <a:endParaRPr lang="en-US"/>
          </a:p>
        </p:txBody>
      </p:sp>
      <p:sp>
        <p:nvSpPr>
          <p:cNvPr id="6" name="Content Placeholder 5"/>
          <p:cNvSpPr>
            <a:spLocks noGrp="1"/>
          </p:cNvSpPr>
          <p:nvPr>
            <p:ph sz="quarter" idx="1"/>
          </p:nvPr>
        </p:nvSpPr>
        <p:spPr/>
        <p:txBody>
          <a:bodyPr/>
          <a:lstStyle/>
          <a:p>
            <a:r>
              <a:rPr lang="en-US" dirty="0" smtClean="0"/>
              <a:t>Many pages on the internet contain "bad" HTML.</a:t>
            </a:r>
          </a:p>
          <a:p>
            <a:r>
              <a:rPr lang="en-US" dirty="0" smtClean="0"/>
              <a:t>The following HTML code will work fine if you view it in a browser (even if it does NOT follow the HTML rules):</a:t>
            </a:r>
          </a:p>
          <a:p>
            <a:pPr>
              <a:buNone/>
            </a:pPr>
            <a:r>
              <a:rPr lang="en-US" dirty="0" smtClean="0"/>
              <a:t>	&lt;html&gt;</a:t>
            </a:r>
            <a:br>
              <a:rPr lang="en-US" dirty="0" smtClean="0"/>
            </a:br>
            <a:r>
              <a:rPr lang="en-US" dirty="0" smtClean="0"/>
              <a:t>&lt;head&gt;</a:t>
            </a:r>
            <a:br>
              <a:rPr lang="en-US" dirty="0" smtClean="0"/>
            </a:br>
            <a:r>
              <a:rPr lang="en-US" dirty="0" smtClean="0"/>
              <a:t>&lt;title&gt;This is bad HTML&lt;/title&gt;</a:t>
            </a:r>
            <a:br>
              <a:rPr lang="en-US" dirty="0" smtClean="0"/>
            </a:br>
            <a:r>
              <a:rPr lang="en-US" dirty="0" smtClean="0"/>
              <a:t>&lt;body&gt;</a:t>
            </a:r>
            <a:br>
              <a:rPr lang="en-US" dirty="0" smtClean="0"/>
            </a:br>
            <a:r>
              <a:rPr lang="en-US" dirty="0" smtClean="0"/>
              <a:t>&lt;h1&gt;Bad HTML</a:t>
            </a:r>
            <a:br>
              <a:rPr lang="en-US" dirty="0" smtClean="0"/>
            </a:br>
            <a:r>
              <a:rPr lang="en-US" dirty="0" smtClean="0"/>
              <a:t>&lt;p&gt;This is a paragraph</a:t>
            </a:r>
            <a:br>
              <a:rPr lang="en-US" dirty="0" smtClean="0"/>
            </a:br>
            <a:r>
              <a:rPr lang="en-US" dirty="0" smtClean="0"/>
              <a:t>&lt;/body&gt;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A4B69A-94D8-4259-B9D5-184CAF63895D}"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6</a:t>
            </a:fld>
            <a:endParaRPr lang="en-US"/>
          </a:p>
        </p:txBody>
      </p:sp>
      <p:sp>
        <p:nvSpPr>
          <p:cNvPr id="6" name="Content Placeholder 5"/>
          <p:cNvSpPr>
            <a:spLocks noGrp="1"/>
          </p:cNvSpPr>
          <p:nvPr>
            <p:ph sz="quarter" idx="1"/>
          </p:nvPr>
        </p:nvSpPr>
        <p:spPr>
          <a:xfrm>
            <a:off x="381000" y="1447800"/>
            <a:ext cx="8305800" cy="4419600"/>
          </a:xfrm>
        </p:spPr>
        <p:txBody>
          <a:bodyPr/>
          <a:lstStyle/>
          <a:p>
            <a:pPr algn="just"/>
            <a:r>
              <a:rPr lang="en-US" dirty="0" smtClean="0"/>
              <a:t>Today's market consists of different browser technologies. Some browsers run on computers, and some browsers run on mobile phones or other small devices. Smaller devices often lack the resources or power to interpret a "bad" markup language.</a:t>
            </a:r>
          </a:p>
          <a:p>
            <a:pPr algn="just"/>
            <a:r>
              <a:rPr lang="en-US" dirty="0" smtClean="0"/>
              <a:t>Therefore - by combining the strengths of HTML and XML, XHTML was developed. XHTML is HTML redesigned as XML.</a:t>
            </a:r>
          </a:p>
          <a:p>
            <a:r>
              <a:rPr lang="en-US" dirty="0" smtClean="0"/>
              <a:t>File Extension: </a:t>
            </a:r>
            <a:r>
              <a:rPr lang="en-IN" b="1" dirty="0" smtClean="0"/>
              <a:t>.</a:t>
            </a:r>
            <a:r>
              <a:rPr lang="en-IN" b="1" dirty="0" err="1" smtClean="0"/>
              <a:t>xhtml</a:t>
            </a:r>
            <a:r>
              <a:rPr lang="en-IN" b="1" dirty="0" smtClean="0"/>
              <a:t>, .</a:t>
            </a:r>
            <a:r>
              <a:rPr lang="en-IN" b="1" dirty="0" err="1" smtClean="0"/>
              <a:t>xht</a:t>
            </a:r>
            <a:r>
              <a:rPr lang="en-IN" b="1" dirty="0" smtClean="0"/>
              <a:t>, .html, .</a:t>
            </a:r>
            <a:r>
              <a:rPr lang="en-IN" b="1" dirty="0" err="1"/>
              <a:t>htm</a:t>
            </a:r>
            <a:endParaRPr lang="en-IN" dirty="0"/>
          </a:p>
          <a:p>
            <a:pPr algn="just"/>
            <a:endParaRPr lang="en-US" dirty="0" smtClean="0"/>
          </a:p>
          <a:p>
            <a:pPr algn="just"/>
            <a:endParaRPr lang="en-US" dirty="0"/>
          </a:p>
        </p:txBody>
      </p:sp>
      <p:sp>
        <p:nvSpPr>
          <p:cNvPr id="8" name="Title 1"/>
          <p:cNvSpPr>
            <a:spLocks noGrp="1"/>
          </p:cNvSpPr>
          <p:nvPr>
            <p:ph type="title"/>
          </p:nvPr>
        </p:nvSpPr>
        <p:spPr/>
        <p:txBody>
          <a:bodyPr>
            <a:normAutofit/>
          </a:bodyPr>
          <a:lstStyle/>
          <a:p>
            <a:r>
              <a:rPr lang="en-US" b="1" dirty="0" smtClean="0"/>
              <a:t>Why  XHTML?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1143000"/>
          </a:xfrm>
        </p:spPr>
        <p:txBody>
          <a:bodyPr>
            <a:normAutofit fontScale="90000"/>
          </a:bodyPr>
          <a:lstStyle/>
          <a:p>
            <a:r>
              <a:rPr lang="en-US" b="1" dirty="0" smtClean="0"/>
              <a:t>The Most Important Differences from HTML:</a:t>
            </a:r>
            <a:endParaRPr lang="en-US" dirty="0"/>
          </a:p>
        </p:txBody>
      </p:sp>
      <p:sp>
        <p:nvSpPr>
          <p:cNvPr id="3" name="Date Placeholder 2"/>
          <p:cNvSpPr>
            <a:spLocks noGrp="1"/>
          </p:cNvSpPr>
          <p:nvPr>
            <p:ph type="dt" sz="half" idx="10"/>
          </p:nvPr>
        </p:nvSpPr>
        <p:spPr/>
        <p:txBody>
          <a:bodyPr/>
          <a:lstStyle/>
          <a:p>
            <a:fld id="{35A53F5A-1F82-4486-9A53-7E906E99C733}"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7</a:t>
            </a:fld>
            <a:endParaRPr lang="en-US"/>
          </a:p>
        </p:txBody>
      </p:sp>
      <p:sp>
        <p:nvSpPr>
          <p:cNvPr id="6" name="Content Placeholder 5"/>
          <p:cNvSpPr>
            <a:spLocks noGrp="1"/>
          </p:cNvSpPr>
          <p:nvPr>
            <p:ph sz="quarter" idx="1"/>
          </p:nvPr>
        </p:nvSpPr>
        <p:spPr>
          <a:xfrm>
            <a:off x="228600" y="609600"/>
            <a:ext cx="8763000" cy="5943600"/>
          </a:xfrm>
        </p:spPr>
        <p:txBody>
          <a:bodyPr>
            <a:normAutofit/>
          </a:bodyPr>
          <a:lstStyle/>
          <a:p>
            <a:r>
              <a:rPr lang="en-IN" b="1" dirty="0"/>
              <a:t>Document Structure</a:t>
            </a:r>
          </a:p>
          <a:p>
            <a:pPr lvl="1"/>
            <a:r>
              <a:rPr lang="en-IN" dirty="0"/>
              <a:t>XHTML DOCTYPE is </a:t>
            </a:r>
            <a:r>
              <a:rPr lang="en-IN" b="1" dirty="0"/>
              <a:t>mandatory</a:t>
            </a:r>
            <a:endParaRPr lang="en-IN" dirty="0"/>
          </a:p>
          <a:p>
            <a:pPr lvl="1"/>
            <a:r>
              <a:rPr lang="en-IN" dirty="0"/>
              <a:t>The </a:t>
            </a:r>
            <a:r>
              <a:rPr lang="en-IN" dirty="0" err="1"/>
              <a:t>xmlns</a:t>
            </a:r>
            <a:r>
              <a:rPr lang="en-IN" dirty="0"/>
              <a:t> attribute in &lt;html&gt; is </a:t>
            </a:r>
            <a:r>
              <a:rPr lang="en-IN" b="1" dirty="0"/>
              <a:t>mandatory</a:t>
            </a:r>
            <a:endParaRPr lang="en-IN" dirty="0"/>
          </a:p>
          <a:p>
            <a:pPr lvl="1"/>
            <a:r>
              <a:rPr lang="en-IN" dirty="0"/>
              <a:t>&lt;html&gt;, &lt;head&gt;, &lt;title&gt;, and &lt;body&gt; are </a:t>
            </a:r>
            <a:r>
              <a:rPr lang="en-IN" b="1" dirty="0" smtClean="0"/>
              <a:t>mandatory</a:t>
            </a:r>
          </a:p>
          <a:p>
            <a:r>
              <a:rPr lang="en-IN" b="1" dirty="0"/>
              <a:t>XHTML Elements</a:t>
            </a:r>
          </a:p>
          <a:p>
            <a:pPr lvl="1"/>
            <a:r>
              <a:rPr lang="en-IN" dirty="0" smtClean="0"/>
              <a:t>It must </a:t>
            </a:r>
            <a:r>
              <a:rPr lang="en-IN" dirty="0"/>
              <a:t>be </a:t>
            </a:r>
            <a:r>
              <a:rPr lang="en-IN" b="1" dirty="0"/>
              <a:t>properly nested</a:t>
            </a:r>
            <a:endParaRPr lang="en-IN" dirty="0"/>
          </a:p>
          <a:p>
            <a:pPr lvl="1"/>
            <a:r>
              <a:rPr lang="en-IN" dirty="0" smtClean="0"/>
              <a:t>It must </a:t>
            </a:r>
            <a:r>
              <a:rPr lang="en-IN" dirty="0"/>
              <a:t>always be </a:t>
            </a:r>
            <a:r>
              <a:rPr lang="en-IN" b="1" dirty="0"/>
              <a:t>closed</a:t>
            </a:r>
            <a:endParaRPr lang="en-IN" dirty="0"/>
          </a:p>
          <a:p>
            <a:pPr lvl="1"/>
            <a:r>
              <a:rPr lang="en-IN" dirty="0" smtClean="0"/>
              <a:t>It must </a:t>
            </a:r>
            <a:r>
              <a:rPr lang="en-IN" dirty="0"/>
              <a:t>be in </a:t>
            </a:r>
            <a:r>
              <a:rPr lang="en-IN" b="1" dirty="0"/>
              <a:t>lowercase</a:t>
            </a:r>
            <a:endParaRPr lang="en-IN" dirty="0"/>
          </a:p>
          <a:p>
            <a:pPr lvl="1"/>
            <a:r>
              <a:rPr lang="en-IN" dirty="0"/>
              <a:t>XHTML documents must have </a:t>
            </a:r>
            <a:r>
              <a:rPr lang="en-IN" b="1" dirty="0"/>
              <a:t>one root element</a:t>
            </a:r>
            <a:endParaRPr lang="en-IN" dirty="0"/>
          </a:p>
          <a:p>
            <a:r>
              <a:rPr lang="en-IN" b="1" dirty="0"/>
              <a:t>XHTML Attributes</a:t>
            </a:r>
          </a:p>
          <a:p>
            <a:pPr lvl="1"/>
            <a:r>
              <a:rPr lang="en-IN" dirty="0"/>
              <a:t>Attribute names must be in </a:t>
            </a:r>
            <a:r>
              <a:rPr lang="en-IN" b="1" dirty="0"/>
              <a:t>lower case</a:t>
            </a:r>
            <a:endParaRPr lang="en-IN" dirty="0"/>
          </a:p>
          <a:p>
            <a:pPr lvl="1"/>
            <a:r>
              <a:rPr lang="en-IN" dirty="0"/>
              <a:t>Attribute values must be </a:t>
            </a:r>
            <a:r>
              <a:rPr lang="en-IN" b="1" dirty="0"/>
              <a:t>quoted</a:t>
            </a:r>
            <a:endParaRPr lang="en-IN" dirty="0"/>
          </a:p>
          <a:p>
            <a:pPr lvl="1"/>
            <a:r>
              <a:rPr lang="en-IN" dirty="0"/>
              <a:t>Attribute minimization is </a:t>
            </a:r>
            <a:r>
              <a:rPr lang="en-IN" b="1" dirty="0" smtClean="0"/>
              <a:t>forbidden (</a:t>
            </a:r>
            <a:r>
              <a:rPr lang="en-IN" b="1" dirty="0" err="1" smtClean="0"/>
              <a:t>Eg</a:t>
            </a:r>
            <a:r>
              <a:rPr lang="en-IN" b="1" dirty="0" smtClean="0"/>
              <a:t>. &lt;option selected&gt;Mon)</a:t>
            </a:r>
            <a:endParaRPr lang="en-IN" dirty="0"/>
          </a:p>
          <a:p>
            <a:pPr lvl="1"/>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lstStyle/>
          <a:p>
            <a:r>
              <a:rPr lang="en-IN" dirty="0" smtClean="0"/>
              <a:t>Example</a:t>
            </a:r>
            <a:endParaRPr lang="en-IN" dirty="0"/>
          </a:p>
        </p:txBody>
      </p:sp>
      <p:sp>
        <p:nvSpPr>
          <p:cNvPr id="3" name="Date Placeholder 2"/>
          <p:cNvSpPr>
            <a:spLocks noGrp="1"/>
          </p:cNvSpPr>
          <p:nvPr>
            <p:ph type="dt" sz="half" idx="10"/>
          </p:nvPr>
        </p:nvSpPr>
        <p:spPr/>
        <p:txBody>
          <a:bodyPr/>
          <a:lstStyle/>
          <a:p>
            <a:fld id="{D1CCB678-400B-498C-A016-D71E82BC7160}" type="datetime3">
              <a:rPr lang="en-US" smtClean="0"/>
              <a:t>1 September 2014</a:t>
            </a:fld>
            <a:endParaRPr lang="en-US"/>
          </a:p>
        </p:txBody>
      </p:sp>
      <p:sp>
        <p:nvSpPr>
          <p:cNvPr id="4" name="Footer Placeholder 3"/>
          <p:cNvSpPr>
            <a:spLocks noGrp="1"/>
          </p:cNvSpPr>
          <p:nvPr>
            <p:ph type="ftr" sz="quarter" idx="11"/>
          </p:nvPr>
        </p:nvSpPr>
        <p:spPr/>
        <p:txBody>
          <a:bodyPr/>
          <a:lstStyle/>
          <a:p>
            <a:r>
              <a:rPr lang="en-US" smtClean="0"/>
              <a:t>V.Mareeswari / AP / SITE / VIT University</a:t>
            </a:r>
            <a:endParaRPr lang="en-US"/>
          </a:p>
        </p:txBody>
      </p:sp>
      <p:sp>
        <p:nvSpPr>
          <p:cNvPr id="5" name="Slide Number Placeholder 4"/>
          <p:cNvSpPr>
            <a:spLocks noGrp="1"/>
          </p:cNvSpPr>
          <p:nvPr>
            <p:ph type="sldNum" sz="quarter" idx="12"/>
          </p:nvPr>
        </p:nvSpPr>
        <p:spPr/>
        <p:txBody>
          <a:bodyPr/>
          <a:lstStyle/>
          <a:p>
            <a:fld id="{F9F775D1-BD3B-406C-903C-7CABF378B0E9}" type="slidenum">
              <a:rPr lang="en-US" smtClean="0"/>
              <a:pPr/>
              <a:t>8</a:t>
            </a:fld>
            <a:endParaRPr lang="en-US"/>
          </a:p>
        </p:txBody>
      </p:sp>
      <p:sp>
        <p:nvSpPr>
          <p:cNvPr id="6" name="Content Placeholder 5"/>
          <p:cNvSpPr>
            <a:spLocks noGrp="1"/>
          </p:cNvSpPr>
          <p:nvPr>
            <p:ph sz="quarter" idx="1"/>
          </p:nvPr>
        </p:nvSpPr>
        <p:spPr>
          <a:xfrm>
            <a:off x="152400" y="533400"/>
            <a:ext cx="8763000" cy="5791200"/>
          </a:xfrm>
        </p:spPr>
        <p:txBody>
          <a:bodyPr>
            <a:normAutofit lnSpcReduction="10000"/>
          </a:bodyPr>
          <a:lstStyle/>
          <a:p>
            <a:pPr marL="0" indent="0">
              <a:buNone/>
            </a:pPr>
            <a:r>
              <a:rPr lang="en-IN" dirty="0">
                <a:solidFill>
                  <a:srgbClr val="FF0000"/>
                </a:solidFill>
              </a:rPr>
              <a:t>&lt;!DOCTYPE html PUBLIC "-//W3C//DTD XHTML 1.0 Transitional//EN"</a:t>
            </a:r>
          </a:p>
          <a:p>
            <a:pPr marL="0" indent="0">
              <a:buNone/>
            </a:pPr>
            <a:r>
              <a:rPr lang="en-IN" dirty="0">
                <a:solidFill>
                  <a:srgbClr val="FF0000"/>
                </a:solidFill>
              </a:rPr>
              <a:t>"http://www.w3.org/TR/xhtml1/DTD/xhtml1-transitional.dtd"&gt;</a:t>
            </a:r>
          </a:p>
          <a:p>
            <a:pPr marL="0" indent="0">
              <a:buNone/>
            </a:pPr>
            <a:r>
              <a:rPr lang="en-IN" dirty="0" smtClean="0"/>
              <a:t> &lt;</a:t>
            </a:r>
            <a:r>
              <a:rPr lang="en-IN" dirty="0"/>
              <a:t>html </a:t>
            </a:r>
            <a:r>
              <a:rPr lang="en-IN" dirty="0" err="1">
                <a:solidFill>
                  <a:srgbClr val="FF0000"/>
                </a:solidFill>
              </a:rPr>
              <a:t>xmlns</a:t>
            </a:r>
            <a:r>
              <a:rPr lang="en-IN" dirty="0">
                <a:solidFill>
                  <a:srgbClr val="FF0000"/>
                </a:solidFill>
              </a:rPr>
              <a:t>="http://www.w3.org/1999/xhtml"</a:t>
            </a:r>
            <a:r>
              <a:rPr lang="en-IN" dirty="0"/>
              <a:t>&gt;</a:t>
            </a:r>
          </a:p>
          <a:p>
            <a:pPr marL="0" indent="0">
              <a:buNone/>
            </a:pPr>
            <a:r>
              <a:rPr lang="en-IN" dirty="0" smtClean="0"/>
              <a:t>&lt;</a:t>
            </a:r>
            <a:r>
              <a:rPr lang="en-IN" dirty="0"/>
              <a:t>head</a:t>
            </a:r>
            <a:r>
              <a:rPr lang="en-IN" dirty="0" smtClean="0"/>
              <a:t>&gt; &lt;</a:t>
            </a:r>
            <a:r>
              <a:rPr lang="en-IN" dirty="0"/>
              <a:t>title&gt;Title of document&lt;/title</a:t>
            </a:r>
            <a:r>
              <a:rPr lang="en-IN" dirty="0" smtClean="0"/>
              <a:t>&gt; &lt;/</a:t>
            </a:r>
            <a:r>
              <a:rPr lang="en-IN" dirty="0"/>
              <a:t>head&gt;</a:t>
            </a:r>
          </a:p>
          <a:p>
            <a:pPr marL="0" indent="0">
              <a:buNone/>
            </a:pPr>
            <a:r>
              <a:rPr lang="en-IN" dirty="0" smtClean="0"/>
              <a:t>&lt;</a:t>
            </a:r>
            <a:r>
              <a:rPr lang="en-IN" dirty="0"/>
              <a:t>body</a:t>
            </a:r>
            <a:r>
              <a:rPr lang="en-IN" dirty="0" smtClean="0"/>
              <a:t>&gt;&lt;</a:t>
            </a:r>
            <a:r>
              <a:rPr lang="en-IN" dirty="0"/>
              <a:t>p&gt;</a:t>
            </a:r>
          </a:p>
          <a:p>
            <a:pPr marL="0" indent="0">
              <a:buNone/>
            </a:pPr>
            <a:r>
              <a:rPr lang="en-IN" dirty="0"/>
              <a:t>Please Choose a Day:</a:t>
            </a:r>
          </a:p>
          <a:p>
            <a:pPr marL="0" indent="0">
              <a:buNone/>
            </a:pPr>
            <a:r>
              <a:rPr lang="en-IN" dirty="0">
                <a:solidFill>
                  <a:srgbClr val="FF0000"/>
                </a:solidFill>
              </a:rPr>
              <a:t>&lt;</a:t>
            </a:r>
            <a:r>
              <a:rPr lang="en-IN" dirty="0" err="1">
                <a:solidFill>
                  <a:srgbClr val="FF0000"/>
                </a:solidFill>
              </a:rPr>
              <a:t>br</a:t>
            </a:r>
            <a:r>
              <a:rPr lang="en-IN" dirty="0">
                <a:solidFill>
                  <a:srgbClr val="FF0000"/>
                </a:solidFill>
              </a:rPr>
              <a:t>/&gt;</a:t>
            </a:r>
            <a:r>
              <a:rPr lang="en-IN" dirty="0"/>
              <a:t>&lt;</a:t>
            </a:r>
            <a:r>
              <a:rPr lang="en-IN" dirty="0" err="1"/>
              <a:t>br</a:t>
            </a:r>
            <a:r>
              <a:rPr lang="en-IN" dirty="0"/>
              <a:t>/&gt;</a:t>
            </a:r>
          </a:p>
          <a:p>
            <a:pPr marL="0" indent="0">
              <a:buNone/>
            </a:pPr>
            <a:r>
              <a:rPr lang="en-IN" dirty="0"/>
              <a:t>&lt;select name=</a:t>
            </a:r>
            <a:r>
              <a:rPr lang="en-IN" dirty="0">
                <a:solidFill>
                  <a:srgbClr val="FF0000"/>
                </a:solidFill>
              </a:rPr>
              <a:t>"day"</a:t>
            </a:r>
            <a:r>
              <a:rPr lang="en-IN" dirty="0"/>
              <a:t>&gt;</a:t>
            </a:r>
          </a:p>
          <a:p>
            <a:pPr marL="0" indent="0">
              <a:buNone/>
            </a:pPr>
            <a:r>
              <a:rPr lang="en-IN" dirty="0"/>
              <a:t>&lt;option </a:t>
            </a:r>
            <a:r>
              <a:rPr lang="en-IN" dirty="0">
                <a:solidFill>
                  <a:srgbClr val="FF0000"/>
                </a:solidFill>
              </a:rPr>
              <a:t>selected="selected"</a:t>
            </a:r>
            <a:r>
              <a:rPr lang="en-IN" dirty="0"/>
              <a:t>&gt;Monday&lt;/option&gt;</a:t>
            </a:r>
          </a:p>
          <a:p>
            <a:pPr marL="0" indent="0">
              <a:buNone/>
            </a:pPr>
            <a:r>
              <a:rPr lang="en-IN" dirty="0"/>
              <a:t>&lt;option&gt;Tuesday&lt;/option&gt;</a:t>
            </a:r>
          </a:p>
          <a:p>
            <a:pPr marL="0" indent="0">
              <a:buNone/>
            </a:pPr>
            <a:r>
              <a:rPr lang="en-IN" dirty="0"/>
              <a:t>&lt;option&gt;Wednesday&lt;/option&gt;</a:t>
            </a:r>
          </a:p>
          <a:p>
            <a:pPr marL="0" indent="0">
              <a:buNone/>
            </a:pPr>
            <a:r>
              <a:rPr lang="en-IN" dirty="0"/>
              <a:t>&lt;/select</a:t>
            </a:r>
            <a:r>
              <a:rPr lang="en-IN" dirty="0" smtClean="0"/>
              <a:t>&gt; &lt;/</a:t>
            </a:r>
            <a:r>
              <a:rPr lang="en-IN" dirty="0"/>
              <a:t>p</a:t>
            </a:r>
            <a:r>
              <a:rPr lang="en-IN" dirty="0" smtClean="0"/>
              <a:t>&gt; &lt;/</a:t>
            </a:r>
            <a:r>
              <a:rPr lang="en-IN" dirty="0"/>
              <a:t>body</a:t>
            </a:r>
            <a:r>
              <a:rPr lang="en-IN" dirty="0" smtClean="0"/>
              <a:t>&gt; &lt;/</a:t>
            </a:r>
            <a:r>
              <a:rPr lang="en-IN" dirty="0"/>
              <a:t>html&gt;</a:t>
            </a:r>
          </a:p>
        </p:txBody>
      </p:sp>
    </p:spTree>
    <p:extLst>
      <p:ext uri="{BB962C8B-B14F-4D97-AF65-F5344CB8AC3E}">
        <p14:creationId xmlns:p14="http://schemas.microsoft.com/office/powerpoint/2010/main" val="345315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T II">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II</Template>
  <TotalTime>1775</TotalTime>
  <Words>481</Words>
  <Application>Microsoft Office PowerPoint</Application>
  <PresentationFormat>On-screen Show (4:3)</PresentationFormat>
  <Paragraphs>89</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UNIT II</vt:lpstr>
      <vt:lpstr>DHTML &amp; XHTML</vt:lpstr>
      <vt:lpstr>DHTML</vt:lpstr>
      <vt:lpstr>DHTML Technologies</vt:lpstr>
      <vt:lpstr>What  is XHTML?</vt:lpstr>
      <vt:lpstr>Why  XHTML?</vt:lpstr>
      <vt:lpstr>Why  XHTML?</vt:lpstr>
      <vt:lpstr>The Most Important Differences from HTML:</vt:lpstr>
      <vt:lpstr>Example</vt:lpstr>
    </vt:vector>
  </TitlesOfParts>
  <Company>VIT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VIT</dc:creator>
  <cp:lastModifiedBy>HP</cp:lastModifiedBy>
  <cp:revision>67</cp:revision>
  <cp:lastPrinted>2014-09-01T11:16:28Z</cp:lastPrinted>
  <dcterms:created xsi:type="dcterms:W3CDTF">2012-01-02T11:55:43Z</dcterms:created>
  <dcterms:modified xsi:type="dcterms:W3CDTF">2014-09-01T11:16:31Z</dcterms:modified>
</cp:coreProperties>
</file>