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2" r:id="rId20"/>
    <p:sldId id="273" r:id="rId21"/>
    <p:sldId id="274" r:id="rId22"/>
    <p:sldId id="279" r:id="rId23"/>
    <p:sldId id="337" r:id="rId24"/>
    <p:sldId id="338" r:id="rId25"/>
    <p:sldId id="339" r:id="rId26"/>
    <p:sldId id="280" r:id="rId27"/>
    <p:sldId id="281" r:id="rId28"/>
    <p:sldId id="282" r:id="rId29"/>
    <p:sldId id="278"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40" r:id="rId47"/>
    <p:sldId id="312" r:id="rId48"/>
    <p:sldId id="313" r:id="rId49"/>
    <p:sldId id="345" r:id="rId50"/>
    <p:sldId id="316" r:id="rId51"/>
    <p:sldId id="329" r:id="rId52"/>
    <p:sldId id="330" r:id="rId53"/>
    <p:sldId id="331" r:id="rId54"/>
    <p:sldId id="332" r:id="rId55"/>
    <p:sldId id="333" r:id="rId56"/>
    <p:sldId id="334" r:id="rId57"/>
    <p:sldId id="341" r:id="rId58"/>
    <p:sldId id="342" r:id="rId59"/>
    <p:sldId id="343" r:id="rId60"/>
    <p:sldId id="344" r:id="rId61"/>
    <p:sldId id="322" r:id="rId62"/>
    <p:sldId id="347" r:id="rId63"/>
    <p:sldId id="348" r:id="rId6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9CCFF"/>
    <a:srgbClr val="FF3300"/>
    <a:srgbClr val="9900CC"/>
    <a:srgbClr val="CC00CC"/>
    <a:srgbClr val="FF6699"/>
    <a:srgbClr val="B2B2B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17.wmf"/><Relationship Id="rId9"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DC78438A-2132-4488-AA4F-042BC0C8C5C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EAAA5-707C-45E4-81B1-91F41081A03E}"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1B3AC-40F9-4CCD-AFF4-764BF034DB1C}" type="slidenum">
              <a:rPr lang="en-US"/>
              <a:pPr/>
              <a:t>10</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EDED30-8891-49C5-9989-33AD2ABB3E6E}" type="slidenum">
              <a:rPr lang="en-US"/>
              <a:pPr/>
              <a:t>11</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0E748-DFE4-4E2D-AC7C-E1D8A29C5D03}" type="slidenum">
              <a:rPr lang="en-US"/>
              <a:pPr/>
              <a:t>12</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38A92-96A0-432D-A972-651B484DC5C3}" type="slidenum">
              <a:rPr lang="en-US"/>
              <a:pPr/>
              <a:t>13</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99714B-9AB2-4C23-B69A-40EEC3B6C5F6}" type="slidenum">
              <a:rPr lang="en-US"/>
              <a:pPr/>
              <a:t>14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C0AC1-B807-4FFF-8365-029131C9888F}" type="slidenum">
              <a:rPr lang="en-US"/>
              <a:pPr/>
              <a:t>15</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AF75D-8E38-4723-9D85-8D53FEF0AEA7}" type="slidenum">
              <a:rPr lang="en-US"/>
              <a:pPr/>
              <a:t>16</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A3841-0025-423E-AA6F-5A00E61F93F8}" type="slidenum">
              <a:rPr lang="en-US"/>
              <a:pPr/>
              <a:t>17</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78CF5A-F540-4360-B752-439F1D7FC4A5}" type="slidenum">
              <a:rPr lang="en-US"/>
              <a:pPr/>
              <a:t>18</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A0E04-25C9-4DD1-A52A-F4E795FB4058}" type="slidenum">
              <a:rPr lang="en-US"/>
              <a:pPr/>
              <a:t>19</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16B2C-ED9B-4F9E-90F8-A14121E808A2}" type="slidenum">
              <a:rPr lang="en-US"/>
              <a:pPr/>
              <a:t>2</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A334C-774A-4F26-9A26-E135D80CE847}" type="slidenum">
              <a:rPr lang="en-US"/>
              <a:pPr/>
              <a:t>20</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56DFA4-926A-4627-85AD-CAE212BB9575}" type="slidenum">
              <a:rPr lang="en-US"/>
              <a:pPr/>
              <a:t>21</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2A98F-44F1-4DA6-9F6E-1FF36EBF7BE3}" type="slidenum">
              <a:rPr lang="en-US"/>
              <a:pPr/>
              <a:t>22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942F2-5445-4F9D-97DE-E67AA4458D47}" type="slidenum">
              <a:rPr lang="en-US"/>
              <a:pPr/>
              <a:t>23</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26C99-8CF1-4312-B2AB-B71211B868DD}" type="slidenum">
              <a:rPr lang="en-US"/>
              <a:pPr/>
              <a:t>24</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F33F0-70FE-418A-B23F-1B897DDBD5F8}" type="slidenum">
              <a:rPr lang="en-US"/>
              <a:pPr/>
              <a:t>25</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74318-9602-428C-8F06-890B222BD905}" type="slidenum">
              <a:rPr lang="en-US"/>
              <a:pPr/>
              <a:t>29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CFDABF-3D46-4C17-9F36-D1E0B48AAA1F}" type="slidenum">
              <a:rPr lang="en-US"/>
              <a:pPr/>
              <a:t>3</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F29E7-15A3-4049-B08B-46F63CFD5B18}" type="slidenum">
              <a:rPr lang="en-US"/>
              <a:pPr/>
              <a:t>4</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20E7E-C966-45FC-85AF-9BD9661E3D79}"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7F00C-4C09-4CA2-92B9-332F31506337}" type="slidenum">
              <a:rPr lang="en-US"/>
              <a:pPr/>
              <a:t>6</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FD070-E796-4F3E-9D3B-A5501C40D2CB}" type="slidenum">
              <a:rPr lang="en-US"/>
              <a:pPr/>
              <a:t>7</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B4A3-3D01-4424-8AB5-A376DF44D3CC}" type="slidenum">
              <a:rPr lang="en-US"/>
              <a:pPr/>
              <a:t>8</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43FF9-76CA-4C24-9336-88AC08F9D2E6}" type="slidenum">
              <a:rPr lang="en-US"/>
              <a:pPr/>
              <a:t>9</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K.Santhi,SITE</a:t>
            </a:r>
          </a:p>
        </p:txBody>
      </p:sp>
      <p:sp>
        <p:nvSpPr>
          <p:cNvPr id="6" name="Slide Number Placeholder 5"/>
          <p:cNvSpPr>
            <a:spLocks noGrp="1"/>
          </p:cNvSpPr>
          <p:nvPr>
            <p:ph type="sldNum" sz="quarter" idx="12"/>
          </p:nvPr>
        </p:nvSpPr>
        <p:spPr/>
        <p:txBody>
          <a:bodyPr/>
          <a:lstStyle>
            <a:lvl1pPr>
              <a:defRPr/>
            </a:lvl1pPr>
          </a:lstStyle>
          <a:p>
            <a:fld id="{CDDFC936-9BFF-47E4-93B1-5029BA42B47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K.Santhi,SITE</a:t>
            </a:r>
          </a:p>
        </p:txBody>
      </p:sp>
      <p:sp>
        <p:nvSpPr>
          <p:cNvPr id="6" name="Slide Number Placeholder 5"/>
          <p:cNvSpPr>
            <a:spLocks noGrp="1"/>
          </p:cNvSpPr>
          <p:nvPr>
            <p:ph type="sldNum" sz="quarter" idx="12"/>
          </p:nvPr>
        </p:nvSpPr>
        <p:spPr/>
        <p:txBody>
          <a:bodyPr/>
          <a:lstStyle>
            <a:lvl1pPr>
              <a:defRPr/>
            </a:lvl1pPr>
          </a:lstStyle>
          <a:p>
            <a:fld id="{FA49D24F-006E-45E7-B746-75FD4C3832D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K.Santhi,SITE</a:t>
            </a:r>
          </a:p>
        </p:txBody>
      </p:sp>
      <p:sp>
        <p:nvSpPr>
          <p:cNvPr id="6" name="Slide Number Placeholder 5"/>
          <p:cNvSpPr>
            <a:spLocks noGrp="1"/>
          </p:cNvSpPr>
          <p:nvPr>
            <p:ph type="sldNum" sz="quarter" idx="12"/>
          </p:nvPr>
        </p:nvSpPr>
        <p:spPr/>
        <p:txBody>
          <a:bodyPr/>
          <a:lstStyle>
            <a:lvl1pPr>
              <a:defRPr/>
            </a:lvl1pPr>
          </a:lstStyle>
          <a:p>
            <a:fld id="{A4CA2050-F9B9-42F4-AF59-7A4F1DFBD1E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K.Santhi,SITE</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ACC4BA3-9277-4F84-A0D4-8F245756BD3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r>
              <a:rPr lang="en-US"/>
              <a:t>K.Santhi,SITE</a:t>
            </a: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A29CA4B-C930-4062-812E-4B20E7D9D26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K.Santhi,SITE</a:t>
            </a:r>
          </a:p>
        </p:txBody>
      </p:sp>
      <p:sp>
        <p:nvSpPr>
          <p:cNvPr id="6" name="Slide Number Placeholder 5"/>
          <p:cNvSpPr>
            <a:spLocks noGrp="1"/>
          </p:cNvSpPr>
          <p:nvPr>
            <p:ph type="sldNum" sz="quarter" idx="12"/>
          </p:nvPr>
        </p:nvSpPr>
        <p:spPr/>
        <p:txBody>
          <a:bodyPr/>
          <a:lstStyle>
            <a:lvl1pPr>
              <a:defRPr/>
            </a:lvl1pPr>
          </a:lstStyle>
          <a:p>
            <a:fld id="{02A170F3-DBD8-4A27-A4D5-96B49E4D59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K.Santhi,SITE</a:t>
            </a:r>
          </a:p>
        </p:txBody>
      </p:sp>
      <p:sp>
        <p:nvSpPr>
          <p:cNvPr id="6" name="Slide Number Placeholder 5"/>
          <p:cNvSpPr>
            <a:spLocks noGrp="1"/>
          </p:cNvSpPr>
          <p:nvPr>
            <p:ph type="sldNum" sz="quarter" idx="12"/>
          </p:nvPr>
        </p:nvSpPr>
        <p:spPr/>
        <p:txBody>
          <a:bodyPr/>
          <a:lstStyle>
            <a:lvl1pPr>
              <a:defRPr/>
            </a:lvl1pPr>
          </a:lstStyle>
          <a:p>
            <a:fld id="{0C8738B4-9136-4C60-8C7F-2860FECB459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K.Santhi,SITE</a:t>
            </a:r>
          </a:p>
        </p:txBody>
      </p:sp>
      <p:sp>
        <p:nvSpPr>
          <p:cNvPr id="7" name="Slide Number Placeholder 6"/>
          <p:cNvSpPr>
            <a:spLocks noGrp="1"/>
          </p:cNvSpPr>
          <p:nvPr>
            <p:ph type="sldNum" sz="quarter" idx="12"/>
          </p:nvPr>
        </p:nvSpPr>
        <p:spPr/>
        <p:txBody>
          <a:bodyPr/>
          <a:lstStyle>
            <a:lvl1pPr>
              <a:defRPr/>
            </a:lvl1pPr>
          </a:lstStyle>
          <a:p>
            <a:fld id="{C63E0BBA-9345-48EB-AE93-3E26B43D7F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K.Santhi,SITE</a:t>
            </a:r>
          </a:p>
        </p:txBody>
      </p:sp>
      <p:sp>
        <p:nvSpPr>
          <p:cNvPr id="9" name="Slide Number Placeholder 8"/>
          <p:cNvSpPr>
            <a:spLocks noGrp="1"/>
          </p:cNvSpPr>
          <p:nvPr>
            <p:ph type="sldNum" sz="quarter" idx="12"/>
          </p:nvPr>
        </p:nvSpPr>
        <p:spPr/>
        <p:txBody>
          <a:bodyPr/>
          <a:lstStyle>
            <a:lvl1pPr>
              <a:defRPr/>
            </a:lvl1pPr>
          </a:lstStyle>
          <a:p>
            <a:fld id="{229FACD5-3F30-4801-B1B2-BAD01BEFBC9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K.Santhi,SITE</a:t>
            </a:r>
          </a:p>
        </p:txBody>
      </p:sp>
      <p:sp>
        <p:nvSpPr>
          <p:cNvPr id="5" name="Slide Number Placeholder 4"/>
          <p:cNvSpPr>
            <a:spLocks noGrp="1"/>
          </p:cNvSpPr>
          <p:nvPr>
            <p:ph type="sldNum" sz="quarter" idx="12"/>
          </p:nvPr>
        </p:nvSpPr>
        <p:spPr/>
        <p:txBody>
          <a:bodyPr/>
          <a:lstStyle>
            <a:lvl1pPr>
              <a:defRPr/>
            </a:lvl1pPr>
          </a:lstStyle>
          <a:p>
            <a:fld id="{E1DB1C90-7586-4C22-A4BA-C4F5944C6C1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K.Santhi,SITE</a:t>
            </a:r>
          </a:p>
        </p:txBody>
      </p:sp>
      <p:sp>
        <p:nvSpPr>
          <p:cNvPr id="4" name="Slide Number Placeholder 3"/>
          <p:cNvSpPr>
            <a:spLocks noGrp="1"/>
          </p:cNvSpPr>
          <p:nvPr>
            <p:ph type="sldNum" sz="quarter" idx="12"/>
          </p:nvPr>
        </p:nvSpPr>
        <p:spPr/>
        <p:txBody>
          <a:bodyPr/>
          <a:lstStyle>
            <a:lvl1pPr>
              <a:defRPr/>
            </a:lvl1pPr>
          </a:lstStyle>
          <a:p>
            <a:fld id="{F93D1AC4-C326-43CA-9E87-C9B50CA58F1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K.Santhi,SITE</a:t>
            </a:r>
          </a:p>
        </p:txBody>
      </p:sp>
      <p:sp>
        <p:nvSpPr>
          <p:cNvPr id="7" name="Slide Number Placeholder 6"/>
          <p:cNvSpPr>
            <a:spLocks noGrp="1"/>
          </p:cNvSpPr>
          <p:nvPr>
            <p:ph type="sldNum" sz="quarter" idx="12"/>
          </p:nvPr>
        </p:nvSpPr>
        <p:spPr/>
        <p:txBody>
          <a:bodyPr/>
          <a:lstStyle>
            <a:lvl1pPr>
              <a:defRPr/>
            </a:lvl1pPr>
          </a:lstStyle>
          <a:p>
            <a:fld id="{3159D683-3E54-44FD-A9DF-8C3E103D0E1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K.Santhi,SITE</a:t>
            </a:r>
          </a:p>
        </p:txBody>
      </p:sp>
      <p:sp>
        <p:nvSpPr>
          <p:cNvPr id="7" name="Slide Number Placeholder 6"/>
          <p:cNvSpPr>
            <a:spLocks noGrp="1"/>
          </p:cNvSpPr>
          <p:nvPr>
            <p:ph type="sldNum" sz="quarter" idx="12"/>
          </p:nvPr>
        </p:nvSpPr>
        <p:spPr/>
        <p:txBody>
          <a:bodyPr/>
          <a:lstStyle>
            <a:lvl1pPr>
              <a:defRPr/>
            </a:lvl1pPr>
          </a:lstStyle>
          <a:p>
            <a:fld id="{53A26510-D911-49B4-8AF4-4670412B34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a:t>K.Santhi,SITE</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671B89F-DB68-4EB4-AF7C-1A69B317D6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12"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UNIT-3</a:t>
            </a:r>
            <a:br>
              <a:rPr lang="en-US"/>
            </a:b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Unit of transfer</a:t>
            </a:r>
          </a:p>
        </p:txBody>
      </p:sp>
      <p:sp>
        <p:nvSpPr>
          <p:cNvPr id="19459" name="Rectangle 3"/>
          <p:cNvSpPr>
            <a:spLocks noGrp="1" noChangeArrowheads="1"/>
          </p:cNvSpPr>
          <p:nvPr>
            <p:ph type="body" idx="1"/>
          </p:nvPr>
        </p:nvSpPr>
        <p:spPr>
          <a:xfrm>
            <a:off x="457200" y="1981200"/>
            <a:ext cx="8229600" cy="3276600"/>
          </a:xfrm>
        </p:spPr>
        <p:txBody>
          <a:bodyPr/>
          <a:lstStyle/>
          <a:p>
            <a:r>
              <a:rPr lang="en-US"/>
              <a:t>Internal memory – number of data lines into and out of the main memory module</a:t>
            </a:r>
          </a:p>
          <a:p>
            <a:endParaRPr lang="en-US"/>
          </a:p>
          <a:p>
            <a:r>
              <a:rPr lang="en-US"/>
              <a:t>External memory – blocks – longer units than a word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r>
              <a:rPr lang="en-US"/>
              <a:t>Access Methods</a:t>
            </a:r>
          </a:p>
        </p:txBody>
      </p:sp>
      <p:sp>
        <p:nvSpPr>
          <p:cNvPr id="21507" name="Rectangle 3"/>
          <p:cNvSpPr>
            <a:spLocks noGrp="1" noChangeArrowheads="1"/>
          </p:cNvSpPr>
          <p:nvPr>
            <p:ph type="body" idx="1"/>
          </p:nvPr>
        </p:nvSpPr>
        <p:spPr>
          <a:xfrm>
            <a:off x="152400" y="1295400"/>
            <a:ext cx="4876800" cy="5334000"/>
          </a:xfrm>
        </p:spPr>
        <p:txBody>
          <a:bodyPr/>
          <a:lstStyle/>
          <a:p>
            <a:pPr>
              <a:lnSpc>
                <a:spcPct val="90000"/>
              </a:lnSpc>
            </a:pPr>
            <a:r>
              <a:rPr lang="en-US" sz="2800"/>
              <a:t>Four types</a:t>
            </a:r>
          </a:p>
          <a:p>
            <a:pPr lvl="1">
              <a:lnSpc>
                <a:spcPct val="90000"/>
              </a:lnSpc>
            </a:pPr>
            <a:r>
              <a:rPr lang="en-US" sz="2400"/>
              <a:t>Sequential Access</a:t>
            </a:r>
          </a:p>
          <a:p>
            <a:pPr lvl="2">
              <a:lnSpc>
                <a:spcPct val="90000"/>
              </a:lnSpc>
            </a:pPr>
            <a:r>
              <a:rPr lang="en-US" sz="2000"/>
              <a:t>Shared read/write head is used, and this must be moved its current location to the desired location, passing and rejecting each intermediate record.</a:t>
            </a:r>
          </a:p>
          <a:p>
            <a:pPr lvl="2">
              <a:lnSpc>
                <a:spcPct val="90000"/>
              </a:lnSpc>
            </a:pPr>
            <a:r>
              <a:rPr lang="en-US" sz="2000"/>
              <a:t>So, the time to access an arbitrary record is highly variable</a:t>
            </a:r>
          </a:p>
          <a:p>
            <a:pPr lvl="2">
              <a:lnSpc>
                <a:spcPct val="90000"/>
              </a:lnSpc>
            </a:pPr>
            <a:r>
              <a:rPr lang="en-US" sz="2000"/>
              <a:t>Accesses the memory in predetermined sequence</a:t>
            </a:r>
          </a:p>
          <a:p>
            <a:pPr lvl="2">
              <a:lnSpc>
                <a:spcPct val="90000"/>
              </a:lnSpc>
            </a:pPr>
            <a:r>
              <a:rPr lang="en-US" sz="2000"/>
              <a:t>Slower than random access memory</a:t>
            </a:r>
          </a:p>
          <a:p>
            <a:pPr lvl="2">
              <a:lnSpc>
                <a:spcPct val="90000"/>
              </a:lnSpc>
            </a:pPr>
            <a:r>
              <a:rPr lang="en-US" sz="2000"/>
              <a:t>Ex: Magnetic Tapes</a:t>
            </a:r>
          </a:p>
        </p:txBody>
      </p:sp>
      <p:sp>
        <p:nvSpPr>
          <p:cNvPr id="21517" name="Oval 13"/>
          <p:cNvSpPr>
            <a:spLocks noChangeArrowheads="1"/>
          </p:cNvSpPr>
          <p:nvPr/>
        </p:nvSpPr>
        <p:spPr bwMode="auto">
          <a:xfrm>
            <a:off x="5867400" y="2514600"/>
            <a:ext cx="2971800" cy="3048000"/>
          </a:xfrm>
          <a:prstGeom prst="ellipse">
            <a:avLst/>
          </a:prstGeom>
          <a:solidFill>
            <a:schemeClr val="folHlink"/>
          </a:solidFill>
          <a:ln w="9525">
            <a:solidFill>
              <a:schemeClr val="tx1"/>
            </a:solidFill>
            <a:round/>
            <a:headEnd/>
            <a:tailEnd/>
          </a:ln>
          <a:effectLst/>
        </p:spPr>
        <p:txBody>
          <a:bodyPr wrap="none" anchor="ctr"/>
          <a:lstStyle/>
          <a:p>
            <a:endParaRPr lang="en-US"/>
          </a:p>
        </p:txBody>
      </p:sp>
      <p:sp>
        <p:nvSpPr>
          <p:cNvPr id="21518" name="Oval 14"/>
          <p:cNvSpPr>
            <a:spLocks noChangeArrowheads="1"/>
          </p:cNvSpPr>
          <p:nvPr/>
        </p:nvSpPr>
        <p:spPr bwMode="auto">
          <a:xfrm>
            <a:off x="6299200" y="2984500"/>
            <a:ext cx="2133600" cy="2133600"/>
          </a:xfrm>
          <a:prstGeom prst="ellipse">
            <a:avLst/>
          </a:prstGeom>
          <a:solidFill>
            <a:schemeClr val="accent2"/>
          </a:solidFill>
          <a:ln w="9525">
            <a:solidFill>
              <a:schemeClr val="tx1"/>
            </a:solidFill>
            <a:round/>
            <a:headEnd/>
            <a:tailEnd/>
          </a:ln>
          <a:effectLst/>
        </p:spPr>
        <p:txBody>
          <a:bodyPr wrap="none" anchor="ctr"/>
          <a:lstStyle/>
          <a:p>
            <a:pPr algn="ctr"/>
            <a:r>
              <a:rPr lang="en-US" b="0"/>
              <a:t> </a:t>
            </a:r>
          </a:p>
        </p:txBody>
      </p:sp>
      <p:sp>
        <p:nvSpPr>
          <p:cNvPr id="21519" name="Line 15"/>
          <p:cNvSpPr>
            <a:spLocks noChangeShapeType="1"/>
          </p:cNvSpPr>
          <p:nvPr/>
        </p:nvSpPr>
        <p:spPr bwMode="auto">
          <a:xfrm>
            <a:off x="7391400" y="5105400"/>
            <a:ext cx="0" cy="457200"/>
          </a:xfrm>
          <a:prstGeom prst="line">
            <a:avLst/>
          </a:prstGeom>
          <a:noFill/>
          <a:ln w="9525">
            <a:solidFill>
              <a:schemeClr val="tx1"/>
            </a:solidFill>
            <a:round/>
            <a:headEnd/>
            <a:tailEnd/>
          </a:ln>
          <a:effectLst/>
        </p:spPr>
        <p:txBody>
          <a:bodyPr/>
          <a:lstStyle/>
          <a:p>
            <a:endParaRPr lang="en-US"/>
          </a:p>
        </p:txBody>
      </p:sp>
      <p:sp>
        <p:nvSpPr>
          <p:cNvPr id="21527" name="Line 23"/>
          <p:cNvSpPr>
            <a:spLocks noChangeShapeType="1"/>
          </p:cNvSpPr>
          <p:nvPr/>
        </p:nvSpPr>
        <p:spPr bwMode="auto">
          <a:xfrm>
            <a:off x="7391400" y="2514600"/>
            <a:ext cx="0" cy="457200"/>
          </a:xfrm>
          <a:prstGeom prst="line">
            <a:avLst/>
          </a:prstGeom>
          <a:noFill/>
          <a:ln w="9525">
            <a:solidFill>
              <a:schemeClr val="tx1"/>
            </a:solidFill>
            <a:round/>
            <a:headEnd/>
            <a:tailEnd/>
          </a:ln>
          <a:effectLst/>
        </p:spPr>
        <p:txBody>
          <a:bodyPr/>
          <a:lstStyle/>
          <a:p>
            <a:endParaRPr lang="en-US"/>
          </a:p>
        </p:txBody>
      </p:sp>
      <p:sp>
        <p:nvSpPr>
          <p:cNvPr id="21528" name="Line 24"/>
          <p:cNvSpPr>
            <a:spLocks noChangeShapeType="1"/>
          </p:cNvSpPr>
          <p:nvPr/>
        </p:nvSpPr>
        <p:spPr bwMode="auto">
          <a:xfrm>
            <a:off x="5867400" y="4038600"/>
            <a:ext cx="457200" cy="0"/>
          </a:xfrm>
          <a:prstGeom prst="line">
            <a:avLst/>
          </a:prstGeom>
          <a:noFill/>
          <a:ln w="9525">
            <a:solidFill>
              <a:schemeClr val="tx1"/>
            </a:solidFill>
            <a:round/>
            <a:headEnd/>
            <a:tailEnd/>
          </a:ln>
          <a:effectLst/>
        </p:spPr>
        <p:txBody>
          <a:bodyPr/>
          <a:lstStyle/>
          <a:p>
            <a:endParaRPr lang="en-US"/>
          </a:p>
        </p:txBody>
      </p:sp>
      <p:sp>
        <p:nvSpPr>
          <p:cNvPr id="21529" name="Line 25"/>
          <p:cNvSpPr>
            <a:spLocks noChangeShapeType="1"/>
          </p:cNvSpPr>
          <p:nvPr/>
        </p:nvSpPr>
        <p:spPr bwMode="auto">
          <a:xfrm>
            <a:off x="8445500" y="4038600"/>
            <a:ext cx="381000" cy="0"/>
          </a:xfrm>
          <a:prstGeom prst="line">
            <a:avLst/>
          </a:prstGeom>
          <a:noFill/>
          <a:ln w="9525">
            <a:solidFill>
              <a:schemeClr val="tx1"/>
            </a:solidFill>
            <a:round/>
            <a:headEnd/>
            <a:tailEnd/>
          </a:ln>
          <a:effectLst/>
        </p:spPr>
        <p:txBody>
          <a:bodyPr/>
          <a:lstStyle/>
          <a:p>
            <a:endParaRPr lang="en-US"/>
          </a:p>
        </p:txBody>
      </p:sp>
      <p:sp>
        <p:nvSpPr>
          <p:cNvPr id="21530" name="Line 26"/>
          <p:cNvSpPr>
            <a:spLocks noChangeShapeType="1"/>
          </p:cNvSpPr>
          <p:nvPr/>
        </p:nvSpPr>
        <p:spPr bwMode="auto">
          <a:xfrm>
            <a:off x="6045200" y="3289300"/>
            <a:ext cx="381000" cy="228600"/>
          </a:xfrm>
          <a:prstGeom prst="line">
            <a:avLst/>
          </a:prstGeom>
          <a:noFill/>
          <a:ln w="9525">
            <a:solidFill>
              <a:schemeClr val="tx1"/>
            </a:solidFill>
            <a:round/>
            <a:headEnd/>
            <a:tailEnd/>
          </a:ln>
          <a:effectLst/>
        </p:spPr>
        <p:txBody>
          <a:bodyPr/>
          <a:lstStyle/>
          <a:p>
            <a:endParaRPr lang="en-US"/>
          </a:p>
        </p:txBody>
      </p:sp>
      <p:sp>
        <p:nvSpPr>
          <p:cNvPr id="21531" name="Line 27"/>
          <p:cNvSpPr>
            <a:spLocks noChangeShapeType="1"/>
          </p:cNvSpPr>
          <p:nvPr/>
        </p:nvSpPr>
        <p:spPr bwMode="auto">
          <a:xfrm>
            <a:off x="6591300" y="2717800"/>
            <a:ext cx="190500" cy="406400"/>
          </a:xfrm>
          <a:prstGeom prst="line">
            <a:avLst/>
          </a:prstGeom>
          <a:noFill/>
          <a:ln w="9525">
            <a:solidFill>
              <a:schemeClr val="tx1"/>
            </a:solidFill>
            <a:round/>
            <a:headEnd/>
            <a:tailEnd/>
          </a:ln>
          <a:effectLst/>
        </p:spPr>
        <p:txBody>
          <a:bodyPr/>
          <a:lstStyle/>
          <a:p>
            <a:endParaRPr lang="en-US"/>
          </a:p>
        </p:txBody>
      </p:sp>
      <p:sp>
        <p:nvSpPr>
          <p:cNvPr id="21533" name="Line 29"/>
          <p:cNvSpPr>
            <a:spLocks noChangeShapeType="1"/>
          </p:cNvSpPr>
          <p:nvPr/>
        </p:nvSpPr>
        <p:spPr bwMode="auto">
          <a:xfrm>
            <a:off x="8318500" y="4572000"/>
            <a:ext cx="381000" cy="152400"/>
          </a:xfrm>
          <a:prstGeom prst="line">
            <a:avLst/>
          </a:prstGeom>
          <a:noFill/>
          <a:ln w="9525">
            <a:solidFill>
              <a:schemeClr val="tx1"/>
            </a:solidFill>
            <a:round/>
            <a:headEnd/>
            <a:tailEnd/>
          </a:ln>
          <a:effectLst/>
        </p:spPr>
        <p:txBody>
          <a:bodyPr/>
          <a:lstStyle/>
          <a:p>
            <a:endParaRPr lang="en-US"/>
          </a:p>
        </p:txBody>
      </p:sp>
      <p:sp>
        <p:nvSpPr>
          <p:cNvPr id="21534" name="Line 30"/>
          <p:cNvSpPr>
            <a:spLocks noChangeShapeType="1"/>
          </p:cNvSpPr>
          <p:nvPr/>
        </p:nvSpPr>
        <p:spPr bwMode="auto">
          <a:xfrm>
            <a:off x="7924800" y="4953000"/>
            <a:ext cx="228600" cy="381000"/>
          </a:xfrm>
          <a:prstGeom prst="line">
            <a:avLst/>
          </a:prstGeom>
          <a:noFill/>
          <a:ln w="9525">
            <a:solidFill>
              <a:schemeClr val="tx1"/>
            </a:solidFill>
            <a:round/>
            <a:headEnd/>
            <a:tailEnd/>
          </a:ln>
          <a:effectLst/>
        </p:spPr>
        <p:txBody>
          <a:bodyPr/>
          <a:lstStyle/>
          <a:p>
            <a:endParaRPr lang="en-US"/>
          </a:p>
        </p:txBody>
      </p:sp>
      <p:sp>
        <p:nvSpPr>
          <p:cNvPr id="21535" name="Line 31"/>
          <p:cNvSpPr>
            <a:spLocks noChangeShapeType="1"/>
          </p:cNvSpPr>
          <p:nvPr/>
        </p:nvSpPr>
        <p:spPr bwMode="auto">
          <a:xfrm flipV="1">
            <a:off x="6070600" y="4622800"/>
            <a:ext cx="381000" cy="152400"/>
          </a:xfrm>
          <a:prstGeom prst="line">
            <a:avLst/>
          </a:prstGeom>
          <a:noFill/>
          <a:ln w="9525">
            <a:solidFill>
              <a:schemeClr val="tx1"/>
            </a:solidFill>
            <a:round/>
            <a:headEnd/>
            <a:tailEnd/>
          </a:ln>
          <a:effectLst/>
        </p:spPr>
        <p:txBody>
          <a:bodyPr/>
          <a:lstStyle/>
          <a:p>
            <a:endParaRPr lang="en-US"/>
          </a:p>
        </p:txBody>
      </p:sp>
      <p:sp>
        <p:nvSpPr>
          <p:cNvPr id="21536" name="Line 32"/>
          <p:cNvSpPr>
            <a:spLocks noChangeShapeType="1"/>
          </p:cNvSpPr>
          <p:nvPr/>
        </p:nvSpPr>
        <p:spPr bwMode="auto">
          <a:xfrm flipV="1">
            <a:off x="6553200" y="4953000"/>
            <a:ext cx="228600" cy="381000"/>
          </a:xfrm>
          <a:prstGeom prst="line">
            <a:avLst/>
          </a:prstGeom>
          <a:noFill/>
          <a:ln w="9525">
            <a:solidFill>
              <a:schemeClr val="tx1"/>
            </a:solidFill>
            <a:round/>
            <a:headEnd/>
            <a:tailEnd/>
          </a:ln>
          <a:effectLst/>
        </p:spPr>
        <p:txBody>
          <a:bodyPr/>
          <a:lstStyle/>
          <a:p>
            <a:endParaRPr lang="en-US"/>
          </a:p>
        </p:txBody>
      </p:sp>
      <p:sp>
        <p:nvSpPr>
          <p:cNvPr id="21537" name="Line 33"/>
          <p:cNvSpPr>
            <a:spLocks noChangeShapeType="1"/>
          </p:cNvSpPr>
          <p:nvPr/>
        </p:nvSpPr>
        <p:spPr bwMode="auto">
          <a:xfrm flipH="1">
            <a:off x="7924800" y="2743200"/>
            <a:ext cx="152400" cy="381000"/>
          </a:xfrm>
          <a:prstGeom prst="line">
            <a:avLst/>
          </a:prstGeom>
          <a:noFill/>
          <a:ln w="9525">
            <a:solidFill>
              <a:schemeClr val="tx1"/>
            </a:solidFill>
            <a:round/>
            <a:headEnd/>
            <a:tailEnd/>
          </a:ln>
          <a:effectLst/>
        </p:spPr>
        <p:txBody>
          <a:bodyPr/>
          <a:lstStyle/>
          <a:p>
            <a:endParaRPr lang="en-US"/>
          </a:p>
        </p:txBody>
      </p:sp>
      <p:sp>
        <p:nvSpPr>
          <p:cNvPr id="21538" name="Line 34"/>
          <p:cNvSpPr>
            <a:spLocks noChangeShapeType="1"/>
          </p:cNvSpPr>
          <p:nvPr/>
        </p:nvSpPr>
        <p:spPr bwMode="auto">
          <a:xfrm flipH="1">
            <a:off x="8229600" y="3200400"/>
            <a:ext cx="381000" cy="304800"/>
          </a:xfrm>
          <a:prstGeom prst="line">
            <a:avLst/>
          </a:prstGeom>
          <a:noFill/>
          <a:ln w="9525">
            <a:solidFill>
              <a:schemeClr val="tx1"/>
            </a:solidFill>
            <a:round/>
            <a:headEnd/>
            <a:tailEnd/>
          </a:ln>
          <a:effectLst/>
        </p:spPr>
        <p:txBody>
          <a:bodyPr/>
          <a:lstStyle/>
          <a:p>
            <a:endParaRPr lang="en-US"/>
          </a:p>
        </p:txBody>
      </p:sp>
      <p:sp>
        <p:nvSpPr>
          <p:cNvPr id="21540" name="Arc 36"/>
          <p:cNvSpPr>
            <a:spLocks/>
          </p:cNvSpPr>
          <p:nvPr/>
        </p:nvSpPr>
        <p:spPr bwMode="auto">
          <a:xfrm rot="18663869">
            <a:off x="6934200" y="3276600"/>
            <a:ext cx="914400" cy="914400"/>
          </a:xfrm>
          <a:custGeom>
            <a:avLst/>
            <a:gdLst>
              <a:gd name="G0" fmla="+- 0 0 0"/>
              <a:gd name="G1" fmla="+- 21600 0 0"/>
              <a:gd name="G2" fmla="+- 21600 0 0"/>
              <a:gd name="T0" fmla="*/ 0 w 21600"/>
              <a:gd name="T1" fmla="*/ 0 h 21600"/>
              <a:gd name="T2" fmla="*/ 21600 w 21600"/>
              <a:gd name="T3" fmla="*/ 21589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5" y="0"/>
                  <a:pt x="21593" y="9663"/>
                  <a:pt x="21599" y="21589"/>
                </a:cubicBezTo>
              </a:path>
              <a:path w="21600" h="21600" stroke="0" extrusionOk="0">
                <a:moveTo>
                  <a:pt x="-1" y="0"/>
                </a:moveTo>
                <a:cubicBezTo>
                  <a:pt x="11925" y="0"/>
                  <a:pt x="21593" y="9663"/>
                  <a:pt x="21599" y="21589"/>
                </a:cubicBezTo>
                <a:lnTo>
                  <a:pt x="0" y="21600"/>
                </a:lnTo>
                <a:close/>
              </a:path>
            </a:pathLst>
          </a:custGeom>
          <a:noFill/>
          <a:ln w="19050">
            <a:solidFill>
              <a:schemeClr val="bg1"/>
            </a:solidFill>
            <a:round/>
            <a:headEnd type="triangle" w="med" len="med"/>
            <a:tailEnd/>
          </a:ln>
          <a:effectLst/>
        </p:spPr>
        <p:txBody>
          <a:bodyPr wrap="none" anchor="ctr"/>
          <a:lstStyle/>
          <a:p>
            <a:endParaRPr lang="en-US"/>
          </a:p>
        </p:txBody>
      </p:sp>
      <p:sp>
        <p:nvSpPr>
          <p:cNvPr id="21541" name="Rectangle 37"/>
          <p:cNvSpPr>
            <a:spLocks noChangeArrowheads="1"/>
          </p:cNvSpPr>
          <p:nvPr/>
        </p:nvSpPr>
        <p:spPr bwMode="auto">
          <a:xfrm>
            <a:off x="5181600" y="4953000"/>
            <a:ext cx="685800" cy="457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1542" name="Line 38"/>
          <p:cNvSpPr>
            <a:spLocks noChangeShapeType="1"/>
          </p:cNvSpPr>
          <p:nvPr/>
        </p:nvSpPr>
        <p:spPr bwMode="auto">
          <a:xfrm>
            <a:off x="4572000" y="5029200"/>
            <a:ext cx="609600" cy="0"/>
          </a:xfrm>
          <a:prstGeom prst="line">
            <a:avLst/>
          </a:prstGeom>
          <a:noFill/>
          <a:ln w="9525">
            <a:solidFill>
              <a:schemeClr val="tx1"/>
            </a:solidFill>
            <a:round/>
            <a:headEnd/>
            <a:tailEnd type="triangle" w="med" len="med"/>
          </a:ln>
          <a:effectLst/>
        </p:spPr>
        <p:txBody>
          <a:bodyPr/>
          <a:lstStyle/>
          <a:p>
            <a:endParaRPr lang="en-US"/>
          </a:p>
        </p:txBody>
      </p:sp>
      <p:sp>
        <p:nvSpPr>
          <p:cNvPr id="21543" name="Line 39"/>
          <p:cNvSpPr>
            <a:spLocks noChangeShapeType="1"/>
          </p:cNvSpPr>
          <p:nvPr/>
        </p:nvSpPr>
        <p:spPr bwMode="auto">
          <a:xfrm flipH="1">
            <a:off x="4572000" y="5257800"/>
            <a:ext cx="609600" cy="0"/>
          </a:xfrm>
          <a:prstGeom prst="line">
            <a:avLst/>
          </a:prstGeom>
          <a:noFill/>
          <a:ln w="9525">
            <a:solidFill>
              <a:schemeClr val="tx1"/>
            </a:solidFill>
            <a:round/>
            <a:headEnd/>
            <a:tailEnd type="triangle" w="med" len="med"/>
          </a:ln>
          <a:effectLst/>
        </p:spPr>
        <p:txBody>
          <a:bodyPr/>
          <a:lstStyle/>
          <a:p>
            <a:endParaRPr lang="en-US"/>
          </a:p>
        </p:txBody>
      </p:sp>
      <p:sp>
        <p:nvSpPr>
          <p:cNvPr id="21544" name="Text Box 40"/>
          <p:cNvSpPr txBox="1">
            <a:spLocks noChangeArrowheads="1"/>
          </p:cNvSpPr>
          <p:nvPr/>
        </p:nvSpPr>
        <p:spPr bwMode="auto">
          <a:xfrm>
            <a:off x="5029200" y="5410200"/>
            <a:ext cx="1600200" cy="641350"/>
          </a:xfrm>
          <a:prstGeom prst="rect">
            <a:avLst/>
          </a:prstGeom>
          <a:noFill/>
          <a:ln w="9525">
            <a:noFill/>
            <a:miter lim="800000"/>
            <a:headEnd/>
            <a:tailEnd/>
          </a:ln>
          <a:effectLst/>
        </p:spPr>
        <p:txBody>
          <a:bodyPr>
            <a:spAutoFit/>
          </a:bodyPr>
          <a:lstStyle/>
          <a:p>
            <a:r>
              <a:rPr lang="en-US">
                <a:solidFill>
                  <a:srgbClr val="9900CC"/>
                </a:solidFill>
              </a:rPr>
              <a:t>Read – write head</a:t>
            </a:r>
          </a:p>
        </p:txBody>
      </p:sp>
      <p:sp>
        <p:nvSpPr>
          <p:cNvPr id="21546" name="Line 42"/>
          <p:cNvSpPr>
            <a:spLocks noChangeShapeType="1"/>
          </p:cNvSpPr>
          <p:nvPr/>
        </p:nvSpPr>
        <p:spPr bwMode="auto">
          <a:xfrm flipH="1">
            <a:off x="5867400" y="5283200"/>
            <a:ext cx="609600" cy="0"/>
          </a:xfrm>
          <a:prstGeom prst="line">
            <a:avLst/>
          </a:prstGeom>
          <a:noFill/>
          <a:ln w="9525">
            <a:solidFill>
              <a:schemeClr val="tx1"/>
            </a:solidFill>
            <a:round/>
            <a:headEnd/>
            <a:tailEnd type="triangle" w="med" len="med"/>
          </a:ln>
          <a:effectLst/>
        </p:spPr>
        <p:txBody>
          <a:bodyPr/>
          <a:lstStyle/>
          <a:p>
            <a:endParaRPr lang="en-US"/>
          </a:p>
        </p:txBody>
      </p:sp>
      <p:sp>
        <p:nvSpPr>
          <p:cNvPr id="21547" name="Line 43"/>
          <p:cNvSpPr>
            <a:spLocks noChangeShapeType="1"/>
          </p:cNvSpPr>
          <p:nvPr/>
        </p:nvSpPr>
        <p:spPr bwMode="auto">
          <a:xfrm>
            <a:off x="5867400" y="5054600"/>
            <a:ext cx="381000" cy="0"/>
          </a:xfrm>
          <a:prstGeom prst="line">
            <a:avLst/>
          </a:prstGeom>
          <a:noFill/>
          <a:ln w="9525">
            <a:solidFill>
              <a:schemeClr val="tx1"/>
            </a:solidFill>
            <a:round/>
            <a:headEnd/>
            <a:tailEnd type="triangle" w="med" len="med"/>
          </a:ln>
          <a:effectLst/>
        </p:spPr>
        <p:txBody>
          <a:bodyPr/>
          <a:lstStyle/>
          <a:p>
            <a:endParaRPr lang="en-US"/>
          </a:p>
        </p:txBody>
      </p:sp>
      <p:sp>
        <p:nvSpPr>
          <p:cNvPr id="21549" name="Text Box 45"/>
          <p:cNvSpPr txBox="1">
            <a:spLocks noChangeArrowheads="1"/>
          </p:cNvSpPr>
          <p:nvPr/>
        </p:nvSpPr>
        <p:spPr bwMode="auto">
          <a:xfrm>
            <a:off x="7004050" y="3595688"/>
            <a:ext cx="996950" cy="366712"/>
          </a:xfrm>
          <a:prstGeom prst="rect">
            <a:avLst/>
          </a:prstGeom>
          <a:noFill/>
          <a:ln w="9525">
            <a:noFill/>
            <a:miter lim="800000"/>
            <a:headEnd/>
            <a:tailEnd/>
          </a:ln>
          <a:effectLst/>
        </p:spPr>
        <p:txBody>
          <a:bodyPr wrap="none">
            <a:spAutoFit/>
          </a:bodyPr>
          <a:lstStyle/>
          <a:p>
            <a:r>
              <a:rPr lang="en-US">
                <a:solidFill>
                  <a:schemeClr val="bg1"/>
                </a:solidFill>
              </a:rPr>
              <a:t>Motion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lstStyle/>
          <a:p>
            <a:r>
              <a:rPr lang="en-US"/>
              <a:t>Access Methods contd.,</a:t>
            </a:r>
          </a:p>
        </p:txBody>
      </p:sp>
      <p:sp>
        <p:nvSpPr>
          <p:cNvPr id="23555" name="Rectangle 3"/>
          <p:cNvSpPr>
            <a:spLocks noGrp="1" noChangeArrowheads="1"/>
          </p:cNvSpPr>
          <p:nvPr>
            <p:ph type="body" idx="1"/>
          </p:nvPr>
        </p:nvSpPr>
        <p:spPr>
          <a:xfrm>
            <a:off x="152400" y="1295400"/>
            <a:ext cx="4572000" cy="5562600"/>
          </a:xfrm>
        </p:spPr>
        <p:txBody>
          <a:bodyPr/>
          <a:lstStyle/>
          <a:p>
            <a:pPr>
              <a:lnSpc>
                <a:spcPct val="90000"/>
              </a:lnSpc>
            </a:pPr>
            <a:r>
              <a:rPr lang="en-US"/>
              <a:t>Direct access</a:t>
            </a:r>
          </a:p>
          <a:p>
            <a:pPr lvl="1">
              <a:lnSpc>
                <a:spcPct val="90000"/>
              </a:lnSpc>
            </a:pPr>
            <a:r>
              <a:rPr lang="en-US"/>
              <a:t>Also referred as semi random access memory</a:t>
            </a:r>
          </a:p>
          <a:p>
            <a:pPr lvl="1">
              <a:lnSpc>
                <a:spcPct val="90000"/>
              </a:lnSpc>
            </a:pPr>
            <a:r>
              <a:rPr lang="en-US"/>
              <a:t>Shared read/write head is involved.</a:t>
            </a:r>
          </a:p>
          <a:p>
            <a:pPr lvl="1">
              <a:lnSpc>
                <a:spcPct val="90000"/>
              </a:lnSpc>
            </a:pPr>
            <a:r>
              <a:rPr lang="en-US"/>
              <a:t>Access time is variable</a:t>
            </a:r>
          </a:p>
          <a:p>
            <a:pPr lvl="1">
              <a:lnSpc>
                <a:spcPct val="90000"/>
              </a:lnSpc>
            </a:pPr>
            <a:r>
              <a:rPr lang="en-US"/>
              <a:t>The track is accessed randomly but access within each track is serial</a:t>
            </a:r>
          </a:p>
          <a:p>
            <a:pPr lvl="1">
              <a:lnSpc>
                <a:spcPct val="90000"/>
              </a:lnSpc>
            </a:pPr>
            <a:r>
              <a:rPr lang="en-US"/>
              <a:t>Ex: Magnetic Disk</a:t>
            </a:r>
          </a:p>
        </p:txBody>
      </p:sp>
      <p:pic>
        <p:nvPicPr>
          <p:cNvPr id="23556" name="Picture 4"/>
          <p:cNvPicPr>
            <a:picLocks noChangeAspect="1" noChangeArrowheads="1"/>
          </p:cNvPicPr>
          <p:nvPr/>
        </p:nvPicPr>
        <p:blipFill>
          <a:blip r:embed="rId3"/>
          <a:srcRect/>
          <a:stretch>
            <a:fillRect/>
          </a:stretch>
        </p:blipFill>
        <p:spPr bwMode="auto">
          <a:xfrm>
            <a:off x="4876800" y="990600"/>
            <a:ext cx="4038600" cy="5638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792163"/>
          </a:xfrm>
        </p:spPr>
        <p:txBody>
          <a:bodyPr/>
          <a:lstStyle/>
          <a:p>
            <a:r>
              <a:rPr lang="en-US"/>
              <a:t>Access methods contd.,</a:t>
            </a:r>
          </a:p>
        </p:txBody>
      </p:sp>
      <p:sp>
        <p:nvSpPr>
          <p:cNvPr id="25603" name="Rectangle 3"/>
          <p:cNvSpPr>
            <a:spLocks noGrp="1" noChangeArrowheads="1"/>
          </p:cNvSpPr>
          <p:nvPr>
            <p:ph type="body" idx="1"/>
          </p:nvPr>
        </p:nvSpPr>
        <p:spPr>
          <a:xfrm>
            <a:off x="457200" y="914400"/>
            <a:ext cx="8229600" cy="3230563"/>
          </a:xfrm>
        </p:spPr>
        <p:txBody>
          <a:bodyPr/>
          <a:lstStyle/>
          <a:p>
            <a:pPr>
              <a:lnSpc>
                <a:spcPct val="90000"/>
              </a:lnSpc>
            </a:pPr>
            <a:r>
              <a:rPr lang="en-US" sz="2800"/>
              <a:t>Random Access</a:t>
            </a:r>
          </a:p>
          <a:p>
            <a:pPr lvl="1">
              <a:lnSpc>
                <a:spcPct val="90000"/>
              </a:lnSpc>
            </a:pPr>
            <a:r>
              <a:rPr lang="en-US" sz="2400"/>
              <a:t>Each addressable location in memory has unique, physically wired – in addressing mechanism</a:t>
            </a:r>
          </a:p>
          <a:p>
            <a:pPr lvl="1">
              <a:lnSpc>
                <a:spcPct val="90000"/>
              </a:lnSpc>
            </a:pPr>
            <a:r>
              <a:rPr lang="en-US" sz="2400"/>
              <a:t>Time to access a location is independent of the sequences of prior access and is constant</a:t>
            </a:r>
          </a:p>
          <a:p>
            <a:pPr lvl="1">
              <a:lnSpc>
                <a:spcPct val="90000"/>
              </a:lnSpc>
            </a:pPr>
            <a:r>
              <a:rPr lang="en-US" sz="2400"/>
              <a:t>Main memory systems are a random access</a:t>
            </a:r>
          </a:p>
          <a:p>
            <a:pPr lvl="1">
              <a:lnSpc>
                <a:spcPct val="90000"/>
              </a:lnSpc>
            </a:pPr>
            <a:r>
              <a:rPr lang="en-US" sz="2400"/>
              <a:t>Storage locations can be accessed in any order</a:t>
            </a:r>
          </a:p>
          <a:p>
            <a:pPr lvl="1">
              <a:lnSpc>
                <a:spcPct val="90000"/>
              </a:lnSpc>
            </a:pPr>
            <a:r>
              <a:rPr lang="en-US" sz="2400"/>
              <a:t>Semi conductor memories</a:t>
            </a:r>
          </a:p>
          <a:p>
            <a:pPr lvl="1">
              <a:lnSpc>
                <a:spcPct val="90000"/>
              </a:lnSpc>
            </a:pPr>
            <a:endParaRPr lang="en-US" sz="2400"/>
          </a:p>
        </p:txBody>
      </p:sp>
      <p:sp>
        <p:nvSpPr>
          <p:cNvPr id="25604" name="Rectangle 4"/>
          <p:cNvSpPr>
            <a:spLocks noChangeArrowheads="1"/>
          </p:cNvSpPr>
          <p:nvPr/>
        </p:nvSpPr>
        <p:spPr bwMode="auto">
          <a:xfrm>
            <a:off x="914400" y="4191000"/>
            <a:ext cx="7696200" cy="4572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25605" name="Rectangle 5"/>
          <p:cNvSpPr>
            <a:spLocks noChangeArrowheads="1"/>
          </p:cNvSpPr>
          <p:nvPr/>
        </p:nvSpPr>
        <p:spPr bwMode="auto">
          <a:xfrm>
            <a:off x="9144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06" name="Rectangle 6"/>
          <p:cNvSpPr>
            <a:spLocks noChangeArrowheads="1"/>
          </p:cNvSpPr>
          <p:nvPr/>
        </p:nvSpPr>
        <p:spPr bwMode="auto">
          <a:xfrm>
            <a:off x="16764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07" name="Rectangle 7"/>
          <p:cNvSpPr>
            <a:spLocks noChangeArrowheads="1"/>
          </p:cNvSpPr>
          <p:nvPr/>
        </p:nvSpPr>
        <p:spPr bwMode="auto">
          <a:xfrm>
            <a:off x="24384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08" name="Rectangle 8"/>
          <p:cNvSpPr>
            <a:spLocks noChangeArrowheads="1"/>
          </p:cNvSpPr>
          <p:nvPr/>
        </p:nvSpPr>
        <p:spPr bwMode="auto">
          <a:xfrm>
            <a:off x="32004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09" name="Rectangle 9"/>
          <p:cNvSpPr>
            <a:spLocks noChangeArrowheads="1"/>
          </p:cNvSpPr>
          <p:nvPr/>
        </p:nvSpPr>
        <p:spPr bwMode="auto">
          <a:xfrm>
            <a:off x="40386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0" name="Rectangle 10"/>
          <p:cNvSpPr>
            <a:spLocks noChangeArrowheads="1"/>
          </p:cNvSpPr>
          <p:nvPr/>
        </p:nvSpPr>
        <p:spPr bwMode="auto">
          <a:xfrm>
            <a:off x="48768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1" name="Rectangle 11"/>
          <p:cNvSpPr>
            <a:spLocks noChangeArrowheads="1"/>
          </p:cNvSpPr>
          <p:nvPr/>
        </p:nvSpPr>
        <p:spPr bwMode="auto">
          <a:xfrm>
            <a:off x="56896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2" name="Rectangle 12"/>
          <p:cNvSpPr>
            <a:spLocks noChangeArrowheads="1"/>
          </p:cNvSpPr>
          <p:nvPr/>
        </p:nvSpPr>
        <p:spPr bwMode="auto">
          <a:xfrm>
            <a:off x="64516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3" name="Rectangle 13"/>
          <p:cNvSpPr>
            <a:spLocks noChangeArrowheads="1"/>
          </p:cNvSpPr>
          <p:nvPr/>
        </p:nvSpPr>
        <p:spPr bwMode="auto">
          <a:xfrm>
            <a:off x="72009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4" name="Rectangle 14"/>
          <p:cNvSpPr>
            <a:spLocks noChangeArrowheads="1"/>
          </p:cNvSpPr>
          <p:nvPr/>
        </p:nvSpPr>
        <p:spPr bwMode="auto">
          <a:xfrm>
            <a:off x="8039100" y="4953000"/>
            <a:ext cx="457200" cy="838200"/>
          </a:xfrm>
          <a:prstGeom prst="rect">
            <a:avLst/>
          </a:prstGeom>
          <a:solidFill>
            <a:srgbClr val="FF6699"/>
          </a:solidFill>
          <a:ln w="9525">
            <a:solidFill>
              <a:schemeClr val="tx1"/>
            </a:solidFill>
            <a:miter lim="800000"/>
            <a:headEnd/>
            <a:tailEnd/>
          </a:ln>
          <a:effectLst/>
        </p:spPr>
        <p:txBody>
          <a:bodyPr wrap="none" anchor="ctr"/>
          <a:lstStyle/>
          <a:p>
            <a:endParaRPr lang="en-US"/>
          </a:p>
        </p:txBody>
      </p:sp>
      <p:sp>
        <p:nvSpPr>
          <p:cNvPr id="25615" name="Line 15"/>
          <p:cNvSpPr>
            <a:spLocks noChangeShapeType="1"/>
          </p:cNvSpPr>
          <p:nvPr/>
        </p:nvSpPr>
        <p:spPr bwMode="auto">
          <a:xfrm>
            <a:off x="9906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16" name="Line 16"/>
          <p:cNvSpPr>
            <a:spLocks noChangeShapeType="1"/>
          </p:cNvSpPr>
          <p:nvPr/>
        </p:nvSpPr>
        <p:spPr bwMode="auto">
          <a:xfrm flipV="1">
            <a:off x="12192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17" name="Line 17"/>
          <p:cNvSpPr>
            <a:spLocks noChangeShapeType="1"/>
          </p:cNvSpPr>
          <p:nvPr/>
        </p:nvSpPr>
        <p:spPr bwMode="auto">
          <a:xfrm>
            <a:off x="17780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18" name="Line 18"/>
          <p:cNvSpPr>
            <a:spLocks noChangeShapeType="1"/>
          </p:cNvSpPr>
          <p:nvPr/>
        </p:nvSpPr>
        <p:spPr bwMode="auto">
          <a:xfrm flipV="1">
            <a:off x="20066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19" name="Line 19"/>
          <p:cNvSpPr>
            <a:spLocks noChangeShapeType="1"/>
          </p:cNvSpPr>
          <p:nvPr/>
        </p:nvSpPr>
        <p:spPr bwMode="auto">
          <a:xfrm>
            <a:off x="25527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0" name="Line 20"/>
          <p:cNvSpPr>
            <a:spLocks noChangeShapeType="1"/>
          </p:cNvSpPr>
          <p:nvPr/>
        </p:nvSpPr>
        <p:spPr bwMode="auto">
          <a:xfrm flipV="1">
            <a:off x="27813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1" name="Line 21"/>
          <p:cNvSpPr>
            <a:spLocks noChangeShapeType="1"/>
          </p:cNvSpPr>
          <p:nvPr/>
        </p:nvSpPr>
        <p:spPr bwMode="auto">
          <a:xfrm>
            <a:off x="33020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2" name="Line 22"/>
          <p:cNvSpPr>
            <a:spLocks noChangeShapeType="1"/>
          </p:cNvSpPr>
          <p:nvPr/>
        </p:nvSpPr>
        <p:spPr bwMode="auto">
          <a:xfrm flipV="1">
            <a:off x="35306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3" name="Line 23"/>
          <p:cNvSpPr>
            <a:spLocks noChangeShapeType="1"/>
          </p:cNvSpPr>
          <p:nvPr/>
        </p:nvSpPr>
        <p:spPr bwMode="auto">
          <a:xfrm>
            <a:off x="41402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4" name="Line 24"/>
          <p:cNvSpPr>
            <a:spLocks noChangeShapeType="1"/>
          </p:cNvSpPr>
          <p:nvPr/>
        </p:nvSpPr>
        <p:spPr bwMode="auto">
          <a:xfrm flipV="1">
            <a:off x="43688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5" name="Line 25"/>
          <p:cNvSpPr>
            <a:spLocks noChangeShapeType="1"/>
          </p:cNvSpPr>
          <p:nvPr/>
        </p:nvSpPr>
        <p:spPr bwMode="auto">
          <a:xfrm>
            <a:off x="50038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6" name="Line 26"/>
          <p:cNvSpPr>
            <a:spLocks noChangeShapeType="1"/>
          </p:cNvSpPr>
          <p:nvPr/>
        </p:nvSpPr>
        <p:spPr bwMode="auto">
          <a:xfrm flipV="1">
            <a:off x="52324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7" name="Line 27"/>
          <p:cNvSpPr>
            <a:spLocks noChangeShapeType="1"/>
          </p:cNvSpPr>
          <p:nvPr/>
        </p:nvSpPr>
        <p:spPr bwMode="auto">
          <a:xfrm>
            <a:off x="57912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8" name="Line 28"/>
          <p:cNvSpPr>
            <a:spLocks noChangeShapeType="1"/>
          </p:cNvSpPr>
          <p:nvPr/>
        </p:nvSpPr>
        <p:spPr bwMode="auto">
          <a:xfrm flipV="1">
            <a:off x="60198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29" name="Line 29"/>
          <p:cNvSpPr>
            <a:spLocks noChangeShapeType="1"/>
          </p:cNvSpPr>
          <p:nvPr/>
        </p:nvSpPr>
        <p:spPr bwMode="auto">
          <a:xfrm>
            <a:off x="65659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0" name="Line 30"/>
          <p:cNvSpPr>
            <a:spLocks noChangeShapeType="1"/>
          </p:cNvSpPr>
          <p:nvPr/>
        </p:nvSpPr>
        <p:spPr bwMode="auto">
          <a:xfrm flipV="1">
            <a:off x="67945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1" name="Line 31"/>
          <p:cNvSpPr>
            <a:spLocks noChangeShapeType="1"/>
          </p:cNvSpPr>
          <p:nvPr/>
        </p:nvSpPr>
        <p:spPr bwMode="auto">
          <a:xfrm>
            <a:off x="73152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2" name="Line 32"/>
          <p:cNvSpPr>
            <a:spLocks noChangeShapeType="1"/>
          </p:cNvSpPr>
          <p:nvPr/>
        </p:nvSpPr>
        <p:spPr bwMode="auto">
          <a:xfrm flipV="1">
            <a:off x="75438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3" name="Line 33"/>
          <p:cNvSpPr>
            <a:spLocks noChangeShapeType="1"/>
          </p:cNvSpPr>
          <p:nvPr/>
        </p:nvSpPr>
        <p:spPr bwMode="auto">
          <a:xfrm>
            <a:off x="81534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4" name="Line 34"/>
          <p:cNvSpPr>
            <a:spLocks noChangeShapeType="1"/>
          </p:cNvSpPr>
          <p:nvPr/>
        </p:nvSpPr>
        <p:spPr bwMode="auto">
          <a:xfrm flipV="1">
            <a:off x="8382000" y="4648200"/>
            <a:ext cx="0" cy="304800"/>
          </a:xfrm>
          <a:prstGeom prst="line">
            <a:avLst/>
          </a:prstGeom>
          <a:noFill/>
          <a:ln w="9525">
            <a:solidFill>
              <a:schemeClr val="tx1"/>
            </a:solidFill>
            <a:round/>
            <a:headEnd/>
            <a:tailEnd type="triangle" w="med" len="med"/>
          </a:ln>
          <a:effectLst/>
        </p:spPr>
        <p:txBody>
          <a:bodyPr/>
          <a:lstStyle/>
          <a:p>
            <a:endParaRPr lang="en-US"/>
          </a:p>
        </p:txBody>
      </p:sp>
      <p:sp>
        <p:nvSpPr>
          <p:cNvPr id="25635" name="Rectangle 35"/>
          <p:cNvSpPr>
            <a:spLocks noChangeArrowheads="1"/>
          </p:cNvSpPr>
          <p:nvPr/>
        </p:nvSpPr>
        <p:spPr bwMode="auto">
          <a:xfrm>
            <a:off x="914400" y="6096000"/>
            <a:ext cx="7696200" cy="457200"/>
          </a:xfrm>
          <a:prstGeom prst="rect">
            <a:avLst/>
          </a:prstGeom>
          <a:solidFill>
            <a:srgbClr val="99CCFF"/>
          </a:solidFill>
          <a:ln w="9525">
            <a:solidFill>
              <a:schemeClr val="tx1"/>
            </a:solidFill>
            <a:miter lim="800000"/>
            <a:headEnd/>
            <a:tailEnd/>
          </a:ln>
          <a:effectLst/>
        </p:spPr>
        <p:txBody>
          <a:bodyPr wrap="none" anchor="ctr"/>
          <a:lstStyle/>
          <a:p>
            <a:endParaRPr lang="en-US"/>
          </a:p>
        </p:txBody>
      </p:sp>
      <p:sp>
        <p:nvSpPr>
          <p:cNvPr id="25636" name="Line 36"/>
          <p:cNvSpPr>
            <a:spLocks noChangeShapeType="1"/>
          </p:cNvSpPr>
          <p:nvPr/>
        </p:nvSpPr>
        <p:spPr bwMode="auto">
          <a:xfrm>
            <a:off x="1524000" y="6096000"/>
            <a:ext cx="0" cy="457200"/>
          </a:xfrm>
          <a:prstGeom prst="line">
            <a:avLst/>
          </a:prstGeom>
          <a:noFill/>
          <a:ln w="9525">
            <a:solidFill>
              <a:schemeClr val="tx1"/>
            </a:solidFill>
            <a:round/>
            <a:headEnd/>
            <a:tailEnd/>
          </a:ln>
          <a:effectLst/>
        </p:spPr>
        <p:txBody>
          <a:bodyPr/>
          <a:lstStyle/>
          <a:p>
            <a:endParaRPr lang="en-US"/>
          </a:p>
        </p:txBody>
      </p:sp>
      <p:sp>
        <p:nvSpPr>
          <p:cNvPr id="25637" name="Line 37"/>
          <p:cNvSpPr>
            <a:spLocks noChangeShapeType="1"/>
          </p:cNvSpPr>
          <p:nvPr/>
        </p:nvSpPr>
        <p:spPr bwMode="auto">
          <a:xfrm>
            <a:off x="2286000" y="6096000"/>
            <a:ext cx="0" cy="457200"/>
          </a:xfrm>
          <a:prstGeom prst="line">
            <a:avLst/>
          </a:prstGeom>
          <a:noFill/>
          <a:ln w="9525">
            <a:solidFill>
              <a:schemeClr val="tx1"/>
            </a:solidFill>
            <a:round/>
            <a:headEnd/>
            <a:tailEnd/>
          </a:ln>
          <a:effectLst/>
        </p:spPr>
        <p:txBody>
          <a:bodyPr/>
          <a:lstStyle/>
          <a:p>
            <a:endParaRPr lang="en-US"/>
          </a:p>
        </p:txBody>
      </p:sp>
      <p:sp>
        <p:nvSpPr>
          <p:cNvPr id="25638" name="Line 38"/>
          <p:cNvSpPr>
            <a:spLocks noChangeShapeType="1"/>
          </p:cNvSpPr>
          <p:nvPr/>
        </p:nvSpPr>
        <p:spPr bwMode="auto">
          <a:xfrm>
            <a:off x="3048000" y="6096000"/>
            <a:ext cx="0" cy="457200"/>
          </a:xfrm>
          <a:prstGeom prst="line">
            <a:avLst/>
          </a:prstGeom>
          <a:noFill/>
          <a:ln w="9525">
            <a:solidFill>
              <a:schemeClr val="tx1"/>
            </a:solidFill>
            <a:round/>
            <a:headEnd/>
            <a:tailEnd/>
          </a:ln>
          <a:effectLst/>
        </p:spPr>
        <p:txBody>
          <a:bodyPr/>
          <a:lstStyle/>
          <a:p>
            <a:endParaRPr lang="en-US"/>
          </a:p>
        </p:txBody>
      </p:sp>
      <p:sp>
        <p:nvSpPr>
          <p:cNvPr id="25639" name="Line 39"/>
          <p:cNvSpPr>
            <a:spLocks noChangeShapeType="1"/>
          </p:cNvSpPr>
          <p:nvPr/>
        </p:nvSpPr>
        <p:spPr bwMode="auto">
          <a:xfrm>
            <a:off x="3810000" y="6096000"/>
            <a:ext cx="0" cy="457200"/>
          </a:xfrm>
          <a:prstGeom prst="line">
            <a:avLst/>
          </a:prstGeom>
          <a:noFill/>
          <a:ln w="9525">
            <a:solidFill>
              <a:schemeClr val="tx1"/>
            </a:solidFill>
            <a:round/>
            <a:headEnd/>
            <a:tailEnd/>
          </a:ln>
          <a:effectLst/>
        </p:spPr>
        <p:txBody>
          <a:bodyPr/>
          <a:lstStyle/>
          <a:p>
            <a:endParaRPr lang="en-US"/>
          </a:p>
        </p:txBody>
      </p:sp>
      <p:sp>
        <p:nvSpPr>
          <p:cNvPr id="25640" name="Line 40"/>
          <p:cNvSpPr>
            <a:spLocks noChangeShapeType="1"/>
          </p:cNvSpPr>
          <p:nvPr/>
        </p:nvSpPr>
        <p:spPr bwMode="auto">
          <a:xfrm>
            <a:off x="4648200" y="6096000"/>
            <a:ext cx="0" cy="457200"/>
          </a:xfrm>
          <a:prstGeom prst="line">
            <a:avLst/>
          </a:prstGeom>
          <a:noFill/>
          <a:ln w="9525">
            <a:solidFill>
              <a:schemeClr val="tx1"/>
            </a:solidFill>
            <a:round/>
            <a:headEnd/>
            <a:tailEnd/>
          </a:ln>
          <a:effectLst/>
        </p:spPr>
        <p:txBody>
          <a:bodyPr/>
          <a:lstStyle/>
          <a:p>
            <a:endParaRPr lang="en-US"/>
          </a:p>
        </p:txBody>
      </p:sp>
      <p:sp>
        <p:nvSpPr>
          <p:cNvPr id="25641" name="Line 41"/>
          <p:cNvSpPr>
            <a:spLocks noChangeShapeType="1"/>
          </p:cNvSpPr>
          <p:nvPr/>
        </p:nvSpPr>
        <p:spPr bwMode="auto">
          <a:xfrm>
            <a:off x="5486400" y="6096000"/>
            <a:ext cx="0" cy="457200"/>
          </a:xfrm>
          <a:prstGeom prst="line">
            <a:avLst/>
          </a:prstGeom>
          <a:noFill/>
          <a:ln w="9525">
            <a:solidFill>
              <a:schemeClr val="tx1"/>
            </a:solidFill>
            <a:round/>
            <a:headEnd/>
            <a:tailEnd/>
          </a:ln>
          <a:effectLst/>
        </p:spPr>
        <p:txBody>
          <a:bodyPr/>
          <a:lstStyle/>
          <a:p>
            <a:endParaRPr lang="en-US"/>
          </a:p>
        </p:txBody>
      </p:sp>
      <p:sp>
        <p:nvSpPr>
          <p:cNvPr id="25642" name="Line 42"/>
          <p:cNvSpPr>
            <a:spLocks noChangeShapeType="1"/>
          </p:cNvSpPr>
          <p:nvPr/>
        </p:nvSpPr>
        <p:spPr bwMode="auto">
          <a:xfrm>
            <a:off x="6324600" y="6096000"/>
            <a:ext cx="0" cy="457200"/>
          </a:xfrm>
          <a:prstGeom prst="line">
            <a:avLst/>
          </a:prstGeom>
          <a:noFill/>
          <a:ln w="9525">
            <a:solidFill>
              <a:schemeClr val="tx1"/>
            </a:solidFill>
            <a:round/>
            <a:headEnd/>
            <a:tailEnd/>
          </a:ln>
          <a:effectLst/>
        </p:spPr>
        <p:txBody>
          <a:bodyPr/>
          <a:lstStyle/>
          <a:p>
            <a:endParaRPr lang="en-US"/>
          </a:p>
        </p:txBody>
      </p:sp>
      <p:sp>
        <p:nvSpPr>
          <p:cNvPr id="25643" name="Line 43"/>
          <p:cNvSpPr>
            <a:spLocks noChangeShapeType="1"/>
          </p:cNvSpPr>
          <p:nvPr/>
        </p:nvSpPr>
        <p:spPr bwMode="auto">
          <a:xfrm>
            <a:off x="7086600" y="6096000"/>
            <a:ext cx="0" cy="457200"/>
          </a:xfrm>
          <a:prstGeom prst="line">
            <a:avLst/>
          </a:prstGeom>
          <a:noFill/>
          <a:ln w="9525">
            <a:solidFill>
              <a:schemeClr val="tx1"/>
            </a:solidFill>
            <a:round/>
            <a:headEnd/>
            <a:tailEnd/>
          </a:ln>
          <a:effectLst/>
        </p:spPr>
        <p:txBody>
          <a:bodyPr/>
          <a:lstStyle/>
          <a:p>
            <a:endParaRPr lang="en-US"/>
          </a:p>
        </p:txBody>
      </p:sp>
      <p:sp>
        <p:nvSpPr>
          <p:cNvPr id="25644" name="Line 44"/>
          <p:cNvSpPr>
            <a:spLocks noChangeShapeType="1"/>
          </p:cNvSpPr>
          <p:nvPr/>
        </p:nvSpPr>
        <p:spPr bwMode="auto">
          <a:xfrm>
            <a:off x="7848600" y="6096000"/>
            <a:ext cx="0" cy="457200"/>
          </a:xfrm>
          <a:prstGeom prst="line">
            <a:avLst/>
          </a:prstGeom>
          <a:noFill/>
          <a:ln w="9525">
            <a:solidFill>
              <a:schemeClr val="tx1"/>
            </a:solidFill>
            <a:round/>
            <a:headEnd/>
            <a:tailEnd/>
          </a:ln>
          <a:effectLst/>
        </p:spPr>
        <p:txBody>
          <a:bodyPr/>
          <a:lstStyle/>
          <a:p>
            <a:endParaRPr lang="en-US"/>
          </a:p>
        </p:txBody>
      </p:sp>
      <p:sp>
        <p:nvSpPr>
          <p:cNvPr id="25645" name="Text Box 45"/>
          <p:cNvSpPr txBox="1">
            <a:spLocks noChangeArrowheads="1"/>
          </p:cNvSpPr>
          <p:nvPr/>
        </p:nvSpPr>
        <p:spPr bwMode="auto">
          <a:xfrm>
            <a:off x="76200" y="4876800"/>
            <a:ext cx="1082675" cy="915988"/>
          </a:xfrm>
          <a:prstGeom prst="rect">
            <a:avLst/>
          </a:prstGeom>
          <a:noFill/>
          <a:ln w="9525">
            <a:noFill/>
            <a:miter lim="800000"/>
            <a:headEnd/>
            <a:tailEnd/>
          </a:ln>
          <a:effectLst/>
        </p:spPr>
        <p:txBody>
          <a:bodyPr>
            <a:spAutoFit/>
          </a:bodyPr>
          <a:lstStyle/>
          <a:p>
            <a:r>
              <a:rPr lang="en-US"/>
              <a:t>Read write heads</a:t>
            </a:r>
          </a:p>
        </p:txBody>
      </p:sp>
      <p:sp>
        <p:nvSpPr>
          <p:cNvPr id="25646" name="Text Box 46"/>
          <p:cNvSpPr txBox="1">
            <a:spLocks noChangeArrowheads="1"/>
          </p:cNvSpPr>
          <p:nvPr/>
        </p:nvSpPr>
        <p:spPr bwMode="auto">
          <a:xfrm>
            <a:off x="3276600" y="4254500"/>
            <a:ext cx="5257800" cy="366713"/>
          </a:xfrm>
          <a:prstGeom prst="rect">
            <a:avLst/>
          </a:prstGeom>
          <a:noFill/>
          <a:ln w="9525">
            <a:noFill/>
            <a:miter lim="800000"/>
            <a:headEnd/>
            <a:tailEnd/>
          </a:ln>
          <a:effectLst/>
        </p:spPr>
        <p:txBody>
          <a:bodyPr>
            <a:spAutoFit/>
          </a:bodyPr>
          <a:lstStyle/>
          <a:p>
            <a:r>
              <a:rPr lang="en-US"/>
              <a:t>Read write head selector</a:t>
            </a:r>
          </a:p>
        </p:txBody>
      </p:sp>
      <p:sp>
        <p:nvSpPr>
          <p:cNvPr id="25647" name="Line 47"/>
          <p:cNvSpPr>
            <a:spLocks noChangeShapeType="1"/>
          </p:cNvSpPr>
          <p:nvPr/>
        </p:nvSpPr>
        <p:spPr bwMode="auto">
          <a:xfrm>
            <a:off x="304800" y="4267200"/>
            <a:ext cx="609600" cy="0"/>
          </a:xfrm>
          <a:prstGeom prst="line">
            <a:avLst/>
          </a:prstGeom>
          <a:noFill/>
          <a:ln w="9525">
            <a:solidFill>
              <a:schemeClr val="tx1"/>
            </a:solidFill>
            <a:round/>
            <a:headEnd/>
            <a:tailEnd type="triangle" w="med" len="med"/>
          </a:ln>
          <a:effectLst/>
        </p:spPr>
        <p:txBody>
          <a:bodyPr/>
          <a:lstStyle/>
          <a:p>
            <a:endParaRPr lang="en-US"/>
          </a:p>
        </p:txBody>
      </p:sp>
      <p:sp>
        <p:nvSpPr>
          <p:cNvPr id="25648" name="Line 48"/>
          <p:cNvSpPr>
            <a:spLocks noChangeShapeType="1"/>
          </p:cNvSpPr>
          <p:nvPr/>
        </p:nvSpPr>
        <p:spPr bwMode="auto">
          <a:xfrm flipH="1">
            <a:off x="304800" y="4495800"/>
            <a:ext cx="609600" cy="0"/>
          </a:xfrm>
          <a:prstGeom prst="line">
            <a:avLst/>
          </a:prstGeom>
          <a:noFill/>
          <a:ln w="9525">
            <a:solidFill>
              <a:schemeClr val="tx1"/>
            </a:solidFill>
            <a:round/>
            <a:headEnd/>
            <a:tailEnd type="triangle" w="med" len="med"/>
          </a:ln>
          <a:effectLst/>
        </p:spPr>
        <p:txBody>
          <a:bodyPr/>
          <a:lstStyle/>
          <a:p>
            <a:endParaRPr lang="en-US"/>
          </a:p>
        </p:txBody>
      </p:sp>
      <p:sp>
        <p:nvSpPr>
          <p:cNvPr id="25649" name="Text Box 49"/>
          <p:cNvSpPr txBox="1">
            <a:spLocks noChangeArrowheads="1"/>
          </p:cNvSpPr>
          <p:nvPr/>
        </p:nvSpPr>
        <p:spPr bwMode="auto">
          <a:xfrm>
            <a:off x="3581400" y="6491288"/>
            <a:ext cx="2101850" cy="366712"/>
          </a:xfrm>
          <a:prstGeom prst="rect">
            <a:avLst/>
          </a:prstGeom>
          <a:noFill/>
          <a:ln w="9525">
            <a:noFill/>
            <a:miter lim="800000"/>
            <a:headEnd/>
            <a:tailEnd/>
          </a:ln>
          <a:effectLst/>
        </p:spPr>
        <p:txBody>
          <a:bodyPr wrap="none">
            <a:spAutoFit/>
          </a:bodyPr>
          <a:lstStyle/>
          <a:p>
            <a:r>
              <a:rPr lang="en-US"/>
              <a:t>Storage locations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Access Methods contd.,</a:t>
            </a:r>
          </a:p>
        </p:txBody>
      </p:sp>
      <p:sp>
        <p:nvSpPr>
          <p:cNvPr id="27651" name="Rectangle 3"/>
          <p:cNvSpPr>
            <a:spLocks noGrp="1" noChangeArrowheads="1"/>
          </p:cNvSpPr>
          <p:nvPr>
            <p:ph type="body" idx="1"/>
          </p:nvPr>
        </p:nvSpPr>
        <p:spPr>
          <a:xfrm>
            <a:off x="457200" y="1828800"/>
            <a:ext cx="8229600" cy="3733800"/>
          </a:xfrm>
        </p:spPr>
        <p:txBody>
          <a:bodyPr/>
          <a:lstStyle/>
          <a:p>
            <a:pPr>
              <a:lnSpc>
                <a:spcPct val="90000"/>
              </a:lnSpc>
            </a:pPr>
            <a:r>
              <a:rPr lang="en-US"/>
              <a:t>Associate Access</a:t>
            </a:r>
          </a:p>
          <a:p>
            <a:pPr lvl="1">
              <a:lnSpc>
                <a:spcPct val="90000"/>
              </a:lnSpc>
            </a:pPr>
            <a:r>
              <a:rPr lang="en-US"/>
              <a:t>Word is retrieved based on portion of its contents rather than its address</a:t>
            </a:r>
          </a:p>
          <a:p>
            <a:pPr lvl="1">
              <a:lnSpc>
                <a:spcPct val="90000"/>
              </a:lnSpc>
            </a:pPr>
            <a:r>
              <a:rPr lang="en-US"/>
              <a:t>Has own addressing mechanism</a:t>
            </a:r>
          </a:p>
          <a:p>
            <a:pPr lvl="1">
              <a:lnSpc>
                <a:spcPct val="90000"/>
              </a:lnSpc>
            </a:pPr>
            <a:r>
              <a:rPr lang="en-US"/>
              <a:t>Retrieval time is constant</a:t>
            </a:r>
          </a:p>
          <a:p>
            <a:pPr lvl="1">
              <a:lnSpc>
                <a:spcPct val="90000"/>
              </a:lnSpc>
            </a:pPr>
            <a:r>
              <a:rPr lang="en-US"/>
              <a:t>Access time is independent of location or prior access patterns</a:t>
            </a:r>
          </a:p>
          <a:p>
            <a:pPr lvl="1">
              <a:lnSpc>
                <a:spcPct val="90000"/>
              </a:lnSpc>
            </a:pPr>
            <a:r>
              <a:rPr lang="en-US"/>
              <a:t>Cache memories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Performance </a:t>
            </a:r>
          </a:p>
        </p:txBody>
      </p:sp>
      <p:sp>
        <p:nvSpPr>
          <p:cNvPr id="29699" name="Rectangle 3"/>
          <p:cNvSpPr>
            <a:spLocks noGrp="1" noChangeArrowheads="1"/>
          </p:cNvSpPr>
          <p:nvPr>
            <p:ph type="body" idx="1"/>
          </p:nvPr>
        </p:nvSpPr>
        <p:spPr>
          <a:xfrm>
            <a:off x="457200" y="1600200"/>
            <a:ext cx="8229600" cy="4876800"/>
          </a:xfrm>
        </p:spPr>
        <p:txBody>
          <a:bodyPr/>
          <a:lstStyle/>
          <a:p>
            <a:pPr>
              <a:lnSpc>
                <a:spcPct val="90000"/>
              </a:lnSpc>
            </a:pPr>
            <a:r>
              <a:rPr lang="en-US" sz="2400"/>
              <a:t>Access time</a:t>
            </a:r>
          </a:p>
          <a:p>
            <a:pPr lvl="1">
              <a:lnSpc>
                <a:spcPct val="90000"/>
              </a:lnSpc>
            </a:pPr>
            <a:r>
              <a:rPr lang="en-US" sz="2000"/>
              <a:t>The time required to read / write the data from / into desired record</a:t>
            </a:r>
          </a:p>
          <a:p>
            <a:pPr lvl="1">
              <a:lnSpc>
                <a:spcPct val="90000"/>
              </a:lnSpc>
            </a:pPr>
            <a:r>
              <a:rPr lang="en-US" sz="2000"/>
              <a:t>Depends on the amount of data to be read / write</a:t>
            </a:r>
          </a:p>
          <a:p>
            <a:pPr lvl="1">
              <a:lnSpc>
                <a:spcPct val="90000"/>
              </a:lnSpc>
            </a:pPr>
            <a:r>
              <a:rPr lang="en-US" sz="2000"/>
              <a:t>Random access memory</a:t>
            </a:r>
          </a:p>
          <a:p>
            <a:pPr lvl="2">
              <a:lnSpc>
                <a:spcPct val="90000"/>
              </a:lnSpc>
            </a:pPr>
            <a:r>
              <a:rPr lang="en-US" sz="1800"/>
              <a:t>Time from the instant that an address is presented to the memory to the instant that data have been stored or made available for use.</a:t>
            </a:r>
          </a:p>
          <a:p>
            <a:pPr lvl="1">
              <a:lnSpc>
                <a:spcPct val="90000"/>
              </a:lnSpc>
            </a:pPr>
            <a:r>
              <a:rPr lang="en-US" sz="2000"/>
              <a:t>Non-random access memory</a:t>
            </a:r>
          </a:p>
          <a:p>
            <a:pPr lvl="2">
              <a:lnSpc>
                <a:spcPct val="90000"/>
              </a:lnSpc>
            </a:pPr>
            <a:r>
              <a:rPr lang="en-US" sz="1800"/>
              <a:t>Time it takes to position read-write head at the desired track (seek time) + transfer time + to position read-write head at the desired sector (rotational latency)</a:t>
            </a:r>
          </a:p>
          <a:p>
            <a:pPr>
              <a:lnSpc>
                <a:spcPct val="90000"/>
              </a:lnSpc>
            </a:pPr>
            <a:r>
              <a:rPr lang="en-US" sz="2400"/>
              <a:t>Memory Cycle time</a:t>
            </a:r>
          </a:p>
          <a:p>
            <a:pPr lvl="1">
              <a:lnSpc>
                <a:spcPct val="90000"/>
              </a:lnSpc>
            </a:pPr>
            <a:r>
              <a:rPr lang="en-US" sz="2000"/>
              <a:t>Access time + time required before a second access can commence</a:t>
            </a:r>
          </a:p>
          <a:p>
            <a:pPr lvl="1">
              <a:lnSpc>
                <a:spcPct val="90000"/>
              </a:lnSpc>
            </a:pPr>
            <a:r>
              <a:rPr lang="en-US" sz="2000"/>
              <a:t>Access + latency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Performance contd.,</a:t>
            </a:r>
          </a:p>
        </p:txBody>
      </p:sp>
      <p:sp>
        <p:nvSpPr>
          <p:cNvPr id="31747" name="Rectangle 3"/>
          <p:cNvSpPr>
            <a:spLocks noGrp="1" noChangeArrowheads="1"/>
          </p:cNvSpPr>
          <p:nvPr>
            <p:ph type="body" idx="1"/>
          </p:nvPr>
        </p:nvSpPr>
        <p:spPr/>
        <p:txBody>
          <a:bodyPr/>
          <a:lstStyle/>
          <a:p>
            <a:pPr>
              <a:lnSpc>
                <a:spcPct val="90000"/>
              </a:lnSpc>
            </a:pPr>
            <a:r>
              <a:rPr lang="en-US"/>
              <a:t>Transfer rate</a:t>
            </a:r>
          </a:p>
          <a:p>
            <a:pPr lvl="1">
              <a:lnSpc>
                <a:spcPct val="90000"/>
              </a:lnSpc>
            </a:pPr>
            <a:r>
              <a:rPr lang="en-US"/>
              <a:t>Rate at which the data can be transferred into or out of a memory unit</a:t>
            </a:r>
          </a:p>
          <a:p>
            <a:pPr lvl="1">
              <a:lnSpc>
                <a:spcPct val="90000"/>
              </a:lnSpc>
            </a:pPr>
            <a:r>
              <a:rPr lang="en-US"/>
              <a:t>Random access memory</a:t>
            </a:r>
          </a:p>
          <a:p>
            <a:pPr lvl="2">
              <a:lnSpc>
                <a:spcPct val="90000"/>
              </a:lnSpc>
            </a:pPr>
            <a:r>
              <a:rPr lang="en-US"/>
              <a:t>1/cycle time</a:t>
            </a:r>
          </a:p>
          <a:p>
            <a:pPr lvl="1">
              <a:lnSpc>
                <a:spcPct val="90000"/>
              </a:lnSpc>
            </a:pPr>
            <a:r>
              <a:rPr lang="en-US"/>
              <a:t>Non-Random access memory</a:t>
            </a:r>
          </a:p>
          <a:p>
            <a:pPr lvl="2">
              <a:lnSpc>
                <a:spcPct val="90000"/>
              </a:lnSpc>
            </a:pPr>
            <a:r>
              <a:rPr lang="en-US"/>
              <a:t>T</a:t>
            </a:r>
            <a:r>
              <a:rPr lang="en-US" baseline="-25000"/>
              <a:t>n</a:t>
            </a:r>
            <a:r>
              <a:rPr lang="en-US"/>
              <a:t> = T</a:t>
            </a:r>
            <a:r>
              <a:rPr lang="en-US" baseline="-25000"/>
              <a:t>a</a:t>
            </a:r>
            <a:r>
              <a:rPr lang="en-US"/>
              <a:t> + (N/R), where </a:t>
            </a:r>
          </a:p>
          <a:p>
            <a:pPr lvl="3">
              <a:lnSpc>
                <a:spcPct val="90000"/>
              </a:lnSpc>
            </a:pPr>
            <a:r>
              <a:rPr lang="en-US"/>
              <a:t>T</a:t>
            </a:r>
            <a:r>
              <a:rPr lang="en-US" baseline="-25000"/>
              <a:t>n</a:t>
            </a:r>
            <a:r>
              <a:rPr lang="en-US"/>
              <a:t> – average time to read or write N bits </a:t>
            </a:r>
          </a:p>
          <a:p>
            <a:pPr lvl="3">
              <a:lnSpc>
                <a:spcPct val="90000"/>
              </a:lnSpc>
            </a:pPr>
            <a:r>
              <a:rPr lang="en-US"/>
              <a:t>T</a:t>
            </a:r>
            <a:r>
              <a:rPr lang="en-US" baseline="-25000"/>
              <a:t>a</a:t>
            </a:r>
            <a:r>
              <a:rPr lang="en-US"/>
              <a:t> – average access time 	</a:t>
            </a:r>
          </a:p>
          <a:p>
            <a:pPr lvl="3">
              <a:lnSpc>
                <a:spcPct val="90000"/>
              </a:lnSpc>
            </a:pPr>
            <a:r>
              <a:rPr lang="en-US"/>
              <a:t>N – Number of bits </a:t>
            </a:r>
          </a:p>
          <a:p>
            <a:pPr lvl="3">
              <a:lnSpc>
                <a:spcPct val="90000"/>
              </a:lnSpc>
            </a:pPr>
            <a:r>
              <a:rPr lang="en-US"/>
              <a:t>R – Transfer rate, in bits per second (BPS)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Physical characteristics</a:t>
            </a:r>
          </a:p>
        </p:txBody>
      </p:sp>
      <p:sp>
        <p:nvSpPr>
          <p:cNvPr id="33795" name="Rectangle 3"/>
          <p:cNvSpPr>
            <a:spLocks noGrp="1" noChangeArrowheads="1"/>
          </p:cNvSpPr>
          <p:nvPr>
            <p:ph type="body" idx="1"/>
          </p:nvPr>
        </p:nvSpPr>
        <p:spPr/>
        <p:txBody>
          <a:bodyPr/>
          <a:lstStyle/>
          <a:p>
            <a:pPr>
              <a:lnSpc>
                <a:spcPct val="90000"/>
              </a:lnSpc>
            </a:pPr>
            <a:r>
              <a:rPr lang="en-US" sz="2400"/>
              <a:t>Volatile memory </a:t>
            </a:r>
          </a:p>
          <a:p>
            <a:pPr lvl="1">
              <a:lnSpc>
                <a:spcPct val="90000"/>
              </a:lnSpc>
            </a:pPr>
            <a:r>
              <a:rPr lang="en-US" sz="2000"/>
              <a:t>Information decays naturally or lost when electrical power is switched off</a:t>
            </a:r>
          </a:p>
          <a:p>
            <a:pPr>
              <a:lnSpc>
                <a:spcPct val="90000"/>
              </a:lnSpc>
            </a:pPr>
            <a:r>
              <a:rPr lang="en-US" sz="2400"/>
              <a:t>Non-volatile memory</a:t>
            </a:r>
          </a:p>
          <a:p>
            <a:pPr lvl="1">
              <a:lnSpc>
                <a:spcPct val="90000"/>
              </a:lnSpc>
            </a:pPr>
            <a:r>
              <a:rPr lang="en-US" sz="2000"/>
              <a:t>Once recorded is retained until deliberately changed</a:t>
            </a:r>
          </a:p>
          <a:p>
            <a:pPr lvl="1">
              <a:lnSpc>
                <a:spcPct val="90000"/>
              </a:lnSpc>
            </a:pPr>
            <a:r>
              <a:rPr lang="en-US" sz="2000"/>
              <a:t>No electrical power is needed to retain information</a:t>
            </a:r>
          </a:p>
          <a:p>
            <a:pPr lvl="1">
              <a:lnSpc>
                <a:spcPct val="90000"/>
              </a:lnSpc>
            </a:pPr>
            <a:r>
              <a:rPr lang="en-US" sz="2000"/>
              <a:t>Magnetic surface memories</a:t>
            </a:r>
          </a:p>
          <a:p>
            <a:pPr>
              <a:lnSpc>
                <a:spcPct val="90000"/>
              </a:lnSpc>
            </a:pPr>
            <a:r>
              <a:rPr lang="en-US" sz="2400"/>
              <a:t>Semiconductor memories may be either volatile or non-volatile</a:t>
            </a:r>
          </a:p>
          <a:p>
            <a:pPr>
              <a:lnSpc>
                <a:spcPct val="90000"/>
              </a:lnSpc>
            </a:pPr>
            <a:r>
              <a:rPr lang="en-US" sz="2400"/>
              <a:t>Non-erasable memory</a:t>
            </a:r>
          </a:p>
          <a:p>
            <a:pPr lvl="1">
              <a:lnSpc>
                <a:spcPct val="90000"/>
              </a:lnSpc>
            </a:pPr>
            <a:r>
              <a:rPr lang="en-US" sz="2000"/>
              <a:t>Cannot be altered, except by destroying the storage unit (ROM)</a:t>
            </a:r>
          </a:p>
          <a:p>
            <a:pPr lvl="1">
              <a:lnSpc>
                <a:spcPct val="90000"/>
              </a:lnSpc>
            </a:pPr>
            <a:r>
              <a:rPr lang="en-US" sz="2000"/>
              <a:t>A practical non-erasable memory must also be non-volatile</a:t>
            </a:r>
          </a:p>
          <a:p>
            <a:pPr lvl="1">
              <a:lnSpc>
                <a:spcPct val="90000"/>
              </a:lnSpc>
            </a:pPr>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Organization </a:t>
            </a:r>
          </a:p>
        </p:txBody>
      </p:sp>
      <p:sp>
        <p:nvSpPr>
          <p:cNvPr id="44035" name="Rectangle 3"/>
          <p:cNvSpPr>
            <a:spLocks noGrp="1" noChangeArrowheads="1"/>
          </p:cNvSpPr>
          <p:nvPr>
            <p:ph type="body" idx="1"/>
          </p:nvPr>
        </p:nvSpPr>
        <p:spPr/>
        <p:txBody>
          <a:bodyPr/>
          <a:lstStyle/>
          <a:p>
            <a:r>
              <a:rPr lang="en-US"/>
              <a:t>Physical arrangement of bits to form words</a:t>
            </a:r>
          </a:p>
          <a:p>
            <a:r>
              <a:rPr lang="en-US"/>
              <a:t>2 types</a:t>
            </a:r>
          </a:p>
          <a:p>
            <a:pPr lvl="1"/>
            <a:r>
              <a:rPr lang="en-US"/>
              <a:t>1 dimensional</a:t>
            </a:r>
          </a:p>
          <a:p>
            <a:pPr lvl="1"/>
            <a:r>
              <a:rPr lang="en-US"/>
              <a:t>2 dimensional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Byte Storage Methods</a:t>
            </a:r>
          </a:p>
        </p:txBody>
      </p:sp>
      <p:sp>
        <p:nvSpPr>
          <p:cNvPr id="35843" name="Rectangle 3"/>
          <p:cNvSpPr>
            <a:spLocks noGrp="1" noChangeArrowheads="1"/>
          </p:cNvSpPr>
          <p:nvPr>
            <p:ph type="body" sz="half" idx="1"/>
          </p:nvPr>
        </p:nvSpPr>
        <p:spPr>
          <a:xfrm>
            <a:off x="457200" y="1600200"/>
            <a:ext cx="8229600" cy="1828800"/>
          </a:xfrm>
        </p:spPr>
        <p:txBody>
          <a:bodyPr/>
          <a:lstStyle/>
          <a:p>
            <a:r>
              <a:rPr lang="en-US" sz="2800"/>
              <a:t>Big-Endian</a:t>
            </a:r>
          </a:p>
          <a:p>
            <a:pPr lvl="1"/>
            <a:r>
              <a:rPr lang="en-US" sz="2400"/>
              <a:t>Assigns MSB to least address and LSB to highest address</a:t>
            </a:r>
          </a:p>
          <a:p>
            <a:pPr lvl="1"/>
            <a:r>
              <a:rPr lang="en-US" sz="2400"/>
              <a:t>Ex: 0 </a:t>
            </a:r>
            <a:r>
              <a:rPr lang="en-US" sz="2400">
                <a:cs typeface="Arial" charset="0"/>
              </a:rPr>
              <a:t>× DEADBEEF</a:t>
            </a:r>
          </a:p>
        </p:txBody>
      </p:sp>
      <p:graphicFrame>
        <p:nvGraphicFramePr>
          <p:cNvPr id="35886" name="Group 46"/>
          <p:cNvGraphicFramePr>
            <a:graphicFrameLocks noGrp="1"/>
          </p:cNvGraphicFramePr>
          <p:nvPr>
            <p:ph sz="half" idx="2"/>
          </p:nvPr>
        </p:nvGraphicFramePr>
        <p:xfrm>
          <a:off x="1524000" y="3581400"/>
          <a:ext cx="5638800" cy="2972435"/>
        </p:xfrm>
        <a:graphic>
          <a:graphicData uri="http://schemas.openxmlformats.org/drawingml/2006/table">
            <a:tbl>
              <a:tblPr/>
              <a:tblGrid>
                <a:gridCol w="3619500"/>
                <a:gridCol w="20193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Memory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r>
              <a:rPr lang="en-US"/>
              <a:t>Memory System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Byte Storage Methods contd.,</a:t>
            </a:r>
          </a:p>
        </p:txBody>
      </p:sp>
      <p:sp>
        <p:nvSpPr>
          <p:cNvPr id="38915" name="Rectangle 3"/>
          <p:cNvSpPr>
            <a:spLocks noGrp="1" noChangeArrowheads="1"/>
          </p:cNvSpPr>
          <p:nvPr>
            <p:ph type="body" sz="half" idx="1"/>
          </p:nvPr>
        </p:nvSpPr>
        <p:spPr>
          <a:xfrm>
            <a:off x="457200" y="1600200"/>
            <a:ext cx="8229600" cy="1905000"/>
          </a:xfrm>
        </p:spPr>
        <p:txBody>
          <a:bodyPr/>
          <a:lstStyle/>
          <a:p>
            <a:r>
              <a:rPr lang="en-US" sz="2800"/>
              <a:t>Little Endian</a:t>
            </a:r>
          </a:p>
          <a:p>
            <a:pPr lvl="1"/>
            <a:r>
              <a:rPr lang="en-US" sz="2400"/>
              <a:t>Assigns MSB to highest address and LSB to least address</a:t>
            </a:r>
          </a:p>
          <a:p>
            <a:pPr lvl="1"/>
            <a:r>
              <a:rPr lang="en-US" sz="2400"/>
              <a:t>Ex: 0 </a:t>
            </a:r>
            <a:r>
              <a:rPr lang="en-US" sz="2400">
                <a:cs typeface="Arial" charset="0"/>
              </a:rPr>
              <a:t>× DEADBEEF</a:t>
            </a:r>
            <a:endParaRPr lang="en-US" sz="2400"/>
          </a:p>
          <a:p>
            <a:pPr lvl="1"/>
            <a:endParaRPr lang="en-US" sz="2400"/>
          </a:p>
        </p:txBody>
      </p:sp>
      <p:graphicFrame>
        <p:nvGraphicFramePr>
          <p:cNvPr id="38938" name="Group 26"/>
          <p:cNvGraphicFramePr>
            <a:graphicFrameLocks noGrp="1"/>
          </p:cNvGraphicFramePr>
          <p:nvPr>
            <p:ph sz="half" idx="2"/>
          </p:nvPr>
        </p:nvGraphicFramePr>
        <p:xfrm>
          <a:off x="1524000" y="3657600"/>
          <a:ext cx="6172200" cy="2972435"/>
        </p:xfrm>
        <a:graphic>
          <a:graphicData uri="http://schemas.openxmlformats.org/drawingml/2006/table">
            <a:tbl>
              <a:tblPr/>
              <a:tblGrid>
                <a:gridCol w="3962400"/>
                <a:gridCol w="22098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Memory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Base Address + 3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Byte Storage Methods contd.,</a:t>
            </a:r>
          </a:p>
        </p:txBody>
      </p:sp>
      <p:sp>
        <p:nvSpPr>
          <p:cNvPr id="41987" name="Rectangle 3"/>
          <p:cNvSpPr>
            <a:spLocks noGrp="1" noChangeArrowheads="1"/>
          </p:cNvSpPr>
          <p:nvPr>
            <p:ph type="body" idx="1"/>
          </p:nvPr>
        </p:nvSpPr>
        <p:spPr/>
        <p:txBody>
          <a:bodyPr/>
          <a:lstStyle/>
          <a:p>
            <a:pPr>
              <a:lnSpc>
                <a:spcPct val="90000"/>
              </a:lnSpc>
            </a:pPr>
            <a:r>
              <a:rPr lang="en-US" sz="2400"/>
              <a:t>Little Endian</a:t>
            </a:r>
          </a:p>
          <a:p>
            <a:pPr lvl="1">
              <a:lnSpc>
                <a:spcPct val="90000"/>
              </a:lnSpc>
            </a:pPr>
            <a:r>
              <a:rPr lang="en-US" sz="2000"/>
              <a:t>Intel </a:t>
            </a:r>
            <a:r>
              <a:rPr lang="en-US" sz="2000">
                <a:cs typeface="Arial" charset="0"/>
              </a:rPr>
              <a:t>× 86 family</a:t>
            </a:r>
          </a:p>
          <a:p>
            <a:pPr lvl="1">
              <a:lnSpc>
                <a:spcPct val="90000"/>
              </a:lnSpc>
            </a:pPr>
            <a:r>
              <a:rPr lang="en-US" sz="2000">
                <a:cs typeface="Arial" charset="0"/>
              </a:rPr>
              <a:t>Digital equipment corporation architectures (PDP – 11, VAX, Alpha)</a:t>
            </a:r>
          </a:p>
          <a:p>
            <a:pPr>
              <a:lnSpc>
                <a:spcPct val="90000"/>
              </a:lnSpc>
            </a:pPr>
            <a:r>
              <a:rPr lang="en-US" sz="2400">
                <a:cs typeface="Arial" charset="0"/>
              </a:rPr>
              <a:t>Big Endian</a:t>
            </a:r>
          </a:p>
          <a:p>
            <a:pPr lvl="1">
              <a:lnSpc>
                <a:spcPct val="90000"/>
              </a:lnSpc>
            </a:pPr>
            <a:r>
              <a:rPr lang="en-US" sz="2000">
                <a:cs typeface="Arial" charset="0"/>
              </a:rPr>
              <a:t>Sun SPARC</a:t>
            </a:r>
          </a:p>
          <a:p>
            <a:pPr lvl="1">
              <a:lnSpc>
                <a:spcPct val="90000"/>
              </a:lnSpc>
            </a:pPr>
            <a:r>
              <a:rPr lang="en-US" sz="2000">
                <a:cs typeface="Arial" charset="0"/>
              </a:rPr>
              <a:t>IBM 360 / 370</a:t>
            </a:r>
          </a:p>
          <a:p>
            <a:pPr lvl="1">
              <a:lnSpc>
                <a:spcPct val="90000"/>
              </a:lnSpc>
            </a:pPr>
            <a:r>
              <a:rPr lang="en-US" sz="2000">
                <a:cs typeface="Arial" charset="0"/>
              </a:rPr>
              <a:t>Motorola 68000</a:t>
            </a:r>
          </a:p>
          <a:p>
            <a:pPr lvl="1">
              <a:lnSpc>
                <a:spcPct val="90000"/>
              </a:lnSpc>
            </a:pPr>
            <a:r>
              <a:rPr lang="en-US" sz="2000">
                <a:cs typeface="Arial" charset="0"/>
              </a:rPr>
              <a:t>Motorola 88000</a:t>
            </a:r>
          </a:p>
          <a:p>
            <a:pPr>
              <a:lnSpc>
                <a:spcPct val="90000"/>
              </a:lnSpc>
            </a:pPr>
            <a:r>
              <a:rPr lang="en-US" sz="2400">
                <a:cs typeface="Arial" charset="0"/>
              </a:rPr>
              <a:t>Bi-Endian</a:t>
            </a:r>
          </a:p>
          <a:p>
            <a:pPr lvl="1">
              <a:lnSpc>
                <a:spcPct val="90000"/>
              </a:lnSpc>
            </a:pPr>
            <a:r>
              <a:rPr lang="en-US" sz="2000">
                <a:cs typeface="Arial" charset="0"/>
              </a:rPr>
              <a:t>Power PC</a:t>
            </a:r>
          </a:p>
          <a:p>
            <a:pPr lvl="1">
              <a:lnSpc>
                <a:spcPct val="90000"/>
              </a:lnSpc>
            </a:pPr>
            <a:r>
              <a:rPr lang="en-US" sz="2000">
                <a:cs typeface="Arial" charset="0"/>
              </a:rPr>
              <a:t>MIPS</a:t>
            </a:r>
          </a:p>
          <a:p>
            <a:pPr lvl="1">
              <a:lnSpc>
                <a:spcPct val="90000"/>
              </a:lnSpc>
            </a:pPr>
            <a:r>
              <a:rPr lang="en-US" sz="2000">
                <a:cs typeface="Arial" charset="0"/>
              </a:rPr>
              <a:t>Intel’s 64 IA - 64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Example </a:t>
            </a:r>
          </a:p>
        </p:txBody>
      </p:sp>
      <p:sp>
        <p:nvSpPr>
          <p:cNvPr id="53251" name="Rectangle 3"/>
          <p:cNvSpPr>
            <a:spLocks noGrp="1" noChangeArrowheads="1"/>
          </p:cNvSpPr>
          <p:nvPr>
            <p:ph type="body" idx="1"/>
          </p:nvPr>
        </p:nvSpPr>
        <p:spPr/>
        <p:txBody>
          <a:bodyPr/>
          <a:lstStyle/>
          <a:p>
            <a:r>
              <a:rPr lang="en-GB" b="1"/>
              <a:t>Example</a:t>
            </a:r>
            <a:r>
              <a:rPr lang="en-GB"/>
              <a:t>:  Show the contents of memory at word address 24 if that word holds the number given by 122E 5F01H in both the big-endian and the little-endian schemes?</a:t>
            </a:r>
            <a:r>
              <a:rPr lang="en-US"/>
              <a:t> </a:t>
            </a:r>
          </a:p>
        </p:txBody>
      </p:sp>
      <p:pic>
        <p:nvPicPr>
          <p:cNvPr id="53665" name="Picture 417"/>
          <p:cNvPicPr>
            <a:picLocks noChangeAspect="1" noChangeArrowheads="1"/>
          </p:cNvPicPr>
          <p:nvPr/>
        </p:nvPicPr>
        <p:blipFill>
          <a:blip r:embed="rId3"/>
          <a:srcRect/>
          <a:stretch>
            <a:fillRect/>
          </a:stretch>
        </p:blipFill>
        <p:spPr bwMode="auto">
          <a:xfrm>
            <a:off x="533400" y="4038600"/>
            <a:ext cx="8229600" cy="18288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0"/>
            <a:ext cx="8229600" cy="868363"/>
          </a:xfrm>
        </p:spPr>
        <p:txBody>
          <a:bodyPr/>
          <a:lstStyle/>
          <a:p>
            <a:r>
              <a:rPr lang="en-US" sz="2400"/>
              <a:t>Recap: Find the Memory characteristics that are hidden</a:t>
            </a:r>
          </a:p>
        </p:txBody>
      </p:sp>
      <p:pic>
        <p:nvPicPr>
          <p:cNvPr id="153603" name="Picture 3"/>
          <p:cNvPicPr>
            <a:picLocks noChangeAspect="1" noChangeArrowheads="1"/>
          </p:cNvPicPr>
          <p:nvPr/>
        </p:nvPicPr>
        <p:blipFill>
          <a:blip r:embed="rId3"/>
          <a:srcRect/>
          <a:stretch>
            <a:fillRect/>
          </a:stretch>
        </p:blipFill>
        <p:spPr bwMode="auto">
          <a:xfrm>
            <a:off x="1371600" y="762000"/>
            <a:ext cx="6315075" cy="59182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sz="4000"/>
              <a:t>The hidden Memory Characteristics are:</a:t>
            </a:r>
          </a:p>
        </p:txBody>
      </p:sp>
      <p:sp>
        <p:nvSpPr>
          <p:cNvPr id="155651" name="Text Box 3"/>
          <p:cNvSpPr txBox="1">
            <a:spLocks noChangeArrowheads="1"/>
          </p:cNvSpPr>
          <p:nvPr/>
        </p:nvSpPr>
        <p:spPr bwMode="auto">
          <a:xfrm>
            <a:off x="685800" y="1752600"/>
            <a:ext cx="7239000" cy="366713"/>
          </a:xfrm>
          <a:prstGeom prst="rect">
            <a:avLst/>
          </a:prstGeom>
          <a:noFill/>
          <a:ln w="9525">
            <a:noFill/>
            <a:miter lim="800000"/>
            <a:headEnd/>
            <a:tailEnd/>
          </a:ln>
          <a:effectLst/>
        </p:spPr>
        <p:txBody>
          <a:bodyPr>
            <a:spAutoFit/>
          </a:bodyPr>
          <a:lstStyle/>
          <a:p>
            <a:pPr>
              <a:spcBef>
                <a:spcPct val="50000"/>
              </a:spcBef>
            </a:pPr>
            <a:endParaRPr lang="en-US" b="0"/>
          </a:p>
        </p:txBody>
      </p:sp>
      <p:pic>
        <p:nvPicPr>
          <p:cNvPr id="155652" name="Picture 4"/>
          <p:cNvPicPr>
            <a:picLocks noChangeAspect="1" noChangeArrowheads="1"/>
          </p:cNvPicPr>
          <p:nvPr/>
        </p:nvPicPr>
        <p:blipFill>
          <a:blip r:embed="rId3"/>
          <a:srcRect/>
          <a:stretch>
            <a:fillRect/>
          </a:stretch>
        </p:blipFill>
        <p:spPr bwMode="auto">
          <a:xfrm>
            <a:off x="304800" y="1524000"/>
            <a:ext cx="8382000" cy="306705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57200" y="-76200"/>
            <a:ext cx="8229600" cy="639763"/>
          </a:xfrm>
        </p:spPr>
        <p:txBody>
          <a:bodyPr/>
          <a:lstStyle/>
          <a:p>
            <a:r>
              <a:rPr lang="en-US" sz="4000"/>
              <a:t>Solved puzzle</a:t>
            </a:r>
          </a:p>
        </p:txBody>
      </p:sp>
      <p:pic>
        <p:nvPicPr>
          <p:cNvPr id="157699" name="Picture 3"/>
          <p:cNvPicPr>
            <a:picLocks noChangeAspect="1" noChangeArrowheads="1"/>
          </p:cNvPicPr>
          <p:nvPr/>
        </p:nvPicPr>
        <p:blipFill>
          <a:blip r:embed="rId3"/>
          <a:srcRect/>
          <a:stretch>
            <a:fillRect/>
          </a:stretch>
        </p:blipFill>
        <p:spPr bwMode="auto">
          <a:xfrm>
            <a:off x="1462088" y="677863"/>
            <a:ext cx="6219825" cy="640873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z="4000"/>
              <a:t>Memory hierarchy</a:t>
            </a:r>
            <a:br>
              <a:rPr lang="en-US" sz="4000"/>
            </a:br>
            <a:endParaRPr lang="en-US" sz="4000"/>
          </a:p>
        </p:txBody>
      </p:sp>
      <p:sp>
        <p:nvSpPr>
          <p:cNvPr id="94211" name="Rectangle 3"/>
          <p:cNvSpPr>
            <a:spLocks noGrp="1" noChangeArrowheads="1"/>
          </p:cNvSpPr>
          <p:nvPr>
            <p:ph type="body" idx="1"/>
          </p:nvPr>
        </p:nvSpPr>
        <p:spPr>
          <a:xfrm>
            <a:off x="457200" y="1646238"/>
            <a:ext cx="8229600" cy="4525962"/>
          </a:xfrm>
        </p:spPr>
        <p:txBody>
          <a:bodyPr/>
          <a:lstStyle/>
          <a:p>
            <a:r>
              <a:rPr lang="en-US"/>
              <a:t>Multilevel memory system</a:t>
            </a:r>
          </a:p>
        </p:txBody>
      </p:sp>
      <p:sp>
        <p:nvSpPr>
          <p:cNvPr id="94212" name="Rectangle 4"/>
          <p:cNvSpPr>
            <a:spLocks noChangeArrowheads="1"/>
          </p:cNvSpPr>
          <p:nvPr/>
        </p:nvSpPr>
        <p:spPr bwMode="auto">
          <a:xfrm>
            <a:off x="838200" y="2590800"/>
            <a:ext cx="3657600" cy="2286000"/>
          </a:xfrm>
          <a:prstGeom prst="rect">
            <a:avLst/>
          </a:prstGeom>
          <a:solidFill>
            <a:schemeClr val="accent1"/>
          </a:solidFill>
          <a:ln w="9525">
            <a:solidFill>
              <a:schemeClr val="tx1"/>
            </a:solidFill>
            <a:miter lim="800000"/>
            <a:headEnd/>
            <a:tailEnd/>
          </a:ln>
          <a:effectLst/>
        </p:spPr>
        <p:txBody>
          <a:bodyPr wrap="none" anchor="ctr"/>
          <a:lstStyle/>
          <a:p>
            <a:pPr algn="ctr"/>
            <a:endParaRPr lang="en-US" b="0"/>
          </a:p>
        </p:txBody>
      </p:sp>
      <p:sp>
        <p:nvSpPr>
          <p:cNvPr id="94213" name="Rectangle 5"/>
          <p:cNvSpPr>
            <a:spLocks noChangeArrowheads="1"/>
          </p:cNvSpPr>
          <p:nvPr/>
        </p:nvSpPr>
        <p:spPr bwMode="auto">
          <a:xfrm>
            <a:off x="1600200" y="3276600"/>
            <a:ext cx="1828800" cy="1066800"/>
          </a:xfrm>
          <a:prstGeom prst="rect">
            <a:avLst/>
          </a:prstGeom>
          <a:solidFill>
            <a:schemeClr val="accent1"/>
          </a:solidFill>
          <a:ln w="9525">
            <a:solidFill>
              <a:schemeClr val="tx1"/>
            </a:solidFill>
            <a:miter lim="800000"/>
            <a:headEnd/>
            <a:tailEnd/>
          </a:ln>
          <a:effectLst/>
        </p:spPr>
        <p:txBody>
          <a:bodyPr wrap="none" anchor="ctr"/>
          <a:lstStyle/>
          <a:p>
            <a:pPr algn="ctr"/>
            <a:endParaRPr lang="en-US" b="0"/>
          </a:p>
        </p:txBody>
      </p:sp>
      <p:sp>
        <p:nvSpPr>
          <p:cNvPr id="94214" name="Rectangle 6"/>
          <p:cNvSpPr>
            <a:spLocks noChangeArrowheads="1"/>
          </p:cNvSpPr>
          <p:nvPr/>
        </p:nvSpPr>
        <p:spPr bwMode="auto">
          <a:xfrm>
            <a:off x="1905000" y="3657600"/>
            <a:ext cx="1371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b="0"/>
              <a:t>Reg file</a:t>
            </a:r>
          </a:p>
        </p:txBody>
      </p:sp>
      <p:sp>
        <p:nvSpPr>
          <p:cNvPr id="94215" name="Text Box 7"/>
          <p:cNvSpPr txBox="1">
            <a:spLocks noChangeArrowheads="1"/>
          </p:cNvSpPr>
          <p:nvPr/>
        </p:nvSpPr>
        <p:spPr bwMode="auto">
          <a:xfrm>
            <a:off x="1736725" y="2779713"/>
            <a:ext cx="527050" cy="366712"/>
          </a:xfrm>
          <a:prstGeom prst="rect">
            <a:avLst/>
          </a:prstGeom>
          <a:noFill/>
          <a:ln w="9525">
            <a:noFill/>
            <a:miter lim="800000"/>
            <a:headEnd/>
            <a:tailEnd/>
          </a:ln>
          <a:effectLst/>
        </p:spPr>
        <p:txBody>
          <a:bodyPr wrap="none">
            <a:spAutoFit/>
          </a:bodyPr>
          <a:lstStyle/>
          <a:p>
            <a:r>
              <a:rPr lang="en-US" b="0"/>
              <a:t>MP</a:t>
            </a:r>
          </a:p>
        </p:txBody>
      </p:sp>
      <p:sp>
        <p:nvSpPr>
          <p:cNvPr id="94216" name="Text Box 8"/>
          <p:cNvSpPr txBox="1">
            <a:spLocks noChangeArrowheads="1"/>
          </p:cNvSpPr>
          <p:nvPr/>
        </p:nvSpPr>
        <p:spPr bwMode="auto">
          <a:xfrm>
            <a:off x="2057400" y="3276600"/>
            <a:ext cx="666750" cy="366713"/>
          </a:xfrm>
          <a:prstGeom prst="rect">
            <a:avLst/>
          </a:prstGeom>
          <a:noFill/>
          <a:ln w="9525">
            <a:noFill/>
            <a:miter lim="800000"/>
            <a:headEnd/>
            <a:tailEnd/>
          </a:ln>
          <a:effectLst/>
        </p:spPr>
        <p:txBody>
          <a:bodyPr wrap="none">
            <a:spAutoFit/>
          </a:bodyPr>
          <a:lstStyle/>
          <a:p>
            <a:r>
              <a:rPr lang="en-US" b="0"/>
              <a:t>CPU</a:t>
            </a:r>
          </a:p>
        </p:txBody>
      </p:sp>
      <p:sp>
        <p:nvSpPr>
          <p:cNvPr id="94217" name="Rectangle 9"/>
          <p:cNvSpPr>
            <a:spLocks noChangeArrowheads="1"/>
          </p:cNvSpPr>
          <p:nvPr/>
        </p:nvSpPr>
        <p:spPr bwMode="auto">
          <a:xfrm>
            <a:off x="3810000" y="3352800"/>
            <a:ext cx="533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0"/>
              <a:t>Cache</a:t>
            </a:r>
          </a:p>
          <a:p>
            <a:pPr algn="ctr"/>
            <a:r>
              <a:rPr lang="en-US" sz="1200" b="0"/>
              <a:t>Level 1</a:t>
            </a:r>
          </a:p>
        </p:txBody>
      </p:sp>
      <p:sp>
        <p:nvSpPr>
          <p:cNvPr id="94218" name="Rectangle 10"/>
          <p:cNvSpPr>
            <a:spLocks noChangeArrowheads="1"/>
          </p:cNvSpPr>
          <p:nvPr/>
        </p:nvSpPr>
        <p:spPr bwMode="auto">
          <a:xfrm>
            <a:off x="5181600" y="2667000"/>
            <a:ext cx="838200" cy="2209800"/>
          </a:xfrm>
          <a:prstGeom prst="rect">
            <a:avLst/>
          </a:prstGeom>
          <a:solidFill>
            <a:schemeClr val="accent1"/>
          </a:solidFill>
          <a:ln w="9525">
            <a:solidFill>
              <a:schemeClr val="tx1"/>
            </a:solidFill>
            <a:miter lim="800000"/>
            <a:headEnd/>
            <a:tailEnd/>
          </a:ln>
          <a:effectLst/>
        </p:spPr>
        <p:txBody>
          <a:bodyPr wrap="none" anchor="ctr"/>
          <a:lstStyle/>
          <a:p>
            <a:pPr algn="ctr"/>
            <a:r>
              <a:rPr lang="en-US" b="0"/>
              <a:t>Cache </a:t>
            </a:r>
          </a:p>
          <a:p>
            <a:pPr algn="ctr"/>
            <a:r>
              <a:rPr lang="en-US" b="0"/>
              <a:t>Level 2</a:t>
            </a:r>
          </a:p>
        </p:txBody>
      </p:sp>
      <p:sp>
        <p:nvSpPr>
          <p:cNvPr id="94219" name="Rectangle 11"/>
          <p:cNvSpPr>
            <a:spLocks noChangeArrowheads="1"/>
          </p:cNvSpPr>
          <p:nvPr/>
        </p:nvSpPr>
        <p:spPr bwMode="auto">
          <a:xfrm>
            <a:off x="6477000" y="2667000"/>
            <a:ext cx="762000" cy="21336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Main </a:t>
            </a:r>
          </a:p>
          <a:p>
            <a:pPr algn="ctr"/>
            <a:r>
              <a:rPr lang="en-US" sz="1600"/>
              <a:t>memory</a:t>
            </a:r>
          </a:p>
        </p:txBody>
      </p:sp>
      <p:sp>
        <p:nvSpPr>
          <p:cNvPr id="94220" name="Rectangle 12"/>
          <p:cNvSpPr>
            <a:spLocks noChangeArrowheads="1"/>
          </p:cNvSpPr>
          <p:nvPr/>
        </p:nvSpPr>
        <p:spPr bwMode="auto">
          <a:xfrm>
            <a:off x="7543800" y="2743200"/>
            <a:ext cx="1066800" cy="19812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Secondary </a:t>
            </a:r>
          </a:p>
          <a:p>
            <a:pPr algn="ctr"/>
            <a:r>
              <a:rPr lang="en-US" sz="1200"/>
              <a:t>memory</a:t>
            </a:r>
          </a:p>
        </p:txBody>
      </p:sp>
      <p:sp>
        <p:nvSpPr>
          <p:cNvPr id="94221" name="Line 13"/>
          <p:cNvSpPr>
            <a:spLocks noChangeShapeType="1"/>
          </p:cNvSpPr>
          <p:nvPr/>
        </p:nvSpPr>
        <p:spPr bwMode="auto">
          <a:xfrm>
            <a:off x="4495800" y="3733800"/>
            <a:ext cx="685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4222" name="Line 14"/>
          <p:cNvSpPr>
            <a:spLocks noChangeShapeType="1"/>
          </p:cNvSpPr>
          <p:nvPr/>
        </p:nvSpPr>
        <p:spPr bwMode="auto">
          <a:xfrm>
            <a:off x="3429000" y="38100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4223" name="Line 15"/>
          <p:cNvSpPr>
            <a:spLocks noChangeShapeType="1"/>
          </p:cNvSpPr>
          <p:nvPr/>
        </p:nvSpPr>
        <p:spPr bwMode="auto">
          <a:xfrm>
            <a:off x="6019800" y="3733800"/>
            <a:ext cx="457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4224" name="Line 16"/>
          <p:cNvSpPr>
            <a:spLocks noChangeShapeType="1"/>
          </p:cNvSpPr>
          <p:nvPr/>
        </p:nvSpPr>
        <p:spPr bwMode="auto">
          <a:xfrm>
            <a:off x="7239000" y="3657600"/>
            <a:ext cx="304800"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457200" y="1722438"/>
            <a:ext cx="8229600" cy="4525962"/>
          </a:xfrm>
        </p:spPr>
        <p:txBody>
          <a:bodyPr/>
          <a:lstStyle/>
          <a:p>
            <a:pPr>
              <a:buFontTx/>
              <a:buNone/>
            </a:pPr>
            <a:r>
              <a:rPr lang="en-US" sz="2000" b="1">
                <a:latin typeface="Times New Roman" pitchFamily="18" charset="0"/>
              </a:rPr>
              <a:t>CPU REGISTER</a:t>
            </a:r>
          </a:p>
          <a:p>
            <a:r>
              <a:rPr lang="en-US" sz="2000">
                <a:latin typeface="Times New Roman" pitchFamily="18" charset="0"/>
              </a:rPr>
              <a:t>Temporary storage of inst &amp; data.</a:t>
            </a:r>
          </a:p>
          <a:p>
            <a:r>
              <a:rPr lang="en-US" sz="2000">
                <a:latin typeface="Times New Roman" pitchFamily="18" charset="0"/>
              </a:rPr>
              <a:t>Usually form as general purpose register file for storage data as it is processed.</a:t>
            </a:r>
          </a:p>
          <a:p>
            <a:r>
              <a:rPr lang="en-US" sz="2000">
                <a:latin typeface="Times New Roman" pitchFamily="18" charset="0"/>
              </a:rPr>
              <a:t>Each register in the register file can be individually addressed.</a:t>
            </a:r>
          </a:p>
          <a:p>
            <a:endParaRPr lang="en-US" sz="2000">
              <a:latin typeface="Times New Roman" pitchFamily="18" charset="0"/>
            </a:endParaRPr>
          </a:p>
          <a:p>
            <a:r>
              <a:rPr lang="en-US" sz="2000" b="1">
                <a:latin typeface="Times New Roman" pitchFamily="18" charset="0"/>
              </a:rPr>
              <a:t>MAIN MEMORY</a:t>
            </a:r>
          </a:p>
          <a:p>
            <a:r>
              <a:rPr lang="en-US" sz="2000">
                <a:latin typeface="Times New Roman" pitchFamily="18" charset="0"/>
              </a:rPr>
              <a:t>Program and data that are in active use.</a:t>
            </a:r>
          </a:p>
          <a:p>
            <a:r>
              <a:rPr lang="en-US" sz="2000">
                <a:latin typeface="Times New Roman" pitchFamily="18" charset="0"/>
              </a:rPr>
              <a:t>Storage locations in the main memory are directly addressed by CPU.</a:t>
            </a:r>
          </a:p>
          <a:p>
            <a:r>
              <a:rPr lang="en-US" sz="2000">
                <a:latin typeface="Times New Roman" pitchFamily="18" charset="0"/>
              </a:rPr>
              <a:t>Access time is more than CPU register and the capacity of main memory is large and it is physically separable from CPU.</a:t>
            </a:r>
          </a:p>
          <a:p>
            <a:pPr>
              <a:buFontTx/>
              <a:buNone/>
            </a:pPr>
            <a:endParaRPr lang="en-US" sz="2000" b="1">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p:txBody>
          <a:bodyPr/>
          <a:lstStyle/>
          <a:p>
            <a:r>
              <a:rPr lang="en-US" sz="2000" b="1">
                <a:latin typeface="Times New Roman" pitchFamily="18" charset="0"/>
              </a:rPr>
              <a:t>SECONDARY MEMORY</a:t>
            </a:r>
          </a:p>
          <a:p>
            <a:r>
              <a:rPr lang="en-US" sz="2000">
                <a:latin typeface="Times New Roman" pitchFamily="18" charset="0"/>
              </a:rPr>
              <a:t>Large in capacity but slower than main memory.</a:t>
            </a:r>
          </a:p>
          <a:p>
            <a:r>
              <a:rPr lang="en-US" sz="2000">
                <a:latin typeface="Times New Roman" pitchFamily="18" charset="0"/>
              </a:rPr>
              <a:t>Stores programs, data files are not required by the CPU.</a:t>
            </a:r>
          </a:p>
          <a:p>
            <a:r>
              <a:rPr lang="en-US" sz="2000">
                <a:latin typeface="Times New Roman" pitchFamily="18" charset="0"/>
              </a:rPr>
              <a:t>Access time is large when compared with main memory.</a:t>
            </a:r>
            <a:endParaRPr lang="en-US" sz="2000" b="1">
              <a:latin typeface="Times New Roman" pitchFamily="18" charset="0"/>
            </a:endParaRPr>
          </a:p>
          <a:p>
            <a:r>
              <a:rPr lang="en-US" sz="2000" b="1">
                <a:latin typeface="Times New Roman" pitchFamily="18" charset="0"/>
              </a:rPr>
              <a:t>CACHE</a:t>
            </a:r>
          </a:p>
          <a:p>
            <a:r>
              <a:rPr lang="en-US" sz="2000">
                <a:latin typeface="Times New Roman" pitchFamily="18" charset="0"/>
              </a:rPr>
              <a:t>Positioned b/w CPU register and main memory</a:t>
            </a:r>
          </a:p>
          <a:p>
            <a:r>
              <a:rPr lang="en-US" sz="2000">
                <a:latin typeface="Times New Roman" pitchFamily="18" charset="0"/>
              </a:rPr>
              <a:t>Several levels of cache memory is also available.</a:t>
            </a:r>
          </a:p>
          <a:p>
            <a:r>
              <a:rPr lang="en-US" sz="2000">
                <a:latin typeface="Times New Roman" pitchFamily="18" charset="0"/>
              </a:rPr>
              <a:t>Storage capacity is less but its access time is less than main memory.</a:t>
            </a:r>
          </a:p>
          <a:p>
            <a:r>
              <a:rPr lang="en-US" sz="2000">
                <a:latin typeface="Times New Roman" pitchFamily="18" charset="0"/>
              </a:rPr>
              <a:t/>
            </a:r>
            <a:br>
              <a:rPr lang="en-US" sz="2000">
                <a:latin typeface="Times New Roman" pitchFamily="18" charset="0"/>
              </a:rPr>
            </a:br>
            <a:r>
              <a:rPr lang="en-US" sz="2000">
                <a:latin typeface="Times New Roman" pitchFamily="18" charset="0"/>
              </a:rPr>
              <a:t>The goal of every memory system is to provide adequate storage capacity with an acceptable level of performance and cost.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Memory hierarchy contd.,</a:t>
            </a:r>
          </a:p>
        </p:txBody>
      </p:sp>
      <p:pic>
        <p:nvPicPr>
          <p:cNvPr id="51204" name="Picture 4"/>
          <p:cNvPicPr>
            <a:picLocks noGrp="1" noChangeAspect="1" noChangeArrowheads="1"/>
          </p:cNvPicPr>
          <p:nvPr>
            <p:ph type="body" idx="1"/>
          </p:nvPr>
        </p:nvPicPr>
        <p:blipFill>
          <a:blip r:embed="rId3"/>
          <a:srcRect/>
          <a:stretch>
            <a:fillRect/>
          </a:stretch>
        </p:blipFill>
        <p:spPr>
          <a:xfrm>
            <a:off x="1419225" y="1978025"/>
            <a:ext cx="6276975" cy="3203575"/>
          </a:xfrm>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792163"/>
          </a:xfrm>
        </p:spPr>
        <p:txBody>
          <a:bodyPr/>
          <a:lstStyle/>
          <a:p>
            <a:r>
              <a:rPr lang="en-US"/>
              <a:t>Introduction</a:t>
            </a:r>
          </a:p>
        </p:txBody>
      </p:sp>
      <p:sp>
        <p:nvSpPr>
          <p:cNvPr id="5123" name="Rectangle 3"/>
          <p:cNvSpPr>
            <a:spLocks noGrp="1" noChangeArrowheads="1"/>
          </p:cNvSpPr>
          <p:nvPr>
            <p:ph type="body" idx="1"/>
          </p:nvPr>
        </p:nvSpPr>
        <p:spPr>
          <a:xfrm>
            <a:off x="457200" y="1371600"/>
            <a:ext cx="8229600" cy="5181600"/>
          </a:xfrm>
        </p:spPr>
        <p:txBody>
          <a:bodyPr/>
          <a:lstStyle/>
          <a:p>
            <a:pPr>
              <a:lnSpc>
                <a:spcPct val="90000"/>
              </a:lnSpc>
            </a:pPr>
            <a:r>
              <a:rPr lang="en-US"/>
              <a:t>Goal: To provide the programmer with a large storage capacity for programs and data</a:t>
            </a:r>
          </a:p>
          <a:p>
            <a:pPr>
              <a:lnSpc>
                <a:spcPct val="90000"/>
              </a:lnSpc>
            </a:pPr>
            <a:endParaRPr lang="en-US"/>
          </a:p>
          <a:p>
            <a:pPr>
              <a:lnSpc>
                <a:spcPct val="90000"/>
              </a:lnSpc>
            </a:pPr>
            <a:r>
              <a:rPr lang="en-US"/>
              <a:t>Effects the speed with which the CPU fetches the data from the memory</a:t>
            </a:r>
          </a:p>
          <a:p>
            <a:pPr>
              <a:lnSpc>
                <a:spcPct val="90000"/>
              </a:lnSpc>
            </a:pPr>
            <a:endParaRPr lang="en-US"/>
          </a:p>
          <a:p>
            <a:pPr>
              <a:lnSpc>
                <a:spcPct val="90000"/>
              </a:lnSpc>
            </a:pPr>
            <a:r>
              <a:rPr lang="en-US"/>
              <a:t>Two types of memory</a:t>
            </a:r>
          </a:p>
          <a:p>
            <a:pPr lvl="1">
              <a:lnSpc>
                <a:spcPct val="90000"/>
              </a:lnSpc>
            </a:pPr>
            <a:r>
              <a:rPr lang="en-US"/>
              <a:t>Read/write random access memory (RAM)</a:t>
            </a:r>
          </a:p>
          <a:p>
            <a:pPr lvl="1">
              <a:lnSpc>
                <a:spcPct val="90000"/>
              </a:lnSpc>
            </a:pPr>
            <a:r>
              <a:rPr lang="en-US"/>
              <a:t>Read only memory (ROM)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2800">
                <a:latin typeface="Times New Roman" pitchFamily="18" charset="0"/>
              </a:rPr>
              <a:t>Random-access memories</a:t>
            </a:r>
          </a:p>
        </p:txBody>
      </p:sp>
      <p:sp>
        <p:nvSpPr>
          <p:cNvPr id="111619" name="Rectangle 3"/>
          <p:cNvSpPr>
            <a:spLocks noGrp="1" noChangeArrowheads="1"/>
          </p:cNvSpPr>
          <p:nvPr>
            <p:ph type="body" sz="half" idx="1"/>
          </p:nvPr>
        </p:nvSpPr>
        <p:spPr>
          <a:xfrm>
            <a:off x="457200" y="1524000"/>
            <a:ext cx="7848600" cy="4602163"/>
          </a:xfrm>
        </p:spPr>
        <p:txBody>
          <a:bodyPr/>
          <a:lstStyle/>
          <a:p>
            <a:r>
              <a:rPr lang="en-US" sz="1800">
                <a:latin typeface="Times New Roman" pitchFamily="18" charset="0"/>
              </a:rPr>
              <a:t>Storage unit composed of a large number (2m) of addressable locations.each of which stores a w-bit word.</a:t>
            </a:r>
          </a:p>
          <a:p>
            <a:r>
              <a:rPr lang="en-US" sz="1800">
                <a:latin typeface="Times New Roman" pitchFamily="18" charset="0"/>
              </a:rPr>
              <a:t>The address of the target location to be accessed is transferred via the address bus to the RAM’s address buffer.</a:t>
            </a:r>
          </a:p>
          <a:p>
            <a:r>
              <a:rPr lang="en-US" sz="1800">
                <a:latin typeface="Times New Roman" pitchFamily="18" charset="0"/>
              </a:rPr>
              <a:t>The address is then processed by the address Decoder,which selects the required location in the storage cell unit.</a:t>
            </a:r>
          </a:p>
          <a:p>
            <a:r>
              <a:rPr lang="en-US" sz="1800">
                <a:latin typeface="Times New Roman" pitchFamily="18" charset="0"/>
              </a:rPr>
              <a:t>A control line indicate the type of access to be performed. If a read operation (load) is requested , the contents of the addressed location are transferred from the storage cell unit to the data buffer and from there to the data bus.</a:t>
            </a:r>
          </a:p>
          <a:p>
            <a:r>
              <a:rPr lang="en-US" sz="1800">
                <a:latin typeface="Times New Roman" pitchFamily="18" charset="0"/>
              </a:rPr>
              <a:t>If a write (store) is requested, the word to be stored is transferred from the data bus to the selected location in the storage unit.</a:t>
            </a:r>
          </a:p>
          <a:p>
            <a:pPr>
              <a:buFontTx/>
              <a:buNone/>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p:txBody>
          <a:bodyPr/>
          <a:lstStyle/>
          <a:p>
            <a:r>
              <a:rPr lang="en-US" sz="2000">
                <a:latin typeface="Times New Roman" pitchFamily="18" charset="0"/>
              </a:rPr>
              <a:t>The storage unit is made up of many identical 1-bit memory cells and their interconnections.</a:t>
            </a:r>
          </a:p>
          <a:p>
            <a:r>
              <a:rPr lang="en-US" sz="2000">
                <a:latin typeface="Times New Roman" pitchFamily="18" charset="0"/>
              </a:rPr>
              <a:t>The actual no of line connected to the cell and their functions depend on the memory tech and addressing scheme .</a:t>
            </a:r>
          </a:p>
          <a:p>
            <a:r>
              <a:rPr lang="en-US" sz="2000">
                <a:latin typeface="Times New Roman" pitchFamily="18" charset="0"/>
              </a:rPr>
              <a:t>Each cell is connected to a set of data , address, and control signals.</a:t>
            </a:r>
          </a:p>
          <a:p>
            <a:r>
              <a:rPr lang="en-US" sz="2000">
                <a:latin typeface="Times New Roman" pitchFamily="18" charset="0"/>
              </a:rPr>
              <a:t>One physical line often has several logical function. Ex both address and data.</a:t>
            </a:r>
          </a:p>
          <a:p>
            <a:r>
              <a:rPr lang="en-US" sz="2000">
                <a:latin typeface="Times New Roman" pitchFamily="18" charset="0"/>
              </a:rPr>
              <a:t>The drivers, decoders, and control circuits form the access circuitry of  RAM an can have significant impact on the total size and cost of the memory.</a:t>
            </a: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2800">
                <a:latin typeface="Times New Roman" pitchFamily="18" charset="0"/>
              </a:rPr>
              <a:t>2-D RAM addressing scheme</a:t>
            </a:r>
          </a:p>
        </p:txBody>
      </p:sp>
      <p:sp>
        <p:nvSpPr>
          <p:cNvPr id="113667" name="Rectangle 3"/>
          <p:cNvSpPr>
            <a:spLocks noGrp="1" noChangeArrowheads="1"/>
          </p:cNvSpPr>
          <p:nvPr>
            <p:ph type="body" idx="1"/>
          </p:nvPr>
        </p:nvSpPr>
        <p:spPr/>
        <p:txBody>
          <a:bodyPr/>
          <a:lstStyle/>
          <a:p>
            <a:r>
              <a:rPr lang="en-US" sz="2000">
                <a:latin typeface="Times New Roman" pitchFamily="18" charset="0"/>
              </a:rPr>
              <a:t>The m-bit address word is divided into two parts x any y consist Mx and</a:t>
            </a:r>
          </a:p>
          <a:p>
            <a:pPr>
              <a:buFontTx/>
              <a:buNone/>
            </a:pPr>
            <a:r>
              <a:rPr lang="en-US" sz="2000">
                <a:latin typeface="Times New Roman" pitchFamily="18" charset="0"/>
              </a:rPr>
              <a:t>       My bits resp.</a:t>
            </a:r>
          </a:p>
          <a:p>
            <a:r>
              <a:rPr lang="en-US" sz="2000">
                <a:latin typeface="Times New Roman" pitchFamily="18" charset="0"/>
              </a:rPr>
              <a:t>Total no of cells N=NxNy.</a:t>
            </a:r>
          </a:p>
          <a:p>
            <a:r>
              <a:rPr lang="en-US" sz="2000">
                <a:latin typeface="Times New Roman" pitchFamily="18" charset="0"/>
              </a:rPr>
              <a:t>A cell is selected by the coincidence of signal applied to its X and Y address lines.</a:t>
            </a:r>
          </a:p>
          <a:p>
            <a:r>
              <a:rPr lang="en-US" sz="2000">
                <a:latin typeface="Times New Roman" pitchFamily="18" charset="0"/>
              </a:rPr>
              <a:t>The 2-D org requires much less access circuitry than 1-D org for same storage capacity.</a:t>
            </a:r>
          </a:p>
          <a:p>
            <a:pPr>
              <a:buFontTx/>
              <a:buNone/>
            </a:pPr>
            <a:endParaRPr lang="en-US" sz="2000">
              <a:latin typeface="Times New Roman" pitchFamily="18" charset="0"/>
            </a:endParaRP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z="2800">
                <a:latin typeface="Times New Roman" pitchFamily="18" charset="0"/>
              </a:rPr>
              <a:t>Semiconductor RAMs</a:t>
            </a:r>
          </a:p>
        </p:txBody>
      </p:sp>
      <p:sp>
        <p:nvSpPr>
          <p:cNvPr id="114691" name="Rectangle 3"/>
          <p:cNvSpPr>
            <a:spLocks noGrp="1" noChangeArrowheads="1"/>
          </p:cNvSpPr>
          <p:nvPr>
            <p:ph type="body" idx="1"/>
          </p:nvPr>
        </p:nvSpPr>
        <p:spPr>
          <a:xfrm>
            <a:off x="457200" y="1447800"/>
            <a:ext cx="8229600" cy="4525963"/>
          </a:xfrm>
        </p:spPr>
        <p:txBody>
          <a:bodyPr/>
          <a:lstStyle/>
          <a:p>
            <a:r>
              <a:rPr lang="en-US" sz="2000">
                <a:latin typeface="Times New Roman" pitchFamily="18" charset="0"/>
              </a:rPr>
              <a:t>Two categories:</a:t>
            </a:r>
          </a:p>
          <a:p>
            <a:pPr>
              <a:buFontTx/>
              <a:buNone/>
            </a:pPr>
            <a:r>
              <a:rPr lang="en-US" sz="2000">
                <a:latin typeface="Times New Roman" pitchFamily="18" charset="0"/>
              </a:rPr>
              <a:t>        SRAMs</a:t>
            </a:r>
          </a:p>
          <a:p>
            <a:pPr>
              <a:buFontTx/>
              <a:buNone/>
            </a:pPr>
            <a:r>
              <a:rPr lang="en-US" sz="2000">
                <a:latin typeface="Times New Roman" pitchFamily="18" charset="0"/>
              </a:rPr>
              <a:t>        DRAMs</a:t>
            </a:r>
          </a:p>
          <a:p>
            <a:pPr>
              <a:buFontTx/>
              <a:buNone/>
            </a:pPr>
            <a:r>
              <a:rPr lang="en-US" sz="2000">
                <a:latin typeface="Times New Roman" pitchFamily="18" charset="0"/>
              </a:rPr>
              <a:t>SRAM</a:t>
            </a:r>
          </a:p>
          <a:p>
            <a:r>
              <a:rPr lang="en-US" sz="2000">
                <a:latin typeface="Times New Roman" pitchFamily="18" charset="0"/>
              </a:rPr>
              <a:t>SRAM consists of memory cells that resemble the flip-flop used in processor design.</a:t>
            </a:r>
          </a:p>
          <a:p>
            <a:r>
              <a:rPr lang="en-US" sz="2000">
                <a:latin typeface="Times New Roman" pitchFamily="18" charset="0"/>
              </a:rPr>
              <a:t>SRAM cells differ from flip-flop primarily int the methods use to address the cell an transfer data to and from them.</a:t>
            </a:r>
          </a:p>
          <a:p>
            <a:r>
              <a:rPr lang="en-US" sz="2000">
                <a:latin typeface="Times New Roman" pitchFamily="18" charset="0"/>
              </a:rPr>
              <a:t>Multifunction lines minimize storage-cell complexity and the number of cell connections thereby facilitating the manf of very large 2-D array of storage cells.</a:t>
            </a: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DRAM</a:t>
            </a:r>
          </a:p>
        </p:txBody>
      </p:sp>
      <p:sp>
        <p:nvSpPr>
          <p:cNvPr id="115715" name="Rectangle 3"/>
          <p:cNvSpPr>
            <a:spLocks noGrp="1" noChangeArrowheads="1"/>
          </p:cNvSpPr>
          <p:nvPr>
            <p:ph type="body" idx="1"/>
          </p:nvPr>
        </p:nvSpPr>
        <p:spPr/>
        <p:txBody>
          <a:bodyPr/>
          <a:lstStyle/>
          <a:p>
            <a:r>
              <a:rPr lang="en-US" sz="2000">
                <a:latin typeface="Times New Roman" pitchFamily="18" charset="0"/>
              </a:rPr>
              <a:t>The DRAM cell the 1 and 0 states correspond to the presence or absence of stored charge in a capacitor controlled by a transistor switching circuit</a:t>
            </a:r>
          </a:p>
          <a:p>
            <a:r>
              <a:rPr lang="en-US" sz="2000">
                <a:latin typeface="Times New Roman" pitchFamily="18" charset="0"/>
              </a:rPr>
              <a:t>Single transistor whereas a static cell requires up to six transistors higher storage density is achieved with DRAM </a:t>
            </a:r>
          </a:p>
          <a:p>
            <a:r>
              <a:rPr lang="en-US" sz="2000">
                <a:latin typeface="Times New Roman" pitchFamily="18" charset="0"/>
              </a:rPr>
              <a:t>The charge stored in a DRAM cell tends to decay with time and cell must be periodically refreshed.</a:t>
            </a:r>
          </a:p>
          <a:p>
            <a:r>
              <a:rPr lang="en-US" sz="2000">
                <a:latin typeface="Times New Roman" pitchFamily="18" charset="0"/>
              </a:rPr>
              <a:t>SRAM and DRAM are volatile, the stored infor is lost when the power source is removed.</a:t>
            </a:r>
          </a:p>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p:txBody>
          <a:bodyPr/>
          <a:lstStyle/>
          <a:p>
            <a:r>
              <a:rPr lang="en-US" sz="2000">
                <a:latin typeface="Times New Roman" pitchFamily="18" charset="0"/>
              </a:rPr>
              <a:t>A) The six-transistor SRAM cell superficially resembles a flipflop. A signal applied to the address line (word line) by the address ecoder selects the cell for either the read or write operation.</a:t>
            </a:r>
          </a:p>
          <a:p>
            <a:r>
              <a:rPr lang="en-US" sz="2000">
                <a:latin typeface="Times New Roman" pitchFamily="18" charset="0"/>
              </a:rPr>
              <a:t>The two data line also bit line are used in a complex way to transfer the stored data and its complement between the cell and the data drivers.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p:txBody>
          <a:bodyPr/>
          <a:lstStyle/>
          <a:p>
            <a:r>
              <a:rPr lang="en-US" sz="2000">
                <a:latin typeface="Times New Roman" pitchFamily="18" charset="0"/>
              </a:rPr>
              <a:t>B) one transistor DRAM cell comprises an MOS transistor T,which acts switch and capacitor C, which stores a data bit .</a:t>
            </a:r>
          </a:p>
          <a:p>
            <a:r>
              <a:rPr lang="en-US" sz="2000">
                <a:latin typeface="Times New Roman" pitchFamily="18" charset="0"/>
              </a:rPr>
              <a:t>Apart  form power an ground the cell has only tow external connections data(bit) line is place on the data line. </a:t>
            </a:r>
          </a:p>
          <a:p>
            <a:r>
              <a:rPr lang="en-US" sz="2000">
                <a:latin typeface="Times New Roman" pitchFamily="18" charset="0"/>
              </a:rPr>
              <a:t>A signal is applied to the address line to switch on T. This action transfers a charge to C if the data line 1 no charge is transferred otherwise.</a:t>
            </a:r>
          </a:p>
          <a:p>
            <a:r>
              <a:rPr lang="en-US" sz="2000">
                <a:latin typeface="Times New Roman" pitchFamily="18" charset="0"/>
              </a:rPr>
              <a:t>To read the cell, the address line is again activated transferring any charge stored in C to the data line where it is detected. Since the readout process is destructive the data being read out is amplified and subsequently written back to the cell this process may be combined with the periodic refreshing operation required by dynamic memories </a:t>
            </a:r>
          </a:p>
          <a:p>
            <a:endParaRPr lang="en-US" sz="2000">
              <a:latin typeface="Times New Roman" pitchFamily="18" charset="0"/>
            </a:endParaRPr>
          </a:p>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4000"/>
              <a:t>Advantage</a:t>
            </a:r>
            <a:br>
              <a:rPr lang="en-US" sz="4000"/>
            </a:br>
            <a:endParaRPr lang="en-US" sz="4000"/>
          </a:p>
        </p:txBody>
      </p:sp>
      <p:sp>
        <p:nvSpPr>
          <p:cNvPr id="118787" name="Rectangle 3"/>
          <p:cNvSpPr>
            <a:spLocks noGrp="1" noChangeArrowheads="1"/>
          </p:cNvSpPr>
          <p:nvPr>
            <p:ph type="body" idx="1"/>
          </p:nvPr>
        </p:nvSpPr>
        <p:spPr/>
        <p:txBody>
          <a:bodyPr/>
          <a:lstStyle/>
          <a:p>
            <a:r>
              <a:rPr lang="en-US" sz="2000">
                <a:latin typeface="Times New Roman" pitchFamily="18" charset="0"/>
              </a:rPr>
              <a:t>Small size which means that ICs with very high cell density can be manf and low power consumption.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sz="2800">
                <a:latin typeface="Times New Roman" pitchFamily="18" charset="0"/>
              </a:rPr>
              <a:t>Cache memory</a:t>
            </a:r>
          </a:p>
        </p:txBody>
      </p:sp>
      <p:sp>
        <p:nvSpPr>
          <p:cNvPr id="119811" name="Rectangle 3"/>
          <p:cNvSpPr>
            <a:spLocks noGrp="1" noChangeArrowheads="1"/>
          </p:cNvSpPr>
          <p:nvPr>
            <p:ph type="body" idx="1"/>
          </p:nvPr>
        </p:nvSpPr>
        <p:spPr/>
        <p:txBody>
          <a:bodyPr/>
          <a:lstStyle/>
          <a:p>
            <a:r>
              <a:rPr lang="en-US" sz="2000">
                <a:latin typeface="Times New Roman" pitchFamily="18" charset="0"/>
              </a:rPr>
              <a:t>If the active portions of the program and data are placed in a fast small memory the average memory access time can be reduced ,thus reducing the total execution time of the program.</a:t>
            </a:r>
          </a:p>
          <a:p>
            <a:r>
              <a:rPr lang="en-US" sz="2000">
                <a:latin typeface="Times New Roman" pitchFamily="18" charset="0"/>
              </a:rPr>
              <a:t>Such fast small memory is referred to cache memory.</a:t>
            </a:r>
          </a:p>
          <a:p>
            <a:r>
              <a:rPr lang="en-US" sz="2000">
                <a:latin typeface="Times New Roman" pitchFamily="18" charset="0"/>
              </a:rPr>
              <a:t>It is placed between the CPU and main memory .</a:t>
            </a:r>
          </a:p>
          <a:p>
            <a:r>
              <a:rPr lang="en-US" sz="2000">
                <a:latin typeface="Times New Roman" pitchFamily="18" charset="0"/>
              </a:rPr>
              <a:t>CM access time is less than access time of MM hierarchy by a factor 5 to 10.</a:t>
            </a:r>
          </a:p>
          <a:p>
            <a:r>
              <a:rPr lang="en-US" sz="2000">
                <a:latin typeface="Times New Roman" pitchFamily="18" charset="0"/>
              </a:rPr>
              <a:t>The cache is the fastest component in the memory hierarchy and approaches the speed of components.</a:t>
            </a:r>
          </a:p>
          <a:p>
            <a:pPr>
              <a:buFontTx/>
              <a:buNone/>
            </a:pPr>
            <a:endParaRPr lang="en-US" sz="2000">
              <a:latin typeface="Times New Roman" pitchFamily="18" charset="0"/>
            </a:endParaRP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p:txBody>
          <a:bodyPr/>
          <a:lstStyle/>
          <a:p>
            <a:endParaRPr lang="en-US" sz="2000">
              <a:latin typeface="Times New Roman" pitchFamily="18" charset="0"/>
            </a:endParaRPr>
          </a:p>
          <a:p>
            <a:r>
              <a:rPr lang="en-US" sz="2000" b="1">
                <a:latin typeface="Times New Roman" pitchFamily="18" charset="0"/>
              </a:rPr>
              <a:t>operation of the cache:</a:t>
            </a:r>
            <a:r>
              <a:rPr lang="en-US" sz="2000">
                <a:latin typeface="Times New Roman" pitchFamily="18" charset="0"/>
              </a:rPr>
              <a:t> if the word is found in the cache ,it  read from the fast memory. </a:t>
            </a:r>
          </a:p>
          <a:p>
            <a:r>
              <a:rPr lang="en-US" sz="2000">
                <a:latin typeface="Times New Roman" pitchFamily="18" charset="0"/>
              </a:rPr>
              <a:t>if the word addressed by the CPU is not found in the cache, the main memory is accessed to read the word. </a:t>
            </a:r>
          </a:p>
          <a:p>
            <a:r>
              <a:rPr lang="en-US" sz="2000">
                <a:latin typeface="Times New Roman" pitchFamily="18" charset="0"/>
              </a:rPr>
              <a:t>A block of words containing the one just accessed is then transferred from main memory to cache memory.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Introduction contd.,</a:t>
            </a:r>
          </a:p>
        </p:txBody>
      </p:sp>
      <p:sp>
        <p:nvSpPr>
          <p:cNvPr id="7171" name="Rectangle 3"/>
          <p:cNvSpPr>
            <a:spLocks noGrp="1" noChangeArrowheads="1"/>
          </p:cNvSpPr>
          <p:nvPr>
            <p:ph type="body" idx="1"/>
          </p:nvPr>
        </p:nvSpPr>
        <p:spPr/>
        <p:txBody>
          <a:bodyPr/>
          <a:lstStyle/>
          <a:p>
            <a:pPr>
              <a:lnSpc>
                <a:spcPct val="90000"/>
              </a:lnSpc>
            </a:pPr>
            <a:r>
              <a:rPr lang="en-US"/>
              <a:t>For both RAM and ROM the time required to access a specific word is independent of its location</a:t>
            </a:r>
          </a:p>
          <a:p>
            <a:pPr>
              <a:lnSpc>
                <a:spcPct val="90000"/>
              </a:lnSpc>
            </a:pPr>
            <a:endParaRPr lang="en-US"/>
          </a:p>
          <a:p>
            <a:pPr>
              <a:lnSpc>
                <a:spcPct val="90000"/>
              </a:lnSpc>
            </a:pPr>
            <a:r>
              <a:rPr lang="en-US"/>
              <a:t>Sequential memory – Magnetic Tape – access time to a particular data item depends on its relative location. Reading the n</a:t>
            </a:r>
            <a:r>
              <a:rPr lang="en-US" baseline="30000"/>
              <a:t>th</a:t>
            </a:r>
            <a:r>
              <a:rPr lang="en-US"/>
              <a:t> word requires that the previous n-1 words be read first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p:txBody>
          <a:bodyPr/>
          <a:lstStyle/>
          <a:p>
            <a:r>
              <a:rPr lang="en-US" sz="2000" b="1" dirty="0">
                <a:latin typeface="Times New Roman" pitchFamily="18" charset="0"/>
              </a:rPr>
              <a:t>Hit ratio:</a:t>
            </a:r>
          </a:p>
          <a:p>
            <a:r>
              <a:rPr lang="en-US" sz="2000" dirty="0">
                <a:latin typeface="Times New Roman" pitchFamily="18" charset="0"/>
              </a:rPr>
              <a:t>The performance of cache memory is frequently measured in terms of a quantity called </a:t>
            </a:r>
            <a:r>
              <a:rPr lang="en-US" sz="2000" b="1" dirty="0">
                <a:latin typeface="Times New Roman" pitchFamily="18" charset="0"/>
              </a:rPr>
              <a:t>hit ratio</a:t>
            </a:r>
            <a:r>
              <a:rPr lang="en-US" sz="2000" dirty="0">
                <a:latin typeface="Times New Roman" pitchFamily="18" charset="0"/>
              </a:rPr>
              <a:t>.</a:t>
            </a:r>
          </a:p>
          <a:p>
            <a:r>
              <a:rPr lang="en-US" sz="2000" dirty="0">
                <a:latin typeface="Times New Roman" pitchFamily="18" charset="0"/>
              </a:rPr>
              <a:t>When the CPU refers to memory </a:t>
            </a:r>
            <a:r>
              <a:rPr lang="en-US" sz="2000" dirty="0" smtClean="0">
                <a:latin typeface="Times New Roman" pitchFamily="18" charset="0"/>
              </a:rPr>
              <a:t>and </a:t>
            </a:r>
            <a:r>
              <a:rPr lang="en-US" sz="2000" dirty="0">
                <a:latin typeface="Times New Roman" pitchFamily="18" charset="0"/>
              </a:rPr>
              <a:t>finds the word in cache, is said </a:t>
            </a:r>
            <a:r>
              <a:rPr lang="en-US" sz="2000" b="1" dirty="0">
                <a:latin typeface="Times New Roman" pitchFamily="18" charset="0"/>
              </a:rPr>
              <a:t>hit.</a:t>
            </a:r>
          </a:p>
          <a:p>
            <a:r>
              <a:rPr lang="en-US" sz="2000" dirty="0">
                <a:latin typeface="Times New Roman" pitchFamily="18" charset="0"/>
              </a:rPr>
              <a:t>If the word is not found in cache, it is in main memory and it count as </a:t>
            </a:r>
            <a:r>
              <a:rPr lang="en-US" sz="2000" b="1" dirty="0">
                <a:latin typeface="Times New Roman" pitchFamily="18" charset="0"/>
              </a:rPr>
              <a:t>miss.</a:t>
            </a:r>
          </a:p>
          <a:p>
            <a:r>
              <a:rPr lang="en-US" sz="2000" dirty="0">
                <a:latin typeface="Times New Roman" pitchFamily="18" charset="0"/>
              </a:rPr>
              <a:t>The ratio of the number of hits divided by the total CPU references to memory (hits plus misses) is the </a:t>
            </a:r>
            <a:r>
              <a:rPr lang="en-US" sz="2000" b="1" dirty="0">
                <a:latin typeface="Times New Roman" pitchFamily="18" charset="0"/>
              </a:rPr>
              <a:t>hit ratio.</a:t>
            </a:r>
          </a:p>
          <a:p>
            <a:r>
              <a:rPr lang="en-US" sz="2000" dirty="0">
                <a:latin typeface="Times New Roman" pitchFamily="18" charset="0"/>
              </a:rPr>
              <a:t>The basic characteristic of cache memory is fast access time. Therefore very little or no time must be wasted when searching for words  in the cache .</a:t>
            </a:r>
          </a:p>
          <a:p>
            <a:r>
              <a:rPr lang="en-US" sz="2000" dirty="0">
                <a:latin typeface="Times New Roman" pitchFamily="18" charset="0"/>
              </a:rPr>
              <a:t>The transformation of data from main memory to cache memory is </a:t>
            </a:r>
            <a:r>
              <a:rPr lang="en-US" sz="2000" dirty="0" smtClean="0">
                <a:latin typeface="Times New Roman" pitchFamily="18" charset="0"/>
              </a:rPr>
              <a:t>referred as </a:t>
            </a:r>
            <a:r>
              <a:rPr lang="en-US" sz="2000" b="1" dirty="0">
                <a:latin typeface="Times New Roman" pitchFamily="18" charset="0"/>
              </a:rPr>
              <a:t>mapping process</a:t>
            </a:r>
          </a:p>
          <a:p>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3200">
                <a:latin typeface="Times New Roman" pitchFamily="18" charset="0"/>
              </a:rPr>
              <a:t>mapping</a:t>
            </a:r>
          </a:p>
        </p:txBody>
      </p:sp>
      <p:sp>
        <p:nvSpPr>
          <p:cNvPr id="122883" name="Rectangle 3"/>
          <p:cNvSpPr>
            <a:spLocks noGrp="1" noChangeArrowheads="1"/>
          </p:cNvSpPr>
          <p:nvPr>
            <p:ph type="body" idx="1"/>
          </p:nvPr>
        </p:nvSpPr>
        <p:spPr/>
        <p:txBody>
          <a:bodyPr/>
          <a:lstStyle/>
          <a:p>
            <a:r>
              <a:rPr lang="en-US" sz="2800">
                <a:latin typeface="Times New Roman" pitchFamily="18" charset="0"/>
              </a:rPr>
              <a:t>Associative mapping</a:t>
            </a:r>
          </a:p>
          <a:p>
            <a:r>
              <a:rPr lang="en-US" sz="2800">
                <a:latin typeface="Times New Roman" pitchFamily="18" charset="0"/>
              </a:rPr>
              <a:t>Direct mapping</a:t>
            </a:r>
          </a:p>
          <a:p>
            <a:r>
              <a:rPr lang="en-US" sz="2800">
                <a:latin typeface="Times New Roman" pitchFamily="18" charset="0"/>
              </a:rPr>
              <a:t>Set-associative mapping</a:t>
            </a:r>
          </a:p>
          <a:p>
            <a:r>
              <a:rPr lang="en-US" sz="2800">
                <a:latin typeface="Times New Roman" pitchFamily="18" charset="0"/>
              </a:rPr>
              <a:t>Ex</a:t>
            </a:r>
          </a:p>
          <a:p>
            <a:pPr>
              <a:buFontTx/>
              <a:buNone/>
            </a:pPr>
            <a:endParaRPr lang="en-US" sz="2800">
              <a:latin typeface="Times New Roman" pitchFamily="18" charset="0"/>
            </a:endParaRPr>
          </a:p>
        </p:txBody>
      </p:sp>
      <p:sp>
        <p:nvSpPr>
          <p:cNvPr id="122884" name="Rectangle 4"/>
          <p:cNvSpPr>
            <a:spLocks noChangeArrowheads="1"/>
          </p:cNvSpPr>
          <p:nvPr/>
        </p:nvSpPr>
        <p:spPr bwMode="auto">
          <a:xfrm>
            <a:off x="1219200" y="4038600"/>
            <a:ext cx="15240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Main memory</a:t>
            </a:r>
          </a:p>
          <a:p>
            <a:pPr algn="ctr"/>
            <a:r>
              <a:rPr lang="en-US" sz="2000" b="0">
                <a:latin typeface="Times New Roman" pitchFamily="18" charset="0"/>
              </a:rPr>
              <a:t>32KX12</a:t>
            </a:r>
          </a:p>
        </p:txBody>
      </p:sp>
      <p:sp>
        <p:nvSpPr>
          <p:cNvPr id="122885" name="Rectangle 5"/>
          <p:cNvSpPr>
            <a:spLocks noChangeArrowheads="1"/>
          </p:cNvSpPr>
          <p:nvPr/>
        </p:nvSpPr>
        <p:spPr bwMode="auto">
          <a:xfrm>
            <a:off x="4343400" y="4419600"/>
            <a:ext cx="1066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Cache </a:t>
            </a:r>
          </a:p>
          <a:p>
            <a:pPr algn="ctr"/>
            <a:r>
              <a:rPr lang="en-US" sz="2000" b="0">
                <a:latin typeface="Times New Roman" pitchFamily="18" charset="0"/>
              </a:rPr>
              <a:t>512 X 12</a:t>
            </a:r>
          </a:p>
        </p:txBody>
      </p:sp>
      <p:sp>
        <p:nvSpPr>
          <p:cNvPr id="122886" name="Rectangle 6"/>
          <p:cNvSpPr>
            <a:spLocks noChangeArrowheads="1"/>
          </p:cNvSpPr>
          <p:nvPr/>
        </p:nvSpPr>
        <p:spPr bwMode="auto">
          <a:xfrm>
            <a:off x="6477000" y="3886200"/>
            <a:ext cx="18288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CPU</a:t>
            </a:r>
          </a:p>
        </p:txBody>
      </p:sp>
      <p:sp>
        <p:nvSpPr>
          <p:cNvPr id="122887" name="Line 7"/>
          <p:cNvSpPr>
            <a:spLocks noChangeShapeType="1"/>
          </p:cNvSpPr>
          <p:nvPr/>
        </p:nvSpPr>
        <p:spPr bwMode="auto">
          <a:xfrm>
            <a:off x="5410200" y="4800600"/>
            <a:ext cx="1066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22888" name="Line 8"/>
          <p:cNvSpPr>
            <a:spLocks noChangeShapeType="1"/>
          </p:cNvSpPr>
          <p:nvPr/>
        </p:nvSpPr>
        <p:spPr bwMode="auto">
          <a:xfrm>
            <a:off x="2743200" y="4114800"/>
            <a:ext cx="3657600"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sz="2800">
                <a:latin typeface="Times New Roman" pitchFamily="18" charset="0"/>
              </a:rPr>
              <a:t>Associative mapping</a:t>
            </a:r>
            <a:br>
              <a:rPr lang="en-US" sz="2800">
                <a:latin typeface="Times New Roman" pitchFamily="18" charset="0"/>
              </a:rPr>
            </a:br>
            <a:endParaRPr lang="en-US" sz="2800">
              <a:latin typeface="Times New Roman" pitchFamily="18" charset="0"/>
            </a:endParaRPr>
          </a:p>
        </p:txBody>
      </p:sp>
      <p:sp>
        <p:nvSpPr>
          <p:cNvPr id="123907" name="Rectangle 3"/>
          <p:cNvSpPr>
            <a:spLocks noGrp="1" noChangeArrowheads="1"/>
          </p:cNvSpPr>
          <p:nvPr>
            <p:ph type="body" idx="1"/>
          </p:nvPr>
        </p:nvSpPr>
        <p:spPr>
          <a:xfrm>
            <a:off x="457200" y="914400"/>
            <a:ext cx="8229600" cy="5211763"/>
          </a:xfrm>
        </p:spPr>
        <p:txBody>
          <a:bodyPr/>
          <a:lstStyle/>
          <a:p>
            <a:pPr>
              <a:buFontTx/>
              <a:buNone/>
            </a:pPr>
            <a:r>
              <a:rPr lang="en-US" sz="2000" dirty="0">
                <a:latin typeface="Times New Roman" pitchFamily="18" charset="0"/>
              </a:rPr>
              <a:t>Associative mapping cache</a:t>
            </a:r>
          </a:p>
        </p:txBody>
      </p:sp>
      <p:sp>
        <p:nvSpPr>
          <p:cNvPr id="123908" name="Rectangle 4"/>
          <p:cNvSpPr>
            <a:spLocks noChangeArrowheads="1"/>
          </p:cNvSpPr>
          <p:nvPr/>
        </p:nvSpPr>
        <p:spPr bwMode="auto">
          <a:xfrm>
            <a:off x="1905000" y="2667000"/>
            <a:ext cx="3962400" cy="2743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3909" name="Line 5"/>
          <p:cNvSpPr>
            <a:spLocks noChangeShapeType="1"/>
          </p:cNvSpPr>
          <p:nvPr/>
        </p:nvSpPr>
        <p:spPr bwMode="auto">
          <a:xfrm>
            <a:off x="3886200" y="2667000"/>
            <a:ext cx="0" cy="2667000"/>
          </a:xfrm>
          <a:prstGeom prst="line">
            <a:avLst/>
          </a:prstGeom>
          <a:noFill/>
          <a:ln w="9525">
            <a:solidFill>
              <a:schemeClr val="tx1"/>
            </a:solidFill>
            <a:round/>
            <a:headEnd/>
            <a:tailEnd/>
          </a:ln>
          <a:effectLst/>
        </p:spPr>
        <p:txBody>
          <a:bodyPr/>
          <a:lstStyle/>
          <a:p>
            <a:endParaRPr lang="en-US"/>
          </a:p>
        </p:txBody>
      </p:sp>
      <p:sp>
        <p:nvSpPr>
          <p:cNvPr id="123910" name="Line 6"/>
          <p:cNvSpPr>
            <a:spLocks noChangeShapeType="1"/>
          </p:cNvSpPr>
          <p:nvPr/>
        </p:nvSpPr>
        <p:spPr bwMode="auto">
          <a:xfrm>
            <a:off x="1981200" y="3124200"/>
            <a:ext cx="3810000" cy="0"/>
          </a:xfrm>
          <a:prstGeom prst="line">
            <a:avLst/>
          </a:prstGeom>
          <a:noFill/>
          <a:ln w="9525">
            <a:solidFill>
              <a:schemeClr val="tx1"/>
            </a:solidFill>
            <a:round/>
            <a:headEnd/>
            <a:tailEnd/>
          </a:ln>
          <a:effectLst/>
        </p:spPr>
        <p:txBody>
          <a:bodyPr/>
          <a:lstStyle/>
          <a:p>
            <a:endParaRPr lang="en-US"/>
          </a:p>
        </p:txBody>
      </p:sp>
      <p:sp>
        <p:nvSpPr>
          <p:cNvPr id="123911" name="Line 7"/>
          <p:cNvSpPr>
            <a:spLocks noChangeShapeType="1"/>
          </p:cNvSpPr>
          <p:nvPr/>
        </p:nvSpPr>
        <p:spPr bwMode="auto">
          <a:xfrm>
            <a:off x="1905000" y="3505200"/>
            <a:ext cx="3962400" cy="0"/>
          </a:xfrm>
          <a:prstGeom prst="line">
            <a:avLst/>
          </a:prstGeom>
          <a:noFill/>
          <a:ln w="9525">
            <a:solidFill>
              <a:schemeClr val="tx1"/>
            </a:solidFill>
            <a:round/>
            <a:headEnd/>
            <a:tailEnd/>
          </a:ln>
          <a:effectLst/>
        </p:spPr>
        <p:txBody>
          <a:bodyPr/>
          <a:lstStyle/>
          <a:p>
            <a:endParaRPr lang="en-US"/>
          </a:p>
        </p:txBody>
      </p:sp>
      <p:sp>
        <p:nvSpPr>
          <p:cNvPr id="123912" name="Line 8"/>
          <p:cNvSpPr>
            <a:spLocks noChangeShapeType="1"/>
          </p:cNvSpPr>
          <p:nvPr/>
        </p:nvSpPr>
        <p:spPr bwMode="auto">
          <a:xfrm>
            <a:off x="1905000" y="3962400"/>
            <a:ext cx="3962400" cy="0"/>
          </a:xfrm>
          <a:prstGeom prst="line">
            <a:avLst/>
          </a:prstGeom>
          <a:noFill/>
          <a:ln w="9525">
            <a:solidFill>
              <a:schemeClr val="tx1"/>
            </a:solidFill>
            <a:round/>
            <a:headEnd/>
            <a:tailEnd/>
          </a:ln>
          <a:effectLst/>
        </p:spPr>
        <p:txBody>
          <a:bodyPr/>
          <a:lstStyle/>
          <a:p>
            <a:endParaRPr lang="en-US"/>
          </a:p>
        </p:txBody>
      </p:sp>
      <p:sp>
        <p:nvSpPr>
          <p:cNvPr id="123913" name="Text Box 9"/>
          <p:cNvSpPr txBox="1">
            <a:spLocks noChangeArrowheads="1"/>
          </p:cNvSpPr>
          <p:nvPr/>
        </p:nvSpPr>
        <p:spPr bwMode="auto">
          <a:xfrm>
            <a:off x="2286000" y="2286000"/>
            <a:ext cx="1066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address</a:t>
            </a:r>
          </a:p>
        </p:txBody>
      </p:sp>
      <p:sp>
        <p:nvSpPr>
          <p:cNvPr id="123914" name="Text Box 10"/>
          <p:cNvSpPr txBox="1">
            <a:spLocks noChangeArrowheads="1"/>
          </p:cNvSpPr>
          <p:nvPr/>
        </p:nvSpPr>
        <p:spPr bwMode="auto">
          <a:xfrm>
            <a:off x="4267200" y="2346325"/>
            <a:ext cx="9906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data</a:t>
            </a:r>
          </a:p>
        </p:txBody>
      </p:sp>
      <p:sp>
        <p:nvSpPr>
          <p:cNvPr id="123915" name="Rectangle 11"/>
          <p:cNvSpPr>
            <a:spLocks noChangeArrowheads="1"/>
          </p:cNvSpPr>
          <p:nvPr/>
        </p:nvSpPr>
        <p:spPr bwMode="auto">
          <a:xfrm>
            <a:off x="1981200" y="1828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Argument reg</a:t>
            </a:r>
          </a:p>
        </p:txBody>
      </p:sp>
      <p:sp>
        <p:nvSpPr>
          <p:cNvPr id="123916" name="Text Box 12"/>
          <p:cNvSpPr txBox="1">
            <a:spLocks noChangeArrowheads="1"/>
          </p:cNvSpPr>
          <p:nvPr/>
        </p:nvSpPr>
        <p:spPr bwMode="auto">
          <a:xfrm>
            <a:off x="2286000" y="1492250"/>
            <a:ext cx="1676400" cy="336550"/>
          </a:xfrm>
          <a:prstGeom prst="rect">
            <a:avLst/>
          </a:prstGeom>
          <a:noFill/>
          <a:ln w="9525">
            <a:noFill/>
            <a:miter lim="800000"/>
            <a:headEnd/>
            <a:tailEnd/>
          </a:ln>
          <a:effectLst/>
        </p:spPr>
        <p:txBody>
          <a:bodyPr>
            <a:spAutoFit/>
          </a:bodyPr>
          <a:lstStyle/>
          <a:p>
            <a:pPr>
              <a:spcBef>
                <a:spcPct val="50000"/>
              </a:spcBef>
            </a:pPr>
            <a:r>
              <a:rPr lang="en-US" sz="1600" b="0" dirty="0">
                <a:latin typeface="Times New Roman" pitchFamily="18" charset="0"/>
              </a:rPr>
              <a:t>CPU address(15)</a:t>
            </a:r>
          </a:p>
        </p:txBody>
      </p:sp>
      <p:sp>
        <p:nvSpPr>
          <p:cNvPr id="123917" name="Text Box 13"/>
          <p:cNvSpPr txBox="1">
            <a:spLocks noChangeArrowheads="1"/>
          </p:cNvSpPr>
          <p:nvPr/>
        </p:nvSpPr>
        <p:spPr bwMode="auto">
          <a:xfrm>
            <a:off x="2209800" y="2667000"/>
            <a:ext cx="16764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01000</a:t>
            </a:r>
          </a:p>
        </p:txBody>
      </p:sp>
      <p:sp>
        <p:nvSpPr>
          <p:cNvPr id="123918" name="Text Box 14"/>
          <p:cNvSpPr txBox="1">
            <a:spLocks noChangeArrowheads="1"/>
          </p:cNvSpPr>
          <p:nvPr/>
        </p:nvSpPr>
        <p:spPr bwMode="auto">
          <a:xfrm>
            <a:off x="2133600" y="3108325"/>
            <a:ext cx="1219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02777</a:t>
            </a:r>
          </a:p>
        </p:txBody>
      </p:sp>
      <p:sp>
        <p:nvSpPr>
          <p:cNvPr id="123919" name="Text Box 15"/>
          <p:cNvSpPr txBox="1">
            <a:spLocks noChangeArrowheads="1"/>
          </p:cNvSpPr>
          <p:nvPr/>
        </p:nvSpPr>
        <p:spPr bwMode="auto">
          <a:xfrm>
            <a:off x="2209800" y="3581400"/>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22345</a:t>
            </a:r>
          </a:p>
        </p:txBody>
      </p:sp>
      <p:sp>
        <p:nvSpPr>
          <p:cNvPr id="123920" name="Text Box 16"/>
          <p:cNvSpPr txBox="1">
            <a:spLocks noChangeArrowheads="1"/>
          </p:cNvSpPr>
          <p:nvPr/>
        </p:nvSpPr>
        <p:spPr bwMode="auto">
          <a:xfrm>
            <a:off x="4114800" y="2667000"/>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3450</a:t>
            </a:r>
          </a:p>
        </p:txBody>
      </p:sp>
      <p:sp>
        <p:nvSpPr>
          <p:cNvPr id="123921" name="Text Box 17"/>
          <p:cNvSpPr txBox="1">
            <a:spLocks noChangeArrowheads="1"/>
          </p:cNvSpPr>
          <p:nvPr/>
        </p:nvSpPr>
        <p:spPr bwMode="auto">
          <a:xfrm>
            <a:off x="4191000" y="3200400"/>
            <a:ext cx="838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6710</a:t>
            </a:r>
          </a:p>
        </p:txBody>
      </p:sp>
      <p:sp>
        <p:nvSpPr>
          <p:cNvPr id="123922" name="Text Box 18"/>
          <p:cNvSpPr txBox="1">
            <a:spLocks noChangeArrowheads="1"/>
          </p:cNvSpPr>
          <p:nvPr/>
        </p:nvSpPr>
        <p:spPr bwMode="auto">
          <a:xfrm>
            <a:off x="4191000" y="3581400"/>
            <a:ext cx="9144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1234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p:txBody>
          <a:bodyPr/>
          <a:lstStyle/>
          <a:p>
            <a:r>
              <a:rPr lang="en-US" sz="2000">
                <a:latin typeface="Times New Roman" pitchFamily="18" charset="0"/>
              </a:rPr>
              <a:t>The associative memory stores both address and content (data) of the memory word. This permits any location cache to store any word from main memory .</a:t>
            </a:r>
          </a:p>
          <a:p>
            <a:r>
              <a:rPr lang="en-US" sz="2000">
                <a:latin typeface="Times New Roman" pitchFamily="18" charset="0"/>
              </a:rPr>
              <a:t>Address-15 and data-12.</a:t>
            </a:r>
          </a:p>
          <a:p>
            <a:r>
              <a:rPr lang="en-US" sz="2000">
                <a:latin typeface="Times New Roman" pitchFamily="18" charset="0"/>
              </a:rPr>
              <a:t>A CPU address of 15 bits placed in the argument register and associative memory is searched for a matching address.</a:t>
            </a:r>
          </a:p>
          <a:p>
            <a:r>
              <a:rPr lang="en-US" sz="2000">
                <a:latin typeface="Times New Roman" pitchFamily="18" charset="0"/>
              </a:rPr>
              <a:t>If address is found, the corresponding 12 bit data is read and sent to the CPU.</a:t>
            </a:r>
          </a:p>
          <a:p>
            <a:r>
              <a:rPr lang="en-US" sz="2000">
                <a:latin typeface="Times New Roman" pitchFamily="18" charset="0"/>
              </a:rPr>
              <a:t>If no match occurs the main memory is accessed for the word. the  address data pair is then transferred to the associative cache memory. If the cache is full an address data pair must be displaced to make  room for a pair that is needed and not presently in the cache.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2800">
                <a:latin typeface="Times New Roman" pitchFamily="18" charset="0"/>
              </a:rPr>
              <a:t>Direct mapping</a:t>
            </a:r>
          </a:p>
        </p:txBody>
      </p:sp>
      <p:sp>
        <p:nvSpPr>
          <p:cNvPr id="125955" name="Rectangle 3"/>
          <p:cNvSpPr>
            <a:spLocks noGrp="1" noChangeArrowheads="1"/>
          </p:cNvSpPr>
          <p:nvPr>
            <p:ph type="body" idx="1"/>
          </p:nvPr>
        </p:nvSpPr>
        <p:spPr/>
        <p:txBody>
          <a:bodyPr/>
          <a:lstStyle/>
          <a:p>
            <a:r>
              <a:rPr lang="en-US" sz="2000">
                <a:latin typeface="Times New Roman" pitchFamily="18" charset="0"/>
              </a:rPr>
              <a:t>Associative memories are expensive compared to random-access memories because of the added logic associated with each cell.</a:t>
            </a:r>
          </a:p>
        </p:txBody>
      </p:sp>
      <p:sp>
        <p:nvSpPr>
          <p:cNvPr id="125956" name="Rectangle 4"/>
          <p:cNvSpPr>
            <a:spLocks noChangeArrowheads="1"/>
          </p:cNvSpPr>
          <p:nvPr/>
        </p:nvSpPr>
        <p:spPr bwMode="auto">
          <a:xfrm>
            <a:off x="1752600" y="3124200"/>
            <a:ext cx="1600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               index</a:t>
            </a:r>
          </a:p>
        </p:txBody>
      </p:sp>
      <p:sp>
        <p:nvSpPr>
          <p:cNvPr id="125957" name="Line 5"/>
          <p:cNvSpPr>
            <a:spLocks noChangeShapeType="1"/>
          </p:cNvSpPr>
          <p:nvPr/>
        </p:nvSpPr>
        <p:spPr bwMode="auto">
          <a:xfrm>
            <a:off x="2514600" y="3124200"/>
            <a:ext cx="0" cy="304800"/>
          </a:xfrm>
          <a:prstGeom prst="line">
            <a:avLst/>
          </a:prstGeom>
          <a:noFill/>
          <a:ln w="9525">
            <a:solidFill>
              <a:schemeClr val="tx1"/>
            </a:solidFill>
            <a:round/>
            <a:headEnd/>
            <a:tailEnd/>
          </a:ln>
          <a:effectLst/>
        </p:spPr>
        <p:txBody>
          <a:bodyPr/>
          <a:lstStyle/>
          <a:p>
            <a:endParaRPr lang="en-US"/>
          </a:p>
        </p:txBody>
      </p:sp>
      <p:sp>
        <p:nvSpPr>
          <p:cNvPr id="125958" name="Text Box 6"/>
          <p:cNvSpPr txBox="1">
            <a:spLocks noChangeArrowheads="1"/>
          </p:cNvSpPr>
          <p:nvPr/>
        </p:nvSpPr>
        <p:spPr bwMode="auto">
          <a:xfrm>
            <a:off x="1905000" y="3048000"/>
            <a:ext cx="1447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tag</a:t>
            </a:r>
          </a:p>
        </p:txBody>
      </p:sp>
      <p:sp>
        <p:nvSpPr>
          <p:cNvPr id="125959" name="Text Box 7"/>
          <p:cNvSpPr txBox="1">
            <a:spLocks noChangeArrowheads="1"/>
          </p:cNvSpPr>
          <p:nvPr/>
        </p:nvSpPr>
        <p:spPr bwMode="auto">
          <a:xfrm>
            <a:off x="1752600" y="2803525"/>
            <a:ext cx="1524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6 bits</a:t>
            </a:r>
          </a:p>
        </p:txBody>
      </p:sp>
      <p:sp>
        <p:nvSpPr>
          <p:cNvPr id="125960" name="Text Box 8"/>
          <p:cNvSpPr txBox="1">
            <a:spLocks noChangeArrowheads="1"/>
          </p:cNvSpPr>
          <p:nvPr/>
        </p:nvSpPr>
        <p:spPr bwMode="auto">
          <a:xfrm>
            <a:off x="2743200" y="2743200"/>
            <a:ext cx="838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9 bits</a:t>
            </a:r>
          </a:p>
        </p:txBody>
      </p:sp>
      <p:sp>
        <p:nvSpPr>
          <p:cNvPr id="125961" name="Rectangle 9"/>
          <p:cNvSpPr>
            <a:spLocks noChangeArrowheads="1"/>
          </p:cNvSpPr>
          <p:nvPr/>
        </p:nvSpPr>
        <p:spPr bwMode="auto">
          <a:xfrm>
            <a:off x="3276600" y="4191000"/>
            <a:ext cx="2438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32 K X 12</a:t>
            </a:r>
          </a:p>
          <a:p>
            <a:pPr algn="ctr"/>
            <a:r>
              <a:rPr lang="en-US" sz="2000" b="0">
                <a:latin typeface="Times New Roman" pitchFamily="18" charset="0"/>
              </a:rPr>
              <a:t>Main memory</a:t>
            </a:r>
          </a:p>
          <a:p>
            <a:pPr algn="ctr"/>
            <a:r>
              <a:rPr lang="en-US" sz="2000" b="0">
                <a:latin typeface="Times New Roman" pitchFamily="18" charset="0"/>
              </a:rPr>
              <a:t>Address=15 bits</a:t>
            </a:r>
          </a:p>
          <a:p>
            <a:pPr algn="ctr"/>
            <a:r>
              <a:rPr lang="en-US" sz="2000" b="0">
                <a:latin typeface="Times New Roman" pitchFamily="18" charset="0"/>
              </a:rPr>
              <a:t>Data = 12 bits</a:t>
            </a:r>
          </a:p>
        </p:txBody>
      </p:sp>
      <p:sp>
        <p:nvSpPr>
          <p:cNvPr id="125962" name="Rectangle 10"/>
          <p:cNvSpPr>
            <a:spLocks noChangeArrowheads="1"/>
          </p:cNvSpPr>
          <p:nvPr/>
        </p:nvSpPr>
        <p:spPr bwMode="auto">
          <a:xfrm>
            <a:off x="7239000" y="4267200"/>
            <a:ext cx="17526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0">
                <a:latin typeface="Times New Roman" pitchFamily="18" charset="0"/>
              </a:rPr>
              <a:t>512 X 12</a:t>
            </a:r>
          </a:p>
          <a:p>
            <a:pPr algn="ctr"/>
            <a:r>
              <a:rPr lang="en-US" sz="2000" b="0">
                <a:latin typeface="Times New Roman" pitchFamily="18" charset="0"/>
              </a:rPr>
              <a:t>Cache memory</a:t>
            </a:r>
          </a:p>
          <a:p>
            <a:pPr algn="ctr"/>
            <a:r>
              <a:rPr lang="en-US" sz="2000" b="0">
                <a:latin typeface="Times New Roman" pitchFamily="18" charset="0"/>
              </a:rPr>
              <a:t>Address=9 bits</a:t>
            </a:r>
          </a:p>
          <a:p>
            <a:pPr algn="ctr"/>
            <a:r>
              <a:rPr lang="en-US" sz="2000" b="0">
                <a:latin typeface="Times New Roman" pitchFamily="18" charset="0"/>
              </a:rPr>
              <a:t>Data=12 bits</a:t>
            </a:r>
          </a:p>
        </p:txBody>
      </p:sp>
      <p:sp>
        <p:nvSpPr>
          <p:cNvPr id="125963" name="Line 11"/>
          <p:cNvSpPr>
            <a:spLocks noChangeShapeType="1"/>
          </p:cNvSpPr>
          <p:nvPr/>
        </p:nvSpPr>
        <p:spPr bwMode="auto">
          <a:xfrm>
            <a:off x="20574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5964" name="Line 12"/>
          <p:cNvSpPr>
            <a:spLocks noChangeShapeType="1"/>
          </p:cNvSpPr>
          <p:nvPr/>
        </p:nvSpPr>
        <p:spPr bwMode="auto">
          <a:xfrm>
            <a:off x="2895600" y="3505200"/>
            <a:ext cx="0" cy="304800"/>
          </a:xfrm>
          <a:prstGeom prst="line">
            <a:avLst/>
          </a:prstGeom>
          <a:noFill/>
          <a:ln w="9525">
            <a:solidFill>
              <a:schemeClr val="tx1"/>
            </a:solidFill>
            <a:round/>
            <a:headEnd/>
            <a:tailEnd/>
          </a:ln>
          <a:effectLst/>
        </p:spPr>
        <p:txBody>
          <a:bodyPr/>
          <a:lstStyle/>
          <a:p>
            <a:endParaRPr lang="en-US"/>
          </a:p>
        </p:txBody>
      </p:sp>
      <p:sp>
        <p:nvSpPr>
          <p:cNvPr id="125965" name="Line 13"/>
          <p:cNvSpPr>
            <a:spLocks noChangeShapeType="1"/>
          </p:cNvSpPr>
          <p:nvPr/>
        </p:nvSpPr>
        <p:spPr bwMode="auto">
          <a:xfrm>
            <a:off x="2743200" y="3810000"/>
            <a:ext cx="4114800" cy="0"/>
          </a:xfrm>
          <a:prstGeom prst="line">
            <a:avLst/>
          </a:prstGeom>
          <a:noFill/>
          <a:ln w="9525">
            <a:solidFill>
              <a:schemeClr val="tx1"/>
            </a:solidFill>
            <a:round/>
            <a:headEnd/>
            <a:tailEnd/>
          </a:ln>
          <a:effectLst/>
        </p:spPr>
        <p:txBody>
          <a:bodyPr/>
          <a:lstStyle/>
          <a:p>
            <a:endParaRPr lang="en-US"/>
          </a:p>
        </p:txBody>
      </p:sp>
      <p:sp>
        <p:nvSpPr>
          <p:cNvPr id="125966" name="Line 14"/>
          <p:cNvSpPr>
            <a:spLocks noChangeShapeType="1"/>
          </p:cNvSpPr>
          <p:nvPr/>
        </p:nvSpPr>
        <p:spPr bwMode="auto">
          <a:xfrm>
            <a:off x="2743200" y="3810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25967" name="Line 15"/>
          <p:cNvSpPr>
            <a:spLocks noChangeShapeType="1"/>
          </p:cNvSpPr>
          <p:nvPr/>
        </p:nvSpPr>
        <p:spPr bwMode="auto">
          <a:xfrm>
            <a:off x="6858000" y="3810000"/>
            <a:ext cx="0" cy="457200"/>
          </a:xfrm>
          <a:prstGeom prst="line">
            <a:avLst/>
          </a:prstGeom>
          <a:noFill/>
          <a:ln w="9525">
            <a:solidFill>
              <a:schemeClr val="tx1"/>
            </a:solidFill>
            <a:round/>
            <a:headEnd/>
            <a:tailEnd type="triangle" w="med" len="med"/>
          </a:ln>
          <a:effectLst/>
        </p:spPr>
        <p:txBody>
          <a:bodyPr/>
          <a:lstStyle/>
          <a:p>
            <a:endParaRPr lang="en-US"/>
          </a:p>
        </p:txBody>
      </p:sp>
      <p:sp>
        <p:nvSpPr>
          <p:cNvPr id="125968" name="Text Box 16"/>
          <p:cNvSpPr txBox="1">
            <a:spLocks noChangeArrowheads="1"/>
          </p:cNvSpPr>
          <p:nvPr/>
        </p:nvSpPr>
        <p:spPr bwMode="auto">
          <a:xfrm>
            <a:off x="6324600" y="4419600"/>
            <a:ext cx="5334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000</a:t>
            </a:r>
          </a:p>
        </p:txBody>
      </p:sp>
      <p:sp>
        <p:nvSpPr>
          <p:cNvPr id="125969" name="Text Box 17"/>
          <p:cNvSpPr txBox="1">
            <a:spLocks noChangeArrowheads="1"/>
          </p:cNvSpPr>
          <p:nvPr/>
        </p:nvSpPr>
        <p:spPr bwMode="auto">
          <a:xfrm>
            <a:off x="5943600" y="5791200"/>
            <a:ext cx="12192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        777</a:t>
            </a:r>
          </a:p>
        </p:txBody>
      </p:sp>
      <p:sp>
        <p:nvSpPr>
          <p:cNvPr id="125970" name="Text Box 18"/>
          <p:cNvSpPr txBox="1">
            <a:spLocks noChangeArrowheads="1"/>
          </p:cNvSpPr>
          <p:nvPr/>
        </p:nvSpPr>
        <p:spPr bwMode="auto">
          <a:xfrm>
            <a:off x="1752600" y="4419600"/>
            <a:ext cx="1447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00         000</a:t>
            </a:r>
          </a:p>
        </p:txBody>
      </p:sp>
      <p:sp>
        <p:nvSpPr>
          <p:cNvPr id="125971" name="Text Box 19"/>
          <p:cNvSpPr txBox="1">
            <a:spLocks noChangeArrowheads="1"/>
          </p:cNvSpPr>
          <p:nvPr/>
        </p:nvSpPr>
        <p:spPr bwMode="auto">
          <a:xfrm>
            <a:off x="1828800" y="5486400"/>
            <a:ext cx="13716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77        777</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p:txBody>
          <a:bodyPr/>
          <a:lstStyle/>
          <a:p>
            <a:r>
              <a:rPr lang="en-US" sz="2000">
                <a:latin typeface="Times New Roman" pitchFamily="18" charset="0"/>
              </a:rPr>
              <a:t>2(k) words in cache memory  2(n) MM</a:t>
            </a:r>
          </a:p>
          <a:p>
            <a:r>
              <a:rPr lang="en-US" sz="2000">
                <a:latin typeface="Times New Roman" pitchFamily="18" charset="0"/>
              </a:rPr>
              <a:t>N bit divided into two fields k bits index and n-k bits for tag field.</a:t>
            </a:r>
          </a:p>
          <a:p>
            <a:endParaRPr lang="en-US" sz="2000">
              <a:latin typeface="Times New Roman" pitchFamily="18" charset="0"/>
            </a:endParaRPr>
          </a:p>
        </p:txBody>
      </p:sp>
      <p:sp>
        <p:nvSpPr>
          <p:cNvPr id="126979" name="Rectangle 3"/>
          <p:cNvSpPr>
            <a:spLocks noChangeArrowheads="1"/>
          </p:cNvSpPr>
          <p:nvPr/>
        </p:nvSpPr>
        <p:spPr bwMode="auto">
          <a:xfrm>
            <a:off x="2057400" y="2514600"/>
            <a:ext cx="1676400" cy="3810000"/>
          </a:xfrm>
          <a:prstGeom prst="rect">
            <a:avLst/>
          </a:prstGeom>
          <a:solidFill>
            <a:schemeClr val="accent1"/>
          </a:solidFill>
          <a:ln w="9525">
            <a:solidFill>
              <a:schemeClr val="tx1"/>
            </a:solidFill>
            <a:miter lim="800000"/>
            <a:headEnd/>
            <a:tailEnd/>
          </a:ln>
          <a:effectLst/>
        </p:spPr>
        <p:txBody>
          <a:bodyPr wrap="none" anchor="ctr"/>
          <a:lstStyle/>
          <a:p>
            <a:pPr algn="ctr"/>
            <a:endParaRPr lang="en-US" sz="2000" b="0">
              <a:latin typeface="Times New Roman" pitchFamily="18" charset="0"/>
            </a:endParaRPr>
          </a:p>
        </p:txBody>
      </p:sp>
      <p:sp>
        <p:nvSpPr>
          <p:cNvPr id="126980" name="Rectangle 4"/>
          <p:cNvSpPr>
            <a:spLocks noChangeArrowheads="1"/>
          </p:cNvSpPr>
          <p:nvPr/>
        </p:nvSpPr>
        <p:spPr bwMode="auto">
          <a:xfrm>
            <a:off x="5562600" y="3048000"/>
            <a:ext cx="3352800" cy="3352800"/>
          </a:xfrm>
          <a:prstGeom prst="rect">
            <a:avLst/>
          </a:prstGeom>
          <a:solidFill>
            <a:schemeClr val="accent1"/>
          </a:solidFill>
          <a:ln w="9525">
            <a:solidFill>
              <a:schemeClr val="tx1"/>
            </a:solidFill>
            <a:miter lim="800000"/>
            <a:headEnd/>
            <a:tailEnd/>
          </a:ln>
          <a:effectLst/>
        </p:spPr>
        <p:txBody>
          <a:bodyPr wrap="none" anchor="ctr"/>
          <a:lstStyle/>
          <a:p>
            <a:pPr algn="ctr"/>
            <a:endParaRPr lang="en-US" sz="2000" b="0">
              <a:latin typeface="Times New Roman" pitchFamily="18" charset="0"/>
            </a:endParaRPr>
          </a:p>
        </p:txBody>
      </p:sp>
      <p:sp>
        <p:nvSpPr>
          <p:cNvPr id="126981" name="Line 5"/>
          <p:cNvSpPr>
            <a:spLocks noChangeShapeType="1"/>
          </p:cNvSpPr>
          <p:nvPr/>
        </p:nvSpPr>
        <p:spPr bwMode="auto">
          <a:xfrm>
            <a:off x="5562600" y="3352800"/>
            <a:ext cx="3352800" cy="0"/>
          </a:xfrm>
          <a:prstGeom prst="line">
            <a:avLst/>
          </a:prstGeom>
          <a:noFill/>
          <a:ln w="9525">
            <a:solidFill>
              <a:schemeClr val="tx1"/>
            </a:solidFill>
            <a:round/>
            <a:headEnd/>
            <a:tailEnd/>
          </a:ln>
          <a:effectLst/>
        </p:spPr>
        <p:txBody>
          <a:bodyPr/>
          <a:lstStyle/>
          <a:p>
            <a:endParaRPr lang="en-US"/>
          </a:p>
        </p:txBody>
      </p:sp>
      <p:sp>
        <p:nvSpPr>
          <p:cNvPr id="126982" name="Line 6"/>
          <p:cNvSpPr>
            <a:spLocks noChangeShapeType="1"/>
          </p:cNvSpPr>
          <p:nvPr/>
        </p:nvSpPr>
        <p:spPr bwMode="auto">
          <a:xfrm>
            <a:off x="5562600" y="5867400"/>
            <a:ext cx="3352800" cy="0"/>
          </a:xfrm>
          <a:prstGeom prst="line">
            <a:avLst/>
          </a:prstGeom>
          <a:noFill/>
          <a:ln w="9525">
            <a:solidFill>
              <a:schemeClr val="tx1"/>
            </a:solidFill>
            <a:round/>
            <a:headEnd/>
            <a:tailEnd/>
          </a:ln>
          <a:effectLst/>
        </p:spPr>
        <p:txBody>
          <a:bodyPr/>
          <a:lstStyle/>
          <a:p>
            <a:endParaRPr lang="en-US"/>
          </a:p>
        </p:txBody>
      </p:sp>
      <p:sp>
        <p:nvSpPr>
          <p:cNvPr id="126983" name="Line 7"/>
          <p:cNvSpPr>
            <a:spLocks noChangeShapeType="1"/>
          </p:cNvSpPr>
          <p:nvPr/>
        </p:nvSpPr>
        <p:spPr bwMode="auto">
          <a:xfrm>
            <a:off x="7086600" y="3048000"/>
            <a:ext cx="0" cy="3276600"/>
          </a:xfrm>
          <a:prstGeom prst="line">
            <a:avLst/>
          </a:prstGeom>
          <a:noFill/>
          <a:ln w="9525">
            <a:solidFill>
              <a:schemeClr val="tx1"/>
            </a:solidFill>
            <a:round/>
            <a:headEnd/>
            <a:tailEnd/>
          </a:ln>
          <a:effectLst/>
        </p:spPr>
        <p:txBody>
          <a:bodyPr/>
          <a:lstStyle/>
          <a:p>
            <a:endParaRPr lang="en-US"/>
          </a:p>
        </p:txBody>
      </p:sp>
      <p:sp>
        <p:nvSpPr>
          <p:cNvPr id="126984" name="Text Box 8"/>
          <p:cNvSpPr txBox="1">
            <a:spLocks noChangeArrowheads="1"/>
          </p:cNvSpPr>
          <p:nvPr/>
        </p:nvSpPr>
        <p:spPr bwMode="auto">
          <a:xfrm>
            <a:off x="6096000" y="2971800"/>
            <a:ext cx="895350" cy="701675"/>
          </a:xfrm>
          <a:prstGeom prst="rect">
            <a:avLst/>
          </a:prstGeom>
          <a:noFill/>
          <a:ln w="9525">
            <a:noFill/>
            <a:miter lim="800000"/>
            <a:headEnd/>
            <a:tailEnd/>
          </a:ln>
          <a:effectLst/>
        </p:spPr>
        <p:txBody>
          <a:bodyPr>
            <a:spAutoFit/>
          </a:bodyPr>
          <a:lstStyle/>
          <a:p>
            <a:r>
              <a:rPr lang="en-US" sz="2000" b="0">
                <a:latin typeface="Times New Roman" pitchFamily="18" charset="0"/>
              </a:rPr>
              <a:t>00</a:t>
            </a:r>
          </a:p>
          <a:p>
            <a:endParaRPr lang="en-US" sz="2000" b="0">
              <a:latin typeface="Times New Roman" pitchFamily="18" charset="0"/>
            </a:endParaRPr>
          </a:p>
        </p:txBody>
      </p:sp>
      <p:sp>
        <p:nvSpPr>
          <p:cNvPr id="126985" name="Text Box 9"/>
          <p:cNvSpPr txBox="1">
            <a:spLocks noChangeArrowheads="1"/>
          </p:cNvSpPr>
          <p:nvPr/>
        </p:nvSpPr>
        <p:spPr bwMode="auto">
          <a:xfrm>
            <a:off x="7620000" y="2971800"/>
            <a:ext cx="9144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1220</a:t>
            </a:r>
          </a:p>
        </p:txBody>
      </p:sp>
      <p:sp>
        <p:nvSpPr>
          <p:cNvPr id="126986" name="Text Box 10"/>
          <p:cNvSpPr txBox="1">
            <a:spLocks noChangeArrowheads="1"/>
          </p:cNvSpPr>
          <p:nvPr/>
        </p:nvSpPr>
        <p:spPr bwMode="auto">
          <a:xfrm>
            <a:off x="5867400" y="2727325"/>
            <a:ext cx="838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tag</a:t>
            </a:r>
          </a:p>
        </p:txBody>
      </p:sp>
      <p:sp>
        <p:nvSpPr>
          <p:cNvPr id="126987" name="Text Box 11"/>
          <p:cNvSpPr txBox="1">
            <a:spLocks noChangeArrowheads="1"/>
          </p:cNvSpPr>
          <p:nvPr/>
        </p:nvSpPr>
        <p:spPr bwMode="auto">
          <a:xfrm>
            <a:off x="7467600" y="27432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data</a:t>
            </a:r>
          </a:p>
        </p:txBody>
      </p:sp>
      <p:sp>
        <p:nvSpPr>
          <p:cNvPr id="126988" name="Text Box 12"/>
          <p:cNvSpPr txBox="1">
            <a:spLocks noChangeArrowheads="1"/>
          </p:cNvSpPr>
          <p:nvPr/>
        </p:nvSpPr>
        <p:spPr bwMode="auto">
          <a:xfrm>
            <a:off x="4343400" y="2590800"/>
            <a:ext cx="1219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Index add</a:t>
            </a:r>
          </a:p>
        </p:txBody>
      </p:sp>
      <p:sp>
        <p:nvSpPr>
          <p:cNvPr id="126989" name="Text Box 13"/>
          <p:cNvSpPr txBox="1">
            <a:spLocks noChangeArrowheads="1"/>
          </p:cNvSpPr>
          <p:nvPr/>
        </p:nvSpPr>
        <p:spPr bwMode="auto">
          <a:xfrm>
            <a:off x="4800600" y="30480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000</a:t>
            </a:r>
          </a:p>
        </p:txBody>
      </p:sp>
      <p:sp>
        <p:nvSpPr>
          <p:cNvPr id="126990" name="Text Box 14"/>
          <p:cNvSpPr txBox="1">
            <a:spLocks noChangeArrowheads="1"/>
          </p:cNvSpPr>
          <p:nvPr/>
        </p:nvSpPr>
        <p:spPr bwMode="auto">
          <a:xfrm>
            <a:off x="4800600" y="60960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777</a:t>
            </a:r>
          </a:p>
        </p:txBody>
      </p:sp>
      <p:sp>
        <p:nvSpPr>
          <p:cNvPr id="126991" name="Text Box 15"/>
          <p:cNvSpPr txBox="1">
            <a:spLocks noChangeArrowheads="1"/>
          </p:cNvSpPr>
          <p:nvPr/>
        </p:nvSpPr>
        <p:spPr bwMode="auto">
          <a:xfrm>
            <a:off x="5867400" y="6096000"/>
            <a:ext cx="685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a:t>
            </a:r>
          </a:p>
        </p:txBody>
      </p:sp>
      <p:sp>
        <p:nvSpPr>
          <p:cNvPr id="126992" name="Text Box 16"/>
          <p:cNvSpPr txBox="1">
            <a:spLocks noChangeArrowheads="1"/>
          </p:cNvSpPr>
          <p:nvPr/>
        </p:nvSpPr>
        <p:spPr bwMode="auto">
          <a:xfrm>
            <a:off x="7467600" y="6096000"/>
            <a:ext cx="762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6710</a:t>
            </a:r>
          </a:p>
        </p:txBody>
      </p:sp>
      <p:sp>
        <p:nvSpPr>
          <p:cNvPr id="126993" name="Line 17"/>
          <p:cNvSpPr>
            <a:spLocks noChangeShapeType="1"/>
          </p:cNvSpPr>
          <p:nvPr/>
        </p:nvSpPr>
        <p:spPr bwMode="auto">
          <a:xfrm>
            <a:off x="2057400" y="2895600"/>
            <a:ext cx="1600200" cy="0"/>
          </a:xfrm>
          <a:prstGeom prst="line">
            <a:avLst/>
          </a:prstGeom>
          <a:noFill/>
          <a:ln w="9525">
            <a:solidFill>
              <a:schemeClr val="tx1"/>
            </a:solidFill>
            <a:round/>
            <a:headEnd/>
            <a:tailEnd/>
          </a:ln>
          <a:effectLst/>
        </p:spPr>
        <p:txBody>
          <a:bodyPr/>
          <a:lstStyle/>
          <a:p>
            <a:endParaRPr lang="en-US"/>
          </a:p>
        </p:txBody>
      </p:sp>
      <p:sp>
        <p:nvSpPr>
          <p:cNvPr id="126994" name="Line 18"/>
          <p:cNvSpPr>
            <a:spLocks noChangeShapeType="1"/>
          </p:cNvSpPr>
          <p:nvPr/>
        </p:nvSpPr>
        <p:spPr bwMode="auto">
          <a:xfrm>
            <a:off x="2057400" y="3352800"/>
            <a:ext cx="1600200" cy="0"/>
          </a:xfrm>
          <a:prstGeom prst="line">
            <a:avLst/>
          </a:prstGeom>
          <a:noFill/>
          <a:ln w="9525">
            <a:solidFill>
              <a:schemeClr val="tx1"/>
            </a:solidFill>
            <a:round/>
            <a:headEnd/>
            <a:tailEnd/>
          </a:ln>
          <a:effectLst/>
        </p:spPr>
        <p:txBody>
          <a:bodyPr/>
          <a:lstStyle/>
          <a:p>
            <a:endParaRPr lang="en-US"/>
          </a:p>
        </p:txBody>
      </p:sp>
      <p:sp>
        <p:nvSpPr>
          <p:cNvPr id="126995" name="Line 19"/>
          <p:cNvSpPr>
            <a:spLocks noChangeShapeType="1"/>
          </p:cNvSpPr>
          <p:nvPr/>
        </p:nvSpPr>
        <p:spPr bwMode="auto">
          <a:xfrm>
            <a:off x="2057400" y="5334000"/>
            <a:ext cx="1600200" cy="0"/>
          </a:xfrm>
          <a:prstGeom prst="line">
            <a:avLst/>
          </a:prstGeom>
          <a:noFill/>
          <a:ln w="9525">
            <a:solidFill>
              <a:schemeClr val="tx1"/>
            </a:solidFill>
            <a:round/>
            <a:headEnd/>
            <a:tailEnd/>
          </a:ln>
          <a:effectLst/>
        </p:spPr>
        <p:txBody>
          <a:bodyPr/>
          <a:lstStyle/>
          <a:p>
            <a:endParaRPr lang="en-US"/>
          </a:p>
        </p:txBody>
      </p:sp>
      <p:sp>
        <p:nvSpPr>
          <p:cNvPr id="126996" name="Line 20"/>
          <p:cNvSpPr>
            <a:spLocks noChangeShapeType="1"/>
          </p:cNvSpPr>
          <p:nvPr/>
        </p:nvSpPr>
        <p:spPr bwMode="auto">
          <a:xfrm>
            <a:off x="2057400" y="5867400"/>
            <a:ext cx="1600200" cy="0"/>
          </a:xfrm>
          <a:prstGeom prst="line">
            <a:avLst/>
          </a:prstGeom>
          <a:noFill/>
          <a:ln w="9525">
            <a:solidFill>
              <a:schemeClr val="tx1"/>
            </a:solidFill>
            <a:round/>
            <a:headEnd/>
            <a:tailEnd/>
          </a:ln>
          <a:effectLst/>
        </p:spPr>
        <p:txBody>
          <a:bodyPr/>
          <a:lstStyle/>
          <a:p>
            <a:endParaRPr lang="en-US"/>
          </a:p>
        </p:txBody>
      </p:sp>
      <p:sp>
        <p:nvSpPr>
          <p:cNvPr id="126997" name="Line 21"/>
          <p:cNvSpPr>
            <a:spLocks noChangeShapeType="1"/>
          </p:cNvSpPr>
          <p:nvPr/>
        </p:nvSpPr>
        <p:spPr bwMode="auto">
          <a:xfrm>
            <a:off x="2133600" y="3657600"/>
            <a:ext cx="1600200" cy="0"/>
          </a:xfrm>
          <a:prstGeom prst="line">
            <a:avLst/>
          </a:prstGeom>
          <a:noFill/>
          <a:ln w="9525">
            <a:solidFill>
              <a:schemeClr val="tx1"/>
            </a:solidFill>
            <a:round/>
            <a:headEnd/>
            <a:tailEnd/>
          </a:ln>
          <a:effectLst/>
        </p:spPr>
        <p:txBody>
          <a:bodyPr/>
          <a:lstStyle/>
          <a:p>
            <a:endParaRPr lang="en-US"/>
          </a:p>
        </p:txBody>
      </p:sp>
      <p:sp>
        <p:nvSpPr>
          <p:cNvPr id="126998" name="Line 22"/>
          <p:cNvSpPr>
            <a:spLocks noChangeShapeType="1"/>
          </p:cNvSpPr>
          <p:nvPr/>
        </p:nvSpPr>
        <p:spPr bwMode="auto">
          <a:xfrm>
            <a:off x="2057400" y="4648200"/>
            <a:ext cx="1600200" cy="0"/>
          </a:xfrm>
          <a:prstGeom prst="line">
            <a:avLst/>
          </a:prstGeom>
          <a:noFill/>
          <a:ln w="9525">
            <a:solidFill>
              <a:schemeClr val="tx1"/>
            </a:solidFill>
            <a:round/>
            <a:headEnd/>
            <a:tailEnd/>
          </a:ln>
          <a:effectLst/>
        </p:spPr>
        <p:txBody>
          <a:bodyPr/>
          <a:lstStyle/>
          <a:p>
            <a:endParaRPr lang="en-US"/>
          </a:p>
        </p:txBody>
      </p:sp>
      <p:sp>
        <p:nvSpPr>
          <p:cNvPr id="126999" name="Text Box 23"/>
          <p:cNvSpPr txBox="1">
            <a:spLocks noChangeArrowheads="1"/>
          </p:cNvSpPr>
          <p:nvPr/>
        </p:nvSpPr>
        <p:spPr bwMode="auto">
          <a:xfrm>
            <a:off x="457200" y="2346325"/>
            <a:ext cx="1676400" cy="304800"/>
          </a:xfrm>
          <a:prstGeom prst="rect">
            <a:avLst/>
          </a:prstGeom>
          <a:noFill/>
          <a:ln w="9525">
            <a:noFill/>
            <a:miter lim="800000"/>
            <a:headEnd/>
            <a:tailEnd/>
          </a:ln>
          <a:effectLst/>
        </p:spPr>
        <p:txBody>
          <a:bodyPr>
            <a:spAutoFit/>
          </a:bodyPr>
          <a:lstStyle/>
          <a:p>
            <a:pPr>
              <a:spcBef>
                <a:spcPct val="50000"/>
              </a:spcBef>
            </a:pPr>
            <a:r>
              <a:rPr lang="en-US" sz="1400" b="0">
                <a:latin typeface="Times New Roman" pitchFamily="18" charset="0"/>
              </a:rPr>
              <a:t>Memory add</a:t>
            </a:r>
          </a:p>
        </p:txBody>
      </p:sp>
      <p:sp>
        <p:nvSpPr>
          <p:cNvPr id="127000" name="Text Box 24"/>
          <p:cNvSpPr txBox="1">
            <a:spLocks noChangeArrowheads="1"/>
          </p:cNvSpPr>
          <p:nvPr/>
        </p:nvSpPr>
        <p:spPr bwMode="auto">
          <a:xfrm>
            <a:off x="685800" y="2574925"/>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00000</a:t>
            </a:r>
          </a:p>
        </p:txBody>
      </p:sp>
      <p:sp>
        <p:nvSpPr>
          <p:cNvPr id="127001" name="Text Box 25"/>
          <p:cNvSpPr txBox="1">
            <a:spLocks noChangeArrowheads="1"/>
          </p:cNvSpPr>
          <p:nvPr/>
        </p:nvSpPr>
        <p:spPr bwMode="auto">
          <a:xfrm>
            <a:off x="2438400" y="2514600"/>
            <a:ext cx="762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1220</a:t>
            </a:r>
          </a:p>
        </p:txBody>
      </p:sp>
      <p:sp>
        <p:nvSpPr>
          <p:cNvPr id="127002" name="Text Box 26"/>
          <p:cNvSpPr txBox="1">
            <a:spLocks noChangeArrowheads="1"/>
          </p:cNvSpPr>
          <p:nvPr/>
        </p:nvSpPr>
        <p:spPr bwMode="auto">
          <a:xfrm>
            <a:off x="990600" y="3352800"/>
            <a:ext cx="12192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00777</a:t>
            </a:r>
          </a:p>
        </p:txBody>
      </p:sp>
      <p:sp>
        <p:nvSpPr>
          <p:cNvPr id="127003" name="Text Box 27"/>
          <p:cNvSpPr txBox="1">
            <a:spLocks noChangeArrowheads="1"/>
          </p:cNvSpPr>
          <p:nvPr/>
        </p:nvSpPr>
        <p:spPr bwMode="auto">
          <a:xfrm>
            <a:off x="2438400" y="3352800"/>
            <a:ext cx="1066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2340</a:t>
            </a:r>
          </a:p>
        </p:txBody>
      </p:sp>
      <p:sp>
        <p:nvSpPr>
          <p:cNvPr id="127004" name="Text Box 28"/>
          <p:cNvSpPr txBox="1">
            <a:spLocks noChangeArrowheads="1"/>
          </p:cNvSpPr>
          <p:nvPr/>
        </p:nvSpPr>
        <p:spPr bwMode="auto">
          <a:xfrm>
            <a:off x="990600" y="4953000"/>
            <a:ext cx="14478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02000</a:t>
            </a:r>
          </a:p>
        </p:txBody>
      </p:sp>
      <p:sp>
        <p:nvSpPr>
          <p:cNvPr id="127005" name="Text Box 29"/>
          <p:cNvSpPr txBox="1">
            <a:spLocks noChangeArrowheads="1"/>
          </p:cNvSpPr>
          <p:nvPr/>
        </p:nvSpPr>
        <p:spPr bwMode="auto">
          <a:xfrm>
            <a:off x="2286000" y="4953000"/>
            <a:ext cx="9906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5670</a:t>
            </a:r>
          </a:p>
        </p:txBody>
      </p:sp>
      <p:sp>
        <p:nvSpPr>
          <p:cNvPr id="127006" name="Text Box 30"/>
          <p:cNvSpPr txBox="1">
            <a:spLocks noChangeArrowheads="1"/>
          </p:cNvSpPr>
          <p:nvPr/>
        </p:nvSpPr>
        <p:spPr bwMode="auto">
          <a:xfrm>
            <a:off x="685800" y="6019800"/>
            <a:ext cx="1143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02777</a:t>
            </a:r>
          </a:p>
        </p:txBody>
      </p:sp>
      <p:sp>
        <p:nvSpPr>
          <p:cNvPr id="127007" name="Text Box 31"/>
          <p:cNvSpPr txBox="1">
            <a:spLocks noChangeArrowheads="1"/>
          </p:cNvSpPr>
          <p:nvPr/>
        </p:nvSpPr>
        <p:spPr bwMode="auto">
          <a:xfrm>
            <a:off x="2362200" y="6019800"/>
            <a:ext cx="7620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6710</a:t>
            </a:r>
          </a:p>
        </p:txBody>
      </p:sp>
      <p:sp>
        <p:nvSpPr>
          <p:cNvPr id="127008" name="Text Box 32"/>
          <p:cNvSpPr txBox="1">
            <a:spLocks noChangeArrowheads="1"/>
          </p:cNvSpPr>
          <p:nvPr/>
        </p:nvSpPr>
        <p:spPr bwMode="auto">
          <a:xfrm>
            <a:off x="2286000" y="6629400"/>
            <a:ext cx="1676400" cy="3968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Main memory</a:t>
            </a:r>
          </a:p>
        </p:txBody>
      </p:sp>
      <p:sp>
        <p:nvSpPr>
          <p:cNvPr id="127009" name="Text Box 33"/>
          <p:cNvSpPr txBox="1">
            <a:spLocks noChangeArrowheads="1"/>
          </p:cNvSpPr>
          <p:nvPr/>
        </p:nvSpPr>
        <p:spPr bwMode="auto">
          <a:xfrm>
            <a:off x="6248400" y="6629400"/>
            <a:ext cx="1295400" cy="396875"/>
          </a:xfrm>
          <a:prstGeom prst="rect">
            <a:avLst/>
          </a:prstGeom>
          <a:noFill/>
          <a:ln w="9525">
            <a:noFill/>
            <a:miter lim="800000"/>
            <a:headEnd/>
            <a:tailEnd/>
          </a:ln>
          <a:effectLst/>
        </p:spPr>
        <p:txBody>
          <a:bodyPr>
            <a:spAutoFit/>
          </a:bodyPr>
          <a:lstStyle/>
          <a:p>
            <a:pPr>
              <a:spcBef>
                <a:spcPct val="50000"/>
              </a:spcBef>
            </a:pPr>
            <a:endParaRPr lang="en-US" sz="2000" b="0">
              <a:latin typeface="Times New Roman" pitchFamily="18" charset="0"/>
            </a:endParaRPr>
          </a:p>
        </p:txBody>
      </p:sp>
      <p:sp>
        <p:nvSpPr>
          <p:cNvPr id="127010" name="Text Box 34"/>
          <p:cNvSpPr txBox="1">
            <a:spLocks noChangeArrowheads="1"/>
          </p:cNvSpPr>
          <p:nvPr/>
        </p:nvSpPr>
        <p:spPr bwMode="auto">
          <a:xfrm>
            <a:off x="6477000" y="6477000"/>
            <a:ext cx="1600200" cy="701675"/>
          </a:xfrm>
          <a:prstGeom prst="rect">
            <a:avLst/>
          </a:prstGeom>
          <a:noFill/>
          <a:ln w="9525">
            <a:noFill/>
            <a:miter lim="800000"/>
            <a:headEnd/>
            <a:tailEnd/>
          </a:ln>
          <a:effectLst/>
        </p:spPr>
        <p:txBody>
          <a:bodyPr>
            <a:spAutoFit/>
          </a:bodyPr>
          <a:lstStyle/>
          <a:p>
            <a:pPr>
              <a:spcBef>
                <a:spcPct val="50000"/>
              </a:spcBef>
            </a:pPr>
            <a:r>
              <a:rPr lang="en-US" sz="2000" b="0">
                <a:latin typeface="Times New Roman" pitchFamily="18" charset="0"/>
              </a:rPr>
              <a:t>Cache memory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63563" y="1676400"/>
            <a:ext cx="6142037" cy="762000"/>
          </a:xfrm>
          <a:noFill/>
          <a:ln/>
        </p:spPr>
        <p:txBody>
          <a:bodyPr lIns="63500" tIns="25400" rIns="63500" bIns="25400"/>
          <a:lstStyle/>
          <a:p>
            <a:r>
              <a:rPr lang="en-US" altLang="ko-KR" sz="3200" dirty="0">
                <a:solidFill>
                  <a:schemeClr val="tx1"/>
                </a:solidFill>
                <a:ea typeface="굴림" pitchFamily="50" charset="-127"/>
              </a:rPr>
              <a:t>DIRECT  MAPPING</a:t>
            </a:r>
          </a:p>
        </p:txBody>
      </p:sp>
      <p:sp>
        <p:nvSpPr>
          <p:cNvPr id="159747" name="Rectangle 3"/>
          <p:cNvSpPr>
            <a:spLocks noChangeArrowheads="1"/>
          </p:cNvSpPr>
          <p:nvPr/>
        </p:nvSpPr>
        <p:spPr bwMode="auto">
          <a:xfrm>
            <a:off x="801688" y="3652838"/>
            <a:ext cx="4660900" cy="328612"/>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101000"/>
              </a:lnSpc>
            </a:pPr>
            <a:r>
              <a:rPr kumimoji="1" lang="en-US" altLang="ko-KR" dirty="0">
                <a:ea typeface="굴림" pitchFamily="50" charset="-127"/>
              </a:rPr>
              <a:t>Direct Mapping with block size of 8 words</a:t>
            </a:r>
          </a:p>
        </p:txBody>
      </p:sp>
      <p:sp>
        <p:nvSpPr>
          <p:cNvPr id="159749" name="Rectangle 5"/>
          <p:cNvSpPr>
            <a:spLocks noChangeArrowheads="1"/>
          </p:cNvSpPr>
          <p:nvPr/>
        </p:nvSpPr>
        <p:spPr bwMode="auto">
          <a:xfrm>
            <a:off x="1943100" y="4143375"/>
            <a:ext cx="579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sp>
        <p:nvSpPr>
          <p:cNvPr id="159750" name="Rectangle 6"/>
          <p:cNvSpPr>
            <a:spLocks noChangeArrowheads="1"/>
          </p:cNvSpPr>
          <p:nvPr/>
        </p:nvSpPr>
        <p:spPr bwMode="auto">
          <a:xfrm>
            <a:off x="2586038" y="4202113"/>
            <a:ext cx="4095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59751" name="Rectangle 7"/>
          <p:cNvSpPr>
            <a:spLocks noChangeArrowheads="1"/>
          </p:cNvSpPr>
          <p:nvPr/>
        </p:nvSpPr>
        <p:spPr bwMode="auto">
          <a:xfrm>
            <a:off x="3217863" y="4202113"/>
            <a:ext cx="4937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59752" name="Line 8"/>
          <p:cNvSpPr>
            <a:spLocks noChangeShapeType="1"/>
          </p:cNvSpPr>
          <p:nvPr/>
        </p:nvSpPr>
        <p:spPr bwMode="auto">
          <a:xfrm>
            <a:off x="1966913" y="4437063"/>
            <a:ext cx="1947862" cy="0"/>
          </a:xfrm>
          <a:prstGeom prst="line">
            <a:avLst/>
          </a:prstGeom>
          <a:noFill/>
          <a:ln w="25400">
            <a:solidFill>
              <a:srgbClr val="000000"/>
            </a:solidFill>
            <a:round/>
            <a:headEnd/>
            <a:tailEnd/>
          </a:ln>
          <a:effectLst/>
        </p:spPr>
        <p:txBody>
          <a:bodyPr wrap="none" anchor="ctr"/>
          <a:lstStyle/>
          <a:p>
            <a:endParaRPr lang="en-US"/>
          </a:p>
        </p:txBody>
      </p:sp>
      <p:sp>
        <p:nvSpPr>
          <p:cNvPr id="159753" name="Rectangle 9"/>
          <p:cNvSpPr>
            <a:spLocks noChangeArrowheads="1"/>
          </p:cNvSpPr>
          <p:nvPr/>
        </p:nvSpPr>
        <p:spPr bwMode="auto">
          <a:xfrm>
            <a:off x="1954213" y="44386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dirty="0">
                <a:solidFill>
                  <a:srgbClr val="000000"/>
                </a:solidFill>
                <a:ea typeface="굴림" pitchFamily="50" charset="-127"/>
              </a:rPr>
              <a:t>000</a:t>
            </a:r>
          </a:p>
        </p:txBody>
      </p:sp>
      <p:sp>
        <p:nvSpPr>
          <p:cNvPr id="159754" name="Line 10"/>
          <p:cNvSpPr>
            <a:spLocks noChangeShapeType="1"/>
          </p:cNvSpPr>
          <p:nvPr/>
        </p:nvSpPr>
        <p:spPr bwMode="auto">
          <a:xfrm>
            <a:off x="2382838" y="4441825"/>
            <a:ext cx="0" cy="798513"/>
          </a:xfrm>
          <a:prstGeom prst="line">
            <a:avLst/>
          </a:prstGeom>
          <a:noFill/>
          <a:ln w="25400">
            <a:solidFill>
              <a:srgbClr val="000000"/>
            </a:solidFill>
            <a:round/>
            <a:headEnd/>
            <a:tailEnd/>
          </a:ln>
          <a:effectLst/>
        </p:spPr>
        <p:txBody>
          <a:bodyPr wrap="none" anchor="ctr"/>
          <a:lstStyle/>
          <a:p>
            <a:endParaRPr lang="en-US"/>
          </a:p>
        </p:txBody>
      </p:sp>
      <p:sp>
        <p:nvSpPr>
          <p:cNvPr id="159755" name="Line 11"/>
          <p:cNvSpPr>
            <a:spLocks noChangeShapeType="1"/>
          </p:cNvSpPr>
          <p:nvPr/>
        </p:nvSpPr>
        <p:spPr bwMode="auto">
          <a:xfrm>
            <a:off x="3016250" y="4441825"/>
            <a:ext cx="0" cy="798513"/>
          </a:xfrm>
          <a:prstGeom prst="line">
            <a:avLst/>
          </a:prstGeom>
          <a:noFill/>
          <a:ln w="25400">
            <a:solidFill>
              <a:srgbClr val="000000"/>
            </a:solidFill>
            <a:round/>
            <a:headEnd/>
            <a:tailEnd/>
          </a:ln>
          <a:effectLst/>
        </p:spPr>
        <p:txBody>
          <a:bodyPr wrap="none" anchor="ctr"/>
          <a:lstStyle/>
          <a:p>
            <a:endParaRPr lang="en-US"/>
          </a:p>
        </p:txBody>
      </p:sp>
      <p:sp>
        <p:nvSpPr>
          <p:cNvPr id="159756" name="Rectangle 12"/>
          <p:cNvSpPr>
            <a:spLocks noChangeArrowheads="1"/>
          </p:cNvSpPr>
          <p:nvPr/>
        </p:nvSpPr>
        <p:spPr bwMode="auto">
          <a:xfrm>
            <a:off x="2508250" y="4438650"/>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59757" name="Rectangle 13"/>
          <p:cNvSpPr>
            <a:spLocks noChangeArrowheads="1"/>
          </p:cNvSpPr>
          <p:nvPr/>
        </p:nvSpPr>
        <p:spPr bwMode="auto">
          <a:xfrm>
            <a:off x="3146425" y="4438650"/>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3 4 5 0</a:t>
            </a:r>
          </a:p>
        </p:txBody>
      </p:sp>
      <p:sp>
        <p:nvSpPr>
          <p:cNvPr id="159758" name="Rectangle 14"/>
          <p:cNvSpPr>
            <a:spLocks noChangeArrowheads="1"/>
          </p:cNvSpPr>
          <p:nvPr/>
        </p:nvSpPr>
        <p:spPr bwMode="auto">
          <a:xfrm>
            <a:off x="1954213" y="464820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007</a:t>
            </a:r>
          </a:p>
        </p:txBody>
      </p:sp>
      <p:sp>
        <p:nvSpPr>
          <p:cNvPr id="159759" name="Rectangle 15"/>
          <p:cNvSpPr>
            <a:spLocks noChangeArrowheads="1"/>
          </p:cNvSpPr>
          <p:nvPr/>
        </p:nvSpPr>
        <p:spPr bwMode="auto">
          <a:xfrm>
            <a:off x="2508250" y="4638675"/>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59760" name="Rectangle 16"/>
          <p:cNvSpPr>
            <a:spLocks noChangeArrowheads="1"/>
          </p:cNvSpPr>
          <p:nvPr/>
        </p:nvSpPr>
        <p:spPr bwMode="auto">
          <a:xfrm>
            <a:off x="3146425" y="4648200"/>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6 5 7 8</a:t>
            </a:r>
          </a:p>
        </p:txBody>
      </p:sp>
      <p:sp>
        <p:nvSpPr>
          <p:cNvPr id="159761" name="Line 17"/>
          <p:cNvSpPr>
            <a:spLocks noChangeShapeType="1"/>
          </p:cNvSpPr>
          <p:nvPr/>
        </p:nvSpPr>
        <p:spPr bwMode="auto">
          <a:xfrm>
            <a:off x="1966913" y="4848225"/>
            <a:ext cx="1947862" cy="0"/>
          </a:xfrm>
          <a:prstGeom prst="line">
            <a:avLst/>
          </a:prstGeom>
          <a:noFill/>
          <a:ln w="25400">
            <a:solidFill>
              <a:srgbClr val="000000"/>
            </a:solidFill>
            <a:round/>
            <a:headEnd/>
            <a:tailEnd/>
          </a:ln>
          <a:effectLst/>
        </p:spPr>
        <p:txBody>
          <a:bodyPr wrap="none" anchor="ctr"/>
          <a:lstStyle/>
          <a:p>
            <a:endParaRPr lang="en-US"/>
          </a:p>
        </p:txBody>
      </p:sp>
      <p:sp>
        <p:nvSpPr>
          <p:cNvPr id="159762" name="Line 18"/>
          <p:cNvSpPr>
            <a:spLocks noChangeShapeType="1"/>
          </p:cNvSpPr>
          <p:nvPr/>
        </p:nvSpPr>
        <p:spPr bwMode="auto">
          <a:xfrm>
            <a:off x="1966913" y="5245100"/>
            <a:ext cx="1947862" cy="0"/>
          </a:xfrm>
          <a:prstGeom prst="line">
            <a:avLst/>
          </a:prstGeom>
          <a:noFill/>
          <a:ln w="25400">
            <a:solidFill>
              <a:srgbClr val="000000"/>
            </a:solidFill>
            <a:round/>
            <a:headEnd/>
            <a:tailEnd/>
          </a:ln>
          <a:effectLst/>
        </p:spPr>
        <p:txBody>
          <a:bodyPr wrap="none" anchor="ctr"/>
          <a:lstStyle/>
          <a:p>
            <a:endParaRPr lang="en-US"/>
          </a:p>
        </p:txBody>
      </p:sp>
      <p:sp>
        <p:nvSpPr>
          <p:cNvPr id="159763" name="Rectangle 19"/>
          <p:cNvSpPr>
            <a:spLocks noChangeArrowheads="1"/>
          </p:cNvSpPr>
          <p:nvPr/>
        </p:nvSpPr>
        <p:spPr bwMode="auto">
          <a:xfrm>
            <a:off x="1954213" y="48482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dirty="0">
                <a:solidFill>
                  <a:srgbClr val="000000"/>
                </a:solidFill>
                <a:ea typeface="굴림" pitchFamily="50" charset="-127"/>
              </a:rPr>
              <a:t>010</a:t>
            </a:r>
          </a:p>
        </p:txBody>
      </p:sp>
      <p:sp>
        <p:nvSpPr>
          <p:cNvPr id="159764" name="Rectangle 20"/>
          <p:cNvSpPr>
            <a:spLocks noChangeArrowheads="1"/>
          </p:cNvSpPr>
          <p:nvPr/>
        </p:nvSpPr>
        <p:spPr bwMode="auto">
          <a:xfrm>
            <a:off x="1954213" y="50482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017</a:t>
            </a:r>
          </a:p>
        </p:txBody>
      </p:sp>
      <p:sp>
        <p:nvSpPr>
          <p:cNvPr id="159765" name="Line 21"/>
          <p:cNvSpPr>
            <a:spLocks noChangeShapeType="1"/>
          </p:cNvSpPr>
          <p:nvPr/>
        </p:nvSpPr>
        <p:spPr bwMode="auto">
          <a:xfrm>
            <a:off x="1966913" y="5949950"/>
            <a:ext cx="1947862" cy="0"/>
          </a:xfrm>
          <a:prstGeom prst="line">
            <a:avLst/>
          </a:prstGeom>
          <a:noFill/>
          <a:ln w="25400">
            <a:solidFill>
              <a:srgbClr val="000000"/>
            </a:solidFill>
            <a:round/>
            <a:headEnd/>
            <a:tailEnd/>
          </a:ln>
          <a:effectLst/>
        </p:spPr>
        <p:txBody>
          <a:bodyPr wrap="none" anchor="ctr"/>
          <a:lstStyle/>
          <a:p>
            <a:endParaRPr lang="en-US"/>
          </a:p>
        </p:txBody>
      </p:sp>
      <p:sp>
        <p:nvSpPr>
          <p:cNvPr id="159766" name="Rectangle 22"/>
          <p:cNvSpPr>
            <a:spLocks noChangeArrowheads="1"/>
          </p:cNvSpPr>
          <p:nvPr/>
        </p:nvSpPr>
        <p:spPr bwMode="auto">
          <a:xfrm>
            <a:off x="1954213" y="5957888"/>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770</a:t>
            </a:r>
          </a:p>
        </p:txBody>
      </p:sp>
      <p:sp>
        <p:nvSpPr>
          <p:cNvPr id="159767" name="Rectangle 23"/>
          <p:cNvSpPr>
            <a:spLocks noChangeArrowheads="1"/>
          </p:cNvSpPr>
          <p:nvPr/>
        </p:nvSpPr>
        <p:spPr bwMode="auto">
          <a:xfrm>
            <a:off x="2508250" y="5951538"/>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59768" name="Rectangle 24"/>
          <p:cNvSpPr>
            <a:spLocks noChangeArrowheads="1"/>
          </p:cNvSpPr>
          <p:nvPr/>
        </p:nvSpPr>
        <p:spPr bwMode="auto">
          <a:xfrm>
            <a:off x="1954213" y="6161088"/>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777</a:t>
            </a:r>
          </a:p>
        </p:txBody>
      </p:sp>
      <p:sp>
        <p:nvSpPr>
          <p:cNvPr id="159769" name="Rectangle 25"/>
          <p:cNvSpPr>
            <a:spLocks noChangeArrowheads="1"/>
          </p:cNvSpPr>
          <p:nvPr/>
        </p:nvSpPr>
        <p:spPr bwMode="auto">
          <a:xfrm>
            <a:off x="2508250" y="6161088"/>
            <a:ext cx="392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59770" name="Rectangle 26"/>
          <p:cNvSpPr>
            <a:spLocks noChangeArrowheads="1"/>
          </p:cNvSpPr>
          <p:nvPr/>
        </p:nvSpPr>
        <p:spPr bwMode="auto">
          <a:xfrm>
            <a:off x="3146425" y="6161088"/>
            <a:ext cx="646113"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6 7 1 0</a:t>
            </a:r>
          </a:p>
        </p:txBody>
      </p:sp>
      <p:sp>
        <p:nvSpPr>
          <p:cNvPr id="159771" name="Line 27"/>
          <p:cNvSpPr>
            <a:spLocks noChangeShapeType="1"/>
          </p:cNvSpPr>
          <p:nvPr/>
        </p:nvSpPr>
        <p:spPr bwMode="auto">
          <a:xfrm flipV="1">
            <a:off x="1966913" y="6357938"/>
            <a:ext cx="1971675" cy="3175"/>
          </a:xfrm>
          <a:prstGeom prst="line">
            <a:avLst/>
          </a:prstGeom>
          <a:noFill/>
          <a:ln w="25400">
            <a:solidFill>
              <a:srgbClr val="000000"/>
            </a:solidFill>
            <a:round/>
            <a:headEnd/>
            <a:tailEnd/>
          </a:ln>
          <a:effectLst/>
        </p:spPr>
        <p:txBody>
          <a:bodyPr wrap="none" anchor="ctr"/>
          <a:lstStyle/>
          <a:p>
            <a:endParaRPr lang="en-US"/>
          </a:p>
        </p:txBody>
      </p:sp>
      <p:sp>
        <p:nvSpPr>
          <p:cNvPr id="159772" name="Line 28"/>
          <p:cNvSpPr>
            <a:spLocks noChangeShapeType="1"/>
          </p:cNvSpPr>
          <p:nvPr/>
        </p:nvSpPr>
        <p:spPr bwMode="auto">
          <a:xfrm>
            <a:off x="3016250" y="5954713"/>
            <a:ext cx="0" cy="403225"/>
          </a:xfrm>
          <a:prstGeom prst="line">
            <a:avLst/>
          </a:prstGeom>
          <a:noFill/>
          <a:ln w="25400">
            <a:solidFill>
              <a:srgbClr val="000000"/>
            </a:solidFill>
            <a:round/>
            <a:headEnd/>
            <a:tailEnd/>
          </a:ln>
          <a:effectLst/>
        </p:spPr>
        <p:txBody>
          <a:bodyPr wrap="none" anchor="ctr"/>
          <a:lstStyle/>
          <a:p>
            <a:endParaRPr lang="en-US"/>
          </a:p>
        </p:txBody>
      </p:sp>
      <p:sp>
        <p:nvSpPr>
          <p:cNvPr id="159773" name="Line 29"/>
          <p:cNvSpPr>
            <a:spLocks noChangeShapeType="1"/>
          </p:cNvSpPr>
          <p:nvPr/>
        </p:nvSpPr>
        <p:spPr bwMode="auto">
          <a:xfrm>
            <a:off x="3924300" y="5946775"/>
            <a:ext cx="0" cy="419100"/>
          </a:xfrm>
          <a:prstGeom prst="line">
            <a:avLst/>
          </a:prstGeom>
          <a:noFill/>
          <a:ln w="25400">
            <a:solidFill>
              <a:srgbClr val="000000"/>
            </a:solidFill>
            <a:round/>
            <a:headEnd/>
            <a:tailEnd/>
          </a:ln>
          <a:effectLst/>
        </p:spPr>
        <p:txBody>
          <a:bodyPr wrap="none" anchor="ctr"/>
          <a:lstStyle/>
          <a:p>
            <a:endParaRPr lang="en-US"/>
          </a:p>
        </p:txBody>
      </p:sp>
      <p:sp>
        <p:nvSpPr>
          <p:cNvPr id="159774" name="Line 30"/>
          <p:cNvSpPr>
            <a:spLocks noChangeShapeType="1"/>
          </p:cNvSpPr>
          <p:nvPr/>
        </p:nvSpPr>
        <p:spPr bwMode="auto">
          <a:xfrm flipH="1">
            <a:off x="2382838" y="5954713"/>
            <a:ext cx="0" cy="406400"/>
          </a:xfrm>
          <a:prstGeom prst="line">
            <a:avLst/>
          </a:prstGeom>
          <a:noFill/>
          <a:ln w="25400">
            <a:solidFill>
              <a:srgbClr val="000000"/>
            </a:solidFill>
            <a:round/>
            <a:headEnd/>
            <a:tailEnd/>
          </a:ln>
          <a:effectLst/>
        </p:spPr>
        <p:txBody>
          <a:bodyPr wrap="none" anchor="ctr"/>
          <a:lstStyle/>
          <a:p>
            <a:endParaRPr lang="en-US"/>
          </a:p>
        </p:txBody>
      </p:sp>
      <p:sp>
        <p:nvSpPr>
          <p:cNvPr id="159775" name="Rectangle 31"/>
          <p:cNvSpPr>
            <a:spLocks noChangeArrowheads="1"/>
          </p:cNvSpPr>
          <p:nvPr/>
        </p:nvSpPr>
        <p:spPr bwMode="auto">
          <a:xfrm>
            <a:off x="1179513" y="4524375"/>
            <a:ext cx="7223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0</a:t>
            </a:r>
          </a:p>
        </p:txBody>
      </p:sp>
      <p:sp>
        <p:nvSpPr>
          <p:cNvPr id="159776" name="Rectangle 32"/>
          <p:cNvSpPr>
            <a:spLocks noChangeArrowheads="1"/>
          </p:cNvSpPr>
          <p:nvPr/>
        </p:nvSpPr>
        <p:spPr bwMode="auto">
          <a:xfrm>
            <a:off x="1179513" y="4964113"/>
            <a:ext cx="7223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1</a:t>
            </a:r>
          </a:p>
        </p:txBody>
      </p:sp>
      <p:sp>
        <p:nvSpPr>
          <p:cNvPr id="159777" name="Rectangle 33"/>
          <p:cNvSpPr>
            <a:spLocks noChangeArrowheads="1"/>
          </p:cNvSpPr>
          <p:nvPr/>
        </p:nvSpPr>
        <p:spPr bwMode="auto">
          <a:xfrm>
            <a:off x="1179513" y="6018213"/>
            <a:ext cx="8064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Block 63</a:t>
            </a:r>
          </a:p>
        </p:txBody>
      </p:sp>
      <p:sp>
        <p:nvSpPr>
          <p:cNvPr id="159778" name="Line 34"/>
          <p:cNvSpPr>
            <a:spLocks noChangeShapeType="1"/>
          </p:cNvSpPr>
          <p:nvPr/>
        </p:nvSpPr>
        <p:spPr bwMode="auto">
          <a:xfrm>
            <a:off x="2382838"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79" name="Line 35"/>
          <p:cNvSpPr>
            <a:spLocks noChangeShapeType="1"/>
          </p:cNvSpPr>
          <p:nvPr/>
        </p:nvSpPr>
        <p:spPr bwMode="auto">
          <a:xfrm>
            <a:off x="3016250"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80" name="Line 36"/>
          <p:cNvSpPr>
            <a:spLocks noChangeShapeType="1"/>
          </p:cNvSpPr>
          <p:nvPr/>
        </p:nvSpPr>
        <p:spPr bwMode="auto">
          <a:xfrm>
            <a:off x="3924300" y="5254625"/>
            <a:ext cx="0" cy="679450"/>
          </a:xfrm>
          <a:prstGeom prst="line">
            <a:avLst/>
          </a:prstGeom>
          <a:noFill/>
          <a:ln w="25400">
            <a:pattFill prst="wdUpDiag">
              <a:fgClr>
                <a:srgbClr val="000000"/>
              </a:fgClr>
              <a:bgClr>
                <a:srgbClr val="FFFFFF"/>
              </a:bgClr>
            </a:pattFill>
            <a:round/>
            <a:headEnd/>
            <a:tailEnd/>
          </a:ln>
          <a:effectLst/>
        </p:spPr>
        <p:txBody>
          <a:bodyPr wrap="none" anchor="ctr"/>
          <a:lstStyle/>
          <a:p>
            <a:endParaRPr lang="en-US"/>
          </a:p>
        </p:txBody>
      </p:sp>
      <p:sp>
        <p:nvSpPr>
          <p:cNvPr id="159781" name="Rectangle 37"/>
          <p:cNvSpPr>
            <a:spLocks noChangeArrowheads="1"/>
          </p:cNvSpPr>
          <p:nvPr/>
        </p:nvSpPr>
        <p:spPr bwMode="auto">
          <a:xfrm>
            <a:off x="4249738" y="4416425"/>
            <a:ext cx="17716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       Block     Word</a:t>
            </a:r>
          </a:p>
        </p:txBody>
      </p:sp>
      <p:sp>
        <p:nvSpPr>
          <p:cNvPr id="159782" name="Line 38"/>
          <p:cNvSpPr>
            <a:spLocks noChangeShapeType="1"/>
          </p:cNvSpPr>
          <p:nvPr/>
        </p:nvSpPr>
        <p:spPr bwMode="auto">
          <a:xfrm>
            <a:off x="4233863" y="4424363"/>
            <a:ext cx="1808162" cy="0"/>
          </a:xfrm>
          <a:prstGeom prst="line">
            <a:avLst/>
          </a:prstGeom>
          <a:noFill/>
          <a:ln w="25400">
            <a:solidFill>
              <a:srgbClr val="000000"/>
            </a:solidFill>
            <a:round/>
            <a:headEnd/>
            <a:tailEnd/>
          </a:ln>
          <a:effectLst/>
        </p:spPr>
        <p:txBody>
          <a:bodyPr wrap="none" anchor="ctr"/>
          <a:lstStyle/>
          <a:p>
            <a:endParaRPr lang="en-US"/>
          </a:p>
        </p:txBody>
      </p:sp>
      <p:sp>
        <p:nvSpPr>
          <p:cNvPr id="159783" name="Line 39"/>
          <p:cNvSpPr>
            <a:spLocks noChangeShapeType="1"/>
          </p:cNvSpPr>
          <p:nvPr/>
        </p:nvSpPr>
        <p:spPr bwMode="auto">
          <a:xfrm flipV="1">
            <a:off x="4233863" y="4648200"/>
            <a:ext cx="1803400" cy="4763"/>
          </a:xfrm>
          <a:prstGeom prst="line">
            <a:avLst/>
          </a:prstGeom>
          <a:noFill/>
          <a:ln w="25400">
            <a:solidFill>
              <a:srgbClr val="000000"/>
            </a:solidFill>
            <a:round/>
            <a:headEnd/>
            <a:tailEnd/>
          </a:ln>
          <a:effectLst/>
        </p:spPr>
        <p:txBody>
          <a:bodyPr wrap="none" anchor="ctr"/>
          <a:lstStyle/>
          <a:p>
            <a:endParaRPr lang="en-US"/>
          </a:p>
        </p:txBody>
      </p:sp>
      <p:sp>
        <p:nvSpPr>
          <p:cNvPr id="159784" name="Line 40"/>
          <p:cNvSpPr>
            <a:spLocks noChangeShapeType="1"/>
          </p:cNvSpPr>
          <p:nvPr/>
        </p:nvSpPr>
        <p:spPr bwMode="auto">
          <a:xfrm>
            <a:off x="4227513" y="4430713"/>
            <a:ext cx="0" cy="225425"/>
          </a:xfrm>
          <a:prstGeom prst="line">
            <a:avLst/>
          </a:prstGeom>
          <a:noFill/>
          <a:ln w="25400">
            <a:solidFill>
              <a:srgbClr val="000000"/>
            </a:solidFill>
            <a:round/>
            <a:headEnd/>
            <a:tailEnd/>
          </a:ln>
          <a:effectLst/>
        </p:spPr>
        <p:txBody>
          <a:bodyPr wrap="none" anchor="ctr"/>
          <a:lstStyle/>
          <a:p>
            <a:endParaRPr lang="en-US"/>
          </a:p>
        </p:txBody>
      </p:sp>
      <p:sp>
        <p:nvSpPr>
          <p:cNvPr id="159785" name="Line 41"/>
          <p:cNvSpPr>
            <a:spLocks noChangeShapeType="1"/>
          </p:cNvSpPr>
          <p:nvPr/>
        </p:nvSpPr>
        <p:spPr bwMode="auto">
          <a:xfrm>
            <a:off x="4835525" y="4430713"/>
            <a:ext cx="0" cy="225425"/>
          </a:xfrm>
          <a:prstGeom prst="line">
            <a:avLst/>
          </a:prstGeom>
          <a:noFill/>
          <a:ln w="25400">
            <a:solidFill>
              <a:srgbClr val="000000"/>
            </a:solidFill>
            <a:round/>
            <a:headEnd/>
            <a:tailEnd/>
          </a:ln>
          <a:effectLst/>
        </p:spPr>
        <p:txBody>
          <a:bodyPr wrap="none" anchor="ctr"/>
          <a:lstStyle/>
          <a:p>
            <a:endParaRPr lang="en-US"/>
          </a:p>
        </p:txBody>
      </p:sp>
      <p:sp>
        <p:nvSpPr>
          <p:cNvPr id="159786" name="Line 42"/>
          <p:cNvSpPr>
            <a:spLocks noChangeShapeType="1"/>
          </p:cNvSpPr>
          <p:nvPr/>
        </p:nvSpPr>
        <p:spPr bwMode="auto">
          <a:xfrm>
            <a:off x="5429250" y="4430713"/>
            <a:ext cx="0" cy="225425"/>
          </a:xfrm>
          <a:prstGeom prst="line">
            <a:avLst/>
          </a:prstGeom>
          <a:noFill/>
          <a:ln w="25400">
            <a:solidFill>
              <a:srgbClr val="000000"/>
            </a:solidFill>
            <a:round/>
            <a:headEnd/>
            <a:tailEnd/>
          </a:ln>
          <a:effectLst/>
        </p:spPr>
        <p:txBody>
          <a:bodyPr wrap="none" anchor="ctr"/>
          <a:lstStyle/>
          <a:p>
            <a:endParaRPr lang="en-US"/>
          </a:p>
        </p:txBody>
      </p:sp>
      <p:sp>
        <p:nvSpPr>
          <p:cNvPr id="159787" name="Line 43"/>
          <p:cNvSpPr>
            <a:spLocks noChangeShapeType="1"/>
          </p:cNvSpPr>
          <p:nvPr/>
        </p:nvSpPr>
        <p:spPr bwMode="auto">
          <a:xfrm>
            <a:off x="6037263" y="4422775"/>
            <a:ext cx="0" cy="233363"/>
          </a:xfrm>
          <a:prstGeom prst="line">
            <a:avLst/>
          </a:prstGeom>
          <a:noFill/>
          <a:ln w="25400">
            <a:solidFill>
              <a:srgbClr val="000000"/>
            </a:solidFill>
            <a:round/>
            <a:headEnd/>
            <a:tailEnd/>
          </a:ln>
          <a:effectLst/>
        </p:spPr>
        <p:txBody>
          <a:bodyPr wrap="none" anchor="ctr"/>
          <a:lstStyle/>
          <a:p>
            <a:endParaRPr lang="en-US"/>
          </a:p>
        </p:txBody>
      </p:sp>
      <p:sp>
        <p:nvSpPr>
          <p:cNvPr id="159788" name="Rectangle 44"/>
          <p:cNvSpPr>
            <a:spLocks noChangeArrowheads="1"/>
          </p:cNvSpPr>
          <p:nvPr/>
        </p:nvSpPr>
        <p:spPr bwMode="auto">
          <a:xfrm>
            <a:off x="4364038" y="421481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a:t>
            </a:r>
          </a:p>
        </p:txBody>
      </p:sp>
      <p:sp>
        <p:nvSpPr>
          <p:cNvPr id="159789" name="Rectangle 45"/>
          <p:cNvSpPr>
            <a:spLocks noChangeArrowheads="1"/>
          </p:cNvSpPr>
          <p:nvPr/>
        </p:nvSpPr>
        <p:spPr bwMode="auto">
          <a:xfrm>
            <a:off x="5037138" y="421481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a:t>
            </a:r>
          </a:p>
        </p:txBody>
      </p:sp>
      <p:sp>
        <p:nvSpPr>
          <p:cNvPr id="159790" name="Rectangle 46"/>
          <p:cNvSpPr>
            <a:spLocks noChangeArrowheads="1"/>
          </p:cNvSpPr>
          <p:nvPr/>
        </p:nvSpPr>
        <p:spPr bwMode="auto">
          <a:xfrm>
            <a:off x="5567363" y="4214813"/>
            <a:ext cx="265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a:t>
            </a:r>
          </a:p>
        </p:txBody>
      </p:sp>
      <p:sp>
        <p:nvSpPr>
          <p:cNvPr id="159791" name="Rectangle 47"/>
          <p:cNvSpPr>
            <a:spLocks noChangeArrowheads="1"/>
          </p:cNvSpPr>
          <p:nvPr/>
        </p:nvSpPr>
        <p:spPr bwMode="auto">
          <a:xfrm>
            <a:off x="5173663" y="4805363"/>
            <a:ext cx="646112"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grpSp>
        <p:nvGrpSpPr>
          <p:cNvPr id="159792" name="Group 48"/>
          <p:cNvGrpSpPr>
            <a:grpSpLocks/>
          </p:cNvGrpSpPr>
          <p:nvPr/>
        </p:nvGrpSpPr>
        <p:grpSpPr bwMode="auto">
          <a:xfrm>
            <a:off x="4848225" y="4689475"/>
            <a:ext cx="1174750" cy="114300"/>
            <a:chOff x="2985" y="4228"/>
            <a:chExt cx="711" cy="84"/>
          </a:xfrm>
        </p:grpSpPr>
        <p:sp>
          <p:nvSpPr>
            <p:cNvPr id="159793" name="Arc 49"/>
            <p:cNvSpPr>
              <a:spLocks/>
            </p:cNvSpPr>
            <p:nvPr/>
          </p:nvSpPr>
          <p:spPr bwMode="auto">
            <a:xfrm>
              <a:off x="2985" y="4228"/>
              <a:ext cx="356" cy="8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a:p>
          </p:txBody>
        </p:sp>
        <p:sp>
          <p:nvSpPr>
            <p:cNvPr id="159794" name="Arc 50"/>
            <p:cNvSpPr>
              <a:spLocks/>
            </p:cNvSpPr>
            <p:nvPr/>
          </p:nvSpPr>
          <p:spPr bwMode="auto">
            <a:xfrm>
              <a:off x="3340" y="4228"/>
              <a:ext cx="356"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a:p>
          </p:txBody>
        </p:sp>
      </p:grpSp>
      <p:sp>
        <p:nvSpPr>
          <p:cNvPr id="159795" name="Rectangle 51"/>
          <p:cNvSpPr>
            <a:spLocks noChangeArrowheads="1"/>
          </p:cNvSpPr>
          <p:nvPr/>
        </p:nvSpPr>
        <p:spPr bwMode="auto">
          <a:xfrm>
            <a:off x="7700963" y="0"/>
            <a:ext cx="1443037" cy="280988"/>
          </a:xfrm>
          <a:prstGeom prst="rect">
            <a:avLst/>
          </a:prstGeom>
          <a:noFill/>
          <a:ln w="127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i="1">
                <a:ea typeface="굴림" pitchFamily="50" charset="-127"/>
              </a:rPr>
              <a:t>Cache Memory</a:t>
            </a:r>
          </a:p>
        </p:txBody>
      </p:sp>
      <p:sp>
        <p:nvSpPr>
          <p:cNvPr id="159796" name="Line 52"/>
          <p:cNvSpPr>
            <a:spLocks noChangeShapeType="1"/>
          </p:cNvSpPr>
          <p:nvPr/>
        </p:nvSpPr>
        <p:spPr bwMode="auto">
          <a:xfrm>
            <a:off x="3921125" y="4441825"/>
            <a:ext cx="0" cy="827088"/>
          </a:xfrm>
          <a:prstGeom prst="line">
            <a:avLst/>
          </a:prstGeom>
          <a:noFill/>
          <a:ln w="25400">
            <a:solidFill>
              <a:srgbClr val="000000"/>
            </a:solidFill>
            <a:round/>
            <a:headEnd/>
            <a:tailEnd/>
          </a:ln>
          <a:effectLst/>
        </p:spPr>
        <p:txBody>
          <a:bodyPr wrap="none" anchor="ct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body" idx="1"/>
          </p:nvPr>
        </p:nvSpPr>
        <p:spPr/>
        <p:txBody>
          <a:bodyPr/>
          <a:lstStyle/>
          <a:p>
            <a:pPr eaLnBrk="0" hangingPunct="0">
              <a:lnSpc>
                <a:spcPct val="97000"/>
              </a:lnSpc>
              <a:spcBef>
                <a:spcPct val="0"/>
              </a:spcBef>
              <a:buFontTx/>
              <a:buNone/>
            </a:pPr>
            <a:r>
              <a:rPr kumimoji="1" lang="en-US" altLang="ko-KR" sz="2000" b="1">
                <a:latin typeface="Times New Roman" pitchFamily="18" charset="0"/>
                <a:ea typeface="굴림" pitchFamily="50" charset="-127"/>
              </a:rPr>
              <a:t>Set Associative Mapping Cache with set size of two</a:t>
            </a:r>
          </a:p>
          <a:p>
            <a:endParaRPr lang="en-US" sz="2000">
              <a:latin typeface="Times New Roman" pitchFamily="18" charset="0"/>
            </a:endParaRPr>
          </a:p>
        </p:txBody>
      </p:sp>
      <p:grpSp>
        <p:nvGrpSpPr>
          <p:cNvPr id="128003" name="Group 3"/>
          <p:cNvGrpSpPr>
            <a:grpSpLocks/>
          </p:cNvGrpSpPr>
          <p:nvPr/>
        </p:nvGrpSpPr>
        <p:grpSpPr bwMode="auto">
          <a:xfrm>
            <a:off x="2386013" y="2133600"/>
            <a:ext cx="4776787" cy="2671763"/>
            <a:chOff x="1209" y="1062"/>
            <a:chExt cx="2188" cy="863"/>
          </a:xfrm>
        </p:grpSpPr>
        <p:sp>
          <p:nvSpPr>
            <p:cNvPr id="128004" name="Rectangle 4"/>
            <p:cNvSpPr>
              <a:spLocks noChangeArrowheads="1"/>
            </p:cNvSpPr>
            <p:nvPr/>
          </p:nvSpPr>
          <p:spPr bwMode="auto">
            <a:xfrm>
              <a:off x="1209" y="1062"/>
              <a:ext cx="265"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Index</a:t>
              </a:r>
            </a:p>
          </p:txBody>
        </p:sp>
        <p:sp>
          <p:nvSpPr>
            <p:cNvPr id="128005" name="Rectangle 5"/>
            <p:cNvSpPr>
              <a:spLocks noChangeArrowheads="1"/>
            </p:cNvSpPr>
            <p:nvPr/>
          </p:nvSpPr>
          <p:spPr bwMode="auto">
            <a:xfrm>
              <a:off x="1567" y="1070"/>
              <a:ext cx="207"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28006" name="Rectangle 6"/>
            <p:cNvSpPr>
              <a:spLocks noChangeArrowheads="1"/>
            </p:cNvSpPr>
            <p:nvPr/>
          </p:nvSpPr>
          <p:spPr bwMode="auto">
            <a:xfrm>
              <a:off x="2021" y="1070"/>
              <a:ext cx="234"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28007" name="Line 7"/>
            <p:cNvSpPr>
              <a:spLocks noChangeShapeType="1"/>
            </p:cNvSpPr>
            <p:nvPr/>
          </p:nvSpPr>
          <p:spPr bwMode="auto">
            <a:xfrm>
              <a:off x="1532" y="1232"/>
              <a:ext cx="1862" cy="0"/>
            </a:xfrm>
            <a:prstGeom prst="line">
              <a:avLst/>
            </a:prstGeom>
            <a:noFill/>
            <a:ln w="25400">
              <a:solidFill>
                <a:srgbClr val="000000"/>
              </a:solidFill>
              <a:round/>
              <a:headEnd/>
              <a:tailEnd/>
            </a:ln>
            <a:effectLst/>
          </p:spPr>
          <p:txBody>
            <a:bodyPr wrap="none" anchor="ctr"/>
            <a:lstStyle/>
            <a:p>
              <a:endParaRPr lang="en-US"/>
            </a:p>
          </p:txBody>
        </p:sp>
        <p:sp>
          <p:nvSpPr>
            <p:cNvPr id="128008" name="Rectangle 8"/>
            <p:cNvSpPr>
              <a:spLocks noChangeArrowheads="1"/>
            </p:cNvSpPr>
            <p:nvPr/>
          </p:nvSpPr>
          <p:spPr bwMode="auto">
            <a:xfrm>
              <a:off x="1275" y="1216"/>
              <a:ext cx="199"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000</a:t>
              </a:r>
            </a:p>
          </p:txBody>
        </p:sp>
        <p:sp>
          <p:nvSpPr>
            <p:cNvPr id="128009" name="Line 9"/>
            <p:cNvSpPr>
              <a:spLocks noChangeShapeType="1"/>
            </p:cNvSpPr>
            <p:nvPr/>
          </p:nvSpPr>
          <p:spPr bwMode="auto">
            <a:xfrm flipH="1">
              <a:off x="1528" y="1236"/>
              <a:ext cx="0" cy="686"/>
            </a:xfrm>
            <a:prstGeom prst="line">
              <a:avLst/>
            </a:prstGeom>
            <a:noFill/>
            <a:ln w="25400">
              <a:solidFill>
                <a:srgbClr val="000000"/>
              </a:solidFill>
              <a:round/>
              <a:headEnd/>
              <a:tailEnd/>
            </a:ln>
            <a:effectLst/>
          </p:spPr>
          <p:txBody>
            <a:bodyPr wrap="none" anchor="ctr"/>
            <a:lstStyle/>
            <a:p>
              <a:endParaRPr lang="en-US"/>
            </a:p>
          </p:txBody>
        </p:sp>
        <p:sp>
          <p:nvSpPr>
            <p:cNvPr id="128010" name="Line 10"/>
            <p:cNvSpPr>
              <a:spLocks noChangeShapeType="1"/>
            </p:cNvSpPr>
            <p:nvPr/>
          </p:nvSpPr>
          <p:spPr bwMode="auto">
            <a:xfrm>
              <a:off x="2442" y="1236"/>
              <a:ext cx="0" cy="687"/>
            </a:xfrm>
            <a:prstGeom prst="line">
              <a:avLst/>
            </a:prstGeom>
            <a:noFill/>
            <a:ln w="25400">
              <a:solidFill>
                <a:srgbClr val="000000"/>
              </a:solidFill>
              <a:round/>
              <a:headEnd/>
              <a:tailEnd/>
            </a:ln>
            <a:effectLst/>
          </p:spPr>
          <p:txBody>
            <a:bodyPr wrap="none" anchor="ctr"/>
            <a:lstStyle/>
            <a:p>
              <a:endParaRPr lang="en-US"/>
            </a:p>
          </p:txBody>
        </p:sp>
        <p:sp>
          <p:nvSpPr>
            <p:cNvPr id="128011" name="Line 11"/>
            <p:cNvSpPr>
              <a:spLocks noChangeShapeType="1"/>
            </p:cNvSpPr>
            <p:nvPr/>
          </p:nvSpPr>
          <p:spPr bwMode="auto">
            <a:xfrm>
              <a:off x="1901" y="1236"/>
              <a:ext cx="0" cy="678"/>
            </a:xfrm>
            <a:prstGeom prst="line">
              <a:avLst/>
            </a:prstGeom>
            <a:noFill/>
            <a:ln w="25400">
              <a:solidFill>
                <a:srgbClr val="000000"/>
              </a:solidFill>
              <a:round/>
              <a:headEnd/>
              <a:tailEnd/>
            </a:ln>
            <a:effectLst/>
          </p:spPr>
          <p:txBody>
            <a:bodyPr wrap="none" anchor="ctr"/>
            <a:lstStyle/>
            <a:p>
              <a:endParaRPr lang="en-US"/>
            </a:p>
          </p:txBody>
        </p:sp>
        <p:sp>
          <p:nvSpPr>
            <p:cNvPr id="128012" name="Rectangle 12"/>
            <p:cNvSpPr>
              <a:spLocks noChangeArrowheads="1"/>
            </p:cNvSpPr>
            <p:nvPr/>
          </p:nvSpPr>
          <p:spPr bwMode="auto">
            <a:xfrm>
              <a:off x="1603" y="1222"/>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0 1</a:t>
              </a:r>
            </a:p>
          </p:txBody>
        </p:sp>
        <p:sp>
          <p:nvSpPr>
            <p:cNvPr id="128013" name="Rectangle 13"/>
            <p:cNvSpPr>
              <a:spLocks noChangeArrowheads="1"/>
            </p:cNvSpPr>
            <p:nvPr/>
          </p:nvSpPr>
          <p:spPr bwMode="auto">
            <a:xfrm>
              <a:off x="1977" y="1222"/>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3 4 5 0</a:t>
              </a:r>
            </a:p>
          </p:txBody>
        </p:sp>
        <p:sp>
          <p:nvSpPr>
            <p:cNvPr id="128014" name="Line 14"/>
            <p:cNvSpPr>
              <a:spLocks noChangeShapeType="1"/>
            </p:cNvSpPr>
            <p:nvPr/>
          </p:nvSpPr>
          <p:spPr bwMode="auto">
            <a:xfrm>
              <a:off x="2478" y="1236"/>
              <a:ext cx="0" cy="679"/>
            </a:xfrm>
            <a:prstGeom prst="line">
              <a:avLst/>
            </a:prstGeom>
            <a:noFill/>
            <a:ln w="25400">
              <a:solidFill>
                <a:srgbClr val="000000"/>
              </a:solidFill>
              <a:round/>
              <a:headEnd/>
              <a:tailEnd/>
            </a:ln>
            <a:effectLst/>
          </p:spPr>
          <p:txBody>
            <a:bodyPr wrap="none" anchor="ctr"/>
            <a:lstStyle/>
            <a:p>
              <a:endParaRPr lang="en-US"/>
            </a:p>
          </p:txBody>
        </p:sp>
        <p:sp>
          <p:nvSpPr>
            <p:cNvPr id="128015" name="Line 15"/>
            <p:cNvSpPr>
              <a:spLocks noChangeShapeType="1"/>
            </p:cNvSpPr>
            <p:nvPr/>
          </p:nvSpPr>
          <p:spPr bwMode="auto">
            <a:xfrm flipH="1">
              <a:off x="3392" y="1236"/>
              <a:ext cx="0" cy="686"/>
            </a:xfrm>
            <a:prstGeom prst="line">
              <a:avLst/>
            </a:prstGeom>
            <a:noFill/>
            <a:ln w="25400">
              <a:solidFill>
                <a:srgbClr val="000000"/>
              </a:solidFill>
              <a:round/>
              <a:headEnd/>
              <a:tailEnd/>
            </a:ln>
            <a:effectLst/>
          </p:spPr>
          <p:txBody>
            <a:bodyPr wrap="none" anchor="ctr"/>
            <a:lstStyle/>
            <a:p>
              <a:endParaRPr lang="en-US"/>
            </a:p>
          </p:txBody>
        </p:sp>
        <p:sp>
          <p:nvSpPr>
            <p:cNvPr id="128016" name="Line 16"/>
            <p:cNvSpPr>
              <a:spLocks noChangeShapeType="1"/>
            </p:cNvSpPr>
            <p:nvPr/>
          </p:nvSpPr>
          <p:spPr bwMode="auto">
            <a:xfrm>
              <a:off x="2851" y="1236"/>
              <a:ext cx="0" cy="689"/>
            </a:xfrm>
            <a:prstGeom prst="line">
              <a:avLst/>
            </a:prstGeom>
            <a:noFill/>
            <a:ln w="25400">
              <a:solidFill>
                <a:srgbClr val="000000"/>
              </a:solidFill>
              <a:round/>
              <a:headEnd/>
              <a:tailEnd/>
            </a:ln>
            <a:effectLst/>
          </p:spPr>
          <p:txBody>
            <a:bodyPr wrap="none" anchor="ctr"/>
            <a:lstStyle/>
            <a:p>
              <a:endParaRPr lang="en-US"/>
            </a:p>
          </p:txBody>
        </p:sp>
        <p:sp>
          <p:nvSpPr>
            <p:cNvPr id="128017" name="Rectangle 17"/>
            <p:cNvSpPr>
              <a:spLocks noChangeArrowheads="1"/>
            </p:cNvSpPr>
            <p:nvPr/>
          </p:nvSpPr>
          <p:spPr bwMode="auto">
            <a:xfrm>
              <a:off x="2554" y="1222"/>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28018" name="Rectangle 18"/>
            <p:cNvSpPr>
              <a:spLocks noChangeArrowheads="1"/>
            </p:cNvSpPr>
            <p:nvPr/>
          </p:nvSpPr>
          <p:spPr bwMode="auto">
            <a:xfrm>
              <a:off x="2926" y="1222"/>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5 6 7 0</a:t>
              </a:r>
            </a:p>
          </p:txBody>
        </p:sp>
        <p:sp>
          <p:nvSpPr>
            <p:cNvPr id="128019" name="Rectangle 19"/>
            <p:cNvSpPr>
              <a:spLocks noChangeArrowheads="1"/>
            </p:cNvSpPr>
            <p:nvPr/>
          </p:nvSpPr>
          <p:spPr bwMode="auto">
            <a:xfrm>
              <a:off x="2517" y="1070"/>
              <a:ext cx="207"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Tag</a:t>
              </a:r>
            </a:p>
          </p:txBody>
        </p:sp>
        <p:sp>
          <p:nvSpPr>
            <p:cNvPr id="128020" name="Rectangle 20"/>
            <p:cNvSpPr>
              <a:spLocks noChangeArrowheads="1"/>
            </p:cNvSpPr>
            <p:nvPr/>
          </p:nvSpPr>
          <p:spPr bwMode="auto">
            <a:xfrm>
              <a:off x="2971" y="1070"/>
              <a:ext cx="233"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Data</a:t>
              </a:r>
            </a:p>
          </p:txBody>
        </p:sp>
        <p:sp>
          <p:nvSpPr>
            <p:cNvPr id="128021" name="Line 21"/>
            <p:cNvSpPr>
              <a:spLocks noChangeShapeType="1"/>
            </p:cNvSpPr>
            <p:nvPr/>
          </p:nvSpPr>
          <p:spPr bwMode="auto">
            <a:xfrm>
              <a:off x="1532" y="1354"/>
              <a:ext cx="1857" cy="0"/>
            </a:xfrm>
            <a:prstGeom prst="line">
              <a:avLst/>
            </a:prstGeom>
            <a:noFill/>
            <a:ln w="25400">
              <a:solidFill>
                <a:srgbClr val="000000"/>
              </a:solidFill>
              <a:round/>
              <a:headEnd/>
              <a:tailEnd/>
            </a:ln>
            <a:effectLst/>
          </p:spPr>
          <p:txBody>
            <a:bodyPr wrap="none" anchor="ctr"/>
            <a:lstStyle/>
            <a:p>
              <a:endParaRPr lang="en-US"/>
            </a:p>
          </p:txBody>
        </p:sp>
        <p:sp>
          <p:nvSpPr>
            <p:cNvPr id="128022" name="Line 22"/>
            <p:cNvSpPr>
              <a:spLocks noChangeShapeType="1"/>
            </p:cNvSpPr>
            <p:nvPr/>
          </p:nvSpPr>
          <p:spPr bwMode="auto">
            <a:xfrm>
              <a:off x="1532" y="1798"/>
              <a:ext cx="1857" cy="0"/>
            </a:xfrm>
            <a:prstGeom prst="line">
              <a:avLst/>
            </a:prstGeom>
            <a:noFill/>
            <a:ln w="25400">
              <a:solidFill>
                <a:srgbClr val="000000"/>
              </a:solidFill>
              <a:round/>
              <a:headEnd/>
              <a:tailEnd/>
            </a:ln>
            <a:effectLst/>
          </p:spPr>
          <p:txBody>
            <a:bodyPr wrap="none" anchor="ctr"/>
            <a:lstStyle/>
            <a:p>
              <a:endParaRPr lang="en-US"/>
            </a:p>
          </p:txBody>
        </p:sp>
        <p:sp>
          <p:nvSpPr>
            <p:cNvPr id="128023" name="Rectangle 23"/>
            <p:cNvSpPr>
              <a:spLocks noChangeArrowheads="1"/>
            </p:cNvSpPr>
            <p:nvPr/>
          </p:nvSpPr>
          <p:spPr bwMode="auto">
            <a:xfrm>
              <a:off x="1275" y="1781"/>
              <a:ext cx="199"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777</a:t>
              </a:r>
            </a:p>
          </p:txBody>
        </p:sp>
        <p:sp>
          <p:nvSpPr>
            <p:cNvPr id="128024" name="Rectangle 24"/>
            <p:cNvSpPr>
              <a:spLocks noChangeArrowheads="1"/>
            </p:cNvSpPr>
            <p:nvPr/>
          </p:nvSpPr>
          <p:spPr bwMode="auto">
            <a:xfrm>
              <a:off x="1603" y="1787"/>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0 2</a:t>
              </a:r>
            </a:p>
          </p:txBody>
        </p:sp>
        <p:sp>
          <p:nvSpPr>
            <p:cNvPr id="128025" name="Rectangle 25"/>
            <p:cNvSpPr>
              <a:spLocks noChangeArrowheads="1"/>
            </p:cNvSpPr>
            <p:nvPr/>
          </p:nvSpPr>
          <p:spPr bwMode="auto">
            <a:xfrm>
              <a:off x="1977" y="1787"/>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6 7 1 0</a:t>
              </a:r>
            </a:p>
          </p:txBody>
        </p:sp>
        <p:sp>
          <p:nvSpPr>
            <p:cNvPr id="128026" name="Rectangle 26"/>
            <p:cNvSpPr>
              <a:spLocks noChangeArrowheads="1"/>
            </p:cNvSpPr>
            <p:nvPr/>
          </p:nvSpPr>
          <p:spPr bwMode="auto">
            <a:xfrm>
              <a:off x="2554" y="1787"/>
              <a:ext cx="180"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0 0</a:t>
              </a:r>
            </a:p>
          </p:txBody>
        </p:sp>
        <p:sp>
          <p:nvSpPr>
            <p:cNvPr id="128027" name="Rectangle 27"/>
            <p:cNvSpPr>
              <a:spLocks noChangeArrowheads="1"/>
            </p:cNvSpPr>
            <p:nvPr/>
          </p:nvSpPr>
          <p:spPr bwMode="auto">
            <a:xfrm>
              <a:off x="2926" y="1787"/>
              <a:ext cx="296" cy="8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a:solidFill>
                    <a:srgbClr val="000000"/>
                  </a:solidFill>
                  <a:ea typeface="굴림" pitchFamily="50" charset="-127"/>
                </a:rPr>
                <a:t>2 3 4 0</a:t>
              </a:r>
            </a:p>
          </p:txBody>
        </p:sp>
        <p:sp>
          <p:nvSpPr>
            <p:cNvPr id="128028" name="Line 28"/>
            <p:cNvSpPr>
              <a:spLocks noChangeShapeType="1"/>
            </p:cNvSpPr>
            <p:nvPr/>
          </p:nvSpPr>
          <p:spPr bwMode="auto">
            <a:xfrm flipV="1">
              <a:off x="1532" y="1916"/>
              <a:ext cx="1865" cy="3"/>
            </a:xfrm>
            <a:prstGeom prst="line">
              <a:avLst/>
            </a:prstGeom>
            <a:noFill/>
            <a:ln w="25400">
              <a:solidFill>
                <a:srgbClr val="000000"/>
              </a:solidFill>
              <a:round/>
              <a:headEnd/>
              <a:tailEnd/>
            </a:ln>
            <a:effectLst/>
          </p:spPr>
          <p:txBody>
            <a:bodyPr wrap="none" anchor="ct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sz="2400">
                <a:latin typeface="Times New Roman" pitchFamily="18" charset="0"/>
              </a:rPr>
              <a:t>Set associative mapping</a:t>
            </a:r>
            <a:br>
              <a:rPr lang="en-US" sz="2400">
                <a:latin typeface="Times New Roman" pitchFamily="18" charset="0"/>
              </a:rPr>
            </a:br>
            <a:endParaRPr lang="en-US" sz="2400">
              <a:latin typeface="Times New Roman" pitchFamily="18" charset="0"/>
            </a:endParaRPr>
          </a:p>
        </p:txBody>
      </p:sp>
      <p:sp>
        <p:nvSpPr>
          <p:cNvPr id="129027" name="Rectangle 3"/>
          <p:cNvSpPr>
            <a:spLocks noGrp="1" noChangeArrowheads="1"/>
          </p:cNvSpPr>
          <p:nvPr>
            <p:ph type="body" idx="1"/>
          </p:nvPr>
        </p:nvSpPr>
        <p:spPr/>
        <p:txBody>
          <a:bodyPr/>
          <a:lstStyle/>
          <a:p>
            <a:r>
              <a:rPr lang="en-US" sz="2000" b="1">
                <a:latin typeface="Times New Roman" pitchFamily="18" charset="0"/>
              </a:rPr>
              <a:t>Replacement algorithm</a:t>
            </a:r>
          </a:p>
          <a:p>
            <a:r>
              <a:rPr lang="en-US" sz="2000">
                <a:latin typeface="Times New Roman" pitchFamily="18" charset="0"/>
              </a:rPr>
              <a:t>When a miss occurs in a set-associative cache and set is full ,it is necessary to replace one of tag-data items with a new value. Most common replacement algorithm used (FIFO) and least recently used (LRU).</a:t>
            </a:r>
          </a:p>
          <a:p>
            <a:r>
              <a:rPr lang="en-US" sz="2000">
                <a:latin typeface="Times New Roman" pitchFamily="18" charset="0"/>
              </a:rPr>
              <a:t>With random replacement policy, control choose one tag-data item for replacement at random.</a:t>
            </a:r>
          </a:p>
          <a:p>
            <a:r>
              <a:rPr lang="en-US" sz="2000">
                <a:latin typeface="Times New Roman" pitchFamily="18" charset="0"/>
              </a:rPr>
              <a:t>FIFO procedure selects for replacement the item that has been in the set the longest.</a:t>
            </a:r>
          </a:p>
          <a:p>
            <a:r>
              <a:rPr lang="en-US" sz="2000">
                <a:latin typeface="Times New Roman" pitchFamily="18" charset="0"/>
              </a:rPr>
              <a:t>LRU algorithm selects for replacement the item that has been least recently used by CPU.</a:t>
            </a:r>
          </a:p>
          <a:p>
            <a:endParaRPr lang="en-US" sz="2000">
              <a:latin typeface="Times New Roman" pitchFamily="18" charset="0"/>
            </a:endParaRPr>
          </a:p>
          <a:p>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269875"/>
            <a:ext cx="8861425" cy="481013"/>
          </a:xfrm>
          <a:noFill/>
          <a:ln/>
        </p:spPr>
        <p:txBody>
          <a:bodyPr lIns="90488" tIns="44450" rIns="90488" bIns="44450" anchor="ctr"/>
          <a:lstStyle/>
          <a:p>
            <a:r>
              <a:rPr lang="en-US" altLang="ko-KR" sz="2400">
                <a:solidFill>
                  <a:schemeClr val="tx1"/>
                </a:solidFill>
              </a:rPr>
              <a:t>CACHE  WRITE</a:t>
            </a:r>
          </a:p>
        </p:txBody>
      </p:sp>
      <p:sp>
        <p:nvSpPr>
          <p:cNvPr id="20483" name="Rectangle 3"/>
          <p:cNvSpPr>
            <a:spLocks noChangeArrowheads="1"/>
          </p:cNvSpPr>
          <p:nvPr/>
        </p:nvSpPr>
        <p:spPr bwMode="auto">
          <a:xfrm>
            <a:off x="314325" y="887413"/>
            <a:ext cx="8067675" cy="5565775"/>
          </a:xfrm>
          <a:prstGeom prst="rect">
            <a:avLst/>
          </a:prstGeom>
          <a:noFill/>
          <a:ln w="12700">
            <a:noFill/>
            <a:miter lim="800000"/>
            <a:headEnd/>
            <a:tailEnd/>
          </a:ln>
          <a:effectLst/>
        </p:spPr>
        <p:txBody>
          <a:bodyPr wrap="none" lIns="90488" tIns="44450" rIns="90488" bIns="44450">
            <a:spAutoFit/>
          </a:bodyPr>
          <a:lstStyle/>
          <a:p>
            <a:pPr defTabSz="762000">
              <a:lnSpc>
                <a:spcPct val="80000"/>
              </a:lnSpc>
            </a:pPr>
            <a:r>
              <a:rPr lang="en-US" altLang="ko-KR" sz="1800" u="sng"/>
              <a:t>Write Through</a:t>
            </a:r>
            <a:endParaRPr lang="en-US" altLang="ko-KR" sz="1800"/>
          </a:p>
          <a:p>
            <a:pPr defTabSz="762000">
              <a:lnSpc>
                <a:spcPct val="80000"/>
              </a:lnSpc>
            </a:pPr>
            <a:endParaRPr lang="en-US" altLang="ko-KR" sz="1800"/>
          </a:p>
          <a:p>
            <a:pPr defTabSz="762000">
              <a:lnSpc>
                <a:spcPct val="80000"/>
              </a:lnSpc>
            </a:pPr>
            <a:r>
              <a:rPr lang="en-US" altLang="ko-KR" sz="1800"/>
              <a:t>         When writing into memory</a:t>
            </a:r>
          </a:p>
          <a:p>
            <a:pPr defTabSz="762000">
              <a:lnSpc>
                <a:spcPct val="80000"/>
              </a:lnSpc>
            </a:pPr>
            <a:endParaRPr lang="en-US" altLang="ko-KR" sz="1800"/>
          </a:p>
          <a:p>
            <a:pPr defTabSz="762000">
              <a:lnSpc>
                <a:spcPct val="80000"/>
              </a:lnSpc>
            </a:pPr>
            <a:r>
              <a:rPr lang="en-US" altLang="ko-KR" sz="1800"/>
              <a:t>                If Hit, both Cache and memory is written in parallel</a:t>
            </a:r>
          </a:p>
          <a:p>
            <a:pPr defTabSz="762000">
              <a:lnSpc>
                <a:spcPct val="80000"/>
              </a:lnSpc>
            </a:pPr>
            <a:r>
              <a:rPr lang="en-US" altLang="ko-KR" sz="1800"/>
              <a:t>                If Miss, Memory is written</a:t>
            </a:r>
          </a:p>
          <a:p>
            <a:pPr defTabSz="762000">
              <a:lnSpc>
                <a:spcPct val="80000"/>
              </a:lnSpc>
            </a:pPr>
            <a:r>
              <a:rPr lang="en-US" altLang="ko-KR" sz="1800"/>
              <a:t>                    For a read miss, missing block may be</a:t>
            </a:r>
          </a:p>
          <a:p>
            <a:pPr defTabSz="762000">
              <a:lnSpc>
                <a:spcPct val="80000"/>
              </a:lnSpc>
            </a:pPr>
            <a:r>
              <a:rPr lang="en-US" altLang="ko-KR" sz="1800"/>
              <a:t>                    overloaded onto a cache block</a:t>
            </a:r>
          </a:p>
          <a:p>
            <a:pPr defTabSz="762000">
              <a:lnSpc>
                <a:spcPct val="80000"/>
              </a:lnSpc>
            </a:pPr>
            <a:endParaRPr lang="en-US" altLang="ko-KR" sz="1800"/>
          </a:p>
          <a:p>
            <a:pPr defTabSz="762000">
              <a:lnSpc>
                <a:spcPct val="80000"/>
              </a:lnSpc>
            </a:pPr>
            <a:r>
              <a:rPr lang="en-US" altLang="ko-KR" sz="1800"/>
              <a:t>         Memory is always updated</a:t>
            </a:r>
          </a:p>
          <a:p>
            <a:pPr defTabSz="762000">
              <a:lnSpc>
                <a:spcPct val="80000"/>
              </a:lnSpc>
            </a:pPr>
            <a:r>
              <a:rPr lang="en-US" altLang="ko-KR" sz="1800"/>
              <a:t>         -&gt; Important when CPU and DMA I/O are both executing</a:t>
            </a:r>
          </a:p>
          <a:p>
            <a:pPr defTabSz="762000">
              <a:lnSpc>
                <a:spcPct val="80000"/>
              </a:lnSpc>
            </a:pPr>
            <a:endParaRPr lang="en-US" altLang="ko-KR" sz="1800"/>
          </a:p>
          <a:p>
            <a:pPr defTabSz="762000">
              <a:lnSpc>
                <a:spcPct val="80000"/>
              </a:lnSpc>
            </a:pPr>
            <a:r>
              <a:rPr lang="en-US" altLang="ko-KR" sz="1800"/>
              <a:t>         Slow, due to the memory access time</a:t>
            </a:r>
          </a:p>
          <a:p>
            <a:pPr defTabSz="762000">
              <a:lnSpc>
                <a:spcPct val="80000"/>
              </a:lnSpc>
            </a:pPr>
            <a:endParaRPr lang="en-US" altLang="ko-KR" sz="1800"/>
          </a:p>
          <a:p>
            <a:pPr defTabSz="762000">
              <a:lnSpc>
                <a:spcPct val="80000"/>
              </a:lnSpc>
            </a:pPr>
            <a:r>
              <a:rPr lang="en-US" altLang="ko-KR" sz="1800" u="sng"/>
              <a:t>Write-Back (Copy-Back)</a:t>
            </a:r>
            <a:endParaRPr lang="en-US" altLang="ko-KR" sz="1800"/>
          </a:p>
          <a:p>
            <a:pPr defTabSz="762000">
              <a:lnSpc>
                <a:spcPct val="80000"/>
              </a:lnSpc>
            </a:pPr>
            <a:endParaRPr lang="en-US" altLang="ko-KR" sz="1800"/>
          </a:p>
          <a:p>
            <a:pPr defTabSz="762000">
              <a:lnSpc>
                <a:spcPct val="80000"/>
              </a:lnSpc>
            </a:pPr>
            <a:r>
              <a:rPr lang="en-US" altLang="ko-KR" sz="1800"/>
              <a:t>         When writing into memory</a:t>
            </a:r>
          </a:p>
          <a:p>
            <a:pPr defTabSz="762000">
              <a:lnSpc>
                <a:spcPct val="80000"/>
              </a:lnSpc>
            </a:pPr>
            <a:endParaRPr lang="en-US" altLang="ko-KR" sz="1800"/>
          </a:p>
          <a:p>
            <a:pPr defTabSz="762000">
              <a:lnSpc>
                <a:spcPct val="80000"/>
              </a:lnSpc>
            </a:pPr>
            <a:r>
              <a:rPr lang="en-US" altLang="ko-KR" sz="1800"/>
              <a:t>                If Hit, only Cache is written</a:t>
            </a:r>
          </a:p>
          <a:p>
            <a:pPr defTabSz="762000">
              <a:lnSpc>
                <a:spcPct val="80000"/>
              </a:lnSpc>
            </a:pPr>
            <a:r>
              <a:rPr lang="en-US" altLang="ko-KR" sz="1800"/>
              <a:t>                If Miss, missing block is brought to Cache and write into Cache</a:t>
            </a:r>
          </a:p>
          <a:p>
            <a:pPr defTabSz="762000">
              <a:lnSpc>
                <a:spcPct val="80000"/>
              </a:lnSpc>
            </a:pPr>
            <a:r>
              <a:rPr lang="en-US" altLang="ko-KR" sz="1800"/>
              <a:t>                      For a read miss, candidate block must be</a:t>
            </a:r>
          </a:p>
          <a:p>
            <a:pPr defTabSz="762000">
              <a:lnSpc>
                <a:spcPct val="80000"/>
              </a:lnSpc>
            </a:pPr>
            <a:r>
              <a:rPr lang="en-US" altLang="ko-KR" sz="1800"/>
              <a:t>                      written back to the memory   </a:t>
            </a:r>
          </a:p>
          <a:p>
            <a:pPr defTabSz="762000">
              <a:lnSpc>
                <a:spcPct val="80000"/>
              </a:lnSpc>
            </a:pPr>
            <a:endParaRPr lang="en-US" altLang="ko-KR" sz="1800"/>
          </a:p>
          <a:p>
            <a:pPr defTabSz="762000">
              <a:lnSpc>
                <a:spcPct val="80000"/>
              </a:lnSpc>
            </a:pPr>
            <a:r>
              <a:rPr lang="en-US" altLang="ko-KR" sz="1800"/>
              <a:t>         Memory is not up-to-date, i.e., the same item in</a:t>
            </a:r>
          </a:p>
          <a:p>
            <a:pPr defTabSz="762000">
              <a:lnSpc>
                <a:spcPct val="80000"/>
              </a:lnSpc>
            </a:pPr>
            <a:r>
              <a:rPr lang="en-US" altLang="ko-KR" sz="1800"/>
              <a:t>                Cache and memory may have different value</a:t>
            </a:r>
          </a:p>
        </p:txBody>
      </p:sp>
      <p:sp>
        <p:nvSpPr>
          <p:cNvPr id="20484" name="Rectangle 4"/>
          <p:cNvSpPr>
            <a:spLocks noChangeArrowheads="1"/>
          </p:cNvSpPr>
          <p:nvPr/>
        </p:nvSpPr>
        <p:spPr bwMode="auto">
          <a:xfrm>
            <a:off x="7700963" y="0"/>
            <a:ext cx="1443037"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Cache Memory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Memory Capacity</a:t>
            </a:r>
          </a:p>
        </p:txBody>
      </p:sp>
      <p:sp>
        <p:nvSpPr>
          <p:cNvPr id="9219" name="Rectangle 3"/>
          <p:cNvSpPr>
            <a:spLocks noGrp="1" noChangeArrowheads="1"/>
          </p:cNvSpPr>
          <p:nvPr>
            <p:ph type="body" idx="1"/>
          </p:nvPr>
        </p:nvSpPr>
        <p:spPr/>
        <p:txBody>
          <a:bodyPr/>
          <a:lstStyle/>
          <a:p>
            <a:r>
              <a:rPr lang="en-US"/>
              <a:t>Number of bytes that can be stored</a:t>
            </a:r>
          </a:p>
        </p:txBody>
      </p:sp>
      <p:pic>
        <p:nvPicPr>
          <p:cNvPr id="9220" name="Picture 4"/>
          <p:cNvPicPr>
            <a:picLocks noChangeAspect="1" noChangeArrowheads="1"/>
          </p:cNvPicPr>
          <p:nvPr/>
        </p:nvPicPr>
        <p:blipFill>
          <a:blip r:embed="rId3"/>
          <a:srcRect/>
          <a:stretch>
            <a:fillRect/>
          </a:stretch>
        </p:blipFill>
        <p:spPr bwMode="auto">
          <a:xfrm>
            <a:off x="1219200" y="2478088"/>
            <a:ext cx="6781800" cy="3160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p:txBody>
          <a:bodyPr/>
          <a:lstStyle/>
          <a:p>
            <a:r>
              <a:rPr lang="en-US" sz="2000" b="1" dirty="0">
                <a:latin typeface="Times New Roman" pitchFamily="18" charset="0"/>
              </a:rPr>
              <a:t>Cache initialization.</a:t>
            </a:r>
          </a:p>
          <a:p>
            <a:r>
              <a:rPr lang="en-US" sz="2000" dirty="0">
                <a:latin typeface="Times New Roman" pitchFamily="18" charset="0"/>
              </a:rPr>
              <a:t>Cache is initialized when power is applied to the computer on when main memory is loaded with a complete set of program </a:t>
            </a:r>
            <a:r>
              <a:rPr lang="en-US" sz="2000" dirty="0" smtClean="0">
                <a:latin typeface="Times New Roman" pitchFamily="18" charset="0"/>
              </a:rPr>
              <a:t>from </a:t>
            </a:r>
            <a:r>
              <a:rPr lang="en-US" sz="2000" dirty="0">
                <a:latin typeface="Times New Roman" pitchFamily="18" charset="0"/>
              </a:rPr>
              <a:t>auxiliary memory .</a:t>
            </a:r>
          </a:p>
          <a:p>
            <a:r>
              <a:rPr lang="en-US" sz="2000" dirty="0">
                <a:latin typeface="Times New Roman" pitchFamily="18" charset="0"/>
              </a:rPr>
              <a:t>After initialization the cache is considered to be empty but in effect it contains some non valid data indicate each word in cache a valid but to indicate whether or not the word contains valid data cache it initialized by clearing all valid bits to 0 valid bit of a particular cache word is set to 1 the first time this word is loaded from main memory and stays set unless the cache has to be initialized again.</a:t>
            </a:r>
          </a:p>
          <a:p>
            <a:endParaRPr lang="en-US" sz="2000" dirty="0">
              <a:latin typeface="Times New Roman" pitchFamily="18" charset="0"/>
            </a:endParaRPr>
          </a:p>
          <a:p>
            <a:endParaRPr lang="en-US" sz="2000" b="1" dirty="0">
              <a:latin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p:txBody>
          <a:bodyPr/>
          <a:lstStyle/>
          <a:p>
            <a:pPr>
              <a:lnSpc>
                <a:spcPct val="80000"/>
              </a:lnSpc>
            </a:pPr>
            <a:r>
              <a:rPr lang="en-US" sz="2000" dirty="0">
                <a:latin typeface="Times New Roman" pitchFamily="18" charset="0"/>
              </a:rPr>
              <a:t>A digital computer has a memory unit of 64 K X 16 and a cache memory of         1K words. The cache uses direct mapping with a block size of four words.</a:t>
            </a:r>
          </a:p>
          <a:p>
            <a:pPr lvl="1">
              <a:lnSpc>
                <a:spcPct val="80000"/>
              </a:lnSpc>
              <a:buFontTx/>
              <a:buNone/>
            </a:pPr>
            <a:r>
              <a:rPr lang="en-US" sz="2000" dirty="0">
                <a:latin typeface="Times New Roman" pitchFamily="18" charset="0"/>
              </a:rPr>
              <a:t>        A) How many bits are there in tag, index, block and word fields of </a:t>
            </a:r>
          </a:p>
          <a:p>
            <a:pPr lvl="1">
              <a:lnSpc>
                <a:spcPct val="80000"/>
              </a:lnSpc>
              <a:buFontTx/>
              <a:buNone/>
            </a:pPr>
            <a:r>
              <a:rPr lang="en-US" sz="2000" dirty="0">
                <a:latin typeface="Times New Roman" pitchFamily="18" charset="0"/>
              </a:rPr>
              <a:t>              the address format?		                                             </a:t>
            </a:r>
          </a:p>
          <a:p>
            <a:pPr>
              <a:lnSpc>
                <a:spcPct val="80000"/>
              </a:lnSpc>
            </a:pPr>
            <a:r>
              <a:rPr lang="en-US" sz="2000" dirty="0">
                <a:latin typeface="Times New Roman" pitchFamily="18" charset="0"/>
              </a:rPr>
              <a:t>          b)  How many bits are there in each word of cache and how are </a:t>
            </a:r>
          </a:p>
          <a:p>
            <a:pPr>
              <a:lnSpc>
                <a:spcPct val="80000"/>
              </a:lnSpc>
            </a:pPr>
            <a:r>
              <a:rPr lang="en-US" sz="2000" dirty="0">
                <a:latin typeface="Times New Roman" pitchFamily="18" charset="0"/>
              </a:rPr>
              <a:t>               they divided into functions? Include a valid bit.                </a:t>
            </a:r>
          </a:p>
          <a:p>
            <a:pPr>
              <a:lnSpc>
                <a:spcPct val="80000"/>
              </a:lnSpc>
            </a:pPr>
            <a:r>
              <a:rPr lang="en-US" sz="2000" dirty="0">
                <a:latin typeface="Times New Roman" pitchFamily="18" charset="0"/>
              </a:rPr>
              <a:t>          c)  How many blocks can the cache accommodate? </a:t>
            </a:r>
          </a:p>
        </p:txBody>
      </p:sp>
      <p:sp>
        <p:nvSpPr>
          <p:cNvPr id="145411" name="Text Box 3"/>
          <p:cNvSpPr txBox="1">
            <a:spLocks noChangeArrowheads="1"/>
          </p:cNvSpPr>
          <p:nvPr/>
        </p:nvSpPr>
        <p:spPr bwMode="auto">
          <a:xfrm>
            <a:off x="2971800" y="533400"/>
            <a:ext cx="2590800" cy="366713"/>
          </a:xfrm>
          <a:prstGeom prst="rect">
            <a:avLst/>
          </a:prstGeom>
          <a:noFill/>
          <a:ln w="9525">
            <a:noFill/>
            <a:miter lim="800000"/>
            <a:headEnd/>
            <a:tailEnd/>
          </a:ln>
          <a:effectLst/>
        </p:spPr>
        <p:txBody>
          <a:bodyPr>
            <a:spAutoFit/>
          </a:bodyPr>
          <a:lstStyle/>
          <a:p>
            <a:pPr>
              <a:spcBef>
                <a:spcPct val="50000"/>
              </a:spcBef>
            </a:pPr>
            <a:r>
              <a:rPr lang="en-US" b="0"/>
              <a:t>Problem -1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990600" y="381000"/>
            <a:ext cx="7086600" cy="1431925"/>
          </a:xfrm>
        </p:spPr>
        <p:txBody>
          <a:bodyPr/>
          <a:lstStyle/>
          <a:p>
            <a:r>
              <a:rPr lang="en-US" sz="3200">
                <a:latin typeface="Times New Roman" pitchFamily="18" charset="0"/>
              </a:rPr>
              <a:t>SOLUTION</a:t>
            </a:r>
          </a:p>
        </p:txBody>
      </p:sp>
      <p:sp>
        <p:nvSpPr>
          <p:cNvPr id="146435" name="Rectangle 3"/>
          <p:cNvSpPr>
            <a:spLocks noGrp="1" noChangeArrowheads="1"/>
          </p:cNvSpPr>
          <p:nvPr>
            <p:ph type="subTitle" idx="1"/>
          </p:nvPr>
        </p:nvSpPr>
        <p:spPr>
          <a:xfrm>
            <a:off x="1066800" y="1828800"/>
            <a:ext cx="8077200" cy="5334000"/>
          </a:xfrm>
        </p:spPr>
        <p:txBody>
          <a:bodyPr/>
          <a:lstStyle/>
          <a:p>
            <a:pPr marL="533400" indent="-533400">
              <a:lnSpc>
                <a:spcPct val="80000"/>
              </a:lnSpc>
            </a:pPr>
            <a:r>
              <a:rPr lang="en-US" sz="2000" dirty="0">
                <a:latin typeface="Times New Roman" pitchFamily="18" charset="0"/>
              </a:rPr>
              <a:t>Memory capacity--- 64KX16</a:t>
            </a:r>
          </a:p>
          <a:p>
            <a:pPr marL="533400" indent="-533400">
              <a:lnSpc>
                <a:spcPct val="80000"/>
              </a:lnSpc>
            </a:pPr>
            <a:r>
              <a:rPr lang="en-US" sz="2000" dirty="0">
                <a:latin typeface="Times New Roman" pitchFamily="18" charset="0"/>
              </a:rPr>
              <a:t>Cache capacity------1KX16</a:t>
            </a:r>
          </a:p>
          <a:p>
            <a:pPr marL="533400" indent="-533400">
              <a:lnSpc>
                <a:spcPct val="80000"/>
              </a:lnSpc>
            </a:pPr>
            <a:r>
              <a:rPr lang="en-US" sz="2000" dirty="0">
                <a:latin typeface="Times New Roman" pitchFamily="18" charset="0"/>
              </a:rPr>
              <a:t>                      Direct mapping with block size ---4 word</a:t>
            </a:r>
          </a:p>
          <a:p>
            <a:pPr marL="533400" indent="-533400">
              <a:lnSpc>
                <a:spcPct val="80000"/>
              </a:lnSpc>
            </a:pPr>
            <a:endParaRPr lang="en-US" sz="2000" dirty="0">
              <a:latin typeface="Times New Roman" pitchFamily="18" charset="0"/>
            </a:endParaRPr>
          </a:p>
          <a:p>
            <a:pPr marL="533400" indent="-533400">
              <a:lnSpc>
                <a:spcPct val="80000"/>
              </a:lnSpc>
            </a:pPr>
            <a:r>
              <a:rPr lang="en-US" sz="2000" dirty="0">
                <a:latin typeface="Times New Roman" pitchFamily="18" charset="0"/>
              </a:rPr>
              <a:t>a) Memory space=</a:t>
            </a:r>
          </a:p>
          <a:p>
            <a:pPr marL="533400" indent="-533400">
              <a:lnSpc>
                <a:spcPct val="80000"/>
              </a:lnSpc>
            </a:pPr>
            <a:r>
              <a:rPr lang="en-US" sz="2000" dirty="0">
                <a:latin typeface="Times New Roman" pitchFamily="18" charset="0"/>
              </a:rPr>
              <a:t>                             Therefore           words in memory</a:t>
            </a:r>
          </a:p>
          <a:p>
            <a:pPr marL="533400" indent="-533400">
              <a:lnSpc>
                <a:spcPct val="80000"/>
              </a:lnSpc>
            </a:pPr>
            <a:r>
              <a:rPr lang="en-US" sz="2000" dirty="0">
                <a:latin typeface="Times New Roman" pitchFamily="18" charset="0"/>
              </a:rPr>
              <a:t>                                         Therefore 16 bits are required to address the memory</a:t>
            </a:r>
          </a:p>
          <a:p>
            <a:pPr marL="533400" indent="-533400">
              <a:lnSpc>
                <a:spcPct val="80000"/>
              </a:lnSpc>
            </a:pPr>
            <a:r>
              <a:rPr lang="en-US" sz="2000" dirty="0" smtClean="0">
                <a:latin typeface="Times New Roman" pitchFamily="18" charset="0"/>
              </a:rPr>
              <a:t>Cache               words</a:t>
            </a:r>
            <a:endParaRPr lang="en-US" sz="2000" dirty="0">
              <a:latin typeface="Times New Roman" pitchFamily="18" charset="0"/>
            </a:endParaRPr>
          </a:p>
          <a:p>
            <a:pPr marL="533400" indent="-533400">
              <a:lnSpc>
                <a:spcPct val="80000"/>
              </a:lnSpc>
            </a:pPr>
            <a:r>
              <a:rPr lang="en-US" sz="2000" dirty="0">
                <a:latin typeface="Times New Roman" pitchFamily="18" charset="0"/>
              </a:rPr>
              <a:t>                                  10 bits are register to address the cache</a:t>
            </a:r>
          </a:p>
        </p:txBody>
      </p:sp>
      <p:graphicFrame>
        <p:nvGraphicFramePr>
          <p:cNvPr id="146436" name="Object 4"/>
          <p:cNvGraphicFramePr>
            <a:graphicFrameLocks noChangeAspect="1"/>
          </p:cNvGraphicFramePr>
          <p:nvPr/>
        </p:nvGraphicFramePr>
        <p:xfrm>
          <a:off x="4514850" y="3321050"/>
          <a:ext cx="114300" cy="215900"/>
        </p:xfrm>
        <a:graphic>
          <a:graphicData uri="http://schemas.openxmlformats.org/presentationml/2006/ole">
            <p:oleObj spid="_x0000_s146436" name="Equation" r:id="rId3" imgW="114120" imgH="215640" progId="Equation.3">
              <p:embed/>
            </p:oleObj>
          </a:graphicData>
        </a:graphic>
      </p:graphicFrame>
      <p:sp>
        <p:nvSpPr>
          <p:cNvPr id="146437" name="Rectangle 5"/>
          <p:cNvSpPr>
            <a:spLocks noChangeArrowheads="1"/>
          </p:cNvSpPr>
          <p:nvPr/>
        </p:nvSpPr>
        <p:spPr bwMode="auto">
          <a:xfrm>
            <a:off x="0" y="0"/>
            <a:ext cx="269875" cy="274638"/>
          </a:xfrm>
          <a:prstGeom prst="rect">
            <a:avLst/>
          </a:prstGeom>
          <a:noFill/>
          <a:ln w="9525">
            <a:noFill/>
            <a:miter lim="800000"/>
            <a:headEnd/>
            <a:tailEnd/>
          </a:ln>
          <a:effectLst/>
        </p:spPr>
        <p:txBody>
          <a:bodyPr wrap="none" anchor="ctr">
            <a:spAutoFit/>
          </a:bodyPr>
          <a:lstStyle/>
          <a:p>
            <a:r>
              <a:rPr lang="en-US" sz="1200" b="0">
                <a:cs typeface="Times New Roman" pitchFamily="18" charset="0"/>
              </a:rPr>
              <a:t>  </a:t>
            </a:r>
            <a:endParaRPr lang="en-US" b="0"/>
          </a:p>
        </p:txBody>
      </p:sp>
      <p:graphicFrame>
        <p:nvGraphicFramePr>
          <p:cNvPr id="146438" name="Object 6"/>
          <p:cNvGraphicFramePr>
            <a:graphicFrameLocks noChangeAspect="1"/>
          </p:cNvGraphicFramePr>
          <p:nvPr/>
        </p:nvGraphicFramePr>
        <p:xfrm>
          <a:off x="6400800" y="3098800"/>
          <a:ext cx="990600" cy="254000"/>
        </p:xfrm>
        <a:graphic>
          <a:graphicData uri="http://schemas.openxmlformats.org/presentationml/2006/ole">
            <p:oleObj spid="_x0000_s146438" name="Equation" r:id="rId4" imgW="990360" imgH="253800" progId="Equation.3">
              <p:embed/>
            </p:oleObj>
          </a:graphicData>
        </a:graphic>
      </p:graphicFrame>
      <p:graphicFrame>
        <p:nvGraphicFramePr>
          <p:cNvPr id="146439" name="Object 7"/>
          <p:cNvGraphicFramePr>
            <a:graphicFrameLocks noChangeAspect="1"/>
          </p:cNvGraphicFramePr>
          <p:nvPr/>
        </p:nvGraphicFramePr>
        <p:xfrm>
          <a:off x="5600700" y="3416300"/>
          <a:ext cx="266700" cy="241300"/>
        </p:xfrm>
        <a:graphic>
          <a:graphicData uri="http://schemas.openxmlformats.org/presentationml/2006/ole">
            <p:oleObj spid="_x0000_s146439" name="Equation" r:id="rId5" imgW="266400" imgH="241200" progId="Equation.3">
              <p:embed/>
            </p:oleObj>
          </a:graphicData>
        </a:graphic>
      </p:graphicFrame>
      <p:graphicFrame>
        <p:nvGraphicFramePr>
          <p:cNvPr id="146440" name="Object 8"/>
          <p:cNvGraphicFramePr>
            <a:graphicFrameLocks noChangeAspect="1"/>
          </p:cNvGraphicFramePr>
          <p:nvPr/>
        </p:nvGraphicFramePr>
        <p:xfrm>
          <a:off x="5257800" y="4267200"/>
          <a:ext cx="241300" cy="215900"/>
        </p:xfrm>
        <a:graphic>
          <a:graphicData uri="http://schemas.openxmlformats.org/presentationml/2006/ole">
            <p:oleObj spid="_x0000_s146440" name="Equation" r:id="rId6" imgW="241200" imgH="215640" progId="Equation.3">
              <p:embed/>
            </p:oleObj>
          </a:graphicData>
        </a:graphic>
      </p:graphicFrame>
      <p:sp>
        <p:nvSpPr>
          <p:cNvPr id="146441" name="Rectangle 9"/>
          <p:cNvSpPr>
            <a:spLocks noChangeArrowheads="1"/>
          </p:cNvSpPr>
          <p:nvPr/>
        </p:nvSpPr>
        <p:spPr bwMode="auto">
          <a:xfrm>
            <a:off x="4114800" y="51816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b="0"/>
          </a:p>
        </p:txBody>
      </p:sp>
      <p:sp>
        <p:nvSpPr>
          <p:cNvPr id="146442" name="Line 10"/>
          <p:cNvSpPr>
            <a:spLocks noChangeShapeType="1"/>
          </p:cNvSpPr>
          <p:nvPr/>
        </p:nvSpPr>
        <p:spPr bwMode="auto">
          <a:xfrm>
            <a:off x="5257800" y="5181600"/>
            <a:ext cx="0" cy="304800"/>
          </a:xfrm>
          <a:prstGeom prst="line">
            <a:avLst/>
          </a:prstGeom>
          <a:noFill/>
          <a:ln w="9525">
            <a:solidFill>
              <a:schemeClr val="tx1"/>
            </a:solidFill>
            <a:round/>
            <a:headEnd/>
            <a:tailEnd/>
          </a:ln>
          <a:effectLst/>
        </p:spPr>
        <p:txBody>
          <a:bodyPr/>
          <a:lstStyle/>
          <a:p>
            <a:endParaRPr lang="en-US"/>
          </a:p>
        </p:txBody>
      </p:sp>
      <p:sp>
        <p:nvSpPr>
          <p:cNvPr id="146443" name="Text Box 11"/>
          <p:cNvSpPr txBox="1">
            <a:spLocks noChangeArrowheads="1"/>
          </p:cNvSpPr>
          <p:nvPr/>
        </p:nvSpPr>
        <p:spPr bwMode="auto">
          <a:xfrm>
            <a:off x="4175125" y="5149850"/>
            <a:ext cx="1235075" cy="336550"/>
          </a:xfrm>
          <a:prstGeom prst="rect">
            <a:avLst/>
          </a:prstGeom>
          <a:noFill/>
          <a:ln w="9525">
            <a:noFill/>
            <a:miter lim="800000"/>
            <a:headEnd/>
            <a:tailEnd/>
          </a:ln>
          <a:effectLst/>
        </p:spPr>
        <p:txBody>
          <a:bodyPr>
            <a:spAutoFit/>
          </a:bodyPr>
          <a:lstStyle/>
          <a:p>
            <a:r>
              <a:rPr lang="en-US" sz="1600" b="0" dirty="0"/>
              <a:t>6 bits</a:t>
            </a:r>
          </a:p>
        </p:txBody>
      </p:sp>
      <p:sp>
        <p:nvSpPr>
          <p:cNvPr id="146444" name="Text Box 12"/>
          <p:cNvSpPr txBox="1">
            <a:spLocks noChangeArrowheads="1"/>
          </p:cNvSpPr>
          <p:nvPr/>
        </p:nvSpPr>
        <p:spPr bwMode="auto">
          <a:xfrm>
            <a:off x="5470525" y="5180013"/>
            <a:ext cx="782638" cy="611187"/>
          </a:xfrm>
          <a:prstGeom prst="rect">
            <a:avLst/>
          </a:prstGeom>
          <a:noFill/>
          <a:ln w="9525">
            <a:noFill/>
            <a:miter lim="800000"/>
            <a:headEnd/>
            <a:tailEnd/>
          </a:ln>
          <a:effectLst/>
        </p:spPr>
        <p:txBody>
          <a:bodyPr wrap="none">
            <a:spAutoFit/>
          </a:bodyPr>
          <a:lstStyle/>
          <a:p>
            <a:r>
              <a:rPr lang="en-US" sz="1600" b="0"/>
              <a:t>10 bits</a:t>
            </a:r>
          </a:p>
          <a:p>
            <a:endParaRPr lang="en-US" b="0"/>
          </a:p>
        </p:txBody>
      </p:sp>
      <p:cxnSp>
        <p:nvCxnSpPr>
          <p:cNvPr id="146445" name="AutoShape 13"/>
          <p:cNvCxnSpPr>
            <a:cxnSpLocks noChangeShapeType="1"/>
          </p:cNvCxnSpPr>
          <p:nvPr/>
        </p:nvCxnSpPr>
        <p:spPr bwMode="auto">
          <a:xfrm>
            <a:off x="4419600" y="5791200"/>
            <a:ext cx="1981200" cy="0"/>
          </a:xfrm>
          <a:prstGeom prst="straightConnector1">
            <a:avLst/>
          </a:prstGeom>
          <a:noFill/>
          <a:ln w="9525">
            <a:solidFill>
              <a:schemeClr val="tx1"/>
            </a:solidFill>
            <a:round/>
            <a:headEnd/>
            <a:tailEnd/>
          </a:ln>
          <a:effectLst/>
        </p:spPr>
      </p:cxnSp>
      <p:sp>
        <p:nvSpPr>
          <p:cNvPr id="146446" name="Text Box 14"/>
          <p:cNvSpPr txBox="1">
            <a:spLocks noChangeArrowheads="1"/>
          </p:cNvSpPr>
          <p:nvPr/>
        </p:nvSpPr>
        <p:spPr bwMode="auto">
          <a:xfrm>
            <a:off x="5105400" y="5867400"/>
            <a:ext cx="2286000" cy="366713"/>
          </a:xfrm>
          <a:prstGeom prst="rect">
            <a:avLst/>
          </a:prstGeom>
          <a:noFill/>
          <a:ln w="9525">
            <a:noFill/>
            <a:miter lim="800000"/>
            <a:headEnd/>
            <a:tailEnd/>
          </a:ln>
          <a:effectLst/>
        </p:spPr>
        <p:txBody>
          <a:bodyPr>
            <a:spAutoFit/>
          </a:bodyPr>
          <a:lstStyle/>
          <a:p>
            <a:pPr>
              <a:spcBef>
                <a:spcPct val="50000"/>
              </a:spcBef>
            </a:pPr>
            <a:r>
              <a:rPr lang="en-US" b="0"/>
              <a:t>16 bits</a:t>
            </a:r>
          </a:p>
        </p:txBody>
      </p:sp>
      <p:sp>
        <p:nvSpPr>
          <p:cNvPr id="146447" name="Text Box 15"/>
          <p:cNvSpPr txBox="1">
            <a:spLocks noChangeArrowheads="1"/>
          </p:cNvSpPr>
          <p:nvPr/>
        </p:nvSpPr>
        <p:spPr bwMode="auto">
          <a:xfrm>
            <a:off x="4267200" y="4876800"/>
            <a:ext cx="990600" cy="366713"/>
          </a:xfrm>
          <a:prstGeom prst="rect">
            <a:avLst/>
          </a:prstGeom>
          <a:noFill/>
          <a:ln w="9525">
            <a:noFill/>
            <a:miter lim="800000"/>
            <a:headEnd/>
            <a:tailEnd/>
          </a:ln>
          <a:effectLst/>
        </p:spPr>
        <p:txBody>
          <a:bodyPr>
            <a:spAutoFit/>
          </a:bodyPr>
          <a:lstStyle/>
          <a:p>
            <a:pPr>
              <a:spcBef>
                <a:spcPct val="50000"/>
              </a:spcBef>
            </a:pPr>
            <a:r>
              <a:rPr lang="en-US" b="0"/>
              <a:t>tags</a:t>
            </a:r>
          </a:p>
        </p:txBody>
      </p:sp>
      <p:sp>
        <p:nvSpPr>
          <p:cNvPr id="146448" name="Text Box 16"/>
          <p:cNvSpPr txBox="1">
            <a:spLocks noChangeArrowheads="1"/>
          </p:cNvSpPr>
          <p:nvPr/>
        </p:nvSpPr>
        <p:spPr bwMode="auto">
          <a:xfrm>
            <a:off x="5486400" y="4868863"/>
            <a:ext cx="1066800" cy="366712"/>
          </a:xfrm>
          <a:prstGeom prst="rect">
            <a:avLst/>
          </a:prstGeom>
          <a:noFill/>
          <a:ln w="9525">
            <a:noFill/>
            <a:miter lim="800000"/>
            <a:headEnd/>
            <a:tailEnd/>
          </a:ln>
          <a:effectLst/>
        </p:spPr>
        <p:txBody>
          <a:bodyPr>
            <a:spAutoFit/>
          </a:bodyPr>
          <a:lstStyle/>
          <a:p>
            <a:pPr>
              <a:spcBef>
                <a:spcPct val="50000"/>
              </a:spcBef>
            </a:pPr>
            <a:r>
              <a:rPr lang="en-US" b="0"/>
              <a:t>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p:tgtEl>
                                          <p:spTgt spid="146434"/>
                                        </p:tgtEl>
                                      </p:cBhvr>
                                    </p:animEffect>
                                    <p:animScale>
                                      <p:cBhvr>
                                        <p:cTn id="7" dur="250" autoRev="1" fill="hold"/>
                                        <p:tgtEl>
                                          <p:spTgt spid="1464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sz="half" idx="1"/>
          </p:nvPr>
        </p:nvSpPr>
        <p:spPr>
          <a:xfrm>
            <a:off x="457200" y="1752600"/>
            <a:ext cx="8001000" cy="4373563"/>
          </a:xfrm>
        </p:spPr>
        <p:txBody>
          <a:bodyPr/>
          <a:lstStyle/>
          <a:p>
            <a:r>
              <a:rPr lang="en-US" sz="1800">
                <a:latin typeface="Times New Roman" pitchFamily="18" charset="0"/>
              </a:rPr>
              <a:t>Cache divided into blocks of 4 words</a:t>
            </a:r>
          </a:p>
          <a:p>
            <a:pPr>
              <a:buFontTx/>
              <a:buNone/>
            </a:pPr>
            <a:r>
              <a:rPr lang="en-US" sz="1800">
                <a:latin typeface="Times New Roman" pitchFamily="18" charset="0"/>
              </a:rPr>
              <a:t>      Number of blocks   ----        =        blocks</a:t>
            </a:r>
          </a:p>
          <a:p>
            <a:pPr>
              <a:buFontTx/>
              <a:buNone/>
            </a:pPr>
            <a:r>
              <a:rPr lang="en-US" sz="1800">
                <a:latin typeface="Times New Roman" pitchFamily="18" charset="0"/>
              </a:rPr>
              <a:t>                                                     </a:t>
            </a:r>
          </a:p>
          <a:p>
            <a:pPr>
              <a:buFontTx/>
              <a:buNone/>
            </a:pPr>
            <a:r>
              <a:rPr lang="en-US" sz="1800">
                <a:latin typeface="Times New Roman" pitchFamily="18" charset="0"/>
              </a:rPr>
              <a:t>                                                   256 blocks</a:t>
            </a:r>
          </a:p>
          <a:p>
            <a:pPr>
              <a:buFontTx/>
              <a:buNone/>
            </a:pPr>
            <a:r>
              <a:rPr lang="en-US" sz="1800">
                <a:latin typeface="Times New Roman" pitchFamily="18" charset="0"/>
              </a:rPr>
              <a:t>                                                      </a:t>
            </a:r>
          </a:p>
        </p:txBody>
      </p:sp>
      <p:sp>
        <p:nvSpPr>
          <p:cNvPr id="147459"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47460" name="Object 4"/>
          <p:cNvGraphicFramePr>
            <a:graphicFrameLocks noChangeAspect="1"/>
          </p:cNvGraphicFramePr>
          <p:nvPr/>
        </p:nvGraphicFramePr>
        <p:xfrm>
          <a:off x="3048000" y="2057400"/>
          <a:ext cx="276225" cy="457200"/>
        </p:xfrm>
        <a:graphic>
          <a:graphicData uri="http://schemas.openxmlformats.org/presentationml/2006/ole">
            <p:oleObj spid="_x0000_s147460" name="Equation" r:id="rId3" imgW="279400" imgH="457200" progId="Equation.3">
              <p:embed/>
            </p:oleObj>
          </a:graphicData>
        </a:graphic>
      </p:graphicFrame>
      <p:graphicFrame>
        <p:nvGraphicFramePr>
          <p:cNvPr id="147461" name="Object 5"/>
          <p:cNvGraphicFramePr>
            <a:graphicFrameLocks noChangeAspect="1"/>
          </p:cNvGraphicFramePr>
          <p:nvPr>
            <p:ph sz="half" idx="2"/>
          </p:nvPr>
        </p:nvGraphicFramePr>
        <p:xfrm>
          <a:off x="3733800" y="2209800"/>
          <a:ext cx="177800" cy="215900"/>
        </p:xfrm>
        <a:graphic>
          <a:graphicData uri="http://schemas.openxmlformats.org/presentationml/2006/ole">
            <p:oleObj spid="_x0000_s147461" name="Equation" r:id="rId4" imgW="177480" imgH="215640" progId="Equation.3">
              <p:embed/>
            </p:oleObj>
          </a:graphicData>
        </a:graphic>
      </p:graphicFrame>
      <p:sp>
        <p:nvSpPr>
          <p:cNvPr id="147462" name="Rectangle 6"/>
          <p:cNvSpPr>
            <a:spLocks noChangeArrowheads="1"/>
          </p:cNvSpPr>
          <p:nvPr/>
        </p:nvSpPr>
        <p:spPr bwMode="auto">
          <a:xfrm>
            <a:off x="1447800" y="3581400"/>
            <a:ext cx="36576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7463" name="Line 7"/>
          <p:cNvSpPr>
            <a:spLocks noChangeShapeType="1"/>
          </p:cNvSpPr>
          <p:nvPr/>
        </p:nvSpPr>
        <p:spPr bwMode="auto">
          <a:xfrm>
            <a:off x="2590800" y="3581400"/>
            <a:ext cx="0" cy="457200"/>
          </a:xfrm>
          <a:prstGeom prst="line">
            <a:avLst/>
          </a:prstGeom>
          <a:noFill/>
          <a:ln w="9525">
            <a:solidFill>
              <a:schemeClr val="tx1"/>
            </a:solidFill>
            <a:round/>
            <a:headEnd/>
            <a:tailEnd/>
          </a:ln>
          <a:effectLst/>
        </p:spPr>
        <p:txBody>
          <a:bodyPr/>
          <a:lstStyle/>
          <a:p>
            <a:endParaRPr lang="en-US"/>
          </a:p>
        </p:txBody>
      </p:sp>
      <p:sp>
        <p:nvSpPr>
          <p:cNvPr id="147464" name="Line 8"/>
          <p:cNvSpPr>
            <a:spLocks noChangeShapeType="1"/>
          </p:cNvSpPr>
          <p:nvPr/>
        </p:nvSpPr>
        <p:spPr bwMode="auto">
          <a:xfrm>
            <a:off x="3962400" y="3581400"/>
            <a:ext cx="0" cy="457200"/>
          </a:xfrm>
          <a:prstGeom prst="line">
            <a:avLst/>
          </a:prstGeom>
          <a:noFill/>
          <a:ln w="9525">
            <a:solidFill>
              <a:schemeClr val="tx1"/>
            </a:solidFill>
            <a:round/>
            <a:headEnd/>
            <a:tailEnd/>
          </a:ln>
          <a:effectLst/>
        </p:spPr>
        <p:txBody>
          <a:bodyPr/>
          <a:lstStyle/>
          <a:p>
            <a:endParaRPr lang="en-US"/>
          </a:p>
        </p:txBody>
      </p:sp>
      <p:sp>
        <p:nvSpPr>
          <p:cNvPr id="147465" name="Text Box 9"/>
          <p:cNvSpPr txBox="1">
            <a:spLocks noChangeArrowheads="1"/>
          </p:cNvSpPr>
          <p:nvPr/>
        </p:nvSpPr>
        <p:spPr bwMode="auto">
          <a:xfrm>
            <a:off x="1524000" y="3733800"/>
            <a:ext cx="762000" cy="366713"/>
          </a:xfrm>
          <a:prstGeom prst="rect">
            <a:avLst/>
          </a:prstGeom>
          <a:noFill/>
          <a:ln w="9525">
            <a:noFill/>
            <a:miter lim="800000"/>
            <a:headEnd/>
            <a:tailEnd/>
          </a:ln>
          <a:effectLst/>
        </p:spPr>
        <p:txBody>
          <a:bodyPr>
            <a:spAutoFit/>
          </a:bodyPr>
          <a:lstStyle/>
          <a:p>
            <a:pPr>
              <a:spcBef>
                <a:spcPct val="50000"/>
              </a:spcBef>
            </a:pPr>
            <a:r>
              <a:rPr lang="en-US" b="0"/>
              <a:t>Tag</a:t>
            </a:r>
          </a:p>
        </p:txBody>
      </p:sp>
      <p:sp>
        <p:nvSpPr>
          <p:cNvPr id="147466" name="Text Box 10"/>
          <p:cNvSpPr txBox="1">
            <a:spLocks noChangeArrowheads="1"/>
          </p:cNvSpPr>
          <p:nvPr/>
        </p:nvSpPr>
        <p:spPr bwMode="auto">
          <a:xfrm>
            <a:off x="2743200" y="3733800"/>
            <a:ext cx="838200" cy="366713"/>
          </a:xfrm>
          <a:prstGeom prst="rect">
            <a:avLst/>
          </a:prstGeom>
          <a:noFill/>
          <a:ln w="9525">
            <a:noFill/>
            <a:miter lim="800000"/>
            <a:headEnd/>
            <a:tailEnd/>
          </a:ln>
          <a:effectLst/>
        </p:spPr>
        <p:txBody>
          <a:bodyPr>
            <a:spAutoFit/>
          </a:bodyPr>
          <a:lstStyle/>
          <a:p>
            <a:pPr>
              <a:spcBef>
                <a:spcPct val="50000"/>
              </a:spcBef>
            </a:pPr>
            <a:r>
              <a:rPr lang="en-US" b="0"/>
              <a:t>block</a:t>
            </a:r>
          </a:p>
        </p:txBody>
      </p:sp>
      <p:sp>
        <p:nvSpPr>
          <p:cNvPr id="147467" name="Text Box 11"/>
          <p:cNvSpPr txBox="1">
            <a:spLocks noChangeArrowheads="1"/>
          </p:cNvSpPr>
          <p:nvPr/>
        </p:nvSpPr>
        <p:spPr bwMode="auto">
          <a:xfrm>
            <a:off x="4038600" y="3733800"/>
            <a:ext cx="914400" cy="366713"/>
          </a:xfrm>
          <a:prstGeom prst="rect">
            <a:avLst/>
          </a:prstGeom>
          <a:noFill/>
          <a:ln w="9525">
            <a:noFill/>
            <a:miter lim="800000"/>
            <a:headEnd/>
            <a:tailEnd/>
          </a:ln>
          <a:effectLst/>
        </p:spPr>
        <p:txBody>
          <a:bodyPr>
            <a:spAutoFit/>
          </a:bodyPr>
          <a:lstStyle/>
          <a:p>
            <a:pPr>
              <a:spcBef>
                <a:spcPct val="50000"/>
              </a:spcBef>
            </a:pPr>
            <a:r>
              <a:rPr lang="en-US" b="0"/>
              <a:t>word</a:t>
            </a:r>
          </a:p>
        </p:txBody>
      </p:sp>
      <p:sp>
        <p:nvSpPr>
          <p:cNvPr id="147468" name="Text Box 12"/>
          <p:cNvSpPr txBox="1">
            <a:spLocks noChangeArrowheads="1"/>
          </p:cNvSpPr>
          <p:nvPr/>
        </p:nvSpPr>
        <p:spPr bwMode="auto">
          <a:xfrm>
            <a:off x="1600200" y="4114800"/>
            <a:ext cx="1219200" cy="366713"/>
          </a:xfrm>
          <a:prstGeom prst="rect">
            <a:avLst/>
          </a:prstGeom>
          <a:noFill/>
          <a:ln w="9525">
            <a:noFill/>
            <a:miter lim="800000"/>
            <a:headEnd/>
            <a:tailEnd/>
          </a:ln>
          <a:effectLst/>
        </p:spPr>
        <p:txBody>
          <a:bodyPr>
            <a:spAutoFit/>
          </a:bodyPr>
          <a:lstStyle/>
          <a:p>
            <a:pPr>
              <a:spcBef>
                <a:spcPct val="50000"/>
              </a:spcBef>
            </a:pPr>
            <a:r>
              <a:rPr lang="en-US" b="0"/>
              <a:t>6 bits</a:t>
            </a:r>
          </a:p>
        </p:txBody>
      </p:sp>
      <p:sp>
        <p:nvSpPr>
          <p:cNvPr id="147469" name="Text Box 13"/>
          <p:cNvSpPr txBox="1">
            <a:spLocks noChangeArrowheads="1"/>
          </p:cNvSpPr>
          <p:nvPr/>
        </p:nvSpPr>
        <p:spPr bwMode="auto">
          <a:xfrm>
            <a:off x="2895600" y="4191000"/>
            <a:ext cx="838200" cy="366713"/>
          </a:xfrm>
          <a:prstGeom prst="rect">
            <a:avLst/>
          </a:prstGeom>
          <a:noFill/>
          <a:ln w="9525">
            <a:noFill/>
            <a:miter lim="800000"/>
            <a:headEnd/>
            <a:tailEnd/>
          </a:ln>
          <a:effectLst/>
        </p:spPr>
        <p:txBody>
          <a:bodyPr>
            <a:spAutoFit/>
          </a:bodyPr>
          <a:lstStyle/>
          <a:p>
            <a:pPr>
              <a:spcBef>
                <a:spcPct val="50000"/>
              </a:spcBef>
            </a:pPr>
            <a:r>
              <a:rPr lang="en-US" b="0"/>
              <a:t>8 bits</a:t>
            </a:r>
          </a:p>
        </p:txBody>
      </p:sp>
      <p:sp>
        <p:nvSpPr>
          <p:cNvPr id="147470" name="Text Box 14"/>
          <p:cNvSpPr txBox="1">
            <a:spLocks noChangeArrowheads="1"/>
          </p:cNvSpPr>
          <p:nvPr/>
        </p:nvSpPr>
        <p:spPr bwMode="auto">
          <a:xfrm>
            <a:off x="4038600" y="4129088"/>
            <a:ext cx="838200" cy="366712"/>
          </a:xfrm>
          <a:prstGeom prst="rect">
            <a:avLst/>
          </a:prstGeom>
          <a:noFill/>
          <a:ln w="9525">
            <a:noFill/>
            <a:miter lim="800000"/>
            <a:headEnd/>
            <a:tailEnd/>
          </a:ln>
          <a:effectLst/>
        </p:spPr>
        <p:txBody>
          <a:bodyPr>
            <a:spAutoFit/>
          </a:bodyPr>
          <a:lstStyle/>
          <a:p>
            <a:pPr>
              <a:spcBef>
                <a:spcPct val="50000"/>
              </a:spcBef>
            </a:pPr>
            <a:r>
              <a:rPr lang="en-US" b="0"/>
              <a:t>2 bits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sz="half" idx="1"/>
          </p:nvPr>
        </p:nvSpPr>
        <p:spPr>
          <a:xfrm>
            <a:off x="457200" y="609600"/>
            <a:ext cx="8915400" cy="6477000"/>
          </a:xfrm>
        </p:spPr>
        <p:txBody>
          <a:bodyPr/>
          <a:lstStyle/>
          <a:p>
            <a:pPr marL="533400" indent="-533400">
              <a:lnSpc>
                <a:spcPct val="80000"/>
              </a:lnSpc>
            </a:pPr>
            <a:r>
              <a:rPr lang="en-US" sz="1600" dirty="0" smtClean="0">
                <a:latin typeface="Times New Roman" pitchFamily="18" charset="0"/>
              </a:rPr>
              <a:t> b) Tag </a:t>
            </a:r>
            <a:r>
              <a:rPr lang="en-US" sz="1600" dirty="0">
                <a:latin typeface="Times New Roman" pitchFamily="18" charset="0"/>
              </a:rPr>
              <a:t>bits + data word bits +valid bit</a:t>
            </a:r>
          </a:p>
          <a:p>
            <a:pPr marL="533400" indent="-533400">
              <a:lnSpc>
                <a:spcPct val="80000"/>
              </a:lnSpc>
            </a:pPr>
            <a:endParaRPr lang="en-US" sz="1600" dirty="0">
              <a:latin typeface="Times New Roman" pitchFamily="18" charset="0"/>
            </a:endParaRPr>
          </a:p>
          <a:p>
            <a:pPr marL="533400" indent="-533400">
              <a:lnSpc>
                <a:spcPct val="80000"/>
              </a:lnSpc>
              <a:buNone/>
            </a:pPr>
            <a:r>
              <a:rPr lang="en-US" sz="1600" dirty="0" smtClean="0">
                <a:latin typeface="Times New Roman" pitchFamily="18" charset="0"/>
              </a:rPr>
              <a:t>               6 </a:t>
            </a:r>
            <a:r>
              <a:rPr lang="en-US" sz="1600" dirty="0">
                <a:latin typeface="Times New Roman" pitchFamily="18" charset="0"/>
              </a:rPr>
              <a:t>+ 16 + 1--</a:t>
            </a:r>
            <a:r>
              <a:rPr lang="en-US" sz="1600" dirty="0">
                <a:latin typeface="Times New Roman" pitchFamily="18" charset="0"/>
                <a:sym typeface="Wingdings" pitchFamily="2" charset="2"/>
              </a:rPr>
              <a:t> 23 bits</a:t>
            </a:r>
          </a:p>
          <a:p>
            <a:pPr marL="533400" indent="-533400">
              <a:lnSpc>
                <a:spcPct val="80000"/>
              </a:lnSpc>
              <a:buFontTx/>
              <a:buNone/>
            </a:pPr>
            <a:endParaRPr lang="en-US" sz="1600" dirty="0">
              <a:latin typeface="Times New Roman" pitchFamily="18" charset="0"/>
            </a:endParaRPr>
          </a:p>
          <a:p>
            <a:pPr marL="533400" indent="-533400">
              <a:lnSpc>
                <a:spcPct val="80000"/>
              </a:lnSpc>
              <a:buFontTx/>
              <a:buAutoNum type="alphaUcParenR" startAt="3"/>
            </a:pPr>
            <a:r>
              <a:rPr lang="en-US" sz="1600" dirty="0">
                <a:latin typeface="Times New Roman" pitchFamily="18" charset="0"/>
              </a:rPr>
              <a:t>Blocks          </a:t>
            </a:r>
            <a:r>
              <a:rPr lang="en-US" sz="1600" dirty="0" smtClean="0">
                <a:latin typeface="Times New Roman" pitchFamily="18" charset="0"/>
              </a:rPr>
              <a:t>                   </a:t>
            </a:r>
            <a:r>
              <a:rPr lang="en-US" sz="1600" dirty="0">
                <a:latin typeface="Times New Roman" pitchFamily="18" charset="0"/>
              </a:rPr>
              <a:t>=256 </a:t>
            </a:r>
            <a:r>
              <a:rPr lang="en-US" sz="1600" dirty="0" smtClean="0">
                <a:latin typeface="Times New Roman" pitchFamily="18" charset="0"/>
              </a:rPr>
              <a:t>blocks</a:t>
            </a:r>
          </a:p>
          <a:p>
            <a:pPr marL="533400" indent="-533400">
              <a:lnSpc>
                <a:spcPct val="80000"/>
              </a:lnSpc>
              <a:buFontTx/>
              <a:buAutoNum type="alphaUcParenR" startAt="3"/>
            </a:pPr>
            <a:endParaRPr lang="en-US" sz="1600" dirty="0">
              <a:latin typeface="Times New Roman" pitchFamily="18" charset="0"/>
            </a:endParaRPr>
          </a:p>
          <a:p>
            <a:pPr marL="533400" indent="-533400">
              <a:lnSpc>
                <a:spcPct val="80000"/>
              </a:lnSpc>
              <a:buFontTx/>
              <a:buAutoNum type="alphaUcParenR" startAt="3"/>
            </a:pPr>
            <a:endParaRPr lang="pt-BR" sz="1000" dirty="0">
              <a:latin typeface="Times New Roman" pitchFamily="18" charset="0"/>
            </a:endParaRPr>
          </a:p>
          <a:p>
            <a:pPr marL="533400" indent="-533400">
              <a:lnSpc>
                <a:spcPct val="80000"/>
              </a:lnSpc>
              <a:buFontTx/>
              <a:buAutoNum type="alphaUcParenR" startAt="3"/>
            </a:pPr>
            <a:endParaRPr lang="pt-BR" sz="1000" dirty="0">
              <a:latin typeface="Times New Roman" pitchFamily="18" charset="0"/>
            </a:endParaRPr>
          </a:p>
          <a:p>
            <a:pPr marL="533400" indent="-533400">
              <a:lnSpc>
                <a:spcPct val="80000"/>
              </a:lnSpc>
              <a:buFontTx/>
              <a:buNone/>
            </a:pPr>
            <a:r>
              <a:rPr lang="pt-BR" sz="1000" dirty="0">
                <a:latin typeface="Times New Roman" pitchFamily="18" charset="0"/>
              </a:rPr>
              <a:t>  </a:t>
            </a:r>
            <a:r>
              <a:rPr lang="pt-BR" sz="1600" dirty="0">
                <a:latin typeface="Times New Roman" pitchFamily="18" charset="0"/>
              </a:rPr>
              <a:t>2</a:t>
            </a:r>
            <a:r>
              <a:rPr lang="pt-BR" sz="1000" dirty="0">
                <a:latin typeface="Times New Roman" pitchFamily="18" charset="0"/>
              </a:rPr>
              <a:t>)      </a:t>
            </a:r>
            <a:r>
              <a:rPr lang="pt-BR" sz="1800" dirty="0">
                <a:latin typeface="Times New Roman" pitchFamily="18" charset="0"/>
              </a:rPr>
              <a:t>An address space is specified by 24 bits and coresponding memory space by 16 bits.</a:t>
            </a:r>
          </a:p>
          <a:p>
            <a:pPr marL="914400" lvl="1" indent="-457200">
              <a:lnSpc>
                <a:spcPct val="80000"/>
              </a:lnSpc>
            </a:pPr>
            <a:r>
              <a:rPr lang="pt-BR" sz="1800" dirty="0">
                <a:latin typeface="Times New Roman" pitchFamily="18" charset="0"/>
              </a:rPr>
              <a:t>How many words are there in the address space?          </a:t>
            </a:r>
          </a:p>
          <a:p>
            <a:pPr marL="914400" lvl="1" indent="-457200">
              <a:lnSpc>
                <a:spcPct val="80000"/>
              </a:lnSpc>
            </a:pPr>
            <a:r>
              <a:rPr lang="pt-BR" sz="1800" dirty="0">
                <a:latin typeface="Times New Roman" pitchFamily="18" charset="0"/>
              </a:rPr>
              <a:t>How many words are there in the memory space?         </a:t>
            </a:r>
          </a:p>
          <a:p>
            <a:pPr marL="914400" lvl="1" indent="-457200">
              <a:lnSpc>
                <a:spcPct val="80000"/>
              </a:lnSpc>
            </a:pPr>
            <a:r>
              <a:rPr lang="pt-BR" sz="1800" dirty="0">
                <a:latin typeface="Times New Roman" pitchFamily="18" charset="0"/>
              </a:rPr>
              <a:t>If a page consists of 2K words, how many pages and blocks are there in the system? </a:t>
            </a:r>
            <a:endParaRPr lang="en-US" sz="1800" dirty="0">
              <a:latin typeface="Times New Roman" pitchFamily="18" charset="0"/>
            </a:endParaRPr>
          </a:p>
          <a:p>
            <a:pPr marL="914400" lvl="1" indent="-457200">
              <a:lnSpc>
                <a:spcPct val="80000"/>
              </a:lnSpc>
              <a:buFontTx/>
              <a:buNone/>
            </a:pPr>
            <a:endParaRPr lang="en-US" sz="1600" dirty="0">
              <a:latin typeface="Times New Roman" pitchFamily="18" charset="0"/>
            </a:endParaRPr>
          </a:p>
          <a:p>
            <a:pPr marL="533400" indent="-533400">
              <a:lnSpc>
                <a:spcPct val="80000"/>
              </a:lnSpc>
              <a:buFontTx/>
              <a:buNone/>
            </a:pPr>
            <a:r>
              <a:rPr lang="en-US" sz="1600" dirty="0">
                <a:latin typeface="Times New Roman" pitchFamily="18" charset="0"/>
              </a:rPr>
              <a:t>               Address space—24 bits </a:t>
            </a:r>
          </a:p>
          <a:p>
            <a:pPr marL="533400" indent="-533400">
              <a:lnSpc>
                <a:spcPct val="80000"/>
              </a:lnSpc>
              <a:buFontTx/>
              <a:buNone/>
            </a:pPr>
            <a:r>
              <a:rPr lang="en-US" sz="1600" dirty="0">
                <a:latin typeface="Times New Roman" pitchFamily="18" charset="0"/>
              </a:rPr>
              <a:t>                memory space—16 bits</a:t>
            </a:r>
          </a:p>
          <a:p>
            <a:pPr marL="533400" indent="-533400">
              <a:lnSpc>
                <a:spcPct val="80000"/>
              </a:lnSpc>
              <a:buFontTx/>
              <a:buNone/>
            </a:pPr>
            <a:r>
              <a:rPr lang="en-US" sz="1600" dirty="0">
                <a:latin typeface="Times New Roman" pitchFamily="18" charset="0"/>
              </a:rPr>
              <a:t>                 a) Words in address space –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b) Words in memory space  --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c)  Page size – 2K words</a:t>
            </a:r>
          </a:p>
          <a:p>
            <a:pPr marL="533400" indent="-533400">
              <a:lnSpc>
                <a:spcPct val="80000"/>
              </a:lnSpc>
              <a:buFontTx/>
              <a:buNone/>
            </a:pPr>
            <a:r>
              <a:rPr lang="en-US" sz="1600" dirty="0">
                <a:latin typeface="Times New Roman" pitchFamily="18" charset="0"/>
              </a:rPr>
              <a:t>                       How many pages  ---                 =                      =                           =8k</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a:t>
            </a:r>
          </a:p>
          <a:p>
            <a:pPr marL="533400" indent="-533400">
              <a:lnSpc>
                <a:spcPct val="80000"/>
              </a:lnSpc>
              <a:buFontTx/>
              <a:buNone/>
            </a:pPr>
            <a:r>
              <a:rPr lang="en-US" sz="1600" dirty="0">
                <a:latin typeface="Times New Roman" pitchFamily="18" charset="0"/>
              </a:rPr>
              <a:t>                          How many blocks------                         =                           =            = 32 blocks</a:t>
            </a:r>
          </a:p>
        </p:txBody>
      </p:sp>
      <p:graphicFrame>
        <p:nvGraphicFramePr>
          <p:cNvPr id="148483" name="Object 3"/>
          <p:cNvGraphicFramePr>
            <a:graphicFrameLocks noChangeAspect="1"/>
          </p:cNvGraphicFramePr>
          <p:nvPr>
            <p:ph sz="quarter" idx="2"/>
          </p:nvPr>
        </p:nvGraphicFramePr>
        <p:xfrm>
          <a:off x="1981200" y="2971800"/>
          <a:ext cx="177800" cy="215900"/>
        </p:xfrm>
        <a:graphic>
          <a:graphicData uri="http://schemas.openxmlformats.org/presentationml/2006/ole">
            <p:oleObj spid="_x0000_s148483" name="Equation" r:id="rId3" imgW="177480" imgH="215640" progId="Equation.3">
              <p:embed/>
            </p:oleObj>
          </a:graphicData>
        </a:graphic>
      </p:graphicFrame>
      <p:graphicFrame>
        <p:nvGraphicFramePr>
          <p:cNvPr id="148484" name="Object 4"/>
          <p:cNvGraphicFramePr>
            <a:graphicFrameLocks noChangeAspect="1"/>
          </p:cNvGraphicFramePr>
          <p:nvPr>
            <p:ph sz="quarter" idx="3"/>
          </p:nvPr>
        </p:nvGraphicFramePr>
        <p:xfrm>
          <a:off x="3810000" y="4191000"/>
          <a:ext cx="254000" cy="215900"/>
        </p:xfrm>
        <a:graphic>
          <a:graphicData uri="http://schemas.openxmlformats.org/presentationml/2006/ole">
            <p:oleObj spid="_x0000_s148484" name="Equation" r:id="rId4" imgW="253800" imgH="215640" progId="Equation.3">
              <p:embed/>
            </p:oleObj>
          </a:graphicData>
        </a:graphic>
      </p:graphicFrame>
      <p:graphicFrame>
        <p:nvGraphicFramePr>
          <p:cNvPr id="148485" name="Object 5"/>
          <p:cNvGraphicFramePr>
            <a:graphicFrameLocks noChangeAspect="1"/>
          </p:cNvGraphicFramePr>
          <p:nvPr/>
        </p:nvGraphicFramePr>
        <p:xfrm>
          <a:off x="4102100" y="4724400"/>
          <a:ext cx="241300" cy="215900"/>
        </p:xfrm>
        <a:graphic>
          <a:graphicData uri="http://schemas.openxmlformats.org/presentationml/2006/ole">
            <p:oleObj spid="_x0000_s148485" name="Equation" r:id="rId5" imgW="241200" imgH="215640" progId="Equation.3">
              <p:embed/>
            </p:oleObj>
          </a:graphicData>
        </a:graphic>
      </p:graphicFrame>
      <p:graphicFrame>
        <p:nvGraphicFramePr>
          <p:cNvPr id="148486" name="Object 6"/>
          <p:cNvGraphicFramePr>
            <a:graphicFrameLocks noChangeAspect="1"/>
          </p:cNvGraphicFramePr>
          <p:nvPr/>
        </p:nvGraphicFramePr>
        <p:xfrm>
          <a:off x="3467100" y="5410200"/>
          <a:ext cx="495300" cy="457200"/>
        </p:xfrm>
        <a:graphic>
          <a:graphicData uri="http://schemas.openxmlformats.org/presentationml/2006/ole">
            <p:oleObj spid="_x0000_s148486" name="Equation" r:id="rId6" imgW="495000" imgH="457200" progId="Equation.3">
              <p:embed/>
            </p:oleObj>
          </a:graphicData>
        </a:graphic>
      </p:graphicFrame>
      <p:graphicFrame>
        <p:nvGraphicFramePr>
          <p:cNvPr id="148487" name="Object 7"/>
          <p:cNvGraphicFramePr>
            <a:graphicFrameLocks noChangeAspect="1"/>
          </p:cNvGraphicFramePr>
          <p:nvPr/>
        </p:nvGraphicFramePr>
        <p:xfrm>
          <a:off x="6019800" y="5410200"/>
          <a:ext cx="228600" cy="215900"/>
        </p:xfrm>
        <a:graphic>
          <a:graphicData uri="http://schemas.openxmlformats.org/presentationml/2006/ole">
            <p:oleObj spid="_x0000_s148487" name="Equation" r:id="rId7" imgW="228600" imgH="215640" progId="Equation.3">
              <p:embed/>
            </p:oleObj>
          </a:graphicData>
        </a:graphic>
      </p:graphicFrame>
      <p:graphicFrame>
        <p:nvGraphicFramePr>
          <p:cNvPr id="148488" name="Object 8"/>
          <p:cNvGraphicFramePr>
            <a:graphicFrameLocks noChangeAspect="1"/>
          </p:cNvGraphicFramePr>
          <p:nvPr/>
        </p:nvGraphicFramePr>
        <p:xfrm>
          <a:off x="3937000" y="6096000"/>
          <a:ext cx="482600" cy="444500"/>
        </p:xfrm>
        <a:graphic>
          <a:graphicData uri="http://schemas.openxmlformats.org/presentationml/2006/ole">
            <p:oleObj spid="_x0000_s148488" name="Equation" r:id="rId8" imgW="482400" imgH="444240" progId="Equation.3">
              <p:embed/>
            </p:oleObj>
          </a:graphicData>
        </a:graphic>
      </p:graphicFrame>
      <p:graphicFrame>
        <p:nvGraphicFramePr>
          <p:cNvPr id="148489" name="Object 9"/>
          <p:cNvGraphicFramePr>
            <a:graphicFrameLocks noChangeAspect="1"/>
          </p:cNvGraphicFramePr>
          <p:nvPr/>
        </p:nvGraphicFramePr>
        <p:xfrm>
          <a:off x="6819900" y="6248400"/>
          <a:ext cx="190500" cy="215900"/>
        </p:xfrm>
        <a:graphic>
          <a:graphicData uri="http://schemas.openxmlformats.org/presentationml/2006/ole">
            <p:oleObj spid="_x0000_s148489" name="Equation" r:id="rId9" imgW="190440" imgH="215640" progId="Equation.3">
              <p:embed/>
            </p:oleObj>
          </a:graphicData>
        </a:graphic>
      </p:graphicFrame>
      <p:graphicFrame>
        <p:nvGraphicFramePr>
          <p:cNvPr id="148490" name="Object 10"/>
          <p:cNvGraphicFramePr>
            <a:graphicFrameLocks noChangeAspect="1"/>
          </p:cNvGraphicFramePr>
          <p:nvPr/>
        </p:nvGraphicFramePr>
        <p:xfrm>
          <a:off x="5321300" y="6324600"/>
          <a:ext cx="393700" cy="184150"/>
        </p:xfrm>
        <a:graphic>
          <a:graphicData uri="http://schemas.openxmlformats.org/presentationml/2006/ole">
            <p:oleObj spid="_x0000_s148490" name="Equation" r:id="rId10" imgW="393480" imgH="215640" progId="Equation.3">
              <p:embed/>
            </p:oleObj>
          </a:graphicData>
        </a:graphic>
      </p:graphicFrame>
      <p:graphicFrame>
        <p:nvGraphicFramePr>
          <p:cNvPr id="148491" name="Object 11"/>
          <p:cNvGraphicFramePr>
            <a:graphicFrameLocks noChangeAspect="1"/>
          </p:cNvGraphicFramePr>
          <p:nvPr/>
        </p:nvGraphicFramePr>
        <p:xfrm>
          <a:off x="4775200" y="5486400"/>
          <a:ext cx="406400" cy="215900"/>
        </p:xfrm>
        <a:graphic>
          <a:graphicData uri="http://schemas.openxmlformats.org/presentationml/2006/ole">
            <p:oleObj spid="_x0000_s148491" name="Equation" r:id="rId11" imgW="406080" imgH="215640" progId="Equation.3">
              <p:embed/>
            </p:oleObj>
          </a:graphicData>
        </a:graphic>
      </p:graphicFrame>
      <p:sp>
        <p:nvSpPr>
          <p:cNvPr id="148492" name="Line 12"/>
          <p:cNvSpPr>
            <a:spLocks noChangeShapeType="1"/>
          </p:cNvSpPr>
          <p:nvPr/>
        </p:nvSpPr>
        <p:spPr bwMode="auto">
          <a:xfrm>
            <a:off x="0" y="2286000"/>
            <a:ext cx="9144000" cy="0"/>
          </a:xfrm>
          <a:prstGeom prst="line">
            <a:avLst/>
          </a:prstGeom>
          <a:noFill/>
          <a:ln w="9525">
            <a:solidFill>
              <a:schemeClr val="tx1"/>
            </a:solidFill>
            <a:round/>
            <a:headEnd/>
            <a:tailEnd/>
          </a:ln>
          <a:effectLst/>
        </p:spPr>
        <p:txBody>
          <a:bodyPr/>
          <a:lstStyle/>
          <a:p>
            <a:endParaRPr lang="en-US"/>
          </a:p>
        </p:txBody>
      </p:sp>
      <p:graphicFrame>
        <p:nvGraphicFramePr>
          <p:cNvPr id="148494" name="Object 14"/>
          <p:cNvGraphicFramePr>
            <a:graphicFrameLocks noChangeAspect="1"/>
          </p:cNvGraphicFramePr>
          <p:nvPr/>
        </p:nvGraphicFramePr>
        <p:xfrm>
          <a:off x="2565400" y="1600200"/>
          <a:ext cx="177800" cy="215900"/>
        </p:xfrm>
        <a:graphic>
          <a:graphicData uri="http://schemas.openxmlformats.org/presentationml/2006/ole">
            <p:oleObj spid="_x0000_s148494" name="Equation" r:id="rId12" imgW="177480" imgH="215640" progId="Equation.3">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sz="2000"/>
              <a:t>PROBLEM 3</a:t>
            </a:r>
          </a:p>
        </p:txBody>
      </p:sp>
      <p:sp>
        <p:nvSpPr>
          <p:cNvPr id="149507" name="Rectangle 3"/>
          <p:cNvSpPr>
            <a:spLocks noGrp="1" noChangeArrowheads="1"/>
          </p:cNvSpPr>
          <p:nvPr>
            <p:ph type="body" idx="1"/>
          </p:nvPr>
        </p:nvSpPr>
        <p:spPr/>
        <p:txBody>
          <a:bodyPr/>
          <a:lstStyle/>
          <a:p>
            <a:pPr marL="812800" indent="-812800"/>
            <a:r>
              <a:rPr lang="en-US" sz="2000" dirty="0">
                <a:latin typeface="Times New Roman" pitchFamily="18" charset="0"/>
              </a:rPr>
              <a:t>How many 128 X 8 RAM chips are needed to provide a memory capacity of 2048 bytes?</a:t>
            </a:r>
          </a:p>
          <a:p>
            <a:pPr marL="1168400" lvl="1" indent="-711200"/>
            <a:r>
              <a:rPr lang="en-US" sz="2000" dirty="0">
                <a:latin typeface="Times New Roman" pitchFamily="18" charset="0"/>
              </a:rPr>
              <a:t>How many lines of the address bus must be used to access 2048 bytes of memory? How many of these lines will be common to all chips?</a:t>
            </a:r>
          </a:p>
          <a:p>
            <a:pPr marL="1168400" lvl="1" indent="-711200"/>
            <a:r>
              <a:rPr lang="en-US" sz="2000" dirty="0">
                <a:latin typeface="Times New Roman" pitchFamily="18" charset="0"/>
              </a:rPr>
              <a:t>How many lines must be decoded for chip select? Specify the size of the decoders?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SOLN</a:t>
            </a:r>
          </a:p>
        </p:txBody>
      </p:sp>
      <p:pic>
        <p:nvPicPr>
          <p:cNvPr id="150531" name="Picture 3"/>
          <p:cNvPicPr>
            <a:picLocks noGrp="1" noChangeAspect="1" noChangeArrowheads="1"/>
          </p:cNvPicPr>
          <p:nvPr>
            <p:ph type="body" idx="1"/>
          </p:nvPr>
        </p:nvPicPr>
        <p:blipFill>
          <a:blip r:embed="rId2"/>
          <a:srcRect/>
          <a:stretch>
            <a:fillRect/>
          </a:stretch>
        </p:blipFill>
        <p:spPr>
          <a:xfrm>
            <a:off x="1143000" y="1447800"/>
            <a:ext cx="3505200" cy="673100"/>
          </a:xfrm>
          <a:noFill/>
          <a:ln/>
        </p:spPr>
      </p:pic>
      <p:pic>
        <p:nvPicPr>
          <p:cNvPr id="150532" name="Picture 4"/>
          <p:cNvPicPr>
            <a:picLocks noChangeAspect="1" noChangeArrowheads="1"/>
          </p:cNvPicPr>
          <p:nvPr/>
        </p:nvPicPr>
        <p:blipFill>
          <a:blip r:embed="rId3"/>
          <a:srcRect/>
          <a:stretch>
            <a:fillRect/>
          </a:stretch>
        </p:blipFill>
        <p:spPr bwMode="auto">
          <a:xfrm>
            <a:off x="139700" y="1447800"/>
            <a:ext cx="927100" cy="414338"/>
          </a:xfrm>
          <a:prstGeom prst="rect">
            <a:avLst/>
          </a:prstGeom>
          <a:noFill/>
          <a:ln w="9525">
            <a:noFill/>
            <a:miter lim="800000"/>
            <a:headEnd/>
            <a:tailEnd/>
          </a:ln>
          <a:effectLst/>
        </p:spPr>
      </p:pic>
      <p:pic>
        <p:nvPicPr>
          <p:cNvPr id="150533" name="Picture 5"/>
          <p:cNvPicPr>
            <a:picLocks noChangeAspect="1" noChangeArrowheads="1"/>
          </p:cNvPicPr>
          <p:nvPr/>
        </p:nvPicPr>
        <p:blipFill>
          <a:blip r:embed="rId4"/>
          <a:srcRect/>
          <a:stretch>
            <a:fillRect/>
          </a:stretch>
        </p:blipFill>
        <p:spPr bwMode="auto">
          <a:xfrm>
            <a:off x="533400" y="2244725"/>
            <a:ext cx="6705600" cy="179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z="2800">
                <a:latin typeface="Times New Roman" pitchFamily="18" charset="0"/>
              </a:rPr>
              <a:t>Problem 4</a:t>
            </a:r>
          </a:p>
        </p:txBody>
      </p:sp>
      <p:sp>
        <p:nvSpPr>
          <p:cNvPr id="160771" name="Rectangle 3"/>
          <p:cNvSpPr>
            <a:spLocks noGrp="1" noChangeArrowheads="1"/>
          </p:cNvSpPr>
          <p:nvPr>
            <p:ph type="body" idx="1"/>
          </p:nvPr>
        </p:nvSpPr>
        <p:spPr/>
        <p:txBody>
          <a:bodyPr/>
          <a:lstStyle/>
          <a:p>
            <a:r>
              <a:rPr lang="en-US" sz="2400">
                <a:latin typeface="Times New Roman" pitchFamily="18" charset="0"/>
              </a:rPr>
              <a:t>A 16MB main memory has 32 KB cache with 8 bytes per line</a:t>
            </a:r>
          </a:p>
          <a:p>
            <a:pPr>
              <a:buFontTx/>
              <a:buNone/>
            </a:pPr>
            <a:r>
              <a:rPr lang="en-US" sz="2400">
                <a:latin typeface="Times New Roman" pitchFamily="18" charset="0"/>
              </a:rPr>
              <a:t>     i)  How many lines are there in the cache?</a:t>
            </a:r>
          </a:p>
          <a:p>
            <a:pPr>
              <a:buFontTx/>
              <a:buNone/>
            </a:pPr>
            <a:r>
              <a:rPr lang="en-US" sz="2400">
                <a:latin typeface="Times New Roman" pitchFamily="18" charset="0"/>
              </a:rPr>
              <a:t>     ii) Show how the main memory and cache memory is </a:t>
            </a:r>
          </a:p>
          <a:p>
            <a:pPr>
              <a:buFontTx/>
              <a:buNone/>
            </a:pPr>
            <a:r>
              <a:rPr lang="en-US" sz="2400">
                <a:latin typeface="Times New Roman" pitchFamily="18" charset="0"/>
              </a:rPr>
              <a:t>         organized  when the cache is direct-mapped.</a:t>
            </a:r>
          </a:p>
          <a:p>
            <a:pPr>
              <a:buFontTx/>
              <a:buNone/>
            </a:pPr>
            <a:r>
              <a:rPr lang="en-US" sz="2400">
                <a:latin typeface="Times New Roman" pitchFamily="18" charset="0"/>
              </a:rPr>
              <a:t>    iii) Show how the Main memory address is partitioned.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27050" y="273050"/>
            <a:ext cx="8151813" cy="469900"/>
          </a:xfrm>
          <a:noFill/>
          <a:ln/>
        </p:spPr>
        <p:txBody>
          <a:bodyPr anchor="ctr"/>
          <a:lstStyle/>
          <a:p>
            <a:r>
              <a:rPr lang="en-US" altLang="ko-KR" sz="2400">
                <a:solidFill>
                  <a:schemeClr val="tx1"/>
                </a:solidFill>
              </a:rPr>
              <a:t>VIRTUAL  MEMORY</a:t>
            </a:r>
          </a:p>
        </p:txBody>
      </p:sp>
      <p:sp>
        <p:nvSpPr>
          <p:cNvPr id="21507" name="Rectangle 3"/>
          <p:cNvSpPr>
            <a:spLocks noChangeArrowheads="1"/>
          </p:cNvSpPr>
          <p:nvPr/>
        </p:nvSpPr>
        <p:spPr bwMode="auto">
          <a:xfrm>
            <a:off x="439738" y="900113"/>
            <a:ext cx="8318500" cy="546100"/>
          </a:xfrm>
          <a:prstGeom prst="rect">
            <a:avLst/>
          </a:prstGeom>
          <a:noFill/>
          <a:ln w="12700">
            <a:noFill/>
            <a:miter lim="800000"/>
            <a:headEnd/>
            <a:tailEnd/>
          </a:ln>
          <a:effectLst/>
        </p:spPr>
        <p:txBody>
          <a:bodyPr wrap="none" lIns="63500" tIns="25400" rIns="63500" bIns="25400">
            <a:spAutoFit/>
          </a:bodyPr>
          <a:lstStyle/>
          <a:p>
            <a:pPr defTabSz="762000">
              <a:lnSpc>
                <a:spcPct val="90000"/>
              </a:lnSpc>
            </a:pPr>
            <a:r>
              <a:rPr lang="en-US" altLang="ko-KR" sz="1800"/>
              <a:t>Give the programmer the illusion that the system has a very large memory, </a:t>
            </a:r>
          </a:p>
          <a:p>
            <a:pPr defTabSz="762000">
              <a:lnSpc>
                <a:spcPct val="90000"/>
              </a:lnSpc>
            </a:pPr>
            <a:r>
              <a:rPr lang="en-US" altLang="ko-KR" sz="1800"/>
              <a:t>even though the computer actually has a relatively small main memory</a:t>
            </a:r>
          </a:p>
        </p:txBody>
      </p:sp>
      <p:sp>
        <p:nvSpPr>
          <p:cNvPr id="21508" name="Rectangle 4"/>
          <p:cNvSpPr>
            <a:spLocks noChangeArrowheads="1"/>
          </p:cNvSpPr>
          <p:nvPr/>
        </p:nvSpPr>
        <p:spPr bwMode="auto">
          <a:xfrm>
            <a:off x="808038" y="1631950"/>
            <a:ext cx="6019800" cy="330200"/>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a:t>Address Space(Logical)  and Memory Space(Physical)</a:t>
            </a:r>
          </a:p>
        </p:txBody>
      </p:sp>
      <p:sp>
        <p:nvSpPr>
          <p:cNvPr id="21517" name="Rectangle 13"/>
          <p:cNvSpPr>
            <a:spLocks noChangeArrowheads="1"/>
          </p:cNvSpPr>
          <p:nvPr/>
        </p:nvSpPr>
        <p:spPr bwMode="auto">
          <a:xfrm>
            <a:off x="352425" y="3459163"/>
            <a:ext cx="7410450" cy="606425"/>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a:t>Address Mapping       </a:t>
            </a:r>
          </a:p>
          <a:p>
            <a:pPr defTabSz="762000">
              <a:lnSpc>
                <a:spcPct val="101000"/>
              </a:lnSpc>
            </a:pPr>
            <a:r>
              <a:rPr lang="en-US" altLang="ko-KR" sz="1800"/>
              <a:t>      Memory </a:t>
            </a:r>
            <a:r>
              <a:rPr lang="en-US" altLang="ko-KR" sz="1800" i="1"/>
              <a:t>Mapping Table</a:t>
            </a:r>
            <a:r>
              <a:rPr lang="en-US" altLang="ko-KR" sz="1800"/>
              <a:t> for </a:t>
            </a:r>
            <a:r>
              <a:rPr lang="en-US" altLang="ko-KR" sz="1800" i="1"/>
              <a:t>Virtual Address</a:t>
            </a:r>
            <a:r>
              <a:rPr lang="en-US" altLang="ko-KR" sz="1800"/>
              <a:t> -&gt; </a:t>
            </a:r>
            <a:r>
              <a:rPr lang="en-US" altLang="ko-KR" sz="1800" i="1"/>
              <a:t>Physical Address</a:t>
            </a:r>
            <a:endParaRPr lang="en-US" altLang="ko-KR" sz="1800"/>
          </a:p>
        </p:txBody>
      </p:sp>
      <p:grpSp>
        <p:nvGrpSpPr>
          <p:cNvPr id="2" name="Group 58"/>
          <p:cNvGrpSpPr>
            <a:grpSpLocks/>
          </p:cNvGrpSpPr>
          <p:nvPr/>
        </p:nvGrpSpPr>
        <p:grpSpPr bwMode="auto">
          <a:xfrm>
            <a:off x="1314450" y="1979613"/>
            <a:ext cx="5713413" cy="1347787"/>
            <a:chOff x="366" y="1541"/>
            <a:chExt cx="4955" cy="630"/>
          </a:xfrm>
        </p:grpSpPr>
        <p:sp>
          <p:nvSpPr>
            <p:cNvPr id="21509" name="Rectangle 5"/>
            <p:cNvSpPr>
              <a:spLocks noChangeArrowheads="1"/>
            </p:cNvSpPr>
            <p:nvPr/>
          </p:nvSpPr>
          <p:spPr bwMode="auto">
            <a:xfrm>
              <a:off x="1097" y="1750"/>
              <a:ext cx="1330" cy="224"/>
            </a:xfrm>
            <a:prstGeom prst="rect">
              <a:avLst/>
            </a:prstGeom>
            <a:noFill/>
            <a:ln w="25400">
              <a:noFill/>
              <a:miter lim="800000"/>
              <a:headEnd/>
              <a:tailEnd/>
            </a:ln>
            <a:effectLst/>
          </p:spPr>
          <p:txBody>
            <a:bodyPr wrap="none" lIns="63500" tIns="25400" rIns="63500" bIns="25400">
              <a:spAutoFit/>
            </a:bodyPr>
            <a:lstStyle/>
            <a:p>
              <a:pPr defTabSz="762000">
                <a:lnSpc>
                  <a:spcPct val="101000"/>
                </a:lnSpc>
              </a:pPr>
              <a:r>
                <a:rPr lang="en-US" altLang="ko-KR" sz="1400"/>
                <a:t>virtual address</a:t>
              </a:r>
            </a:p>
            <a:p>
              <a:pPr defTabSz="762000">
                <a:lnSpc>
                  <a:spcPct val="101000"/>
                </a:lnSpc>
              </a:pPr>
              <a:r>
                <a:rPr lang="en-US" altLang="ko-KR" sz="1400"/>
                <a:t>(logical address)</a:t>
              </a:r>
            </a:p>
          </p:txBody>
        </p:sp>
        <p:sp>
          <p:nvSpPr>
            <p:cNvPr id="21510" name="Rectangle 6"/>
            <p:cNvSpPr>
              <a:spLocks noChangeArrowheads="1"/>
            </p:cNvSpPr>
            <p:nvPr/>
          </p:nvSpPr>
          <p:spPr bwMode="auto">
            <a:xfrm>
              <a:off x="3489" y="1812"/>
              <a:ext cx="1356" cy="120"/>
            </a:xfrm>
            <a:prstGeom prst="rect">
              <a:avLst/>
            </a:prstGeom>
            <a:noFill/>
            <a:ln w="25400">
              <a:noFill/>
              <a:miter lim="800000"/>
              <a:headEnd/>
              <a:tailEnd/>
            </a:ln>
            <a:effectLst/>
          </p:spPr>
          <p:txBody>
            <a:bodyPr wrap="none" lIns="63500" tIns="25400" rIns="63500" bIns="25400">
              <a:spAutoFit/>
            </a:bodyPr>
            <a:lstStyle/>
            <a:p>
              <a:pPr defTabSz="762000"/>
              <a:r>
                <a:rPr lang="en-US" altLang="ko-KR" sz="1400"/>
                <a:t>physical address</a:t>
              </a:r>
            </a:p>
          </p:txBody>
        </p:sp>
        <p:sp>
          <p:nvSpPr>
            <p:cNvPr id="21511" name="Oval 7"/>
            <p:cNvSpPr>
              <a:spLocks noChangeArrowheads="1"/>
            </p:cNvSpPr>
            <p:nvPr/>
          </p:nvSpPr>
          <p:spPr bwMode="auto">
            <a:xfrm>
              <a:off x="997" y="1662"/>
              <a:ext cx="1551" cy="382"/>
            </a:xfrm>
            <a:prstGeom prst="ellipse">
              <a:avLst/>
            </a:prstGeom>
            <a:noFill/>
            <a:ln w="25400">
              <a:solidFill>
                <a:schemeClr val="tx1"/>
              </a:solidFill>
              <a:round/>
              <a:headEnd/>
              <a:tailEnd/>
            </a:ln>
            <a:effectLst/>
          </p:spPr>
          <p:txBody>
            <a:bodyPr wrap="none" anchor="ctr"/>
            <a:lstStyle/>
            <a:p>
              <a:endParaRPr lang="en-US"/>
            </a:p>
          </p:txBody>
        </p:sp>
        <p:sp>
          <p:nvSpPr>
            <p:cNvPr id="21512" name="Oval 8"/>
            <p:cNvSpPr>
              <a:spLocks noChangeArrowheads="1"/>
            </p:cNvSpPr>
            <p:nvPr/>
          </p:nvSpPr>
          <p:spPr bwMode="auto">
            <a:xfrm>
              <a:off x="3401" y="1662"/>
              <a:ext cx="1550" cy="382"/>
            </a:xfrm>
            <a:prstGeom prst="ellipse">
              <a:avLst/>
            </a:prstGeom>
            <a:noFill/>
            <a:ln w="25400">
              <a:solidFill>
                <a:schemeClr val="tx1"/>
              </a:solidFill>
              <a:round/>
              <a:headEnd/>
              <a:tailEnd/>
            </a:ln>
            <a:effectLst/>
          </p:spPr>
          <p:txBody>
            <a:bodyPr wrap="none" anchor="ctr"/>
            <a:lstStyle/>
            <a:p>
              <a:endParaRPr lang="en-US"/>
            </a:p>
          </p:txBody>
        </p:sp>
        <p:sp>
          <p:nvSpPr>
            <p:cNvPr id="21513" name="Line 9"/>
            <p:cNvSpPr>
              <a:spLocks noChangeShapeType="1"/>
            </p:cNvSpPr>
            <p:nvPr/>
          </p:nvSpPr>
          <p:spPr bwMode="auto">
            <a:xfrm>
              <a:off x="2636" y="1855"/>
              <a:ext cx="687"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1514" name="Rectangle 10"/>
            <p:cNvSpPr>
              <a:spLocks noChangeArrowheads="1"/>
            </p:cNvSpPr>
            <p:nvPr/>
          </p:nvSpPr>
          <p:spPr bwMode="auto">
            <a:xfrm>
              <a:off x="1152" y="1541"/>
              <a:ext cx="1177" cy="120"/>
            </a:xfrm>
            <a:prstGeom prst="rect">
              <a:avLst/>
            </a:prstGeom>
            <a:noFill/>
            <a:ln w="25400">
              <a:noFill/>
              <a:miter lim="800000"/>
              <a:headEnd/>
              <a:tailEnd/>
            </a:ln>
            <a:effectLst/>
          </p:spPr>
          <p:txBody>
            <a:bodyPr wrap="none" lIns="63500" tIns="25400" rIns="63500" bIns="25400">
              <a:spAutoFit/>
            </a:bodyPr>
            <a:lstStyle/>
            <a:p>
              <a:pPr defTabSz="762000"/>
              <a:r>
                <a:rPr lang="en-US" altLang="ko-KR" sz="1400"/>
                <a:t>address space</a:t>
              </a:r>
            </a:p>
          </p:txBody>
        </p:sp>
        <p:sp>
          <p:nvSpPr>
            <p:cNvPr id="21515" name="Rectangle 11"/>
            <p:cNvSpPr>
              <a:spLocks noChangeArrowheads="1"/>
            </p:cNvSpPr>
            <p:nvPr/>
          </p:nvSpPr>
          <p:spPr bwMode="auto">
            <a:xfrm>
              <a:off x="3579" y="1552"/>
              <a:ext cx="1188" cy="120"/>
            </a:xfrm>
            <a:prstGeom prst="rect">
              <a:avLst/>
            </a:prstGeom>
            <a:noFill/>
            <a:ln w="25400">
              <a:noFill/>
              <a:miter lim="800000"/>
              <a:headEnd/>
              <a:tailEnd/>
            </a:ln>
            <a:effectLst/>
          </p:spPr>
          <p:txBody>
            <a:bodyPr wrap="none" lIns="63500" tIns="25400" rIns="63500" bIns="25400">
              <a:spAutoFit/>
            </a:bodyPr>
            <a:lstStyle/>
            <a:p>
              <a:pPr defTabSz="762000"/>
              <a:r>
                <a:rPr lang="en-US" altLang="ko-KR" sz="1400"/>
                <a:t>memory space</a:t>
              </a:r>
            </a:p>
          </p:txBody>
        </p:sp>
        <p:sp>
          <p:nvSpPr>
            <p:cNvPr id="21516" name="Rectangle 12"/>
            <p:cNvSpPr>
              <a:spLocks noChangeArrowheads="1"/>
            </p:cNvSpPr>
            <p:nvPr/>
          </p:nvSpPr>
          <p:spPr bwMode="auto">
            <a:xfrm>
              <a:off x="366" y="2051"/>
              <a:ext cx="4955" cy="120"/>
            </a:xfrm>
            <a:prstGeom prst="rect">
              <a:avLst/>
            </a:prstGeom>
            <a:noFill/>
            <a:ln w="25400">
              <a:noFill/>
              <a:miter lim="800000"/>
              <a:headEnd/>
              <a:tailEnd/>
            </a:ln>
            <a:effectLst/>
          </p:spPr>
          <p:txBody>
            <a:bodyPr wrap="none" lIns="63500" tIns="25400" rIns="63500" bIns="25400">
              <a:spAutoFit/>
            </a:bodyPr>
            <a:lstStyle/>
            <a:p>
              <a:pPr defTabSz="762000"/>
              <a:r>
                <a:rPr lang="en-US" altLang="ko-KR" sz="1400"/>
                <a:t> address generated by programs        actual main memory address</a:t>
              </a:r>
            </a:p>
          </p:txBody>
        </p:sp>
        <p:sp>
          <p:nvSpPr>
            <p:cNvPr id="21518" name="Rectangle 14"/>
            <p:cNvSpPr>
              <a:spLocks noChangeArrowheads="1"/>
            </p:cNvSpPr>
            <p:nvPr/>
          </p:nvSpPr>
          <p:spPr bwMode="auto">
            <a:xfrm>
              <a:off x="2625" y="1724"/>
              <a:ext cx="741" cy="120"/>
            </a:xfrm>
            <a:prstGeom prst="rect">
              <a:avLst/>
            </a:prstGeom>
            <a:noFill/>
            <a:ln w="25400">
              <a:noFill/>
              <a:miter lim="800000"/>
              <a:headEnd/>
              <a:tailEnd/>
            </a:ln>
            <a:effectLst/>
          </p:spPr>
          <p:txBody>
            <a:bodyPr wrap="none" lIns="63500" tIns="25400" rIns="63500" bIns="25400">
              <a:spAutoFit/>
            </a:bodyPr>
            <a:lstStyle/>
            <a:p>
              <a:pPr defTabSz="762000"/>
              <a:r>
                <a:rPr lang="en-US" altLang="ko-KR" sz="1400"/>
                <a:t>Mapping</a:t>
              </a:r>
            </a:p>
          </p:txBody>
        </p:sp>
      </p:grpSp>
      <p:sp>
        <p:nvSpPr>
          <p:cNvPr id="21519" name="Rectangle 15"/>
          <p:cNvSpPr>
            <a:spLocks noChangeArrowheads="1"/>
          </p:cNvSpPr>
          <p:nvPr/>
        </p:nvSpPr>
        <p:spPr bwMode="auto">
          <a:xfrm>
            <a:off x="396875" y="895350"/>
            <a:ext cx="8304213" cy="542925"/>
          </a:xfrm>
          <a:prstGeom prst="rect">
            <a:avLst/>
          </a:prstGeom>
          <a:noFill/>
          <a:ln w="25400">
            <a:solidFill>
              <a:schemeClr val="tx1"/>
            </a:solidFill>
            <a:miter lim="800000"/>
            <a:headEnd/>
            <a:tailEnd/>
          </a:ln>
          <a:effectLst/>
        </p:spPr>
        <p:txBody>
          <a:bodyPr wrap="none" anchor="ctr"/>
          <a:lstStyle/>
          <a:p>
            <a:endParaRPr lang="en-US"/>
          </a:p>
        </p:txBody>
      </p:sp>
      <p:sp>
        <p:nvSpPr>
          <p:cNvPr id="21520" name="Rectangle 16"/>
          <p:cNvSpPr>
            <a:spLocks noChangeArrowheads="1"/>
          </p:cNvSpPr>
          <p:nvPr/>
        </p:nvSpPr>
        <p:spPr bwMode="auto">
          <a:xfrm>
            <a:off x="2692400" y="4186238"/>
            <a:ext cx="1462088" cy="280987"/>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400" i="1">
                <a:solidFill>
                  <a:srgbClr val="000000"/>
                </a:solidFill>
              </a:rPr>
              <a:t>Virtual address</a:t>
            </a:r>
          </a:p>
        </p:txBody>
      </p:sp>
      <p:sp>
        <p:nvSpPr>
          <p:cNvPr id="21521" name="Rectangle 17"/>
          <p:cNvSpPr>
            <a:spLocks noChangeArrowheads="1"/>
          </p:cNvSpPr>
          <p:nvPr/>
        </p:nvSpPr>
        <p:spPr bwMode="auto">
          <a:xfrm>
            <a:off x="3124200" y="4791075"/>
            <a:ext cx="65563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Virtual</a:t>
            </a:r>
          </a:p>
          <a:p>
            <a:pPr defTabSz="762000" eaLnBrk="1">
              <a:lnSpc>
                <a:spcPct val="90000"/>
              </a:lnSpc>
            </a:pPr>
            <a:endParaRPr lang="en-US" altLang="ko-KR" sz="1200">
              <a:solidFill>
                <a:srgbClr val="000000"/>
              </a:solidFill>
            </a:endParaRPr>
          </a:p>
        </p:txBody>
      </p:sp>
      <p:sp>
        <p:nvSpPr>
          <p:cNvPr id="21522" name="Rectangle 18"/>
          <p:cNvSpPr>
            <a:spLocks noChangeArrowheads="1"/>
          </p:cNvSpPr>
          <p:nvPr/>
        </p:nvSpPr>
        <p:spPr bwMode="auto">
          <a:xfrm>
            <a:off x="3055938" y="4954588"/>
            <a:ext cx="7635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address</a:t>
            </a:r>
          </a:p>
          <a:p>
            <a:pPr defTabSz="762000" eaLnBrk="1">
              <a:lnSpc>
                <a:spcPct val="90000"/>
              </a:lnSpc>
            </a:pPr>
            <a:endParaRPr lang="en-US" altLang="ko-KR" sz="1200">
              <a:solidFill>
                <a:srgbClr val="000000"/>
              </a:solidFill>
            </a:endParaRPr>
          </a:p>
        </p:txBody>
      </p:sp>
      <p:sp>
        <p:nvSpPr>
          <p:cNvPr id="21523" name="Rectangle 19"/>
          <p:cNvSpPr>
            <a:spLocks noChangeArrowheads="1"/>
          </p:cNvSpPr>
          <p:nvPr/>
        </p:nvSpPr>
        <p:spPr bwMode="auto">
          <a:xfrm>
            <a:off x="3086100" y="5116513"/>
            <a:ext cx="73818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register</a:t>
            </a:r>
          </a:p>
          <a:p>
            <a:pPr defTabSz="762000" eaLnBrk="1">
              <a:lnSpc>
                <a:spcPct val="90000"/>
              </a:lnSpc>
            </a:pPr>
            <a:endParaRPr lang="en-US" altLang="ko-KR" sz="1200">
              <a:solidFill>
                <a:srgbClr val="000000"/>
              </a:solidFill>
            </a:endParaRPr>
          </a:p>
        </p:txBody>
      </p:sp>
      <p:sp>
        <p:nvSpPr>
          <p:cNvPr id="21525" name="Rectangle 21"/>
          <p:cNvSpPr>
            <a:spLocks noChangeArrowheads="1"/>
          </p:cNvSpPr>
          <p:nvPr/>
        </p:nvSpPr>
        <p:spPr bwMode="auto">
          <a:xfrm>
            <a:off x="4276725" y="4811713"/>
            <a:ext cx="76358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a:t>
            </a:r>
          </a:p>
          <a:p>
            <a:pPr defTabSz="762000" eaLnBrk="1">
              <a:lnSpc>
                <a:spcPct val="90000"/>
              </a:lnSpc>
            </a:pPr>
            <a:endParaRPr lang="en-US" altLang="ko-KR" sz="1200">
              <a:solidFill>
                <a:srgbClr val="000000"/>
              </a:solidFill>
            </a:endParaRPr>
          </a:p>
        </p:txBody>
      </p:sp>
      <p:sp>
        <p:nvSpPr>
          <p:cNvPr id="21526" name="Rectangle 22"/>
          <p:cNvSpPr>
            <a:spLocks noChangeArrowheads="1"/>
          </p:cNvSpPr>
          <p:nvPr/>
        </p:nvSpPr>
        <p:spPr bwMode="auto">
          <a:xfrm>
            <a:off x="4249738" y="4975225"/>
            <a:ext cx="8175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mapping</a:t>
            </a:r>
          </a:p>
          <a:p>
            <a:pPr defTabSz="762000" eaLnBrk="1">
              <a:lnSpc>
                <a:spcPct val="90000"/>
              </a:lnSpc>
            </a:pPr>
            <a:endParaRPr lang="en-US" altLang="ko-KR" sz="1200">
              <a:solidFill>
                <a:srgbClr val="000000"/>
              </a:solidFill>
            </a:endParaRPr>
          </a:p>
        </p:txBody>
      </p:sp>
      <p:sp>
        <p:nvSpPr>
          <p:cNvPr id="21527" name="Rectangle 23"/>
          <p:cNvSpPr>
            <a:spLocks noChangeArrowheads="1"/>
          </p:cNvSpPr>
          <p:nvPr/>
        </p:nvSpPr>
        <p:spPr bwMode="auto">
          <a:xfrm>
            <a:off x="4395788" y="5137150"/>
            <a:ext cx="5365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table</a:t>
            </a:r>
          </a:p>
        </p:txBody>
      </p:sp>
      <p:sp>
        <p:nvSpPr>
          <p:cNvPr id="21528" name="Rectangle 24"/>
          <p:cNvSpPr>
            <a:spLocks noChangeArrowheads="1"/>
          </p:cNvSpPr>
          <p:nvPr/>
        </p:nvSpPr>
        <p:spPr bwMode="auto">
          <a:xfrm>
            <a:off x="4095750" y="6070600"/>
            <a:ext cx="116205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 table</a:t>
            </a:r>
          </a:p>
          <a:p>
            <a:pPr defTabSz="762000" eaLnBrk="1">
              <a:lnSpc>
                <a:spcPct val="90000"/>
              </a:lnSpc>
            </a:pPr>
            <a:endParaRPr lang="en-US" altLang="ko-KR" sz="1200">
              <a:solidFill>
                <a:srgbClr val="000000"/>
              </a:solidFill>
            </a:endParaRPr>
          </a:p>
        </p:txBody>
      </p:sp>
      <p:sp>
        <p:nvSpPr>
          <p:cNvPr id="21529" name="Rectangle 25"/>
          <p:cNvSpPr>
            <a:spLocks noChangeArrowheads="1"/>
          </p:cNvSpPr>
          <p:nvPr/>
        </p:nvSpPr>
        <p:spPr bwMode="auto">
          <a:xfrm>
            <a:off x="4064000" y="6230938"/>
            <a:ext cx="12128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buffer register</a:t>
            </a:r>
          </a:p>
        </p:txBody>
      </p:sp>
      <p:sp>
        <p:nvSpPr>
          <p:cNvPr id="21530" name="Rectangle 26"/>
          <p:cNvSpPr>
            <a:spLocks noChangeArrowheads="1"/>
          </p:cNvSpPr>
          <p:nvPr/>
        </p:nvSpPr>
        <p:spPr bwMode="auto">
          <a:xfrm>
            <a:off x="5797550" y="4741863"/>
            <a:ext cx="116205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 memory</a:t>
            </a:r>
          </a:p>
          <a:p>
            <a:pPr defTabSz="762000" eaLnBrk="1">
              <a:lnSpc>
                <a:spcPct val="90000"/>
              </a:lnSpc>
            </a:pPr>
            <a:endParaRPr lang="en-US" altLang="ko-KR" sz="1200">
              <a:solidFill>
                <a:srgbClr val="000000"/>
              </a:solidFill>
            </a:endParaRPr>
          </a:p>
        </p:txBody>
      </p:sp>
      <p:sp>
        <p:nvSpPr>
          <p:cNvPr id="21531" name="Rectangle 27"/>
          <p:cNvSpPr>
            <a:spLocks noChangeArrowheads="1"/>
          </p:cNvSpPr>
          <p:nvPr/>
        </p:nvSpPr>
        <p:spPr bwMode="auto">
          <a:xfrm>
            <a:off x="6007100" y="4903788"/>
            <a:ext cx="763588"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address</a:t>
            </a:r>
          </a:p>
          <a:p>
            <a:pPr defTabSz="762000" eaLnBrk="1">
              <a:lnSpc>
                <a:spcPct val="90000"/>
              </a:lnSpc>
            </a:pPr>
            <a:endParaRPr lang="en-US" altLang="ko-KR" sz="1200">
              <a:solidFill>
                <a:srgbClr val="000000"/>
              </a:solidFill>
            </a:endParaRPr>
          </a:p>
        </p:txBody>
      </p:sp>
      <p:sp>
        <p:nvSpPr>
          <p:cNvPr id="21532" name="Rectangle 28"/>
          <p:cNvSpPr>
            <a:spLocks noChangeArrowheads="1"/>
          </p:cNvSpPr>
          <p:nvPr/>
        </p:nvSpPr>
        <p:spPr bwMode="auto">
          <a:xfrm>
            <a:off x="6034088" y="5068888"/>
            <a:ext cx="73818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register</a:t>
            </a:r>
          </a:p>
          <a:p>
            <a:pPr defTabSz="762000" eaLnBrk="1">
              <a:lnSpc>
                <a:spcPct val="90000"/>
              </a:lnSpc>
            </a:pPr>
            <a:endParaRPr lang="en-US" altLang="ko-KR" sz="1200">
              <a:solidFill>
                <a:srgbClr val="000000"/>
              </a:solidFill>
            </a:endParaRPr>
          </a:p>
        </p:txBody>
      </p:sp>
      <p:sp>
        <p:nvSpPr>
          <p:cNvPr id="21534" name="Rectangle 30"/>
          <p:cNvSpPr>
            <a:spLocks noChangeArrowheads="1"/>
          </p:cNvSpPr>
          <p:nvPr/>
        </p:nvSpPr>
        <p:spPr bwMode="auto">
          <a:xfrm>
            <a:off x="7408863" y="4881563"/>
            <a:ext cx="52863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a:t>
            </a:r>
          </a:p>
          <a:p>
            <a:pPr defTabSz="762000" eaLnBrk="1">
              <a:lnSpc>
                <a:spcPct val="90000"/>
              </a:lnSpc>
            </a:pPr>
            <a:endParaRPr lang="en-US" altLang="ko-KR" sz="1200">
              <a:solidFill>
                <a:srgbClr val="000000"/>
              </a:solidFill>
            </a:endParaRPr>
          </a:p>
        </p:txBody>
      </p:sp>
      <p:sp>
        <p:nvSpPr>
          <p:cNvPr id="21535" name="Rectangle 31"/>
          <p:cNvSpPr>
            <a:spLocks noChangeArrowheads="1"/>
          </p:cNvSpPr>
          <p:nvPr/>
        </p:nvSpPr>
        <p:spPr bwMode="auto">
          <a:xfrm>
            <a:off x="7289800" y="5045075"/>
            <a:ext cx="7715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a:t>
            </a:r>
          </a:p>
        </p:txBody>
      </p:sp>
      <p:sp>
        <p:nvSpPr>
          <p:cNvPr id="21536" name="Rectangle 32"/>
          <p:cNvSpPr>
            <a:spLocks noChangeArrowheads="1"/>
          </p:cNvSpPr>
          <p:nvPr/>
        </p:nvSpPr>
        <p:spPr bwMode="auto">
          <a:xfrm>
            <a:off x="7146925" y="6070600"/>
            <a:ext cx="116205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 memory</a:t>
            </a:r>
          </a:p>
          <a:p>
            <a:pPr defTabSz="762000" eaLnBrk="1">
              <a:lnSpc>
                <a:spcPct val="90000"/>
              </a:lnSpc>
            </a:pPr>
            <a:endParaRPr lang="en-US" altLang="ko-KR" sz="1200">
              <a:solidFill>
                <a:srgbClr val="000000"/>
              </a:solidFill>
            </a:endParaRPr>
          </a:p>
        </p:txBody>
      </p:sp>
      <p:sp>
        <p:nvSpPr>
          <p:cNvPr id="21537" name="Rectangle 33"/>
          <p:cNvSpPr>
            <a:spLocks noChangeArrowheads="1"/>
          </p:cNvSpPr>
          <p:nvPr/>
        </p:nvSpPr>
        <p:spPr bwMode="auto">
          <a:xfrm>
            <a:off x="7146925" y="6235700"/>
            <a:ext cx="12128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buffer register</a:t>
            </a:r>
          </a:p>
        </p:txBody>
      </p:sp>
      <p:sp>
        <p:nvSpPr>
          <p:cNvPr id="21538" name="Rectangle 34"/>
          <p:cNvSpPr>
            <a:spLocks noChangeArrowheads="1"/>
          </p:cNvSpPr>
          <p:nvPr/>
        </p:nvSpPr>
        <p:spPr bwMode="auto">
          <a:xfrm>
            <a:off x="2982913" y="4743450"/>
            <a:ext cx="863600" cy="712788"/>
          </a:xfrm>
          <a:prstGeom prst="rect">
            <a:avLst/>
          </a:prstGeom>
          <a:noFill/>
          <a:ln w="25400">
            <a:solidFill>
              <a:srgbClr val="000000"/>
            </a:solidFill>
            <a:miter lim="800000"/>
            <a:headEnd/>
            <a:tailEnd/>
          </a:ln>
          <a:effectLst/>
        </p:spPr>
        <p:txBody>
          <a:bodyPr wrap="none" anchor="ctr"/>
          <a:lstStyle/>
          <a:p>
            <a:endParaRPr lang="en-US"/>
          </a:p>
        </p:txBody>
      </p:sp>
      <p:sp>
        <p:nvSpPr>
          <p:cNvPr id="21539" name="Arc 35"/>
          <p:cNvSpPr>
            <a:spLocks/>
          </p:cNvSpPr>
          <p:nvPr/>
        </p:nvSpPr>
        <p:spPr bwMode="auto">
          <a:xfrm>
            <a:off x="3371850" y="4618038"/>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1540" name="Line 36"/>
          <p:cNvSpPr>
            <a:spLocks noChangeShapeType="1"/>
          </p:cNvSpPr>
          <p:nvPr/>
        </p:nvSpPr>
        <p:spPr bwMode="auto">
          <a:xfrm>
            <a:off x="3421063" y="4418013"/>
            <a:ext cx="0" cy="211137"/>
          </a:xfrm>
          <a:prstGeom prst="line">
            <a:avLst/>
          </a:prstGeom>
          <a:noFill/>
          <a:ln w="25400">
            <a:solidFill>
              <a:srgbClr val="000000"/>
            </a:solidFill>
            <a:round/>
            <a:headEnd/>
            <a:tailEnd/>
          </a:ln>
          <a:effectLst/>
        </p:spPr>
        <p:txBody>
          <a:bodyPr wrap="none" anchor="ctr"/>
          <a:lstStyle/>
          <a:p>
            <a:endParaRPr lang="en-US"/>
          </a:p>
        </p:txBody>
      </p:sp>
      <p:sp>
        <p:nvSpPr>
          <p:cNvPr id="21541" name="Arc 37"/>
          <p:cNvSpPr>
            <a:spLocks/>
          </p:cNvSpPr>
          <p:nvPr/>
        </p:nvSpPr>
        <p:spPr bwMode="auto">
          <a:xfrm>
            <a:off x="4110038" y="5022850"/>
            <a:ext cx="123825"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21542" name="Line 38"/>
          <p:cNvSpPr>
            <a:spLocks noChangeShapeType="1"/>
          </p:cNvSpPr>
          <p:nvPr/>
        </p:nvSpPr>
        <p:spPr bwMode="auto">
          <a:xfrm>
            <a:off x="3863975" y="5072063"/>
            <a:ext cx="258763" cy="0"/>
          </a:xfrm>
          <a:prstGeom prst="line">
            <a:avLst/>
          </a:prstGeom>
          <a:noFill/>
          <a:ln w="25400">
            <a:solidFill>
              <a:srgbClr val="000000"/>
            </a:solidFill>
            <a:round/>
            <a:headEnd/>
            <a:tailEnd/>
          </a:ln>
          <a:effectLst/>
        </p:spPr>
        <p:txBody>
          <a:bodyPr wrap="none" anchor="ctr"/>
          <a:lstStyle/>
          <a:p>
            <a:endParaRPr lang="en-US"/>
          </a:p>
        </p:txBody>
      </p:sp>
      <p:sp>
        <p:nvSpPr>
          <p:cNvPr id="21543" name="Rectangle 39"/>
          <p:cNvSpPr>
            <a:spLocks noChangeArrowheads="1"/>
          </p:cNvSpPr>
          <p:nvPr/>
        </p:nvSpPr>
        <p:spPr bwMode="auto">
          <a:xfrm>
            <a:off x="4238625" y="4418013"/>
            <a:ext cx="865188" cy="1363662"/>
          </a:xfrm>
          <a:prstGeom prst="rect">
            <a:avLst/>
          </a:prstGeom>
          <a:noFill/>
          <a:ln w="25400">
            <a:solidFill>
              <a:srgbClr val="000000"/>
            </a:solidFill>
            <a:miter lim="800000"/>
            <a:headEnd/>
            <a:tailEnd/>
          </a:ln>
          <a:effectLst/>
        </p:spPr>
        <p:txBody>
          <a:bodyPr wrap="none" anchor="ctr"/>
          <a:lstStyle/>
          <a:p>
            <a:endParaRPr lang="en-US"/>
          </a:p>
        </p:txBody>
      </p:sp>
      <p:sp>
        <p:nvSpPr>
          <p:cNvPr id="21544" name="Rectangle 40"/>
          <p:cNvSpPr>
            <a:spLocks noChangeArrowheads="1"/>
          </p:cNvSpPr>
          <p:nvPr/>
        </p:nvSpPr>
        <p:spPr bwMode="auto">
          <a:xfrm>
            <a:off x="4095750" y="6075363"/>
            <a:ext cx="1152525" cy="371475"/>
          </a:xfrm>
          <a:prstGeom prst="rect">
            <a:avLst/>
          </a:prstGeom>
          <a:noFill/>
          <a:ln w="25400">
            <a:solidFill>
              <a:srgbClr val="000000"/>
            </a:solidFill>
            <a:miter lim="800000"/>
            <a:headEnd/>
            <a:tailEnd/>
          </a:ln>
          <a:effectLst/>
        </p:spPr>
        <p:txBody>
          <a:bodyPr wrap="none" anchor="ctr"/>
          <a:lstStyle/>
          <a:p>
            <a:endParaRPr lang="en-US"/>
          </a:p>
        </p:txBody>
      </p:sp>
      <p:sp>
        <p:nvSpPr>
          <p:cNvPr id="21545" name="Arc 41"/>
          <p:cNvSpPr>
            <a:spLocks/>
          </p:cNvSpPr>
          <p:nvPr/>
        </p:nvSpPr>
        <p:spPr bwMode="auto">
          <a:xfrm>
            <a:off x="4629150" y="5946775"/>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1546" name="Line 42"/>
          <p:cNvSpPr>
            <a:spLocks noChangeShapeType="1"/>
          </p:cNvSpPr>
          <p:nvPr/>
        </p:nvSpPr>
        <p:spPr bwMode="auto">
          <a:xfrm flipH="1">
            <a:off x="4678363" y="5784850"/>
            <a:ext cx="0" cy="171450"/>
          </a:xfrm>
          <a:prstGeom prst="line">
            <a:avLst/>
          </a:prstGeom>
          <a:noFill/>
          <a:ln w="25400">
            <a:solidFill>
              <a:srgbClr val="000000"/>
            </a:solidFill>
            <a:round/>
            <a:headEnd/>
            <a:tailEnd/>
          </a:ln>
          <a:effectLst/>
        </p:spPr>
        <p:txBody>
          <a:bodyPr wrap="none" anchor="ctr"/>
          <a:lstStyle/>
          <a:p>
            <a:endParaRPr lang="en-US"/>
          </a:p>
        </p:txBody>
      </p:sp>
      <p:sp>
        <p:nvSpPr>
          <p:cNvPr id="21547" name="Arc 43"/>
          <p:cNvSpPr>
            <a:spLocks/>
          </p:cNvSpPr>
          <p:nvPr/>
        </p:nvSpPr>
        <p:spPr bwMode="auto">
          <a:xfrm>
            <a:off x="5367338" y="6211888"/>
            <a:ext cx="1238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21548" name="Line 44"/>
          <p:cNvSpPr>
            <a:spLocks noChangeShapeType="1"/>
          </p:cNvSpPr>
          <p:nvPr/>
        </p:nvSpPr>
        <p:spPr bwMode="auto">
          <a:xfrm>
            <a:off x="5254625" y="6257925"/>
            <a:ext cx="120650" cy="4763"/>
          </a:xfrm>
          <a:prstGeom prst="line">
            <a:avLst/>
          </a:prstGeom>
          <a:noFill/>
          <a:ln w="25400">
            <a:solidFill>
              <a:srgbClr val="000000"/>
            </a:solidFill>
            <a:round/>
            <a:headEnd/>
            <a:tailEnd/>
          </a:ln>
          <a:effectLst/>
        </p:spPr>
        <p:txBody>
          <a:bodyPr wrap="none" anchor="ctr"/>
          <a:lstStyle/>
          <a:p>
            <a:endParaRPr lang="en-US"/>
          </a:p>
        </p:txBody>
      </p:sp>
      <p:sp>
        <p:nvSpPr>
          <p:cNvPr id="21550" name="Rectangle 46"/>
          <p:cNvSpPr>
            <a:spLocks noChangeArrowheads="1"/>
          </p:cNvSpPr>
          <p:nvPr/>
        </p:nvSpPr>
        <p:spPr bwMode="auto">
          <a:xfrm>
            <a:off x="5797550" y="4743450"/>
            <a:ext cx="1117600" cy="712788"/>
          </a:xfrm>
          <a:prstGeom prst="rect">
            <a:avLst/>
          </a:prstGeom>
          <a:noFill/>
          <a:ln w="25400">
            <a:solidFill>
              <a:srgbClr val="000000"/>
            </a:solidFill>
            <a:miter lim="800000"/>
            <a:headEnd/>
            <a:tailEnd/>
          </a:ln>
          <a:effectLst/>
        </p:spPr>
        <p:txBody>
          <a:bodyPr wrap="none" anchor="ctr"/>
          <a:lstStyle/>
          <a:p>
            <a:endParaRPr lang="en-US"/>
          </a:p>
        </p:txBody>
      </p:sp>
      <p:sp>
        <p:nvSpPr>
          <p:cNvPr id="21551" name="Line 47"/>
          <p:cNvSpPr>
            <a:spLocks noChangeShapeType="1"/>
          </p:cNvSpPr>
          <p:nvPr/>
        </p:nvSpPr>
        <p:spPr bwMode="auto">
          <a:xfrm>
            <a:off x="5497513" y="4532313"/>
            <a:ext cx="833437" cy="0"/>
          </a:xfrm>
          <a:prstGeom prst="line">
            <a:avLst/>
          </a:prstGeom>
          <a:noFill/>
          <a:ln w="25400">
            <a:solidFill>
              <a:srgbClr val="000000"/>
            </a:solidFill>
            <a:round/>
            <a:headEnd/>
            <a:tailEnd/>
          </a:ln>
          <a:effectLst/>
        </p:spPr>
        <p:txBody>
          <a:bodyPr wrap="none" anchor="ctr"/>
          <a:lstStyle/>
          <a:p>
            <a:endParaRPr lang="en-US"/>
          </a:p>
        </p:txBody>
      </p:sp>
      <p:sp>
        <p:nvSpPr>
          <p:cNvPr id="21552" name="Arc 48"/>
          <p:cNvSpPr>
            <a:spLocks/>
          </p:cNvSpPr>
          <p:nvPr/>
        </p:nvSpPr>
        <p:spPr bwMode="auto">
          <a:xfrm>
            <a:off x="6265863" y="4618038"/>
            <a:ext cx="101600"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1553" name="Line 49"/>
          <p:cNvSpPr>
            <a:spLocks noChangeShapeType="1"/>
          </p:cNvSpPr>
          <p:nvPr/>
        </p:nvSpPr>
        <p:spPr bwMode="auto">
          <a:xfrm>
            <a:off x="6316663" y="4546600"/>
            <a:ext cx="0" cy="82550"/>
          </a:xfrm>
          <a:prstGeom prst="line">
            <a:avLst/>
          </a:prstGeom>
          <a:noFill/>
          <a:ln w="25400">
            <a:solidFill>
              <a:srgbClr val="000000"/>
            </a:solidFill>
            <a:round/>
            <a:headEnd/>
            <a:tailEnd/>
          </a:ln>
          <a:effectLst/>
        </p:spPr>
        <p:txBody>
          <a:bodyPr wrap="none" anchor="ctr"/>
          <a:lstStyle/>
          <a:p>
            <a:endParaRPr lang="en-US"/>
          </a:p>
        </p:txBody>
      </p:sp>
      <p:sp>
        <p:nvSpPr>
          <p:cNvPr id="21554" name="Arc 50"/>
          <p:cNvSpPr>
            <a:spLocks/>
          </p:cNvSpPr>
          <p:nvPr/>
        </p:nvSpPr>
        <p:spPr bwMode="auto">
          <a:xfrm>
            <a:off x="7158038" y="5026025"/>
            <a:ext cx="1238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21555" name="Line 51"/>
          <p:cNvSpPr>
            <a:spLocks noChangeShapeType="1"/>
          </p:cNvSpPr>
          <p:nvPr/>
        </p:nvSpPr>
        <p:spPr bwMode="auto">
          <a:xfrm>
            <a:off x="6911975" y="5076825"/>
            <a:ext cx="249238" cy="0"/>
          </a:xfrm>
          <a:prstGeom prst="line">
            <a:avLst/>
          </a:prstGeom>
          <a:noFill/>
          <a:ln w="25400">
            <a:solidFill>
              <a:srgbClr val="000000"/>
            </a:solidFill>
            <a:round/>
            <a:headEnd/>
            <a:tailEnd/>
          </a:ln>
          <a:effectLst/>
        </p:spPr>
        <p:txBody>
          <a:bodyPr wrap="none" anchor="ctr"/>
          <a:lstStyle/>
          <a:p>
            <a:endParaRPr lang="en-US"/>
          </a:p>
        </p:txBody>
      </p:sp>
      <p:sp>
        <p:nvSpPr>
          <p:cNvPr id="21556" name="Rectangle 52"/>
          <p:cNvSpPr>
            <a:spLocks noChangeArrowheads="1"/>
          </p:cNvSpPr>
          <p:nvPr/>
        </p:nvSpPr>
        <p:spPr bwMode="auto">
          <a:xfrm>
            <a:off x="7291388" y="4546600"/>
            <a:ext cx="787400" cy="1106488"/>
          </a:xfrm>
          <a:prstGeom prst="rect">
            <a:avLst/>
          </a:prstGeom>
          <a:noFill/>
          <a:ln w="25400">
            <a:solidFill>
              <a:srgbClr val="000000"/>
            </a:solidFill>
            <a:miter lim="800000"/>
            <a:headEnd/>
            <a:tailEnd/>
          </a:ln>
          <a:effectLst/>
        </p:spPr>
        <p:txBody>
          <a:bodyPr wrap="none" anchor="ctr"/>
          <a:lstStyle/>
          <a:p>
            <a:endParaRPr lang="en-US"/>
          </a:p>
        </p:txBody>
      </p:sp>
      <p:sp>
        <p:nvSpPr>
          <p:cNvPr id="21557" name="Rectangle 53"/>
          <p:cNvSpPr>
            <a:spLocks noChangeArrowheads="1"/>
          </p:cNvSpPr>
          <p:nvPr/>
        </p:nvSpPr>
        <p:spPr bwMode="auto">
          <a:xfrm>
            <a:off x="7134225" y="6075363"/>
            <a:ext cx="1166813" cy="371475"/>
          </a:xfrm>
          <a:prstGeom prst="rect">
            <a:avLst/>
          </a:prstGeom>
          <a:noFill/>
          <a:ln w="25400">
            <a:solidFill>
              <a:srgbClr val="000000"/>
            </a:solidFill>
            <a:miter lim="800000"/>
            <a:headEnd/>
            <a:tailEnd/>
          </a:ln>
          <a:effectLst/>
        </p:spPr>
        <p:txBody>
          <a:bodyPr wrap="none" anchor="ctr"/>
          <a:lstStyle/>
          <a:p>
            <a:endParaRPr lang="en-US"/>
          </a:p>
        </p:txBody>
      </p:sp>
      <p:sp>
        <p:nvSpPr>
          <p:cNvPr id="21558" name="Arc 54"/>
          <p:cNvSpPr>
            <a:spLocks/>
          </p:cNvSpPr>
          <p:nvPr/>
        </p:nvSpPr>
        <p:spPr bwMode="auto">
          <a:xfrm>
            <a:off x="7681913" y="5946775"/>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1559" name="Line 55"/>
          <p:cNvSpPr>
            <a:spLocks noChangeShapeType="1"/>
          </p:cNvSpPr>
          <p:nvPr/>
        </p:nvSpPr>
        <p:spPr bwMode="auto">
          <a:xfrm>
            <a:off x="7731125" y="5659438"/>
            <a:ext cx="0" cy="296862"/>
          </a:xfrm>
          <a:prstGeom prst="line">
            <a:avLst/>
          </a:prstGeom>
          <a:noFill/>
          <a:ln w="25400">
            <a:solidFill>
              <a:srgbClr val="000000"/>
            </a:solidFill>
            <a:round/>
            <a:headEnd/>
            <a:tailEnd/>
          </a:ln>
          <a:effectLst/>
        </p:spPr>
        <p:txBody>
          <a:bodyPr wrap="none" anchor="ctr"/>
          <a:lstStyle/>
          <a:p>
            <a:endParaRPr lang="en-US"/>
          </a:p>
        </p:txBody>
      </p:sp>
      <p:sp>
        <p:nvSpPr>
          <p:cNvPr id="21560" name="Rectangle 56"/>
          <p:cNvSpPr>
            <a:spLocks noChangeArrowheads="1"/>
          </p:cNvSpPr>
          <p:nvPr/>
        </p:nvSpPr>
        <p:spPr bwMode="auto">
          <a:xfrm>
            <a:off x="5495925" y="5702300"/>
            <a:ext cx="949325" cy="473075"/>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400" i="1"/>
              <a:t>Physical </a:t>
            </a:r>
          </a:p>
          <a:p>
            <a:pPr defTabSz="762000">
              <a:lnSpc>
                <a:spcPct val="90000"/>
              </a:lnSpc>
            </a:pPr>
            <a:r>
              <a:rPr lang="en-US" altLang="ko-KR" sz="1400" i="1"/>
              <a:t>Address</a:t>
            </a:r>
          </a:p>
        </p:txBody>
      </p:sp>
      <p:sp>
        <p:nvSpPr>
          <p:cNvPr id="21561" name="Rectangle 57"/>
          <p:cNvSpPr>
            <a:spLocks noChangeArrowheads="1"/>
          </p:cNvSpPr>
          <p:nvPr/>
        </p:nvSpPr>
        <p:spPr bwMode="auto">
          <a:xfrm>
            <a:off x="7566025" y="0"/>
            <a:ext cx="1463675"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Virtual Memory</a:t>
            </a:r>
          </a:p>
        </p:txBody>
      </p:sp>
      <p:sp>
        <p:nvSpPr>
          <p:cNvPr id="21564" name="Line 60"/>
          <p:cNvSpPr>
            <a:spLocks noChangeShapeType="1"/>
          </p:cNvSpPr>
          <p:nvPr/>
        </p:nvSpPr>
        <p:spPr bwMode="auto">
          <a:xfrm flipH="1">
            <a:off x="5487988" y="4527550"/>
            <a:ext cx="0" cy="1743075"/>
          </a:xfrm>
          <a:prstGeom prst="line">
            <a:avLst/>
          </a:prstGeom>
          <a:noFill/>
          <a:ln w="25400">
            <a:solidFill>
              <a:srgbClr val="00000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3675" y="273050"/>
            <a:ext cx="8782050" cy="450850"/>
          </a:xfrm>
          <a:noFill/>
          <a:ln/>
        </p:spPr>
        <p:txBody>
          <a:bodyPr anchor="ctr"/>
          <a:lstStyle/>
          <a:p>
            <a:r>
              <a:rPr lang="en-US" altLang="ko-KR" sz="2400">
                <a:solidFill>
                  <a:schemeClr val="tx1"/>
                </a:solidFill>
              </a:rPr>
              <a:t>ADDRESS  MAPPING</a:t>
            </a:r>
          </a:p>
        </p:txBody>
      </p:sp>
      <p:sp>
        <p:nvSpPr>
          <p:cNvPr id="22531" name="Rectangle 3"/>
          <p:cNvSpPr>
            <a:spLocks noChangeArrowheads="1"/>
          </p:cNvSpPr>
          <p:nvPr/>
        </p:nvSpPr>
        <p:spPr bwMode="auto">
          <a:xfrm>
            <a:off x="317500" y="3048000"/>
            <a:ext cx="6464300" cy="317500"/>
          </a:xfrm>
          <a:prstGeom prst="rect">
            <a:avLst/>
          </a:prstGeom>
          <a:noFill/>
          <a:ln w="12700">
            <a:noFill/>
            <a:miter lim="800000"/>
            <a:headEnd/>
            <a:tailEnd/>
          </a:ln>
          <a:effectLst/>
        </p:spPr>
        <p:txBody>
          <a:bodyPr wrap="none" lIns="63500" tIns="25400" rIns="63500" bIns="25400">
            <a:spAutoFit/>
          </a:bodyPr>
          <a:lstStyle/>
          <a:p>
            <a:pPr defTabSz="762000"/>
            <a:r>
              <a:rPr lang="en-US" altLang="ko-KR" sz="1800"/>
              <a:t>Organization of memory Mapping Table in a paged system</a:t>
            </a:r>
          </a:p>
        </p:txBody>
      </p:sp>
      <p:sp>
        <p:nvSpPr>
          <p:cNvPr id="22532" name="Rectangle 4"/>
          <p:cNvSpPr>
            <a:spLocks noChangeArrowheads="1"/>
          </p:cNvSpPr>
          <p:nvPr/>
        </p:nvSpPr>
        <p:spPr bwMode="auto">
          <a:xfrm>
            <a:off x="560388" y="866775"/>
            <a:ext cx="5997575" cy="99695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Address Space and Memory Space are each divided</a:t>
            </a:r>
          </a:p>
          <a:p>
            <a:pPr defTabSz="762000">
              <a:lnSpc>
                <a:spcPct val="90000"/>
              </a:lnSpc>
            </a:pPr>
            <a:r>
              <a:rPr lang="en-US" altLang="ko-KR" sz="1800"/>
              <a:t>into fixed size group of words called </a:t>
            </a:r>
            <a:r>
              <a:rPr lang="en-US" altLang="ko-KR" sz="1800" i="1"/>
              <a:t>blocks</a:t>
            </a:r>
            <a:r>
              <a:rPr lang="en-US" altLang="ko-KR" sz="1800"/>
              <a:t>  or </a:t>
            </a:r>
            <a:r>
              <a:rPr lang="en-US" altLang="ko-KR" sz="1800" i="1"/>
              <a:t>pages</a:t>
            </a:r>
          </a:p>
          <a:p>
            <a:pPr defTabSz="762000">
              <a:lnSpc>
                <a:spcPct val="90000"/>
              </a:lnSpc>
            </a:pPr>
            <a:endParaRPr lang="en-US" altLang="ko-KR" sz="1200" i="1"/>
          </a:p>
          <a:p>
            <a:pPr defTabSz="762000">
              <a:lnSpc>
                <a:spcPct val="90000"/>
              </a:lnSpc>
            </a:pPr>
            <a:r>
              <a:rPr lang="en-US" altLang="ko-KR" sz="1800"/>
              <a:t>1K words group</a:t>
            </a:r>
          </a:p>
        </p:txBody>
      </p:sp>
      <p:grpSp>
        <p:nvGrpSpPr>
          <p:cNvPr id="2" name="Group 127"/>
          <p:cNvGrpSpPr>
            <a:grpSpLocks/>
          </p:cNvGrpSpPr>
          <p:nvPr/>
        </p:nvGrpSpPr>
        <p:grpSpPr bwMode="auto">
          <a:xfrm>
            <a:off x="4745038" y="1547813"/>
            <a:ext cx="784225" cy="1587500"/>
            <a:chOff x="2989" y="975"/>
            <a:chExt cx="494" cy="1000"/>
          </a:xfrm>
        </p:grpSpPr>
        <p:sp>
          <p:nvSpPr>
            <p:cNvPr id="22533" name="Rectangle 5"/>
            <p:cNvSpPr>
              <a:spLocks noChangeArrowheads="1"/>
            </p:cNvSpPr>
            <p:nvPr/>
          </p:nvSpPr>
          <p:spPr bwMode="auto">
            <a:xfrm>
              <a:off x="3028" y="975"/>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0</a:t>
              </a:r>
            </a:p>
          </p:txBody>
        </p:sp>
        <p:sp>
          <p:nvSpPr>
            <p:cNvPr id="22534" name="Rectangle 6"/>
            <p:cNvSpPr>
              <a:spLocks noChangeArrowheads="1"/>
            </p:cNvSpPr>
            <p:nvPr/>
          </p:nvSpPr>
          <p:spPr bwMode="auto">
            <a:xfrm>
              <a:off x="2989" y="978"/>
              <a:ext cx="494" cy="123"/>
            </a:xfrm>
            <a:prstGeom prst="rect">
              <a:avLst/>
            </a:prstGeom>
            <a:noFill/>
            <a:ln w="25400">
              <a:solidFill>
                <a:srgbClr val="000000"/>
              </a:solidFill>
              <a:miter lim="800000"/>
              <a:headEnd/>
              <a:tailEnd/>
            </a:ln>
            <a:effectLst/>
          </p:spPr>
          <p:txBody>
            <a:bodyPr wrap="none" anchor="ctr"/>
            <a:lstStyle/>
            <a:p>
              <a:endParaRPr lang="en-US"/>
            </a:p>
          </p:txBody>
        </p:sp>
        <p:sp>
          <p:nvSpPr>
            <p:cNvPr id="22535" name="Rectangle 7"/>
            <p:cNvSpPr>
              <a:spLocks noChangeArrowheads="1"/>
            </p:cNvSpPr>
            <p:nvPr/>
          </p:nvSpPr>
          <p:spPr bwMode="auto">
            <a:xfrm>
              <a:off x="3028" y="1095"/>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1</a:t>
              </a:r>
            </a:p>
          </p:txBody>
        </p:sp>
        <p:sp>
          <p:nvSpPr>
            <p:cNvPr id="22536" name="Rectangle 8"/>
            <p:cNvSpPr>
              <a:spLocks noChangeArrowheads="1"/>
            </p:cNvSpPr>
            <p:nvPr/>
          </p:nvSpPr>
          <p:spPr bwMode="auto">
            <a:xfrm>
              <a:off x="2989" y="1097"/>
              <a:ext cx="494" cy="122"/>
            </a:xfrm>
            <a:prstGeom prst="rect">
              <a:avLst/>
            </a:prstGeom>
            <a:noFill/>
            <a:ln w="25400">
              <a:solidFill>
                <a:srgbClr val="000000"/>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3028" y="1216"/>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2</a:t>
              </a:r>
            </a:p>
          </p:txBody>
        </p:sp>
        <p:sp>
          <p:nvSpPr>
            <p:cNvPr id="22538" name="Rectangle 10"/>
            <p:cNvSpPr>
              <a:spLocks noChangeArrowheads="1"/>
            </p:cNvSpPr>
            <p:nvPr/>
          </p:nvSpPr>
          <p:spPr bwMode="auto">
            <a:xfrm>
              <a:off x="2989" y="1217"/>
              <a:ext cx="494" cy="121"/>
            </a:xfrm>
            <a:prstGeom prst="rect">
              <a:avLst/>
            </a:prstGeom>
            <a:noFill/>
            <a:ln w="25400">
              <a:solidFill>
                <a:srgbClr val="000000"/>
              </a:solidFill>
              <a:miter lim="800000"/>
              <a:headEnd/>
              <a:tailEnd/>
            </a:ln>
            <a:effectLst/>
          </p:spPr>
          <p:txBody>
            <a:bodyPr wrap="none" anchor="ctr"/>
            <a:lstStyle/>
            <a:p>
              <a:endParaRPr lang="en-US"/>
            </a:p>
          </p:txBody>
        </p:sp>
        <p:sp>
          <p:nvSpPr>
            <p:cNvPr id="22539" name="Rectangle 11"/>
            <p:cNvSpPr>
              <a:spLocks noChangeArrowheads="1"/>
            </p:cNvSpPr>
            <p:nvPr/>
          </p:nvSpPr>
          <p:spPr bwMode="auto">
            <a:xfrm>
              <a:off x="3028" y="1336"/>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3</a:t>
              </a:r>
            </a:p>
          </p:txBody>
        </p:sp>
        <p:sp>
          <p:nvSpPr>
            <p:cNvPr id="22540" name="Rectangle 12"/>
            <p:cNvSpPr>
              <a:spLocks noChangeArrowheads="1"/>
            </p:cNvSpPr>
            <p:nvPr/>
          </p:nvSpPr>
          <p:spPr bwMode="auto">
            <a:xfrm>
              <a:off x="2989" y="1337"/>
              <a:ext cx="494" cy="128"/>
            </a:xfrm>
            <a:prstGeom prst="rect">
              <a:avLst/>
            </a:prstGeom>
            <a:noFill/>
            <a:ln w="25400">
              <a:solidFill>
                <a:srgbClr val="000000"/>
              </a:solidFill>
              <a:miter lim="800000"/>
              <a:headEnd/>
              <a:tailEnd/>
            </a:ln>
            <a:effectLst/>
          </p:spPr>
          <p:txBody>
            <a:bodyPr wrap="none" anchor="ctr"/>
            <a:lstStyle/>
            <a:p>
              <a:endParaRPr lang="en-US"/>
            </a:p>
          </p:txBody>
        </p:sp>
        <p:sp>
          <p:nvSpPr>
            <p:cNvPr id="22541" name="Rectangle 13"/>
            <p:cNvSpPr>
              <a:spLocks noChangeArrowheads="1"/>
            </p:cNvSpPr>
            <p:nvPr/>
          </p:nvSpPr>
          <p:spPr bwMode="auto">
            <a:xfrm>
              <a:off x="3028" y="1456"/>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4</a:t>
              </a:r>
            </a:p>
          </p:txBody>
        </p:sp>
        <p:sp>
          <p:nvSpPr>
            <p:cNvPr id="22542" name="Rectangle 14"/>
            <p:cNvSpPr>
              <a:spLocks noChangeArrowheads="1"/>
            </p:cNvSpPr>
            <p:nvPr/>
          </p:nvSpPr>
          <p:spPr bwMode="auto">
            <a:xfrm>
              <a:off x="2989" y="1462"/>
              <a:ext cx="494" cy="117"/>
            </a:xfrm>
            <a:prstGeom prst="rect">
              <a:avLst/>
            </a:prstGeom>
            <a:noFill/>
            <a:ln w="25400">
              <a:solidFill>
                <a:srgbClr val="000000"/>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3028" y="1576"/>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5</a:t>
              </a:r>
            </a:p>
          </p:txBody>
        </p:sp>
        <p:sp>
          <p:nvSpPr>
            <p:cNvPr id="22544" name="Rectangle 16"/>
            <p:cNvSpPr>
              <a:spLocks noChangeArrowheads="1"/>
            </p:cNvSpPr>
            <p:nvPr/>
          </p:nvSpPr>
          <p:spPr bwMode="auto">
            <a:xfrm>
              <a:off x="2989" y="1577"/>
              <a:ext cx="494" cy="122"/>
            </a:xfrm>
            <a:prstGeom prst="rect">
              <a:avLst/>
            </a:prstGeom>
            <a:noFill/>
            <a:ln w="25400">
              <a:solidFill>
                <a:srgbClr val="000000"/>
              </a:solidFill>
              <a:miter lim="800000"/>
              <a:headEnd/>
              <a:tailEnd/>
            </a:ln>
            <a:effectLst/>
          </p:spPr>
          <p:txBody>
            <a:bodyPr wrap="none" anchor="ctr"/>
            <a:lstStyle/>
            <a:p>
              <a:endParaRPr lang="en-US"/>
            </a:p>
          </p:txBody>
        </p:sp>
        <p:sp>
          <p:nvSpPr>
            <p:cNvPr id="22545" name="Rectangle 17"/>
            <p:cNvSpPr>
              <a:spLocks noChangeArrowheads="1"/>
            </p:cNvSpPr>
            <p:nvPr/>
          </p:nvSpPr>
          <p:spPr bwMode="auto">
            <a:xfrm>
              <a:off x="3028" y="1696"/>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6</a:t>
              </a:r>
            </a:p>
          </p:txBody>
        </p:sp>
        <p:sp>
          <p:nvSpPr>
            <p:cNvPr id="22546" name="Rectangle 18"/>
            <p:cNvSpPr>
              <a:spLocks noChangeArrowheads="1"/>
            </p:cNvSpPr>
            <p:nvPr/>
          </p:nvSpPr>
          <p:spPr bwMode="auto">
            <a:xfrm>
              <a:off x="2989" y="1698"/>
              <a:ext cx="494" cy="121"/>
            </a:xfrm>
            <a:prstGeom prst="rect">
              <a:avLst/>
            </a:prstGeom>
            <a:noFill/>
            <a:ln w="25400">
              <a:solidFill>
                <a:srgbClr val="000000"/>
              </a:solidFill>
              <a:miter lim="800000"/>
              <a:headEnd/>
              <a:tailEnd/>
            </a:ln>
            <a:effectLst/>
          </p:spPr>
          <p:txBody>
            <a:bodyPr wrap="none" anchor="ctr"/>
            <a:lstStyle/>
            <a:p>
              <a:endParaRPr lang="en-US"/>
            </a:p>
          </p:txBody>
        </p:sp>
        <p:sp>
          <p:nvSpPr>
            <p:cNvPr id="22547" name="Rectangle 19"/>
            <p:cNvSpPr>
              <a:spLocks noChangeArrowheads="1"/>
            </p:cNvSpPr>
            <p:nvPr/>
          </p:nvSpPr>
          <p:spPr bwMode="auto">
            <a:xfrm>
              <a:off x="3028" y="1815"/>
              <a:ext cx="423"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7</a:t>
              </a:r>
            </a:p>
          </p:txBody>
        </p:sp>
        <p:sp>
          <p:nvSpPr>
            <p:cNvPr id="22548" name="Rectangle 20"/>
            <p:cNvSpPr>
              <a:spLocks noChangeArrowheads="1"/>
            </p:cNvSpPr>
            <p:nvPr/>
          </p:nvSpPr>
          <p:spPr bwMode="auto">
            <a:xfrm>
              <a:off x="2989" y="1818"/>
              <a:ext cx="494" cy="106"/>
            </a:xfrm>
            <a:prstGeom prst="rect">
              <a:avLst/>
            </a:prstGeom>
            <a:noFill/>
            <a:ln w="25400">
              <a:solidFill>
                <a:srgbClr val="000000"/>
              </a:solidFill>
              <a:miter lim="800000"/>
              <a:headEnd/>
              <a:tailEnd/>
            </a:ln>
            <a:effectLst/>
          </p:spPr>
          <p:txBody>
            <a:bodyPr wrap="none" anchor="ctr"/>
            <a:lstStyle/>
            <a:p>
              <a:endParaRPr lang="en-US"/>
            </a:p>
          </p:txBody>
        </p:sp>
      </p:grpSp>
      <p:grpSp>
        <p:nvGrpSpPr>
          <p:cNvPr id="3" name="Group 128"/>
          <p:cNvGrpSpPr>
            <a:grpSpLocks/>
          </p:cNvGrpSpPr>
          <p:nvPr/>
        </p:nvGrpSpPr>
        <p:grpSpPr bwMode="auto">
          <a:xfrm>
            <a:off x="7078663" y="2016125"/>
            <a:ext cx="773112" cy="823913"/>
            <a:chOff x="4189" y="1456"/>
            <a:chExt cx="487" cy="519"/>
          </a:xfrm>
        </p:grpSpPr>
        <p:sp>
          <p:nvSpPr>
            <p:cNvPr id="22549" name="Rectangle 21"/>
            <p:cNvSpPr>
              <a:spLocks noChangeArrowheads="1"/>
            </p:cNvSpPr>
            <p:nvPr/>
          </p:nvSpPr>
          <p:spPr bwMode="auto">
            <a:xfrm>
              <a:off x="4221" y="1815"/>
              <a:ext cx="455"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3</a:t>
              </a:r>
            </a:p>
          </p:txBody>
        </p:sp>
        <p:sp>
          <p:nvSpPr>
            <p:cNvPr id="22550" name="Rectangle 22"/>
            <p:cNvSpPr>
              <a:spLocks noChangeArrowheads="1"/>
            </p:cNvSpPr>
            <p:nvPr/>
          </p:nvSpPr>
          <p:spPr bwMode="auto">
            <a:xfrm>
              <a:off x="4189" y="1818"/>
              <a:ext cx="487" cy="106"/>
            </a:xfrm>
            <a:prstGeom prst="rect">
              <a:avLst/>
            </a:prstGeom>
            <a:noFill/>
            <a:ln w="25400">
              <a:solidFill>
                <a:srgbClr val="000000"/>
              </a:solidFill>
              <a:miter lim="800000"/>
              <a:headEnd/>
              <a:tailEnd/>
            </a:ln>
            <a:effectLst/>
          </p:spPr>
          <p:txBody>
            <a:bodyPr wrap="none" anchor="ctr"/>
            <a:lstStyle/>
            <a:p>
              <a:endParaRPr lang="en-US"/>
            </a:p>
          </p:txBody>
        </p:sp>
        <p:sp>
          <p:nvSpPr>
            <p:cNvPr id="22551" name="Rectangle 23"/>
            <p:cNvSpPr>
              <a:spLocks noChangeArrowheads="1"/>
            </p:cNvSpPr>
            <p:nvPr/>
          </p:nvSpPr>
          <p:spPr bwMode="auto">
            <a:xfrm>
              <a:off x="4221" y="1696"/>
              <a:ext cx="455"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2</a:t>
              </a:r>
            </a:p>
          </p:txBody>
        </p:sp>
        <p:sp>
          <p:nvSpPr>
            <p:cNvPr id="22552" name="Rectangle 24"/>
            <p:cNvSpPr>
              <a:spLocks noChangeArrowheads="1"/>
            </p:cNvSpPr>
            <p:nvPr/>
          </p:nvSpPr>
          <p:spPr bwMode="auto">
            <a:xfrm>
              <a:off x="4189" y="1698"/>
              <a:ext cx="487" cy="121"/>
            </a:xfrm>
            <a:prstGeom prst="rect">
              <a:avLst/>
            </a:prstGeom>
            <a:noFill/>
            <a:ln w="25400">
              <a:solidFill>
                <a:srgbClr val="000000"/>
              </a:solidFill>
              <a:miter lim="800000"/>
              <a:headEnd/>
              <a:tailEnd/>
            </a:ln>
            <a:effectLst/>
          </p:spPr>
          <p:txBody>
            <a:bodyPr wrap="none" anchor="ctr"/>
            <a:lstStyle/>
            <a:p>
              <a:endParaRPr lang="en-US"/>
            </a:p>
          </p:txBody>
        </p:sp>
        <p:sp>
          <p:nvSpPr>
            <p:cNvPr id="22553" name="Rectangle 25"/>
            <p:cNvSpPr>
              <a:spLocks noChangeArrowheads="1"/>
            </p:cNvSpPr>
            <p:nvPr/>
          </p:nvSpPr>
          <p:spPr bwMode="auto">
            <a:xfrm>
              <a:off x="4221" y="1576"/>
              <a:ext cx="455"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1</a:t>
              </a:r>
            </a:p>
          </p:txBody>
        </p:sp>
        <p:sp>
          <p:nvSpPr>
            <p:cNvPr id="22554" name="Rectangle 26"/>
            <p:cNvSpPr>
              <a:spLocks noChangeArrowheads="1"/>
            </p:cNvSpPr>
            <p:nvPr/>
          </p:nvSpPr>
          <p:spPr bwMode="auto">
            <a:xfrm>
              <a:off x="4189" y="1577"/>
              <a:ext cx="487" cy="122"/>
            </a:xfrm>
            <a:prstGeom prst="rect">
              <a:avLst/>
            </a:prstGeom>
            <a:noFill/>
            <a:ln w="25400">
              <a:solidFill>
                <a:srgbClr val="000000"/>
              </a:solidFill>
              <a:miter lim="800000"/>
              <a:headEnd/>
              <a:tailEnd/>
            </a:ln>
            <a:effectLst/>
          </p:spPr>
          <p:txBody>
            <a:bodyPr wrap="none" anchor="ctr"/>
            <a:lstStyle/>
            <a:p>
              <a:endParaRPr lang="en-US"/>
            </a:p>
          </p:txBody>
        </p:sp>
        <p:sp>
          <p:nvSpPr>
            <p:cNvPr id="22555" name="Rectangle 27"/>
            <p:cNvSpPr>
              <a:spLocks noChangeArrowheads="1"/>
            </p:cNvSpPr>
            <p:nvPr/>
          </p:nvSpPr>
          <p:spPr bwMode="auto">
            <a:xfrm>
              <a:off x="4221" y="1456"/>
              <a:ext cx="455" cy="16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0</a:t>
              </a:r>
            </a:p>
          </p:txBody>
        </p:sp>
        <p:sp>
          <p:nvSpPr>
            <p:cNvPr id="22556" name="Rectangle 28"/>
            <p:cNvSpPr>
              <a:spLocks noChangeArrowheads="1"/>
            </p:cNvSpPr>
            <p:nvPr/>
          </p:nvSpPr>
          <p:spPr bwMode="auto">
            <a:xfrm>
              <a:off x="4189" y="1457"/>
              <a:ext cx="484" cy="122"/>
            </a:xfrm>
            <a:prstGeom prst="rect">
              <a:avLst/>
            </a:prstGeom>
            <a:noFill/>
            <a:ln w="25400">
              <a:solidFill>
                <a:srgbClr val="000000"/>
              </a:solidFill>
              <a:miter lim="800000"/>
              <a:headEnd/>
              <a:tailEnd/>
            </a:ln>
            <a:effectLst/>
          </p:spPr>
          <p:txBody>
            <a:bodyPr wrap="none" anchor="ctr"/>
            <a:lstStyle/>
            <a:p>
              <a:endParaRPr lang="en-US"/>
            </a:p>
          </p:txBody>
        </p:sp>
      </p:grpSp>
      <p:sp>
        <p:nvSpPr>
          <p:cNvPr id="22557" name="Rectangle 29"/>
          <p:cNvSpPr>
            <a:spLocks noChangeArrowheads="1"/>
          </p:cNvSpPr>
          <p:nvPr/>
        </p:nvSpPr>
        <p:spPr bwMode="auto">
          <a:xfrm>
            <a:off x="3367088" y="2033588"/>
            <a:ext cx="12620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Address space</a:t>
            </a:r>
          </a:p>
          <a:p>
            <a:pPr defTabSz="762000">
              <a:lnSpc>
                <a:spcPct val="90000"/>
              </a:lnSpc>
            </a:pPr>
            <a:r>
              <a:rPr lang="en-US" altLang="ko-KR" sz="1200">
                <a:solidFill>
                  <a:srgbClr val="000000"/>
                </a:solidFill>
              </a:rPr>
              <a:t>N = 8K = 2</a:t>
            </a:r>
            <a:r>
              <a:rPr lang="en-US" altLang="ko-KR" sz="1200" baseline="30000">
                <a:solidFill>
                  <a:srgbClr val="000000"/>
                </a:solidFill>
              </a:rPr>
              <a:t>13</a:t>
            </a:r>
            <a:endParaRPr lang="en-US" altLang="ko-KR" sz="1200">
              <a:solidFill>
                <a:srgbClr val="000000"/>
              </a:solidFill>
            </a:endParaRPr>
          </a:p>
        </p:txBody>
      </p:sp>
      <p:sp>
        <p:nvSpPr>
          <p:cNvPr id="22559" name="Rectangle 31"/>
          <p:cNvSpPr>
            <a:spLocks noChangeArrowheads="1"/>
          </p:cNvSpPr>
          <p:nvPr/>
        </p:nvSpPr>
        <p:spPr bwMode="auto">
          <a:xfrm>
            <a:off x="5805488" y="2074863"/>
            <a:ext cx="1236662"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 space</a:t>
            </a:r>
          </a:p>
          <a:p>
            <a:pPr defTabSz="762000">
              <a:lnSpc>
                <a:spcPct val="90000"/>
              </a:lnSpc>
            </a:pPr>
            <a:r>
              <a:rPr lang="en-US" altLang="ko-KR" sz="1200">
                <a:solidFill>
                  <a:srgbClr val="000000"/>
                </a:solidFill>
              </a:rPr>
              <a:t>M = 4K = 2</a:t>
            </a:r>
            <a:r>
              <a:rPr lang="en-US" altLang="ko-KR" sz="1200" baseline="30000">
                <a:solidFill>
                  <a:srgbClr val="000000"/>
                </a:solidFill>
              </a:rPr>
              <a:t>12</a:t>
            </a:r>
            <a:endParaRPr lang="en-US" altLang="ko-KR" sz="1200">
              <a:solidFill>
                <a:srgbClr val="000000"/>
              </a:solidFill>
            </a:endParaRPr>
          </a:p>
        </p:txBody>
      </p:sp>
      <p:sp>
        <p:nvSpPr>
          <p:cNvPr id="22563" name="Rectangle 35"/>
          <p:cNvSpPr>
            <a:spLocks noChangeArrowheads="1"/>
          </p:cNvSpPr>
          <p:nvPr/>
        </p:nvSpPr>
        <p:spPr bwMode="auto">
          <a:xfrm>
            <a:off x="2894013" y="4324350"/>
            <a:ext cx="1047750" cy="196850"/>
          </a:xfrm>
          <a:prstGeom prst="rect">
            <a:avLst/>
          </a:prstGeom>
          <a:noFill/>
          <a:ln w="25400">
            <a:solidFill>
              <a:srgbClr val="000000"/>
            </a:solidFill>
            <a:miter lim="800000"/>
            <a:headEnd/>
            <a:tailEnd/>
          </a:ln>
          <a:effectLst/>
        </p:spPr>
        <p:txBody>
          <a:bodyPr wrap="none" anchor="ctr"/>
          <a:lstStyle/>
          <a:p>
            <a:endParaRPr lang="en-US"/>
          </a:p>
        </p:txBody>
      </p:sp>
      <p:sp>
        <p:nvSpPr>
          <p:cNvPr id="22564" name="Line 36"/>
          <p:cNvSpPr>
            <a:spLocks noChangeShapeType="1"/>
          </p:cNvSpPr>
          <p:nvPr/>
        </p:nvSpPr>
        <p:spPr bwMode="auto">
          <a:xfrm>
            <a:off x="3695700" y="4324350"/>
            <a:ext cx="0" cy="188913"/>
          </a:xfrm>
          <a:prstGeom prst="line">
            <a:avLst/>
          </a:prstGeom>
          <a:noFill/>
          <a:ln w="25400">
            <a:solidFill>
              <a:srgbClr val="000000"/>
            </a:solidFill>
            <a:round/>
            <a:headEnd/>
            <a:tailEnd/>
          </a:ln>
          <a:effectLst/>
        </p:spPr>
        <p:txBody>
          <a:bodyPr wrap="none" anchor="ctr"/>
          <a:lstStyle/>
          <a:p>
            <a:endParaRPr lang="en-US"/>
          </a:p>
        </p:txBody>
      </p:sp>
      <p:sp>
        <p:nvSpPr>
          <p:cNvPr id="22565" name="Rectangle 37"/>
          <p:cNvSpPr>
            <a:spLocks noChangeArrowheads="1"/>
          </p:cNvSpPr>
          <p:nvPr/>
        </p:nvSpPr>
        <p:spPr bwMode="auto">
          <a:xfrm>
            <a:off x="3684588" y="43211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2566" name="Rectangle 38"/>
          <p:cNvSpPr>
            <a:spLocks noChangeArrowheads="1"/>
          </p:cNvSpPr>
          <p:nvPr/>
        </p:nvSpPr>
        <p:spPr bwMode="auto">
          <a:xfrm>
            <a:off x="2301875" y="4292600"/>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000</a:t>
            </a:r>
          </a:p>
        </p:txBody>
      </p:sp>
      <p:sp>
        <p:nvSpPr>
          <p:cNvPr id="22567" name="Rectangle 39"/>
          <p:cNvSpPr>
            <a:spLocks noChangeArrowheads="1"/>
          </p:cNvSpPr>
          <p:nvPr/>
        </p:nvSpPr>
        <p:spPr bwMode="auto">
          <a:xfrm>
            <a:off x="2894013" y="4516438"/>
            <a:ext cx="1047750" cy="192087"/>
          </a:xfrm>
          <a:prstGeom prst="rect">
            <a:avLst/>
          </a:prstGeom>
          <a:noFill/>
          <a:ln w="25400">
            <a:solidFill>
              <a:srgbClr val="000000"/>
            </a:solidFill>
            <a:miter lim="800000"/>
            <a:headEnd/>
            <a:tailEnd/>
          </a:ln>
          <a:effectLst/>
        </p:spPr>
        <p:txBody>
          <a:bodyPr wrap="none" anchor="ctr"/>
          <a:lstStyle/>
          <a:p>
            <a:endParaRPr lang="en-US"/>
          </a:p>
        </p:txBody>
      </p:sp>
      <p:sp>
        <p:nvSpPr>
          <p:cNvPr id="22568" name="Line 40"/>
          <p:cNvSpPr>
            <a:spLocks noChangeShapeType="1"/>
          </p:cNvSpPr>
          <p:nvPr/>
        </p:nvSpPr>
        <p:spPr bwMode="auto">
          <a:xfrm>
            <a:off x="3695700" y="4516438"/>
            <a:ext cx="0" cy="188912"/>
          </a:xfrm>
          <a:prstGeom prst="line">
            <a:avLst/>
          </a:prstGeom>
          <a:noFill/>
          <a:ln w="25400">
            <a:solidFill>
              <a:srgbClr val="000000"/>
            </a:solidFill>
            <a:round/>
            <a:headEnd/>
            <a:tailEnd/>
          </a:ln>
          <a:effectLst/>
        </p:spPr>
        <p:txBody>
          <a:bodyPr wrap="none" anchor="ctr"/>
          <a:lstStyle/>
          <a:p>
            <a:endParaRPr lang="en-US"/>
          </a:p>
        </p:txBody>
      </p:sp>
      <p:sp>
        <p:nvSpPr>
          <p:cNvPr id="22569" name="Rectangle 41"/>
          <p:cNvSpPr>
            <a:spLocks noChangeArrowheads="1"/>
          </p:cNvSpPr>
          <p:nvPr/>
        </p:nvSpPr>
        <p:spPr bwMode="auto">
          <a:xfrm>
            <a:off x="3684588" y="45132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2570" name="Rectangle 42"/>
          <p:cNvSpPr>
            <a:spLocks noChangeArrowheads="1"/>
          </p:cNvSpPr>
          <p:nvPr/>
        </p:nvSpPr>
        <p:spPr bwMode="auto">
          <a:xfrm>
            <a:off x="2301875" y="4494213"/>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001</a:t>
            </a:r>
          </a:p>
        </p:txBody>
      </p:sp>
      <p:sp>
        <p:nvSpPr>
          <p:cNvPr id="22571" name="Rectangle 43"/>
          <p:cNvSpPr>
            <a:spLocks noChangeArrowheads="1"/>
          </p:cNvSpPr>
          <p:nvPr/>
        </p:nvSpPr>
        <p:spPr bwMode="auto">
          <a:xfrm>
            <a:off x="2894013" y="4708525"/>
            <a:ext cx="1047750" cy="196850"/>
          </a:xfrm>
          <a:prstGeom prst="rect">
            <a:avLst/>
          </a:prstGeom>
          <a:noFill/>
          <a:ln w="25400">
            <a:solidFill>
              <a:srgbClr val="000000"/>
            </a:solidFill>
            <a:miter lim="800000"/>
            <a:headEnd/>
            <a:tailEnd/>
          </a:ln>
          <a:effectLst/>
        </p:spPr>
        <p:txBody>
          <a:bodyPr wrap="none" anchor="ctr"/>
          <a:lstStyle/>
          <a:p>
            <a:endParaRPr lang="en-US"/>
          </a:p>
        </p:txBody>
      </p:sp>
      <p:sp>
        <p:nvSpPr>
          <p:cNvPr id="22572" name="Line 44"/>
          <p:cNvSpPr>
            <a:spLocks noChangeShapeType="1"/>
          </p:cNvSpPr>
          <p:nvPr/>
        </p:nvSpPr>
        <p:spPr bwMode="auto">
          <a:xfrm>
            <a:off x="3695700" y="4708525"/>
            <a:ext cx="0" cy="192088"/>
          </a:xfrm>
          <a:prstGeom prst="line">
            <a:avLst/>
          </a:prstGeom>
          <a:noFill/>
          <a:ln w="25400">
            <a:solidFill>
              <a:srgbClr val="000000"/>
            </a:solidFill>
            <a:round/>
            <a:headEnd/>
            <a:tailEnd/>
          </a:ln>
          <a:effectLst/>
        </p:spPr>
        <p:txBody>
          <a:bodyPr wrap="none" anchor="ctr"/>
          <a:lstStyle/>
          <a:p>
            <a:endParaRPr lang="en-US"/>
          </a:p>
        </p:txBody>
      </p:sp>
      <p:sp>
        <p:nvSpPr>
          <p:cNvPr id="22573" name="Rectangle 45"/>
          <p:cNvSpPr>
            <a:spLocks noChangeArrowheads="1"/>
          </p:cNvSpPr>
          <p:nvPr/>
        </p:nvSpPr>
        <p:spPr bwMode="auto">
          <a:xfrm>
            <a:off x="3684588" y="47053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2574" name="Rectangle 46"/>
          <p:cNvSpPr>
            <a:spLocks noChangeArrowheads="1"/>
          </p:cNvSpPr>
          <p:nvPr/>
        </p:nvSpPr>
        <p:spPr bwMode="auto">
          <a:xfrm>
            <a:off x="2301875" y="4695825"/>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010</a:t>
            </a:r>
          </a:p>
        </p:txBody>
      </p:sp>
      <p:sp>
        <p:nvSpPr>
          <p:cNvPr id="22575" name="Rectangle 47"/>
          <p:cNvSpPr>
            <a:spLocks noChangeArrowheads="1"/>
          </p:cNvSpPr>
          <p:nvPr/>
        </p:nvSpPr>
        <p:spPr bwMode="auto">
          <a:xfrm>
            <a:off x="2894013" y="4903788"/>
            <a:ext cx="1047750" cy="193675"/>
          </a:xfrm>
          <a:prstGeom prst="rect">
            <a:avLst/>
          </a:prstGeom>
          <a:noFill/>
          <a:ln w="25400">
            <a:solidFill>
              <a:srgbClr val="000000"/>
            </a:solidFill>
            <a:miter lim="800000"/>
            <a:headEnd/>
            <a:tailEnd/>
          </a:ln>
          <a:effectLst/>
        </p:spPr>
        <p:txBody>
          <a:bodyPr wrap="none" anchor="ctr"/>
          <a:lstStyle/>
          <a:p>
            <a:endParaRPr lang="en-US"/>
          </a:p>
        </p:txBody>
      </p:sp>
      <p:sp>
        <p:nvSpPr>
          <p:cNvPr id="22576" name="Line 48"/>
          <p:cNvSpPr>
            <a:spLocks noChangeShapeType="1"/>
          </p:cNvSpPr>
          <p:nvPr/>
        </p:nvSpPr>
        <p:spPr bwMode="auto">
          <a:xfrm>
            <a:off x="3695700" y="4903788"/>
            <a:ext cx="0" cy="180975"/>
          </a:xfrm>
          <a:prstGeom prst="line">
            <a:avLst/>
          </a:prstGeom>
          <a:noFill/>
          <a:ln w="25400">
            <a:solidFill>
              <a:srgbClr val="000000"/>
            </a:solidFill>
            <a:round/>
            <a:headEnd/>
            <a:tailEnd/>
          </a:ln>
          <a:effectLst/>
        </p:spPr>
        <p:txBody>
          <a:bodyPr wrap="none" anchor="ctr"/>
          <a:lstStyle/>
          <a:p>
            <a:endParaRPr lang="en-US"/>
          </a:p>
        </p:txBody>
      </p:sp>
      <p:sp>
        <p:nvSpPr>
          <p:cNvPr id="22577" name="Rectangle 49"/>
          <p:cNvSpPr>
            <a:spLocks noChangeArrowheads="1"/>
          </p:cNvSpPr>
          <p:nvPr/>
        </p:nvSpPr>
        <p:spPr bwMode="auto">
          <a:xfrm>
            <a:off x="3684588" y="48974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2578" name="Rectangle 50"/>
          <p:cNvSpPr>
            <a:spLocks noChangeArrowheads="1"/>
          </p:cNvSpPr>
          <p:nvPr/>
        </p:nvSpPr>
        <p:spPr bwMode="auto">
          <a:xfrm>
            <a:off x="2301875" y="4897438"/>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011</a:t>
            </a:r>
          </a:p>
        </p:txBody>
      </p:sp>
      <p:sp>
        <p:nvSpPr>
          <p:cNvPr id="22579" name="Rectangle 51"/>
          <p:cNvSpPr>
            <a:spLocks noChangeArrowheads="1"/>
          </p:cNvSpPr>
          <p:nvPr/>
        </p:nvSpPr>
        <p:spPr bwMode="auto">
          <a:xfrm>
            <a:off x="2894013" y="5095875"/>
            <a:ext cx="1047750" cy="188913"/>
          </a:xfrm>
          <a:prstGeom prst="rect">
            <a:avLst/>
          </a:prstGeom>
          <a:noFill/>
          <a:ln w="25400">
            <a:solidFill>
              <a:srgbClr val="000000"/>
            </a:solidFill>
            <a:miter lim="800000"/>
            <a:headEnd/>
            <a:tailEnd/>
          </a:ln>
          <a:effectLst/>
        </p:spPr>
        <p:txBody>
          <a:bodyPr wrap="none" anchor="ctr"/>
          <a:lstStyle/>
          <a:p>
            <a:endParaRPr lang="en-US"/>
          </a:p>
        </p:txBody>
      </p:sp>
      <p:sp>
        <p:nvSpPr>
          <p:cNvPr id="22580" name="Line 52"/>
          <p:cNvSpPr>
            <a:spLocks noChangeShapeType="1"/>
          </p:cNvSpPr>
          <p:nvPr/>
        </p:nvSpPr>
        <p:spPr bwMode="auto">
          <a:xfrm>
            <a:off x="3695700" y="5095875"/>
            <a:ext cx="0" cy="185738"/>
          </a:xfrm>
          <a:prstGeom prst="line">
            <a:avLst/>
          </a:prstGeom>
          <a:noFill/>
          <a:ln w="25400">
            <a:solidFill>
              <a:srgbClr val="000000"/>
            </a:solidFill>
            <a:round/>
            <a:headEnd/>
            <a:tailEnd/>
          </a:ln>
          <a:effectLst/>
        </p:spPr>
        <p:txBody>
          <a:bodyPr wrap="none" anchor="ctr"/>
          <a:lstStyle/>
          <a:p>
            <a:endParaRPr lang="en-US"/>
          </a:p>
        </p:txBody>
      </p:sp>
      <p:sp>
        <p:nvSpPr>
          <p:cNvPr id="22581" name="Rectangle 53"/>
          <p:cNvSpPr>
            <a:spLocks noChangeArrowheads="1"/>
          </p:cNvSpPr>
          <p:nvPr/>
        </p:nvSpPr>
        <p:spPr bwMode="auto">
          <a:xfrm>
            <a:off x="3684588" y="50895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2582" name="Rectangle 54"/>
          <p:cNvSpPr>
            <a:spLocks noChangeArrowheads="1"/>
          </p:cNvSpPr>
          <p:nvPr/>
        </p:nvSpPr>
        <p:spPr bwMode="auto">
          <a:xfrm>
            <a:off x="2301875" y="5070475"/>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100</a:t>
            </a:r>
          </a:p>
        </p:txBody>
      </p:sp>
      <p:sp>
        <p:nvSpPr>
          <p:cNvPr id="22583" name="Rectangle 55"/>
          <p:cNvSpPr>
            <a:spLocks noChangeArrowheads="1"/>
          </p:cNvSpPr>
          <p:nvPr/>
        </p:nvSpPr>
        <p:spPr bwMode="auto">
          <a:xfrm>
            <a:off x="2894013" y="5287963"/>
            <a:ext cx="1047750" cy="193675"/>
          </a:xfrm>
          <a:prstGeom prst="rect">
            <a:avLst/>
          </a:prstGeom>
          <a:noFill/>
          <a:ln w="25400">
            <a:solidFill>
              <a:srgbClr val="000000"/>
            </a:solidFill>
            <a:miter lim="800000"/>
            <a:headEnd/>
            <a:tailEnd/>
          </a:ln>
          <a:effectLst/>
        </p:spPr>
        <p:txBody>
          <a:bodyPr wrap="none" anchor="ctr"/>
          <a:lstStyle/>
          <a:p>
            <a:endParaRPr lang="en-US"/>
          </a:p>
        </p:txBody>
      </p:sp>
      <p:sp>
        <p:nvSpPr>
          <p:cNvPr id="22584" name="Line 56"/>
          <p:cNvSpPr>
            <a:spLocks noChangeShapeType="1"/>
          </p:cNvSpPr>
          <p:nvPr/>
        </p:nvSpPr>
        <p:spPr bwMode="auto">
          <a:xfrm>
            <a:off x="3695700" y="5287963"/>
            <a:ext cx="0" cy="203200"/>
          </a:xfrm>
          <a:prstGeom prst="line">
            <a:avLst/>
          </a:prstGeom>
          <a:noFill/>
          <a:ln w="25400">
            <a:solidFill>
              <a:srgbClr val="000000"/>
            </a:solidFill>
            <a:round/>
            <a:headEnd/>
            <a:tailEnd/>
          </a:ln>
          <a:effectLst/>
        </p:spPr>
        <p:txBody>
          <a:bodyPr wrap="none" anchor="ctr"/>
          <a:lstStyle/>
          <a:p>
            <a:endParaRPr lang="en-US"/>
          </a:p>
        </p:txBody>
      </p:sp>
      <p:sp>
        <p:nvSpPr>
          <p:cNvPr id="22585" name="Rectangle 57"/>
          <p:cNvSpPr>
            <a:spLocks noChangeArrowheads="1"/>
          </p:cNvSpPr>
          <p:nvPr/>
        </p:nvSpPr>
        <p:spPr bwMode="auto">
          <a:xfrm>
            <a:off x="3684588" y="52832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2586" name="Rectangle 58"/>
          <p:cNvSpPr>
            <a:spLocks noChangeArrowheads="1"/>
          </p:cNvSpPr>
          <p:nvPr/>
        </p:nvSpPr>
        <p:spPr bwMode="auto">
          <a:xfrm>
            <a:off x="2301875" y="5264150"/>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101</a:t>
            </a:r>
          </a:p>
        </p:txBody>
      </p:sp>
      <p:sp>
        <p:nvSpPr>
          <p:cNvPr id="22587" name="Rectangle 59"/>
          <p:cNvSpPr>
            <a:spLocks noChangeArrowheads="1"/>
          </p:cNvSpPr>
          <p:nvPr/>
        </p:nvSpPr>
        <p:spPr bwMode="auto">
          <a:xfrm>
            <a:off x="2894013" y="5480050"/>
            <a:ext cx="1047750" cy="195263"/>
          </a:xfrm>
          <a:prstGeom prst="rect">
            <a:avLst/>
          </a:prstGeom>
          <a:noFill/>
          <a:ln w="25400">
            <a:solidFill>
              <a:srgbClr val="000000"/>
            </a:solidFill>
            <a:miter lim="800000"/>
            <a:headEnd/>
            <a:tailEnd/>
          </a:ln>
          <a:effectLst/>
        </p:spPr>
        <p:txBody>
          <a:bodyPr wrap="none" anchor="ctr"/>
          <a:lstStyle/>
          <a:p>
            <a:endParaRPr lang="en-US"/>
          </a:p>
        </p:txBody>
      </p:sp>
      <p:sp>
        <p:nvSpPr>
          <p:cNvPr id="22588" name="Line 60"/>
          <p:cNvSpPr>
            <a:spLocks noChangeShapeType="1"/>
          </p:cNvSpPr>
          <p:nvPr/>
        </p:nvSpPr>
        <p:spPr bwMode="auto">
          <a:xfrm>
            <a:off x="3695700" y="5480050"/>
            <a:ext cx="0" cy="192088"/>
          </a:xfrm>
          <a:prstGeom prst="line">
            <a:avLst/>
          </a:prstGeom>
          <a:noFill/>
          <a:ln w="25400">
            <a:solidFill>
              <a:srgbClr val="000000"/>
            </a:solidFill>
            <a:round/>
            <a:headEnd/>
            <a:tailEnd/>
          </a:ln>
          <a:effectLst/>
        </p:spPr>
        <p:txBody>
          <a:bodyPr wrap="none" anchor="ctr"/>
          <a:lstStyle/>
          <a:p>
            <a:endParaRPr lang="en-US"/>
          </a:p>
        </p:txBody>
      </p:sp>
      <p:sp>
        <p:nvSpPr>
          <p:cNvPr id="22589" name="Rectangle 61"/>
          <p:cNvSpPr>
            <a:spLocks noChangeArrowheads="1"/>
          </p:cNvSpPr>
          <p:nvPr/>
        </p:nvSpPr>
        <p:spPr bwMode="auto">
          <a:xfrm>
            <a:off x="3684588" y="547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2590" name="Rectangle 62"/>
          <p:cNvSpPr>
            <a:spLocks noChangeArrowheads="1"/>
          </p:cNvSpPr>
          <p:nvPr/>
        </p:nvSpPr>
        <p:spPr bwMode="auto">
          <a:xfrm>
            <a:off x="2301875" y="5465763"/>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110</a:t>
            </a:r>
          </a:p>
        </p:txBody>
      </p:sp>
      <p:sp>
        <p:nvSpPr>
          <p:cNvPr id="22591" name="Rectangle 63"/>
          <p:cNvSpPr>
            <a:spLocks noChangeArrowheads="1"/>
          </p:cNvSpPr>
          <p:nvPr/>
        </p:nvSpPr>
        <p:spPr bwMode="auto">
          <a:xfrm>
            <a:off x="2894013" y="5672138"/>
            <a:ext cx="1047750" cy="169862"/>
          </a:xfrm>
          <a:prstGeom prst="rect">
            <a:avLst/>
          </a:prstGeom>
          <a:noFill/>
          <a:ln w="25400">
            <a:solidFill>
              <a:srgbClr val="000000"/>
            </a:solidFill>
            <a:miter lim="800000"/>
            <a:headEnd/>
            <a:tailEnd/>
          </a:ln>
          <a:effectLst/>
        </p:spPr>
        <p:txBody>
          <a:bodyPr wrap="none" anchor="ctr"/>
          <a:lstStyle/>
          <a:p>
            <a:endParaRPr lang="en-US"/>
          </a:p>
        </p:txBody>
      </p:sp>
      <p:sp>
        <p:nvSpPr>
          <p:cNvPr id="22592" name="Line 64"/>
          <p:cNvSpPr>
            <a:spLocks noChangeShapeType="1"/>
          </p:cNvSpPr>
          <p:nvPr/>
        </p:nvSpPr>
        <p:spPr bwMode="auto">
          <a:xfrm>
            <a:off x="3695700" y="5672138"/>
            <a:ext cx="0" cy="169862"/>
          </a:xfrm>
          <a:prstGeom prst="line">
            <a:avLst/>
          </a:prstGeom>
          <a:noFill/>
          <a:ln w="25400">
            <a:solidFill>
              <a:srgbClr val="000000"/>
            </a:solidFill>
            <a:round/>
            <a:headEnd/>
            <a:tailEnd/>
          </a:ln>
          <a:effectLst/>
        </p:spPr>
        <p:txBody>
          <a:bodyPr wrap="none" anchor="ctr"/>
          <a:lstStyle/>
          <a:p>
            <a:endParaRPr lang="en-US"/>
          </a:p>
        </p:txBody>
      </p:sp>
      <p:sp>
        <p:nvSpPr>
          <p:cNvPr id="22593" name="Rectangle 65"/>
          <p:cNvSpPr>
            <a:spLocks noChangeArrowheads="1"/>
          </p:cNvSpPr>
          <p:nvPr/>
        </p:nvSpPr>
        <p:spPr bwMode="auto">
          <a:xfrm>
            <a:off x="3684588" y="5667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2594" name="Rectangle 66"/>
          <p:cNvSpPr>
            <a:spLocks noChangeArrowheads="1"/>
          </p:cNvSpPr>
          <p:nvPr/>
        </p:nvSpPr>
        <p:spPr bwMode="auto">
          <a:xfrm>
            <a:off x="2301875" y="5648325"/>
            <a:ext cx="43338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111</a:t>
            </a:r>
          </a:p>
        </p:txBody>
      </p:sp>
      <p:sp>
        <p:nvSpPr>
          <p:cNvPr id="22595" name="Rectangle 67"/>
          <p:cNvSpPr>
            <a:spLocks noChangeArrowheads="1"/>
          </p:cNvSpPr>
          <p:nvPr/>
        </p:nvSpPr>
        <p:spPr bwMode="auto">
          <a:xfrm>
            <a:off x="2894013" y="6180138"/>
            <a:ext cx="1047750" cy="188912"/>
          </a:xfrm>
          <a:prstGeom prst="rect">
            <a:avLst/>
          </a:prstGeom>
          <a:noFill/>
          <a:ln w="25400">
            <a:solidFill>
              <a:srgbClr val="000000"/>
            </a:solidFill>
            <a:miter lim="800000"/>
            <a:headEnd/>
            <a:tailEnd/>
          </a:ln>
          <a:effectLst/>
        </p:spPr>
        <p:txBody>
          <a:bodyPr wrap="none" anchor="ctr"/>
          <a:lstStyle/>
          <a:p>
            <a:endParaRPr lang="en-US"/>
          </a:p>
        </p:txBody>
      </p:sp>
      <p:sp>
        <p:nvSpPr>
          <p:cNvPr id="22596" name="Line 68"/>
          <p:cNvSpPr>
            <a:spLocks noChangeShapeType="1"/>
          </p:cNvSpPr>
          <p:nvPr/>
        </p:nvSpPr>
        <p:spPr bwMode="auto">
          <a:xfrm>
            <a:off x="3695700" y="6180138"/>
            <a:ext cx="0" cy="180975"/>
          </a:xfrm>
          <a:prstGeom prst="line">
            <a:avLst/>
          </a:prstGeom>
          <a:noFill/>
          <a:ln w="25400">
            <a:solidFill>
              <a:srgbClr val="000000"/>
            </a:solidFill>
            <a:round/>
            <a:headEnd/>
            <a:tailEnd/>
          </a:ln>
          <a:effectLst/>
        </p:spPr>
        <p:txBody>
          <a:bodyPr wrap="none" anchor="ctr"/>
          <a:lstStyle/>
          <a:p>
            <a:endParaRPr lang="en-US"/>
          </a:p>
        </p:txBody>
      </p:sp>
      <p:sp>
        <p:nvSpPr>
          <p:cNvPr id="22597" name="Rectangle 69"/>
          <p:cNvSpPr>
            <a:spLocks noChangeArrowheads="1"/>
          </p:cNvSpPr>
          <p:nvPr/>
        </p:nvSpPr>
        <p:spPr bwMode="auto">
          <a:xfrm>
            <a:off x="3684588" y="61785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2598" name="Rectangle 70"/>
          <p:cNvSpPr>
            <a:spLocks noChangeArrowheads="1"/>
          </p:cNvSpPr>
          <p:nvPr/>
        </p:nvSpPr>
        <p:spPr bwMode="auto">
          <a:xfrm>
            <a:off x="4975225" y="4903788"/>
            <a:ext cx="1733550" cy="187325"/>
          </a:xfrm>
          <a:prstGeom prst="rect">
            <a:avLst/>
          </a:prstGeom>
          <a:noFill/>
          <a:ln w="25400">
            <a:solidFill>
              <a:srgbClr val="000000"/>
            </a:solidFill>
            <a:miter lim="800000"/>
            <a:headEnd/>
            <a:tailEnd/>
          </a:ln>
          <a:effectLst/>
        </p:spPr>
        <p:txBody>
          <a:bodyPr wrap="none" anchor="ctr"/>
          <a:lstStyle/>
          <a:p>
            <a:endParaRPr lang="en-US"/>
          </a:p>
        </p:txBody>
      </p:sp>
      <p:sp>
        <p:nvSpPr>
          <p:cNvPr id="22599" name="Line 71"/>
          <p:cNvSpPr>
            <a:spLocks noChangeShapeType="1"/>
          </p:cNvSpPr>
          <p:nvPr/>
        </p:nvSpPr>
        <p:spPr bwMode="auto">
          <a:xfrm>
            <a:off x="5316538" y="4903788"/>
            <a:ext cx="0" cy="215900"/>
          </a:xfrm>
          <a:prstGeom prst="line">
            <a:avLst/>
          </a:prstGeom>
          <a:noFill/>
          <a:ln w="25400">
            <a:solidFill>
              <a:srgbClr val="000000"/>
            </a:solidFill>
            <a:round/>
            <a:headEnd/>
            <a:tailEnd/>
          </a:ln>
          <a:effectLst/>
        </p:spPr>
        <p:txBody>
          <a:bodyPr wrap="none" anchor="ctr"/>
          <a:lstStyle/>
          <a:p>
            <a:endParaRPr lang="en-US"/>
          </a:p>
        </p:txBody>
      </p:sp>
      <p:sp>
        <p:nvSpPr>
          <p:cNvPr id="22600" name="Rectangle 72"/>
          <p:cNvSpPr>
            <a:spLocks noChangeArrowheads="1"/>
          </p:cNvSpPr>
          <p:nvPr/>
        </p:nvSpPr>
        <p:spPr bwMode="auto">
          <a:xfrm>
            <a:off x="7499350" y="4506913"/>
            <a:ext cx="954088" cy="196850"/>
          </a:xfrm>
          <a:prstGeom prst="rect">
            <a:avLst/>
          </a:prstGeom>
          <a:noFill/>
          <a:ln w="25400">
            <a:solidFill>
              <a:srgbClr val="000000"/>
            </a:solidFill>
            <a:miter lim="800000"/>
            <a:headEnd/>
            <a:tailEnd/>
          </a:ln>
          <a:effectLst/>
        </p:spPr>
        <p:txBody>
          <a:bodyPr wrap="none" anchor="ctr"/>
          <a:lstStyle/>
          <a:p>
            <a:endParaRPr lang="en-US"/>
          </a:p>
        </p:txBody>
      </p:sp>
      <p:sp>
        <p:nvSpPr>
          <p:cNvPr id="22601" name="Rectangle 73"/>
          <p:cNvSpPr>
            <a:spLocks noChangeArrowheads="1"/>
          </p:cNvSpPr>
          <p:nvPr/>
        </p:nvSpPr>
        <p:spPr bwMode="auto">
          <a:xfrm>
            <a:off x="7561263" y="4484688"/>
            <a:ext cx="7223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0</a:t>
            </a:r>
          </a:p>
        </p:txBody>
      </p:sp>
      <p:sp>
        <p:nvSpPr>
          <p:cNvPr id="22602" name="Rectangle 74"/>
          <p:cNvSpPr>
            <a:spLocks noChangeArrowheads="1"/>
          </p:cNvSpPr>
          <p:nvPr/>
        </p:nvSpPr>
        <p:spPr bwMode="auto">
          <a:xfrm>
            <a:off x="7499350" y="4708525"/>
            <a:ext cx="954088" cy="196850"/>
          </a:xfrm>
          <a:prstGeom prst="rect">
            <a:avLst/>
          </a:prstGeom>
          <a:noFill/>
          <a:ln w="25400">
            <a:solidFill>
              <a:srgbClr val="000000"/>
            </a:solidFill>
            <a:miter lim="800000"/>
            <a:headEnd/>
            <a:tailEnd/>
          </a:ln>
          <a:effectLst/>
        </p:spPr>
        <p:txBody>
          <a:bodyPr wrap="none" anchor="ctr"/>
          <a:lstStyle/>
          <a:p>
            <a:endParaRPr lang="en-US"/>
          </a:p>
        </p:txBody>
      </p:sp>
      <p:sp>
        <p:nvSpPr>
          <p:cNvPr id="22603" name="Rectangle 75"/>
          <p:cNvSpPr>
            <a:spLocks noChangeArrowheads="1"/>
          </p:cNvSpPr>
          <p:nvPr/>
        </p:nvSpPr>
        <p:spPr bwMode="auto">
          <a:xfrm>
            <a:off x="7561263" y="4686300"/>
            <a:ext cx="7223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1</a:t>
            </a:r>
          </a:p>
        </p:txBody>
      </p:sp>
      <p:sp>
        <p:nvSpPr>
          <p:cNvPr id="22604" name="Rectangle 76"/>
          <p:cNvSpPr>
            <a:spLocks noChangeArrowheads="1"/>
          </p:cNvSpPr>
          <p:nvPr/>
        </p:nvSpPr>
        <p:spPr bwMode="auto">
          <a:xfrm>
            <a:off x="7499350" y="4903788"/>
            <a:ext cx="954088" cy="188912"/>
          </a:xfrm>
          <a:prstGeom prst="rect">
            <a:avLst/>
          </a:prstGeom>
          <a:noFill/>
          <a:ln w="25400">
            <a:solidFill>
              <a:srgbClr val="000000"/>
            </a:solidFill>
            <a:miter lim="800000"/>
            <a:headEnd/>
            <a:tailEnd/>
          </a:ln>
          <a:effectLst/>
        </p:spPr>
        <p:txBody>
          <a:bodyPr wrap="none" anchor="ctr"/>
          <a:lstStyle/>
          <a:p>
            <a:endParaRPr lang="en-US"/>
          </a:p>
        </p:txBody>
      </p:sp>
      <p:sp>
        <p:nvSpPr>
          <p:cNvPr id="22605" name="Rectangle 77"/>
          <p:cNvSpPr>
            <a:spLocks noChangeArrowheads="1"/>
          </p:cNvSpPr>
          <p:nvPr/>
        </p:nvSpPr>
        <p:spPr bwMode="auto">
          <a:xfrm>
            <a:off x="7561263" y="4887913"/>
            <a:ext cx="7223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2</a:t>
            </a:r>
          </a:p>
        </p:txBody>
      </p:sp>
      <p:sp>
        <p:nvSpPr>
          <p:cNvPr id="22606" name="Rectangle 78"/>
          <p:cNvSpPr>
            <a:spLocks noChangeArrowheads="1"/>
          </p:cNvSpPr>
          <p:nvPr/>
        </p:nvSpPr>
        <p:spPr bwMode="auto">
          <a:xfrm>
            <a:off x="7499350" y="5095875"/>
            <a:ext cx="954088" cy="168275"/>
          </a:xfrm>
          <a:prstGeom prst="rect">
            <a:avLst/>
          </a:prstGeom>
          <a:noFill/>
          <a:ln w="25400">
            <a:solidFill>
              <a:srgbClr val="000000"/>
            </a:solidFill>
            <a:miter lim="800000"/>
            <a:headEnd/>
            <a:tailEnd/>
          </a:ln>
          <a:effectLst/>
        </p:spPr>
        <p:txBody>
          <a:bodyPr wrap="none" anchor="ctr"/>
          <a:lstStyle/>
          <a:p>
            <a:endParaRPr lang="en-US"/>
          </a:p>
        </p:txBody>
      </p:sp>
      <p:sp>
        <p:nvSpPr>
          <p:cNvPr id="22607" name="Rectangle 79"/>
          <p:cNvSpPr>
            <a:spLocks noChangeArrowheads="1"/>
          </p:cNvSpPr>
          <p:nvPr/>
        </p:nvSpPr>
        <p:spPr bwMode="auto">
          <a:xfrm>
            <a:off x="7561263" y="5089525"/>
            <a:ext cx="7223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3</a:t>
            </a:r>
          </a:p>
        </p:txBody>
      </p:sp>
      <p:sp>
        <p:nvSpPr>
          <p:cNvPr id="22608" name="Rectangle 80"/>
          <p:cNvSpPr>
            <a:spLocks noChangeArrowheads="1"/>
          </p:cNvSpPr>
          <p:nvPr/>
        </p:nvSpPr>
        <p:spPr bwMode="auto">
          <a:xfrm>
            <a:off x="7499350" y="5603875"/>
            <a:ext cx="963613" cy="198438"/>
          </a:xfrm>
          <a:prstGeom prst="rect">
            <a:avLst/>
          </a:prstGeom>
          <a:noFill/>
          <a:ln w="25400">
            <a:solidFill>
              <a:srgbClr val="000000"/>
            </a:solidFill>
            <a:miter lim="800000"/>
            <a:headEnd/>
            <a:tailEnd/>
          </a:ln>
          <a:effectLst/>
        </p:spPr>
        <p:txBody>
          <a:bodyPr wrap="none" anchor="ctr"/>
          <a:lstStyle/>
          <a:p>
            <a:endParaRPr lang="en-US"/>
          </a:p>
        </p:txBody>
      </p:sp>
      <p:sp>
        <p:nvSpPr>
          <p:cNvPr id="22609" name="Rectangle 81"/>
          <p:cNvSpPr>
            <a:spLocks noChangeArrowheads="1"/>
          </p:cNvSpPr>
          <p:nvPr/>
        </p:nvSpPr>
        <p:spPr bwMode="auto">
          <a:xfrm>
            <a:off x="7658100" y="5602288"/>
            <a:ext cx="527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MBR</a:t>
            </a:r>
          </a:p>
        </p:txBody>
      </p:sp>
      <p:sp>
        <p:nvSpPr>
          <p:cNvPr id="22610" name="Rectangle 82"/>
          <p:cNvSpPr>
            <a:spLocks noChangeArrowheads="1"/>
          </p:cNvSpPr>
          <p:nvPr/>
        </p:nvSpPr>
        <p:spPr bwMode="auto">
          <a:xfrm>
            <a:off x="4940300" y="4897438"/>
            <a:ext cx="392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0 1</a:t>
            </a:r>
          </a:p>
        </p:txBody>
      </p:sp>
      <p:sp>
        <p:nvSpPr>
          <p:cNvPr id="22611" name="Rectangle 83"/>
          <p:cNvSpPr>
            <a:spLocks noChangeArrowheads="1"/>
          </p:cNvSpPr>
          <p:nvPr/>
        </p:nvSpPr>
        <p:spPr bwMode="auto">
          <a:xfrm>
            <a:off x="5364163" y="4897438"/>
            <a:ext cx="1408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0 1 0 1 0 1 0 0 1 1</a:t>
            </a:r>
          </a:p>
        </p:txBody>
      </p:sp>
      <p:sp>
        <p:nvSpPr>
          <p:cNvPr id="22612" name="Rectangle 84"/>
          <p:cNvSpPr>
            <a:spLocks noChangeArrowheads="1"/>
          </p:cNvSpPr>
          <p:nvPr/>
        </p:nvSpPr>
        <p:spPr bwMode="auto">
          <a:xfrm>
            <a:off x="2894013" y="3678238"/>
            <a:ext cx="3128962" cy="171450"/>
          </a:xfrm>
          <a:prstGeom prst="rect">
            <a:avLst/>
          </a:prstGeom>
          <a:noFill/>
          <a:ln w="25400">
            <a:solidFill>
              <a:srgbClr val="000000"/>
            </a:solidFill>
            <a:miter lim="800000"/>
            <a:headEnd/>
            <a:tailEnd/>
          </a:ln>
          <a:effectLst/>
        </p:spPr>
        <p:txBody>
          <a:bodyPr wrap="none" anchor="ctr"/>
          <a:lstStyle/>
          <a:p>
            <a:endParaRPr lang="en-US"/>
          </a:p>
        </p:txBody>
      </p:sp>
      <p:sp>
        <p:nvSpPr>
          <p:cNvPr id="22613" name="Rectangle 85"/>
          <p:cNvSpPr>
            <a:spLocks noChangeArrowheads="1"/>
          </p:cNvSpPr>
          <p:nvPr/>
        </p:nvSpPr>
        <p:spPr bwMode="auto">
          <a:xfrm>
            <a:off x="2971800" y="3648075"/>
            <a:ext cx="604838"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1  0  1</a:t>
            </a:r>
          </a:p>
        </p:txBody>
      </p:sp>
      <p:sp>
        <p:nvSpPr>
          <p:cNvPr id="22614" name="Line 86"/>
          <p:cNvSpPr>
            <a:spLocks noChangeShapeType="1"/>
          </p:cNvSpPr>
          <p:nvPr/>
        </p:nvSpPr>
        <p:spPr bwMode="auto">
          <a:xfrm flipV="1">
            <a:off x="3695700" y="3690938"/>
            <a:ext cx="0" cy="171450"/>
          </a:xfrm>
          <a:prstGeom prst="line">
            <a:avLst/>
          </a:prstGeom>
          <a:noFill/>
          <a:ln w="25400">
            <a:solidFill>
              <a:srgbClr val="000000"/>
            </a:solidFill>
            <a:round/>
            <a:headEnd/>
            <a:tailEnd/>
          </a:ln>
          <a:effectLst/>
        </p:spPr>
        <p:txBody>
          <a:bodyPr wrap="none" anchor="ctr"/>
          <a:lstStyle/>
          <a:p>
            <a:endParaRPr lang="en-US"/>
          </a:p>
        </p:txBody>
      </p:sp>
      <p:sp>
        <p:nvSpPr>
          <p:cNvPr id="22615" name="Rectangle 87"/>
          <p:cNvSpPr>
            <a:spLocks noChangeArrowheads="1"/>
          </p:cNvSpPr>
          <p:nvPr/>
        </p:nvSpPr>
        <p:spPr bwMode="auto">
          <a:xfrm>
            <a:off x="3781425" y="3648075"/>
            <a:ext cx="179387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0  1  0  1  0  1  0  0  1  1</a:t>
            </a:r>
          </a:p>
        </p:txBody>
      </p:sp>
      <p:sp>
        <p:nvSpPr>
          <p:cNvPr id="22616" name="Rectangle 88"/>
          <p:cNvSpPr>
            <a:spLocks noChangeArrowheads="1"/>
          </p:cNvSpPr>
          <p:nvPr/>
        </p:nvSpPr>
        <p:spPr bwMode="auto">
          <a:xfrm>
            <a:off x="1620838" y="3994150"/>
            <a:ext cx="579437"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Table</a:t>
            </a:r>
          </a:p>
          <a:p>
            <a:pPr defTabSz="762000" eaLnBrk="1">
              <a:lnSpc>
                <a:spcPct val="90000"/>
              </a:lnSpc>
            </a:pPr>
            <a:endParaRPr lang="en-US" altLang="ko-KR" sz="1200">
              <a:solidFill>
                <a:srgbClr val="000000"/>
              </a:solidFill>
            </a:endParaRPr>
          </a:p>
        </p:txBody>
      </p:sp>
      <p:sp>
        <p:nvSpPr>
          <p:cNvPr id="22617" name="Rectangle 89"/>
          <p:cNvSpPr>
            <a:spLocks noChangeArrowheads="1"/>
          </p:cNvSpPr>
          <p:nvPr/>
        </p:nvSpPr>
        <p:spPr bwMode="auto">
          <a:xfrm>
            <a:off x="1620838" y="4152900"/>
            <a:ext cx="763587"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address</a:t>
            </a:r>
          </a:p>
        </p:txBody>
      </p:sp>
      <p:sp>
        <p:nvSpPr>
          <p:cNvPr id="22618" name="Arc 90"/>
          <p:cNvSpPr>
            <a:spLocks/>
          </p:cNvSpPr>
          <p:nvPr/>
        </p:nvSpPr>
        <p:spPr bwMode="auto">
          <a:xfrm>
            <a:off x="2476500" y="4202113"/>
            <a:ext cx="122238"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19" name="Freeform 91"/>
          <p:cNvSpPr>
            <a:spLocks/>
          </p:cNvSpPr>
          <p:nvPr/>
        </p:nvSpPr>
        <p:spPr bwMode="auto">
          <a:xfrm>
            <a:off x="2528888" y="4052888"/>
            <a:ext cx="811212" cy="171450"/>
          </a:xfrm>
          <a:custGeom>
            <a:avLst/>
            <a:gdLst/>
            <a:ahLst/>
            <a:cxnLst>
              <a:cxn ang="0">
                <a:pos x="0" y="120"/>
              </a:cxn>
              <a:cxn ang="0">
                <a:pos x="0" y="0"/>
              </a:cxn>
              <a:cxn ang="0">
                <a:pos x="408" y="0"/>
              </a:cxn>
            </a:cxnLst>
            <a:rect l="0" t="0" r="r" b="b"/>
            <a:pathLst>
              <a:path w="409" h="121">
                <a:moveTo>
                  <a:pt x="0" y="120"/>
                </a:moveTo>
                <a:lnTo>
                  <a:pt x="0" y="0"/>
                </a:lnTo>
                <a:lnTo>
                  <a:pt x="408"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2621" name="Arc 93"/>
          <p:cNvSpPr>
            <a:spLocks/>
          </p:cNvSpPr>
          <p:nvPr/>
        </p:nvSpPr>
        <p:spPr bwMode="auto">
          <a:xfrm>
            <a:off x="3827463" y="4202113"/>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22" name="Freeform 94"/>
          <p:cNvSpPr>
            <a:spLocks/>
          </p:cNvSpPr>
          <p:nvPr/>
        </p:nvSpPr>
        <p:spPr bwMode="auto">
          <a:xfrm>
            <a:off x="3879850" y="4052888"/>
            <a:ext cx="350838" cy="171450"/>
          </a:xfrm>
          <a:custGeom>
            <a:avLst/>
            <a:gdLst/>
            <a:ahLst/>
            <a:cxnLst>
              <a:cxn ang="0">
                <a:pos x="0" y="120"/>
              </a:cxn>
              <a:cxn ang="0">
                <a:pos x="0" y="0"/>
              </a:cxn>
              <a:cxn ang="0">
                <a:pos x="176" y="0"/>
              </a:cxn>
            </a:cxnLst>
            <a:rect l="0" t="0" r="r" b="b"/>
            <a:pathLst>
              <a:path w="177" h="121">
                <a:moveTo>
                  <a:pt x="0" y="120"/>
                </a:moveTo>
                <a:lnTo>
                  <a:pt x="0" y="0"/>
                </a:lnTo>
                <a:lnTo>
                  <a:pt x="176"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2623" name="Rectangle 95"/>
          <p:cNvSpPr>
            <a:spLocks noChangeArrowheads="1"/>
          </p:cNvSpPr>
          <p:nvPr/>
        </p:nvSpPr>
        <p:spPr bwMode="auto">
          <a:xfrm>
            <a:off x="4225925" y="3937000"/>
            <a:ext cx="855663"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Presence</a:t>
            </a:r>
          </a:p>
          <a:p>
            <a:pPr defTabSz="762000" eaLnBrk="1">
              <a:lnSpc>
                <a:spcPct val="90000"/>
              </a:lnSpc>
            </a:pPr>
            <a:endParaRPr lang="en-US" altLang="ko-KR" sz="1200">
              <a:solidFill>
                <a:srgbClr val="000000"/>
              </a:solidFill>
            </a:endParaRPr>
          </a:p>
        </p:txBody>
      </p:sp>
      <p:sp>
        <p:nvSpPr>
          <p:cNvPr id="22624" name="Rectangle 96"/>
          <p:cNvSpPr>
            <a:spLocks noChangeArrowheads="1"/>
          </p:cNvSpPr>
          <p:nvPr/>
        </p:nvSpPr>
        <p:spPr bwMode="auto">
          <a:xfrm>
            <a:off x="4225925" y="4095750"/>
            <a:ext cx="36830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bit</a:t>
            </a:r>
          </a:p>
        </p:txBody>
      </p:sp>
      <p:sp>
        <p:nvSpPr>
          <p:cNvPr id="22625" name="Freeform 97"/>
          <p:cNvSpPr>
            <a:spLocks/>
          </p:cNvSpPr>
          <p:nvPr/>
        </p:nvSpPr>
        <p:spPr bwMode="auto">
          <a:xfrm>
            <a:off x="5308600" y="3860800"/>
            <a:ext cx="733425" cy="511175"/>
          </a:xfrm>
          <a:custGeom>
            <a:avLst/>
            <a:gdLst/>
            <a:ahLst/>
            <a:cxnLst>
              <a:cxn ang="0">
                <a:pos x="0" y="0"/>
              </a:cxn>
              <a:cxn ang="0">
                <a:pos x="0" y="360"/>
              </a:cxn>
              <a:cxn ang="0">
                <a:pos x="368" y="360"/>
              </a:cxn>
            </a:cxnLst>
            <a:rect l="0" t="0" r="r" b="b"/>
            <a:pathLst>
              <a:path w="369" h="361">
                <a:moveTo>
                  <a:pt x="0" y="0"/>
                </a:moveTo>
                <a:lnTo>
                  <a:pt x="0" y="360"/>
                </a:lnTo>
                <a:lnTo>
                  <a:pt x="368" y="36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2626" name="Arc 98"/>
          <p:cNvSpPr>
            <a:spLocks/>
          </p:cNvSpPr>
          <p:nvPr/>
        </p:nvSpPr>
        <p:spPr bwMode="auto">
          <a:xfrm>
            <a:off x="5986463" y="4778375"/>
            <a:ext cx="122237"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27" name="Line 99"/>
          <p:cNvSpPr>
            <a:spLocks noChangeShapeType="1"/>
          </p:cNvSpPr>
          <p:nvPr/>
        </p:nvSpPr>
        <p:spPr bwMode="auto">
          <a:xfrm>
            <a:off x="6046788" y="4381500"/>
            <a:ext cx="0" cy="406400"/>
          </a:xfrm>
          <a:prstGeom prst="line">
            <a:avLst/>
          </a:prstGeom>
          <a:noFill/>
          <a:ln w="25400">
            <a:solidFill>
              <a:srgbClr val="000000"/>
            </a:solidFill>
            <a:round/>
            <a:headEnd/>
            <a:tailEnd/>
          </a:ln>
          <a:effectLst/>
        </p:spPr>
        <p:txBody>
          <a:bodyPr wrap="none" anchor="ctr"/>
          <a:lstStyle/>
          <a:p>
            <a:endParaRPr lang="en-US"/>
          </a:p>
        </p:txBody>
      </p:sp>
      <p:sp>
        <p:nvSpPr>
          <p:cNvPr id="22628" name="Rectangle 100"/>
          <p:cNvSpPr>
            <a:spLocks noChangeArrowheads="1"/>
          </p:cNvSpPr>
          <p:nvPr/>
        </p:nvSpPr>
        <p:spPr bwMode="auto">
          <a:xfrm>
            <a:off x="2835275" y="3455988"/>
            <a:ext cx="81756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no.</a:t>
            </a:r>
          </a:p>
        </p:txBody>
      </p:sp>
      <p:sp>
        <p:nvSpPr>
          <p:cNvPr id="22629" name="Rectangle 101"/>
          <p:cNvSpPr>
            <a:spLocks noChangeArrowheads="1"/>
          </p:cNvSpPr>
          <p:nvPr/>
        </p:nvSpPr>
        <p:spPr bwMode="auto">
          <a:xfrm>
            <a:off x="4297363" y="3455988"/>
            <a:ext cx="109696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Line number</a:t>
            </a:r>
          </a:p>
        </p:txBody>
      </p:sp>
      <p:sp>
        <p:nvSpPr>
          <p:cNvPr id="22630" name="Rectangle 102"/>
          <p:cNvSpPr>
            <a:spLocks noChangeArrowheads="1"/>
          </p:cNvSpPr>
          <p:nvPr/>
        </p:nvSpPr>
        <p:spPr bwMode="auto">
          <a:xfrm>
            <a:off x="6069013" y="3629025"/>
            <a:ext cx="1281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Virtual address</a:t>
            </a:r>
          </a:p>
        </p:txBody>
      </p:sp>
      <p:sp>
        <p:nvSpPr>
          <p:cNvPr id="22631" name="Rectangle 103"/>
          <p:cNvSpPr>
            <a:spLocks noChangeArrowheads="1"/>
          </p:cNvSpPr>
          <p:nvPr/>
        </p:nvSpPr>
        <p:spPr bwMode="auto">
          <a:xfrm>
            <a:off x="5130800" y="5160963"/>
            <a:ext cx="1162050" cy="4191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 memory</a:t>
            </a:r>
          </a:p>
          <a:p>
            <a:pPr defTabSz="762000" eaLnBrk="1">
              <a:lnSpc>
                <a:spcPct val="90000"/>
              </a:lnSpc>
            </a:pPr>
            <a:endParaRPr lang="en-US" altLang="ko-KR" sz="1200">
              <a:solidFill>
                <a:srgbClr val="000000"/>
              </a:solidFill>
            </a:endParaRPr>
          </a:p>
        </p:txBody>
      </p:sp>
      <p:sp>
        <p:nvSpPr>
          <p:cNvPr id="22632" name="Rectangle 104"/>
          <p:cNvSpPr>
            <a:spLocks noChangeArrowheads="1"/>
          </p:cNvSpPr>
          <p:nvPr/>
        </p:nvSpPr>
        <p:spPr bwMode="auto">
          <a:xfrm>
            <a:off x="5130800" y="5318125"/>
            <a:ext cx="136366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address register</a:t>
            </a:r>
          </a:p>
        </p:txBody>
      </p:sp>
      <p:sp>
        <p:nvSpPr>
          <p:cNvPr id="22633" name="Arc 105"/>
          <p:cNvSpPr>
            <a:spLocks/>
          </p:cNvSpPr>
          <p:nvPr/>
        </p:nvSpPr>
        <p:spPr bwMode="auto">
          <a:xfrm>
            <a:off x="3287713" y="6057900"/>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35" name="Arc 107"/>
          <p:cNvSpPr>
            <a:spLocks/>
          </p:cNvSpPr>
          <p:nvPr/>
        </p:nvSpPr>
        <p:spPr bwMode="auto">
          <a:xfrm>
            <a:off x="5081588" y="4778375"/>
            <a:ext cx="120650" cy="1079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36" name="Line 108"/>
          <p:cNvSpPr>
            <a:spLocks noChangeShapeType="1"/>
          </p:cNvSpPr>
          <p:nvPr/>
        </p:nvSpPr>
        <p:spPr bwMode="auto">
          <a:xfrm>
            <a:off x="5140325" y="4641850"/>
            <a:ext cx="0" cy="146050"/>
          </a:xfrm>
          <a:prstGeom prst="line">
            <a:avLst/>
          </a:prstGeom>
          <a:noFill/>
          <a:ln w="25400">
            <a:solidFill>
              <a:srgbClr val="000000"/>
            </a:solidFill>
            <a:round/>
            <a:headEnd/>
            <a:tailEnd/>
          </a:ln>
          <a:effectLst/>
        </p:spPr>
        <p:txBody>
          <a:bodyPr wrap="none" anchor="ctr"/>
          <a:lstStyle/>
          <a:p>
            <a:endParaRPr lang="en-US"/>
          </a:p>
        </p:txBody>
      </p:sp>
      <p:sp>
        <p:nvSpPr>
          <p:cNvPr id="22637" name="Freeform 109"/>
          <p:cNvSpPr>
            <a:spLocks/>
          </p:cNvSpPr>
          <p:nvPr/>
        </p:nvSpPr>
        <p:spPr bwMode="auto">
          <a:xfrm>
            <a:off x="4498975" y="4630738"/>
            <a:ext cx="636588" cy="1814512"/>
          </a:xfrm>
          <a:custGeom>
            <a:avLst/>
            <a:gdLst/>
            <a:ahLst/>
            <a:cxnLst>
              <a:cxn ang="0">
                <a:pos x="320" y="0"/>
              </a:cxn>
              <a:cxn ang="0">
                <a:pos x="0" y="0"/>
              </a:cxn>
              <a:cxn ang="0">
                <a:pos x="0" y="1408"/>
              </a:cxn>
            </a:cxnLst>
            <a:rect l="0" t="0" r="r" b="b"/>
            <a:pathLst>
              <a:path w="321" h="1409">
                <a:moveTo>
                  <a:pt x="320" y="0"/>
                </a:moveTo>
                <a:lnTo>
                  <a:pt x="0" y="0"/>
                </a:lnTo>
                <a:lnTo>
                  <a:pt x="0" y="1408"/>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2638" name="Line 110"/>
          <p:cNvSpPr>
            <a:spLocks noChangeShapeType="1"/>
          </p:cNvSpPr>
          <p:nvPr/>
        </p:nvSpPr>
        <p:spPr bwMode="auto">
          <a:xfrm>
            <a:off x="3344863" y="6456363"/>
            <a:ext cx="1150937" cy="0"/>
          </a:xfrm>
          <a:prstGeom prst="line">
            <a:avLst/>
          </a:prstGeom>
          <a:noFill/>
          <a:ln w="25400">
            <a:solidFill>
              <a:srgbClr val="000000"/>
            </a:solidFill>
            <a:round/>
            <a:headEnd/>
            <a:tailEnd/>
          </a:ln>
          <a:effectLst/>
        </p:spPr>
        <p:txBody>
          <a:bodyPr wrap="none" anchor="ctr"/>
          <a:lstStyle/>
          <a:p>
            <a:endParaRPr lang="en-US"/>
          </a:p>
        </p:txBody>
      </p:sp>
      <p:sp>
        <p:nvSpPr>
          <p:cNvPr id="22640" name="Rectangle 112"/>
          <p:cNvSpPr>
            <a:spLocks noChangeArrowheads="1"/>
          </p:cNvSpPr>
          <p:nvPr/>
        </p:nvSpPr>
        <p:spPr bwMode="auto">
          <a:xfrm>
            <a:off x="454025" y="5461000"/>
            <a:ext cx="15605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Memory page table</a:t>
            </a:r>
          </a:p>
        </p:txBody>
      </p:sp>
      <p:sp>
        <p:nvSpPr>
          <p:cNvPr id="22641" name="Arc 113"/>
          <p:cNvSpPr>
            <a:spLocks/>
          </p:cNvSpPr>
          <p:nvPr/>
        </p:nvSpPr>
        <p:spPr bwMode="auto">
          <a:xfrm>
            <a:off x="7978775" y="5481638"/>
            <a:ext cx="120650" cy="10636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US"/>
          </a:p>
        </p:txBody>
      </p:sp>
      <p:sp>
        <p:nvSpPr>
          <p:cNvPr id="22642" name="Line 114"/>
          <p:cNvSpPr>
            <a:spLocks noChangeShapeType="1"/>
          </p:cNvSpPr>
          <p:nvPr/>
        </p:nvSpPr>
        <p:spPr bwMode="auto">
          <a:xfrm>
            <a:off x="8031163" y="5278438"/>
            <a:ext cx="0" cy="212725"/>
          </a:xfrm>
          <a:prstGeom prst="line">
            <a:avLst/>
          </a:prstGeom>
          <a:noFill/>
          <a:ln w="25400">
            <a:solidFill>
              <a:srgbClr val="000000"/>
            </a:solidFill>
            <a:round/>
            <a:headEnd/>
            <a:tailEnd/>
          </a:ln>
          <a:effectLst/>
        </p:spPr>
        <p:txBody>
          <a:bodyPr wrap="none" anchor="ctr"/>
          <a:lstStyle/>
          <a:p>
            <a:endParaRPr lang="en-US"/>
          </a:p>
        </p:txBody>
      </p:sp>
      <p:sp>
        <p:nvSpPr>
          <p:cNvPr id="22643" name="Freeform 115"/>
          <p:cNvSpPr>
            <a:spLocks/>
          </p:cNvSpPr>
          <p:nvPr/>
        </p:nvSpPr>
        <p:spPr bwMode="auto">
          <a:xfrm>
            <a:off x="6715125" y="4822825"/>
            <a:ext cx="406400" cy="185738"/>
          </a:xfrm>
          <a:custGeom>
            <a:avLst/>
            <a:gdLst/>
            <a:ahLst/>
            <a:cxnLst>
              <a:cxn ang="0">
                <a:pos x="0" y="136"/>
              </a:cxn>
              <a:cxn ang="0">
                <a:pos x="232" y="136"/>
              </a:cxn>
              <a:cxn ang="0">
                <a:pos x="232" y="0"/>
              </a:cxn>
            </a:cxnLst>
            <a:rect l="0" t="0" r="r" b="b"/>
            <a:pathLst>
              <a:path w="233" h="137">
                <a:moveTo>
                  <a:pt x="0" y="136"/>
                </a:moveTo>
                <a:lnTo>
                  <a:pt x="232" y="136"/>
                </a:lnTo>
                <a:lnTo>
                  <a:pt x="232"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22644" name="Arc 116"/>
          <p:cNvSpPr>
            <a:spLocks/>
          </p:cNvSpPr>
          <p:nvPr/>
        </p:nvSpPr>
        <p:spPr bwMode="auto">
          <a:xfrm>
            <a:off x="7332663" y="4773613"/>
            <a:ext cx="1492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a:p>
        </p:txBody>
      </p:sp>
      <p:sp>
        <p:nvSpPr>
          <p:cNvPr id="22645" name="Line 117"/>
          <p:cNvSpPr>
            <a:spLocks noChangeShapeType="1"/>
          </p:cNvSpPr>
          <p:nvPr/>
        </p:nvSpPr>
        <p:spPr bwMode="auto">
          <a:xfrm>
            <a:off x="7127875" y="4819650"/>
            <a:ext cx="206375" cy="0"/>
          </a:xfrm>
          <a:prstGeom prst="line">
            <a:avLst/>
          </a:prstGeom>
          <a:noFill/>
          <a:ln w="25400">
            <a:solidFill>
              <a:srgbClr val="000000"/>
            </a:solidFill>
            <a:round/>
            <a:headEnd/>
            <a:tailEnd/>
          </a:ln>
          <a:effectLst/>
        </p:spPr>
        <p:txBody>
          <a:bodyPr wrap="none" anchor="ctr"/>
          <a:lstStyle/>
          <a:p>
            <a:endParaRPr lang="en-US"/>
          </a:p>
        </p:txBody>
      </p:sp>
      <p:sp>
        <p:nvSpPr>
          <p:cNvPr id="22646" name="Rectangle 118"/>
          <p:cNvSpPr>
            <a:spLocks noChangeArrowheads="1"/>
          </p:cNvSpPr>
          <p:nvPr/>
        </p:nvSpPr>
        <p:spPr bwMode="auto">
          <a:xfrm>
            <a:off x="7289800" y="4265613"/>
            <a:ext cx="11620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Main memory</a:t>
            </a:r>
          </a:p>
        </p:txBody>
      </p:sp>
      <p:sp>
        <p:nvSpPr>
          <p:cNvPr id="22647" name="Rectangle 119"/>
          <p:cNvSpPr>
            <a:spLocks noChangeArrowheads="1"/>
          </p:cNvSpPr>
          <p:nvPr/>
        </p:nvSpPr>
        <p:spPr bwMode="auto">
          <a:xfrm>
            <a:off x="3051175" y="4514850"/>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11</a:t>
            </a:r>
          </a:p>
        </p:txBody>
      </p:sp>
      <p:sp>
        <p:nvSpPr>
          <p:cNvPr id="22648" name="Rectangle 120"/>
          <p:cNvSpPr>
            <a:spLocks noChangeArrowheads="1"/>
          </p:cNvSpPr>
          <p:nvPr/>
        </p:nvSpPr>
        <p:spPr bwMode="auto">
          <a:xfrm>
            <a:off x="3051175" y="4706938"/>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00</a:t>
            </a:r>
          </a:p>
        </p:txBody>
      </p:sp>
      <p:sp>
        <p:nvSpPr>
          <p:cNvPr id="22649" name="Rectangle 121"/>
          <p:cNvSpPr>
            <a:spLocks noChangeArrowheads="1"/>
          </p:cNvSpPr>
          <p:nvPr/>
        </p:nvSpPr>
        <p:spPr bwMode="auto">
          <a:xfrm>
            <a:off x="3051175" y="5284788"/>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01</a:t>
            </a:r>
          </a:p>
        </p:txBody>
      </p:sp>
      <p:sp>
        <p:nvSpPr>
          <p:cNvPr id="22650" name="Rectangle 122"/>
          <p:cNvSpPr>
            <a:spLocks noChangeArrowheads="1"/>
          </p:cNvSpPr>
          <p:nvPr/>
        </p:nvSpPr>
        <p:spPr bwMode="auto">
          <a:xfrm>
            <a:off x="3051175" y="5476875"/>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10</a:t>
            </a:r>
          </a:p>
        </p:txBody>
      </p:sp>
      <p:sp>
        <p:nvSpPr>
          <p:cNvPr id="22651" name="Rectangle 123"/>
          <p:cNvSpPr>
            <a:spLocks noChangeArrowheads="1"/>
          </p:cNvSpPr>
          <p:nvPr/>
        </p:nvSpPr>
        <p:spPr bwMode="auto">
          <a:xfrm>
            <a:off x="3051175" y="6191250"/>
            <a:ext cx="349250"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01</a:t>
            </a:r>
          </a:p>
        </p:txBody>
      </p:sp>
      <p:sp>
        <p:nvSpPr>
          <p:cNvPr id="22652" name="Rectangle 124"/>
          <p:cNvSpPr>
            <a:spLocks noChangeArrowheads="1"/>
          </p:cNvSpPr>
          <p:nvPr/>
        </p:nvSpPr>
        <p:spPr bwMode="auto">
          <a:xfrm>
            <a:off x="7680325" y="0"/>
            <a:ext cx="1463675"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Virtual Memory</a:t>
            </a:r>
          </a:p>
        </p:txBody>
      </p:sp>
      <p:sp>
        <p:nvSpPr>
          <p:cNvPr id="22657" name="Line 129"/>
          <p:cNvSpPr>
            <a:spLocks noChangeShapeType="1"/>
          </p:cNvSpPr>
          <p:nvPr/>
        </p:nvSpPr>
        <p:spPr bwMode="auto">
          <a:xfrm>
            <a:off x="3354388" y="6392863"/>
            <a:ext cx="0" cy="69850"/>
          </a:xfrm>
          <a:prstGeom prst="line">
            <a:avLst/>
          </a:prstGeom>
          <a:noFill/>
          <a:ln w="25400">
            <a:solidFill>
              <a:srgbClr val="000000"/>
            </a:solidFill>
            <a:round/>
            <a:headEnd/>
            <a:tailEnd/>
          </a:ln>
          <a:effectLst/>
        </p:spPr>
        <p:txBody>
          <a:bodyPr wrap="none" anchor="ctr"/>
          <a:lstStyle/>
          <a:p>
            <a:endParaRPr lang="en-US"/>
          </a:p>
        </p:txBody>
      </p:sp>
      <p:sp>
        <p:nvSpPr>
          <p:cNvPr id="22658" name="Line 130"/>
          <p:cNvSpPr>
            <a:spLocks noChangeShapeType="1"/>
          </p:cNvSpPr>
          <p:nvPr/>
        </p:nvSpPr>
        <p:spPr bwMode="auto">
          <a:xfrm>
            <a:off x="3335338" y="3840163"/>
            <a:ext cx="0" cy="203200"/>
          </a:xfrm>
          <a:prstGeom prst="line">
            <a:avLst/>
          </a:prstGeom>
          <a:noFill/>
          <a:ln w="25400">
            <a:solidFill>
              <a:srgbClr val="000000"/>
            </a:solidFill>
            <a:round/>
            <a:headEnd/>
            <a:tailEnd/>
          </a:ln>
          <a:effectLst/>
        </p:spPr>
        <p:txBody>
          <a:bodyPr wrap="none" anchor="ctr"/>
          <a:lstStyle/>
          <a:p>
            <a:endParaRPr lang="en-US"/>
          </a:p>
        </p:txBody>
      </p:sp>
      <p:sp>
        <p:nvSpPr>
          <p:cNvPr id="22659" name="Line 131"/>
          <p:cNvSpPr>
            <a:spLocks noChangeShapeType="1"/>
          </p:cNvSpPr>
          <p:nvPr/>
        </p:nvSpPr>
        <p:spPr bwMode="auto">
          <a:xfrm>
            <a:off x="3351213" y="5848350"/>
            <a:ext cx="0" cy="254000"/>
          </a:xfrm>
          <a:prstGeom prst="line">
            <a:avLst/>
          </a:prstGeom>
          <a:noFill/>
          <a:ln w="25400">
            <a:solidFill>
              <a:srgbClr val="000000"/>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792163"/>
          </a:xfrm>
        </p:spPr>
        <p:txBody>
          <a:bodyPr/>
          <a:lstStyle/>
          <a:p>
            <a:r>
              <a:rPr lang="en-US"/>
              <a:t>Key Characteristics</a:t>
            </a:r>
          </a:p>
        </p:txBody>
      </p:sp>
      <p:sp>
        <p:nvSpPr>
          <p:cNvPr id="11267" name="Rectangle 3"/>
          <p:cNvSpPr>
            <a:spLocks noGrp="1" noChangeArrowheads="1"/>
          </p:cNvSpPr>
          <p:nvPr>
            <p:ph type="body" idx="1"/>
          </p:nvPr>
        </p:nvSpPr>
        <p:spPr>
          <a:xfrm>
            <a:off x="152400" y="1295400"/>
            <a:ext cx="4267200" cy="5486400"/>
          </a:xfrm>
        </p:spPr>
        <p:txBody>
          <a:bodyPr/>
          <a:lstStyle/>
          <a:p>
            <a:r>
              <a:rPr lang="en-US"/>
              <a:t>Location</a:t>
            </a:r>
          </a:p>
          <a:p>
            <a:pPr lvl="1"/>
            <a:r>
              <a:rPr lang="en-US"/>
              <a:t>CPU</a:t>
            </a:r>
          </a:p>
          <a:p>
            <a:pPr lvl="1"/>
            <a:r>
              <a:rPr lang="en-US"/>
              <a:t>Internal (main)</a:t>
            </a:r>
          </a:p>
          <a:p>
            <a:pPr lvl="1"/>
            <a:r>
              <a:rPr lang="en-US"/>
              <a:t>External (secondary)</a:t>
            </a:r>
          </a:p>
          <a:p>
            <a:r>
              <a:rPr lang="en-US"/>
              <a:t>Capacity</a:t>
            </a:r>
          </a:p>
          <a:p>
            <a:pPr lvl="1"/>
            <a:r>
              <a:rPr lang="en-US"/>
              <a:t>Word size</a:t>
            </a:r>
          </a:p>
          <a:p>
            <a:pPr lvl="1"/>
            <a:r>
              <a:rPr lang="en-US"/>
              <a:t>Number of words</a:t>
            </a:r>
          </a:p>
          <a:p>
            <a:r>
              <a:rPr lang="en-US"/>
              <a:t>Unit of transfer</a:t>
            </a:r>
          </a:p>
          <a:p>
            <a:pPr lvl="1"/>
            <a:r>
              <a:rPr lang="en-US"/>
              <a:t>Word</a:t>
            </a:r>
          </a:p>
          <a:p>
            <a:pPr lvl="1"/>
            <a:r>
              <a:rPr lang="en-US"/>
              <a:t>Block</a:t>
            </a:r>
          </a:p>
        </p:txBody>
      </p:sp>
      <p:sp>
        <p:nvSpPr>
          <p:cNvPr id="11269" name="Rectangle 5"/>
          <p:cNvSpPr>
            <a:spLocks noChangeArrowheads="1"/>
          </p:cNvSpPr>
          <p:nvPr/>
        </p:nvSpPr>
        <p:spPr bwMode="auto">
          <a:xfrm>
            <a:off x="4648200" y="1219200"/>
            <a:ext cx="4267200" cy="5486400"/>
          </a:xfrm>
          <a:prstGeom prst="rect">
            <a:avLst/>
          </a:prstGeom>
          <a:noFill/>
          <a:ln w="9525">
            <a:noFill/>
            <a:miter lim="800000"/>
            <a:headEnd/>
            <a:tailEnd/>
          </a:ln>
          <a:effectLst/>
        </p:spPr>
        <p:txBody>
          <a:bodyPr/>
          <a:lstStyle/>
          <a:p>
            <a:pPr marL="342900" indent="-342900">
              <a:spcBef>
                <a:spcPct val="20000"/>
              </a:spcBef>
              <a:buFontTx/>
              <a:buChar char="•"/>
            </a:pPr>
            <a:r>
              <a:rPr lang="en-US" sz="3200" b="0"/>
              <a:t>Access methods</a:t>
            </a:r>
          </a:p>
          <a:p>
            <a:pPr marL="742950" lvl="1" indent="-285750">
              <a:spcBef>
                <a:spcPct val="20000"/>
              </a:spcBef>
              <a:buFontTx/>
              <a:buChar char="–"/>
            </a:pPr>
            <a:r>
              <a:rPr lang="en-US" sz="2800" b="0"/>
              <a:t>Sequential access</a:t>
            </a:r>
          </a:p>
          <a:p>
            <a:pPr marL="742950" lvl="1" indent="-285750">
              <a:spcBef>
                <a:spcPct val="20000"/>
              </a:spcBef>
              <a:buFontTx/>
              <a:buChar char="–"/>
            </a:pPr>
            <a:r>
              <a:rPr lang="en-US" sz="2800" b="0"/>
              <a:t>Direct access</a:t>
            </a:r>
          </a:p>
          <a:p>
            <a:pPr marL="742950" lvl="1" indent="-285750">
              <a:spcBef>
                <a:spcPct val="20000"/>
              </a:spcBef>
              <a:buFontTx/>
              <a:buChar char="–"/>
            </a:pPr>
            <a:r>
              <a:rPr lang="en-US" sz="2800" b="0"/>
              <a:t>Random access</a:t>
            </a:r>
          </a:p>
          <a:p>
            <a:pPr marL="742950" lvl="1" indent="-285750">
              <a:spcBef>
                <a:spcPct val="20000"/>
              </a:spcBef>
              <a:buFontTx/>
              <a:buChar char="–"/>
            </a:pPr>
            <a:r>
              <a:rPr lang="en-US" sz="2800" b="0"/>
              <a:t>Associative access</a:t>
            </a:r>
          </a:p>
          <a:p>
            <a:pPr marL="342900" indent="-342900">
              <a:spcBef>
                <a:spcPct val="20000"/>
              </a:spcBef>
              <a:buFontTx/>
              <a:buChar char="•"/>
            </a:pPr>
            <a:r>
              <a:rPr lang="en-US" sz="3200" b="0"/>
              <a:t>Performance </a:t>
            </a:r>
          </a:p>
          <a:p>
            <a:pPr marL="742950" lvl="1" indent="-285750">
              <a:spcBef>
                <a:spcPct val="20000"/>
              </a:spcBef>
              <a:buFontTx/>
              <a:buChar char="–"/>
            </a:pPr>
            <a:r>
              <a:rPr lang="en-US" sz="2800" b="0"/>
              <a:t>Access time</a:t>
            </a:r>
          </a:p>
          <a:p>
            <a:pPr marL="742950" lvl="1" indent="-285750">
              <a:spcBef>
                <a:spcPct val="20000"/>
              </a:spcBef>
              <a:buFontTx/>
              <a:buChar char="–"/>
            </a:pPr>
            <a:r>
              <a:rPr lang="en-US" sz="2800" b="0"/>
              <a:t>Cycle time</a:t>
            </a:r>
          </a:p>
          <a:p>
            <a:pPr marL="742950" lvl="1" indent="-285750">
              <a:spcBef>
                <a:spcPct val="20000"/>
              </a:spcBef>
              <a:buFontTx/>
              <a:buChar char="–"/>
            </a:pPr>
            <a:r>
              <a:rPr lang="en-US" sz="2800" b="0"/>
              <a:t>Transfer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267">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11267">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11267">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11267">
                                            <p:txEl>
                                              <p:pRg st="3" end="3"/>
                                            </p:txEl>
                                          </p:spTgt>
                                        </p:tgtEl>
                                        <p:attrNameLst>
                                          <p:attrName>style.color</p:attrName>
                                        </p:attrNameLst>
                                      </p:cBhvr>
                                      <p:to>
                                        <a:srgbClr val="B2B2B2"/>
                                      </p:to>
                                    </p:animClr>
                                  </p:childTnLst>
                                </p:cTn>
                              </p:par>
                              <p:par>
                                <p:cTn id="13" presetID="1" presetClass="entr" presetSubtype="0" fill="hold" nodeType="with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7">
                                            <p:txEl>
                                              <p:pRg st="9" end="9"/>
                                            </p:txEl>
                                          </p:spTgt>
                                        </p:tgtEl>
                                        <p:attrNameLst>
                                          <p:attrName>style.visibility</p:attrName>
                                        </p:attrNameLst>
                                      </p:cBhvr>
                                      <p:to>
                                        <p:strVal val="visible"/>
                                      </p:to>
                                    </p:set>
                                  </p:childTnLst>
                                </p:cTn>
                              </p:par>
                              <p:par>
                                <p:cTn id="27" presetID="3" presetClass="emph" presetSubtype="2" fill="hold" nodeType="withEffect">
                                  <p:stCondLst>
                                    <p:cond delay="0"/>
                                  </p:stCondLst>
                                  <p:childTnLst>
                                    <p:animClr clrSpc="rgb" dir="cw">
                                      <p:cBhvr override="childStyle">
                                        <p:cTn id="28" dur="500" fill="hold"/>
                                        <p:tgtEl>
                                          <p:spTgt spid="11267">
                                            <p:txEl>
                                              <p:pRg st="4" end="4"/>
                                            </p:txEl>
                                          </p:spTgt>
                                        </p:tgtEl>
                                        <p:attrNameLst>
                                          <p:attrName>style.color</p:attrName>
                                        </p:attrNameLst>
                                      </p:cBhvr>
                                      <p:to>
                                        <a:srgbClr val="B2B2B2"/>
                                      </p:to>
                                    </p:animClr>
                                  </p:childTnLst>
                                </p:cTn>
                              </p:par>
                              <p:par>
                                <p:cTn id="29" presetID="3" presetClass="emph" presetSubtype="2" fill="hold" nodeType="withEffect">
                                  <p:stCondLst>
                                    <p:cond delay="0"/>
                                  </p:stCondLst>
                                  <p:childTnLst>
                                    <p:animClr clrSpc="rgb" dir="cw">
                                      <p:cBhvr override="childStyle">
                                        <p:cTn id="30" dur="500" fill="hold"/>
                                        <p:tgtEl>
                                          <p:spTgt spid="11267">
                                            <p:txEl>
                                              <p:pRg st="5" end="5"/>
                                            </p:txEl>
                                          </p:spTgt>
                                        </p:tgtEl>
                                        <p:attrNameLst>
                                          <p:attrName>style.color</p:attrName>
                                        </p:attrNameLst>
                                      </p:cBhvr>
                                      <p:to>
                                        <a:srgbClr val="B2B2B2"/>
                                      </p:to>
                                    </p:animClr>
                                  </p:childTnLst>
                                </p:cTn>
                              </p:par>
                              <p:par>
                                <p:cTn id="31" presetID="3" presetClass="emph" presetSubtype="2" fill="hold" nodeType="withEffect">
                                  <p:stCondLst>
                                    <p:cond delay="0"/>
                                  </p:stCondLst>
                                  <p:childTnLst>
                                    <p:animClr clrSpc="rgb" dir="cw">
                                      <p:cBhvr override="childStyle">
                                        <p:cTn id="32" dur="500" fill="hold"/>
                                        <p:tgtEl>
                                          <p:spTgt spid="11267">
                                            <p:txEl>
                                              <p:pRg st="6" end="6"/>
                                            </p:txEl>
                                          </p:spTgt>
                                        </p:tgtEl>
                                        <p:attrNameLst>
                                          <p:attrName>style.color</p:attrName>
                                        </p:attrNameLst>
                                      </p:cBhvr>
                                      <p:to>
                                        <a:srgbClr val="B2B2B2"/>
                                      </p:to>
                                    </p:animClr>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269">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269">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69">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69">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269">
                                            <p:txEl>
                                              <p:pRg st="4" end="4"/>
                                            </p:txEl>
                                          </p:spTgt>
                                        </p:tgtEl>
                                        <p:attrNameLst>
                                          <p:attrName>style.visibility</p:attrName>
                                        </p:attrNameLst>
                                      </p:cBhvr>
                                      <p:to>
                                        <p:strVal val="visible"/>
                                      </p:to>
                                    </p:set>
                                  </p:childTnLst>
                                </p:cTn>
                              </p:par>
                              <p:par>
                                <p:cTn id="45" presetID="3" presetClass="emph" presetSubtype="2" fill="hold" nodeType="withEffect">
                                  <p:stCondLst>
                                    <p:cond delay="0"/>
                                  </p:stCondLst>
                                  <p:childTnLst>
                                    <p:animClr clrSpc="rgb" dir="cw">
                                      <p:cBhvr override="childStyle">
                                        <p:cTn id="46" dur="500" fill="hold"/>
                                        <p:tgtEl>
                                          <p:spTgt spid="11267">
                                            <p:txEl>
                                              <p:pRg st="7" end="7"/>
                                            </p:txEl>
                                          </p:spTgt>
                                        </p:tgtEl>
                                        <p:attrNameLst>
                                          <p:attrName>style.color</p:attrName>
                                        </p:attrNameLst>
                                      </p:cBhvr>
                                      <p:to>
                                        <a:srgbClr val="B2B2B2"/>
                                      </p:to>
                                    </p:animClr>
                                  </p:childTnLst>
                                </p:cTn>
                              </p:par>
                              <p:par>
                                <p:cTn id="47" presetID="3" presetClass="emph" presetSubtype="2" fill="hold" nodeType="withEffect">
                                  <p:stCondLst>
                                    <p:cond delay="0"/>
                                  </p:stCondLst>
                                  <p:childTnLst>
                                    <p:animClr clrSpc="rgb" dir="cw">
                                      <p:cBhvr override="childStyle">
                                        <p:cTn id="48" dur="500" fill="hold"/>
                                        <p:tgtEl>
                                          <p:spTgt spid="11267">
                                            <p:txEl>
                                              <p:pRg st="8" end="8"/>
                                            </p:txEl>
                                          </p:spTgt>
                                        </p:tgtEl>
                                        <p:attrNameLst>
                                          <p:attrName>style.color</p:attrName>
                                        </p:attrNameLst>
                                      </p:cBhvr>
                                      <p:to>
                                        <a:srgbClr val="B2B2B2"/>
                                      </p:to>
                                    </p:animClr>
                                  </p:childTnLst>
                                </p:cTn>
                              </p:par>
                              <p:par>
                                <p:cTn id="49" presetID="3" presetClass="emph" presetSubtype="2" fill="hold" nodeType="withEffect">
                                  <p:stCondLst>
                                    <p:cond delay="0"/>
                                  </p:stCondLst>
                                  <p:childTnLst>
                                    <p:animClr clrSpc="rgb" dir="cw">
                                      <p:cBhvr override="childStyle">
                                        <p:cTn id="50" dur="500" fill="hold"/>
                                        <p:tgtEl>
                                          <p:spTgt spid="11267">
                                            <p:txEl>
                                              <p:pRg st="9" end="9"/>
                                            </p:txEl>
                                          </p:spTgt>
                                        </p:tgtEl>
                                        <p:attrNameLst>
                                          <p:attrName>style.color</p:attrName>
                                        </p:attrNameLst>
                                      </p:cBhvr>
                                      <p:to>
                                        <a:srgbClr val="B2B2B2"/>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269">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69">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69">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9">
                                            <p:txEl>
                                              <p:pRg st="8" end="8"/>
                                            </p:txEl>
                                          </p:spTgt>
                                        </p:tgtEl>
                                        <p:attrNameLst>
                                          <p:attrName>style.visibility</p:attrName>
                                        </p:attrNameLst>
                                      </p:cBhvr>
                                      <p:to>
                                        <p:strVal val="visible"/>
                                      </p:to>
                                    </p:set>
                                  </p:childTnLst>
                                </p:cTn>
                              </p:par>
                              <p:par>
                                <p:cTn id="61" presetID="3" presetClass="emph" presetSubtype="2" fill="hold" nodeType="withEffect">
                                  <p:stCondLst>
                                    <p:cond delay="0"/>
                                  </p:stCondLst>
                                  <p:childTnLst>
                                    <p:animClr clrSpc="rgb" dir="cw">
                                      <p:cBhvr override="childStyle">
                                        <p:cTn id="62" dur="500" fill="hold"/>
                                        <p:tgtEl>
                                          <p:spTgt spid="11269">
                                            <p:txEl>
                                              <p:pRg st="0" end="0"/>
                                            </p:txEl>
                                          </p:spTgt>
                                        </p:tgtEl>
                                        <p:attrNameLst>
                                          <p:attrName>style.color</p:attrName>
                                        </p:attrNameLst>
                                      </p:cBhvr>
                                      <p:to>
                                        <a:srgbClr val="B2B2B2"/>
                                      </p:to>
                                    </p:animClr>
                                  </p:childTnLst>
                                </p:cTn>
                              </p:par>
                              <p:par>
                                <p:cTn id="63" presetID="3" presetClass="emph" presetSubtype="2" fill="hold" nodeType="withEffect">
                                  <p:stCondLst>
                                    <p:cond delay="0"/>
                                  </p:stCondLst>
                                  <p:childTnLst>
                                    <p:animClr clrSpc="rgb" dir="cw">
                                      <p:cBhvr override="childStyle">
                                        <p:cTn id="64" dur="500" fill="hold"/>
                                        <p:tgtEl>
                                          <p:spTgt spid="11269">
                                            <p:txEl>
                                              <p:pRg st="1" end="1"/>
                                            </p:txEl>
                                          </p:spTgt>
                                        </p:tgtEl>
                                        <p:attrNameLst>
                                          <p:attrName>style.color</p:attrName>
                                        </p:attrNameLst>
                                      </p:cBhvr>
                                      <p:to>
                                        <a:srgbClr val="B2B2B2"/>
                                      </p:to>
                                    </p:animClr>
                                  </p:childTnLst>
                                </p:cTn>
                              </p:par>
                              <p:par>
                                <p:cTn id="65" presetID="3" presetClass="emph" presetSubtype="2" fill="hold" nodeType="withEffect">
                                  <p:stCondLst>
                                    <p:cond delay="0"/>
                                  </p:stCondLst>
                                  <p:childTnLst>
                                    <p:animClr clrSpc="rgb" dir="cw">
                                      <p:cBhvr override="childStyle">
                                        <p:cTn id="66" dur="500" fill="hold"/>
                                        <p:tgtEl>
                                          <p:spTgt spid="11269">
                                            <p:txEl>
                                              <p:pRg st="2" end="2"/>
                                            </p:txEl>
                                          </p:spTgt>
                                        </p:tgtEl>
                                        <p:attrNameLst>
                                          <p:attrName>style.color</p:attrName>
                                        </p:attrNameLst>
                                      </p:cBhvr>
                                      <p:to>
                                        <a:srgbClr val="B2B2B2"/>
                                      </p:to>
                                    </p:animClr>
                                  </p:childTnLst>
                                </p:cTn>
                              </p:par>
                              <p:par>
                                <p:cTn id="67" presetID="3" presetClass="emph" presetSubtype="2" fill="hold" nodeType="withEffect">
                                  <p:stCondLst>
                                    <p:cond delay="0"/>
                                  </p:stCondLst>
                                  <p:childTnLst>
                                    <p:animClr clrSpc="rgb" dir="cw">
                                      <p:cBhvr override="childStyle">
                                        <p:cTn id="68" dur="500" fill="hold"/>
                                        <p:tgtEl>
                                          <p:spTgt spid="11269">
                                            <p:txEl>
                                              <p:pRg st="3" end="3"/>
                                            </p:txEl>
                                          </p:spTgt>
                                        </p:tgtEl>
                                        <p:attrNameLst>
                                          <p:attrName>style.color</p:attrName>
                                        </p:attrNameLst>
                                      </p:cBhvr>
                                      <p:to>
                                        <a:srgbClr val="B2B2B2"/>
                                      </p:to>
                                    </p:animClr>
                                  </p:childTnLst>
                                </p:cTn>
                              </p:par>
                              <p:par>
                                <p:cTn id="69" presetID="3" presetClass="emph" presetSubtype="2" fill="hold" nodeType="withEffect">
                                  <p:stCondLst>
                                    <p:cond delay="0"/>
                                  </p:stCondLst>
                                  <p:childTnLst>
                                    <p:animClr clrSpc="rgb" dir="cw">
                                      <p:cBhvr override="childStyle">
                                        <p:cTn id="70" dur="500" fill="hold"/>
                                        <p:tgtEl>
                                          <p:spTgt spid="11269">
                                            <p:txEl>
                                              <p:pRg st="4" end="4"/>
                                            </p:txEl>
                                          </p:spTgt>
                                        </p:tgtEl>
                                        <p:attrNameLst>
                                          <p:attrName>style.color</p:attrName>
                                        </p:attrNameLst>
                                      </p:cBhvr>
                                      <p:to>
                                        <a:srgbClr val="B2B2B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5575" y="282575"/>
            <a:ext cx="8729663" cy="450850"/>
          </a:xfrm>
          <a:noFill/>
          <a:ln/>
        </p:spPr>
        <p:txBody>
          <a:bodyPr anchor="ctr"/>
          <a:lstStyle/>
          <a:p>
            <a:r>
              <a:rPr lang="en-US" altLang="ko-KR" sz="2400">
                <a:solidFill>
                  <a:schemeClr val="tx1"/>
                </a:solidFill>
              </a:rPr>
              <a:t>ASSOCIATIVE  MEMORY  PAGE  TABLE</a:t>
            </a:r>
          </a:p>
        </p:txBody>
      </p:sp>
      <p:sp>
        <p:nvSpPr>
          <p:cNvPr id="23555" name="Rectangle 3"/>
          <p:cNvSpPr>
            <a:spLocks noChangeArrowheads="1"/>
          </p:cNvSpPr>
          <p:nvPr/>
        </p:nvSpPr>
        <p:spPr bwMode="auto">
          <a:xfrm>
            <a:off x="630238" y="790575"/>
            <a:ext cx="5724525" cy="83185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Assume that </a:t>
            </a:r>
          </a:p>
          <a:p>
            <a:pPr defTabSz="762000">
              <a:lnSpc>
                <a:spcPct val="90000"/>
              </a:lnSpc>
            </a:pPr>
            <a:r>
              <a:rPr lang="en-US" altLang="ko-KR" sz="1800"/>
              <a:t>        Number of Blocks in memory = m</a:t>
            </a:r>
          </a:p>
          <a:p>
            <a:pPr defTabSz="762000">
              <a:lnSpc>
                <a:spcPct val="90000"/>
              </a:lnSpc>
            </a:pPr>
            <a:r>
              <a:rPr lang="en-US" altLang="ko-KR" sz="1800"/>
              <a:t>        Number of Pages in Virtual Address Space = n</a:t>
            </a:r>
          </a:p>
        </p:txBody>
      </p:sp>
      <p:sp>
        <p:nvSpPr>
          <p:cNvPr id="23556" name="Rectangle 4"/>
          <p:cNvSpPr>
            <a:spLocks noChangeArrowheads="1"/>
          </p:cNvSpPr>
          <p:nvPr/>
        </p:nvSpPr>
        <p:spPr bwMode="auto">
          <a:xfrm>
            <a:off x="630238" y="1646238"/>
            <a:ext cx="6181725" cy="207010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Page Table</a:t>
            </a:r>
          </a:p>
          <a:p>
            <a:pPr defTabSz="762000">
              <a:lnSpc>
                <a:spcPct val="90000"/>
              </a:lnSpc>
            </a:pPr>
            <a:r>
              <a:rPr lang="en-US" altLang="ko-KR" sz="1800"/>
              <a:t>      - Straight forward design -&gt; n entry table in memory</a:t>
            </a:r>
          </a:p>
          <a:p>
            <a:pPr defTabSz="762000">
              <a:lnSpc>
                <a:spcPct val="90000"/>
              </a:lnSpc>
            </a:pPr>
            <a:r>
              <a:rPr lang="en-US" altLang="ko-KR" sz="1800"/>
              <a:t>        Inefficient storage space utilization</a:t>
            </a:r>
          </a:p>
          <a:p>
            <a:pPr defTabSz="762000">
              <a:lnSpc>
                <a:spcPct val="90000"/>
              </a:lnSpc>
            </a:pPr>
            <a:r>
              <a:rPr lang="en-US" altLang="ko-KR" sz="1800"/>
              <a:t>        &lt;- n-m entries of the table is empty</a:t>
            </a:r>
          </a:p>
          <a:p>
            <a:pPr defTabSz="762000">
              <a:lnSpc>
                <a:spcPct val="90000"/>
              </a:lnSpc>
            </a:pPr>
            <a:endParaRPr lang="en-US" altLang="ko-KR" sz="1800"/>
          </a:p>
          <a:p>
            <a:pPr defTabSz="762000">
              <a:lnSpc>
                <a:spcPct val="90000"/>
              </a:lnSpc>
            </a:pPr>
            <a:r>
              <a:rPr lang="en-US" altLang="ko-KR" sz="1800"/>
              <a:t>      - More efficient method is m-entry Page Table</a:t>
            </a:r>
          </a:p>
          <a:p>
            <a:pPr defTabSz="762000">
              <a:lnSpc>
                <a:spcPct val="90000"/>
              </a:lnSpc>
            </a:pPr>
            <a:r>
              <a:rPr lang="en-US" altLang="ko-KR" sz="1800"/>
              <a:t>               Page Table made of an Associative Memory</a:t>
            </a:r>
          </a:p>
          <a:p>
            <a:pPr defTabSz="762000">
              <a:lnSpc>
                <a:spcPct val="90000"/>
              </a:lnSpc>
            </a:pPr>
            <a:r>
              <a:rPr lang="en-US" altLang="ko-KR" sz="1800"/>
              <a:t>               m words; (Page Number:Block Number)</a:t>
            </a:r>
          </a:p>
        </p:txBody>
      </p:sp>
      <p:grpSp>
        <p:nvGrpSpPr>
          <p:cNvPr id="2" name="Group 44"/>
          <p:cNvGrpSpPr>
            <a:grpSpLocks/>
          </p:cNvGrpSpPr>
          <p:nvPr/>
        </p:nvGrpSpPr>
        <p:grpSpPr bwMode="auto">
          <a:xfrm>
            <a:off x="3370263" y="3721100"/>
            <a:ext cx="3762375" cy="2327275"/>
            <a:chOff x="1439" y="2164"/>
            <a:chExt cx="3504" cy="1212"/>
          </a:xfrm>
        </p:grpSpPr>
        <p:sp>
          <p:nvSpPr>
            <p:cNvPr id="23557" name="Rectangle 5"/>
            <p:cNvSpPr>
              <a:spLocks noChangeArrowheads="1"/>
            </p:cNvSpPr>
            <p:nvPr/>
          </p:nvSpPr>
          <p:spPr bwMode="auto">
            <a:xfrm>
              <a:off x="1495" y="2448"/>
              <a:ext cx="2050" cy="83"/>
            </a:xfrm>
            <a:prstGeom prst="rect">
              <a:avLst/>
            </a:prstGeom>
            <a:noFill/>
            <a:ln w="25400">
              <a:solidFill>
                <a:srgbClr val="000000"/>
              </a:solidFill>
              <a:miter lim="800000"/>
              <a:headEnd/>
              <a:tailEnd/>
            </a:ln>
            <a:effectLst/>
          </p:spPr>
          <p:txBody>
            <a:bodyPr wrap="none" anchor="ctr"/>
            <a:lstStyle/>
            <a:p>
              <a:endParaRPr lang="en-US"/>
            </a:p>
          </p:txBody>
        </p:sp>
        <p:sp>
          <p:nvSpPr>
            <p:cNvPr id="23558" name="Rectangle 6"/>
            <p:cNvSpPr>
              <a:spLocks noChangeArrowheads="1"/>
            </p:cNvSpPr>
            <p:nvPr/>
          </p:nvSpPr>
          <p:spPr bwMode="auto">
            <a:xfrm>
              <a:off x="1548" y="2447"/>
              <a:ext cx="564"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1  0  1</a:t>
              </a:r>
            </a:p>
          </p:txBody>
        </p:sp>
        <p:sp>
          <p:nvSpPr>
            <p:cNvPr id="23559" name="Line 7"/>
            <p:cNvSpPr>
              <a:spLocks noChangeShapeType="1"/>
            </p:cNvSpPr>
            <p:nvPr/>
          </p:nvSpPr>
          <p:spPr bwMode="auto">
            <a:xfrm flipV="1">
              <a:off x="2121" y="2449"/>
              <a:ext cx="0" cy="87"/>
            </a:xfrm>
            <a:prstGeom prst="line">
              <a:avLst/>
            </a:prstGeom>
            <a:noFill/>
            <a:ln w="25400">
              <a:solidFill>
                <a:srgbClr val="000000"/>
              </a:solidFill>
              <a:round/>
              <a:headEnd/>
              <a:tailEnd/>
            </a:ln>
            <a:effectLst/>
          </p:spPr>
          <p:txBody>
            <a:bodyPr wrap="none" anchor="ctr"/>
            <a:lstStyle/>
            <a:p>
              <a:endParaRPr lang="en-US"/>
            </a:p>
          </p:txBody>
        </p:sp>
        <p:sp>
          <p:nvSpPr>
            <p:cNvPr id="23560" name="Rectangle 8"/>
            <p:cNvSpPr>
              <a:spLocks noChangeArrowheads="1"/>
            </p:cNvSpPr>
            <p:nvPr/>
          </p:nvSpPr>
          <p:spPr bwMode="auto">
            <a:xfrm>
              <a:off x="2292" y="2447"/>
              <a:ext cx="1022"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Line number</a:t>
              </a:r>
            </a:p>
          </p:txBody>
        </p:sp>
        <p:sp>
          <p:nvSpPr>
            <p:cNvPr id="23561" name="Rectangle 9"/>
            <p:cNvSpPr>
              <a:spLocks noChangeArrowheads="1"/>
            </p:cNvSpPr>
            <p:nvPr/>
          </p:nvSpPr>
          <p:spPr bwMode="auto">
            <a:xfrm>
              <a:off x="1494" y="2297"/>
              <a:ext cx="761"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no.</a:t>
              </a:r>
            </a:p>
          </p:txBody>
        </p:sp>
        <p:sp>
          <p:nvSpPr>
            <p:cNvPr id="23562" name="Rectangle 10"/>
            <p:cNvSpPr>
              <a:spLocks noChangeArrowheads="1"/>
            </p:cNvSpPr>
            <p:nvPr/>
          </p:nvSpPr>
          <p:spPr bwMode="auto">
            <a:xfrm>
              <a:off x="3546" y="2447"/>
              <a:ext cx="1397"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Argument register</a:t>
              </a:r>
            </a:p>
          </p:txBody>
        </p:sp>
        <p:sp>
          <p:nvSpPr>
            <p:cNvPr id="23563" name="Rectangle 11"/>
            <p:cNvSpPr>
              <a:spLocks noChangeArrowheads="1"/>
            </p:cNvSpPr>
            <p:nvPr/>
          </p:nvSpPr>
          <p:spPr bwMode="auto">
            <a:xfrm>
              <a:off x="1495" y="2636"/>
              <a:ext cx="1042" cy="83"/>
            </a:xfrm>
            <a:prstGeom prst="rect">
              <a:avLst/>
            </a:prstGeom>
            <a:noFill/>
            <a:ln w="25400">
              <a:solidFill>
                <a:srgbClr val="000000"/>
              </a:solidFill>
              <a:miter lim="800000"/>
              <a:headEnd/>
              <a:tailEnd/>
            </a:ln>
            <a:effectLst/>
          </p:spPr>
          <p:txBody>
            <a:bodyPr wrap="none" anchor="ctr"/>
            <a:lstStyle/>
            <a:p>
              <a:endParaRPr lang="en-US"/>
            </a:p>
          </p:txBody>
        </p:sp>
        <p:sp>
          <p:nvSpPr>
            <p:cNvPr id="23564" name="Rectangle 12"/>
            <p:cNvSpPr>
              <a:spLocks noChangeArrowheads="1"/>
            </p:cNvSpPr>
            <p:nvPr/>
          </p:nvSpPr>
          <p:spPr bwMode="auto">
            <a:xfrm>
              <a:off x="1548" y="2634"/>
              <a:ext cx="1040"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1  0  1      0  0</a:t>
              </a:r>
            </a:p>
          </p:txBody>
        </p:sp>
        <p:sp>
          <p:nvSpPr>
            <p:cNvPr id="23565" name="Rectangle 13"/>
            <p:cNvSpPr>
              <a:spLocks noChangeArrowheads="1"/>
            </p:cNvSpPr>
            <p:nvPr/>
          </p:nvSpPr>
          <p:spPr bwMode="auto">
            <a:xfrm>
              <a:off x="1495" y="2825"/>
              <a:ext cx="1042" cy="95"/>
            </a:xfrm>
            <a:prstGeom prst="rect">
              <a:avLst/>
            </a:prstGeom>
            <a:noFill/>
            <a:ln w="25400">
              <a:solidFill>
                <a:srgbClr val="000000"/>
              </a:solidFill>
              <a:miter lim="800000"/>
              <a:headEnd/>
              <a:tailEnd/>
            </a:ln>
            <a:effectLst/>
          </p:spPr>
          <p:txBody>
            <a:bodyPr wrap="none" anchor="ctr"/>
            <a:lstStyle/>
            <a:p>
              <a:endParaRPr lang="en-US"/>
            </a:p>
          </p:txBody>
        </p:sp>
        <p:sp>
          <p:nvSpPr>
            <p:cNvPr id="23566" name="Rectangle 14"/>
            <p:cNvSpPr>
              <a:spLocks noChangeArrowheads="1"/>
            </p:cNvSpPr>
            <p:nvPr/>
          </p:nvSpPr>
          <p:spPr bwMode="auto">
            <a:xfrm>
              <a:off x="1548" y="2823"/>
              <a:ext cx="1040"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0  0  1      1  1</a:t>
              </a:r>
            </a:p>
          </p:txBody>
        </p:sp>
        <p:sp>
          <p:nvSpPr>
            <p:cNvPr id="23567" name="Line 15"/>
            <p:cNvSpPr>
              <a:spLocks noChangeShapeType="1"/>
            </p:cNvSpPr>
            <p:nvPr/>
          </p:nvSpPr>
          <p:spPr bwMode="auto">
            <a:xfrm>
              <a:off x="2121" y="2825"/>
              <a:ext cx="0" cy="93"/>
            </a:xfrm>
            <a:prstGeom prst="line">
              <a:avLst/>
            </a:prstGeom>
            <a:noFill/>
            <a:ln w="25400">
              <a:solidFill>
                <a:srgbClr val="000000"/>
              </a:solidFill>
              <a:round/>
              <a:headEnd/>
              <a:tailEnd/>
            </a:ln>
            <a:effectLst/>
          </p:spPr>
          <p:txBody>
            <a:bodyPr wrap="none" anchor="ctr"/>
            <a:lstStyle/>
            <a:p>
              <a:endParaRPr lang="en-US"/>
            </a:p>
          </p:txBody>
        </p:sp>
        <p:sp>
          <p:nvSpPr>
            <p:cNvPr id="23568" name="Rectangle 16"/>
            <p:cNvSpPr>
              <a:spLocks noChangeArrowheads="1"/>
            </p:cNvSpPr>
            <p:nvPr/>
          </p:nvSpPr>
          <p:spPr bwMode="auto">
            <a:xfrm>
              <a:off x="1495" y="2919"/>
              <a:ext cx="1042" cy="95"/>
            </a:xfrm>
            <a:prstGeom prst="rect">
              <a:avLst/>
            </a:prstGeom>
            <a:noFill/>
            <a:ln w="25400">
              <a:solidFill>
                <a:srgbClr val="000000"/>
              </a:solidFill>
              <a:miter lim="800000"/>
              <a:headEnd/>
              <a:tailEnd/>
            </a:ln>
            <a:effectLst/>
          </p:spPr>
          <p:txBody>
            <a:bodyPr wrap="none" anchor="ctr"/>
            <a:lstStyle/>
            <a:p>
              <a:endParaRPr lang="en-US"/>
            </a:p>
          </p:txBody>
        </p:sp>
        <p:sp>
          <p:nvSpPr>
            <p:cNvPr id="23569" name="Rectangle 17"/>
            <p:cNvSpPr>
              <a:spLocks noChangeArrowheads="1"/>
            </p:cNvSpPr>
            <p:nvPr/>
          </p:nvSpPr>
          <p:spPr bwMode="auto">
            <a:xfrm>
              <a:off x="1548" y="2916"/>
              <a:ext cx="1040"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0  1  0      0  0</a:t>
              </a:r>
            </a:p>
          </p:txBody>
        </p:sp>
        <p:sp>
          <p:nvSpPr>
            <p:cNvPr id="23570" name="Line 18"/>
            <p:cNvSpPr>
              <a:spLocks noChangeShapeType="1"/>
            </p:cNvSpPr>
            <p:nvPr/>
          </p:nvSpPr>
          <p:spPr bwMode="auto">
            <a:xfrm>
              <a:off x="2121" y="2919"/>
              <a:ext cx="0" cy="97"/>
            </a:xfrm>
            <a:prstGeom prst="line">
              <a:avLst/>
            </a:prstGeom>
            <a:noFill/>
            <a:ln w="25400">
              <a:solidFill>
                <a:srgbClr val="000000"/>
              </a:solidFill>
              <a:round/>
              <a:headEnd/>
              <a:tailEnd/>
            </a:ln>
            <a:effectLst/>
          </p:spPr>
          <p:txBody>
            <a:bodyPr wrap="none" anchor="ctr"/>
            <a:lstStyle/>
            <a:p>
              <a:endParaRPr lang="en-US"/>
            </a:p>
          </p:txBody>
        </p:sp>
        <p:sp>
          <p:nvSpPr>
            <p:cNvPr id="23571" name="Rectangle 19"/>
            <p:cNvSpPr>
              <a:spLocks noChangeArrowheads="1"/>
            </p:cNvSpPr>
            <p:nvPr/>
          </p:nvSpPr>
          <p:spPr bwMode="auto">
            <a:xfrm>
              <a:off x="1495" y="3013"/>
              <a:ext cx="1042" cy="91"/>
            </a:xfrm>
            <a:prstGeom prst="rect">
              <a:avLst/>
            </a:prstGeom>
            <a:noFill/>
            <a:ln w="25400">
              <a:solidFill>
                <a:srgbClr val="000000"/>
              </a:solidFill>
              <a:miter lim="800000"/>
              <a:headEnd/>
              <a:tailEnd/>
            </a:ln>
            <a:effectLst/>
          </p:spPr>
          <p:txBody>
            <a:bodyPr wrap="none" anchor="ctr"/>
            <a:lstStyle/>
            <a:p>
              <a:endParaRPr lang="en-US"/>
            </a:p>
          </p:txBody>
        </p:sp>
        <p:sp>
          <p:nvSpPr>
            <p:cNvPr id="23572" name="Rectangle 20"/>
            <p:cNvSpPr>
              <a:spLocks noChangeArrowheads="1"/>
            </p:cNvSpPr>
            <p:nvPr/>
          </p:nvSpPr>
          <p:spPr bwMode="auto">
            <a:xfrm>
              <a:off x="1548" y="3012"/>
              <a:ext cx="1040" cy="133"/>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1  0  1      0  1</a:t>
              </a:r>
            </a:p>
          </p:txBody>
        </p:sp>
        <p:sp>
          <p:nvSpPr>
            <p:cNvPr id="23573" name="Line 21"/>
            <p:cNvSpPr>
              <a:spLocks noChangeShapeType="1"/>
            </p:cNvSpPr>
            <p:nvPr/>
          </p:nvSpPr>
          <p:spPr bwMode="auto">
            <a:xfrm>
              <a:off x="2121" y="3013"/>
              <a:ext cx="0" cy="100"/>
            </a:xfrm>
            <a:prstGeom prst="line">
              <a:avLst/>
            </a:prstGeom>
            <a:noFill/>
            <a:ln w="25400">
              <a:solidFill>
                <a:srgbClr val="000000"/>
              </a:solidFill>
              <a:round/>
              <a:headEnd/>
              <a:tailEnd/>
            </a:ln>
            <a:effectLst/>
          </p:spPr>
          <p:txBody>
            <a:bodyPr wrap="none" anchor="ctr"/>
            <a:lstStyle/>
            <a:p>
              <a:endParaRPr lang="en-US"/>
            </a:p>
          </p:txBody>
        </p:sp>
        <p:sp>
          <p:nvSpPr>
            <p:cNvPr id="23574" name="Rectangle 22"/>
            <p:cNvSpPr>
              <a:spLocks noChangeArrowheads="1"/>
            </p:cNvSpPr>
            <p:nvPr/>
          </p:nvSpPr>
          <p:spPr bwMode="auto">
            <a:xfrm>
              <a:off x="1495" y="3107"/>
              <a:ext cx="1042" cy="83"/>
            </a:xfrm>
            <a:prstGeom prst="rect">
              <a:avLst/>
            </a:prstGeom>
            <a:noFill/>
            <a:ln w="25400">
              <a:solidFill>
                <a:srgbClr val="000000"/>
              </a:solidFill>
              <a:miter lim="800000"/>
              <a:headEnd/>
              <a:tailEnd/>
            </a:ln>
            <a:effectLst/>
          </p:spPr>
          <p:txBody>
            <a:bodyPr wrap="none" anchor="ctr"/>
            <a:lstStyle/>
            <a:p>
              <a:endParaRPr lang="en-US"/>
            </a:p>
          </p:txBody>
        </p:sp>
        <p:sp>
          <p:nvSpPr>
            <p:cNvPr id="23575" name="Rectangle 23"/>
            <p:cNvSpPr>
              <a:spLocks noChangeArrowheads="1"/>
            </p:cNvSpPr>
            <p:nvPr/>
          </p:nvSpPr>
          <p:spPr bwMode="auto">
            <a:xfrm>
              <a:off x="1548" y="3106"/>
              <a:ext cx="1040"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1  1  0      1  0</a:t>
              </a:r>
            </a:p>
          </p:txBody>
        </p:sp>
        <p:sp>
          <p:nvSpPr>
            <p:cNvPr id="23576" name="Line 24"/>
            <p:cNvSpPr>
              <a:spLocks noChangeShapeType="1"/>
            </p:cNvSpPr>
            <p:nvPr/>
          </p:nvSpPr>
          <p:spPr bwMode="auto">
            <a:xfrm>
              <a:off x="2121" y="3107"/>
              <a:ext cx="0" cy="83"/>
            </a:xfrm>
            <a:prstGeom prst="line">
              <a:avLst/>
            </a:prstGeom>
            <a:noFill/>
            <a:ln w="25400">
              <a:solidFill>
                <a:srgbClr val="000000"/>
              </a:solidFill>
              <a:round/>
              <a:headEnd/>
              <a:tailEnd/>
            </a:ln>
            <a:effectLst/>
          </p:spPr>
          <p:txBody>
            <a:bodyPr wrap="none" anchor="ctr"/>
            <a:lstStyle/>
            <a:p>
              <a:endParaRPr lang="en-US"/>
            </a:p>
          </p:txBody>
        </p:sp>
        <p:sp>
          <p:nvSpPr>
            <p:cNvPr id="23577" name="Rectangle 25"/>
            <p:cNvSpPr>
              <a:spLocks noChangeArrowheads="1"/>
            </p:cNvSpPr>
            <p:nvPr/>
          </p:nvSpPr>
          <p:spPr bwMode="auto">
            <a:xfrm>
              <a:off x="2611" y="2634"/>
              <a:ext cx="987"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Key register</a:t>
              </a:r>
            </a:p>
          </p:txBody>
        </p:sp>
        <p:sp>
          <p:nvSpPr>
            <p:cNvPr id="23578" name="Rectangle 26"/>
            <p:cNvSpPr>
              <a:spLocks noChangeArrowheads="1"/>
            </p:cNvSpPr>
            <p:nvPr/>
          </p:nvSpPr>
          <p:spPr bwMode="auto">
            <a:xfrm>
              <a:off x="2611" y="2951"/>
              <a:ext cx="1545"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Associative memory</a:t>
              </a:r>
            </a:p>
          </p:txBody>
        </p:sp>
        <p:sp>
          <p:nvSpPr>
            <p:cNvPr id="23579" name="Rectangle 27"/>
            <p:cNvSpPr>
              <a:spLocks noChangeArrowheads="1"/>
            </p:cNvSpPr>
            <p:nvPr/>
          </p:nvSpPr>
          <p:spPr bwMode="auto">
            <a:xfrm>
              <a:off x="1439" y="3244"/>
              <a:ext cx="761"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no.</a:t>
              </a:r>
            </a:p>
          </p:txBody>
        </p:sp>
        <p:sp>
          <p:nvSpPr>
            <p:cNvPr id="23580" name="Rectangle 28"/>
            <p:cNvSpPr>
              <a:spLocks noChangeArrowheads="1"/>
            </p:cNvSpPr>
            <p:nvPr/>
          </p:nvSpPr>
          <p:spPr bwMode="auto">
            <a:xfrm>
              <a:off x="2038" y="3244"/>
              <a:ext cx="809"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Block no.</a:t>
              </a:r>
            </a:p>
          </p:txBody>
        </p:sp>
        <p:sp>
          <p:nvSpPr>
            <p:cNvPr id="23581" name="Rectangle 29"/>
            <p:cNvSpPr>
              <a:spLocks noChangeArrowheads="1"/>
            </p:cNvSpPr>
            <p:nvPr/>
          </p:nvSpPr>
          <p:spPr bwMode="auto">
            <a:xfrm>
              <a:off x="2047" y="2164"/>
              <a:ext cx="1193" cy="132"/>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Virtual address</a:t>
              </a:r>
            </a:p>
          </p:txBody>
        </p:sp>
        <p:grpSp>
          <p:nvGrpSpPr>
            <p:cNvPr id="3" name="Group 32"/>
            <p:cNvGrpSpPr>
              <a:grpSpLocks/>
            </p:cNvGrpSpPr>
            <p:nvPr/>
          </p:nvGrpSpPr>
          <p:grpSpPr bwMode="auto">
            <a:xfrm>
              <a:off x="1497" y="2266"/>
              <a:ext cx="2049" cy="77"/>
              <a:chOff x="1081" y="3273"/>
              <a:chExt cx="1480" cy="112"/>
            </a:xfrm>
          </p:grpSpPr>
          <p:sp>
            <p:nvSpPr>
              <p:cNvPr id="23582" name="Arc 30"/>
              <p:cNvSpPr>
                <a:spLocks/>
              </p:cNvSpPr>
              <p:nvPr/>
            </p:nvSpPr>
            <p:spPr bwMode="auto">
              <a:xfrm>
                <a:off x="1081" y="3273"/>
                <a:ext cx="740" cy="112"/>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noFill/>
              <a:ln w="25400" cap="rnd">
                <a:solidFill>
                  <a:srgbClr val="000000"/>
                </a:solidFill>
                <a:round/>
                <a:headEnd/>
                <a:tailEnd/>
              </a:ln>
              <a:effectLst/>
            </p:spPr>
            <p:txBody>
              <a:bodyPr wrap="none" anchor="ctr"/>
              <a:lstStyle/>
              <a:p>
                <a:endParaRPr lang="en-US"/>
              </a:p>
            </p:txBody>
          </p:sp>
          <p:sp>
            <p:nvSpPr>
              <p:cNvPr id="23583" name="Arc 31"/>
              <p:cNvSpPr>
                <a:spLocks/>
              </p:cNvSpPr>
              <p:nvPr/>
            </p:nvSpPr>
            <p:spPr bwMode="auto">
              <a:xfrm>
                <a:off x="1820" y="3273"/>
                <a:ext cx="741" cy="112"/>
              </a:xfrm>
              <a:custGeom>
                <a:avLst/>
                <a:gdLst>
                  <a:gd name="G0" fmla="+- 29 0 0"/>
                  <a:gd name="G1" fmla="+- 21600 0 0"/>
                  <a:gd name="G2" fmla="+- 21600 0 0"/>
                  <a:gd name="T0" fmla="*/ 0 w 21629"/>
                  <a:gd name="T1" fmla="*/ 0 h 21600"/>
                  <a:gd name="T2" fmla="*/ 21629 w 21629"/>
                  <a:gd name="T3" fmla="*/ 21600 h 21600"/>
                  <a:gd name="T4" fmla="*/ 29 w 21629"/>
                  <a:gd name="T5" fmla="*/ 21600 h 21600"/>
                </a:gdLst>
                <a:ahLst/>
                <a:cxnLst>
                  <a:cxn ang="0">
                    <a:pos x="T0" y="T1"/>
                  </a:cxn>
                  <a:cxn ang="0">
                    <a:pos x="T2" y="T3"/>
                  </a:cxn>
                  <a:cxn ang="0">
                    <a:pos x="T4" y="T5"/>
                  </a:cxn>
                </a:cxnLst>
                <a:rect l="0" t="0" r="r" b="b"/>
                <a:pathLst>
                  <a:path w="21629" h="21600" fill="none" extrusionOk="0">
                    <a:moveTo>
                      <a:pt x="0" y="0"/>
                    </a:moveTo>
                    <a:cubicBezTo>
                      <a:pt x="9" y="0"/>
                      <a:pt x="19" y="-1"/>
                      <a:pt x="29" y="0"/>
                    </a:cubicBezTo>
                    <a:cubicBezTo>
                      <a:pt x="11958" y="0"/>
                      <a:pt x="21629" y="9670"/>
                      <a:pt x="21629" y="21600"/>
                    </a:cubicBezTo>
                  </a:path>
                  <a:path w="21629" h="21600" stroke="0" extrusionOk="0">
                    <a:moveTo>
                      <a:pt x="0" y="0"/>
                    </a:moveTo>
                    <a:cubicBezTo>
                      <a:pt x="9" y="0"/>
                      <a:pt x="19" y="-1"/>
                      <a:pt x="29" y="0"/>
                    </a:cubicBezTo>
                    <a:cubicBezTo>
                      <a:pt x="11958" y="0"/>
                      <a:pt x="21629" y="9670"/>
                      <a:pt x="21629" y="21600"/>
                    </a:cubicBezTo>
                    <a:lnTo>
                      <a:pt x="29" y="21600"/>
                    </a:lnTo>
                    <a:close/>
                  </a:path>
                </a:pathLst>
              </a:custGeom>
              <a:noFill/>
              <a:ln w="25400" cap="rnd">
                <a:solidFill>
                  <a:srgbClr val="000000"/>
                </a:solidFill>
                <a:round/>
                <a:headEnd/>
                <a:tailEnd/>
              </a:ln>
              <a:effectLst/>
            </p:spPr>
            <p:txBody>
              <a:bodyPr wrap="none" anchor="ctr"/>
              <a:lstStyle/>
              <a:p>
                <a:endParaRPr lang="en-US"/>
              </a:p>
            </p:txBody>
          </p:sp>
        </p:grpSp>
        <p:grpSp>
          <p:nvGrpSpPr>
            <p:cNvPr id="4" name="Group 35"/>
            <p:cNvGrpSpPr>
              <a:grpSpLocks/>
            </p:cNvGrpSpPr>
            <p:nvPr/>
          </p:nvGrpSpPr>
          <p:grpSpPr bwMode="auto">
            <a:xfrm>
              <a:off x="1497" y="2393"/>
              <a:ext cx="609" cy="28"/>
              <a:chOff x="1081" y="3457"/>
              <a:chExt cx="440" cy="40"/>
            </a:xfrm>
          </p:grpSpPr>
          <p:sp>
            <p:nvSpPr>
              <p:cNvPr id="23585" name="Arc 33"/>
              <p:cNvSpPr>
                <a:spLocks/>
              </p:cNvSpPr>
              <p:nvPr/>
            </p:nvSpPr>
            <p:spPr bwMode="auto">
              <a:xfrm>
                <a:off x="1081" y="3457"/>
                <a:ext cx="220" cy="40"/>
              </a:xfrm>
              <a:custGeom>
                <a:avLst/>
                <a:gdLst>
                  <a:gd name="G0" fmla="+- 21600 0 0"/>
                  <a:gd name="G1" fmla="+- 21600 0 0"/>
                  <a:gd name="G2" fmla="+- 21600 0 0"/>
                  <a:gd name="T0" fmla="*/ 0 w 21600"/>
                  <a:gd name="T1" fmla="*/ 21600 h 21600"/>
                  <a:gd name="T2" fmla="*/ 2150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8"/>
                      <a:pt x="9611" y="54"/>
                      <a:pt x="21502" y="0"/>
                    </a:cubicBezTo>
                  </a:path>
                  <a:path w="21600" h="21600" stroke="0" extrusionOk="0">
                    <a:moveTo>
                      <a:pt x="0" y="21600"/>
                    </a:moveTo>
                    <a:cubicBezTo>
                      <a:pt x="0" y="9708"/>
                      <a:pt x="9611" y="54"/>
                      <a:pt x="21502" y="0"/>
                    </a:cubicBezTo>
                    <a:lnTo>
                      <a:pt x="21600" y="21600"/>
                    </a:lnTo>
                    <a:close/>
                  </a:path>
                </a:pathLst>
              </a:custGeom>
              <a:noFill/>
              <a:ln w="25400" cap="rnd">
                <a:solidFill>
                  <a:srgbClr val="000000"/>
                </a:solidFill>
                <a:round/>
                <a:headEnd/>
                <a:tailEnd/>
              </a:ln>
              <a:effectLst/>
            </p:spPr>
            <p:txBody>
              <a:bodyPr wrap="none" anchor="ctr"/>
              <a:lstStyle/>
              <a:p>
                <a:endParaRPr lang="en-US"/>
              </a:p>
            </p:txBody>
          </p:sp>
          <p:sp>
            <p:nvSpPr>
              <p:cNvPr id="23586" name="Arc 34"/>
              <p:cNvSpPr>
                <a:spLocks/>
              </p:cNvSpPr>
              <p:nvPr/>
            </p:nvSpPr>
            <p:spPr bwMode="auto">
              <a:xfrm>
                <a:off x="1300" y="3457"/>
                <a:ext cx="221" cy="40"/>
              </a:xfrm>
              <a:custGeom>
                <a:avLst/>
                <a:gdLst>
                  <a:gd name="G0" fmla="+- 98 0 0"/>
                  <a:gd name="G1" fmla="+- 21600 0 0"/>
                  <a:gd name="G2" fmla="+- 21600 0 0"/>
                  <a:gd name="T0" fmla="*/ 0 w 21698"/>
                  <a:gd name="T1" fmla="*/ 0 h 21600"/>
                  <a:gd name="T2" fmla="*/ 21698 w 21698"/>
                  <a:gd name="T3" fmla="*/ 21600 h 21600"/>
                  <a:gd name="T4" fmla="*/ 98 w 21698"/>
                  <a:gd name="T5" fmla="*/ 21600 h 21600"/>
                </a:gdLst>
                <a:ahLst/>
                <a:cxnLst>
                  <a:cxn ang="0">
                    <a:pos x="T0" y="T1"/>
                  </a:cxn>
                  <a:cxn ang="0">
                    <a:pos x="T2" y="T3"/>
                  </a:cxn>
                  <a:cxn ang="0">
                    <a:pos x="T4" y="T5"/>
                  </a:cxn>
                </a:cxnLst>
                <a:rect l="0" t="0" r="r" b="b"/>
                <a:pathLst>
                  <a:path w="21698" h="21600" fill="none" extrusionOk="0">
                    <a:moveTo>
                      <a:pt x="0" y="0"/>
                    </a:moveTo>
                    <a:cubicBezTo>
                      <a:pt x="32" y="0"/>
                      <a:pt x="65" y="-1"/>
                      <a:pt x="98" y="0"/>
                    </a:cubicBezTo>
                    <a:cubicBezTo>
                      <a:pt x="12027" y="0"/>
                      <a:pt x="21698" y="9670"/>
                      <a:pt x="21698" y="21600"/>
                    </a:cubicBezTo>
                  </a:path>
                  <a:path w="21698" h="21600" stroke="0" extrusionOk="0">
                    <a:moveTo>
                      <a:pt x="0" y="0"/>
                    </a:moveTo>
                    <a:cubicBezTo>
                      <a:pt x="32" y="0"/>
                      <a:pt x="65" y="-1"/>
                      <a:pt x="98" y="0"/>
                    </a:cubicBezTo>
                    <a:cubicBezTo>
                      <a:pt x="12027" y="0"/>
                      <a:pt x="21698" y="9670"/>
                      <a:pt x="21698" y="21600"/>
                    </a:cubicBezTo>
                    <a:lnTo>
                      <a:pt x="98" y="21600"/>
                    </a:lnTo>
                    <a:close/>
                  </a:path>
                </a:pathLst>
              </a:custGeom>
              <a:noFill/>
              <a:ln w="25400" cap="rnd">
                <a:solidFill>
                  <a:srgbClr val="000000"/>
                </a:solidFill>
                <a:round/>
                <a:headEnd/>
                <a:tailEnd/>
              </a:ln>
              <a:effectLst/>
            </p:spPr>
            <p:txBody>
              <a:bodyPr wrap="none" anchor="ctr"/>
              <a:lstStyle/>
              <a:p>
                <a:endParaRPr lang="en-US"/>
              </a:p>
            </p:txBody>
          </p:sp>
        </p:grpSp>
        <p:grpSp>
          <p:nvGrpSpPr>
            <p:cNvPr id="5" name="Group 38"/>
            <p:cNvGrpSpPr>
              <a:grpSpLocks/>
            </p:cNvGrpSpPr>
            <p:nvPr/>
          </p:nvGrpSpPr>
          <p:grpSpPr bwMode="auto">
            <a:xfrm>
              <a:off x="1497" y="3212"/>
              <a:ext cx="585" cy="34"/>
              <a:chOff x="1081" y="4640"/>
              <a:chExt cx="423" cy="48"/>
            </a:xfrm>
          </p:grpSpPr>
          <p:sp>
            <p:nvSpPr>
              <p:cNvPr id="23588" name="Arc 36"/>
              <p:cNvSpPr>
                <a:spLocks/>
              </p:cNvSpPr>
              <p:nvPr/>
            </p:nvSpPr>
            <p:spPr bwMode="auto">
              <a:xfrm>
                <a:off x="1081" y="4640"/>
                <a:ext cx="212"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a:p>
            </p:txBody>
          </p:sp>
          <p:sp>
            <p:nvSpPr>
              <p:cNvPr id="23589" name="Arc 37"/>
              <p:cNvSpPr>
                <a:spLocks/>
              </p:cNvSpPr>
              <p:nvPr/>
            </p:nvSpPr>
            <p:spPr bwMode="auto">
              <a:xfrm>
                <a:off x="1292" y="4640"/>
                <a:ext cx="212"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a:p>
            </p:txBody>
          </p:sp>
        </p:grpSp>
        <p:grpSp>
          <p:nvGrpSpPr>
            <p:cNvPr id="6" name="Group 41"/>
            <p:cNvGrpSpPr>
              <a:grpSpLocks/>
            </p:cNvGrpSpPr>
            <p:nvPr/>
          </p:nvGrpSpPr>
          <p:grpSpPr bwMode="auto">
            <a:xfrm>
              <a:off x="2150" y="3212"/>
              <a:ext cx="387" cy="34"/>
              <a:chOff x="1553" y="4640"/>
              <a:chExt cx="279" cy="48"/>
            </a:xfrm>
          </p:grpSpPr>
          <p:sp>
            <p:nvSpPr>
              <p:cNvPr id="23591" name="Arc 39"/>
              <p:cNvSpPr>
                <a:spLocks/>
              </p:cNvSpPr>
              <p:nvPr/>
            </p:nvSpPr>
            <p:spPr bwMode="auto">
              <a:xfrm>
                <a:off x="1553" y="4640"/>
                <a:ext cx="140" cy="4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US"/>
              </a:p>
            </p:txBody>
          </p:sp>
          <p:sp>
            <p:nvSpPr>
              <p:cNvPr id="23592" name="Arc 40"/>
              <p:cNvSpPr>
                <a:spLocks/>
              </p:cNvSpPr>
              <p:nvPr/>
            </p:nvSpPr>
            <p:spPr bwMode="auto">
              <a:xfrm>
                <a:off x="1692" y="4640"/>
                <a:ext cx="140" cy="4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a:p>
            </p:txBody>
          </p:sp>
        </p:grpSp>
      </p:grpSp>
      <p:sp>
        <p:nvSpPr>
          <p:cNvPr id="23594" name="Rectangle 42"/>
          <p:cNvSpPr>
            <a:spLocks noChangeArrowheads="1"/>
          </p:cNvSpPr>
          <p:nvPr/>
        </p:nvSpPr>
        <p:spPr bwMode="auto">
          <a:xfrm>
            <a:off x="782638" y="5929313"/>
            <a:ext cx="5794375" cy="58420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Page Fault</a:t>
            </a:r>
          </a:p>
          <a:p>
            <a:pPr defTabSz="762000">
              <a:lnSpc>
                <a:spcPct val="90000"/>
              </a:lnSpc>
            </a:pPr>
            <a:r>
              <a:rPr lang="en-US" altLang="ko-KR" sz="1800"/>
              <a:t>      Page number cannot be found in the Page Table</a:t>
            </a:r>
          </a:p>
        </p:txBody>
      </p:sp>
      <p:sp>
        <p:nvSpPr>
          <p:cNvPr id="23595" name="Rectangle 43"/>
          <p:cNvSpPr>
            <a:spLocks noChangeArrowheads="1"/>
          </p:cNvSpPr>
          <p:nvPr/>
        </p:nvSpPr>
        <p:spPr bwMode="auto">
          <a:xfrm>
            <a:off x="7680325" y="0"/>
            <a:ext cx="1463675"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Virtual Memory</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p:txBody>
          <a:bodyPr/>
          <a:lstStyle/>
          <a:p>
            <a:r>
              <a:rPr lang="en-US" sz="2000" dirty="0">
                <a:latin typeface="Times New Roman" pitchFamily="18" charset="0"/>
              </a:rPr>
              <a:t>Mapping table may be stored in separate memory or in main memory .</a:t>
            </a:r>
          </a:p>
          <a:p>
            <a:r>
              <a:rPr lang="en-US" sz="2000" dirty="0">
                <a:latin typeface="Times New Roman" pitchFamily="18" charset="0"/>
              </a:rPr>
              <a:t>Case1:</a:t>
            </a:r>
          </a:p>
          <a:p>
            <a:r>
              <a:rPr lang="en-US" sz="2000" dirty="0">
                <a:latin typeface="Times New Roman" pitchFamily="18" charset="0"/>
              </a:rPr>
              <a:t>Additional memory unit is required as well as one extra memory access time.</a:t>
            </a:r>
          </a:p>
          <a:p>
            <a:r>
              <a:rPr lang="en-US" sz="2000" dirty="0">
                <a:latin typeface="Times New Roman" pitchFamily="18" charset="0"/>
              </a:rPr>
              <a:t>Case2:</a:t>
            </a:r>
          </a:p>
          <a:p>
            <a:r>
              <a:rPr lang="en-US" sz="2000" dirty="0">
                <a:latin typeface="Times New Roman" pitchFamily="18" charset="0"/>
              </a:rPr>
              <a:t>Table space </a:t>
            </a:r>
            <a:r>
              <a:rPr lang="en-US" sz="2000" dirty="0" smtClean="0">
                <a:latin typeface="Times New Roman" pitchFamily="18" charset="0"/>
              </a:rPr>
              <a:t>from </a:t>
            </a:r>
            <a:r>
              <a:rPr lang="en-US" sz="2000" dirty="0">
                <a:latin typeface="Times New Roman" pitchFamily="18" charset="0"/>
              </a:rPr>
              <a:t>MM and two accesses to memory are required with </a:t>
            </a:r>
            <a:r>
              <a:rPr lang="en-US" sz="2000" dirty="0" err="1">
                <a:latin typeface="Times New Roman" pitchFamily="18" charset="0"/>
              </a:rPr>
              <a:t>pgm</a:t>
            </a:r>
            <a:r>
              <a:rPr lang="en-US" sz="2000" dirty="0">
                <a:latin typeface="Times New Roman" pitchFamily="18" charset="0"/>
              </a:rPr>
              <a:t> running at half speed.</a:t>
            </a:r>
          </a:p>
          <a:p>
            <a:r>
              <a:rPr lang="en-US" sz="2000" dirty="0">
                <a:latin typeface="Times New Roman" pitchFamily="18" charset="0"/>
              </a:rPr>
              <a:t>Case3:</a:t>
            </a:r>
          </a:p>
          <a:p>
            <a:r>
              <a:rPr lang="en-US" sz="2000" dirty="0">
                <a:latin typeface="Times New Roman" pitchFamily="18" charset="0"/>
              </a:rPr>
              <a:t>Use associative memory.</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7338" y="273050"/>
            <a:ext cx="8448675" cy="479425"/>
          </a:xfrm>
          <a:noFill/>
          <a:ln/>
        </p:spPr>
        <p:txBody>
          <a:bodyPr anchor="ctr"/>
          <a:lstStyle/>
          <a:p>
            <a:r>
              <a:rPr lang="en-US" altLang="ko-KR" sz="2400">
                <a:solidFill>
                  <a:schemeClr val="tx1"/>
                </a:solidFill>
              </a:rPr>
              <a:t>PAGE  REPLACEMENT  ALGORITHMS</a:t>
            </a:r>
          </a:p>
        </p:txBody>
      </p:sp>
      <p:sp>
        <p:nvSpPr>
          <p:cNvPr id="26627" name="Rectangle 3"/>
          <p:cNvSpPr>
            <a:spLocks noChangeArrowheads="1"/>
          </p:cNvSpPr>
          <p:nvPr/>
        </p:nvSpPr>
        <p:spPr bwMode="auto">
          <a:xfrm>
            <a:off x="346075" y="836613"/>
            <a:ext cx="647700" cy="330200"/>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u="sng"/>
              <a:t>FIFO</a:t>
            </a:r>
            <a:endParaRPr lang="en-US" altLang="ko-KR" sz="1800"/>
          </a:p>
        </p:txBody>
      </p:sp>
      <p:sp>
        <p:nvSpPr>
          <p:cNvPr id="26628" name="Rectangle 4"/>
          <p:cNvSpPr>
            <a:spLocks noChangeArrowheads="1"/>
          </p:cNvSpPr>
          <p:nvPr/>
        </p:nvSpPr>
        <p:spPr bwMode="auto">
          <a:xfrm>
            <a:off x="2579688" y="1138238"/>
            <a:ext cx="33337" cy="271462"/>
          </a:xfrm>
          <a:prstGeom prst="rect">
            <a:avLst/>
          </a:prstGeom>
          <a:noFill/>
          <a:ln w="12700">
            <a:noFill/>
            <a:miter lim="800000"/>
            <a:headEnd/>
            <a:tailEnd/>
          </a:ln>
          <a:effectLst/>
        </p:spPr>
        <p:txBody>
          <a:bodyPr wrap="none" anchor="ctr"/>
          <a:lstStyle/>
          <a:p>
            <a:endParaRPr lang="en-US"/>
          </a:p>
        </p:txBody>
      </p:sp>
      <p:sp>
        <p:nvSpPr>
          <p:cNvPr id="26629" name="Rectangle 5"/>
          <p:cNvSpPr>
            <a:spLocks noChangeArrowheads="1"/>
          </p:cNvSpPr>
          <p:nvPr/>
        </p:nvSpPr>
        <p:spPr bwMode="auto">
          <a:xfrm>
            <a:off x="2009775"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30" name="Line 6"/>
          <p:cNvSpPr>
            <a:spLocks noChangeShapeType="1"/>
          </p:cNvSpPr>
          <p:nvPr/>
        </p:nvSpPr>
        <p:spPr bwMode="auto">
          <a:xfrm>
            <a:off x="2009775" y="1673225"/>
            <a:ext cx="146050" cy="0"/>
          </a:xfrm>
          <a:prstGeom prst="line">
            <a:avLst/>
          </a:prstGeom>
          <a:noFill/>
          <a:ln w="25400">
            <a:solidFill>
              <a:srgbClr val="000000"/>
            </a:solidFill>
            <a:round/>
            <a:headEnd/>
            <a:tailEnd/>
          </a:ln>
          <a:effectLst/>
        </p:spPr>
        <p:txBody>
          <a:bodyPr wrap="none" anchor="ctr"/>
          <a:lstStyle/>
          <a:p>
            <a:endParaRPr lang="en-US"/>
          </a:p>
        </p:txBody>
      </p:sp>
      <p:sp>
        <p:nvSpPr>
          <p:cNvPr id="26631" name="Line 7"/>
          <p:cNvSpPr>
            <a:spLocks noChangeShapeType="1"/>
          </p:cNvSpPr>
          <p:nvPr/>
        </p:nvSpPr>
        <p:spPr bwMode="auto">
          <a:xfrm>
            <a:off x="2009775" y="1882775"/>
            <a:ext cx="146050" cy="0"/>
          </a:xfrm>
          <a:prstGeom prst="line">
            <a:avLst/>
          </a:prstGeom>
          <a:noFill/>
          <a:ln w="25400">
            <a:solidFill>
              <a:srgbClr val="000000"/>
            </a:solidFill>
            <a:round/>
            <a:headEnd/>
            <a:tailEnd/>
          </a:ln>
          <a:effectLst/>
        </p:spPr>
        <p:txBody>
          <a:bodyPr wrap="none" anchor="ctr"/>
          <a:lstStyle/>
          <a:p>
            <a:endParaRPr lang="en-US"/>
          </a:p>
        </p:txBody>
      </p:sp>
      <p:sp>
        <p:nvSpPr>
          <p:cNvPr id="26632" name="Rectangle 8"/>
          <p:cNvSpPr>
            <a:spLocks noChangeArrowheads="1"/>
          </p:cNvSpPr>
          <p:nvPr/>
        </p:nvSpPr>
        <p:spPr bwMode="auto">
          <a:xfrm>
            <a:off x="16970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33" name="Rectangle 9"/>
          <p:cNvSpPr>
            <a:spLocks noChangeArrowheads="1"/>
          </p:cNvSpPr>
          <p:nvPr/>
        </p:nvSpPr>
        <p:spPr bwMode="auto">
          <a:xfrm>
            <a:off x="1957388"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634" name="Rectangle 10"/>
          <p:cNvSpPr>
            <a:spLocks noChangeArrowheads="1"/>
          </p:cNvSpPr>
          <p:nvPr/>
        </p:nvSpPr>
        <p:spPr bwMode="auto">
          <a:xfrm>
            <a:off x="2366963" y="1471613"/>
            <a:ext cx="163512"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35" name="Line 11"/>
          <p:cNvSpPr>
            <a:spLocks noChangeShapeType="1"/>
          </p:cNvSpPr>
          <p:nvPr/>
        </p:nvSpPr>
        <p:spPr bwMode="auto">
          <a:xfrm>
            <a:off x="2366963" y="1673225"/>
            <a:ext cx="163512" cy="0"/>
          </a:xfrm>
          <a:prstGeom prst="line">
            <a:avLst/>
          </a:prstGeom>
          <a:noFill/>
          <a:ln w="25400">
            <a:solidFill>
              <a:srgbClr val="000000"/>
            </a:solidFill>
            <a:round/>
            <a:headEnd/>
            <a:tailEnd/>
          </a:ln>
          <a:effectLst/>
        </p:spPr>
        <p:txBody>
          <a:bodyPr wrap="none" anchor="ctr"/>
          <a:lstStyle/>
          <a:p>
            <a:endParaRPr lang="en-US"/>
          </a:p>
        </p:txBody>
      </p:sp>
      <p:sp>
        <p:nvSpPr>
          <p:cNvPr id="26636" name="Line 12"/>
          <p:cNvSpPr>
            <a:spLocks noChangeShapeType="1"/>
          </p:cNvSpPr>
          <p:nvPr/>
        </p:nvSpPr>
        <p:spPr bwMode="auto">
          <a:xfrm>
            <a:off x="2366963" y="1882775"/>
            <a:ext cx="163512" cy="0"/>
          </a:xfrm>
          <a:prstGeom prst="line">
            <a:avLst/>
          </a:prstGeom>
          <a:noFill/>
          <a:ln w="25400">
            <a:solidFill>
              <a:srgbClr val="000000"/>
            </a:solidFill>
            <a:round/>
            <a:headEnd/>
            <a:tailEnd/>
          </a:ln>
          <a:effectLst/>
        </p:spPr>
        <p:txBody>
          <a:bodyPr wrap="none" anchor="ctr"/>
          <a:lstStyle/>
          <a:p>
            <a:endParaRPr lang="en-US"/>
          </a:p>
        </p:txBody>
      </p:sp>
      <p:sp>
        <p:nvSpPr>
          <p:cNvPr id="26637" name="Rectangle 13"/>
          <p:cNvSpPr>
            <a:spLocks noChangeArrowheads="1"/>
          </p:cNvSpPr>
          <p:nvPr/>
        </p:nvSpPr>
        <p:spPr bwMode="auto">
          <a:xfrm>
            <a:off x="2070100"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38" name="Rectangle 14"/>
          <p:cNvSpPr>
            <a:spLocks noChangeArrowheads="1"/>
          </p:cNvSpPr>
          <p:nvPr/>
        </p:nvSpPr>
        <p:spPr bwMode="auto">
          <a:xfrm>
            <a:off x="2332038" y="14652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639" name="Rectangle 15"/>
          <p:cNvSpPr>
            <a:spLocks noChangeArrowheads="1"/>
          </p:cNvSpPr>
          <p:nvPr/>
        </p:nvSpPr>
        <p:spPr bwMode="auto">
          <a:xfrm>
            <a:off x="24288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40" name="Rectangle 16"/>
          <p:cNvSpPr>
            <a:spLocks noChangeArrowheads="1"/>
          </p:cNvSpPr>
          <p:nvPr/>
        </p:nvSpPr>
        <p:spPr bwMode="auto">
          <a:xfrm>
            <a:off x="28098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41" name="Rectangle 17"/>
          <p:cNvSpPr>
            <a:spLocks noChangeArrowheads="1"/>
          </p:cNvSpPr>
          <p:nvPr/>
        </p:nvSpPr>
        <p:spPr bwMode="auto">
          <a:xfrm>
            <a:off x="31861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42" name="Rectangle 18"/>
          <p:cNvSpPr>
            <a:spLocks noChangeArrowheads="1"/>
          </p:cNvSpPr>
          <p:nvPr/>
        </p:nvSpPr>
        <p:spPr bwMode="auto">
          <a:xfrm>
            <a:off x="35385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43" name="Rectangle 19"/>
          <p:cNvSpPr>
            <a:spLocks noChangeArrowheads="1"/>
          </p:cNvSpPr>
          <p:nvPr/>
        </p:nvSpPr>
        <p:spPr bwMode="auto">
          <a:xfrm>
            <a:off x="39131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644" name="Rectangle 20"/>
          <p:cNvSpPr>
            <a:spLocks noChangeArrowheads="1"/>
          </p:cNvSpPr>
          <p:nvPr/>
        </p:nvSpPr>
        <p:spPr bwMode="auto">
          <a:xfrm>
            <a:off x="428942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45" name="Rectangle 21"/>
          <p:cNvSpPr>
            <a:spLocks noChangeArrowheads="1"/>
          </p:cNvSpPr>
          <p:nvPr/>
        </p:nvSpPr>
        <p:spPr bwMode="auto">
          <a:xfrm>
            <a:off x="46466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46" name="Rectangle 22"/>
          <p:cNvSpPr>
            <a:spLocks noChangeArrowheads="1"/>
          </p:cNvSpPr>
          <p:nvPr/>
        </p:nvSpPr>
        <p:spPr bwMode="auto">
          <a:xfrm>
            <a:off x="502443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47" name="Rectangle 23"/>
          <p:cNvSpPr>
            <a:spLocks noChangeArrowheads="1"/>
          </p:cNvSpPr>
          <p:nvPr/>
        </p:nvSpPr>
        <p:spPr bwMode="auto">
          <a:xfrm>
            <a:off x="53959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48" name="Rectangle 24"/>
          <p:cNvSpPr>
            <a:spLocks noChangeArrowheads="1"/>
          </p:cNvSpPr>
          <p:nvPr/>
        </p:nvSpPr>
        <p:spPr bwMode="auto">
          <a:xfrm>
            <a:off x="575786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49" name="Rectangle 25"/>
          <p:cNvSpPr>
            <a:spLocks noChangeArrowheads="1"/>
          </p:cNvSpPr>
          <p:nvPr/>
        </p:nvSpPr>
        <p:spPr bwMode="auto">
          <a:xfrm>
            <a:off x="61325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50" name="Rectangle 26"/>
          <p:cNvSpPr>
            <a:spLocks noChangeArrowheads="1"/>
          </p:cNvSpPr>
          <p:nvPr/>
        </p:nvSpPr>
        <p:spPr bwMode="auto">
          <a:xfrm>
            <a:off x="650716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51" name="Rectangle 27"/>
          <p:cNvSpPr>
            <a:spLocks noChangeArrowheads="1"/>
          </p:cNvSpPr>
          <p:nvPr/>
        </p:nvSpPr>
        <p:spPr bwMode="auto">
          <a:xfrm>
            <a:off x="68691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52" name="Rectangle 28"/>
          <p:cNvSpPr>
            <a:spLocks noChangeArrowheads="1"/>
          </p:cNvSpPr>
          <p:nvPr/>
        </p:nvSpPr>
        <p:spPr bwMode="auto">
          <a:xfrm>
            <a:off x="7242175" y="11858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53" name="Rectangle 29"/>
          <p:cNvSpPr>
            <a:spLocks noChangeArrowheads="1"/>
          </p:cNvSpPr>
          <p:nvPr/>
        </p:nvSpPr>
        <p:spPr bwMode="auto">
          <a:xfrm>
            <a:off x="76215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654" name="Rectangle 30"/>
          <p:cNvSpPr>
            <a:spLocks noChangeArrowheads="1"/>
          </p:cNvSpPr>
          <p:nvPr/>
        </p:nvSpPr>
        <p:spPr bwMode="auto">
          <a:xfrm>
            <a:off x="1635125"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55" name="Line 31"/>
          <p:cNvSpPr>
            <a:spLocks noChangeShapeType="1"/>
          </p:cNvSpPr>
          <p:nvPr/>
        </p:nvSpPr>
        <p:spPr bwMode="auto">
          <a:xfrm>
            <a:off x="1635125" y="1673225"/>
            <a:ext cx="146050" cy="0"/>
          </a:xfrm>
          <a:prstGeom prst="line">
            <a:avLst/>
          </a:prstGeom>
          <a:noFill/>
          <a:ln w="25400">
            <a:solidFill>
              <a:srgbClr val="000000"/>
            </a:solidFill>
            <a:round/>
            <a:headEnd/>
            <a:tailEnd/>
          </a:ln>
          <a:effectLst/>
        </p:spPr>
        <p:txBody>
          <a:bodyPr wrap="none" anchor="ctr"/>
          <a:lstStyle/>
          <a:p>
            <a:endParaRPr lang="en-US"/>
          </a:p>
        </p:txBody>
      </p:sp>
      <p:sp>
        <p:nvSpPr>
          <p:cNvPr id="26656" name="Line 32"/>
          <p:cNvSpPr>
            <a:spLocks noChangeShapeType="1"/>
          </p:cNvSpPr>
          <p:nvPr/>
        </p:nvSpPr>
        <p:spPr bwMode="auto">
          <a:xfrm>
            <a:off x="1635125" y="1882775"/>
            <a:ext cx="146050" cy="0"/>
          </a:xfrm>
          <a:prstGeom prst="line">
            <a:avLst/>
          </a:prstGeom>
          <a:noFill/>
          <a:ln w="25400">
            <a:solidFill>
              <a:srgbClr val="000000"/>
            </a:solidFill>
            <a:round/>
            <a:headEnd/>
            <a:tailEnd/>
          </a:ln>
          <a:effectLst/>
        </p:spPr>
        <p:txBody>
          <a:bodyPr wrap="none" anchor="ctr"/>
          <a:lstStyle/>
          <a:p>
            <a:endParaRPr lang="en-US"/>
          </a:p>
        </p:txBody>
      </p:sp>
      <p:sp>
        <p:nvSpPr>
          <p:cNvPr id="26657" name="Rectangle 33"/>
          <p:cNvSpPr>
            <a:spLocks noChangeArrowheads="1"/>
          </p:cNvSpPr>
          <p:nvPr/>
        </p:nvSpPr>
        <p:spPr bwMode="auto">
          <a:xfrm>
            <a:off x="13223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658" name="Rectangle 34"/>
          <p:cNvSpPr>
            <a:spLocks noChangeArrowheads="1"/>
          </p:cNvSpPr>
          <p:nvPr/>
        </p:nvSpPr>
        <p:spPr bwMode="auto">
          <a:xfrm>
            <a:off x="7989888"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59" name="Rectangle 35"/>
          <p:cNvSpPr>
            <a:spLocks noChangeArrowheads="1"/>
          </p:cNvSpPr>
          <p:nvPr/>
        </p:nvSpPr>
        <p:spPr bwMode="auto">
          <a:xfrm>
            <a:off x="8355013" y="1185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60" name="Rectangle 36"/>
          <p:cNvSpPr>
            <a:spLocks noChangeArrowheads="1"/>
          </p:cNvSpPr>
          <p:nvPr/>
        </p:nvSpPr>
        <p:spPr bwMode="auto">
          <a:xfrm>
            <a:off x="195738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61" name="Rectangle 37"/>
          <p:cNvSpPr>
            <a:spLocks noChangeArrowheads="1"/>
          </p:cNvSpPr>
          <p:nvPr/>
        </p:nvSpPr>
        <p:spPr bwMode="auto">
          <a:xfrm>
            <a:off x="23272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62" name="Rectangle 38"/>
          <p:cNvSpPr>
            <a:spLocks noChangeArrowheads="1"/>
          </p:cNvSpPr>
          <p:nvPr/>
        </p:nvSpPr>
        <p:spPr bwMode="auto">
          <a:xfrm>
            <a:off x="1582738"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663" name="Rectangle 39"/>
          <p:cNvSpPr>
            <a:spLocks noChangeArrowheads="1"/>
          </p:cNvSpPr>
          <p:nvPr/>
        </p:nvSpPr>
        <p:spPr bwMode="auto">
          <a:xfrm>
            <a:off x="2322513" y="18637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64" name="Rectangle 40"/>
          <p:cNvSpPr>
            <a:spLocks noChangeArrowheads="1"/>
          </p:cNvSpPr>
          <p:nvPr/>
        </p:nvSpPr>
        <p:spPr bwMode="auto">
          <a:xfrm>
            <a:off x="2743200" y="1471613"/>
            <a:ext cx="147638"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65" name="Line 41"/>
          <p:cNvSpPr>
            <a:spLocks noChangeShapeType="1"/>
          </p:cNvSpPr>
          <p:nvPr/>
        </p:nvSpPr>
        <p:spPr bwMode="auto">
          <a:xfrm>
            <a:off x="2743200" y="1673225"/>
            <a:ext cx="147638" cy="0"/>
          </a:xfrm>
          <a:prstGeom prst="line">
            <a:avLst/>
          </a:prstGeom>
          <a:noFill/>
          <a:ln w="25400">
            <a:solidFill>
              <a:srgbClr val="000000"/>
            </a:solidFill>
            <a:round/>
            <a:headEnd/>
            <a:tailEnd/>
          </a:ln>
          <a:effectLst/>
        </p:spPr>
        <p:txBody>
          <a:bodyPr wrap="none" anchor="ctr"/>
          <a:lstStyle/>
          <a:p>
            <a:endParaRPr lang="en-US"/>
          </a:p>
        </p:txBody>
      </p:sp>
      <p:sp>
        <p:nvSpPr>
          <p:cNvPr id="26666" name="Line 42"/>
          <p:cNvSpPr>
            <a:spLocks noChangeShapeType="1"/>
          </p:cNvSpPr>
          <p:nvPr/>
        </p:nvSpPr>
        <p:spPr bwMode="auto">
          <a:xfrm>
            <a:off x="2743200" y="1882775"/>
            <a:ext cx="147638" cy="0"/>
          </a:xfrm>
          <a:prstGeom prst="line">
            <a:avLst/>
          </a:prstGeom>
          <a:noFill/>
          <a:ln w="25400">
            <a:solidFill>
              <a:srgbClr val="000000"/>
            </a:solidFill>
            <a:round/>
            <a:headEnd/>
            <a:tailEnd/>
          </a:ln>
          <a:effectLst/>
        </p:spPr>
        <p:txBody>
          <a:bodyPr wrap="none" anchor="ctr"/>
          <a:lstStyle/>
          <a:p>
            <a:endParaRPr lang="en-US"/>
          </a:p>
        </p:txBody>
      </p:sp>
      <p:sp>
        <p:nvSpPr>
          <p:cNvPr id="26667" name="Rectangle 43"/>
          <p:cNvSpPr>
            <a:spLocks noChangeArrowheads="1"/>
          </p:cNvSpPr>
          <p:nvPr/>
        </p:nvSpPr>
        <p:spPr bwMode="auto">
          <a:xfrm>
            <a:off x="2690813" y="14525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68" name="Rectangle 44"/>
          <p:cNvSpPr>
            <a:spLocks noChangeArrowheads="1"/>
          </p:cNvSpPr>
          <p:nvPr/>
        </p:nvSpPr>
        <p:spPr bwMode="auto">
          <a:xfrm>
            <a:off x="2690813"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69" name="Rectangle 45"/>
          <p:cNvSpPr>
            <a:spLocks noChangeArrowheads="1"/>
          </p:cNvSpPr>
          <p:nvPr/>
        </p:nvSpPr>
        <p:spPr bwMode="auto">
          <a:xfrm>
            <a:off x="2679700" y="18637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70" name="Rectangle 46"/>
          <p:cNvSpPr>
            <a:spLocks noChangeArrowheads="1"/>
          </p:cNvSpPr>
          <p:nvPr/>
        </p:nvSpPr>
        <p:spPr bwMode="auto">
          <a:xfrm>
            <a:off x="3478213" y="1471613"/>
            <a:ext cx="161925"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71" name="Line 47"/>
          <p:cNvSpPr>
            <a:spLocks noChangeShapeType="1"/>
          </p:cNvSpPr>
          <p:nvPr/>
        </p:nvSpPr>
        <p:spPr bwMode="auto">
          <a:xfrm>
            <a:off x="3478213" y="1673225"/>
            <a:ext cx="161925" cy="0"/>
          </a:xfrm>
          <a:prstGeom prst="line">
            <a:avLst/>
          </a:prstGeom>
          <a:noFill/>
          <a:ln w="25400">
            <a:solidFill>
              <a:srgbClr val="000000"/>
            </a:solidFill>
            <a:round/>
            <a:headEnd/>
            <a:tailEnd/>
          </a:ln>
          <a:effectLst/>
        </p:spPr>
        <p:txBody>
          <a:bodyPr wrap="none" anchor="ctr"/>
          <a:lstStyle/>
          <a:p>
            <a:endParaRPr lang="en-US"/>
          </a:p>
        </p:txBody>
      </p:sp>
      <p:sp>
        <p:nvSpPr>
          <p:cNvPr id="26672" name="Line 48"/>
          <p:cNvSpPr>
            <a:spLocks noChangeShapeType="1"/>
          </p:cNvSpPr>
          <p:nvPr/>
        </p:nvSpPr>
        <p:spPr bwMode="auto">
          <a:xfrm>
            <a:off x="3478213" y="1882775"/>
            <a:ext cx="161925" cy="0"/>
          </a:xfrm>
          <a:prstGeom prst="line">
            <a:avLst/>
          </a:prstGeom>
          <a:noFill/>
          <a:ln w="25400">
            <a:solidFill>
              <a:srgbClr val="000000"/>
            </a:solidFill>
            <a:round/>
            <a:headEnd/>
            <a:tailEnd/>
          </a:ln>
          <a:effectLst/>
        </p:spPr>
        <p:txBody>
          <a:bodyPr wrap="none" anchor="ctr"/>
          <a:lstStyle/>
          <a:p>
            <a:endParaRPr lang="en-US"/>
          </a:p>
        </p:txBody>
      </p:sp>
      <p:sp>
        <p:nvSpPr>
          <p:cNvPr id="26673" name="Rectangle 49"/>
          <p:cNvSpPr>
            <a:spLocks noChangeArrowheads="1"/>
          </p:cNvSpPr>
          <p:nvPr/>
        </p:nvSpPr>
        <p:spPr bwMode="auto">
          <a:xfrm>
            <a:off x="3421063"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74" name="Rectangle 50"/>
          <p:cNvSpPr>
            <a:spLocks noChangeArrowheads="1"/>
          </p:cNvSpPr>
          <p:nvPr/>
        </p:nvSpPr>
        <p:spPr bwMode="auto">
          <a:xfrm>
            <a:off x="34321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75" name="Rectangle 51"/>
          <p:cNvSpPr>
            <a:spLocks noChangeArrowheads="1"/>
          </p:cNvSpPr>
          <p:nvPr/>
        </p:nvSpPr>
        <p:spPr bwMode="auto">
          <a:xfrm>
            <a:off x="3421063" y="186372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676" name="Rectangle 52"/>
          <p:cNvSpPr>
            <a:spLocks noChangeArrowheads="1"/>
          </p:cNvSpPr>
          <p:nvPr/>
        </p:nvSpPr>
        <p:spPr bwMode="auto">
          <a:xfrm>
            <a:off x="3851275" y="1471613"/>
            <a:ext cx="147638"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77" name="Line 53"/>
          <p:cNvSpPr>
            <a:spLocks noChangeShapeType="1"/>
          </p:cNvSpPr>
          <p:nvPr/>
        </p:nvSpPr>
        <p:spPr bwMode="auto">
          <a:xfrm>
            <a:off x="3851275" y="1673225"/>
            <a:ext cx="147638" cy="0"/>
          </a:xfrm>
          <a:prstGeom prst="line">
            <a:avLst/>
          </a:prstGeom>
          <a:noFill/>
          <a:ln w="25400">
            <a:solidFill>
              <a:srgbClr val="000000"/>
            </a:solidFill>
            <a:round/>
            <a:headEnd/>
            <a:tailEnd/>
          </a:ln>
          <a:effectLst/>
        </p:spPr>
        <p:txBody>
          <a:bodyPr wrap="none" anchor="ctr"/>
          <a:lstStyle/>
          <a:p>
            <a:endParaRPr lang="en-US"/>
          </a:p>
        </p:txBody>
      </p:sp>
      <p:sp>
        <p:nvSpPr>
          <p:cNvPr id="26678" name="Line 54"/>
          <p:cNvSpPr>
            <a:spLocks noChangeShapeType="1"/>
          </p:cNvSpPr>
          <p:nvPr/>
        </p:nvSpPr>
        <p:spPr bwMode="auto">
          <a:xfrm>
            <a:off x="3851275" y="1882775"/>
            <a:ext cx="147638" cy="0"/>
          </a:xfrm>
          <a:prstGeom prst="line">
            <a:avLst/>
          </a:prstGeom>
          <a:noFill/>
          <a:ln w="25400">
            <a:solidFill>
              <a:srgbClr val="000000"/>
            </a:solidFill>
            <a:round/>
            <a:headEnd/>
            <a:tailEnd/>
          </a:ln>
          <a:effectLst/>
        </p:spPr>
        <p:txBody>
          <a:bodyPr wrap="none" anchor="ctr"/>
          <a:lstStyle/>
          <a:p>
            <a:endParaRPr lang="en-US"/>
          </a:p>
        </p:txBody>
      </p:sp>
      <p:sp>
        <p:nvSpPr>
          <p:cNvPr id="26679" name="Rectangle 55"/>
          <p:cNvSpPr>
            <a:spLocks noChangeArrowheads="1"/>
          </p:cNvSpPr>
          <p:nvPr/>
        </p:nvSpPr>
        <p:spPr bwMode="auto">
          <a:xfrm>
            <a:off x="379730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80" name="Rectangle 56"/>
          <p:cNvSpPr>
            <a:spLocks noChangeArrowheads="1"/>
          </p:cNvSpPr>
          <p:nvPr/>
        </p:nvSpPr>
        <p:spPr bwMode="auto">
          <a:xfrm>
            <a:off x="379095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81" name="Rectangle 57"/>
          <p:cNvSpPr>
            <a:spLocks noChangeArrowheads="1"/>
          </p:cNvSpPr>
          <p:nvPr/>
        </p:nvSpPr>
        <p:spPr bwMode="auto">
          <a:xfrm>
            <a:off x="3806825" y="18637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82" name="Rectangle 58"/>
          <p:cNvSpPr>
            <a:spLocks noChangeArrowheads="1"/>
          </p:cNvSpPr>
          <p:nvPr/>
        </p:nvSpPr>
        <p:spPr bwMode="auto">
          <a:xfrm>
            <a:off x="4227513"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83" name="Line 59"/>
          <p:cNvSpPr>
            <a:spLocks noChangeShapeType="1"/>
          </p:cNvSpPr>
          <p:nvPr/>
        </p:nvSpPr>
        <p:spPr bwMode="auto">
          <a:xfrm>
            <a:off x="4227513" y="1673225"/>
            <a:ext cx="146050" cy="0"/>
          </a:xfrm>
          <a:prstGeom prst="line">
            <a:avLst/>
          </a:prstGeom>
          <a:noFill/>
          <a:ln w="25400">
            <a:solidFill>
              <a:srgbClr val="000000"/>
            </a:solidFill>
            <a:round/>
            <a:headEnd/>
            <a:tailEnd/>
          </a:ln>
          <a:effectLst/>
        </p:spPr>
        <p:txBody>
          <a:bodyPr wrap="none" anchor="ctr"/>
          <a:lstStyle/>
          <a:p>
            <a:endParaRPr lang="en-US"/>
          </a:p>
        </p:txBody>
      </p:sp>
      <p:sp>
        <p:nvSpPr>
          <p:cNvPr id="26684" name="Line 60"/>
          <p:cNvSpPr>
            <a:spLocks noChangeShapeType="1"/>
          </p:cNvSpPr>
          <p:nvPr/>
        </p:nvSpPr>
        <p:spPr bwMode="auto">
          <a:xfrm>
            <a:off x="4227513" y="1882775"/>
            <a:ext cx="146050" cy="0"/>
          </a:xfrm>
          <a:prstGeom prst="line">
            <a:avLst/>
          </a:prstGeom>
          <a:noFill/>
          <a:ln w="25400">
            <a:solidFill>
              <a:srgbClr val="000000"/>
            </a:solidFill>
            <a:round/>
            <a:headEnd/>
            <a:tailEnd/>
          </a:ln>
          <a:effectLst/>
        </p:spPr>
        <p:txBody>
          <a:bodyPr wrap="none" anchor="ctr"/>
          <a:lstStyle/>
          <a:p>
            <a:endParaRPr lang="en-US"/>
          </a:p>
        </p:txBody>
      </p:sp>
      <p:sp>
        <p:nvSpPr>
          <p:cNvPr id="26685" name="Rectangle 61"/>
          <p:cNvSpPr>
            <a:spLocks noChangeArrowheads="1"/>
          </p:cNvSpPr>
          <p:nvPr/>
        </p:nvSpPr>
        <p:spPr bwMode="auto">
          <a:xfrm>
            <a:off x="4162425"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686" name="Rectangle 62"/>
          <p:cNvSpPr>
            <a:spLocks noChangeArrowheads="1"/>
          </p:cNvSpPr>
          <p:nvPr/>
        </p:nvSpPr>
        <p:spPr bwMode="auto">
          <a:xfrm>
            <a:off x="41687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687" name="Rectangle 63"/>
          <p:cNvSpPr>
            <a:spLocks noChangeArrowheads="1"/>
          </p:cNvSpPr>
          <p:nvPr/>
        </p:nvSpPr>
        <p:spPr bwMode="auto">
          <a:xfrm>
            <a:off x="41719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88" name="Rectangle 64"/>
          <p:cNvSpPr>
            <a:spLocks noChangeArrowheads="1"/>
          </p:cNvSpPr>
          <p:nvPr/>
        </p:nvSpPr>
        <p:spPr bwMode="auto">
          <a:xfrm>
            <a:off x="4586288" y="1471613"/>
            <a:ext cx="163512"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89" name="Line 65"/>
          <p:cNvSpPr>
            <a:spLocks noChangeShapeType="1"/>
          </p:cNvSpPr>
          <p:nvPr/>
        </p:nvSpPr>
        <p:spPr bwMode="auto">
          <a:xfrm>
            <a:off x="4586288" y="1673225"/>
            <a:ext cx="163512" cy="0"/>
          </a:xfrm>
          <a:prstGeom prst="line">
            <a:avLst/>
          </a:prstGeom>
          <a:noFill/>
          <a:ln w="25400">
            <a:solidFill>
              <a:srgbClr val="000000"/>
            </a:solidFill>
            <a:round/>
            <a:headEnd/>
            <a:tailEnd/>
          </a:ln>
          <a:effectLst/>
        </p:spPr>
        <p:txBody>
          <a:bodyPr wrap="none" anchor="ctr"/>
          <a:lstStyle/>
          <a:p>
            <a:endParaRPr lang="en-US"/>
          </a:p>
        </p:txBody>
      </p:sp>
      <p:sp>
        <p:nvSpPr>
          <p:cNvPr id="26690" name="Line 66"/>
          <p:cNvSpPr>
            <a:spLocks noChangeShapeType="1"/>
          </p:cNvSpPr>
          <p:nvPr/>
        </p:nvSpPr>
        <p:spPr bwMode="auto">
          <a:xfrm>
            <a:off x="4586288" y="1882775"/>
            <a:ext cx="163512" cy="0"/>
          </a:xfrm>
          <a:prstGeom prst="line">
            <a:avLst/>
          </a:prstGeom>
          <a:noFill/>
          <a:ln w="25400">
            <a:solidFill>
              <a:srgbClr val="000000"/>
            </a:solidFill>
            <a:round/>
            <a:headEnd/>
            <a:tailEnd/>
          </a:ln>
          <a:effectLst/>
        </p:spPr>
        <p:txBody>
          <a:bodyPr wrap="none" anchor="ctr"/>
          <a:lstStyle/>
          <a:p>
            <a:endParaRPr lang="en-US"/>
          </a:p>
        </p:txBody>
      </p:sp>
      <p:sp>
        <p:nvSpPr>
          <p:cNvPr id="26691" name="Rectangle 67"/>
          <p:cNvSpPr>
            <a:spLocks noChangeArrowheads="1"/>
          </p:cNvSpPr>
          <p:nvPr/>
        </p:nvSpPr>
        <p:spPr bwMode="auto">
          <a:xfrm>
            <a:off x="4540250" y="14652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692" name="Rectangle 68"/>
          <p:cNvSpPr>
            <a:spLocks noChangeArrowheads="1"/>
          </p:cNvSpPr>
          <p:nvPr/>
        </p:nvSpPr>
        <p:spPr bwMode="auto">
          <a:xfrm>
            <a:off x="45418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93" name="Rectangle 69"/>
          <p:cNvSpPr>
            <a:spLocks noChangeArrowheads="1"/>
          </p:cNvSpPr>
          <p:nvPr/>
        </p:nvSpPr>
        <p:spPr bwMode="auto">
          <a:xfrm>
            <a:off x="45402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694" name="Rectangle 70"/>
          <p:cNvSpPr>
            <a:spLocks noChangeArrowheads="1"/>
          </p:cNvSpPr>
          <p:nvPr/>
        </p:nvSpPr>
        <p:spPr bwMode="auto">
          <a:xfrm>
            <a:off x="4962525" y="1471613"/>
            <a:ext cx="144463"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695" name="Line 71"/>
          <p:cNvSpPr>
            <a:spLocks noChangeShapeType="1"/>
          </p:cNvSpPr>
          <p:nvPr/>
        </p:nvSpPr>
        <p:spPr bwMode="auto">
          <a:xfrm>
            <a:off x="4962525" y="1673225"/>
            <a:ext cx="144463" cy="0"/>
          </a:xfrm>
          <a:prstGeom prst="line">
            <a:avLst/>
          </a:prstGeom>
          <a:noFill/>
          <a:ln w="25400">
            <a:solidFill>
              <a:srgbClr val="000000"/>
            </a:solidFill>
            <a:round/>
            <a:headEnd/>
            <a:tailEnd/>
          </a:ln>
          <a:effectLst/>
        </p:spPr>
        <p:txBody>
          <a:bodyPr wrap="none" anchor="ctr"/>
          <a:lstStyle/>
          <a:p>
            <a:endParaRPr lang="en-US"/>
          </a:p>
        </p:txBody>
      </p:sp>
      <p:sp>
        <p:nvSpPr>
          <p:cNvPr id="26696" name="Line 72"/>
          <p:cNvSpPr>
            <a:spLocks noChangeShapeType="1"/>
          </p:cNvSpPr>
          <p:nvPr/>
        </p:nvSpPr>
        <p:spPr bwMode="auto">
          <a:xfrm>
            <a:off x="4962525" y="1882775"/>
            <a:ext cx="144463" cy="0"/>
          </a:xfrm>
          <a:prstGeom prst="line">
            <a:avLst/>
          </a:prstGeom>
          <a:noFill/>
          <a:ln w="25400">
            <a:solidFill>
              <a:srgbClr val="000000"/>
            </a:solidFill>
            <a:round/>
            <a:headEnd/>
            <a:tailEnd/>
          </a:ln>
          <a:effectLst/>
        </p:spPr>
        <p:txBody>
          <a:bodyPr wrap="none" anchor="ctr"/>
          <a:lstStyle/>
          <a:p>
            <a:endParaRPr lang="en-US"/>
          </a:p>
        </p:txBody>
      </p:sp>
      <p:sp>
        <p:nvSpPr>
          <p:cNvPr id="26697" name="Rectangle 73"/>
          <p:cNvSpPr>
            <a:spLocks noChangeArrowheads="1"/>
          </p:cNvSpPr>
          <p:nvPr/>
        </p:nvSpPr>
        <p:spPr bwMode="auto">
          <a:xfrm>
            <a:off x="4911725"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698" name="Rectangle 74"/>
          <p:cNvSpPr>
            <a:spLocks noChangeArrowheads="1"/>
          </p:cNvSpPr>
          <p:nvPr/>
        </p:nvSpPr>
        <p:spPr bwMode="auto">
          <a:xfrm>
            <a:off x="490220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699" name="Rectangle 75"/>
          <p:cNvSpPr>
            <a:spLocks noChangeArrowheads="1"/>
          </p:cNvSpPr>
          <p:nvPr/>
        </p:nvSpPr>
        <p:spPr bwMode="auto">
          <a:xfrm>
            <a:off x="490220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00" name="Rectangle 76"/>
          <p:cNvSpPr>
            <a:spLocks noChangeArrowheads="1"/>
          </p:cNvSpPr>
          <p:nvPr/>
        </p:nvSpPr>
        <p:spPr bwMode="auto">
          <a:xfrm>
            <a:off x="5335588" y="1471613"/>
            <a:ext cx="147637"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01" name="Line 77"/>
          <p:cNvSpPr>
            <a:spLocks noChangeShapeType="1"/>
          </p:cNvSpPr>
          <p:nvPr/>
        </p:nvSpPr>
        <p:spPr bwMode="auto">
          <a:xfrm>
            <a:off x="5335588" y="1673225"/>
            <a:ext cx="147637" cy="0"/>
          </a:xfrm>
          <a:prstGeom prst="line">
            <a:avLst/>
          </a:prstGeom>
          <a:noFill/>
          <a:ln w="25400">
            <a:solidFill>
              <a:srgbClr val="000000"/>
            </a:solidFill>
            <a:round/>
            <a:headEnd/>
            <a:tailEnd/>
          </a:ln>
          <a:effectLst/>
        </p:spPr>
        <p:txBody>
          <a:bodyPr wrap="none" anchor="ctr"/>
          <a:lstStyle/>
          <a:p>
            <a:endParaRPr lang="en-US"/>
          </a:p>
        </p:txBody>
      </p:sp>
      <p:sp>
        <p:nvSpPr>
          <p:cNvPr id="26702" name="Line 78"/>
          <p:cNvSpPr>
            <a:spLocks noChangeShapeType="1"/>
          </p:cNvSpPr>
          <p:nvPr/>
        </p:nvSpPr>
        <p:spPr bwMode="auto">
          <a:xfrm>
            <a:off x="5335588" y="1882775"/>
            <a:ext cx="147637" cy="0"/>
          </a:xfrm>
          <a:prstGeom prst="line">
            <a:avLst/>
          </a:prstGeom>
          <a:noFill/>
          <a:ln w="25400">
            <a:solidFill>
              <a:srgbClr val="000000"/>
            </a:solidFill>
            <a:round/>
            <a:headEnd/>
            <a:tailEnd/>
          </a:ln>
          <a:effectLst/>
        </p:spPr>
        <p:txBody>
          <a:bodyPr wrap="none" anchor="ctr"/>
          <a:lstStyle/>
          <a:p>
            <a:endParaRPr lang="en-US"/>
          </a:p>
        </p:txBody>
      </p:sp>
      <p:sp>
        <p:nvSpPr>
          <p:cNvPr id="26703" name="Rectangle 79"/>
          <p:cNvSpPr>
            <a:spLocks noChangeArrowheads="1"/>
          </p:cNvSpPr>
          <p:nvPr/>
        </p:nvSpPr>
        <p:spPr bwMode="auto">
          <a:xfrm>
            <a:off x="5283200" y="146526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04" name="Rectangle 80"/>
          <p:cNvSpPr>
            <a:spLocks noChangeArrowheads="1"/>
          </p:cNvSpPr>
          <p:nvPr/>
        </p:nvSpPr>
        <p:spPr bwMode="auto">
          <a:xfrm>
            <a:off x="5275263"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05" name="Rectangle 81"/>
          <p:cNvSpPr>
            <a:spLocks noChangeArrowheads="1"/>
          </p:cNvSpPr>
          <p:nvPr/>
        </p:nvSpPr>
        <p:spPr bwMode="auto">
          <a:xfrm>
            <a:off x="528320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06" name="Rectangle 82"/>
          <p:cNvSpPr>
            <a:spLocks noChangeArrowheads="1"/>
          </p:cNvSpPr>
          <p:nvPr/>
        </p:nvSpPr>
        <p:spPr bwMode="auto">
          <a:xfrm>
            <a:off x="6445250"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07" name="Line 83"/>
          <p:cNvSpPr>
            <a:spLocks noChangeShapeType="1"/>
          </p:cNvSpPr>
          <p:nvPr/>
        </p:nvSpPr>
        <p:spPr bwMode="auto">
          <a:xfrm>
            <a:off x="6445250" y="1673225"/>
            <a:ext cx="146050" cy="0"/>
          </a:xfrm>
          <a:prstGeom prst="line">
            <a:avLst/>
          </a:prstGeom>
          <a:noFill/>
          <a:ln w="25400">
            <a:solidFill>
              <a:srgbClr val="000000"/>
            </a:solidFill>
            <a:round/>
            <a:headEnd/>
            <a:tailEnd/>
          </a:ln>
          <a:effectLst/>
        </p:spPr>
        <p:txBody>
          <a:bodyPr wrap="none" anchor="ctr"/>
          <a:lstStyle/>
          <a:p>
            <a:endParaRPr lang="en-US"/>
          </a:p>
        </p:txBody>
      </p:sp>
      <p:sp>
        <p:nvSpPr>
          <p:cNvPr id="26708" name="Line 84"/>
          <p:cNvSpPr>
            <a:spLocks noChangeShapeType="1"/>
          </p:cNvSpPr>
          <p:nvPr/>
        </p:nvSpPr>
        <p:spPr bwMode="auto">
          <a:xfrm>
            <a:off x="6445250" y="1882775"/>
            <a:ext cx="146050" cy="0"/>
          </a:xfrm>
          <a:prstGeom prst="line">
            <a:avLst/>
          </a:prstGeom>
          <a:noFill/>
          <a:ln w="25400">
            <a:solidFill>
              <a:srgbClr val="000000"/>
            </a:solidFill>
            <a:round/>
            <a:headEnd/>
            <a:tailEnd/>
          </a:ln>
          <a:effectLst/>
        </p:spPr>
        <p:txBody>
          <a:bodyPr wrap="none" anchor="ctr"/>
          <a:lstStyle/>
          <a:p>
            <a:endParaRPr lang="en-US"/>
          </a:p>
        </p:txBody>
      </p:sp>
      <p:sp>
        <p:nvSpPr>
          <p:cNvPr id="26709" name="Rectangle 85"/>
          <p:cNvSpPr>
            <a:spLocks noChangeArrowheads="1"/>
          </p:cNvSpPr>
          <p:nvPr/>
        </p:nvSpPr>
        <p:spPr bwMode="auto">
          <a:xfrm>
            <a:off x="63817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10" name="Rectangle 86"/>
          <p:cNvSpPr>
            <a:spLocks noChangeArrowheads="1"/>
          </p:cNvSpPr>
          <p:nvPr/>
        </p:nvSpPr>
        <p:spPr bwMode="auto">
          <a:xfrm>
            <a:off x="63833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11" name="Rectangle 87"/>
          <p:cNvSpPr>
            <a:spLocks noChangeArrowheads="1"/>
          </p:cNvSpPr>
          <p:nvPr/>
        </p:nvSpPr>
        <p:spPr bwMode="auto">
          <a:xfrm>
            <a:off x="6391275"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12" name="Rectangle 88"/>
          <p:cNvSpPr>
            <a:spLocks noChangeArrowheads="1"/>
          </p:cNvSpPr>
          <p:nvPr/>
        </p:nvSpPr>
        <p:spPr bwMode="auto">
          <a:xfrm>
            <a:off x="6804025" y="1471613"/>
            <a:ext cx="163513"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13" name="Line 89"/>
          <p:cNvSpPr>
            <a:spLocks noChangeShapeType="1"/>
          </p:cNvSpPr>
          <p:nvPr/>
        </p:nvSpPr>
        <p:spPr bwMode="auto">
          <a:xfrm>
            <a:off x="6804025" y="1673225"/>
            <a:ext cx="163513" cy="0"/>
          </a:xfrm>
          <a:prstGeom prst="line">
            <a:avLst/>
          </a:prstGeom>
          <a:noFill/>
          <a:ln w="25400">
            <a:solidFill>
              <a:srgbClr val="000000"/>
            </a:solidFill>
            <a:round/>
            <a:headEnd/>
            <a:tailEnd/>
          </a:ln>
          <a:effectLst/>
        </p:spPr>
        <p:txBody>
          <a:bodyPr wrap="none" anchor="ctr"/>
          <a:lstStyle/>
          <a:p>
            <a:endParaRPr lang="en-US"/>
          </a:p>
        </p:txBody>
      </p:sp>
      <p:sp>
        <p:nvSpPr>
          <p:cNvPr id="26714" name="Line 90"/>
          <p:cNvSpPr>
            <a:spLocks noChangeShapeType="1"/>
          </p:cNvSpPr>
          <p:nvPr/>
        </p:nvSpPr>
        <p:spPr bwMode="auto">
          <a:xfrm>
            <a:off x="6804025" y="1882775"/>
            <a:ext cx="163513" cy="0"/>
          </a:xfrm>
          <a:prstGeom prst="line">
            <a:avLst/>
          </a:prstGeom>
          <a:noFill/>
          <a:ln w="25400">
            <a:solidFill>
              <a:srgbClr val="000000"/>
            </a:solidFill>
            <a:round/>
            <a:headEnd/>
            <a:tailEnd/>
          </a:ln>
          <a:effectLst/>
        </p:spPr>
        <p:txBody>
          <a:bodyPr wrap="none" anchor="ctr"/>
          <a:lstStyle/>
          <a:p>
            <a:endParaRPr lang="en-US"/>
          </a:p>
        </p:txBody>
      </p:sp>
      <p:sp>
        <p:nvSpPr>
          <p:cNvPr id="26715" name="Rectangle 91"/>
          <p:cNvSpPr>
            <a:spLocks noChangeArrowheads="1"/>
          </p:cNvSpPr>
          <p:nvPr/>
        </p:nvSpPr>
        <p:spPr bwMode="auto">
          <a:xfrm>
            <a:off x="675640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16" name="Rectangle 92"/>
          <p:cNvSpPr>
            <a:spLocks noChangeArrowheads="1"/>
          </p:cNvSpPr>
          <p:nvPr/>
        </p:nvSpPr>
        <p:spPr bwMode="auto">
          <a:xfrm>
            <a:off x="6759575"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17" name="Rectangle 93"/>
          <p:cNvSpPr>
            <a:spLocks noChangeArrowheads="1"/>
          </p:cNvSpPr>
          <p:nvPr/>
        </p:nvSpPr>
        <p:spPr bwMode="auto">
          <a:xfrm>
            <a:off x="6746875"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18" name="Rectangle 94"/>
          <p:cNvSpPr>
            <a:spLocks noChangeArrowheads="1"/>
          </p:cNvSpPr>
          <p:nvPr/>
        </p:nvSpPr>
        <p:spPr bwMode="auto">
          <a:xfrm>
            <a:off x="7929563" y="1471613"/>
            <a:ext cx="146050"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19" name="Line 95"/>
          <p:cNvSpPr>
            <a:spLocks noChangeShapeType="1"/>
          </p:cNvSpPr>
          <p:nvPr/>
        </p:nvSpPr>
        <p:spPr bwMode="auto">
          <a:xfrm>
            <a:off x="7929563" y="1673225"/>
            <a:ext cx="146050" cy="0"/>
          </a:xfrm>
          <a:prstGeom prst="line">
            <a:avLst/>
          </a:prstGeom>
          <a:noFill/>
          <a:ln w="25400">
            <a:solidFill>
              <a:srgbClr val="000000"/>
            </a:solidFill>
            <a:round/>
            <a:headEnd/>
            <a:tailEnd/>
          </a:ln>
          <a:effectLst/>
        </p:spPr>
        <p:txBody>
          <a:bodyPr wrap="none" anchor="ctr"/>
          <a:lstStyle/>
          <a:p>
            <a:endParaRPr lang="en-US"/>
          </a:p>
        </p:txBody>
      </p:sp>
      <p:sp>
        <p:nvSpPr>
          <p:cNvPr id="26720" name="Line 96"/>
          <p:cNvSpPr>
            <a:spLocks noChangeShapeType="1"/>
          </p:cNvSpPr>
          <p:nvPr/>
        </p:nvSpPr>
        <p:spPr bwMode="auto">
          <a:xfrm>
            <a:off x="7929563" y="1882775"/>
            <a:ext cx="146050" cy="0"/>
          </a:xfrm>
          <a:prstGeom prst="line">
            <a:avLst/>
          </a:prstGeom>
          <a:noFill/>
          <a:ln w="25400">
            <a:solidFill>
              <a:srgbClr val="000000"/>
            </a:solidFill>
            <a:round/>
            <a:headEnd/>
            <a:tailEnd/>
          </a:ln>
          <a:effectLst/>
        </p:spPr>
        <p:txBody>
          <a:bodyPr wrap="none" anchor="ctr"/>
          <a:lstStyle/>
          <a:p>
            <a:endParaRPr lang="en-US"/>
          </a:p>
        </p:txBody>
      </p:sp>
      <p:sp>
        <p:nvSpPr>
          <p:cNvPr id="26721" name="Rectangle 97"/>
          <p:cNvSpPr>
            <a:spLocks noChangeArrowheads="1"/>
          </p:cNvSpPr>
          <p:nvPr/>
        </p:nvSpPr>
        <p:spPr bwMode="auto">
          <a:xfrm>
            <a:off x="78676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22" name="Rectangle 98"/>
          <p:cNvSpPr>
            <a:spLocks noChangeArrowheads="1"/>
          </p:cNvSpPr>
          <p:nvPr/>
        </p:nvSpPr>
        <p:spPr bwMode="auto">
          <a:xfrm>
            <a:off x="7867650" y="16652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23" name="Rectangle 99"/>
          <p:cNvSpPr>
            <a:spLocks noChangeArrowheads="1"/>
          </p:cNvSpPr>
          <p:nvPr/>
        </p:nvSpPr>
        <p:spPr bwMode="auto">
          <a:xfrm>
            <a:off x="78676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24" name="Rectangle 100"/>
          <p:cNvSpPr>
            <a:spLocks noChangeArrowheads="1"/>
          </p:cNvSpPr>
          <p:nvPr/>
        </p:nvSpPr>
        <p:spPr bwMode="auto">
          <a:xfrm>
            <a:off x="8288338" y="1471613"/>
            <a:ext cx="161925"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25" name="Line 101"/>
          <p:cNvSpPr>
            <a:spLocks noChangeShapeType="1"/>
          </p:cNvSpPr>
          <p:nvPr/>
        </p:nvSpPr>
        <p:spPr bwMode="auto">
          <a:xfrm>
            <a:off x="8288338" y="1673225"/>
            <a:ext cx="161925" cy="0"/>
          </a:xfrm>
          <a:prstGeom prst="line">
            <a:avLst/>
          </a:prstGeom>
          <a:noFill/>
          <a:ln w="25400">
            <a:solidFill>
              <a:srgbClr val="000000"/>
            </a:solidFill>
            <a:round/>
            <a:headEnd/>
            <a:tailEnd/>
          </a:ln>
          <a:effectLst/>
        </p:spPr>
        <p:txBody>
          <a:bodyPr wrap="none" anchor="ctr"/>
          <a:lstStyle/>
          <a:p>
            <a:endParaRPr lang="en-US"/>
          </a:p>
        </p:txBody>
      </p:sp>
      <p:sp>
        <p:nvSpPr>
          <p:cNvPr id="26726" name="Line 102"/>
          <p:cNvSpPr>
            <a:spLocks noChangeShapeType="1"/>
          </p:cNvSpPr>
          <p:nvPr/>
        </p:nvSpPr>
        <p:spPr bwMode="auto">
          <a:xfrm>
            <a:off x="8288338" y="1882775"/>
            <a:ext cx="161925" cy="0"/>
          </a:xfrm>
          <a:prstGeom prst="line">
            <a:avLst/>
          </a:prstGeom>
          <a:noFill/>
          <a:ln w="25400">
            <a:solidFill>
              <a:srgbClr val="000000"/>
            </a:solidFill>
            <a:round/>
            <a:headEnd/>
            <a:tailEnd/>
          </a:ln>
          <a:effectLst/>
        </p:spPr>
        <p:txBody>
          <a:bodyPr wrap="none" anchor="ctr"/>
          <a:lstStyle/>
          <a:p>
            <a:endParaRPr lang="en-US"/>
          </a:p>
        </p:txBody>
      </p:sp>
      <p:sp>
        <p:nvSpPr>
          <p:cNvPr id="26727" name="Rectangle 103"/>
          <p:cNvSpPr>
            <a:spLocks noChangeArrowheads="1"/>
          </p:cNvSpPr>
          <p:nvPr/>
        </p:nvSpPr>
        <p:spPr bwMode="auto">
          <a:xfrm>
            <a:off x="8235950" y="14557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28" name="Rectangle 104"/>
          <p:cNvSpPr>
            <a:spLocks noChangeArrowheads="1"/>
          </p:cNvSpPr>
          <p:nvPr/>
        </p:nvSpPr>
        <p:spPr bwMode="auto">
          <a:xfrm>
            <a:off x="82375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29" name="Rectangle 105"/>
          <p:cNvSpPr>
            <a:spLocks noChangeArrowheads="1"/>
          </p:cNvSpPr>
          <p:nvPr/>
        </p:nvSpPr>
        <p:spPr bwMode="auto">
          <a:xfrm>
            <a:off x="8235950" y="1873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30" name="Rectangle 106"/>
          <p:cNvSpPr>
            <a:spLocks noChangeArrowheads="1"/>
          </p:cNvSpPr>
          <p:nvPr/>
        </p:nvSpPr>
        <p:spPr bwMode="auto">
          <a:xfrm>
            <a:off x="8662988" y="1471613"/>
            <a:ext cx="147637" cy="60166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31" name="Line 107"/>
          <p:cNvSpPr>
            <a:spLocks noChangeShapeType="1"/>
          </p:cNvSpPr>
          <p:nvPr/>
        </p:nvSpPr>
        <p:spPr bwMode="auto">
          <a:xfrm>
            <a:off x="8662988" y="1673225"/>
            <a:ext cx="147637" cy="0"/>
          </a:xfrm>
          <a:prstGeom prst="line">
            <a:avLst/>
          </a:prstGeom>
          <a:noFill/>
          <a:ln w="25400">
            <a:solidFill>
              <a:srgbClr val="000000"/>
            </a:solidFill>
            <a:round/>
            <a:headEnd/>
            <a:tailEnd/>
          </a:ln>
          <a:effectLst/>
        </p:spPr>
        <p:txBody>
          <a:bodyPr wrap="none" anchor="ctr"/>
          <a:lstStyle/>
          <a:p>
            <a:endParaRPr lang="en-US"/>
          </a:p>
        </p:txBody>
      </p:sp>
      <p:sp>
        <p:nvSpPr>
          <p:cNvPr id="26732" name="Line 108"/>
          <p:cNvSpPr>
            <a:spLocks noChangeShapeType="1"/>
          </p:cNvSpPr>
          <p:nvPr/>
        </p:nvSpPr>
        <p:spPr bwMode="auto">
          <a:xfrm>
            <a:off x="8662988" y="1882775"/>
            <a:ext cx="147637" cy="0"/>
          </a:xfrm>
          <a:prstGeom prst="line">
            <a:avLst/>
          </a:prstGeom>
          <a:noFill/>
          <a:ln w="25400">
            <a:solidFill>
              <a:srgbClr val="000000"/>
            </a:solidFill>
            <a:round/>
            <a:headEnd/>
            <a:tailEnd/>
          </a:ln>
          <a:effectLst/>
        </p:spPr>
        <p:txBody>
          <a:bodyPr wrap="none" anchor="ctr"/>
          <a:lstStyle/>
          <a:p>
            <a:endParaRPr lang="en-US"/>
          </a:p>
        </p:txBody>
      </p:sp>
      <p:sp>
        <p:nvSpPr>
          <p:cNvPr id="26733" name="Rectangle 109"/>
          <p:cNvSpPr>
            <a:spLocks noChangeArrowheads="1"/>
          </p:cNvSpPr>
          <p:nvPr/>
        </p:nvSpPr>
        <p:spPr bwMode="auto">
          <a:xfrm>
            <a:off x="8609013" y="14557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34" name="Rectangle 110"/>
          <p:cNvSpPr>
            <a:spLocks noChangeArrowheads="1"/>
          </p:cNvSpPr>
          <p:nvPr/>
        </p:nvSpPr>
        <p:spPr bwMode="auto">
          <a:xfrm>
            <a:off x="8605838" y="16652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35" name="Rectangle 111"/>
          <p:cNvSpPr>
            <a:spLocks noChangeArrowheads="1"/>
          </p:cNvSpPr>
          <p:nvPr/>
        </p:nvSpPr>
        <p:spPr bwMode="auto">
          <a:xfrm>
            <a:off x="8609013" y="18732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36" name="Rectangle 112"/>
          <p:cNvSpPr>
            <a:spLocks noChangeArrowheads="1"/>
          </p:cNvSpPr>
          <p:nvPr/>
        </p:nvSpPr>
        <p:spPr bwMode="auto">
          <a:xfrm>
            <a:off x="1471613" y="2155825"/>
            <a:ext cx="108426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frames</a:t>
            </a:r>
          </a:p>
        </p:txBody>
      </p:sp>
      <p:sp>
        <p:nvSpPr>
          <p:cNvPr id="26737" name="Rectangle 113"/>
          <p:cNvSpPr>
            <a:spLocks noChangeArrowheads="1"/>
          </p:cNvSpPr>
          <p:nvPr/>
        </p:nvSpPr>
        <p:spPr bwMode="auto">
          <a:xfrm>
            <a:off x="1403350" y="952500"/>
            <a:ext cx="13811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Reference string</a:t>
            </a:r>
          </a:p>
        </p:txBody>
      </p:sp>
      <p:sp>
        <p:nvSpPr>
          <p:cNvPr id="26738" name="Rectangle 114"/>
          <p:cNvSpPr>
            <a:spLocks noChangeArrowheads="1"/>
          </p:cNvSpPr>
          <p:nvPr/>
        </p:nvSpPr>
        <p:spPr bwMode="auto">
          <a:xfrm>
            <a:off x="1387475" y="3208338"/>
            <a:ext cx="355600" cy="233362"/>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a:t>
            </a:r>
          </a:p>
        </p:txBody>
      </p:sp>
      <p:sp>
        <p:nvSpPr>
          <p:cNvPr id="26739" name="Rectangle 115"/>
          <p:cNvSpPr>
            <a:spLocks noChangeArrowheads="1"/>
          </p:cNvSpPr>
          <p:nvPr/>
        </p:nvSpPr>
        <p:spPr bwMode="auto">
          <a:xfrm>
            <a:off x="609600" y="2613025"/>
            <a:ext cx="8220075" cy="132715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a:t>FIFO algorithm selects the page that has been in memory the longest time</a:t>
            </a:r>
          </a:p>
          <a:p>
            <a:pPr defTabSz="762000">
              <a:lnSpc>
                <a:spcPct val="90000"/>
              </a:lnSpc>
            </a:pPr>
            <a:r>
              <a:rPr lang="en-US" altLang="ko-KR" sz="1800"/>
              <a:t>Using a queue - every time a page is loaded, its </a:t>
            </a:r>
          </a:p>
          <a:p>
            <a:pPr defTabSz="762000">
              <a:lnSpc>
                <a:spcPct val="90000"/>
              </a:lnSpc>
            </a:pPr>
            <a:r>
              <a:rPr lang="en-US" altLang="ko-KR" sz="1800"/>
              <a:t>                           identification is inserted in the queue</a:t>
            </a:r>
          </a:p>
          <a:p>
            <a:pPr defTabSz="762000">
              <a:lnSpc>
                <a:spcPct val="90000"/>
              </a:lnSpc>
            </a:pPr>
            <a:r>
              <a:rPr lang="en-US" altLang="ko-KR" sz="1800"/>
              <a:t>Easy to implement</a:t>
            </a:r>
          </a:p>
          <a:p>
            <a:pPr defTabSz="762000">
              <a:lnSpc>
                <a:spcPct val="90000"/>
              </a:lnSpc>
            </a:pPr>
            <a:r>
              <a:rPr lang="en-US" altLang="ko-KR" sz="1800"/>
              <a:t>May result in a frequent page fault</a:t>
            </a:r>
          </a:p>
        </p:txBody>
      </p:sp>
      <p:sp>
        <p:nvSpPr>
          <p:cNvPr id="26740" name="Rectangle 116"/>
          <p:cNvSpPr>
            <a:spLocks noChangeArrowheads="1"/>
          </p:cNvSpPr>
          <p:nvPr/>
        </p:nvSpPr>
        <p:spPr bwMode="auto">
          <a:xfrm>
            <a:off x="314325" y="4054475"/>
            <a:ext cx="7594600" cy="330200"/>
          </a:xfrm>
          <a:prstGeom prst="rect">
            <a:avLst/>
          </a:prstGeom>
          <a:noFill/>
          <a:ln w="12700">
            <a:noFill/>
            <a:miter lim="800000"/>
            <a:headEnd/>
            <a:tailEnd/>
          </a:ln>
          <a:effectLst/>
        </p:spPr>
        <p:txBody>
          <a:bodyPr wrap="none" lIns="63500" tIns="25400" rIns="63500" bIns="25400">
            <a:spAutoFit/>
          </a:bodyPr>
          <a:lstStyle/>
          <a:p>
            <a:pPr defTabSz="762000">
              <a:lnSpc>
                <a:spcPct val="102000"/>
              </a:lnSpc>
            </a:pPr>
            <a:r>
              <a:rPr lang="en-US" altLang="ko-KR" sz="1800" u="sng"/>
              <a:t>Optimal Replacement</a:t>
            </a:r>
            <a:r>
              <a:rPr lang="en-US" altLang="ko-KR" sz="1800"/>
              <a:t> (OPT) - Lowest page fault rate of all algorithms</a:t>
            </a:r>
          </a:p>
        </p:txBody>
      </p:sp>
      <p:sp>
        <p:nvSpPr>
          <p:cNvPr id="26742" name="Rectangle 118"/>
          <p:cNvSpPr>
            <a:spLocks noChangeArrowheads="1"/>
          </p:cNvSpPr>
          <p:nvPr/>
        </p:nvSpPr>
        <p:spPr bwMode="auto">
          <a:xfrm>
            <a:off x="1014413" y="4514850"/>
            <a:ext cx="7797800" cy="328613"/>
          </a:xfrm>
          <a:prstGeom prst="rect">
            <a:avLst/>
          </a:prstGeom>
          <a:noFill/>
          <a:ln w="25400">
            <a:noFill/>
            <a:miter lim="800000"/>
            <a:headEnd/>
            <a:tailEnd/>
          </a:ln>
          <a:effectLst/>
        </p:spPr>
        <p:txBody>
          <a:bodyPr wrap="none" lIns="63500" tIns="25400" rIns="63500" bIns="25400">
            <a:spAutoFit/>
          </a:bodyPr>
          <a:lstStyle/>
          <a:p>
            <a:pPr defTabSz="762000">
              <a:lnSpc>
                <a:spcPct val="101000"/>
              </a:lnSpc>
            </a:pPr>
            <a:r>
              <a:rPr lang="en-US" altLang="ko-KR" sz="1800"/>
              <a:t>Replace that page which will not be used for the longest period of time</a:t>
            </a:r>
          </a:p>
        </p:txBody>
      </p:sp>
      <p:sp>
        <p:nvSpPr>
          <p:cNvPr id="26743" name="Rectangle 119"/>
          <p:cNvSpPr>
            <a:spLocks noChangeArrowheads="1"/>
          </p:cNvSpPr>
          <p:nvPr/>
        </p:nvSpPr>
        <p:spPr bwMode="auto">
          <a:xfrm>
            <a:off x="1001713" y="4486275"/>
            <a:ext cx="7837487" cy="344488"/>
          </a:xfrm>
          <a:prstGeom prst="rect">
            <a:avLst/>
          </a:prstGeom>
          <a:noFill/>
          <a:ln w="25400">
            <a:solidFill>
              <a:schemeClr val="tx1"/>
            </a:solidFill>
            <a:miter lim="800000"/>
            <a:headEnd/>
            <a:tailEnd/>
          </a:ln>
          <a:effectLst/>
        </p:spPr>
        <p:txBody>
          <a:bodyPr wrap="none" anchor="ctr"/>
          <a:lstStyle/>
          <a:p>
            <a:endParaRPr lang="en-US"/>
          </a:p>
        </p:txBody>
      </p:sp>
      <p:sp>
        <p:nvSpPr>
          <p:cNvPr id="26744" name="Rectangle 120"/>
          <p:cNvSpPr>
            <a:spLocks noChangeArrowheads="1"/>
          </p:cNvSpPr>
          <p:nvPr/>
        </p:nvSpPr>
        <p:spPr bwMode="auto">
          <a:xfrm>
            <a:off x="4360863" y="4811713"/>
            <a:ext cx="33337" cy="519112"/>
          </a:xfrm>
          <a:prstGeom prst="rect">
            <a:avLst/>
          </a:prstGeom>
          <a:noFill/>
          <a:ln w="12700">
            <a:noFill/>
            <a:miter lim="800000"/>
            <a:headEnd/>
            <a:tailEnd/>
          </a:ln>
          <a:effectLst/>
        </p:spPr>
        <p:txBody>
          <a:bodyPr wrap="none" anchor="ctr"/>
          <a:lstStyle/>
          <a:p>
            <a:endParaRPr lang="en-US"/>
          </a:p>
        </p:txBody>
      </p:sp>
      <p:sp>
        <p:nvSpPr>
          <p:cNvPr id="26745" name="Rectangle 121"/>
          <p:cNvSpPr>
            <a:spLocks noChangeArrowheads="1"/>
          </p:cNvSpPr>
          <p:nvPr/>
        </p:nvSpPr>
        <p:spPr bwMode="auto">
          <a:xfrm>
            <a:off x="137636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46" name="Line 122"/>
          <p:cNvSpPr>
            <a:spLocks noChangeShapeType="1"/>
          </p:cNvSpPr>
          <p:nvPr/>
        </p:nvSpPr>
        <p:spPr bwMode="auto">
          <a:xfrm>
            <a:off x="1376363" y="5730875"/>
            <a:ext cx="152400" cy="0"/>
          </a:xfrm>
          <a:prstGeom prst="line">
            <a:avLst/>
          </a:prstGeom>
          <a:noFill/>
          <a:ln w="25400">
            <a:solidFill>
              <a:srgbClr val="000000"/>
            </a:solidFill>
            <a:round/>
            <a:headEnd/>
            <a:tailEnd/>
          </a:ln>
          <a:effectLst/>
        </p:spPr>
        <p:txBody>
          <a:bodyPr wrap="none" anchor="ctr"/>
          <a:lstStyle/>
          <a:p>
            <a:endParaRPr lang="en-US"/>
          </a:p>
        </p:txBody>
      </p:sp>
      <p:sp>
        <p:nvSpPr>
          <p:cNvPr id="26747" name="Line 123"/>
          <p:cNvSpPr>
            <a:spLocks noChangeShapeType="1"/>
          </p:cNvSpPr>
          <p:nvPr/>
        </p:nvSpPr>
        <p:spPr bwMode="auto">
          <a:xfrm>
            <a:off x="1376363" y="5940425"/>
            <a:ext cx="152400" cy="0"/>
          </a:xfrm>
          <a:prstGeom prst="line">
            <a:avLst/>
          </a:prstGeom>
          <a:noFill/>
          <a:ln w="25400">
            <a:solidFill>
              <a:srgbClr val="000000"/>
            </a:solidFill>
            <a:round/>
            <a:headEnd/>
            <a:tailEnd/>
          </a:ln>
          <a:effectLst/>
        </p:spPr>
        <p:txBody>
          <a:bodyPr wrap="none" anchor="ctr"/>
          <a:lstStyle/>
          <a:p>
            <a:endParaRPr lang="en-US"/>
          </a:p>
        </p:txBody>
      </p:sp>
      <p:sp>
        <p:nvSpPr>
          <p:cNvPr id="26748" name="Rectangle 124"/>
          <p:cNvSpPr>
            <a:spLocks noChangeArrowheads="1"/>
          </p:cNvSpPr>
          <p:nvPr/>
        </p:nvSpPr>
        <p:spPr bwMode="auto">
          <a:xfrm>
            <a:off x="10525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49" name="Rectangle 125"/>
          <p:cNvSpPr>
            <a:spLocks noChangeArrowheads="1"/>
          </p:cNvSpPr>
          <p:nvPr/>
        </p:nvSpPr>
        <p:spPr bwMode="auto">
          <a:xfrm>
            <a:off x="133826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50" name="Rectangle 126"/>
          <p:cNvSpPr>
            <a:spLocks noChangeArrowheads="1"/>
          </p:cNvSpPr>
          <p:nvPr/>
        </p:nvSpPr>
        <p:spPr bwMode="auto">
          <a:xfrm>
            <a:off x="1747838" y="5527675"/>
            <a:ext cx="168275"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51" name="Line 127"/>
          <p:cNvSpPr>
            <a:spLocks noChangeShapeType="1"/>
          </p:cNvSpPr>
          <p:nvPr/>
        </p:nvSpPr>
        <p:spPr bwMode="auto">
          <a:xfrm>
            <a:off x="1747838" y="5730875"/>
            <a:ext cx="168275" cy="0"/>
          </a:xfrm>
          <a:prstGeom prst="line">
            <a:avLst/>
          </a:prstGeom>
          <a:noFill/>
          <a:ln w="25400">
            <a:solidFill>
              <a:srgbClr val="000000"/>
            </a:solidFill>
            <a:round/>
            <a:headEnd/>
            <a:tailEnd/>
          </a:ln>
          <a:effectLst/>
        </p:spPr>
        <p:txBody>
          <a:bodyPr wrap="none" anchor="ctr"/>
          <a:lstStyle/>
          <a:p>
            <a:endParaRPr lang="en-US"/>
          </a:p>
        </p:txBody>
      </p:sp>
      <p:sp>
        <p:nvSpPr>
          <p:cNvPr id="26752" name="Line 128"/>
          <p:cNvSpPr>
            <a:spLocks noChangeShapeType="1"/>
          </p:cNvSpPr>
          <p:nvPr/>
        </p:nvSpPr>
        <p:spPr bwMode="auto">
          <a:xfrm>
            <a:off x="1747838" y="5940425"/>
            <a:ext cx="168275" cy="0"/>
          </a:xfrm>
          <a:prstGeom prst="line">
            <a:avLst/>
          </a:prstGeom>
          <a:noFill/>
          <a:ln w="25400">
            <a:solidFill>
              <a:srgbClr val="000000"/>
            </a:solidFill>
            <a:round/>
            <a:headEnd/>
            <a:tailEnd/>
          </a:ln>
          <a:effectLst/>
        </p:spPr>
        <p:txBody>
          <a:bodyPr wrap="none" anchor="ctr"/>
          <a:lstStyle/>
          <a:p>
            <a:endParaRPr lang="en-US"/>
          </a:p>
        </p:txBody>
      </p:sp>
      <p:sp>
        <p:nvSpPr>
          <p:cNvPr id="26753" name="Rectangle 129"/>
          <p:cNvSpPr>
            <a:spLocks noChangeArrowheads="1"/>
          </p:cNvSpPr>
          <p:nvPr/>
        </p:nvSpPr>
        <p:spPr bwMode="auto">
          <a:xfrm>
            <a:off x="1441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54" name="Rectangle 130"/>
          <p:cNvSpPr>
            <a:spLocks noChangeArrowheads="1"/>
          </p:cNvSpPr>
          <p:nvPr/>
        </p:nvSpPr>
        <p:spPr bwMode="auto">
          <a:xfrm>
            <a:off x="170021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55" name="Rectangle 131"/>
          <p:cNvSpPr>
            <a:spLocks noChangeArrowheads="1"/>
          </p:cNvSpPr>
          <p:nvPr/>
        </p:nvSpPr>
        <p:spPr bwMode="auto">
          <a:xfrm>
            <a:off x="181292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56" name="Rectangle 132"/>
          <p:cNvSpPr>
            <a:spLocks noChangeArrowheads="1"/>
          </p:cNvSpPr>
          <p:nvPr/>
        </p:nvSpPr>
        <p:spPr bwMode="auto">
          <a:xfrm>
            <a:off x="22002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57" name="Rectangle 133"/>
          <p:cNvSpPr>
            <a:spLocks noChangeArrowheads="1"/>
          </p:cNvSpPr>
          <p:nvPr/>
        </p:nvSpPr>
        <p:spPr bwMode="auto">
          <a:xfrm>
            <a:off x="25892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58" name="Rectangle 134"/>
          <p:cNvSpPr>
            <a:spLocks noChangeArrowheads="1"/>
          </p:cNvSpPr>
          <p:nvPr/>
        </p:nvSpPr>
        <p:spPr bwMode="auto">
          <a:xfrm>
            <a:off x="29591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59" name="Rectangle 135"/>
          <p:cNvSpPr>
            <a:spLocks noChangeArrowheads="1"/>
          </p:cNvSpPr>
          <p:nvPr/>
        </p:nvSpPr>
        <p:spPr bwMode="auto">
          <a:xfrm>
            <a:off x="3346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760" name="Rectangle 136"/>
          <p:cNvSpPr>
            <a:spLocks noChangeArrowheads="1"/>
          </p:cNvSpPr>
          <p:nvPr/>
        </p:nvSpPr>
        <p:spPr bwMode="auto">
          <a:xfrm>
            <a:off x="3732213"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61" name="Rectangle 137"/>
          <p:cNvSpPr>
            <a:spLocks noChangeArrowheads="1"/>
          </p:cNvSpPr>
          <p:nvPr/>
        </p:nvSpPr>
        <p:spPr bwMode="auto">
          <a:xfrm>
            <a:off x="41052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62" name="Rectangle 138"/>
          <p:cNvSpPr>
            <a:spLocks noChangeArrowheads="1"/>
          </p:cNvSpPr>
          <p:nvPr/>
        </p:nvSpPr>
        <p:spPr bwMode="auto">
          <a:xfrm>
            <a:off x="44958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63" name="Rectangle 139"/>
          <p:cNvSpPr>
            <a:spLocks noChangeArrowheads="1"/>
          </p:cNvSpPr>
          <p:nvPr/>
        </p:nvSpPr>
        <p:spPr bwMode="auto">
          <a:xfrm>
            <a:off x="487838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64" name="Rectangle 140"/>
          <p:cNvSpPr>
            <a:spLocks noChangeArrowheads="1"/>
          </p:cNvSpPr>
          <p:nvPr/>
        </p:nvSpPr>
        <p:spPr bwMode="auto">
          <a:xfrm>
            <a:off x="52514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65" name="Rectangle 141"/>
          <p:cNvSpPr>
            <a:spLocks noChangeArrowheads="1"/>
          </p:cNvSpPr>
          <p:nvPr/>
        </p:nvSpPr>
        <p:spPr bwMode="auto">
          <a:xfrm>
            <a:off x="564197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66" name="Rectangle 142"/>
          <p:cNvSpPr>
            <a:spLocks noChangeArrowheads="1"/>
          </p:cNvSpPr>
          <p:nvPr/>
        </p:nvSpPr>
        <p:spPr bwMode="auto">
          <a:xfrm>
            <a:off x="6029325"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67" name="Rectangle 143"/>
          <p:cNvSpPr>
            <a:spLocks noChangeArrowheads="1"/>
          </p:cNvSpPr>
          <p:nvPr/>
        </p:nvSpPr>
        <p:spPr bwMode="auto">
          <a:xfrm>
            <a:off x="639603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68" name="Rectangle 144"/>
          <p:cNvSpPr>
            <a:spLocks noChangeArrowheads="1"/>
          </p:cNvSpPr>
          <p:nvPr/>
        </p:nvSpPr>
        <p:spPr bwMode="auto">
          <a:xfrm>
            <a:off x="67881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69" name="Rectangle 145"/>
          <p:cNvSpPr>
            <a:spLocks noChangeArrowheads="1"/>
          </p:cNvSpPr>
          <p:nvPr/>
        </p:nvSpPr>
        <p:spPr bwMode="auto">
          <a:xfrm>
            <a:off x="717550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70" name="Rectangle 146"/>
          <p:cNvSpPr>
            <a:spLocks noChangeArrowheads="1"/>
          </p:cNvSpPr>
          <p:nvPr/>
        </p:nvSpPr>
        <p:spPr bwMode="auto">
          <a:xfrm>
            <a:off x="98901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71" name="Line 147"/>
          <p:cNvSpPr>
            <a:spLocks noChangeShapeType="1"/>
          </p:cNvSpPr>
          <p:nvPr/>
        </p:nvSpPr>
        <p:spPr bwMode="auto">
          <a:xfrm>
            <a:off x="989013" y="5730875"/>
            <a:ext cx="152400" cy="0"/>
          </a:xfrm>
          <a:prstGeom prst="line">
            <a:avLst/>
          </a:prstGeom>
          <a:noFill/>
          <a:ln w="25400">
            <a:solidFill>
              <a:srgbClr val="000000"/>
            </a:solidFill>
            <a:round/>
            <a:headEnd/>
            <a:tailEnd/>
          </a:ln>
          <a:effectLst/>
        </p:spPr>
        <p:txBody>
          <a:bodyPr wrap="none" anchor="ctr"/>
          <a:lstStyle/>
          <a:p>
            <a:endParaRPr lang="en-US"/>
          </a:p>
        </p:txBody>
      </p:sp>
      <p:sp>
        <p:nvSpPr>
          <p:cNvPr id="26772" name="Line 148"/>
          <p:cNvSpPr>
            <a:spLocks noChangeShapeType="1"/>
          </p:cNvSpPr>
          <p:nvPr/>
        </p:nvSpPr>
        <p:spPr bwMode="auto">
          <a:xfrm>
            <a:off x="989013" y="5940425"/>
            <a:ext cx="152400" cy="0"/>
          </a:xfrm>
          <a:prstGeom prst="line">
            <a:avLst/>
          </a:prstGeom>
          <a:noFill/>
          <a:ln w="25400">
            <a:solidFill>
              <a:srgbClr val="000000"/>
            </a:solidFill>
            <a:round/>
            <a:headEnd/>
            <a:tailEnd/>
          </a:ln>
          <a:effectLst/>
        </p:spPr>
        <p:txBody>
          <a:bodyPr wrap="none" anchor="ctr"/>
          <a:lstStyle/>
          <a:p>
            <a:endParaRPr lang="en-US"/>
          </a:p>
        </p:txBody>
      </p:sp>
      <p:sp>
        <p:nvSpPr>
          <p:cNvPr id="26773" name="Rectangle 149"/>
          <p:cNvSpPr>
            <a:spLocks noChangeArrowheads="1"/>
          </p:cNvSpPr>
          <p:nvPr/>
        </p:nvSpPr>
        <p:spPr bwMode="auto">
          <a:xfrm>
            <a:off x="6667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74" name="Rectangle 150"/>
          <p:cNvSpPr>
            <a:spLocks noChangeArrowheads="1"/>
          </p:cNvSpPr>
          <p:nvPr/>
        </p:nvSpPr>
        <p:spPr bwMode="auto">
          <a:xfrm>
            <a:off x="7562850" y="524033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75" name="Rectangle 151"/>
          <p:cNvSpPr>
            <a:spLocks noChangeArrowheads="1"/>
          </p:cNvSpPr>
          <p:nvPr/>
        </p:nvSpPr>
        <p:spPr bwMode="auto">
          <a:xfrm>
            <a:off x="7932738" y="524033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76" name="Rectangle 152"/>
          <p:cNvSpPr>
            <a:spLocks noChangeArrowheads="1"/>
          </p:cNvSpPr>
          <p:nvPr/>
        </p:nvSpPr>
        <p:spPr bwMode="auto">
          <a:xfrm>
            <a:off x="1319213" y="57181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77" name="Rectangle 153"/>
          <p:cNvSpPr>
            <a:spLocks noChangeArrowheads="1"/>
          </p:cNvSpPr>
          <p:nvPr/>
        </p:nvSpPr>
        <p:spPr bwMode="auto">
          <a:xfrm>
            <a:off x="1701800"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78" name="Rectangle 154"/>
          <p:cNvSpPr>
            <a:spLocks noChangeArrowheads="1"/>
          </p:cNvSpPr>
          <p:nvPr/>
        </p:nvSpPr>
        <p:spPr bwMode="auto">
          <a:xfrm>
            <a:off x="933450" y="55133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779" name="Rectangle 155"/>
          <p:cNvSpPr>
            <a:spLocks noChangeArrowheads="1"/>
          </p:cNvSpPr>
          <p:nvPr/>
        </p:nvSpPr>
        <p:spPr bwMode="auto">
          <a:xfrm>
            <a:off x="170021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80" name="Rectangle 156"/>
          <p:cNvSpPr>
            <a:spLocks noChangeArrowheads="1"/>
          </p:cNvSpPr>
          <p:nvPr/>
        </p:nvSpPr>
        <p:spPr bwMode="auto">
          <a:xfrm>
            <a:off x="2135188"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81" name="Line 157"/>
          <p:cNvSpPr>
            <a:spLocks noChangeShapeType="1"/>
          </p:cNvSpPr>
          <p:nvPr/>
        </p:nvSpPr>
        <p:spPr bwMode="auto">
          <a:xfrm>
            <a:off x="2135188" y="5730875"/>
            <a:ext cx="152400" cy="0"/>
          </a:xfrm>
          <a:prstGeom prst="line">
            <a:avLst/>
          </a:prstGeom>
          <a:noFill/>
          <a:ln w="25400">
            <a:solidFill>
              <a:srgbClr val="000000"/>
            </a:solidFill>
            <a:round/>
            <a:headEnd/>
            <a:tailEnd/>
          </a:ln>
          <a:effectLst/>
        </p:spPr>
        <p:txBody>
          <a:bodyPr wrap="none" anchor="ctr"/>
          <a:lstStyle/>
          <a:p>
            <a:endParaRPr lang="en-US"/>
          </a:p>
        </p:txBody>
      </p:sp>
      <p:sp>
        <p:nvSpPr>
          <p:cNvPr id="26782" name="Line 158"/>
          <p:cNvSpPr>
            <a:spLocks noChangeShapeType="1"/>
          </p:cNvSpPr>
          <p:nvPr/>
        </p:nvSpPr>
        <p:spPr bwMode="auto">
          <a:xfrm>
            <a:off x="2135188" y="5940425"/>
            <a:ext cx="152400" cy="0"/>
          </a:xfrm>
          <a:prstGeom prst="line">
            <a:avLst/>
          </a:prstGeom>
          <a:noFill/>
          <a:ln w="25400">
            <a:solidFill>
              <a:srgbClr val="000000"/>
            </a:solidFill>
            <a:round/>
            <a:headEnd/>
            <a:tailEnd/>
          </a:ln>
          <a:effectLst/>
        </p:spPr>
        <p:txBody>
          <a:bodyPr wrap="none" anchor="ctr"/>
          <a:lstStyle/>
          <a:p>
            <a:endParaRPr lang="en-US"/>
          </a:p>
        </p:txBody>
      </p:sp>
      <p:sp>
        <p:nvSpPr>
          <p:cNvPr id="26783" name="Rectangle 159"/>
          <p:cNvSpPr>
            <a:spLocks noChangeArrowheads="1"/>
          </p:cNvSpPr>
          <p:nvPr/>
        </p:nvSpPr>
        <p:spPr bwMode="auto">
          <a:xfrm>
            <a:off x="2070100" y="55181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84" name="Rectangle 160"/>
          <p:cNvSpPr>
            <a:spLocks noChangeArrowheads="1"/>
          </p:cNvSpPr>
          <p:nvPr/>
        </p:nvSpPr>
        <p:spPr bwMode="auto">
          <a:xfrm>
            <a:off x="2079625" y="57277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85" name="Rectangle 161"/>
          <p:cNvSpPr>
            <a:spLocks noChangeArrowheads="1"/>
          </p:cNvSpPr>
          <p:nvPr/>
        </p:nvSpPr>
        <p:spPr bwMode="auto">
          <a:xfrm>
            <a:off x="2078038"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786" name="Rectangle 162"/>
          <p:cNvSpPr>
            <a:spLocks noChangeArrowheads="1"/>
          </p:cNvSpPr>
          <p:nvPr/>
        </p:nvSpPr>
        <p:spPr bwMode="auto">
          <a:xfrm>
            <a:off x="2894013" y="5527675"/>
            <a:ext cx="168275"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87" name="Line 163"/>
          <p:cNvSpPr>
            <a:spLocks noChangeShapeType="1"/>
          </p:cNvSpPr>
          <p:nvPr/>
        </p:nvSpPr>
        <p:spPr bwMode="auto">
          <a:xfrm>
            <a:off x="2894013" y="5730875"/>
            <a:ext cx="168275" cy="0"/>
          </a:xfrm>
          <a:prstGeom prst="line">
            <a:avLst/>
          </a:prstGeom>
          <a:noFill/>
          <a:ln w="25400">
            <a:solidFill>
              <a:srgbClr val="000000"/>
            </a:solidFill>
            <a:round/>
            <a:headEnd/>
            <a:tailEnd/>
          </a:ln>
          <a:effectLst/>
        </p:spPr>
        <p:txBody>
          <a:bodyPr wrap="none" anchor="ctr"/>
          <a:lstStyle/>
          <a:p>
            <a:endParaRPr lang="en-US"/>
          </a:p>
        </p:txBody>
      </p:sp>
      <p:sp>
        <p:nvSpPr>
          <p:cNvPr id="26788" name="Line 164"/>
          <p:cNvSpPr>
            <a:spLocks noChangeShapeType="1"/>
          </p:cNvSpPr>
          <p:nvPr/>
        </p:nvSpPr>
        <p:spPr bwMode="auto">
          <a:xfrm>
            <a:off x="2894013" y="5940425"/>
            <a:ext cx="168275" cy="0"/>
          </a:xfrm>
          <a:prstGeom prst="line">
            <a:avLst/>
          </a:prstGeom>
          <a:noFill/>
          <a:ln w="25400">
            <a:solidFill>
              <a:srgbClr val="000000"/>
            </a:solidFill>
            <a:round/>
            <a:headEnd/>
            <a:tailEnd/>
          </a:ln>
          <a:effectLst/>
        </p:spPr>
        <p:txBody>
          <a:bodyPr wrap="none" anchor="ctr"/>
          <a:lstStyle/>
          <a:p>
            <a:endParaRPr lang="en-US"/>
          </a:p>
        </p:txBody>
      </p:sp>
      <p:sp>
        <p:nvSpPr>
          <p:cNvPr id="26789" name="Rectangle 165"/>
          <p:cNvSpPr>
            <a:spLocks noChangeArrowheads="1"/>
          </p:cNvSpPr>
          <p:nvPr/>
        </p:nvSpPr>
        <p:spPr bwMode="auto">
          <a:xfrm>
            <a:off x="2846388"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90" name="Rectangle 166"/>
          <p:cNvSpPr>
            <a:spLocks noChangeArrowheads="1"/>
          </p:cNvSpPr>
          <p:nvPr/>
        </p:nvSpPr>
        <p:spPr bwMode="auto">
          <a:xfrm>
            <a:off x="2847975"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791" name="Rectangle 167"/>
          <p:cNvSpPr>
            <a:spLocks noChangeArrowheads="1"/>
          </p:cNvSpPr>
          <p:nvPr/>
        </p:nvSpPr>
        <p:spPr bwMode="auto">
          <a:xfrm>
            <a:off x="2846388" y="59309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92" name="Rectangle 168"/>
          <p:cNvSpPr>
            <a:spLocks noChangeArrowheads="1"/>
          </p:cNvSpPr>
          <p:nvPr/>
        </p:nvSpPr>
        <p:spPr bwMode="auto">
          <a:xfrm>
            <a:off x="3668713"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93" name="Line 169"/>
          <p:cNvSpPr>
            <a:spLocks noChangeShapeType="1"/>
          </p:cNvSpPr>
          <p:nvPr/>
        </p:nvSpPr>
        <p:spPr bwMode="auto">
          <a:xfrm>
            <a:off x="3668713" y="5730875"/>
            <a:ext cx="152400" cy="0"/>
          </a:xfrm>
          <a:prstGeom prst="line">
            <a:avLst/>
          </a:prstGeom>
          <a:noFill/>
          <a:ln w="25400">
            <a:solidFill>
              <a:srgbClr val="000000"/>
            </a:solidFill>
            <a:round/>
            <a:headEnd/>
            <a:tailEnd/>
          </a:ln>
          <a:effectLst/>
        </p:spPr>
        <p:txBody>
          <a:bodyPr wrap="none" anchor="ctr"/>
          <a:lstStyle/>
          <a:p>
            <a:endParaRPr lang="en-US"/>
          </a:p>
        </p:txBody>
      </p:sp>
      <p:sp>
        <p:nvSpPr>
          <p:cNvPr id="26794" name="Line 170"/>
          <p:cNvSpPr>
            <a:spLocks noChangeShapeType="1"/>
          </p:cNvSpPr>
          <p:nvPr/>
        </p:nvSpPr>
        <p:spPr bwMode="auto">
          <a:xfrm>
            <a:off x="3668713" y="5940425"/>
            <a:ext cx="152400" cy="0"/>
          </a:xfrm>
          <a:prstGeom prst="line">
            <a:avLst/>
          </a:prstGeom>
          <a:noFill/>
          <a:ln w="25400">
            <a:solidFill>
              <a:srgbClr val="000000"/>
            </a:solidFill>
            <a:round/>
            <a:headEnd/>
            <a:tailEnd/>
          </a:ln>
          <a:effectLst/>
        </p:spPr>
        <p:txBody>
          <a:bodyPr wrap="none" anchor="ctr"/>
          <a:lstStyle/>
          <a:p>
            <a:endParaRPr lang="en-US"/>
          </a:p>
        </p:txBody>
      </p:sp>
      <p:sp>
        <p:nvSpPr>
          <p:cNvPr id="26795" name="Rectangle 171"/>
          <p:cNvSpPr>
            <a:spLocks noChangeArrowheads="1"/>
          </p:cNvSpPr>
          <p:nvPr/>
        </p:nvSpPr>
        <p:spPr bwMode="auto">
          <a:xfrm>
            <a:off x="3613150" y="5513388"/>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796" name="Rectangle 172"/>
          <p:cNvSpPr>
            <a:spLocks noChangeArrowheads="1"/>
          </p:cNvSpPr>
          <p:nvPr/>
        </p:nvSpPr>
        <p:spPr bwMode="auto">
          <a:xfrm>
            <a:off x="3603625" y="57150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6797" name="Rectangle 173"/>
          <p:cNvSpPr>
            <a:spLocks noChangeArrowheads="1"/>
          </p:cNvSpPr>
          <p:nvPr/>
        </p:nvSpPr>
        <p:spPr bwMode="auto">
          <a:xfrm>
            <a:off x="3603625" y="59309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798" name="Rectangle 174"/>
          <p:cNvSpPr>
            <a:spLocks noChangeArrowheads="1"/>
          </p:cNvSpPr>
          <p:nvPr/>
        </p:nvSpPr>
        <p:spPr bwMode="auto">
          <a:xfrm>
            <a:off x="4816475" y="5527675"/>
            <a:ext cx="150813"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799" name="Line 175"/>
          <p:cNvSpPr>
            <a:spLocks noChangeShapeType="1"/>
          </p:cNvSpPr>
          <p:nvPr/>
        </p:nvSpPr>
        <p:spPr bwMode="auto">
          <a:xfrm>
            <a:off x="4816475" y="5730875"/>
            <a:ext cx="150813" cy="0"/>
          </a:xfrm>
          <a:prstGeom prst="line">
            <a:avLst/>
          </a:prstGeom>
          <a:noFill/>
          <a:ln w="25400">
            <a:solidFill>
              <a:srgbClr val="000000"/>
            </a:solidFill>
            <a:round/>
            <a:headEnd/>
            <a:tailEnd/>
          </a:ln>
          <a:effectLst/>
        </p:spPr>
        <p:txBody>
          <a:bodyPr wrap="none" anchor="ctr"/>
          <a:lstStyle/>
          <a:p>
            <a:endParaRPr lang="en-US"/>
          </a:p>
        </p:txBody>
      </p:sp>
      <p:sp>
        <p:nvSpPr>
          <p:cNvPr id="26800" name="Line 176"/>
          <p:cNvSpPr>
            <a:spLocks noChangeShapeType="1"/>
          </p:cNvSpPr>
          <p:nvPr/>
        </p:nvSpPr>
        <p:spPr bwMode="auto">
          <a:xfrm>
            <a:off x="4816475" y="5940425"/>
            <a:ext cx="150813" cy="0"/>
          </a:xfrm>
          <a:prstGeom prst="line">
            <a:avLst/>
          </a:prstGeom>
          <a:noFill/>
          <a:ln w="25400">
            <a:solidFill>
              <a:srgbClr val="000000"/>
            </a:solidFill>
            <a:round/>
            <a:headEnd/>
            <a:tailEnd/>
          </a:ln>
          <a:effectLst/>
        </p:spPr>
        <p:txBody>
          <a:bodyPr wrap="none" anchor="ctr"/>
          <a:lstStyle/>
          <a:p>
            <a:endParaRPr lang="en-US"/>
          </a:p>
        </p:txBody>
      </p:sp>
      <p:sp>
        <p:nvSpPr>
          <p:cNvPr id="26801" name="Rectangle 177"/>
          <p:cNvSpPr>
            <a:spLocks noChangeArrowheads="1"/>
          </p:cNvSpPr>
          <p:nvPr/>
        </p:nvSpPr>
        <p:spPr bwMode="auto">
          <a:xfrm>
            <a:off x="4770438" y="550386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802" name="Rectangle 178"/>
          <p:cNvSpPr>
            <a:spLocks noChangeArrowheads="1"/>
          </p:cNvSpPr>
          <p:nvPr/>
        </p:nvSpPr>
        <p:spPr bwMode="auto">
          <a:xfrm>
            <a:off x="4764088" y="57277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803" name="Rectangle 179"/>
          <p:cNvSpPr>
            <a:spLocks noChangeArrowheads="1"/>
          </p:cNvSpPr>
          <p:nvPr/>
        </p:nvSpPr>
        <p:spPr bwMode="auto">
          <a:xfrm>
            <a:off x="476091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6804" name="Rectangle 180"/>
          <p:cNvSpPr>
            <a:spLocks noChangeArrowheads="1"/>
          </p:cNvSpPr>
          <p:nvPr/>
        </p:nvSpPr>
        <p:spPr bwMode="auto">
          <a:xfrm>
            <a:off x="5962650" y="5527675"/>
            <a:ext cx="150813"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805" name="Line 181"/>
          <p:cNvSpPr>
            <a:spLocks noChangeShapeType="1"/>
          </p:cNvSpPr>
          <p:nvPr/>
        </p:nvSpPr>
        <p:spPr bwMode="auto">
          <a:xfrm>
            <a:off x="5962650" y="5730875"/>
            <a:ext cx="150813" cy="0"/>
          </a:xfrm>
          <a:prstGeom prst="line">
            <a:avLst/>
          </a:prstGeom>
          <a:noFill/>
          <a:ln w="25400">
            <a:solidFill>
              <a:srgbClr val="000000"/>
            </a:solidFill>
            <a:round/>
            <a:headEnd/>
            <a:tailEnd/>
          </a:ln>
          <a:effectLst/>
        </p:spPr>
        <p:txBody>
          <a:bodyPr wrap="none" anchor="ctr"/>
          <a:lstStyle/>
          <a:p>
            <a:endParaRPr lang="en-US"/>
          </a:p>
        </p:txBody>
      </p:sp>
      <p:sp>
        <p:nvSpPr>
          <p:cNvPr id="26806" name="Line 182"/>
          <p:cNvSpPr>
            <a:spLocks noChangeShapeType="1"/>
          </p:cNvSpPr>
          <p:nvPr/>
        </p:nvSpPr>
        <p:spPr bwMode="auto">
          <a:xfrm>
            <a:off x="5962650" y="5940425"/>
            <a:ext cx="150813" cy="0"/>
          </a:xfrm>
          <a:prstGeom prst="line">
            <a:avLst/>
          </a:prstGeom>
          <a:noFill/>
          <a:ln w="25400">
            <a:solidFill>
              <a:srgbClr val="000000"/>
            </a:solidFill>
            <a:round/>
            <a:headEnd/>
            <a:tailEnd/>
          </a:ln>
          <a:effectLst/>
        </p:spPr>
        <p:txBody>
          <a:bodyPr wrap="none" anchor="ctr"/>
          <a:lstStyle/>
          <a:p>
            <a:endParaRPr lang="en-US"/>
          </a:p>
        </p:txBody>
      </p:sp>
      <p:sp>
        <p:nvSpPr>
          <p:cNvPr id="26807" name="Rectangle 183"/>
          <p:cNvSpPr>
            <a:spLocks noChangeArrowheads="1"/>
          </p:cNvSpPr>
          <p:nvPr/>
        </p:nvSpPr>
        <p:spPr bwMode="auto">
          <a:xfrm>
            <a:off x="589756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6808" name="Rectangle 184"/>
          <p:cNvSpPr>
            <a:spLocks noChangeArrowheads="1"/>
          </p:cNvSpPr>
          <p:nvPr/>
        </p:nvSpPr>
        <p:spPr bwMode="auto">
          <a:xfrm>
            <a:off x="5900738" y="57277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809" name="Rectangle 185"/>
          <p:cNvSpPr>
            <a:spLocks noChangeArrowheads="1"/>
          </p:cNvSpPr>
          <p:nvPr/>
        </p:nvSpPr>
        <p:spPr bwMode="auto">
          <a:xfrm>
            <a:off x="5897563" y="59213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810" name="Rectangle 186"/>
          <p:cNvSpPr>
            <a:spLocks noChangeArrowheads="1"/>
          </p:cNvSpPr>
          <p:nvPr/>
        </p:nvSpPr>
        <p:spPr bwMode="auto">
          <a:xfrm>
            <a:off x="7496175" y="5527675"/>
            <a:ext cx="152400" cy="604838"/>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6811" name="Line 187"/>
          <p:cNvSpPr>
            <a:spLocks noChangeShapeType="1"/>
          </p:cNvSpPr>
          <p:nvPr/>
        </p:nvSpPr>
        <p:spPr bwMode="auto">
          <a:xfrm>
            <a:off x="7496175" y="5730875"/>
            <a:ext cx="152400" cy="0"/>
          </a:xfrm>
          <a:prstGeom prst="line">
            <a:avLst/>
          </a:prstGeom>
          <a:noFill/>
          <a:ln w="25400">
            <a:solidFill>
              <a:srgbClr val="000000"/>
            </a:solidFill>
            <a:round/>
            <a:headEnd/>
            <a:tailEnd/>
          </a:ln>
          <a:effectLst/>
        </p:spPr>
        <p:txBody>
          <a:bodyPr wrap="none" anchor="ctr"/>
          <a:lstStyle/>
          <a:p>
            <a:endParaRPr lang="en-US"/>
          </a:p>
        </p:txBody>
      </p:sp>
      <p:sp>
        <p:nvSpPr>
          <p:cNvPr id="26812" name="Line 188"/>
          <p:cNvSpPr>
            <a:spLocks noChangeShapeType="1"/>
          </p:cNvSpPr>
          <p:nvPr/>
        </p:nvSpPr>
        <p:spPr bwMode="auto">
          <a:xfrm>
            <a:off x="7496175" y="5940425"/>
            <a:ext cx="152400" cy="0"/>
          </a:xfrm>
          <a:prstGeom prst="line">
            <a:avLst/>
          </a:prstGeom>
          <a:noFill/>
          <a:ln w="25400">
            <a:solidFill>
              <a:srgbClr val="000000"/>
            </a:solidFill>
            <a:round/>
            <a:headEnd/>
            <a:tailEnd/>
          </a:ln>
          <a:effectLst/>
        </p:spPr>
        <p:txBody>
          <a:bodyPr wrap="none" anchor="ctr"/>
          <a:lstStyle/>
          <a:p>
            <a:endParaRPr lang="en-US"/>
          </a:p>
        </p:txBody>
      </p:sp>
      <p:sp>
        <p:nvSpPr>
          <p:cNvPr id="26813" name="Rectangle 189"/>
          <p:cNvSpPr>
            <a:spLocks noChangeArrowheads="1"/>
          </p:cNvSpPr>
          <p:nvPr/>
        </p:nvSpPr>
        <p:spPr bwMode="auto">
          <a:xfrm>
            <a:off x="7440613" y="5513388"/>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6814" name="Rectangle 190"/>
          <p:cNvSpPr>
            <a:spLocks noChangeArrowheads="1"/>
          </p:cNvSpPr>
          <p:nvPr/>
        </p:nvSpPr>
        <p:spPr bwMode="auto">
          <a:xfrm>
            <a:off x="7445375" y="57181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6815" name="Rectangle 191"/>
          <p:cNvSpPr>
            <a:spLocks noChangeArrowheads="1"/>
          </p:cNvSpPr>
          <p:nvPr/>
        </p:nvSpPr>
        <p:spPr bwMode="auto">
          <a:xfrm>
            <a:off x="7440613" y="591185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6816" name="Rectangle 192"/>
          <p:cNvSpPr>
            <a:spLocks noChangeArrowheads="1"/>
          </p:cNvSpPr>
          <p:nvPr/>
        </p:nvSpPr>
        <p:spPr bwMode="auto">
          <a:xfrm>
            <a:off x="819150" y="6215063"/>
            <a:ext cx="108426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frames</a:t>
            </a:r>
          </a:p>
        </p:txBody>
      </p:sp>
      <p:sp>
        <p:nvSpPr>
          <p:cNvPr id="26817" name="Rectangle 193"/>
          <p:cNvSpPr>
            <a:spLocks noChangeArrowheads="1"/>
          </p:cNvSpPr>
          <p:nvPr/>
        </p:nvSpPr>
        <p:spPr bwMode="auto">
          <a:xfrm>
            <a:off x="750888" y="5005388"/>
            <a:ext cx="13811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Reference string</a:t>
            </a:r>
          </a:p>
        </p:txBody>
      </p:sp>
      <p:sp>
        <p:nvSpPr>
          <p:cNvPr id="26819" name="Rectangle 195"/>
          <p:cNvSpPr>
            <a:spLocks noChangeArrowheads="1"/>
          </p:cNvSpPr>
          <p:nvPr/>
        </p:nvSpPr>
        <p:spPr bwMode="auto">
          <a:xfrm>
            <a:off x="7680325" y="0"/>
            <a:ext cx="1463675"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Virtual Memory</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3550" y="254000"/>
            <a:ext cx="8175625" cy="488950"/>
          </a:xfrm>
          <a:noFill/>
          <a:ln/>
        </p:spPr>
        <p:txBody>
          <a:bodyPr anchor="ctr"/>
          <a:lstStyle/>
          <a:p>
            <a:r>
              <a:rPr lang="en-US" altLang="ko-KR" sz="2400">
                <a:solidFill>
                  <a:schemeClr val="tx1"/>
                </a:solidFill>
              </a:rPr>
              <a:t>PAGE  REPLACEMENT  ALGORITHMS</a:t>
            </a:r>
          </a:p>
        </p:txBody>
      </p:sp>
      <p:sp>
        <p:nvSpPr>
          <p:cNvPr id="27651" name="Rectangle 3"/>
          <p:cNvSpPr>
            <a:spLocks noChangeArrowheads="1"/>
          </p:cNvSpPr>
          <p:nvPr/>
        </p:nvSpPr>
        <p:spPr bwMode="auto">
          <a:xfrm>
            <a:off x="633413" y="1169988"/>
            <a:ext cx="7327900" cy="606425"/>
          </a:xfrm>
          <a:prstGeom prst="rect">
            <a:avLst/>
          </a:prstGeom>
          <a:noFill/>
          <a:ln w="12700">
            <a:noFill/>
            <a:miter lim="800000"/>
            <a:headEnd/>
            <a:tailEnd/>
          </a:ln>
          <a:effectLst/>
        </p:spPr>
        <p:txBody>
          <a:bodyPr wrap="none" lIns="63500" tIns="25400" rIns="63500" bIns="25400">
            <a:spAutoFit/>
          </a:bodyPr>
          <a:lstStyle/>
          <a:p>
            <a:pPr defTabSz="762000">
              <a:lnSpc>
                <a:spcPct val="101000"/>
              </a:lnSpc>
            </a:pPr>
            <a:r>
              <a:rPr lang="en-US" altLang="ko-KR" sz="1800"/>
              <a:t>   - OPT is difficult to implement since it requires future knowledge</a:t>
            </a:r>
          </a:p>
          <a:p>
            <a:pPr defTabSz="762000">
              <a:lnSpc>
                <a:spcPct val="101000"/>
              </a:lnSpc>
            </a:pPr>
            <a:r>
              <a:rPr lang="en-US" altLang="ko-KR" sz="1800"/>
              <a:t>   - LRU uses the recent past as an approximation of near future.</a:t>
            </a:r>
          </a:p>
        </p:txBody>
      </p:sp>
      <p:sp>
        <p:nvSpPr>
          <p:cNvPr id="27652" name="Rectangle 4"/>
          <p:cNvSpPr>
            <a:spLocks noChangeArrowheads="1"/>
          </p:cNvSpPr>
          <p:nvPr/>
        </p:nvSpPr>
        <p:spPr bwMode="auto">
          <a:xfrm>
            <a:off x="1760538" y="1930400"/>
            <a:ext cx="4330700" cy="606425"/>
          </a:xfrm>
          <a:prstGeom prst="rect">
            <a:avLst/>
          </a:prstGeom>
          <a:noFill/>
          <a:ln w="25400">
            <a:noFill/>
            <a:miter lim="800000"/>
            <a:headEnd/>
            <a:tailEnd/>
          </a:ln>
          <a:effectLst/>
        </p:spPr>
        <p:txBody>
          <a:bodyPr wrap="none" lIns="63500" tIns="25400" rIns="63500" bIns="25400">
            <a:spAutoFit/>
          </a:bodyPr>
          <a:lstStyle/>
          <a:p>
            <a:pPr defTabSz="762000">
              <a:lnSpc>
                <a:spcPct val="101000"/>
              </a:lnSpc>
            </a:pPr>
            <a:r>
              <a:rPr lang="en-US" altLang="ko-KR" sz="1800"/>
              <a:t>Replace that page which has not been </a:t>
            </a:r>
          </a:p>
          <a:p>
            <a:pPr defTabSz="762000">
              <a:lnSpc>
                <a:spcPct val="101000"/>
              </a:lnSpc>
            </a:pPr>
            <a:r>
              <a:rPr lang="en-US" altLang="ko-KR" sz="1800"/>
              <a:t>used for the longest period of time</a:t>
            </a:r>
          </a:p>
        </p:txBody>
      </p:sp>
      <p:sp>
        <p:nvSpPr>
          <p:cNvPr id="27653" name="Rectangle 5"/>
          <p:cNvSpPr>
            <a:spLocks noChangeArrowheads="1"/>
          </p:cNvSpPr>
          <p:nvPr/>
        </p:nvSpPr>
        <p:spPr bwMode="auto">
          <a:xfrm>
            <a:off x="1676400" y="1946275"/>
            <a:ext cx="4459288" cy="595313"/>
          </a:xfrm>
          <a:prstGeom prst="rect">
            <a:avLst/>
          </a:prstGeom>
          <a:noFill/>
          <a:ln w="25400">
            <a:solidFill>
              <a:schemeClr val="tx1"/>
            </a:solidFill>
            <a:miter lim="800000"/>
            <a:headEnd/>
            <a:tailEnd/>
          </a:ln>
          <a:effectLst/>
        </p:spPr>
        <p:txBody>
          <a:bodyPr wrap="none" anchor="ctr"/>
          <a:lstStyle/>
          <a:p>
            <a:endParaRPr lang="en-US"/>
          </a:p>
        </p:txBody>
      </p:sp>
      <p:sp>
        <p:nvSpPr>
          <p:cNvPr id="27654" name="Rectangle 6"/>
          <p:cNvSpPr>
            <a:spLocks noChangeArrowheads="1"/>
          </p:cNvSpPr>
          <p:nvPr/>
        </p:nvSpPr>
        <p:spPr bwMode="auto">
          <a:xfrm>
            <a:off x="436563" y="868363"/>
            <a:ext cx="650875" cy="336550"/>
          </a:xfrm>
          <a:prstGeom prst="rect">
            <a:avLst/>
          </a:prstGeom>
          <a:noFill/>
          <a:ln w="12700">
            <a:noFill/>
            <a:miter lim="800000"/>
            <a:headEnd/>
            <a:tailEnd/>
          </a:ln>
          <a:effectLst/>
        </p:spPr>
        <p:txBody>
          <a:bodyPr wrap="none" lIns="90488" tIns="44450" rIns="90488" bIns="44450">
            <a:spAutoFit/>
          </a:bodyPr>
          <a:lstStyle/>
          <a:p>
            <a:pPr defTabSz="762000">
              <a:lnSpc>
                <a:spcPct val="90000"/>
              </a:lnSpc>
            </a:pPr>
            <a:r>
              <a:rPr lang="en-US" altLang="ko-KR" sz="1800" u="sng"/>
              <a:t>LRU</a:t>
            </a:r>
          </a:p>
        </p:txBody>
      </p:sp>
      <p:sp>
        <p:nvSpPr>
          <p:cNvPr id="27655" name="Rectangle 7"/>
          <p:cNvSpPr>
            <a:spLocks noChangeArrowheads="1"/>
          </p:cNvSpPr>
          <p:nvPr/>
        </p:nvSpPr>
        <p:spPr bwMode="auto">
          <a:xfrm>
            <a:off x="2301875"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656" name="Line 8"/>
          <p:cNvSpPr>
            <a:spLocks noChangeShapeType="1"/>
          </p:cNvSpPr>
          <p:nvPr/>
        </p:nvSpPr>
        <p:spPr bwMode="auto">
          <a:xfrm>
            <a:off x="2301875"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657" name="Line 9"/>
          <p:cNvSpPr>
            <a:spLocks noChangeShapeType="1"/>
          </p:cNvSpPr>
          <p:nvPr/>
        </p:nvSpPr>
        <p:spPr bwMode="auto">
          <a:xfrm>
            <a:off x="2301875"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658" name="Rectangle 10"/>
          <p:cNvSpPr>
            <a:spLocks noChangeArrowheads="1"/>
          </p:cNvSpPr>
          <p:nvPr/>
        </p:nvSpPr>
        <p:spPr bwMode="auto">
          <a:xfrm>
            <a:off x="19986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59" name="Rectangle 11"/>
          <p:cNvSpPr>
            <a:spLocks noChangeArrowheads="1"/>
          </p:cNvSpPr>
          <p:nvPr/>
        </p:nvSpPr>
        <p:spPr bwMode="auto">
          <a:xfrm>
            <a:off x="2243138"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660" name="Rectangle 12"/>
          <p:cNvSpPr>
            <a:spLocks noChangeArrowheads="1"/>
          </p:cNvSpPr>
          <p:nvPr/>
        </p:nvSpPr>
        <p:spPr bwMode="auto">
          <a:xfrm>
            <a:off x="2651125"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661" name="Line 13"/>
          <p:cNvSpPr>
            <a:spLocks noChangeShapeType="1"/>
          </p:cNvSpPr>
          <p:nvPr/>
        </p:nvSpPr>
        <p:spPr bwMode="auto">
          <a:xfrm>
            <a:off x="2651125" y="3622675"/>
            <a:ext cx="158750" cy="0"/>
          </a:xfrm>
          <a:prstGeom prst="line">
            <a:avLst/>
          </a:prstGeom>
          <a:noFill/>
          <a:ln w="25400">
            <a:solidFill>
              <a:srgbClr val="000000"/>
            </a:solidFill>
            <a:round/>
            <a:headEnd/>
            <a:tailEnd/>
          </a:ln>
          <a:effectLst/>
        </p:spPr>
        <p:txBody>
          <a:bodyPr wrap="none" anchor="ctr"/>
          <a:lstStyle/>
          <a:p>
            <a:endParaRPr lang="en-US"/>
          </a:p>
        </p:txBody>
      </p:sp>
      <p:sp>
        <p:nvSpPr>
          <p:cNvPr id="27662" name="Line 14"/>
          <p:cNvSpPr>
            <a:spLocks noChangeShapeType="1"/>
          </p:cNvSpPr>
          <p:nvPr/>
        </p:nvSpPr>
        <p:spPr bwMode="auto">
          <a:xfrm>
            <a:off x="2651125" y="3821113"/>
            <a:ext cx="158750" cy="0"/>
          </a:xfrm>
          <a:prstGeom prst="line">
            <a:avLst/>
          </a:prstGeom>
          <a:noFill/>
          <a:ln w="25400">
            <a:solidFill>
              <a:srgbClr val="000000"/>
            </a:solidFill>
            <a:round/>
            <a:headEnd/>
            <a:tailEnd/>
          </a:ln>
          <a:effectLst/>
        </p:spPr>
        <p:txBody>
          <a:bodyPr wrap="none" anchor="ctr"/>
          <a:lstStyle/>
          <a:p>
            <a:endParaRPr lang="en-US"/>
          </a:p>
        </p:txBody>
      </p:sp>
      <p:sp>
        <p:nvSpPr>
          <p:cNvPr id="27663" name="Rectangle 15"/>
          <p:cNvSpPr>
            <a:spLocks noChangeArrowheads="1"/>
          </p:cNvSpPr>
          <p:nvPr/>
        </p:nvSpPr>
        <p:spPr bwMode="auto">
          <a:xfrm>
            <a:off x="236378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64" name="Rectangle 16"/>
          <p:cNvSpPr>
            <a:spLocks noChangeArrowheads="1"/>
          </p:cNvSpPr>
          <p:nvPr/>
        </p:nvSpPr>
        <p:spPr bwMode="auto">
          <a:xfrm>
            <a:off x="2598738" y="3416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665" name="Rectangle 17"/>
          <p:cNvSpPr>
            <a:spLocks noChangeArrowheads="1"/>
          </p:cNvSpPr>
          <p:nvPr/>
        </p:nvSpPr>
        <p:spPr bwMode="auto">
          <a:xfrm>
            <a:off x="27130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666" name="Rectangle 18"/>
          <p:cNvSpPr>
            <a:spLocks noChangeArrowheads="1"/>
          </p:cNvSpPr>
          <p:nvPr/>
        </p:nvSpPr>
        <p:spPr bwMode="auto">
          <a:xfrm>
            <a:off x="30781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67" name="Rectangle 19"/>
          <p:cNvSpPr>
            <a:spLocks noChangeArrowheads="1"/>
          </p:cNvSpPr>
          <p:nvPr/>
        </p:nvSpPr>
        <p:spPr bwMode="auto">
          <a:xfrm>
            <a:off x="344328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668" name="Rectangle 20"/>
          <p:cNvSpPr>
            <a:spLocks noChangeArrowheads="1"/>
          </p:cNvSpPr>
          <p:nvPr/>
        </p:nvSpPr>
        <p:spPr bwMode="auto">
          <a:xfrm>
            <a:off x="379571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69" name="Rectangle 21"/>
          <p:cNvSpPr>
            <a:spLocks noChangeArrowheads="1"/>
          </p:cNvSpPr>
          <p:nvPr/>
        </p:nvSpPr>
        <p:spPr bwMode="auto">
          <a:xfrm>
            <a:off x="41592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7670" name="Rectangle 22"/>
          <p:cNvSpPr>
            <a:spLocks noChangeArrowheads="1"/>
          </p:cNvSpPr>
          <p:nvPr/>
        </p:nvSpPr>
        <p:spPr bwMode="auto">
          <a:xfrm>
            <a:off x="4524375"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671" name="Rectangle 23"/>
          <p:cNvSpPr>
            <a:spLocks noChangeArrowheads="1"/>
          </p:cNvSpPr>
          <p:nvPr/>
        </p:nvSpPr>
        <p:spPr bwMode="auto">
          <a:xfrm>
            <a:off x="48704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672" name="Rectangle 24"/>
          <p:cNvSpPr>
            <a:spLocks noChangeArrowheads="1"/>
          </p:cNvSpPr>
          <p:nvPr/>
        </p:nvSpPr>
        <p:spPr bwMode="auto">
          <a:xfrm>
            <a:off x="52387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73" name="Rectangle 25"/>
          <p:cNvSpPr>
            <a:spLocks noChangeArrowheads="1"/>
          </p:cNvSpPr>
          <p:nvPr/>
        </p:nvSpPr>
        <p:spPr bwMode="auto">
          <a:xfrm>
            <a:off x="5603875"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674" name="Rectangle 26"/>
          <p:cNvSpPr>
            <a:spLocks noChangeArrowheads="1"/>
          </p:cNvSpPr>
          <p:nvPr/>
        </p:nvSpPr>
        <p:spPr bwMode="auto">
          <a:xfrm>
            <a:off x="59515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675" name="Rectangle 27"/>
          <p:cNvSpPr>
            <a:spLocks noChangeArrowheads="1"/>
          </p:cNvSpPr>
          <p:nvPr/>
        </p:nvSpPr>
        <p:spPr bwMode="auto">
          <a:xfrm>
            <a:off x="63198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76" name="Rectangle 28"/>
          <p:cNvSpPr>
            <a:spLocks noChangeArrowheads="1"/>
          </p:cNvSpPr>
          <p:nvPr/>
        </p:nvSpPr>
        <p:spPr bwMode="auto">
          <a:xfrm>
            <a:off x="668496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677" name="Rectangle 29"/>
          <p:cNvSpPr>
            <a:spLocks noChangeArrowheads="1"/>
          </p:cNvSpPr>
          <p:nvPr/>
        </p:nvSpPr>
        <p:spPr bwMode="auto">
          <a:xfrm>
            <a:off x="7034213"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78" name="Rectangle 30"/>
          <p:cNvSpPr>
            <a:spLocks noChangeArrowheads="1"/>
          </p:cNvSpPr>
          <p:nvPr/>
        </p:nvSpPr>
        <p:spPr bwMode="auto">
          <a:xfrm>
            <a:off x="73977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79" name="Rectangle 31"/>
          <p:cNvSpPr>
            <a:spLocks noChangeArrowheads="1"/>
          </p:cNvSpPr>
          <p:nvPr/>
        </p:nvSpPr>
        <p:spPr bwMode="auto">
          <a:xfrm>
            <a:off x="77660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680" name="Rectangle 32"/>
          <p:cNvSpPr>
            <a:spLocks noChangeArrowheads="1"/>
          </p:cNvSpPr>
          <p:nvPr/>
        </p:nvSpPr>
        <p:spPr bwMode="auto">
          <a:xfrm>
            <a:off x="1936750"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681" name="Line 33"/>
          <p:cNvSpPr>
            <a:spLocks noChangeShapeType="1"/>
          </p:cNvSpPr>
          <p:nvPr/>
        </p:nvSpPr>
        <p:spPr bwMode="auto">
          <a:xfrm>
            <a:off x="1936750"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682" name="Line 34"/>
          <p:cNvSpPr>
            <a:spLocks noChangeShapeType="1"/>
          </p:cNvSpPr>
          <p:nvPr/>
        </p:nvSpPr>
        <p:spPr bwMode="auto">
          <a:xfrm>
            <a:off x="1936750"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683" name="Rectangle 35"/>
          <p:cNvSpPr>
            <a:spLocks noChangeArrowheads="1"/>
          </p:cNvSpPr>
          <p:nvPr/>
        </p:nvSpPr>
        <p:spPr bwMode="auto">
          <a:xfrm>
            <a:off x="1633538" y="3160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684" name="Rectangle 36"/>
          <p:cNvSpPr>
            <a:spLocks noChangeArrowheads="1"/>
          </p:cNvSpPr>
          <p:nvPr/>
        </p:nvSpPr>
        <p:spPr bwMode="auto">
          <a:xfrm>
            <a:off x="81343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85" name="Rectangle 37"/>
          <p:cNvSpPr>
            <a:spLocks noChangeArrowheads="1"/>
          </p:cNvSpPr>
          <p:nvPr/>
        </p:nvSpPr>
        <p:spPr bwMode="auto">
          <a:xfrm>
            <a:off x="8477250" y="3160713"/>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86" name="Rectangle 38"/>
          <p:cNvSpPr>
            <a:spLocks noChangeArrowheads="1"/>
          </p:cNvSpPr>
          <p:nvPr/>
        </p:nvSpPr>
        <p:spPr bwMode="auto">
          <a:xfrm>
            <a:off x="2243138" y="35972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87" name="Rectangle 39"/>
          <p:cNvSpPr>
            <a:spLocks noChangeArrowheads="1"/>
          </p:cNvSpPr>
          <p:nvPr/>
        </p:nvSpPr>
        <p:spPr bwMode="auto">
          <a:xfrm>
            <a:off x="2590800" y="35972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88" name="Rectangle 40"/>
          <p:cNvSpPr>
            <a:spLocks noChangeArrowheads="1"/>
          </p:cNvSpPr>
          <p:nvPr/>
        </p:nvSpPr>
        <p:spPr bwMode="auto">
          <a:xfrm>
            <a:off x="1878013"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689" name="Rectangle 41"/>
          <p:cNvSpPr>
            <a:spLocks noChangeArrowheads="1"/>
          </p:cNvSpPr>
          <p:nvPr/>
        </p:nvSpPr>
        <p:spPr bwMode="auto">
          <a:xfrm>
            <a:off x="25987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90" name="Rectangle 42"/>
          <p:cNvSpPr>
            <a:spLocks noChangeArrowheads="1"/>
          </p:cNvSpPr>
          <p:nvPr/>
        </p:nvSpPr>
        <p:spPr bwMode="auto">
          <a:xfrm>
            <a:off x="3017838"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691" name="Line 43"/>
          <p:cNvSpPr>
            <a:spLocks noChangeShapeType="1"/>
          </p:cNvSpPr>
          <p:nvPr/>
        </p:nvSpPr>
        <p:spPr bwMode="auto">
          <a:xfrm>
            <a:off x="3017838"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692" name="Line 44"/>
          <p:cNvSpPr>
            <a:spLocks noChangeShapeType="1"/>
          </p:cNvSpPr>
          <p:nvPr/>
        </p:nvSpPr>
        <p:spPr bwMode="auto">
          <a:xfrm>
            <a:off x="3017838"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693" name="Rectangle 45"/>
          <p:cNvSpPr>
            <a:spLocks noChangeArrowheads="1"/>
          </p:cNvSpPr>
          <p:nvPr/>
        </p:nvSpPr>
        <p:spPr bwMode="auto">
          <a:xfrm>
            <a:off x="2957513" y="3414713"/>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694" name="Rectangle 46"/>
          <p:cNvSpPr>
            <a:spLocks noChangeArrowheads="1"/>
          </p:cNvSpPr>
          <p:nvPr/>
        </p:nvSpPr>
        <p:spPr bwMode="auto">
          <a:xfrm>
            <a:off x="2967038" y="36068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695" name="Rectangle 47"/>
          <p:cNvSpPr>
            <a:spLocks noChangeArrowheads="1"/>
          </p:cNvSpPr>
          <p:nvPr/>
        </p:nvSpPr>
        <p:spPr bwMode="auto">
          <a:xfrm>
            <a:off x="29543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696" name="Rectangle 48"/>
          <p:cNvSpPr>
            <a:spLocks noChangeArrowheads="1"/>
          </p:cNvSpPr>
          <p:nvPr/>
        </p:nvSpPr>
        <p:spPr bwMode="auto">
          <a:xfrm>
            <a:off x="3732213"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697" name="Line 49"/>
          <p:cNvSpPr>
            <a:spLocks noChangeShapeType="1"/>
          </p:cNvSpPr>
          <p:nvPr/>
        </p:nvSpPr>
        <p:spPr bwMode="auto">
          <a:xfrm>
            <a:off x="3732213" y="3622675"/>
            <a:ext cx="158750" cy="0"/>
          </a:xfrm>
          <a:prstGeom prst="line">
            <a:avLst/>
          </a:prstGeom>
          <a:noFill/>
          <a:ln w="25400">
            <a:solidFill>
              <a:srgbClr val="000000"/>
            </a:solidFill>
            <a:round/>
            <a:headEnd/>
            <a:tailEnd/>
          </a:ln>
          <a:effectLst/>
        </p:spPr>
        <p:txBody>
          <a:bodyPr wrap="none" anchor="ctr"/>
          <a:lstStyle/>
          <a:p>
            <a:endParaRPr lang="en-US"/>
          </a:p>
        </p:txBody>
      </p:sp>
      <p:sp>
        <p:nvSpPr>
          <p:cNvPr id="27698" name="Line 50"/>
          <p:cNvSpPr>
            <a:spLocks noChangeShapeType="1"/>
          </p:cNvSpPr>
          <p:nvPr/>
        </p:nvSpPr>
        <p:spPr bwMode="auto">
          <a:xfrm>
            <a:off x="3732213" y="3821113"/>
            <a:ext cx="158750" cy="0"/>
          </a:xfrm>
          <a:prstGeom prst="line">
            <a:avLst/>
          </a:prstGeom>
          <a:noFill/>
          <a:ln w="25400">
            <a:solidFill>
              <a:srgbClr val="000000"/>
            </a:solidFill>
            <a:round/>
            <a:headEnd/>
            <a:tailEnd/>
          </a:ln>
          <a:effectLst/>
        </p:spPr>
        <p:txBody>
          <a:bodyPr wrap="none" anchor="ctr"/>
          <a:lstStyle/>
          <a:p>
            <a:endParaRPr lang="en-US"/>
          </a:p>
        </p:txBody>
      </p:sp>
      <p:sp>
        <p:nvSpPr>
          <p:cNvPr id="27699" name="Rectangle 51"/>
          <p:cNvSpPr>
            <a:spLocks noChangeArrowheads="1"/>
          </p:cNvSpPr>
          <p:nvPr/>
        </p:nvSpPr>
        <p:spPr bwMode="auto">
          <a:xfrm>
            <a:off x="3678238" y="3406775"/>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00" name="Rectangle 52"/>
          <p:cNvSpPr>
            <a:spLocks noChangeArrowheads="1"/>
          </p:cNvSpPr>
          <p:nvPr/>
        </p:nvSpPr>
        <p:spPr bwMode="auto">
          <a:xfrm>
            <a:off x="3681413" y="36068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01" name="Rectangle 53"/>
          <p:cNvSpPr>
            <a:spLocks noChangeArrowheads="1"/>
          </p:cNvSpPr>
          <p:nvPr/>
        </p:nvSpPr>
        <p:spPr bwMode="auto">
          <a:xfrm>
            <a:off x="3678238" y="3797300"/>
            <a:ext cx="26511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702" name="Rectangle 54"/>
          <p:cNvSpPr>
            <a:spLocks noChangeArrowheads="1"/>
          </p:cNvSpPr>
          <p:nvPr/>
        </p:nvSpPr>
        <p:spPr bwMode="auto">
          <a:xfrm>
            <a:off x="44624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03" name="Line 55"/>
          <p:cNvSpPr>
            <a:spLocks noChangeShapeType="1"/>
          </p:cNvSpPr>
          <p:nvPr/>
        </p:nvSpPr>
        <p:spPr bwMode="auto">
          <a:xfrm>
            <a:off x="4462463"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704" name="Line 56"/>
          <p:cNvSpPr>
            <a:spLocks noChangeShapeType="1"/>
          </p:cNvSpPr>
          <p:nvPr/>
        </p:nvSpPr>
        <p:spPr bwMode="auto">
          <a:xfrm>
            <a:off x="4462463"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705" name="Rectangle 57"/>
          <p:cNvSpPr>
            <a:spLocks noChangeArrowheads="1"/>
          </p:cNvSpPr>
          <p:nvPr/>
        </p:nvSpPr>
        <p:spPr bwMode="auto">
          <a:xfrm>
            <a:off x="4403725" y="339725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7706" name="Rectangle 58"/>
          <p:cNvSpPr>
            <a:spLocks noChangeArrowheads="1"/>
          </p:cNvSpPr>
          <p:nvPr/>
        </p:nvSpPr>
        <p:spPr bwMode="auto">
          <a:xfrm>
            <a:off x="44069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07" name="Rectangle 59"/>
          <p:cNvSpPr>
            <a:spLocks noChangeArrowheads="1"/>
          </p:cNvSpPr>
          <p:nvPr/>
        </p:nvSpPr>
        <p:spPr bwMode="auto">
          <a:xfrm>
            <a:off x="44132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708" name="Rectangle 60"/>
          <p:cNvSpPr>
            <a:spLocks noChangeArrowheads="1"/>
          </p:cNvSpPr>
          <p:nvPr/>
        </p:nvSpPr>
        <p:spPr bwMode="auto">
          <a:xfrm>
            <a:off x="4811713"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09" name="Line 61"/>
          <p:cNvSpPr>
            <a:spLocks noChangeShapeType="1"/>
          </p:cNvSpPr>
          <p:nvPr/>
        </p:nvSpPr>
        <p:spPr bwMode="auto">
          <a:xfrm>
            <a:off x="4811713" y="3622675"/>
            <a:ext cx="158750" cy="0"/>
          </a:xfrm>
          <a:prstGeom prst="line">
            <a:avLst/>
          </a:prstGeom>
          <a:noFill/>
          <a:ln w="25400">
            <a:solidFill>
              <a:srgbClr val="000000"/>
            </a:solidFill>
            <a:round/>
            <a:headEnd/>
            <a:tailEnd/>
          </a:ln>
          <a:effectLst/>
        </p:spPr>
        <p:txBody>
          <a:bodyPr wrap="none" anchor="ctr"/>
          <a:lstStyle/>
          <a:p>
            <a:endParaRPr lang="en-US"/>
          </a:p>
        </p:txBody>
      </p:sp>
      <p:sp>
        <p:nvSpPr>
          <p:cNvPr id="27710" name="Line 62"/>
          <p:cNvSpPr>
            <a:spLocks noChangeShapeType="1"/>
          </p:cNvSpPr>
          <p:nvPr/>
        </p:nvSpPr>
        <p:spPr bwMode="auto">
          <a:xfrm>
            <a:off x="4811713" y="3821113"/>
            <a:ext cx="158750" cy="0"/>
          </a:xfrm>
          <a:prstGeom prst="line">
            <a:avLst/>
          </a:prstGeom>
          <a:noFill/>
          <a:ln w="25400">
            <a:solidFill>
              <a:srgbClr val="000000"/>
            </a:solidFill>
            <a:round/>
            <a:headEnd/>
            <a:tailEnd/>
          </a:ln>
          <a:effectLst/>
        </p:spPr>
        <p:txBody>
          <a:bodyPr wrap="none" anchor="ctr"/>
          <a:lstStyle/>
          <a:p>
            <a:endParaRPr lang="en-US"/>
          </a:p>
        </p:txBody>
      </p:sp>
      <p:sp>
        <p:nvSpPr>
          <p:cNvPr id="27711" name="Rectangle 63"/>
          <p:cNvSpPr>
            <a:spLocks noChangeArrowheads="1"/>
          </p:cNvSpPr>
          <p:nvPr/>
        </p:nvSpPr>
        <p:spPr bwMode="auto">
          <a:xfrm>
            <a:off x="4759325"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7712" name="Rectangle 64"/>
          <p:cNvSpPr>
            <a:spLocks noChangeArrowheads="1"/>
          </p:cNvSpPr>
          <p:nvPr/>
        </p:nvSpPr>
        <p:spPr bwMode="auto">
          <a:xfrm>
            <a:off x="47625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13" name="Rectangle 65"/>
          <p:cNvSpPr>
            <a:spLocks noChangeArrowheads="1"/>
          </p:cNvSpPr>
          <p:nvPr/>
        </p:nvSpPr>
        <p:spPr bwMode="auto">
          <a:xfrm>
            <a:off x="47688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14" name="Rectangle 66"/>
          <p:cNvSpPr>
            <a:spLocks noChangeArrowheads="1"/>
          </p:cNvSpPr>
          <p:nvPr/>
        </p:nvSpPr>
        <p:spPr bwMode="auto">
          <a:xfrm>
            <a:off x="5176838"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15" name="Line 67"/>
          <p:cNvSpPr>
            <a:spLocks noChangeShapeType="1"/>
          </p:cNvSpPr>
          <p:nvPr/>
        </p:nvSpPr>
        <p:spPr bwMode="auto">
          <a:xfrm>
            <a:off x="5176838"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716" name="Line 68"/>
          <p:cNvSpPr>
            <a:spLocks noChangeShapeType="1"/>
          </p:cNvSpPr>
          <p:nvPr/>
        </p:nvSpPr>
        <p:spPr bwMode="auto">
          <a:xfrm>
            <a:off x="5176838"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717" name="Rectangle 69"/>
          <p:cNvSpPr>
            <a:spLocks noChangeArrowheads="1"/>
          </p:cNvSpPr>
          <p:nvPr/>
        </p:nvSpPr>
        <p:spPr bwMode="auto">
          <a:xfrm>
            <a:off x="5124450"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4</a:t>
            </a:r>
          </a:p>
        </p:txBody>
      </p:sp>
      <p:sp>
        <p:nvSpPr>
          <p:cNvPr id="27718" name="Rectangle 70"/>
          <p:cNvSpPr>
            <a:spLocks noChangeArrowheads="1"/>
          </p:cNvSpPr>
          <p:nvPr/>
        </p:nvSpPr>
        <p:spPr bwMode="auto">
          <a:xfrm>
            <a:off x="5114925"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719" name="Rectangle 71"/>
          <p:cNvSpPr>
            <a:spLocks noChangeArrowheads="1"/>
          </p:cNvSpPr>
          <p:nvPr/>
        </p:nvSpPr>
        <p:spPr bwMode="auto">
          <a:xfrm>
            <a:off x="51244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20" name="Rectangle 72"/>
          <p:cNvSpPr>
            <a:spLocks noChangeArrowheads="1"/>
          </p:cNvSpPr>
          <p:nvPr/>
        </p:nvSpPr>
        <p:spPr bwMode="auto">
          <a:xfrm>
            <a:off x="55419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21" name="Line 73"/>
          <p:cNvSpPr>
            <a:spLocks noChangeShapeType="1"/>
          </p:cNvSpPr>
          <p:nvPr/>
        </p:nvSpPr>
        <p:spPr bwMode="auto">
          <a:xfrm>
            <a:off x="5541963"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722" name="Line 74"/>
          <p:cNvSpPr>
            <a:spLocks noChangeShapeType="1"/>
          </p:cNvSpPr>
          <p:nvPr/>
        </p:nvSpPr>
        <p:spPr bwMode="auto">
          <a:xfrm>
            <a:off x="5541963"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723" name="Rectangle 75"/>
          <p:cNvSpPr>
            <a:spLocks noChangeArrowheads="1"/>
          </p:cNvSpPr>
          <p:nvPr/>
        </p:nvSpPr>
        <p:spPr bwMode="auto">
          <a:xfrm>
            <a:off x="5492750"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24" name="Rectangle 76"/>
          <p:cNvSpPr>
            <a:spLocks noChangeArrowheads="1"/>
          </p:cNvSpPr>
          <p:nvPr/>
        </p:nvSpPr>
        <p:spPr bwMode="auto">
          <a:xfrm>
            <a:off x="54864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725" name="Rectangle 77"/>
          <p:cNvSpPr>
            <a:spLocks noChangeArrowheads="1"/>
          </p:cNvSpPr>
          <p:nvPr/>
        </p:nvSpPr>
        <p:spPr bwMode="auto">
          <a:xfrm>
            <a:off x="5502275" y="3787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26" name="Rectangle 78"/>
          <p:cNvSpPr>
            <a:spLocks noChangeArrowheads="1"/>
          </p:cNvSpPr>
          <p:nvPr/>
        </p:nvSpPr>
        <p:spPr bwMode="auto">
          <a:xfrm>
            <a:off x="6621463"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27" name="Line 79"/>
          <p:cNvSpPr>
            <a:spLocks noChangeShapeType="1"/>
          </p:cNvSpPr>
          <p:nvPr/>
        </p:nvSpPr>
        <p:spPr bwMode="auto">
          <a:xfrm>
            <a:off x="6621463"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728" name="Line 80"/>
          <p:cNvSpPr>
            <a:spLocks noChangeShapeType="1"/>
          </p:cNvSpPr>
          <p:nvPr/>
        </p:nvSpPr>
        <p:spPr bwMode="auto">
          <a:xfrm>
            <a:off x="6621463"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729" name="Rectangle 81"/>
          <p:cNvSpPr>
            <a:spLocks noChangeArrowheads="1"/>
          </p:cNvSpPr>
          <p:nvPr/>
        </p:nvSpPr>
        <p:spPr bwMode="auto">
          <a:xfrm>
            <a:off x="6553200" y="340677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730" name="Rectangle 82"/>
          <p:cNvSpPr>
            <a:spLocks noChangeArrowheads="1"/>
          </p:cNvSpPr>
          <p:nvPr/>
        </p:nvSpPr>
        <p:spPr bwMode="auto">
          <a:xfrm>
            <a:off x="6556375"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3</a:t>
            </a:r>
          </a:p>
        </p:txBody>
      </p:sp>
      <p:sp>
        <p:nvSpPr>
          <p:cNvPr id="27731" name="Rectangle 83"/>
          <p:cNvSpPr>
            <a:spLocks noChangeArrowheads="1"/>
          </p:cNvSpPr>
          <p:nvPr/>
        </p:nvSpPr>
        <p:spPr bwMode="auto">
          <a:xfrm>
            <a:off x="655320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32" name="Rectangle 84"/>
          <p:cNvSpPr>
            <a:spLocks noChangeArrowheads="1"/>
          </p:cNvSpPr>
          <p:nvPr/>
        </p:nvSpPr>
        <p:spPr bwMode="auto">
          <a:xfrm>
            <a:off x="7335838" y="3430588"/>
            <a:ext cx="158750"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33" name="Line 85"/>
          <p:cNvSpPr>
            <a:spLocks noChangeShapeType="1"/>
          </p:cNvSpPr>
          <p:nvPr/>
        </p:nvSpPr>
        <p:spPr bwMode="auto">
          <a:xfrm>
            <a:off x="7335838" y="3622675"/>
            <a:ext cx="158750" cy="0"/>
          </a:xfrm>
          <a:prstGeom prst="line">
            <a:avLst/>
          </a:prstGeom>
          <a:noFill/>
          <a:ln w="25400">
            <a:solidFill>
              <a:srgbClr val="000000"/>
            </a:solidFill>
            <a:round/>
            <a:headEnd/>
            <a:tailEnd/>
          </a:ln>
          <a:effectLst/>
        </p:spPr>
        <p:txBody>
          <a:bodyPr wrap="none" anchor="ctr"/>
          <a:lstStyle/>
          <a:p>
            <a:endParaRPr lang="en-US"/>
          </a:p>
        </p:txBody>
      </p:sp>
      <p:sp>
        <p:nvSpPr>
          <p:cNvPr id="27734" name="Line 86"/>
          <p:cNvSpPr>
            <a:spLocks noChangeShapeType="1"/>
          </p:cNvSpPr>
          <p:nvPr/>
        </p:nvSpPr>
        <p:spPr bwMode="auto">
          <a:xfrm>
            <a:off x="7335838" y="3821113"/>
            <a:ext cx="158750" cy="0"/>
          </a:xfrm>
          <a:prstGeom prst="line">
            <a:avLst/>
          </a:prstGeom>
          <a:noFill/>
          <a:ln w="25400">
            <a:solidFill>
              <a:srgbClr val="000000"/>
            </a:solidFill>
            <a:round/>
            <a:headEnd/>
            <a:tailEnd/>
          </a:ln>
          <a:effectLst/>
        </p:spPr>
        <p:txBody>
          <a:bodyPr wrap="none" anchor="ctr"/>
          <a:lstStyle/>
          <a:p>
            <a:endParaRPr lang="en-US"/>
          </a:p>
        </p:txBody>
      </p:sp>
      <p:sp>
        <p:nvSpPr>
          <p:cNvPr id="27735" name="Rectangle 87"/>
          <p:cNvSpPr>
            <a:spLocks noChangeArrowheads="1"/>
          </p:cNvSpPr>
          <p:nvPr/>
        </p:nvSpPr>
        <p:spPr bwMode="auto">
          <a:xfrm>
            <a:off x="7292975"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736" name="Rectangle 88"/>
          <p:cNvSpPr>
            <a:spLocks noChangeArrowheads="1"/>
          </p:cNvSpPr>
          <p:nvPr/>
        </p:nvSpPr>
        <p:spPr bwMode="auto">
          <a:xfrm>
            <a:off x="7277100" y="36068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37" name="Rectangle 89"/>
          <p:cNvSpPr>
            <a:spLocks noChangeArrowheads="1"/>
          </p:cNvSpPr>
          <p:nvPr/>
        </p:nvSpPr>
        <p:spPr bwMode="auto">
          <a:xfrm>
            <a:off x="7283450"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2</a:t>
            </a:r>
          </a:p>
        </p:txBody>
      </p:sp>
      <p:sp>
        <p:nvSpPr>
          <p:cNvPr id="27738" name="Rectangle 90"/>
          <p:cNvSpPr>
            <a:spLocks noChangeArrowheads="1"/>
          </p:cNvSpPr>
          <p:nvPr/>
        </p:nvSpPr>
        <p:spPr bwMode="auto">
          <a:xfrm>
            <a:off x="8067675" y="3430588"/>
            <a:ext cx="142875" cy="569912"/>
          </a:xfrm>
          <a:prstGeom prst="rect">
            <a:avLst/>
          </a:prstGeom>
          <a:solidFill>
            <a:srgbClr val="FFFFFF"/>
          </a:solidFill>
          <a:ln w="25400">
            <a:solidFill>
              <a:srgbClr val="000000"/>
            </a:solidFill>
            <a:miter lim="800000"/>
            <a:headEnd/>
            <a:tailEnd/>
          </a:ln>
          <a:effectLst/>
        </p:spPr>
        <p:txBody>
          <a:bodyPr wrap="none" anchor="ctr"/>
          <a:lstStyle/>
          <a:p>
            <a:endParaRPr lang="en-US"/>
          </a:p>
        </p:txBody>
      </p:sp>
      <p:sp>
        <p:nvSpPr>
          <p:cNvPr id="27739" name="Line 91"/>
          <p:cNvSpPr>
            <a:spLocks noChangeShapeType="1"/>
          </p:cNvSpPr>
          <p:nvPr/>
        </p:nvSpPr>
        <p:spPr bwMode="auto">
          <a:xfrm>
            <a:off x="8067675" y="3622675"/>
            <a:ext cx="142875" cy="0"/>
          </a:xfrm>
          <a:prstGeom prst="line">
            <a:avLst/>
          </a:prstGeom>
          <a:noFill/>
          <a:ln w="25400">
            <a:solidFill>
              <a:srgbClr val="000000"/>
            </a:solidFill>
            <a:round/>
            <a:headEnd/>
            <a:tailEnd/>
          </a:ln>
          <a:effectLst/>
        </p:spPr>
        <p:txBody>
          <a:bodyPr wrap="none" anchor="ctr"/>
          <a:lstStyle/>
          <a:p>
            <a:endParaRPr lang="en-US"/>
          </a:p>
        </p:txBody>
      </p:sp>
      <p:sp>
        <p:nvSpPr>
          <p:cNvPr id="27740" name="Line 92"/>
          <p:cNvSpPr>
            <a:spLocks noChangeShapeType="1"/>
          </p:cNvSpPr>
          <p:nvPr/>
        </p:nvSpPr>
        <p:spPr bwMode="auto">
          <a:xfrm>
            <a:off x="8067675" y="3821113"/>
            <a:ext cx="142875" cy="0"/>
          </a:xfrm>
          <a:prstGeom prst="line">
            <a:avLst/>
          </a:prstGeom>
          <a:noFill/>
          <a:ln w="25400">
            <a:solidFill>
              <a:srgbClr val="000000"/>
            </a:solidFill>
            <a:round/>
            <a:headEnd/>
            <a:tailEnd/>
          </a:ln>
          <a:effectLst/>
        </p:spPr>
        <p:txBody>
          <a:bodyPr wrap="none" anchor="ctr"/>
          <a:lstStyle/>
          <a:p>
            <a:endParaRPr lang="en-US"/>
          </a:p>
        </p:txBody>
      </p:sp>
      <p:sp>
        <p:nvSpPr>
          <p:cNvPr id="27741" name="Rectangle 93"/>
          <p:cNvSpPr>
            <a:spLocks noChangeArrowheads="1"/>
          </p:cNvSpPr>
          <p:nvPr/>
        </p:nvSpPr>
        <p:spPr bwMode="auto">
          <a:xfrm>
            <a:off x="8007350" y="3416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1</a:t>
            </a:r>
          </a:p>
        </p:txBody>
      </p:sp>
      <p:sp>
        <p:nvSpPr>
          <p:cNvPr id="27742" name="Rectangle 94"/>
          <p:cNvSpPr>
            <a:spLocks noChangeArrowheads="1"/>
          </p:cNvSpPr>
          <p:nvPr/>
        </p:nvSpPr>
        <p:spPr bwMode="auto">
          <a:xfrm>
            <a:off x="8010525" y="3616325"/>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0</a:t>
            </a:r>
          </a:p>
        </p:txBody>
      </p:sp>
      <p:sp>
        <p:nvSpPr>
          <p:cNvPr id="27743" name="Rectangle 95"/>
          <p:cNvSpPr>
            <a:spLocks noChangeArrowheads="1"/>
          </p:cNvSpPr>
          <p:nvPr/>
        </p:nvSpPr>
        <p:spPr bwMode="auto">
          <a:xfrm>
            <a:off x="8016875" y="3797300"/>
            <a:ext cx="265113"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7</a:t>
            </a:r>
          </a:p>
        </p:txBody>
      </p:sp>
      <p:sp>
        <p:nvSpPr>
          <p:cNvPr id="27744" name="Rectangle 96"/>
          <p:cNvSpPr>
            <a:spLocks noChangeArrowheads="1"/>
          </p:cNvSpPr>
          <p:nvPr/>
        </p:nvSpPr>
        <p:spPr bwMode="auto">
          <a:xfrm>
            <a:off x="1776413" y="4079875"/>
            <a:ext cx="1084262"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Page frames</a:t>
            </a:r>
          </a:p>
        </p:txBody>
      </p:sp>
      <p:sp>
        <p:nvSpPr>
          <p:cNvPr id="27745" name="Rectangle 97"/>
          <p:cNvSpPr>
            <a:spLocks noChangeArrowheads="1"/>
          </p:cNvSpPr>
          <p:nvPr/>
        </p:nvSpPr>
        <p:spPr bwMode="auto">
          <a:xfrm>
            <a:off x="1712913" y="2940050"/>
            <a:ext cx="1381125" cy="254000"/>
          </a:xfrm>
          <a:prstGeom prst="rect">
            <a:avLst/>
          </a:prstGeom>
          <a:noFill/>
          <a:ln w="25400">
            <a:noFill/>
            <a:miter lim="800000"/>
            <a:headEnd/>
            <a:tailEnd/>
          </a:ln>
          <a:effectLst/>
        </p:spPr>
        <p:txBody>
          <a:bodyPr wrap="none" lIns="90488" tIns="44450" rIns="90488" bIns="44450">
            <a:spAutoFit/>
          </a:bodyPr>
          <a:lstStyle/>
          <a:p>
            <a:pPr defTabSz="762000">
              <a:lnSpc>
                <a:spcPct val="90000"/>
              </a:lnSpc>
            </a:pPr>
            <a:r>
              <a:rPr lang="en-US" altLang="ko-KR" sz="1200">
                <a:solidFill>
                  <a:srgbClr val="000000"/>
                </a:solidFill>
              </a:rPr>
              <a:t>Reference string</a:t>
            </a:r>
          </a:p>
        </p:txBody>
      </p:sp>
      <p:sp>
        <p:nvSpPr>
          <p:cNvPr id="27749" name="Rectangle 101"/>
          <p:cNvSpPr>
            <a:spLocks noChangeArrowheads="1"/>
          </p:cNvSpPr>
          <p:nvPr/>
        </p:nvSpPr>
        <p:spPr bwMode="auto">
          <a:xfrm>
            <a:off x="7680325" y="0"/>
            <a:ext cx="1463675" cy="280988"/>
          </a:xfrm>
          <a:prstGeom prst="rect">
            <a:avLst/>
          </a:prstGeom>
          <a:noFill/>
          <a:ln w="12700">
            <a:noFill/>
            <a:miter lim="800000"/>
            <a:headEnd/>
            <a:tailEnd/>
          </a:ln>
          <a:effectLst/>
        </p:spPr>
        <p:txBody>
          <a:bodyPr wrap="none" lIns="90488" tIns="44450" rIns="90488" bIns="44450">
            <a:spAutoFit/>
          </a:bodyPr>
          <a:lstStyle/>
          <a:p>
            <a:pPr algn="r" defTabSz="762000">
              <a:lnSpc>
                <a:spcPct val="90000"/>
              </a:lnSpc>
            </a:pPr>
            <a:r>
              <a:rPr lang="en-US" altLang="ko-KR" sz="1400" i="1"/>
              <a:t>Virtual Memory</a:t>
            </a:r>
          </a:p>
        </p:txBody>
      </p:sp>
      <p:sp>
        <p:nvSpPr>
          <p:cNvPr id="27750" name="Rectangle 102"/>
          <p:cNvSpPr>
            <a:spLocks noChangeArrowheads="1"/>
          </p:cNvSpPr>
          <p:nvPr/>
        </p:nvSpPr>
        <p:spPr bwMode="auto">
          <a:xfrm>
            <a:off x="595313" y="5214938"/>
            <a:ext cx="5892800" cy="1117600"/>
          </a:xfrm>
          <a:prstGeom prst="rect">
            <a:avLst/>
          </a:prstGeom>
          <a:noFill/>
          <a:ln w="12700">
            <a:noFill/>
            <a:miter lim="800000"/>
            <a:headEnd/>
            <a:tailEnd/>
          </a:ln>
          <a:effectLst/>
        </p:spPr>
        <p:txBody>
          <a:bodyPr wrap="none" lIns="63500" tIns="25400" rIns="63500" bIns="25400">
            <a:spAutoFit/>
          </a:bodyPr>
          <a:lstStyle/>
          <a:p>
            <a:pPr defTabSz="762000"/>
            <a:r>
              <a:rPr lang="en-US" altLang="ko-KR" sz="1800"/>
              <a:t>- LRU may require substantial hardware assistance</a:t>
            </a:r>
          </a:p>
          <a:p>
            <a:pPr defTabSz="762000"/>
            <a:r>
              <a:rPr lang="en-US" altLang="ko-KR" sz="1800"/>
              <a:t>- The problem is to determine an order for the frames</a:t>
            </a:r>
          </a:p>
          <a:p>
            <a:pPr defTabSz="762000"/>
            <a:r>
              <a:rPr lang="en-US" altLang="ko-KR" sz="1800"/>
              <a:t>   defined by the time of last use</a:t>
            </a:r>
          </a:p>
          <a:p>
            <a:pPr defTabSz="762000" eaLnBrk="1"/>
            <a:endParaRPr lang="en-US" altLang="ko-KR" sz="18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Key Characteristics contd.,</a:t>
            </a:r>
          </a:p>
        </p:txBody>
      </p:sp>
      <p:sp>
        <p:nvSpPr>
          <p:cNvPr id="13315" name="Rectangle 3"/>
          <p:cNvSpPr>
            <a:spLocks noGrp="1" noChangeArrowheads="1"/>
          </p:cNvSpPr>
          <p:nvPr>
            <p:ph type="body" idx="1"/>
          </p:nvPr>
        </p:nvSpPr>
        <p:spPr>
          <a:xfrm>
            <a:off x="457200" y="1905000"/>
            <a:ext cx="8229600" cy="4038600"/>
          </a:xfrm>
        </p:spPr>
        <p:txBody>
          <a:bodyPr/>
          <a:lstStyle/>
          <a:p>
            <a:pPr>
              <a:lnSpc>
                <a:spcPct val="90000"/>
              </a:lnSpc>
            </a:pPr>
            <a:r>
              <a:rPr lang="en-US"/>
              <a:t>Physical Type</a:t>
            </a:r>
          </a:p>
          <a:p>
            <a:pPr lvl="1">
              <a:lnSpc>
                <a:spcPct val="90000"/>
              </a:lnSpc>
            </a:pPr>
            <a:r>
              <a:rPr lang="en-US"/>
              <a:t>Semiconductor</a:t>
            </a:r>
          </a:p>
          <a:p>
            <a:pPr lvl="1">
              <a:lnSpc>
                <a:spcPct val="90000"/>
              </a:lnSpc>
            </a:pPr>
            <a:r>
              <a:rPr lang="en-US"/>
              <a:t>Magnetic surface</a:t>
            </a:r>
          </a:p>
          <a:p>
            <a:pPr lvl="1">
              <a:lnSpc>
                <a:spcPct val="90000"/>
              </a:lnSpc>
            </a:pPr>
            <a:r>
              <a:rPr lang="en-US"/>
              <a:t>Optical</a:t>
            </a:r>
          </a:p>
          <a:p>
            <a:pPr>
              <a:lnSpc>
                <a:spcPct val="90000"/>
              </a:lnSpc>
            </a:pPr>
            <a:r>
              <a:rPr lang="en-US"/>
              <a:t>Physical Characteristics</a:t>
            </a:r>
          </a:p>
          <a:p>
            <a:pPr lvl="1">
              <a:lnSpc>
                <a:spcPct val="90000"/>
              </a:lnSpc>
            </a:pPr>
            <a:r>
              <a:rPr lang="en-US"/>
              <a:t>Volatile / Non-Volatile</a:t>
            </a:r>
          </a:p>
          <a:p>
            <a:pPr lvl="1">
              <a:lnSpc>
                <a:spcPct val="90000"/>
              </a:lnSpc>
            </a:pPr>
            <a:r>
              <a:rPr lang="en-US"/>
              <a:t>Erasable / Non-erasable</a:t>
            </a:r>
          </a:p>
          <a:p>
            <a:pPr>
              <a:lnSpc>
                <a:spcPct val="90000"/>
              </a:lnSpc>
            </a:pPr>
            <a:r>
              <a:rPr lang="en-US"/>
              <a:t>Organization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3315">
                                            <p:txEl>
                                              <p:pRg st="0" end="0"/>
                                            </p:txEl>
                                          </p:spTgt>
                                        </p:tgtEl>
                                        <p:attrNameLst>
                                          <p:attrName>style.color</p:attrName>
                                        </p:attrNameLst>
                                      </p:cBhvr>
                                      <p:to>
                                        <a:srgbClr val="B2B2B2"/>
                                      </p:to>
                                    </p:animClr>
                                  </p:childTnLst>
                                </p:cTn>
                              </p:par>
                              <p:par>
                                <p:cTn id="7" presetID="3" presetClass="emph" presetSubtype="2" fill="hold" nodeType="withEffect">
                                  <p:stCondLst>
                                    <p:cond delay="0"/>
                                  </p:stCondLst>
                                  <p:childTnLst>
                                    <p:animClr clrSpc="rgb" dir="cw">
                                      <p:cBhvr override="childStyle">
                                        <p:cTn id="8" dur="500" fill="hold"/>
                                        <p:tgtEl>
                                          <p:spTgt spid="13315">
                                            <p:txEl>
                                              <p:pRg st="1" end="1"/>
                                            </p:txEl>
                                          </p:spTgt>
                                        </p:tgtEl>
                                        <p:attrNameLst>
                                          <p:attrName>style.color</p:attrName>
                                        </p:attrNameLst>
                                      </p:cBhvr>
                                      <p:to>
                                        <a:srgbClr val="B2B2B2"/>
                                      </p:to>
                                    </p:animClr>
                                  </p:childTnLst>
                                </p:cTn>
                              </p:par>
                              <p:par>
                                <p:cTn id="9" presetID="3" presetClass="emph" presetSubtype="2" fill="hold" nodeType="withEffect">
                                  <p:stCondLst>
                                    <p:cond delay="0"/>
                                  </p:stCondLst>
                                  <p:childTnLst>
                                    <p:animClr clrSpc="rgb" dir="cw">
                                      <p:cBhvr override="childStyle">
                                        <p:cTn id="10" dur="500" fill="hold"/>
                                        <p:tgtEl>
                                          <p:spTgt spid="13315">
                                            <p:txEl>
                                              <p:pRg st="2" end="2"/>
                                            </p:txEl>
                                          </p:spTgt>
                                        </p:tgtEl>
                                        <p:attrNameLst>
                                          <p:attrName>style.color</p:attrName>
                                        </p:attrNameLst>
                                      </p:cBhvr>
                                      <p:to>
                                        <a:srgbClr val="B2B2B2"/>
                                      </p:to>
                                    </p:animClr>
                                  </p:childTnLst>
                                </p:cTn>
                              </p:par>
                              <p:par>
                                <p:cTn id="11" presetID="3" presetClass="emph" presetSubtype="2" fill="hold" nodeType="withEffect">
                                  <p:stCondLst>
                                    <p:cond delay="0"/>
                                  </p:stCondLst>
                                  <p:childTnLst>
                                    <p:animClr clrSpc="rgb" dir="cw">
                                      <p:cBhvr override="childStyle">
                                        <p:cTn id="12" dur="500" fill="hold"/>
                                        <p:tgtEl>
                                          <p:spTgt spid="13315">
                                            <p:txEl>
                                              <p:pRg st="3" end="3"/>
                                            </p:txEl>
                                          </p:spTgt>
                                        </p:tgtEl>
                                        <p:attrNameLst>
                                          <p:attrName>style.color</p:attrName>
                                        </p:attrNameLst>
                                      </p:cBhvr>
                                      <p:to>
                                        <a:srgbClr val="B2B2B2"/>
                                      </p:to>
                                    </p:animClr>
                                  </p:childTnLst>
                                </p:cTn>
                              </p:par>
                              <p:par>
                                <p:cTn id="13" presetID="1" presetClass="entr" presetSubtype="0"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Location </a:t>
            </a:r>
          </a:p>
        </p:txBody>
      </p:sp>
      <p:sp>
        <p:nvSpPr>
          <p:cNvPr id="15363" name="Rectangle 3"/>
          <p:cNvSpPr>
            <a:spLocks noGrp="1" noChangeArrowheads="1"/>
          </p:cNvSpPr>
          <p:nvPr>
            <p:ph type="body" idx="1"/>
          </p:nvPr>
        </p:nvSpPr>
        <p:spPr/>
        <p:txBody>
          <a:bodyPr/>
          <a:lstStyle/>
          <a:p>
            <a:r>
              <a:rPr lang="en-US"/>
              <a:t>Three locations of memories</a:t>
            </a:r>
          </a:p>
          <a:p>
            <a:pPr lvl="1"/>
            <a:r>
              <a:rPr lang="en-US"/>
              <a:t>CPU</a:t>
            </a:r>
          </a:p>
          <a:p>
            <a:pPr lvl="2"/>
            <a:r>
              <a:rPr lang="en-US"/>
              <a:t>Registers – used by CPU as its local memory</a:t>
            </a:r>
          </a:p>
          <a:p>
            <a:pPr lvl="1"/>
            <a:r>
              <a:rPr lang="en-US"/>
              <a:t>Internal memory</a:t>
            </a:r>
          </a:p>
          <a:p>
            <a:pPr lvl="2"/>
            <a:r>
              <a:rPr lang="en-US"/>
              <a:t>Main memory</a:t>
            </a:r>
          </a:p>
          <a:p>
            <a:pPr lvl="2"/>
            <a:r>
              <a:rPr lang="en-US"/>
              <a:t>Cache memory</a:t>
            </a:r>
          </a:p>
          <a:p>
            <a:pPr lvl="1"/>
            <a:r>
              <a:rPr lang="en-US"/>
              <a:t>External memory</a:t>
            </a:r>
          </a:p>
          <a:p>
            <a:pPr lvl="2"/>
            <a:r>
              <a:rPr lang="en-US"/>
              <a:t>Peripheral devices – disk, tape – accessible to CPU via I/O controllers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Capacity </a:t>
            </a:r>
          </a:p>
        </p:txBody>
      </p:sp>
      <p:sp>
        <p:nvSpPr>
          <p:cNvPr id="17411" name="Rectangle 3"/>
          <p:cNvSpPr>
            <a:spLocks noGrp="1" noChangeArrowheads="1"/>
          </p:cNvSpPr>
          <p:nvPr>
            <p:ph type="body" idx="1"/>
          </p:nvPr>
        </p:nvSpPr>
        <p:spPr/>
        <p:txBody>
          <a:bodyPr/>
          <a:lstStyle/>
          <a:p>
            <a:pPr>
              <a:lnSpc>
                <a:spcPct val="90000"/>
              </a:lnSpc>
            </a:pPr>
            <a:r>
              <a:rPr lang="en-US"/>
              <a:t>Internal memory capacity is expressed in terms of bytes or words.</a:t>
            </a:r>
          </a:p>
          <a:p>
            <a:pPr>
              <a:lnSpc>
                <a:spcPct val="90000"/>
              </a:lnSpc>
            </a:pPr>
            <a:r>
              <a:rPr lang="en-US"/>
              <a:t>External memory capacity is expressed in terms of bytes (depends on words in memory)</a:t>
            </a:r>
          </a:p>
          <a:p>
            <a:pPr>
              <a:lnSpc>
                <a:spcPct val="90000"/>
              </a:lnSpc>
            </a:pPr>
            <a:r>
              <a:rPr lang="en-US"/>
              <a:t>Total memory = number of words </a:t>
            </a:r>
            <a:r>
              <a:rPr lang="en-US">
                <a:cs typeface="Arial" charset="0"/>
              </a:rPr>
              <a:t>× word length</a:t>
            </a:r>
          </a:p>
          <a:p>
            <a:pPr>
              <a:lnSpc>
                <a:spcPct val="90000"/>
              </a:lnSpc>
            </a:pPr>
            <a:r>
              <a:rPr lang="en-US">
                <a:cs typeface="Arial" charset="0"/>
              </a:rPr>
              <a:t>Number of words = 2</a:t>
            </a:r>
            <a:r>
              <a:rPr lang="en-US" baseline="30000">
                <a:cs typeface="Arial" charset="0"/>
              </a:rPr>
              <a:t>address bus width</a:t>
            </a:r>
            <a:endParaRPr lang="en-US">
              <a:cs typeface="Arial" charset="0"/>
            </a:endParaRPr>
          </a:p>
          <a:p>
            <a:pPr>
              <a:lnSpc>
                <a:spcPct val="90000"/>
              </a:lnSpc>
            </a:pPr>
            <a:r>
              <a:rPr lang="en-US">
                <a:cs typeface="Arial" charset="0"/>
              </a:rPr>
              <a:t>Word length = Data bus width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19226</TotalTime>
  <Words>3920</Words>
  <Application>Microsoft Office PowerPoint</Application>
  <PresentationFormat>On-screen Show (4:3)</PresentationFormat>
  <Paragraphs>831</Paragraphs>
  <Slides>63</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Default Design</vt:lpstr>
      <vt:lpstr>Equation</vt:lpstr>
      <vt:lpstr>UNIT-3 </vt:lpstr>
      <vt:lpstr>Memory System</vt:lpstr>
      <vt:lpstr>Introduction</vt:lpstr>
      <vt:lpstr>Introduction contd.,</vt:lpstr>
      <vt:lpstr>Memory Capacity</vt:lpstr>
      <vt:lpstr>Key Characteristics</vt:lpstr>
      <vt:lpstr>Key Characteristics contd.,</vt:lpstr>
      <vt:lpstr>Location </vt:lpstr>
      <vt:lpstr>Capacity </vt:lpstr>
      <vt:lpstr>Unit of transfer</vt:lpstr>
      <vt:lpstr>Access Methods</vt:lpstr>
      <vt:lpstr>Access Methods contd.,</vt:lpstr>
      <vt:lpstr>Access methods contd.,</vt:lpstr>
      <vt:lpstr>Access Methods contd.,</vt:lpstr>
      <vt:lpstr>Performance </vt:lpstr>
      <vt:lpstr>Performance contd.,</vt:lpstr>
      <vt:lpstr>Physical characteristics</vt:lpstr>
      <vt:lpstr>Organization </vt:lpstr>
      <vt:lpstr>Byte Storage Methods</vt:lpstr>
      <vt:lpstr>Byte Storage Methods contd.,</vt:lpstr>
      <vt:lpstr>Byte Storage Methods contd.,</vt:lpstr>
      <vt:lpstr>Example </vt:lpstr>
      <vt:lpstr>Recap: Find the Memory characteristics that are hidden</vt:lpstr>
      <vt:lpstr>The hidden Memory Characteristics are:</vt:lpstr>
      <vt:lpstr>Solved puzzle</vt:lpstr>
      <vt:lpstr>Memory hierarchy </vt:lpstr>
      <vt:lpstr>Slide 27</vt:lpstr>
      <vt:lpstr>Slide 28</vt:lpstr>
      <vt:lpstr>Memory hierarchy contd.,</vt:lpstr>
      <vt:lpstr>Random-access memories</vt:lpstr>
      <vt:lpstr>Slide 31</vt:lpstr>
      <vt:lpstr>2-D RAM addressing scheme</vt:lpstr>
      <vt:lpstr>Semiconductor RAMs</vt:lpstr>
      <vt:lpstr>DRAM</vt:lpstr>
      <vt:lpstr>Slide 35</vt:lpstr>
      <vt:lpstr>Slide 36</vt:lpstr>
      <vt:lpstr>Advantage </vt:lpstr>
      <vt:lpstr>Cache memory</vt:lpstr>
      <vt:lpstr>Slide 39</vt:lpstr>
      <vt:lpstr>Slide 40</vt:lpstr>
      <vt:lpstr>mapping</vt:lpstr>
      <vt:lpstr>Associative mapping </vt:lpstr>
      <vt:lpstr>Slide 43</vt:lpstr>
      <vt:lpstr>Direct mapping</vt:lpstr>
      <vt:lpstr>Slide 45</vt:lpstr>
      <vt:lpstr>DIRECT  MAPPING</vt:lpstr>
      <vt:lpstr>Slide 47</vt:lpstr>
      <vt:lpstr>Set associative mapping </vt:lpstr>
      <vt:lpstr>CACHE  WRITE</vt:lpstr>
      <vt:lpstr>Slide 50</vt:lpstr>
      <vt:lpstr>Slide 51</vt:lpstr>
      <vt:lpstr>SOLUTION</vt:lpstr>
      <vt:lpstr>Slide 53</vt:lpstr>
      <vt:lpstr>Slide 54</vt:lpstr>
      <vt:lpstr>PROBLEM 3</vt:lpstr>
      <vt:lpstr>SOLN</vt:lpstr>
      <vt:lpstr>Problem 4</vt:lpstr>
      <vt:lpstr>VIRTUAL  MEMORY</vt:lpstr>
      <vt:lpstr>ADDRESS  MAPPING</vt:lpstr>
      <vt:lpstr>ASSOCIATIVE  MEMORY  PAGE  TABLE</vt:lpstr>
      <vt:lpstr>Slide 61</vt:lpstr>
      <vt:lpstr>PAGE  REPLACEMENT  ALGORITHMS</vt:lpstr>
      <vt:lpstr>PAGE  REPLACEMENT  ALGORITHMS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System</dc:title>
  <dc:creator>VIT</dc:creator>
  <cp:lastModifiedBy>Lenovo</cp:lastModifiedBy>
  <cp:revision>94</cp:revision>
  <dcterms:created xsi:type="dcterms:W3CDTF">2010-09-14T13:29:25Z</dcterms:created>
  <dcterms:modified xsi:type="dcterms:W3CDTF">2014-03-18T09:21:25Z</dcterms:modified>
</cp:coreProperties>
</file>