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8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3" r:id="rId25"/>
    <p:sldId id="279" r:id="rId26"/>
    <p:sldId id="280" r:id="rId27"/>
    <p:sldId id="294" r:id="rId28"/>
    <p:sldId id="281" r:id="rId29"/>
    <p:sldId id="282" r:id="rId30"/>
    <p:sldId id="283" r:id="rId31"/>
    <p:sldId id="291" r:id="rId32"/>
    <p:sldId id="292" r:id="rId33"/>
  </p:sldIdLst>
  <p:sldSz cx="9144000" cy="6858000" type="screen4x3"/>
  <p:notesSz cx="9906000" cy="6819900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17" autoAdjust="0"/>
  </p:normalViewPr>
  <p:slideViewPr>
    <p:cSldViewPr snapToGrid="0">
      <p:cViewPr varScale="1">
        <p:scale>
          <a:sx n="69" d="100"/>
          <a:sy n="69" d="100"/>
        </p:scale>
        <p:origin x="-140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8342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xmlns="" val="15260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11108" y="6477721"/>
            <a:ext cx="4292600" cy="340995"/>
          </a:xfrm>
          <a:prstGeom prst="rect">
            <a:avLst/>
          </a:prstGeom>
          <a:ln/>
        </p:spPr>
        <p:txBody>
          <a:bodyPr/>
          <a:lstStyle/>
          <a:p>
            <a:fld id="{938063E7-0EF5-4026-8BF8-4AFE87D422D7}" type="slidenum">
              <a:rPr lang="en-US"/>
              <a:pPr/>
              <a:t>31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39453"/>
            <a:ext cx="7924800" cy="30689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11108" y="6477721"/>
            <a:ext cx="4292600" cy="340995"/>
          </a:xfrm>
          <a:prstGeom prst="rect">
            <a:avLst/>
          </a:prstGeom>
          <a:ln/>
        </p:spPr>
        <p:txBody>
          <a:bodyPr/>
          <a:lstStyle/>
          <a:p>
            <a:fld id="{4294E741-90F0-4889-AFAB-65DEE9F95B8E}" type="slidenum">
              <a:rPr lang="en-US"/>
              <a:pPr/>
              <a:t>32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39453"/>
            <a:ext cx="7924800" cy="30689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20663"/>
            <a:ext cx="2201863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20663"/>
            <a:ext cx="6454775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20663"/>
            <a:ext cx="8809038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6413" y="0"/>
            <a:ext cx="3429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fld id="{613E8610-45E6-40F8-9020-CE2BFC249E65}" type="slidenum">
              <a:rPr lang="en-US" altLang="ko-KR" sz="1400">
                <a:solidFill>
                  <a:schemeClr val="tx1"/>
                </a:solidFill>
              </a:rPr>
              <a:pPr defTabSz="762000">
                <a:lnSpc>
                  <a:spcPct val="101000"/>
                </a:lnSpc>
              </a:pPr>
              <a:t>‹#›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232886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i="1">
                <a:solidFill>
                  <a:schemeClr val="tx1"/>
                </a:solidFill>
              </a:rPr>
              <a:t>Input-Output Organization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30200" y="6619875"/>
            <a:ext cx="2020888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5400" tIns="12700" rIns="25400" bIns="12700">
            <a:spAutoFit/>
          </a:bodyPr>
          <a:lstStyle/>
          <a:p>
            <a:pPr algn="ctr" defTabSz="260350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Organization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569075" y="6556375"/>
            <a:ext cx="25749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Architectures Lab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268538" y="1503363"/>
            <a:ext cx="3406775" cy="3551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Peripheral Devices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Input-Output Interface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Asynchronous Data Transfer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Modes of Transfer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Priority Interrupt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Direct Memory Access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Input-Output Processor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Serial Communication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38150" y="300038"/>
            <a:ext cx="8175625" cy="4572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INPUT-OUTPUT  ORGANIZATION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54025" y="969963"/>
            <a:ext cx="6513513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* Employs a single control line to time each transfer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* The strobe may be activated by either the source or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	 the destination unit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965200" y="328613"/>
            <a:ext cx="7102475" cy="395287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STROBE  CONTROL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57238" y="3971925"/>
            <a:ext cx="639762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Source</a:t>
            </a:r>
          </a:p>
          <a:p>
            <a:pPr defTabSz="617538" latinLnBrk="1"/>
            <a:endParaRPr lang="en-US" altLang="ko-KR" sz="11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76300" y="4135438"/>
            <a:ext cx="420688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517900" y="3971925"/>
            <a:ext cx="925513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Destination</a:t>
            </a:r>
          </a:p>
          <a:p>
            <a:pPr defTabSz="617538" latinLnBrk="1"/>
            <a:endParaRPr lang="en-US" altLang="ko-KR" sz="11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730625" y="4135438"/>
            <a:ext cx="420688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06438" y="3921125"/>
            <a:ext cx="754062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562350" y="3921125"/>
            <a:ext cx="831850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Arc 10"/>
          <p:cNvSpPr>
            <a:spLocks/>
          </p:cNvSpPr>
          <p:nvPr/>
        </p:nvSpPr>
        <p:spPr bwMode="auto">
          <a:xfrm>
            <a:off x="3390900" y="3960813"/>
            <a:ext cx="166688" cy="139700"/>
          </a:xfrm>
          <a:custGeom>
            <a:avLst/>
            <a:gdLst>
              <a:gd name="G0" fmla="+- 21600 0 0"/>
              <a:gd name="G1" fmla="+- 9000 0 0"/>
              <a:gd name="G2" fmla="+- 21600 0 0"/>
              <a:gd name="T0" fmla="*/ 1811 w 21600"/>
              <a:gd name="T1" fmla="*/ 17658 h 17658"/>
              <a:gd name="T2" fmla="*/ 1964 w 21600"/>
              <a:gd name="T3" fmla="*/ 0 h 17658"/>
              <a:gd name="T4" fmla="*/ 21600 w 21600"/>
              <a:gd name="T5" fmla="*/ 9000 h 17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58" fill="none" extrusionOk="0">
                <a:moveTo>
                  <a:pt x="1811" y="17657"/>
                </a:moveTo>
                <a:cubicBezTo>
                  <a:pt x="616" y="14927"/>
                  <a:pt x="0" y="11980"/>
                  <a:pt x="0" y="9000"/>
                </a:cubicBezTo>
                <a:cubicBezTo>
                  <a:pt x="-1" y="5893"/>
                  <a:pt x="669" y="2823"/>
                  <a:pt x="1964" y="0"/>
                </a:cubicBezTo>
              </a:path>
              <a:path w="21600" h="17658" stroke="0" extrusionOk="0">
                <a:moveTo>
                  <a:pt x="1811" y="17657"/>
                </a:moveTo>
                <a:cubicBezTo>
                  <a:pt x="616" y="14927"/>
                  <a:pt x="0" y="11980"/>
                  <a:pt x="0" y="9000"/>
                </a:cubicBezTo>
                <a:cubicBezTo>
                  <a:pt x="-1" y="5893"/>
                  <a:pt x="669" y="2823"/>
                  <a:pt x="1964" y="0"/>
                </a:cubicBezTo>
                <a:lnTo>
                  <a:pt x="21600" y="90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473200" y="4038600"/>
            <a:ext cx="191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rc 12"/>
          <p:cNvSpPr>
            <a:spLocks/>
          </p:cNvSpPr>
          <p:nvPr/>
        </p:nvSpPr>
        <p:spPr bwMode="auto">
          <a:xfrm>
            <a:off x="3390900" y="4303713"/>
            <a:ext cx="166688" cy="139700"/>
          </a:xfrm>
          <a:custGeom>
            <a:avLst/>
            <a:gdLst>
              <a:gd name="G0" fmla="+- 21600 0 0"/>
              <a:gd name="G1" fmla="+- 8865 0 0"/>
              <a:gd name="G2" fmla="+- 21600 0 0"/>
              <a:gd name="T0" fmla="*/ 1826 w 21600"/>
              <a:gd name="T1" fmla="*/ 17558 h 17558"/>
              <a:gd name="T2" fmla="*/ 1903 w 21600"/>
              <a:gd name="T3" fmla="*/ 0 h 17558"/>
              <a:gd name="T4" fmla="*/ 21600 w 21600"/>
              <a:gd name="T5" fmla="*/ 8865 h 17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58" fill="none" extrusionOk="0">
                <a:moveTo>
                  <a:pt x="1826" y="17557"/>
                </a:moveTo>
                <a:cubicBezTo>
                  <a:pt x="621" y="14818"/>
                  <a:pt x="0" y="11857"/>
                  <a:pt x="0" y="8865"/>
                </a:cubicBezTo>
                <a:cubicBezTo>
                  <a:pt x="-1" y="5808"/>
                  <a:pt x="648" y="2787"/>
                  <a:pt x="1903" y="0"/>
                </a:cubicBezTo>
              </a:path>
              <a:path w="21600" h="17558" stroke="0" extrusionOk="0">
                <a:moveTo>
                  <a:pt x="1826" y="17557"/>
                </a:moveTo>
                <a:cubicBezTo>
                  <a:pt x="621" y="14818"/>
                  <a:pt x="0" y="11857"/>
                  <a:pt x="0" y="8865"/>
                </a:cubicBezTo>
                <a:cubicBezTo>
                  <a:pt x="-1" y="5808"/>
                  <a:pt x="648" y="2787"/>
                  <a:pt x="1903" y="0"/>
                </a:cubicBezTo>
                <a:lnTo>
                  <a:pt x="21600" y="886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473200" y="4379913"/>
            <a:ext cx="191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030413" y="3840163"/>
            <a:ext cx="755650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 bus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100263" y="4171950"/>
            <a:ext cx="608012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774700" y="5397500"/>
            <a:ext cx="854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622425" y="50673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1622425" y="5065713"/>
            <a:ext cx="2789238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8" y="0"/>
              </a:cxn>
              <a:cxn ang="0">
                <a:pos x="1138" y="202"/>
              </a:cxn>
              <a:cxn ang="0">
                <a:pos x="1750" y="202"/>
              </a:cxn>
            </a:cxnLst>
            <a:rect l="0" t="0" r="r" b="b"/>
            <a:pathLst>
              <a:path w="1751" h="203">
                <a:moveTo>
                  <a:pt x="0" y="0"/>
                </a:moveTo>
                <a:lnTo>
                  <a:pt x="1138" y="0"/>
                </a:lnTo>
                <a:lnTo>
                  <a:pt x="1138" y="202"/>
                </a:lnTo>
                <a:lnTo>
                  <a:pt x="1750" y="20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90563" y="5200650"/>
            <a:ext cx="468312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774700" y="6070600"/>
            <a:ext cx="1108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1874838" y="5738813"/>
            <a:ext cx="0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Freeform 22"/>
          <p:cNvSpPr>
            <a:spLocks/>
          </p:cNvSpPr>
          <p:nvPr/>
        </p:nvSpPr>
        <p:spPr bwMode="auto">
          <a:xfrm>
            <a:off x="1874838" y="5738813"/>
            <a:ext cx="2536825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8" y="0"/>
              </a:cxn>
              <a:cxn ang="0">
                <a:pos x="778" y="201"/>
              </a:cxn>
              <a:cxn ang="0">
                <a:pos x="1591" y="201"/>
              </a:cxn>
            </a:cxnLst>
            <a:rect l="0" t="0" r="r" b="b"/>
            <a:pathLst>
              <a:path w="1592" h="202">
                <a:moveTo>
                  <a:pt x="0" y="0"/>
                </a:moveTo>
                <a:lnTo>
                  <a:pt x="778" y="0"/>
                </a:lnTo>
                <a:lnTo>
                  <a:pt x="778" y="201"/>
                </a:lnTo>
                <a:lnTo>
                  <a:pt x="1591" y="20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90563" y="5861050"/>
            <a:ext cx="608012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2058988" y="5072063"/>
            <a:ext cx="823912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Valid data</a:t>
            </a:r>
          </a:p>
        </p:txBody>
      </p:sp>
      <p:sp>
        <p:nvSpPr>
          <p:cNvPr id="13337" name="Arc 25"/>
          <p:cNvSpPr>
            <a:spLocks/>
          </p:cNvSpPr>
          <p:nvPr/>
        </p:nvSpPr>
        <p:spPr bwMode="auto">
          <a:xfrm>
            <a:off x="1628775" y="5153025"/>
            <a:ext cx="109538" cy="92075"/>
          </a:xfrm>
          <a:custGeom>
            <a:avLst/>
            <a:gdLst>
              <a:gd name="G0" fmla="+- 0 0 0"/>
              <a:gd name="G1" fmla="+- 9152 0 0"/>
              <a:gd name="G2" fmla="+- 21600 0 0"/>
              <a:gd name="T0" fmla="*/ 19565 w 21600"/>
              <a:gd name="T1" fmla="*/ 0 h 17776"/>
              <a:gd name="T2" fmla="*/ 19804 w 21600"/>
              <a:gd name="T3" fmla="*/ 17776 h 17776"/>
              <a:gd name="T4" fmla="*/ 0 w 21600"/>
              <a:gd name="T5" fmla="*/ 9152 h 17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776" fill="none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</a:path>
              <a:path w="21600" h="17776" stroke="0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  <a:lnTo>
                  <a:pt x="0" y="91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1727200" y="5200650"/>
            <a:ext cx="398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Arc 27"/>
          <p:cNvSpPr>
            <a:spLocks/>
          </p:cNvSpPr>
          <p:nvPr/>
        </p:nvSpPr>
        <p:spPr bwMode="auto">
          <a:xfrm>
            <a:off x="3333750" y="5157788"/>
            <a:ext cx="109538" cy="90487"/>
          </a:xfrm>
          <a:custGeom>
            <a:avLst/>
            <a:gdLst>
              <a:gd name="G0" fmla="+- 21600 0 0"/>
              <a:gd name="G1" fmla="+- 8915 0 0"/>
              <a:gd name="G2" fmla="+- 21600 0 0"/>
              <a:gd name="T0" fmla="*/ 1699 w 21600"/>
              <a:gd name="T1" fmla="*/ 17311 h 17311"/>
              <a:gd name="T2" fmla="*/ 1926 w 21600"/>
              <a:gd name="T3" fmla="*/ 0 h 17311"/>
              <a:gd name="T4" fmla="*/ 21600 w 21600"/>
              <a:gd name="T5" fmla="*/ 8915 h 17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311" fill="none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</a:path>
              <a:path w="21600" h="17311" stroke="0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  <a:lnTo>
                  <a:pt x="21600" y="891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2806700" y="5200650"/>
            <a:ext cx="538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1905000" y="4719638"/>
            <a:ext cx="1323975" cy="236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42888" y="3414713"/>
            <a:ext cx="1587500" cy="303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60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196850" y="4638675"/>
            <a:ext cx="1701800" cy="3032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600">
                <a:solidFill>
                  <a:schemeClr val="tx1"/>
                </a:solidFill>
              </a:rPr>
              <a:t>Timing Diagram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19138" y="2455863"/>
            <a:ext cx="3043237" cy="704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101000"/>
              </a:lnSpc>
            </a:pPr>
            <a:r>
              <a:rPr lang="en-US" altLang="ko-KR" sz="2000" u="sng">
                <a:solidFill>
                  <a:schemeClr val="tx1"/>
                </a:solidFill>
              </a:rPr>
              <a:t>Source-Initiated Strobe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</a:p>
          <a:p>
            <a:pPr algn="ctr"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for Data Transfer</a:t>
            </a:r>
          </a:p>
        </p:txBody>
      </p:sp>
      <p:sp>
        <p:nvSpPr>
          <p:cNvPr id="13346" name="Arc 34"/>
          <p:cNvSpPr>
            <a:spLocks/>
          </p:cNvSpPr>
          <p:nvPr/>
        </p:nvSpPr>
        <p:spPr bwMode="auto">
          <a:xfrm>
            <a:off x="5959475" y="4273550"/>
            <a:ext cx="160338" cy="147638"/>
          </a:xfrm>
          <a:custGeom>
            <a:avLst/>
            <a:gdLst>
              <a:gd name="G0" fmla="+- 0 0 0"/>
              <a:gd name="G1" fmla="+- 9042 0 0"/>
              <a:gd name="G2" fmla="+- 21600 0 0"/>
              <a:gd name="T0" fmla="*/ 19616 w 21600"/>
              <a:gd name="T1" fmla="*/ 0 h 17741"/>
              <a:gd name="T2" fmla="*/ 19771 w 21600"/>
              <a:gd name="T3" fmla="*/ 17741 h 17741"/>
              <a:gd name="T4" fmla="*/ 0 w 21600"/>
              <a:gd name="T5" fmla="*/ 9042 h 17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741" fill="none" extrusionOk="0">
                <a:moveTo>
                  <a:pt x="19616" y="-1"/>
                </a:moveTo>
                <a:cubicBezTo>
                  <a:pt x="20923" y="2835"/>
                  <a:pt x="21600" y="5920"/>
                  <a:pt x="21600" y="9042"/>
                </a:cubicBezTo>
                <a:cubicBezTo>
                  <a:pt x="21600" y="12037"/>
                  <a:pt x="20977" y="14999"/>
                  <a:pt x="19770" y="17740"/>
                </a:cubicBezTo>
              </a:path>
              <a:path w="21600" h="17741" stroke="0" extrusionOk="0">
                <a:moveTo>
                  <a:pt x="19616" y="-1"/>
                </a:moveTo>
                <a:cubicBezTo>
                  <a:pt x="20923" y="2835"/>
                  <a:pt x="21600" y="5920"/>
                  <a:pt x="21600" y="9042"/>
                </a:cubicBezTo>
                <a:cubicBezTo>
                  <a:pt x="21600" y="12037"/>
                  <a:pt x="20977" y="14999"/>
                  <a:pt x="19770" y="17740"/>
                </a:cubicBezTo>
                <a:lnTo>
                  <a:pt x="0" y="904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6099175" y="4348163"/>
            <a:ext cx="1868488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Arc 36"/>
          <p:cNvSpPr>
            <a:spLocks/>
          </p:cNvSpPr>
          <p:nvPr/>
        </p:nvSpPr>
        <p:spPr bwMode="auto">
          <a:xfrm>
            <a:off x="7808913" y="3929063"/>
            <a:ext cx="160337" cy="142875"/>
          </a:xfrm>
          <a:custGeom>
            <a:avLst/>
            <a:gdLst>
              <a:gd name="G0" fmla="+- 21600 0 0"/>
              <a:gd name="G1" fmla="+- 8964 0 0"/>
              <a:gd name="G2" fmla="+- 21600 0 0"/>
              <a:gd name="T0" fmla="*/ 1796 w 21600"/>
              <a:gd name="T1" fmla="*/ 17587 h 17587"/>
              <a:gd name="T2" fmla="*/ 1948 w 21600"/>
              <a:gd name="T3" fmla="*/ 0 h 17587"/>
              <a:gd name="T4" fmla="*/ 21600 w 21600"/>
              <a:gd name="T5" fmla="*/ 8964 h 17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87" fill="none" extrusionOk="0">
                <a:moveTo>
                  <a:pt x="1795" y="17587"/>
                </a:moveTo>
                <a:cubicBezTo>
                  <a:pt x="611" y="14866"/>
                  <a:pt x="0" y="11931"/>
                  <a:pt x="0" y="8964"/>
                </a:cubicBezTo>
                <a:cubicBezTo>
                  <a:pt x="-1" y="5870"/>
                  <a:pt x="664" y="2814"/>
                  <a:pt x="1947" y="-1"/>
                </a:cubicBezTo>
              </a:path>
              <a:path w="21600" h="17587" stroke="0" extrusionOk="0">
                <a:moveTo>
                  <a:pt x="1795" y="17587"/>
                </a:moveTo>
                <a:cubicBezTo>
                  <a:pt x="611" y="14866"/>
                  <a:pt x="0" y="11931"/>
                  <a:pt x="0" y="8964"/>
                </a:cubicBezTo>
                <a:cubicBezTo>
                  <a:pt x="-1" y="5870"/>
                  <a:pt x="664" y="2814"/>
                  <a:pt x="1947" y="-1"/>
                </a:cubicBezTo>
                <a:lnTo>
                  <a:pt x="21600" y="8964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5954713" y="3995738"/>
            <a:ext cx="1892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5222875" y="3887788"/>
            <a:ext cx="717550" cy="5857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249863" y="3929063"/>
            <a:ext cx="639762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Source</a:t>
            </a:r>
          </a:p>
          <a:p>
            <a:pPr defTabSz="617538" latinLnBrk="1"/>
            <a:endParaRPr lang="en-US" altLang="ko-KR" sz="1100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5362575" y="4103688"/>
            <a:ext cx="420688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7924800" y="3929063"/>
            <a:ext cx="925513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Destination</a:t>
            </a:r>
          </a:p>
          <a:p>
            <a:pPr defTabSz="617538" eaLnBrk="1"/>
            <a:endParaRPr lang="en-US" altLang="ko-KR" sz="1100"/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8123238" y="4103688"/>
            <a:ext cx="420687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7974013" y="3875088"/>
            <a:ext cx="814387" cy="5984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6494463" y="3794125"/>
            <a:ext cx="755650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 bus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6559550" y="4140200"/>
            <a:ext cx="608013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200650" y="5356225"/>
            <a:ext cx="1014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6208713" y="5014913"/>
            <a:ext cx="0" cy="344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Freeform 48"/>
          <p:cNvSpPr>
            <a:spLocks/>
          </p:cNvSpPr>
          <p:nvPr/>
        </p:nvSpPr>
        <p:spPr bwMode="auto">
          <a:xfrm>
            <a:off x="6208713" y="5014913"/>
            <a:ext cx="2509837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5" y="0"/>
              </a:cxn>
              <a:cxn ang="0">
                <a:pos x="1015" y="202"/>
              </a:cxn>
              <a:cxn ang="0">
                <a:pos x="1627" y="202"/>
              </a:cxn>
            </a:cxnLst>
            <a:rect l="0" t="0" r="r" b="b"/>
            <a:pathLst>
              <a:path w="1628" h="203">
                <a:moveTo>
                  <a:pt x="0" y="0"/>
                </a:moveTo>
                <a:lnTo>
                  <a:pt x="1015" y="0"/>
                </a:lnTo>
                <a:lnTo>
                  <a:pt x="1015" y="202"/>
                </a:lnTo>
                <a:lnTo>
                  <a:pt x="1627" y="20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5118100" y="5157788"/>
            <a:ext cx="468313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</a:t>
            </a: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5200650" y="6056313"/>
            <a:ext cx="892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6088063" y="5713413"/>
            <a:ext cx="0" cy="354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4" name="Freeform 52"/>
          <p:cNvSpPr>
            <a:spLocks/>
          </p:cNvSpPr>
          <p:nvPr/>
        </p:nvSpPr>
        <p:spPr bwMode="auto">
          <a:xfrm>
            <a:off x="6088063" y="5713413"/>
            <a:ext cx="1498600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2" y="0"/>
              </a:cxn>
              <a:cxn ang="0">
                <a:pos x="972" y="201"/>
              </a:cxn>
            </a:cxnLst>
            <a:rect l="0" t="0" r="r" b="b"/>
            <a:pathLst>
              <a:path w="973" h="202">
                <a:moveTo>
                  <a:pt x="0" y="0"/>
                </a:moveTo>
                <a:lnTo>
                  <a:pt x="972" y="0"/>
                </a:lnTo>
                <a:lnTo>
                  <a:pt x="972" y="20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7597775" y="6056313"/>
            <a:ext cx="86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5118100" y="5842000"/>
            <a:ext cx="608013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72250" y="5006975"/>
            <a:ext cx="823913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Valid data</a:t>
            </a:r>
          </a:p>
        </p:txBody>
      </p:sp>
      <p:sp>
        <p:nvSpPr>
          <p:cNvPr id="13368" name="Arc 56"/>
          <p:cNvSpPr>
            <a:spLocks/>
          </p:cNvSpPr>
          <p:nvPr/>
        </p:nvSpPr>
        <p:spPr bwMode="auto">
          <a:xfrm>
            <a:off x="6215063" y="5105400"/>
            <a:ext cx="106362" cy="96838"/>
          </a:xfrm>
          <a:custGeom>
            <a:avLst/>
            <a:gdLst>
              <a:gd name="G0" fmla="+- 0 0 0"/>
              <a:gd name="G1" fmla="+- 9152 0 0"/>
              <a:gd name="G2" fmla="+- 21600 0 0"/>
              <a:gd name="T0" fmla="*/ 19565 w 21600"/>
              <a:gd name="T1" fmla="*/ 0 h 17776"/>
              <a:gd name="T2" fmla="*/ 19804 w 21600"/>
              <a:gd name="T3" fmla="*/ 17776 h 17776"/>
              <a:gd name="T4" fmla="*/ 0 w 21600"/>
              <a:gd name="T5" fmla="*/ 9152 h 17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776" fill="none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</a:path>
              <a:path w="21600" h="17776" stroke="0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  <a:lnTo>
                  <a:pt x="0" y="91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6311900" y="5154613"/>
            <a:ext cx="261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0" name="Arc 58"/>
          <p:cNvSpPr>
            <a:spLocks/>
          </p:cNvSpPr>
          <p:nvPr/>
        </p:nvSpPr>
        <p:spPr bwMode="auto">
          <a:xfrm>
            <a:off x="7670800" y="5110163"/>
            <a:ext cx="106363" cy="93662"/>
          </a:xfrm>
          <a:custGeom>
            <a:avLst/>
            <a:gdLst>
              <a:gd name="G0" fmla="+- 21600 0 0"/>
              <a:gd name="G1" fmla="+- 8915 0 0"/>
              <a:gd name="G2" fmla="+- 21600 0 0"/>
              <a:gd name="T0" fmla="*/ 1699 w 21600"/>
              <a:gd name="T1" fmla="*/ 17311 h 17311"/>
              <a:gd name="T2" fmla="*/ 1926 w 21600"/>
              <a:gd name="T3" fmla="*/ 0 h 17311"/>
              <a:gd name="T4" fmla="*/ 21600 w 21600"/>
              <a:gd name="T5" fmla="*/ 8915 h 17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311" fill="none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</a:path>
              <a:path w="21600" h="17311" stroke="0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  <a:lnTo>
                  <a:pt x="21600" y="891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7353300" y="5154613"/>
            <a:ext cx="319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4729163" y="3414713"/>
            <a:ext cx="1587500" cy="303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60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6400800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5100638" y="2455863"/>
            <a:ext cx="3567112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101000"/>
              </a:lnSpc>
            </a:pPr>
            <a:r>
              <a:rPr lang="en-US" altLang="ko-KR" sz="2000" u="sng">
                <a:solidFill>
                  <a:schemeClr val="tx1"/>
                </a:solidFill>
              </a:rPr>
              <a:t>Destination-Initiated Strobe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</a:p>
          <a:p>
            <a:pPr algn="ctr"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for Data Transfer</a:t>
            </a:r>
          </a:p>
        </p:txBody>
      </p:sp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4629150" y="4638675"/>
            <a:ext cx="1720850" cy="312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600">
                <a:solidFill>
                  <a:schemeClr val="tx1"/>
                </a:solidFill>
              </a:rPr>
              <a:t>Timing Diagram</a:t>
            </a:r>
          </a:p>
        </p:txBody>
      </p:sp>
      <p:sp>
        <p:nvSpPr>
          <p:cNvPr id="13379" name="Rectangle 67" descr="밝은 정방향 사선"/>
          <p:cNvSpPr>
            <a:spLocks noChangeArrowheads="1"/>
          </p:cNvSpPr>
          <p:nvPr/>
        </p:nvSpPr>
        <p:spPr bwMode="auto">
          <a:xfrm>
            <a:off x="4581525" y="2543175"/>
            <a:ext cx="85725" cy="3876675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295275"/>
            <a:ext cx="8931275" cy="403225"/>
          </a:xfrm>
          <a:noFill/>
          <a:ln/>
        </p:spPr>
        <p:txBody>
          <a:bodyPr anchor="ctr"/>
          <a:lstStyle/>
          <a:p>
            <a:r>
              <a:rPr lang="en-US" altLang="ko-KR" sz="2800"/>
              <a:t>HANDSHAKING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15875" y="3806825"/>
            <a:ext cx="1077913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91000"/>
              </a:lnSpc>
              <a:spcBef>
                <a:spcPct val="46000"/>
              </a:spcBef>
            </a:pPr>
            <a:endParaRPr lang="en-US" altLang="ko-KR" sz="1400">
              <a:solidFill>
                <a:schemeClr val="tx1"/>
              </a:solidFill>
            </a:endParaRPr>
          </a:p>
          <a:p>
            <a:pPr defTabSz="762000" latinLnBrk="1"/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46188" y="1522413"/>
            <a:ext cx="6099175" cy="4352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Strobe Methods</a:t>
            </a:r>
          </a:p>
          <a:p>
            <a:pPr defTabSz="762000"/>
            <a:endParaRPr lang="en-US" altLang="ko-KR" sz="20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Source-Initiated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The source unit that initiates the transfer has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no way of knowing whether the destination unit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has actually received data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Destination-Initiated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The destination unit that initiates the transfer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no way of knowing whether the source has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actually placed the data on the bus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To solve this problem, the </a:t>
            </a:r>
            <a:r>
              <a:rPr lang="en-US" altLang="ko-KR" sz="1800" i="1">
                <a:solidFill>
                  <a:schemeClr val="tx1"/>
                </a:solidFill>
              </a:rPr>
              <a:t>HANDSHAKE</a:t>
            </a:r>
            <a:r>
              <a:rPr lang="en-US" altLang="ko-KR" sz="1800">
                <a:solidFill>
                  <a:schemeClr val="tx1"/>
                </a:solidFill>
              </a:rPr>
              <a:t>  method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introduces a second control signal to provide a </a:t>
            </a:r>
            <a:r>
              <a:rPr lang="en-US" altLang="ko-KR" sz="1800" i="1">
                <a:solidFill>
                  <a:schemeClr val="tx1"/>
                </a:solidFill>
              </a:rPr>
              <a:t>Reply</a:t>
            </a:r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to the unit that initiates the transfer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5309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0975"/>
            <a:ext cx="8986838" cy="641350"/>
          </a:xfrm>
          <a:noFill/>
          <a:ln/>
        </p:spPr>
        <p:txBody>
          <a:bodyPr anchor="ctr"/>
          <a:lstStyle/>
          <a:p>
            <a:r>
              <a:rPr lang="en-US" altLang="ko-KR" sz="2400"/>
              <a:t>SOURCE-INITIATED  TRANSFER  USING  HANDSHAKE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2388" y="5572125"/>
            <a:ext cx="67945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* Allows arbitrary delays from one state to the next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* Permits each unit to respond at its own data transfer rate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* The rate of transfer is determined by the slower unit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227013" y="1019175"/>
            <a:ext cx="1781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Block Diagram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227013" y="1979613"/>
            <a:ext cx="1908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Timing Diagram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6257925" y="4413250"/>
            <a:ext cx="1781175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Accept data from bus.</a:t>
            </a:r>
          </a:p>
          <a:p>
            <a:pPr defTabSz="762000" eaLnBrk="1">
              <a:lnSpc>
                <a:spcPct val="80000"/>
              </a:lnSpc>
            </a:pPr>
            <a:r>
              <a:rPr lang="en-US" altLang="ko-KR"/>
              <a:t>Enable data accepted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188075" y="5110163"/>
            <a:ext cx="1822450" cy="527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Disable data accepted.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Ready to accept data</a:t>
            </a:r>
          </a:p>
          <a:p>
            <a:pPr defTabSz="762000" eaLnBrk="1">
              <a:lnSpc>
                <a:spcPct val="80000"/>
              </a:lnSpc>
            </a:pPr>
            <a:r>
              <a:rPr lang="en-US" altLang="ko-KR"/>
              <a:t>(initial state).</a:t>
            </a: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227013" y="3729038"/>
            <a:ext cx="235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Sequence of Events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344863" y="3998913"/>
            <a:ext cx="15208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Place data on bus.</a:t>
            </a:r>
          </a:p>
          <a:p>
            <a:pPr defTabSz="762000" eaLnBrk="1"/>
            <a:endParaRPr lang="en-US" altLang="ko-KR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3344863" y="4160838"/>
            <a:ext cx="1470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Enable data valid.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3222625" y="4016375"/>
            <a:ext cx="1846263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344863" y="3749675"/>
            <a:ext cx="10207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 unit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6240463" y="3740150"/>
            <a:ext cx="13350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 unit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6184900" y="4400550"/>
            <a:ext cx="1846263" cy="3635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3260725" y="4718050"/>
            <a:ext cx="15113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Disable data valid.</a:t>
            </a:r>
          </a:p>
          <a:p>
            <a:pPr defTabSz="762000" eaLnBrk="1"/>
            <a:endParaRPr lang="en-US" altLang="ko-KR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3217863" y="4859338"/>
            <a:ext cx="18272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Invalidate data on bus.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3222625" y="4719638"/>
            <a:ext cx="1846263" cy="366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6103938" y="5106988"/>
            <a:ext cx="1890712" cy="517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Arc 53"/>
          <p:cNvSpPr>
            <a:spLocks/>
          </p:cNvSpPr>
          <p:nvPr/>
        </p:nvSpPr>
        <p:spPr bwMode="auto">
          <a:xfrm>
            <a:off x="6049963" y="4438650"/>
            <a:ext cx="130175" cy="80963"/>
          </a:xfrm>
          <a:custGeom>
            <a:avLst/>
            <a:gdLst>
              <a:gd name="G0" fmla="+- 21600 0 0"/>
              <a:gd name="G1" fmla="+- 14698 0 0"/>
              <a:gd name="G2" fmla="+- 21600 0 0"/>
              <a:gd name="T0" fmla="*/ 67 w 21600"/>
              <a:gd name="T1" fmla="*/ 16398 h 16398"/>
              <a:gd name="T2" fmla="*/ 5772 w 21600"/>
              <a:gd name="T3" fmla="*/ 0 h 16398"/>
              <a:gd name="T4" fmla="*/ 21600 w 21600"/>
              <a:gd name="T5" fmla="*/ 14698 h 16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398" fill="none" extrusionOk="0">
                <a:moveTo>
                  <a:pt x="67" y="16397"/>
                </a:moveTo>
                <a:cubicBezTo>
                  <a:pt x="22" y="15832"/>
                  <a:pt x="0" y="15265"/>
                  <a:pt x="0" y="14698"/>
                </a:cubicBezTo>
                <a:cubicBezTo>
                  <a:pt x="-1" y="9245"/>
                  <a:pt x="2061" y="3995"/>
                  <a:pt x="5771" y="-1"/>
                </a:cubicBezTo>
              </a:path>
              <a:path w="21600" h="16398" stroke="0" extrusionOk="0">
                <a:moveTo>
                  <a:pt x="67" y="16397"/>
                </a:moveTo>
                <a:cubicBezTo>
                  <a:pt x="22" y="15832"/>
                  <a:pt x="0" y="15265"/>
                  <a:pt x="0" y="14698"/>
                </a:cubicBezTo>
                <a:cubicBezTo>
                  <a:pt x="-1" y="9245"/>
                  <a:pt x="2061" y="3995"/>
                  <a:pt x="5771" y="-1"/>
                </a:cubicBezTo>
                <a:lnTo>
                  <a:pt x="21600" y="14698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Line 54"/>
          <p:cNvSpPr>
            <a:spLocks noChangeShapeType="1"/>
          </p:cNvSpPr>
          <p:nvPr/>
        </p:nvSpPr>
        <p:spPr bwMode="auto">
          <a:xfrm>
            <a:off x="5065713" y="4191000"/>
            <a:ext cx="996950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Arc 55"/>
          <p:cNvSpPr>
            <a:spLocks/>
          </p:cNvSpPr>
          <p:nvPr/>
        </p:nvSpPr>
        <p:spPr bwMode="auto">
          <a:xfrm>
            <a:off x="5089525" y="4776788"/>
            <a:ext cx="131763" cy="87312"/>
          </a:xfrm>
          <a:custGeom>
            <a:avLst/>
            <a:gdLst>
              <a:gd name="G0" fmla="+- 0 0 0"/>
              <a:gd name="G1" fmla="+- 12823 0 0"/>
              <a:gd name="G2" fmla="+- 21600 0 0"/>
              <a:gd name="T0" fmla="*/ 17382 w 21600"/>
              <a:gd name="T1" fmla="*/ 0 h 17114"/>
              <a:gd name="T2" fmla="*/ 21169 w 21600"/>
              <a:gd name="T3" fmla="*/ 17114 h 17114"/>
              <a:gd name="T4" fmla="*/ 0 w 21600"/>
              <a:gd name="T5" fmla="*/ 12823 h 1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114" fill="none" extrusionOk="0">
                <a:moveTo>
                  <a:pt x="17381" y="0"/>
                </a:moveTo>
                <a:cubicBezTo>
                  <a:pt x="20121" y="3713"/>
                  <a:pt x="21600" y="8207"/>
                  <a:pt x="21600" y="12823"/>
                </a:cubicBezTo>
                <a:cubicBezTo>
                  <a:pt x="21600" y="14264"/>
                  <a:pt x="21455" y="15701"/>
                  <a:pt x="21169" y="17114"/>
                </a:cubicBezTo>
              </a:path>
              <a:path w="21600" h="17114" stroke="0" extrusionOk="0">
                <a:moveTo>
                  <a:pt x="17381" y="0"/>
                </a:moveTo>
                <a:cubicBezTo>
                  <a:pt x="20121" y="3713"/>
                  <a:pt x="21600" y="8207"/>
                  <a:pt x="21600" y="12823"/>
                </a:cubicBezTo>
                <a:cubicBezTo>
                  <a:pt x="21600" y="14264"/>
                  <a:pt x="21455" y="15701"/>
                  <a:pt x="21169" y="17114"/>
                </a:cubicBezTo>
                <a:lnTo>
                  <a:pt x="0" y="1282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 flipH="1">
            <a:off x="5178425" y="4667250"/>
            <a:ext cx="1006475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Arc 57"/>
          <p:cNvSpPr>
            <a:spLocks/>
          </p:cNvSpPr>
          <p:nvPr/>
        </p:nvSpPr>
        <p:spPr bwMode="auto">
          <a:xfrm>
            <a:off x="5965825" y="5157788"/>
            <a:ext cx="131763" cy="84137"/>
          </a:xfrm>
          <a:custGeom>
            <a:avLst/>
            <a:gdLst>
              <a:gd name="G0" fmla="+- 21600 0 0"/>
              <a:gd name="G1" fmla="+- 14103 0 0"/>
              <a:gd name="G2" fmla="+- 21600 0 0"/>
              <a:gd name="T0" fmla="*/ 150 w 21600"/>
              <a:gd name="T1" fmla="*/ 16643 h 16643"/>
              <a:gd name="T2" fmla="*/ 5240 w 21600"/>
              <a:gd name="T3" fmla="*/ 0 h 16643"/>
              <a:gd name="T4" fmla="*/ 21600 w 21600"/>
              <a:gd name="T5" fmla="*/ 14103 h 16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643" fill="none" extrusionOk="0">
                <a:moveTo>
                  <a:pt x="149" y="16643"/>
                </a:moveTo>
                <a:cubicBezTo>
                  <a:pt x="50" y="15800"/>
                  <a:pt x="0" y="14951"/>
                  <a:pt x="0" y="14103"/>
                </a:cubicBezTo>
                <a:cubicBezTo>
                  <a:pt x="-1" y="8925"/>
                  <a:pt x="1859" y="3921"/>
                  <a:pt x="5239" y="-1"/>
                </a:cubicBezTo>
              </a:path>
              <a:path w="21600" h="16643" stroke="0" extrusionOk="0">
                <a:moveTo>
                  <a:pt x="149" y="16643"/>
                </a:moveTo>
                <a:cubicBezTo>
                  <a:pt x="50" y="15800"/>
                  <a:pt x="0" y="14951"/>
                  <a:pt x="0" y="14103"/>
                </a:cubicBezTo>
                <a:cubicBezTo>
                  <a:pt x="-1" y="8925"/>
                  <a:pt x="1859" y="3921"/>
                  <a:pt x="5239" y="-1"/>
                </a:cubicBezTo>
                <a:lnTo>
                  <a:pt x="21600" y="1410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5060950" y="4965700"/>
            <a:ext cx="919163" cy="234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Freeform 59"/>
          <p:cNvSpPr>
            <a:spLocks/>
          </p:cNvSpPr>
          <p:nvPr/>
        </p:nvSpPr>
        <p:spPr bwMode="auto">
          <a:xfrm>
            <a:off x="2892425" y="4197350"/>
            <a:ext cx="3198813" cy="1287463"/>
          </a:xfrm>
          <a:custGeom>
            <a:avLst/>
            <a:gdLst/>
            <a:ahLst/>
            <a:cxnLst>
              <a:cxn ang="0">
                <a:pos x="1856" y="904"/>
              </a:cxn>
              <a:cxn ang="0">
                <a:pos x="0" y="904"/>
              </a:cxn>
              <a:cxn ang="0">
                <a:pos x="0" y="0"/>
              </a:cxn>
            </a:cxnLst>
            <a:rect l="0" t="0" r="r" b="b"/>
            <a:pathLst>
              <a:path w="1857" h="905">
                <a:moveTo>
                  <a:pt x="1856" y="904"/>
                </a:moveTo>
                <a:lnTo>
                  <a:pt x="0" y="90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0" name="Arc 60"/>
          <p:cNvSpPr>
            <a:spLocks/>
          </p:cNvSpPr>
          <p:nvPr/>
        </p:nvSpPr>
        <p:spPr bwMode="auto">
          <a:xfrm>
            <a:off x="3086100" y="4148138"/>
            <a:ext cx="130175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2889250" y="4192588"/>
            <a:ext cx="214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rc 4"/>
          <p:cNvSpPr>
            <a:spLocks/>
          </p:cNvSpPr>
          <p:nvPr/>
        </p:nvSpPr>
        <p:spPr bwMode="auto">
          <a:xfrm>
            <a:off x="5905500" y="1125538"/>
            <a:ext cx="201613" cy="133350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592513" y="1196975"/>
            <a:ext cx="231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rc 6"/>
          <p:cNvSpPr>
            <a:spLocks/>
          </p:cNvSpPr>
          <p:nvPr/>
        </p:nvSpPr>
        <p:spPr bwMode="auto">
          <a:xfrm>
            <a:off x="3598863" y="1317625"/>
            <a:ext cx="201612" cy="134938"/>
          </a:xfrm>
          <a:custGeom>
            <a:avLst/>
            <a:gdLst>
              <a:gd name="G0" fmla="+- 0 0 0"/>
              <a:gd name="G1" fmla="+- 8980 0 0"/>
              <a:gd name="G2" fmla="+- 21600 0 0"/>
              <a:gd name="T0" fmla="*/ 19645 w 21600"/>
              <a:gd name="T1" fmla="*/ 0 h 17805"/>
              <a:gd name="T2" fmla="*/ 19715 w 21600"/>
              <a:gd name="T3" fmla="*/ 17805 h 17805"/>
              <a:gd name="T4" fmla="*/ 0 w 21600"/>
              <a:gd name="T5" fmla="*/ 8980 h 17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805" fill="none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</a:path>
              <a:path w="21600" h="17805" stroke="0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  <a:lnTo>
                  <a:pt x="0" y="898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771900" y="1392238"/>
            <a:ext cx="23399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rc 8"/>
          <p:cNvSpPr>
            <a:spLocks/>
          </p:cNvSpPr>
          <p:nvPr/>
        </p:nvSpPr>
        <p:spPr bwMode="auto">
          <a:xfrm>
            <a:off x="5905500" y="930275"/>
            <a:ext cx="201613" cy="134938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592513" y="1004888"/>
            <a:ext cx="231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678113" y="958850"/>
            <a:ext cx="900112" cy="5461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719388" y="1000125"/>
            <a:ext cx="6969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</a:t>
            </a:r>
          </a:p>
          <a:p>
            <a:pPr defTabSz="762000" latinLnBrk="1"/>
            <a:endParaRPr lang="en-US" altLang="ko-KR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855913" y="1160463"/>
            <a:ext cx="461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059488" y="1000125"/>
            <a:ext cx="1011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</a:t>
            </a:r>
          </a:p>
          <a:p>
            <a:pPr defTabSz="762000" latinLnBrk="1"/>
            <a:endParaRPr lang="en-US" altLang="ko-KR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302375" y="1160463"/>
            <a:ext cx="4619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111875" y="946150"/>
            <a:ext cx="911225" cy="558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352925" y="806450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352925" y="1193800"/>
            <a:ext cx="1211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accepted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705100" y="2178050"/>
            <a:ext cx="1243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3951288" y="1858963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20"/>
          <p:cNvSpPr>
            <a:spLocks/>
          </p:cNvSpPr>
          <p:nvPr/>
        </p:nvSpPr>
        <p:spPr bwMode="auto">
          <a:xfrm>
            <a:off x="3951288" y="1858963"/>
            <a:ext cx="2673350" cy="320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0"/>
              </a:cxn>
              <a:cxn ang="0">
                <a:pos x="1136" y="224"/>
              </a:cxn>
              <a:cxn ang="0">
                <a:pos x="1544" y="224"/>
              </a:cxn>
            </a:cxnLst>
            <a:rect l="0" t="0" r="r" b="b"/>
            <a:pathLst>
              <a:path w="1545" h="225">
                <a:moveTo>
                  <a:pt x="0" y="0"/>
                </a:moveTo>
                <a:lnTo>
                  <a:pt x="1136" y="0"/>
                </a:lnTo>
                <a:lnTo>
                  <a:pt x="1136" y="224"/>
                </a:lnTo>
                <a:lnTo>
                  <a:pt x="1544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606675" y="1954213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3011488" y="2828925"/>
            <a:ext cx="1171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4186238" y="2509838"/>
            <a:ext cx="0" cy="333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Freeform 24"/>
          <p:cNvSpPr>
            <a:spLocks/>
          </p:cNvSpPr>
          <p:nvPr/>
        </p:nvSpPr>
        <p:spPr bwMode="auto">
          <a:xfrm>
            <a:off x="4186238" y="2509838"/>
            <a:ext cx="2590800" cy="320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224"/>
              </a:cxn>
              <a:cxn ang="0">
                <a:pos x="1496" y="224"/>
              </a:cxn>
            </a:cxnLst>
            <a:rect l="0" t="0" r="r" b="b"/>
            <a:pathLst>
              <a:path w="1497" h="225">
                <a:moveTo>
                  <a:pt x="0" y="0"/>
                </a:moveTo>
                <a:lnTo>
                  <a:pt x="1000" y="0"/>
                </a:lnTo>
                <a:lnTo>
                  <a:pt x="1000" y="224"/>
                </a:lnTo>
                <a:lnTo>
                  <a:pt x="1496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616200" y="2601913"/>
            <a:ext cx="900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406900" y="1855788"/>
            <a:ext cx="901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Valid data</a:t>
            </a:r>
          </a:p>
        </p:txBody>
      </p:sp>
      <p:sp>
        <p:nvSpPr>
          <p:cNvPr id="15387" name="Arc 27"/>
          <p:cNvSpPr>
            <a:spLocks/>
          </p:cNvSpPr>
          <p:nvPr/>
        </p:nvSpPr>
        <p:spPr bwMode="auto">
          <a:xfrm>
            <a:off x="3957638" y="1946275"/>
            <a:ext cx="133350" cy="85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4075113" y="1990725"/>
            <a:ext cx="331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Arc 29"/>
          <p:cNvSpPr>
            <a:spLocks/>
          </p:cNvSpPr>
          <p:nvPr/>
        </p:nvSpPr>
        <p:spPr bwMode="auto">
          <a:xfrm>
            <a:off x="5794375" y="1946275"/>
            <a:ext cx="131763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V="1">
            <a:off x="5376863" y="1985963"/>
            <a:ext cx="442912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352925" y="1000125"/>
            <a:ext cx="900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3175000" y="3478213"/>
            <a:ext cx="1806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4975225" y="3148013"/>
            <a:ext cx="0" cy="319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Freeform 36"/>
          <p:cNvSpPr>
            <a:spLocks/>
          </p:cNvSpPr>
          <p:nvPr/>
        </p:nvSpPr>
        <p:spPr bwMode="auto">
          <a:xfrm>
            <a:off x="4989513" y="3148013"/>
            <a:ext cx="218916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" y="0"/>
              </a:cxn>
              <a:cxn ang="0">
                <a:pos x="720" y="232"/>
              </a:cxn>
              <a:cxn ang="0">
                <a:pos x="1264" y="232"/>
              </a:cxn>
            </a:cxnLst>
            <a:rect l="0" t="0" r="r" b="b"/>
            <a:pathLst>
              <a:path w="1265" h="233">
                <a:moveTo>
                  <a:pt x="0" y="0"/>
                </a:moveTo>
                <a:lnTo>
                  <a:pt x="720" y="0"/>
                </a:lnTo>
                <a:lnTo>
                  <a:pt x="720" y="232"/>
                </a:lnTo>
                <a:lnTo>
                  <a:pt x="1264" y="2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676525" y="3262313"/>
            <a:ext cx="1211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accepted</a:t>
            </a:r>
          </a:p>
        </p:txBody>
      </p:sp>
      <p:sp>
        <p:nvSpPr>
          <p:cNvPr id="15423" name="Arc 63"/>
          <p:cNvSpPr>
            <a:spLocks/>
          </p:cNvSpPr>
          <p:nvPr/>
        </p:nvSpPr>
        <p:spPr bwMode="auto">
          <a:xfrm>
            <a:off x="3662363" y="2041525"/>
            <a:ext cx="296862" cy="2508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474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19"/>
                  <a:pt x="9594" y="69"/>
                  <a:pt x="2147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9"/>
                  <a:pt x="9594" y="69"/>
                  <a:pt x="2147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Arc 64"/>
          <p:cNvSpPr>
            <a:spLocks/>
          </p:cNvSpPr>
          <p:nvPr/>
        </p:nvSpPr>
        <p:spPr bwMode="auto">
          <a:xfrm>
            <a:off x="3663950" y="2292350"/>
            <a:ext cx="531813" cy="3746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0759 w 21600"/>
              <a:gd name="T1" fmla="*/ 21584 h 21584"/>
              <a:gd name="T2" fmla="*/ 0 w 21600"/>
              <a:gd name="T3" fmla="*/ 0 h 21584"/>
              <a:gd name="T4" fmla="*/ 21600 w 21600"/>
              <a:gd name="T5" fmla="*/ 0 h 2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84" fill="none" extrusionOk="0">
                <a:moveTo>
                  <a:pt x="20759" y="21583"/>
                </a:moveTo>
                <a:cubicBezTo>
                  <a:pt x="9165" y="21131"/>
                  <a:pt x="0" y="11602"/>
                  <a:pt x="0" y="0"/>
                </a:cubicBezTo>
              </a:path>
              <a:path w="21600" h="21584" stroke="0" extrusionOk="0">
                <a:moveTo>
                  <a:pt x="20759" y="21583"/>
                </a:moveTo>
                <a:cubicBezTo>
                  <a:pt x="9165" y="21131"/>
                  <a:pt x="0" y="11602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Arc 67"/>
          <p:cNvSpPr>
            <a:spLocks/>
          </p:cNvSpPr>
          <p:nvPr/>
        </p:nvSpPr>
        <p:spPr bwMode="auto">
          <a:xfrm>
            <a:off x="4194175" y="2693988"/>
            <a:ext cx="179388" cy="371475"/>
          </a:xfrm>
          <a:custGeom>
            <a:avLst/>
            <a:gdLst>
              <a:gd name="G0" fmla="+- 257 0 0"/>
              <a:gd name="G1" fmla="+- 21600 0 0"/>
              <a:gd name="G2" fmla="+- 21600 0 0"/>
              <a:gd name="T0" fmla="*/ 0 w 21849"/>
              <a:gd name="T1" fmla="*/ 2 h 21600"/>
              <a:gd name="T2" fmla="*/ 21849 w 21849"/>
              <a:gd name="T3" fmla="*/ 20994 h 21600"/>
              <a:gd name="T4" fmla="*/ 257 w 218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49" h="21600" fill="none" extrusionOk="0">
                <a:moveTo>
                  <a:pt x="-1" y="1"/>
                </a:moveTo>
                <a:cubicBezTo>
                  <a:pt x="85" y="0"/>
                  <a:pt x="171" y="-1"/>
                  <a:pt x="257" y="0"/>
                </a:cubicBezTo>
                <a:cubicBezTo>
                  <a:pt x="11950" y="0"/>
                  <a:pt x="21520" y="9305"/>
                  <a:pt x="21848" y="20994"/>
                </a:cubicBezTo>
              </a:path>
              <a:path w="21849" h="21600" stroke="0" extrusionOk="0">
                <a:moveTo>
                  <a:pt x="-1" y="1"/>
                </a:moveTo>
                <a:cubicBezTo>
                  <a:pt x="85" y="0"/>
                  <a:pt x="171" y="-1"/>
                  <a:pt x="257" y="0"/>
                </a:cubicBezTo>
                <a:cubicBezTo>
                  <a:pt x="11950" y="0"/>
                  <a:pt x="21520" y="9305"/>
                  <a:pt x="21848" y="20994"/>
                </a:cubicBezTo>
                <a:lnTo>
                  <a:pt x="257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Arc 68"/>
          <p:cNvSpPr>
            <a:spLocks/>
          </p:cNvSpPr>
          <p:nvPr/>
        </p:nvSpPr>
        <p:spPr bwMode="auto">
          <a:xfrm>
            <a:off x="4375150" y="3065463"/>
            <a:ext cx="606425" cy="266700"/>
          </a:xfrm>
          <a:custGeom>
            <a:avLst/>
            <a:gdLst>
              <a:gd name="G0" fmla="+- 21600 0 0"/>
              <a:gd name="G1" fmla="+- 307 0 0"/>
              <a:gd name="G2" fmla="+- 21600 0 0"/>
              <a:gd name="T0" fmla="*/ 21600 w 21600"/>
              <a:gd name="T1" fmla="*/ 21907 h 21907"/>
              <a:gd name="T2" fmla="*/ 2 w 21600"/>
              <a:gd name="T3" fmla="*/ 0 h 21907"/>
              <a:gd name="T4" fmla="*/ 21600 w 21600"/>
              <a:gd name="T5" fmla="*/ 307 h 2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907" fill="none" extrusionOk="0">
                <a:moveTo>
                  <a:pt x="21600" y="21907"/>
                </a:moveTo>
                <a:cubicBezTo>
                  <a:pt x="9670" y="21907"/>
                  <a:pt x="0" y="12236"/>
                  <a:pt x="0" y="307"/>
                </a:cubicBezTo>
                <a:cubicBezTo>
                  <a:pt x="-1" y="204"/>
                  <a:pt x="0" y="102"/>
                  <a:pt x="2" y="0"/>
                </a:cubicBezTo>
              </a:path>
              <a:path w="21600" h="21907" stroke="0" extrusionOk="0">
                <a:moveTo>
                  <a:pt x="21600" y="21907"/>
                </a:moveTo>
                <a:cubicBezTo>
                  <a:pt x="9670" y="21907"/>
                  <a:pt x="0" y="12236"/>
                  <a:pt x="0" y="307"/>
                </a:cubicBezTo>
                <a:cubicBezTo>
                  <a:pt x="-1" y="204"/>
                  <a:pt x="0" y="102"/>
                  <a:pt x="2" y="0"/>
                </a:cubicBezTo>
                <a:lnTo>
                  <a:pt x="21600" y="30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9" name="Arc 69"/>
          <p:cNvSpPr>
            <a:spLocks/>
          </p:cNvSpPr>
          <p:nvPr/>
        </p:nvSpPr>
        <p:spPr bwMode="auto">
          <a:xfrm>
            <a:off x="4862513" y="3286125"/>
            <a:ext cx="131762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1" name="Arc 71"/>
          <p:cNvSpPr>
            <a:spLocks/>
          </p:cNvSpPr>
          <p:nvPr/>
        </p:nvSpPr>
        <p:spPr bwMode="auto">
          <a:xfrm>
            <a:off x="4975225" y="2941638"/>
            <a:ext cx="331788" cy="38893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2" name="Arc 72"/>
          <p:cNvSpPr>
            <a:spLocks/>
          </p:cNvSpPr>
          <p:nvPr/>
        </p:nvSpPr>
        <p:spPr bwMode="auto">
          <a:xfrm>
            <a:off x="5310188" y="2692400"/>
            <a:ext cx="601662" cy="2444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8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2" y="34"/>
                  <a:pt x="2153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2" y="34"/>
                  <a:pt x="2153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5" name="Arc 75"/>
          <p:cNvSpPr>
            <a:spLocks/>
          </p:cNvSpPr>
          <p:nvPr/>
        </p:nvSpPr>
        <p:spPr bwMode="auto">
          <a:xfrm>
            <a:off x="5916613" y="2700338"/>
            <a:ext cx="147637" cy="355600"/>
          </a:xfrm>
          <a:custGeom>
            <a:avLst/>
            <a:gdLst>
              <a:gd name="G0" fmla="+- 300 0 0"/>
              <a:gd name="G1" fmla="+- 21600 0 0"/>
              <a:gd name="G2" fmla="+- 21600 0 0"/>
              <a:gd name="T0" fmla="*/ 0 w 21900"/>
              <a:gd name="T1" fmla="*/ 2 h 21600"/>
              <a:gd name="T2" fmla="*/ 21900 w 21900"/>
              <a:gd name="T3" fmla="*/ 21600 h 21600"/>
              <a:gd name="T4" fmla="*/ 300 w 219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00" h="21600" fill="none" extrusionOk="0">
                <a:moveTo>
                  <a:pt x="0" y="2"/>
                </a:moveTo>
                <a:cubicBezTo>
                  <a:pt x="99" y="0"/>
                  <a:pt x="199" y="-1"/>
                  <a:pt x="300" y="0"/>
                </a:cubicBezTo>
                <a:cubicBezTo>
                  <a:pt x="12229" y="0"/>
                  <a:pt x="21900" y="9670"/>
                  <a:pt x="21900" y="21600"/>
                </a:cubicBezTo>
              </a:path>
              <a:path w="21900" h="21600" stroke="0" extrusionOk="0">
                <a:moveTo>
                  <a:pt x="0" y="2"/>
                </a:moveTo>
                <a:cubicBezTo>
                  <a:pt x="99" y="0"/>
                  <a:pt x="199" y="-1"/>
                  <a:pt x="300" y="0"/>
                </a:cubicBezTo>
                <a:cubicBezTo>
                  <a:pt x="12229" y="0"/>
                  <a:pt x="21900" y="9670"/>
                  <a:pt x="21900" y="21600"/>
                </a:cubicBezTo>
                <a:lnTo>
                  <a:pt x="3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Arc 76"/>
          <p:cNvSpPr>
            <a:spLocks/>
          </p:cNvSpPr>
          <p:nvPr/>
        </p:nvSpPr>
        <p:spPr bwMode="auto">
          <a:xfrm>
            <a:off x="6072188" y="3035300"/>
            <a:ext cx="150812" cy="29527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Arc 77"/>
          <p:cNvSpPr>
            <a:spLocks/>
          </p:cNvSpPr>
          <p:nvPr/>
        </p:nvSpPr>
        <p:spPr bwMode="auto">
          <a:xfrm>
            <a:off x="6134100" y="3297238"/>
            <a:ext cx="109538" cy="106362"/>
          </a:xfrm>
          <a:custGeom>
            <a:avLst/>
            <a:gdLst>
              <a:gd name="G0" fmla="+- 18269 0 0"/>
              <a:gd name="G1" fmla="+- 21233 0 0"/>
              <a:gd name="G2" fmla="+- 21600 0 0"/>
              <a:gd name="T0" fmla="*/ 0 w 18269"/>
              <a:gd name="T1" fmla="*/ 9709 h 21233"/>
              <a:gd name="T2" fmla="*/ 14305 w 18269"/>
              <a:gd name="T3" fmla="*/ 0 h 21233"/>
              <a:gd name="T4" fmla="*/ 18269 w 18269"/>
              <a:gd name="T5" fmla="*/ 21233 h 2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69" h="21233" fill="none" extrusionOk="0">
                <a:moveTo>
                  <a:pt x="-1" y="9708"/>
                </a:moveTo>
                <a:cubicBezTo>
                  <a:pt x="3208" y="4622"/>
                  <a:pt x="8392" y="1103"/>
                  <a:pt x="14304" y="-1"/>
                </a:cubicBezTo>
              </a:path>
              <a:path w="18269" h="21233" stroke="0" extrusionOk="0">
                <a:moveTo>
                  <a:pt x="-1" y="9708"/>
                </a:moveTo>
                <a:cubicBezTo>
                  <a:pt x="3208" y="4622"/>
                  <a:pt x="8392" y="1103"/>
                  <a:pt x="14304" y="-1"/>
                </a:cubicBezTo>
                <a:lnTo>
                  <a:pt x="18269" y="2123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6111875" y="3251200"/>
            <a:ext cx="68263" cy="79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6400800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6700"/>
            <a:ext cx="8966200" cy="481013"/>
          </a:xfrm>
          <a:noFill/>
          <a:ln/>
        </p:spPr>
        <p:txBody>
          <a:bodyPr anchor="ctr"/>
          <a:lstStyle/>
          <a:p>
            <a:r>
              <a:rPr lang="en-US" altLang="ko-KR" sz="2400"/>
              <a:t>DESTINATION-INITIATED  TRANSFER  USING  HANDSHAKE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6388" y="5564188"/>
            <a:ext cx="8335962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* Handshaking provides a high degree of flexibility and reliability because the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successful completion of a data transfer relies on active participation by both units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* If one unit is faulty, data transfer will not be completed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-&gt; Can be detected by means of a </a:t>
            </a:r>
            <a:r>
              <a:rPr lang="en-US" altLang="ko-KR" sz="1600" i="1">
                <a:solidFill>
                  <a:schemeClr val="tx1"/>
                </a:solidFill>
              </a:rPr>
              <a:t>timeout</a:t>
            </a:r>
            <a:r>
              <a:rPr lang="en-US" altLang="ko-KR" sz="1600">
                <a:solidFill>
                  <a:schemeClr val="tx1"/>
                </a:solidFill>
              </a:rPr>
              <a:t>  mechanism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1450" y="1001713"/>
            <a:ext cx="1781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Block Diagram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68275" y="1958975"/>
            <a:ext cx="1908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Timing Diagram</a:t>
            </a:r>
          </a:p>
        </p:txBody>
      </p:sp>
      <p:sp>
        <p:nvSpPr>
          <p:cNvPr id="16388" name="Arc 4"/>
          <p:cNvSpPr>
            <a:spLocks/>
          </p:cNvSpPr>
          <p:nvPr/>
        </p:nvSpPr>
        <p:spPr bwMode="auto">
          <a:xfrm>
            <a:off x="6149975" y="1181100"/>
            <a:ext cx="217488" cy="144463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654425" y="1257300"/>
            <a:ext cx="2579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rc 6"/>
          <p:cNvSpPr>
            <a:spLocks/>
          </p:cNvSpPr>
          <p:nvPr/>
        </p:nvSpPr>
        <p:spPr bwMode="auto">
          <a:xfrm>
            <a:off x="3662363" y="1397000"/>
            <a:ext cx="215900" cy="144463"/>
          </a:xfrm>
          <a:custGeom>
            <a:avLst/>
            <a:gdLst>
              <a:gd name="G0" fmla="+- 0 0 0"/>
              <a:gd name="G1" fmla="+- 8980 0 0"/>
              <a:gd name="G2" fmla="+- 21600 0 0"/>
              <a:gd name="T0" fmla="*/ 19645 w 21600"/>
              <a:gd name="T1" fmla="*/ 0 h 17805"/>
              <a:gd name="T2" fmla="*/ 19715 w 21600"/>
              <a:gd name="T3" fmla="*/ 17805 h 17805"/>
              <a:gd name="T4" fmla="*/ 0 w 21600"/>
              <a:gd name="T5" fmla="*/ 8980 h 17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805" fill="none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</a:path>
              <a:path w="21600" h="17805" stroke="0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  <a:lnTo>
                  <a:pt x="0" y="898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848100" y="1465263"/>
            <a:ext cx="2495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Arc 8"/>
          <p:cNvSpPr>
            <a:spLocks/>
          </p:cNvSpPr>
          <p:nvPr/>
        </p:nvSpPr>
        <p:spPr bwMode="auto">
          <a:xfrm>
            <a:off x="6149975" y="976313"/>
            <a:ext cx="217488" cy="144462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654425" y="1052513"/>
            <a:ext cx="2522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668588" y="1004888"/>
            <a:ext cx="971550" cy="5810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711450" y="1049338"/>
            <a:ext cx="69691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</a:t>
            </a:r>
          </a:p>
          <a:p>
            <a:pPr defTabSz="762000" latinLnBrk="1"/>
            <a:endParaRPr lang="en-US" altLang="ko-KR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860675" y="1219200"/>
            <a:ext cx="4619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386513" y="1049338"/>
            <a:ext cx="1011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</a:t>
            </a:r>
          </a:p>
          <a:p>
            <a:pPr defTabSz="762000" latinLnBrk="1"/>
            <a:endParaRPr lang="en-US" altLang="ko-KR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627813" y="1219200"/>
            <a:ext cx="461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372225" y="993775"/>
            <a:ext cx="1076325" cy="5826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4475163" y="844550"/>
            <a:ext cx="823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475163" y="1255713"/>
            <a:ext cx="1238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 for data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4475163" y="1049338"/>
            <a:ext cx="900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173038" y="3624263"/>
            <a:ext cx="235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Sequence of Events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2649538" y="4222750"/>
            <a:ext cx="15208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Place data on bus.</a:t>
            </a:r>
          </a:p>
          <a:p>
            <a:pPr defTabSz="762000" eaLnBrk="1"/>
            <a:endParaRPr lang="en-US" altLang="ko-KR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2649538" y="4387850"/>
            <a:ext cx="1470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Enable data valid.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517775" y="4237038"/>
            <a:ext cx="2003425" cy="379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740025" y="3759200"/>
            <a:ext cx="10207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 unit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5880100" y="3746500"/>
            <a:ext cx="13350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 unit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5880100" y="4021138"/>
            <a:ext cx="17462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 to accept data.</a:t>
            </a:r>
          </a:p>
          <a:p>
            <a:pPr defTabSz="762000" eaLnBrk="1"/>
            <a:endParaRPr lang="en-US" altLang="ko-KR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5889625" y="4186238"/>
            <a:ext cx="17732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Enable ready for data.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5730875" y="4035425"/>
            <a:ext cx="2005013" cy="3794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2644775" y="4970463"/>
            <a:ext cx="15113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Disable data valid.</a:t>
            </a:r>
          </a:p>
          <a:p>
            <a:pPr defTabSz="762000" eaLnBrk="1"/>
            <a:endParaRPr lang="en-US" altLang="ko-KR"/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2586038" y="5118100"/>
            <a:ext cx="17843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Invalidate data on bus</a:t>
            </a:r>
          </a:p>
          <a:p>
            <a:pPr defTabSz="762000" eaLnBrk="1"/>
            <a:endParaRPr lang="en-US" altLang="ko-KR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2625725" y="5264150"/>
            <a:ext cx="1122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(initial state).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2517775" y="4972050"/>
            <a:ext cx="2003425" cy="523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5848350" y="4759325"/>
            <a:ext cx="17811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Accept data from bus.</a:t>
            </a:r>
          </a:p>
          <a:p>
            <a:pPr defTabSz="762000" eaLnBrk="1"/>
            <a:endParaRPr lang="en-US" altLang="ko-KR"/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867400" y="4914900"/>
            <a:ext cx="1814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Disable ready for data.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5730875" y="4770438"/>
            <a:ext cx="2005013" cy="379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8" name="Arc 54"/>
          <p:cNvSpPr>
            <a:spLocks/>
          </p:cNvSpPr>
          <p:nvPr/>
        </p:nvSpPr>
        <p:spPr bwMode="auto">
          <a:xfrm>
            <a:off x="4543425" y="4291013"/>
            <a:ext cx="141288" cy="92075"/>
          </a:xfrm>
          <a:custGeom>
            <a:avLst/>
            <a:gdLst>
              <a:gd name="G0" fmla="+- 0 0 0"/>
              <a:gd name="G1" fmla="+- 11321 0 0"/>
              <a:gd name="G2" fmla="+- 21600 0 0"/>
              <a:gd name="T0" fmla="*/ 18396 w 21600"/>
              <a:gd name="T1" fmla="*/ 0 h 17633"/>
              <a:gd name="T2" fmla="*/ 20657 w 21600"/>
              <a:gd name="T3" fmla="*/ 17633 h 17633"/>
              <a:gd name="T4" fmla="*/ 0 w 21600"/>
              <a:gd name="T5" fmla="*/ 11321 h 17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33" fill="none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</a:path>
              <a:path w="21600" h="17633" stroke="0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  <a:lnTo>
                  <a:pt x="0" y="11321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H="1">
            <a:off x="4640263" y="4243388"/>
            <a:ext cx="1090612" cy="95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0" name="Arc 56"/>
          <p:cNvSpPr>
            <a:spLocks/>
          </p:cNvSpPr>
          <p:nvPr/>
        </p:nvSpPr>
        <p:spPr bwMode="auto">
          <a:xfrm>
            <a:off x="5584825" y="4813300"/>
            <a:ext cx="141288" cy="85725"/>
          </a:xfrm>
          <a:custGeom>
            <a:avLst/>
            <a:gdLst>
              <a:gd name="G0" fmla="+- 21600 0 0"/>
              <a:gd name="G1" fmla="+- 15828 0 0"/>
              <a:gd name="G2" fmla="+- 21600 0 0"/>
              <a:gd name="T0" fmla="*/ 2 w 21600"/>
              <a:gd name="T1" fmla="*/ 16112 h 16112"/>
              <a:gd name="T2" fmla="*/ 6902 w 21600"/>
              <a:gd name="T3" fmla="*/ 0 h 16112"/>
              <a:gd name="T4" fmla="*/ 21600 w 21600"/>
              <a:gd name="T5" fmla="*/ 15828 h 16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112" fill="none" extrusionOk="0">
                <a:moveTo>
                  <a:pt x="1" y="16112"/>
                </a:moveTo>
                <a:cubicBezTo>
                  <a:pt x="0" y="16017"/>
                  <a:pt x="0" y="15922"/>
                  <a:pt x="0" y="15828"/>
                </a:cubicBezTo>
                <a:cubicBezTo>
                  <a:pt x="-1" y="9821"/>
                  <a:pt x="2500" y="4086"/>
                  <a:pt x="6901" y="-1"/>
                </a:cubicBezTo>
              </a:path>
              <a:path w="21600" h="16112" stroke="0" extrusionOk="0">
                <a:moveTo>
                  <a:pt x="1" y="16112"/>
                </a:moveTo>
                <a:cubicBezTo>
                  <a:pt x="0" y="16017"/>
                  <a:pt x="0" y="15922"/>
                  <a:pt x="0" y="15828"/>
                </a:cubicBezTo>
                <a:cubicBezTo>
                  <a:pt x="-1" y="9821"/>
                  <a:pt x="2500" y="4086"/>
                  <a:pt x="6901" y="-1"/>
                </a:cubicBezTo>
                <a:lnTo>
                  <a:pt x="21600" y="15828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4549775" y="4516438"/>
            <a:ext cx="1047750" cy="344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2" name="Arc 58"/>
          <p:cNvSpPr>
            <a:spLocks/>
          </p:cNvSpPr>
          <p:nvPr/>
        </p:nvSpPr>
        <p:spPr bwMode="auto">
          <a:xfrm>
            <a:off x="4543425" y="5099050"/>
            <a:ext cx="141288" cy="92075"/>
          </a:xfrm>
          <a:custGeom>
            <a:avLst/>
            <a:gdLst>
              <a:gd name="G0" fmla="+- 0 0 0"/>
              <a:gd name="G1" fmla="+- 11321 0 0"/>
              <a:gd name="G2" fmla="+- 21600 0 0"/>
              <a:gd name="T0" fmla="*/ 18396 w 21600"/>
              <a:gd name="T1" fmla="*/ 0 h 17633"/>
              <a:gd name="T2" fmla="*/ 20657 w 21600"/>
              <a:gd name="T3" fmla="*/ 17633 h 17633"/>
              <a:gd name="T4" fmla="*/ 0 w 21600"/>
              <a:gd name="T5" fmla="*/ 11321 h 17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33" fill="none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</a:path>
              <a:path w="21600" h="17633" stroke="0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  <a:lnTo>
                  <a:pt x="0" y="11321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3" name="Line 59"/>
          <p:cNvSpPr>
            <a:spLocks noChangeShapeType="1"/>
          </p:cNvSpPr>
          <p:nvPr/>
        </p:nvSpPr>
        <p:spPr bwMode="auto">
          <a:xfrm flipH="1">
            <a:off x="4640263" y="5049838"/>
            <a:ext cx="1090612" cy="93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>
            <a:off x="4516438" y="5372100"/>
            <a:ext cx="36972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8191500" y="4237038"/>
            <a:ext cx="0" cy="1130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Arc 62"/>
          <p:cNvSpPr>
            <a:spLocks/>
          </p:cNvSpPr>
          <p:nvPr/>
        </p:nvSpPr>
        <p:spPr bwMode="auto">
          <a:xfrm>
            <a:off x="7758113" y="4187825"/>
            <a:ext cx="141287" cy="9048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 flipH="1">
            <a:off x="7854950" y="4230688"/>
            <a:ext cx="3444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321050" y="2217738"/>
            <a:ext cx="1363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660900" y="1905000"/>
            <a:ext cx="0" cy="317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660900" y="1905000"/>
            <a:ext cx="2928938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2" y="0"/>
              </a:cxn>
              <a:cxn ang="0">
                <a:pos x="952" y="224"/>
              </a:cxn>
              <a:cxn ang="0">
                <a:pos x="1592" y="224"/>
              </a:cxn>
            </a:cxnLst>
            <a:rect l="0" t="0" r="r" b="b"/>
            <a:pathLst>
              <a:path w="1593" h="225">
                <a:moveTo>
                  <a:pt x="0" y="0"/>
                </a:moveTo>
                <a:lnTo>
                  <a:pt x="952" y="0"/>
                </a:lnTo>
                <a:lnTo>
                  <a:pt x="952" y="224"/>
                </a:lnTo>
                <a:lnTo>
                  <a:pt x="1592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2641600" y="2008188"/>
            <a:ext cx="1238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 for data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321050" y="2852738"/>
            <a:ext cx="1930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5233988" y="2540000"/>
            <a:ext cx="0" cy="319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>
            <a:off x="5233988" y="2540000"/>
            <a:ext cx="2430462" cy="315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6" y="0"/>
              </a:cxn>
              <a:cxn ang="0">
                <a:pos x="776" y="224"/>
              </a:cxn>
              <a:cxn ang="0">
                <a:pos x="1320" y="224"/>
              </a:cxn>
            </a:cxnLst>
            <a:rect l="0" t="0" r="r" b="b"/>
            <a:pathLst>
              <a:path w="1321" h="225">
                <a:moveTo>
                  <a:pt x="0" y="0"/>
                </a:moveTo>
                <a:lnTo>
                  <a:pt x="776" y="0"/>
                </a:lnTo>
                <a:lnTo>
                  <a:pt x="776" y="224"/>
                </a:lnTo>
                <a:lnTo>
                  <a:pt x="1320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641600" y="2643188"/>
            <a:ext cx="900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321050" y="3490913"/>
            <a:ext cx="153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4821238" y="3165475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Freeform 31"/>
          <p:cNvSpPr>
            <a:spLocks/>
          </p:cNvSpPr>
          <p:nvPr/>
        </p:nvSpPr>
        <p:spPr bwMode="auto">
          <a:xfrm>
            <a:off x="4821238" y="3165475"/>
            <a:ext cx="2843212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232"/>
              </a:cxn>
              <a:cxn ang="0">
                <a:pos x="1544" y="232"/>
              </a:cxn>
            </a:cxnLst>
            <a:rect l="0" t="0" r="r" b="b"/>
            <a:pathLst>
              <a:path w="1545" h="233">
                <a:moveTo>
                  <a:pt x="0" y="0"/>
                </a:moveTo>
                <a:lnTo>
                  <a:pt x="1000" y="0"/>
                </a:lnTo>
                <a:lnTo>
                  <a:pt x="1000" y="232"/>
                </a:lnTo>
                <a:lnTo>
                  <a:pt x="1544" y="2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2627313" y="3287713"/>
            <a:ext cx="823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5311775" y="3184525"/>
            <a:ext cx="901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Valid data</a:t>
            </a:r>
          </a:p>
        </p:txBody>
      </p:sp>
      <p:sp>
        <p:nvSpPr>
          <p:cNvPr id="16434" name="Arc 50"/>
          <p:cNvSpPr>
            <a:spLocks/>
          </p:cNvSpPr>
          <p:nvPr/>
        </p:nvSpPr>
        <p:spPr bwMode="auto">
          <a:xfrm>
            <a:off x="4829175" y="3267075"/>
            <a:ext cx="139700" cy="8413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>
            <a:off x="4954588" y="3306763"/>
            <a:ext cx="352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Arc 52"/>
          <p:cNvSpPr>
            <a:spLocks/>
          </p:cNvSpPr>
          <p:nvPr/>
        </p:nvSpPr>
        <p:spPr bwMode="auto">
          <a:xfrm>
            <a:off x="6535738" y="3260725"/>
            <a:ext cx="139700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6337300" y="3306763"/>
            <a:ext cx="207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Arc 64"/>
          <p:cNvSpPr>
            <a:spLocks/>
          </p:cNvSpPr>
          <p:nvPr/>
        </p:nvSpPr>
        <p:spPr bwMode="auto">
          <a:xfrm>
            <a:off x="4264025" y="2028825"/>
            <a:ext cx="396875" cy="876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0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09"/>
                  <a:pt x="9609" y="55"/>
                  <a:pt x="2150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9"/>
                  <a:pt x="9609" y="55"/>
                  <a:pt x="2150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Arc 65"/>
          <p:cNvSpPr>
            <a:spLocks/>
          </p:cNvSpPr>
          <p:nvPr/>
        </p:nvSpPr>
        <p:spPr bwMode="auto">
          <a:xfrm>
            <a:off x="4264025" y="2897188"/>
            <a:ext cx="555625" cy="36988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Arc 66"/>
          <p:cNvSpPr>
            <a:spLocks/>
          </p:cNvSpPr>
          <p:nvPr/>
        </p:nvSpPr>
        <p:spPr bwMode="auto">
          <a:xfrm>
            <a:off x="4657725" y="2028825"/>
            <a:ext cx="238125" cy="496888"/>
          </a:xfrm>
          <a:custGeom>
            <a:avLst/>
            <a:gdLst>
              <a:gd name="G0" fmla="+- 169 0 0"/>
              <a:gd name="G1" fmla="+- 21600 0 0"/>
              <a:gd name="G2" fmla="+- 21600 0 0"/>
              <a:gd name="T0" fmla="*/ 0 w 21769"/>
              <a:gd name="T1" fmla="*/ 1 h 21600"/>
              <a:gd name="T2" fmla="*/ 21769 w 21769"/>
              <a:gd name="T3" fmla="*/ 21600 h 21600"/>
              <a:gd name="T4" fmla="*/ 169 w 2176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9" h="21600" fill="none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</a:path>
              <a:path w="21769" h="21600" stroke="0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  <a:lnTo>
                  <a:pt x="169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Arc 67"/>
          <p:cNvSpPr>
            <a:spLocks/>
          </p:cNvSpPr>
          <p:nvPr/>
        </p:nvSpPr>
        <p:spPr bwMode="auto">
          <a:xfrm>
            <a:off x="4899025" y="2517775"/>
            <a:ext cx="344488" cy="184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Arc 68"/>
          <p:cNvSpPr>
            <a:spLocks/>
          </p:cNvSpPr>
          <p:nvPr/>
        </p:nvSpPr>
        <p:spPr bwMode="auto">
          <a:xfrm>
            <a:off x="5240338" y="2268538"/>
            <a:ext cx="601662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Arc 69"/>
          <p:cNvSpPr>
            <a:spLocks/>
          </p:cNvSpPr>
          <p:nvPr/>
        </p:nvSpPr>
        <p:spPr bwMode="auto">
          <a:xfrm>
            <a:off x="5838825" y="2028825"/>
            <a:ext cx="574675" cy="2397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7"/>
                  <a:pt x="9628" y="38"/>
                  <a:pt x="21531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7"/>
                  <a:pt x="9628" y="38"/>
                  <a:pt x="21531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Arc 70"/>
          <p:cNvSpPr>
            <a:spLocks/>
          </p:cNvSpPr>
          <p:nvPr/>
        </p:nvSpPr>
        <p:spPr bwMode="auto">
          <a:xfrm>
            <a:off x="6516688" y="2517775"/>
            <a:ext cx="146050" cy="1793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Arc 71"/>
          <p:cNvSpPr>
            <a:spLocks/>
          </p:cNvSpPr>
          <p:nvPr/>
        </p:nvSpPr>
        <p:spPr bwMode="auto">
          <a:xfrm>
            <a:off x="6516688" y="2305050"/>
            <a:ext cx="92075" cy="215900"/>
          </a:xfrm>
          <a:custGeom>
            <a:avLst/>
            <a:gdLst>
              <a:gd name="G0" fmla="+- 21600 0 0"/>
              <a:gd name="G1" fmla="+- 21592 0 0"/>
              <a:gd name="G2" fmla="+- 21600 0 0"/>
              <a:gd name="T0" fmla="*/ 0 w 21600"/>
              <a:gd name="T1" fmla="*/ 21592 h 21592"/>
              <a:gd name="T2" fmla="*/ 21000 w 21600"/>
              <a:gd name="T3" fmla="*/ 0 h 21592"/>
              <a:gd name="T4" fmla="*/ 21600 w 21600"/>
              <a:gd name="T5" fmla="*/ 21592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2" fill="none" extrusionOk="0">
                <a:moveTo>
                  <a:pt x="0" y="21592"/>
                </a:moveTo>
                <a:cubicBezTo>
                  <a:pt x="0" y="9896"/>
                  <a:pt x="9308" y="325"/>
                  <a:pt x="21000" y="0"/>
                </a:cubicBezTo>
              </a:path>
              <a:path w="21600" h="21592" stroke="0" extrusionOk="0">
                <a:moveTo>
                  <a:pt x="0" y="21592"/>
                </a:moveTo>
                <a:cubicBezTo>
                  <a:pt x="0" y="9896"/>
                  <a:pt x="9308" y="325"/>
                  <a:pt x="21000" y="0"/>
                </a:cubicBezTo>
                <a:lnTo>
                  <a:pt x="21600" y="21592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Arc 72"/>
          <p:cNvSpPr>
            <a:spLocks/>
          </p:cNvSpPr>
          <p:nvPr/>
        </p:nvSpPr>
        <p:spPr bwMode="auto">
          <a:xfrm>
            <a:off x="6580188" y="2205038"/>
            <a:ext cx="66675" cy="1111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7" name="Arc 73"/>
          <p:cNvSpPr>
            <a:spLocks/>
          </p:cNvSpPr>
          <p:nvPr/>
        </p:nvSpPr>
        <p:spPr bwMode="auto">
          <a:xfrm>
            <a:off x="6408738" y="2028825"/>
            <a:ext cx="238125" cy="173038"/>
          </a:xfrm>
          <a:custGeom>
            <a:avLst/>
            <a:gdLst>
              <a:gd name="G0" fmla="+- 169 0 0"/>
              <a:gd name="G1" fmla="+- 21600 0 0"/>
              <a:gd name="G2" fmla="+- 21600 0 0"/>
              <a:gd name="T0" fmla="*/ 0 w 21769"/>
              <a:gd name="T1" fmla="*/ 1 h 21600"/>
              <a:gd name="T2" fmla="*/ 21769 w 21769"/>
              <a:gd name="T3" fmla="*/ 21600 h 21600"/>
              <a:gd name="T4" fmla="*/ 169 w 2176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9" h="21600" fill="none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</a:path>
              <a:path w="21769" h="21600" stroke="0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  <a:lnTo>
                  <a:pt x="169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4" name="Arc 80"/>
          <p:cNvSpPr>
            <a:spLocks/>
          </p:cNvSpPr>
          <p:nvPr/>
        </p:nvSpPr>
        <p:spPr bwMode="auto">
          <a:xfrm>
            <a:off x="6551613" y="2667000"/>
            <a:ext cx="119062" cy="103188"/>
          </a:xfrm>
          <a:custGeom>
            <a:avLst/>
            <a:gdLst>
              <a:gd name="G0" fmla="+- 18059 0 0"/>
              <a:gd name="G1" fmla="+- 21336 0 0"/>
              <a:gd name="G2" fmla="+- 21600 0 0"/>
              <a:gd name="T0" fmla="*/ 0 w 18059"/>
              <a:gd name="T1" fmla="*/ 9485 h 21336"/>
              <a:gd name="T2" fmla="*/ 14690 w 18059"/>
              <a:gd name="T3" fmla="*/ 0 h 21336"/>
              <a:gd name="T4" fmla="*/ 18059 w 18059"/>
              <a:gd name="T5" fmla="*/ 21336 h 2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59" h="21336" fill="none" extrusionOk="0">
                <a:moveTo>
                  <a:pt x="0" y="9485"/>
                </a:moveTo>
                <a:cubicBezTo>
                  <a:pt x="3341" y="4394"/>
                  <a:pt x="8675" y="950"/>
                  <a:pt x="14690" y="0"/>
                </a:cubicBezTo>
              </a:path>
              <a:path w="18059" h="21336" stroke="0" extrusionOk="0">
                <a:moveTo>
                  <a:pt x="0" y="9485"/>
                </a:moveTo>
                <a:cubicBezTo>
                  <a:pt x="3341" y="4394"/>
                  <a:pt x="8675" y="950"/>
                  <a:pt x="14690" y="0"/>
                </a:cubicBezTo>
                <a:lnTo>
                  <a:pt x="18059" y="2133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63912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serial transfer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0">
                <a:latin typeface="Times New Roman" pitchFamily="18" charset="0"/>
              </a:rPr>
              <a:t>In Serial data transfer each bit in the message is sent in sequence one at a time. Serial transmission is slower but less expensive.</a:t>
            </a:r>
          </a:p>
          <a:p>
            <a:endParaRPr lang="en-US" sz="2000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Serial transmission types:1)Synchronous 2)Asynchronous </a:t>
            </a:r>
          </a:p>
          <a:p>
            <a:endParaRPr lang="en-US" sz="2000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Syn: Two units share a common clock frequency and bits are transmitted continuously at the rate of clock pulse.</a:t>
            </a:r>
          </a:p>
          <a:p>
            <a:endParaRPr lang="en-US" sz="2000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Asy: binay infor is sent only when it is available and the line remain idle when there is no information to be transmitted.</a:t>
            </a:r>
          </a:p>
          <a:p>
            <a:endParaRPr lang="en-US" sz="20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295275"/>
            <a:ext cx="8883650" cy="442913"/>
          </a:xfrm>
          <a:noFill/>
          <a:ln/>
        </p:spPr>
        <p:txBody>
          <a:bodyPr anchor="ctr"/>
          <a:lstStyle/>
          <a:p>
            <a:r>
              <a:rPr lang="en-US" altLang="ko-KR" sz="2800"/>
              <a:t>ASYNCHRONOUS  SERIAL  TRANSFER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44963" y="774700"/>
            <a:ext cx="35052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Asynchronous serial transfer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Synchronous serial transfer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Asynchronous parallel transfer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Synchronous parallel transfer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42925" y="1993900"/>
            <a:ext cx="80264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- Employs special bits which are inserted at both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ends of the character code 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- Each character consists of three parts; Start bit;   Data bits;   Stop bits.</a:t>
            </a:r>
          </a:p>
          <a:p>
            <a:pPr defTabSz="762000" latinLnBrk="1">
              <a:lnSpc>
                <a:spcPct val="101000"/>
              </a:lnSpc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-17463" y="3989388"/>
            <a:ext cx="8483601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A character can be detected by the receiver from the knowledge of 4 rules;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57238" y="4279900"/>
            <a:ext cx="78486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When data are not being sent, the line is kept in the 1-state (idle state)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The initiation of a character transmission is detected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by a </a:t>
            </a:r>
            <a:r>
              <a:rPr lang="en-US" altLang="ko-KR" sz="1800" i="1">
                <a:solidFill>
                  <a:schemeClr val="tx1"/>
                </a:solidFill>
              </a:rPr>
              <a:t>Start Bit</a:t>
            </a:r>
            <a:r>
              <a:rPr lang="en-US" altLang="ko-KR" sz="1800">
                <a:solidFill>
                  <a:schemeClr val="tx1"/>
                </a:solidFill>
              </a:rPr>
              <a:t> , which is always a 0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The character bits always follow the </a:t>
            </a:r>
            <a:r>
              <a:rPr lang="en-US" altLang="ko-KR" sz="1800" i="1">
                <a:solidFill>
                  <a:schemeClr val="tx1"/>
                </a:solidFill>
              </a:rPr>
              <a:t>Start Bit</a:t>
            </a: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After the last character , a </a:t>
            </a:r>
            <a:r>
              <a:rPr lang="en-US" altLang="ko-KR" sz="1800" i="1">
                <a:solidFill>
                  <a:schemeClr val="tx1"/>
                </a:solidFill>
              </a:rPr>
              <a:t>Stop Bit</a:t>
            </a:r>
            <a:r>
              <a:rPr lang="en-US" altLang="ko-KR" sz="1800">
                <a:solidFill>
                  <a:schemeClr val="tx1"/>
                </a:solidFill>
              </a:rPr>
              <a:t>  is detected when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	the line returns to the 1-state for at least 1 bit time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2888" y="5983288"/>
            <a:ext cx="6045200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1000"/>
              </a:lnSpc>
            </a:pPr>
            <a:r>
              <a:rPr lang="en-US" altLang="ko-KR" sz="1800">
                <a:solidFill>
                  <a:schemeClr val="tx1"/>
                </a:solidFill>
              </a:rPr>
              <a:t>The receiver knows in advance the transfer rate of the </a:t>
            </a:r>
          </a:p>
          <a:p>
            <a:pPr defTabSz="762000">
              <a:lnSpc>
                <a:spcPct val="9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bits and the number of information bits to expect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57175" y="968375"/>
            <a:ext cx="3673475" cy="1079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Four Different Types of Transfer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Asynchronous Serial Transfer</a:t>
            </a: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1908175" y="3032125"/>
            <a:ext cx="658813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0"/>
              </a:cxn>
              <a:cxn ang="0">
                <a:pos x="136" y="224"/>
              </a:cxn>
              <a:cxn ang="0">
                <a:pos x="360" y="224"/>
              </a:cxn>
            </a:cxnLst>
            <a:rect l="0" t="0" r="r" b="b"/>
            <a:pathLst>
              <a:path w="361" h="225">
                <a:moveTo>
                  <a:pt x="0" y="0"/>
                </a:moveTo>
                <a:lnTo>
                  <a:pt x="136" y="0"/>
                </a:lnTo>
                <a:lnTo>
                  <a:pt x="136" y="224"/>
                </a:lnTo>
                <a:lnTo>
                  <a:pt x="360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563813" y="3032125"/>
            <a:ext cx="0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097088" y="3327400"/>
            <a:ext cx="527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Start</a:t>
            </a:r>
          </a:p>
          <a:p>
            <a:pPr defTabSz="762000" latinLnBrk="1"/>
            <a:endParaRPr lang="en-US" altLang="ko-K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081213" y="3460750"/>
            <a:ext cx="5969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bit</a:t>
            </a:r>
          </a:p>
          <a:p>
            <a:pPr defTabSz="762000"/>
            <a:r>
              <a:rPr lang="en-US" altLang="ko-KR"/>
              <a:t>(1 bit)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2163763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571750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2563813" y="3032125"/>
            <a:ext cx="207327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6" y="0"/>
              </a:cxn>
              <a:cxn ang="0">
                <a:pos x="456" y="224"/>
              </a:cxn>
              <a:cxn ang="0">
                <a:pos x="1136" y="224"/>
              </a:cxn>
            </a:cxnLst>
            <a:rect l="0" t="0" r="r" b="b"/>
            <a:pathLst>
              <a:path w="1137" h="225">
                <a:moveTo>
                  <a:pt x="0" y="0"/>
                </a:moveTo>
                <a:lnTo>
                  <a:pt x="456" y="0"/>
                </a:lnTo>
                <a:lnTo>
                  <a:pt x="456" y="224"/>
                </a:lnTo>
                <a:lnTo>
                  <a:pt x="1136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635500" y="3032125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4635500" y="3032125"/>
            <a:ext cx="833438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" y="0"/>
              </a:cxn>
              <a:cxn ang="0">
                <a:pos x="224" y="224"/>
              </a:cxn>
              <a:cxn ang="0">
                <a:pos x="456" y="224"/>
              </a:cxn>
            </a:cxnLst>
            <a:rect l="0" t="0" r="r" b="b"/>
            <a:pathLst>
              <a:path w="457" h="225">
                <a:moveTo>
                  <a:pt x="0" y="0"/>
                </a:moveTo>
                <a:lnTo>
                  <a:pt x="224" y="0"/>
                </a:lnTo>
                <a:lnTo>
                  <a:pt x="224" y="224"/>
                </a:lnTo>
                <a:lnTo>
                  <a:pt x="456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467350" y="3032125"/>
            <a:ext cx="0" cy="293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5467350" y="3032125"/>
            <a:ext cx="1223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6016625" y="3308350"/>
            <a:ext cx="5207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Stop</a:t>
            </a:r>
          </a:p>
          <a:p>
            <a:pPr defTabSz="762000" latinLnBrk="1"/>
            <a:endParaRPr lang="en-US" altLang="ko-KR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61075" y="3460750"/>
            <a:ext cx="452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bits</a:t>
            </a: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881688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6715125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3467100" y="3379788"/>
            <a:ext cx="12033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Character bits</a:t>
            </a:r>
          </a:p>
        </p:txBody>
      </p:sp>
      <p:sp>
        <p:nvSpPr>
          <p:cNvPr id="17433" name="Arc 25"/>
          <p:cNvSpPr>
            <a:spLocks/>
          </p:cNvSpPr>
          <p:nvPr/>
        </p:nvSpPr>
        <p:spPr bwMode="auto">
          <a:xfrm>
            <a:off x="2571750" y="3468688"/>
            <a:ext cx="138113" cy="77787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695575" y="3500438"/>
            <a:ext cx="7731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Arc 27"/>
          <p:cNvSpPr>
            <a:spLocks/>
          </p:cNvSpPr>
          <p:nvPr/>
        </p:nvSpPr>
        <p:spPr bwMode="auto">
          <a:xfrm>
            <a:off x="5745163" y="3459163"/>
            <a:ext cx="139700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4819650" y="3490913"/>
            <a:ext cx="933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Arc 29"/>
          <p:cNvSpPr>
            <a:spLocks/>
          </p:cNvSpPr>
          <p:nvPr/>
        </p:nvSpPr>
        <p:spPr bwMode="auto">
          <a:xfrm>
            <a:off x="5881688" y="3459163"/>
            <a:ext cx="139700" cy="77787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6005513" y="3490913"/>
            <a:ext cx="103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Arc 31"/>
          <p:cNvSpPr>
            <a:spLocks/>
          </p:cNvSpPr>
          <p:nvPr/>
        </p:nvSpPr>
        <p:spPr bwMode="auto">
          <a:xfrm>
            <a:off x="6588125" y="3459163"/>
            <a:ext cx="138113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6483350" y="3490913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2633663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043238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3467100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3875088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298950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4691063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5114925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5524500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5773738" y="3641725"/>
            <a:ext cx="1163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(at least 1 bit)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65309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4133850" y="809625"/>
            <a:ext cx="3524250" cy="11144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255588"/>
            <a:ext cx="8956675" cy="454025"/>
          </a:xfrm>
          <a:noFill/>
          <a:ln/>
        </p:spPr>
        <p:txBody>
          <a:bodyPr anchor="ctr"/>
          <a:lstStyle/>
          <a:p>
            <a:r>
              <a:rPr lang="en-US" altLang="ko-KR" sz="2800"/>
              <a:t>FIRST-IN-FIRST-OUT(FIFO)  BUFFER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8925" y="787400"/>
            <a:ext cx="87376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* Input data and output data at two different rates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* Output data are always in the same order in which the data entered the buffer.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* Useful in some applications when data is transferred asynchronously</a:t>
            </a:r>
          </a:p>
          <a:p>
            <a:pPr defTabSz="762000">
              <a:lnSpc>
                <a:spcPct val="97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4 x 4 FIFO Buffer (4  4-bit registers Ri), 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4 Control Registers(flip-flops Fi, associated with each Ri) </a:t>
            </a:r>
          </a:p>
        </p:txBody>
      </p:sp>
      <p:sp>
        <p:nvSpPr>
          <p:cNvPr id="19693" name="Rectangle 237"/>
          <p:cNvSpPr>
            <a:spLocks noChangeArrowheads="1"/>
          </p:cNvSpPr>
          <p:nvPr/>
        </p:nvSpPr>
        <p:spPr bwMode="auto">
          <a:xfrm>
            <a:off x="6400800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47900" y="2605088"/>
            <a:ext cx="625475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19338" y="2733675"/>
            <a:ext cx="503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4-bit</a:t>
            </a:r>
          </a:p>
          <a:p>
            <a:pPr defTabSz="762000" latinLnBrk="1"/>
            <a:endParaRPr lang="en-US" altLang="ko-KR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198688" y="2865438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9464" name="Arc 8"/>
          <p:cNvSpPr>
            <a:spLocks/>
          </p:cNvSpPr>
          <p:nvPr/>
        </p:nvSpPr>
        <p:spPr bwMode="auto">
          <a:xfrm>
            <a:off x="2125663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925638" y="2693988"/>
            <a:ext cx="217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Arc 10"/>
          <p:cNvSpPr>
            <a:spLocks/>
          </p:cNvSpPr>
          <p:nvPr/>
        </p:nvSpPr>
        <p:spPr bwMode="auto">
          <a:xfrm>
            <a:off x="2125663" y="280352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1925638" y="2836863"/>
            <a:ext cx="2174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Arc 12"/>
          <p:cNvSpPr>
            <a:spLocks/>
          </p:cNvSpPr>
          <p:nvPr/>
        </p:nvSpPr>
        <p:spPr bwMode="auto">
          <a:xfrm>
            <a:off x="2125663" y="2954338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925638" y="2998788"/>
            <a:ext cx="217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Arc 14"/>
          <p:cNvSpPr>
            <a:spLocks/>
          </p:cNvSpPr>
          <p:nvPr/>
        </p:nvSpPr>
        <p:spPr bwMode="auto">
          <a:xfrm>
            <a:off x="2125663" y="31051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1930400" y="3146425"/>
            <a:ext cx="220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Arc 21"/>
          <p:cNvSpPr>
            <a:spLocks/>
          </p:cNvSpPr>
          <p:nvPr/>
        </p:nvSpPr>
        <p:spPr bwMode="auto">
          <a:xfrm>
            <a:off x="2503488" y="3243263"/>
            <a:ext cx="95250" cy="968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V="1">
            <a:off x="2551113" y="3321050"/>
            <a:ext cx="0" cy="492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2247900" y="4970463"/>
            <a:ext cx="579438" cy="6429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2000250" y="5114925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2000250" y="5478463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2209800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2209800" y="5408613"/>
            <a:ext cx="29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2568575" y="4997450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2568575" y="5370513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2836863" y="5114925"/>
            <a:ext cx="2651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2836863" y="5478463"/>
            <a:ext cx="14446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2427288" y="4165600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H="1">
            <a:off x="2673350" y="4165600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1925638" y="4360863"/>
            <a:ext cx="514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2679700" y="4360863"/>
            <a:ext cx="298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2652713" y="50403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1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2652713" y="54340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482975" y="2605088"/>
            <a:ext cx="62865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3554413" y="2733675"/>
            <a:ext cx="503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4-bit</a:t>
            </a:r>
          </a:p>
          <a:p>
            <a:pPr defTabSz="762000" eaLnBrk="1"/>
            <a:endParaRPr lang="en-US" altLang="ko-KR"/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436938" y="287496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9497" name="Arc 41"/>
          <p:cNvSpPr>
            <a:spLocks/>
          </p:cNvSpPr>
          <p:nvPr/>
        </p:nvSpPr>
        <p:spPr bwMode="auto">
          <a:xfrm>
            <a:off x="3360738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2873375" y="2693988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Arc 43"/>
          <p:cNvSpPr>
            <a:spLocks/>
          </p:cNvSpPr>
          <p:nvPr/>
        </p:nvSpPr>
        <p:spPr bwMode="auto">
          <a:xfrm>
            <a:off x="3360738" y="280352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2873375" y="2847975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Arc 45"/>
          <p:cNvSpPr>
            <a:spLocks/>
          </p:cNvSpPr>
          <p:nvPr/>
        </p:nvSpPr>
        <p:spPr bwMode="auto">
          <a:xfrm>
            <a:off x="3360738" y="2954338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2873375" y="2995613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Arc 47"/>
          <p:cNvSpPr>
            <a:spLocks/>
          </p:cNvSpPr>
          <p:nvPr/>
        </p:nvSpPr>
        <p:spPr bwMode="auto">
          <a:xfrm>
            <a:off x="3360738" y="31051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2879725" y="3149600"/>
            <a:ext cx="4937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Arc 54"/>
          <p:cNvSpPr>
            <a:spLocks/>
          </p:cNvSpPr>
          <p:nvPr/>
        </p:nvSpPr>
        <p:spPr bwMode="auto">
          <a:xfrm>
            <a:off x="3738563" y="3243263"/>
            <a:ext cx="93662" cy="968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3784600" y="3321050"/>
            <a:ext cx="0" cy="492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3482975" y="4970463"/>
            <a:ext cx="604838" cy="6429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3297238" y="5114925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3113088" y="5478463"/>
            <a:ext cx="358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3443288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3443288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3814763" y="4997450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3795713" y="5370513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3921125" y="4165600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>
            <a:off x="3113088" y="4360863"/>
            <a:ext cx="5667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3927475" y="4360863"/>
            <a:ext cx="293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3887788" y="50403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2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3898900" y="54340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2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4718050" y="2605088"/>
            <a:ext cx="631825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4787900" y="2733675"/>
            <a:ext cx="5032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4-bit</a:t>
            </a:r>
          </a:p>
          <a:p>
            <a:pPr defTabSz="762000" eaLnBrk="1"/>
            <a:endParaRPr lang="en-US" altLang="ko-KR"/>
          </a:p>
        </p:txBody>
      </p:sp>
      <p:sp>
        <p:nvSpPr>
          <p:cNvPr id="19527" name="Rectangle 71"/>
          <p:cNvSpPr>
            <a:spLocks noChangeArrowheads="1"/>
          </p:cNvSpPr>
          <p:nvPr/>
        </p:nvSpPr>
        <p:spPr bwMode="auto">
          <a:xfrm>
            <a:off x="4672013" y="287496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9528" name="Arc 72"/>
          <p:cNvSpPr>
            <a:spLocks/>
          </p:cNvSpPr>
          <p:nvPr/>
        </p:nvSpPr>
        <p:spPr bwMode="auto">
          <a:xfrm>
            <a:off x="4595813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4121150" y="2697163"/>
            <a:ext cx="48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0" name="Arc 74"/>
          <p:cNvSpPr>
            <a:spLocks/>
          </p:cNvSpPr>
          <p:nvPr/>
        </p:nvSpPr>
        <p:spPr bwMode="auto">
          <a:xfrm>
            <a:off x="4595813" y="280352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4121150" y="2847975"/>
            <a:ext cx="48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2" name="Arc 76"/>
          <p:cNvSpPr>
            <a:spLocks/>
          </p:cNvSpPr>
          <p:nvPr/>
        </p:nvSpPr>
        <p:spPr bwMode="auto">
          <a:xfrm>
            <a:off x="4595813" y="296386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3" name="Line 77"/>
          <p:cNvSpPr>
            <a:spLocks noChangeShapeType="1"/>
          </p:cNvSpPr>
          <p:nvPr/>
        </p:nvSpPr>
        <p:spPr bwMode="auto">
          <a:xfrm>
            <a:off x="4121150" y="2995613"/>
            <a:ext cx="48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4" name="Arc 78"/>
          <p:cNvSpPr>
            <a:spLocks/>
          </p:cNvSpPr>
          <p:nvPr/>
        </p:nvSpPr>
        <p:spPr bwMode="auto">
          <a:xfrm>
            <a:off x="4595813" y="311467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5" name="Line 79"/>
          <p:cNvSpPr>
            <a:spLocks noChangeShapeType="1"/>
          </p:cNvSpPr>
          <p:nvPr/>
        </p:nvSpPr>
        <p:spPr bwMode="auto">
          <a:xfrm>
            <a:off x="4121150" y="3149600"/>
            <a:ext cx="48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1" name="Arc 85"/>
          <p:cNvSpPr>
            <a:spLocks/>
          </p:cNvSpPr>
          <p:nvPr/>
        </p:nvSpPr>
        <p:spPr bwMode="auto">
          <a:xfrm>
            <a:off x="4986338" y="3243263"/>
            <a:ext cx="93662" cy="968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2" name="Line 86"/>
          <p:cNvSpPr>
            <a:spLocks noChangeShapeType="1"/>
          </p:cNvSpPr>
          <p:nvPr/>
        </p:nvSpPr>
        <p:spPr bwMode="auto">
          <a:xfrm flipV="1">
            <a:off x="5032375" y="3321050"/>
            <a:ext cx="0" cy="492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4718050" y="4970463"/>
            <a:ext cx="603250" cy="6429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4" name="Line 88"/>
          <p:cNvSpPr>
            <a:spLocks noChangeShapeType="1"/>
          </p:cNvSpPr>
          <p:nvPr/>
        </p:nvSpPr>
        <p:spPr bwMode="auto">
          <a:xfrm>
            <a:off x="4408488" y="5478463"/>
            <a:ext cx="2841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4678363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4678363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547" name="Rectangle 91"/>
          <p:cNvSpPr>
            <a:spLocks noChangeArrowheads="1"/>
          </p:cNvSpPr>
          <p:nvPr/>
        </p:nvSpPr>
        <p:spPr bwMode="auto">
          <a:xfrm>
            <a:off x="5048250" y="4997450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48" name="Rectangle 92"/>
          <p:cNvSpPr>
            <a:spLocks noChangeArrowheads="1"/>
          </p:cNvSpPr>
          <p:nvPr/>
        </p:nvSpPr>
        <p:spPr bwMode="auto">
          <a:xfrm>
            <a:off x="5041900" y="5370513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549" name="Line 93"/>
          <p:cNvSpPr>
            <a:spLocks noChangeShapeType="1"/>
          </p:cNvSpPr>
          <p:nvPr/>
        </p:nvSpPr>
        <p:spPr bwMode="auto">
          <a:xfrm>
            <a:off x="5337175" y="5114925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0" name="Line 94"/>
          <p:cNvSpPr>
            <a:spLocks noChangeShapeType="1"/>
          </p:cNvSpPr>
          <p:nvPr/>
        </p:nvSpPr>
        <p:spPr bwMode="auto">
          <a:xfrm>
            <a:off x="4908550" y="4165600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5121275" y="50403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3</a:t>
            </a: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5126038" y="54340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3</a:t>
            </a:r>
          </a:p>
        </p:txBody>
      </p:sp>
      <p:sp>
        <p:nvSpPr>
          <p:cNvPr id="19554" name="Rectangle 98"/>
          <p:cNvSpPr>
            <a:spLocks noChangeArrowheads="1"/>
          </p:cNvSpPr>
          <p:nvPr/>
        </p:nvSpPr>
        <p:spPr bwMode="auto">
          <a:xfrm>
            <a:off x="5964238" y="2605088"/>
            <a:ext cx="633412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6037263" y="2733675"/>
            <a:ext cx="503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4-bit</a:t>
            </a:r>
          </a:p>
          <a:p>
            <a:pPr defTabSz="762000" eaLnBrk="1"/>
            <a:endParaRPr lang="en-US" altLang="ko-KR"/>
          </a:p>
        </p:txBody>
      </p:sp>
      <p:sp>
        <p:nvSpPr>
          <p:cNvPr id="19556" name="Rectangle 100"/>
          <p:cNvSpPr>
            <a:spLocks noChangeArrowheads="1"/>
          </p:cNvSpPr>
          <p:nvPr/>
        </p:nvSpPr>
        <p:spPr bwMode="auto">
          <a:xfrm>
            <a:off x="5938838" y="287496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9557" name="Arc 101"/>
          <p:cNvSpPr>
            <a:spLocks/>
          </p:cNvSpPr>
          <p:nvPr/>
        </p:nvSpPr>
        <p:spPr bwMode="auto">
          <a:xfrm>
            <a:off x="5842000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8" name="Line 102"/>
          <p:cNvSpPr>
            <a:spLocks noChangeShapeType="1"/>
          </p:cNvSpPr>
          <p:nvPr/>
        </p:nvSpPr>
        <p:spPr bwMode="auto">
          <a:xfrm>
            <a:off x="5351463" y="2693988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" name="Arc 103"/>
          <p:cNvSpPr>
            <a:spLocks/>
          </p:cNvSpPr>
          <p:nvPr/>
        </p:nvSpPr>
        <p:spPr bwMode="auto">
          <a:xfrm>
            <a:off x="5842000" y="28130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" name="Line 104"/>
          <p:cNvSpPr>
            <a:spLocks noChangeShapeType="1"/>
          </p:cNvSpPr>
          <p:nvPr/>
        </p:nvSpPr>
        <p:spPr bwMode="auto">
          <a:xfrm>
            <a:off x="5360988" y="2844800"/>
            <a:ext cx="493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" name="Arc 105"/>
          <p:cNvSpPr>
            <a:spLocks/>
          </p:cNvSpPr>
          <p:nvPr/>
        </p:nvSpPr>
        <p:spPr bwMode="auto">
          <a:xfrm>
            <a:off x="5842000" y="296386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2" name="Line 106"/>
          <p:cNvSpPr>
            <a:spLocks noChangeShapeType="1"/>
          </p:cNvSpPr>
          <p:nvPr/>
        </p:nvSpPr>
        <p:spPr bwMode="auto">
          <a:xfrm>
            <a:off x="5351463" y="2995613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3" name="Arc 107"/>
          <p:cNvSpPr>
            <a:spLocks/>
          </p:cNvSpPr>
          <p:nvPr/>
        </p:nvSpPr>
        <p:spPr bwMode="auto">
          <a:xfrm>
            <a:off x="5842000" y="31051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4" name="Line 108"/>
          <p:cNvSpPr>
            <a:spLocks noChangeShapeType="1"/>
          </p:cNvSpPr>
          <p:nvPr/>
        </p:nvSpPr>
        <p:spPr bwMode="auto">
          <a:xfrm>
            <a:off x="5365750" y="3146425"/>
            <a:ext cx="4937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701" name="Group 245"/>
          <p:cNvGrpSpPr>
            <a:grpSpLocks/>
          </p:cNvGrpSpPr>
          <p:nvPr/>
        </p:nvGrpSpPr>
        <p:grpSpPr bwMode="auto">
          <a:xfrm>
            <a:off x="6075363" y="3806825"/>
            <a:ext cx="373062" cy="360363"/>
            <a:chOff x="3136" y="3651"/>
            <a:chExt cx="241" cy="287"/>
          </a:xfrm>
        </p:grpSpPr>
        <p:sp>
          <p:nvSpPr>
            <p:cNvPr id="19565" name="Arc 109"/>
            <p:cNvSpPr>
              <a:spLocks/>
            </p:cNvSpPr>
            <p:nvPr/>
          </p:nvSpPr>
          <p:spPr bwMode="auto">
            <a:xfrm>
              <a:off x="3136" y="3651"/>
              <a:ext cx="124" cy="147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6" name="Arc 110"/>
            <p:cNvSpPr>
              <a:spLocks/>
            </p:cNvSpPr>
            <p:nvPr/>
          </p:nvSpPr>
          <p:spPr bwMode="auto">
            <a:xfrm>
              <a:off x="3252" y="3653"/>
              <a:ext cx="125" cy="144"/>
            </a:xfrm>
            <a:custGeom>
              <a:avLst/>
              <a:gdLst>
                <a:gd name="G0" fmla="+- 193 0 0"/>
                <a:gd name="G1" fmla="+- 21600 0 0"/>
                <a:gd name="G2" fmla="+- 21600 0 0"/>
                <a:gd name="T0" fmla="*/ 0 w 21773"/>
                <a:gd name="T1" fmla="*/ 1 h 21600"/>
                <a:gd name="T2" fmla="*/ 21773 w 21773"/>
                <a:gd name="T3" fmla="*/ 20670 h 21600"/>
                <a:gd name="T4" fmla="*/ 193 w 217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3" h="21600" fill="none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</a:path>
                <a:path w="21773" h="21600" stroke="0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  <a:lnTo>
                    <a:pt x="193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7" name="Freeform 111"/>
            <p:cNvSpPr>
              <a:spLocks/>
            </p:cNvSpPr>
            <p:nvPr/>
          </p:nvSpPr>
          <p:spPr bwMode="auto">
            <a:xfrm>
              <a:off x="3136" y="3791"/>
              <a:ext cx="241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0" y="152"/>
                </a:cxn>
              </a:cxnLst>
              <a:rect l="0" t="0" r="r" b="b"/>
              <a:pathLst>
                <a:path w="241" h="153">
                  <a:moveTo>
                    <a:pt x="0" y="0"/>
                  </a:moveTo>
                  <a:lnTo>
                    <a:pt x="0" y="152"/>
                  </a:lnTo>
                  <a:lnTo>
                    <a:pt x="240" y="15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8" name="Line 112"/>
            <p:cNvSpPr>
              <a:spLocks noChangeShapeType="1"/>
            </p:cNvSpPr>
            <p:nvPr/>
          </p:nvSpPr>
          <p:spPr bwMode="auto">
            <a:xfrm>
              <a:off x="3377" y="37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70" name="Arc 114"/>
          <p:cNvSpPr>
            <a:spLocks/>
          </p:cNvSpPr>
          <p:nvPr/>
        </p:nvSpPr>
        <p:spPr bwMode="auto">
          <a:xfrm>
            <a:off x="6221413" y="3243263"/>
            <a:ext cx="93662" cy="968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1" name="Line 115"/>
          <p:cNvSpPr>
            <a:spLocks noChangeShapeType="1"/>
          </p:cNvSpPr>
          <p:nvPr/>
        </p:nvSpPr>
        <p:spPr bwMode="auto">
          <a:xfrm flipV="1">
            <a:off x="6267450" y="3321050"/>
            <a:ext cx="0" cy="492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2" name="Rectangle 116"/>
          <p:cNvSpPr>
            <a:spLocks noChangeArrowheads="1"/>
          </p:cNvSpPr>
          <p:nvPr/>
        </p:nvSpPr>
        <p:spPr bwMode="auto">
          <a:xfrm>
            <a:off x="5964238" y="4970463"/>
            <a:ext cx="604837" cy="6429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3" name="Line 117"/>
          <p:cNvSpPr>
            <a:spLocks noChangeShapeType="1"/>
          </p:cNvSpPr>
          <p:nvPr/>
        </p:nvSpPr>
        <p:spPr bwMode="auto">
          <a:xfrm>
            <a:off x="5668963" y="5478463"/>
            <a:ext cx="271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5938838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5938838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576" name="Rectangle 120"/>
          <p:cNvSpPr>
            <a:spLocks noChangeArrowheads="1"/>
          </p:cNvSpPr>
          <p:nvPr/>
        </p:nvSpPr>
        <p:spPr bwMode="auto">
          <a:xfrm>
            <a:off x="6299200" y="4997450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77" name="Rectangle 121"/>
          <p:cNvSpPr>
            <a:spLocks noChangeArrowheads="1"/>
          </p:cNvSpPr>
          <p:nvPr/>
        </p:nvSpPr>
        <p:spPr bwMode="auto">
          <a:xfrm>
            <a:off x="6289675" y="5360988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578" name="Arc 122"/>
          <p:cNvSpPr>
            <a:spLocks/>
          </p:cNvSpPr>
          <p:nvPr/>
        </p:nvSpPr>
        <p:spPr bwMode="auto">
          <a:xfrm>
            <a:off x="7027863" y="508317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9" name="Line 123"/>
          <p:cNvSpPr>
            <a:spLocks noChangeShapeType="1"/>
          </p:cNvSpPr>
          <p:nvPr/>
        </p:nvSpPr>
        <p:spPr bwMode="auto">
          <a:xfrm>
            <a:off x="6577013" y="5114925"/>
            <a:ext cx="463550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0" name="Line 124"/>
          <p:cNvSpPr>
            <a:spLocks noChangeShapeType="1"/>
          </p:cNvSpPr>
          <p:nvPr/>
        </p:nvSpPr>
        <p:spPr bwMode="auto">
          <a:xfrm>
            <a:off x="6570663" y="5468938"/>
            <a:ext cx="13176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1" name="Line 125"/>
          <p:cNvSpPr>
            <a:spLocks noChangeShapeType="1"/>
          </p:cNvSpPr>
          <p:nvPr/>
        </p:nvSpPr>
        <p:spPr bwMode="auto">
          <a:xfrm>
            <a:off x="6143625" y="4165600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2" name="Line 126"/>
          <p:cNvSpPr>
            <a:spLocks noChangeShapeType="1"/>
          </p:cNvSpPr>
          <p:nvPr/>
        </p:nvSpPr>
        <p:spPr bwMode="auto">
          <a:xfrm>
            <a:off x="6403975" y="4165600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3" name="Line 127"/>
          <p:cNvSpPr>
            <a:spLocks noChangeShapeType="1"/>
          </p:cNvSpPr>
          <p:nvPr/>
        </p:nvSpPr>
        <p:spPr bwMode="auto">
          <a:xfrm flipV="1">
            <a:off x="5594350" y="4357688"/>
            <a:ext cx="56832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4" name="Line 128"/>
          <p:cNvSpPr>
            <a:spLocks noChangeShapeType="1"/>
          </p:cNvSpPr>
          <p:nvPr/>
        </p:nvSpPr>
        <p:spPr bwMode="auto">
          <a:xfrm>
            <a:off x="6408738" y="4360863"/>
            <a:ext cx="322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5" name="Rectangle 129"/>
          <p:cNvSpPr>
            <a:spLocks noChangeArrowheads="1"/>
          </p:cNvSpPr>
          <p:nvPr/>
        </p:nvSpPr>
        <p:spPr bwMode="auto">
          <a:xfrm>
            <a:off x="6370638" y="50403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4</a:t>
            </a:r>
          </a:p>
        </p:txBody>
      </p:sp>
      <p:sp>
        <p:nvSpPr>
          <p:cNvPr id="19586" name="Rectangle 130"/>
          <p:cNvSpPr>
            <a:spLocks noChangeArrowheads="1"/>
          </p:cNvSpPr>
          <p:nvPr/>
        </p:nvSpPr>
        <p:spPr bwMode="auto">
          <a:xfrm>
            <a:off x="6373813" y="542448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4</a:t>
            </a:r>
          </a:p>
        </p:txBody>
      </p:sp>
      <p:sp>
        <p:nvSpPr>
          <p:cNvPr id="19587" name="Line 131"/>
          <p:cNvSpPr>
            <a:spLocks noChangeShapeType="1"/>
          </p:cNvSpPr>
          <p:nvPr/>
        </p:nvSpPr>
        <p:spPr bwMode="auto">
          <a:xfrm flipV="1">
            <a:off x="3105150" y="4354513"/>
            <a:ext cx="0" cy="766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8" name="Line 132"/>
          <p:cNvSpPr>
            <a:spLocks noChangeShapeType="1"/>
          </p:cNvSpPr>
          <p:nvPr/>
        </p:nvSpPr>
        <p:spPr bwMode="auto">
          <a:xfrm>
            <a:off x="2981325" y="4367213"/>
            <a:ext cx="0" cy="165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9" name="Freeform 133"/>
          <p:cNvSpPr>
            <a:spLocks/>
          </p:cNvSpPr>
          <p:nvPr/>
        </p:nvSpPr>
        <p:spPr bwMode="auto">
          <a:xfrm>
            <a:off x="1989138" y="3451225"/>
            <a:ext cx="557212" cy="1660525"/>
          </a:xfrm>
          <a:custGeom>
            <a:avLst/>
            <a:gdLst/>
            <a:ahLst/>
            <a:cxnLst>
              <a:cxn ang="0">
                <a:pos x="0" y="1320"/>
              </a:cxn>
              <a:cxn ang="0">
                <a:pos x="0" y="0"/>
              </a:cxn>
              <a:cxn ang="0">
                <a:pos x="360" y="0"/>
              </a:cxn>
            </a:cxnLst>
            <a:rect l="0" t="0" r="r" b="b"/>
            <a:pathLst>
              <a:path w="361" h="1321">
                <a:moveTo>
                  <a:pt x="0" y="1320"/>
                </a:move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90" name="Freeform 134"/>
          <p:cNvSpPr>
            <a:spLocks/>
          </p:cNvSpPr>
          <p:nvPr/>
        </p:nvSpPr>
        <p:spPr bwMode="auto">
          <a:xfrm>
            <a:off x="1989138" y="5473700"/>
            <a:ext cx="1296987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0"/>
              </a:cxn>
              <a:cxn ang="0">
                <a:pos x="840" y="280"/>
              </a:cxn>
            </a:cxnLst>
            <a:rect l="0" t="0" r="r" b="b"/>
            <a:pathLst>
              <a:path w="841" h="281">
                <a:moveTo>
                  <a:pt x="0" y="0"/>
                </a:moveTo>
                <a:lnTo>
                  <a:pt x="0" y="280"/>
                </a:lnTo>
                <a:lnTo>
                  <a:pt x="840" y="28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91" name="Arc 135"/>
          <p:cNvSpPr>
            <a:spLocks/>
          </p:cNvSpPr>
          <p:nvPr/>
        </p:nvSpPr>
        <p:spPr bwMode="auto">
          <a:xfrm>
            <a:off x="1685925" y="5983288"/>
            <a:ext cx="117475" cy="7620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92" name="Line 136"/>
          <p:cNvSpPr>
            <a:spLocks noChangeShapeType="1"/>
          </p:cNvSpPr>
          <p:nvPr/>
        </p:nvSpPr>
        <p:spPr bwMode="auto">
          <a:xfrm flipH="1" flipV="1">
            <a:off x="1765300" y="6019800"/>
            <a:ext cx="1223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93" name="Freeform 137"/>
          <p:cNvSpPr>
            <a:spLocks/>
          </p:cNvSpPr>
          <p:nvPr/>
        </p:nvSpPr>
        <p:spPr bwMode="auto">
          <a:xfrm>
            <a:off x="3284538" y="3451225"/>
            <a:ext cx="495300" cy="2374900"/>
          </a:xfrm>
          <a:custGeom>
            <a:avLst/>
            <a:gdLst/>
            <a:ahLst/>
            <a:cxnLst>
              <a:cxn ang="0">
                <a:pos x="0" y="1888"/>
              </a:cxn>
              <a:cxn ang="0">
                <a:pos x="0" y="0"/>
              </a:cxn>
              <a:cxn ang="0">
                <a:pos x="320" y="0"/>
              </a:cxn>
            </a:cxnLst>
            <a:rect l="0" t="0" r="r" b="b"/>
            <a:pathLst>
              <a:path w="321" h="1889">
                <a:moveTo>
                  <a:pt x="0" y="1888"/>
                </a:moveTo>
                <a:lnTo>
                  <a:pt x="0" y="0"/>
                </a:lnTo>
                <a:lnTo>
                  <a:pt x="32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94" name="Freeform 138"/>
          <p:cNvSpPr>
            <a:spLocks/>
          </p:cNvSpPr>
          <p:nvPr/>
        </p:nvSpPr>
        <p:spPr bwMode="auto">
          <a:xfrm>
            <a:off x="3100388" y="5476875"/>
            <a:ext cx="1420812" cy="541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920" y="432"/>
              </a:cxn>
            </a:cxnLst>
            <a:rect l="0" t="0" r="r" b="b"/>
            <a:pathLst>
              <a:path w="921" h="433">
                <a:moveTo>
                  <a:pt x="0" y="0"/>
                </a:moveTo>
                <a:lnTo>
                  <a:pt x="0" y="432"/>
                </a:lnTo>
                <a:lnTo>
                  <a:pt x="920" y="4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95" name="Rectangle 139"/>
          <p:cNvSpPr>
            <a:spLocks noChangeArrowheads="1"/>
          </p:cNvSpPr>
          <p:nvPr/>
        </p:nvSpPr>
        <p:spPr bwMode="auto">
          <a:xfrm>
            <a:off x="3814763" y="4997450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96" name="Rectangle 140"/>
          <p:cNvSpPr>
            <a:spLocks noChangeArrowheads="1"/>
          </p:cNvSpPr>
          <p:nvPr/>
        </p:nvSpPr>
        <p:spPr bwMode="auto">
          <a:xfrm>
            <a:off x="3795713" y="5370513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97" name="Line 141"/>
          <p:cNvSpPr>
            <a:spLocks noChangeShapeType="1"/>
          </p:cNvSpPr>
          <p:nvPr/>
        </p:nvSpPr>
        <p:spPr bwMode="auto">
          <a:xfrm>
            <a:off x="4078288" y="5459413"/>
            <a:ext cx="1333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98" name="Line 142"/>
          <p:cNvSpPr>
            <a:spLocks noChangeShapeType="1"/>
          </p:cNvSpPr>
          <p:nvPr/>
        </p:nvSpPr>
        <p:spPr bwMode="auto">
          <a:xfrm>
            <a:off x="3921125" y="4165600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99" name="Line 143"/>
          <p:cNvSpPr>
            <a:spLocks noChangeShapeType="1"/>
          </p:cNvSpPr>
          <p:nvPr/>
        </p:nvSpPr>
        <p:spPr bwMode="auto">
          <a:xfrm>
            <a:off x="4346575" y="5478463"/>
            <a:ext cx="373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0" name="Rectangle 144"/>
          <p:cNvSpPr>
            <a:spLocks noChangeArrowheads="1"/>
          </p:cNvSpPr>
          <p:nvPr/>
        </p:nvSpPr>
        <p:spPr bwMode="auto">
          <a:xfrm>
            <a:off x="4678363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601" name="Rectangle 145"/>
          <p:cNvSpPr>
            <a:spLocks noChangeArrowheads="1"/>
          </p:cNvSpPr>
          <p:nvPr/>
        </p:nvSpPr>
        <p:spPr bwMode="auto">
          <a:xfrm>
            <a:off x="4678363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602" name="Line 146"/>
          <p:cNvSpPr>
            <a:spLocks noChangeShapeType="1"/>
          </p:cNvSpPr>
          <p:nvPr/>
        </p:nvSpPr>
        <p:spPr bwMode="auto">
          <a:xfrm>
            <a:off x="4908550" y="4165600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4" name="Line 148"/>
          <p:cNvSpPr>
            <a:spLocks noChangeShapeType="1"/>
          </p:cNvSpPr>
          <p:nvPr/>
        </p:nvSpPr>
        <p:spPr bwMode="auto">
          <a:xfrm flipV="1">
            <a:off x="4346575" y="4357688"/>
            <a:ext cx="5715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5" name="Line 149"/>
          <p:cNvSpPr>
            <a:spLocks noChangeShapeType="1"/>
          </p:cNvSpPr>
          <p:nvPr/>
        </p:nvSpPr>
        <p:spPr bwMode="auto">
          <a:xfrm flipV="1">
            <a:off x="4340225" y="4360863"/>
            <a:ext cx="0" cy="760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6" name="Line 150"/>
          <p:cNvSpPr>
            <a:spLocks noChangeShapeType="1"/>
          </p:cNvSpPr>
          <p:nvPr/>
        </p:nvSpPr>
        <p:spPr bwMode="auto">
          <a:xfrm>
            <a:off x="4217988" y="4367213"/>
            <a:ext cx="0" cy="1114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7" name="Freeform 151"/>
          <p:cNvSpPr>
            <a:spLocks/>
          </p:cNvSpPr>
          <p:nvPr/>
        </p:nvSpPr>
        <p:spPr bwMode="auto">
          <a:xfrm>
            <a:off x="4519613" y="3451225"/>
            <a:ext cx="508000" cy="2566988"/>
          </a:xfrm>
          <a:custGeom>
            <a:avLst/>
            <a:gdLst/>
            <a:ahLst/>
            <a:cxnLst>
              <a:cxn ang="0">
                <a:pos x="0" y="2040"/>
              </a:cxn>
              <a:cxn ang="0">
                <a:pos x="0" y="0"/>
              </a:cxn>
              <a:cxn ang="0">
                <a:pos x="328" y="0"/>
              </a:cxn>
            </a:cxnLst>
            <a:rect l="0" t="0" r="r" b="b"/>
            <a:pathLst>
              <a:path w="329" h="2041">
                <a:moveTo>
                  <a:pt x="0" y="2040"/>
                </a:moveTo>
                <a:lnTo>
                  <a:pt x="0" y="0"/>
                </a:lnTo>
                <a:lnTo>
                  <a:pt x="328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08" name="Line 152"/>
          <p:cNvSpPr>
            <a:spLocks noChangeShapeType="1"/>
          </p:cNvSpPr>
          <p:nvPr/>
        </p:nvSpPr>
        <p:spPr bwMode="auto">
          <a:xfrm>
            <a:off x="4340225" y="5475288"/>
            <a:ext cx="0" cy="358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9" name="Rectangle 153"/>
          <p:cNvSpPr>
            <a:spLocks noChangeArrowheads="1"/>
          </p:cNvSpPr>
          <p:nvPr/>
        </p:nvSpPr>
        <p:spPr bwMode="auto">
          <a:xfrm>
            <a:off x="5048250" y="4997450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610" name="Rectangle 154"/>
          <p:cNvSpPr>
            <a:spLocks noChangeArrowheads="1"/>
          </p:cNvSpPr>
          <p:nvPr/>
        </p:nvSpPr>
        <p:spPr bwMode="auto">
          <a:xfrm>
            <a:off x="5041900" y="5370513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611" name="Line 155"/>
          <p:cNvSpPr>
            <a:spLocks noChangeShapeType="1"/>
          </p:cNvSpPr>
          <p:nvPr/>
        </p:nvSpPr>
        <p:spPr bwMode="auto">
          <a:xfrm>
            <a:off x="5329238" y="5478463"/>
            <a:ext cx="144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12" name="Freeform 156"/>
          <p:cNvSpPr>
            <a:spLocks/>
          </p:cNvSpPr>
          <p:nvPr/>
        </p:nvSpPr>
        <p:spPr bwMode="auto">
          <a:xfrm>
            <a:off x="5116513" y="4167188"/>
            <a:ext cx="344487" cy="198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0"/>
              </a:cxn>
              <a:cxn ang="0">
                <a:pos x="200" y="160"/>
              </a:cxn>
            </a:cxnLst>
            <a:rect l="0" t="0" r="r" b="b"/>
            <a:pathLst>
              <a:path w="201" h="161">
                <a:moveTo>
                  <a:pt x="0" y="0"/>
                </a:moveTo>
                <a:lnTo>
                  <a:pt x="0" y="160"/>
                </a:lnTo>
                <a:lnTo>
                  <a:pt x="200" y="16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13" name="Line 157"/>
          <p:cNvSpPr>
            <a:spLocks noChangeShapeType="1"/>
          </p:cNvSpPr>
          <p:nvPr/>
        </p:nvSpPr>
        <p:spPr bwMode="auto">
          <a:xfrm>
            <a:off x="5770563" y="5114925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14" name="Line 158"/>
          <p:cNvSpPr>
            <a:spLocks noChangeShapeType="1"/>
          </p:cNvSpPr>
          <p:nvPr/>
        </p:nvSpPr>
        <p:spPr bwMode="auto">
          <a:xfrm>
            <a:off x="5580063" y="5478463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15" name="Rectangle 159"/>
          <p:cNvSpPr>
            <a:spLocks noChangeArrowheads="1"/>
          </p:cNvSpPr>
          <p:nvPr/>
        </p:nvSpPr>
        <p:spPr bwMode="auto">
          <a:xfrm>
            <a:off x="5938838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616" name="Rectangle 160"/>
          <p:cNvSpPr>
            <a:spLocks noChangeArrowheads="1"/>
          </p:cNvSpPr>
          <p:nvPr/>
        </p:nvSpPr>
        <p:spPr bwMode="auto">
          <a:xfrm>
            <a:off x="5938838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617" name="Line 161"/>
          <p:cNvSpPr>
            <a:spLocks noChangeShapeType="1"/>
          </p:cNvSpPr>
          <p:nvPr/>
        </p:nvSpPr>
        <p:spPr bwMode="auto">
          <a:xfrm>
            <a:off x="6143625" y="4165600"/>
            <a:ext cx="0" cy="195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19" name="Line 163"/>
          <p:cNvSpPr>
            <a:spLocks noChangeShapeType="1"/>
          </p:cNvSpPr>
          <p:nvPr/>
        </p:nvSpPr>
        <p:spPr bwMode="auto">
          <a:xfrm flipV="1">
            <a:off x="5588000" y="4360863"/>
            <a:ext cx="0" cy="760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0" name="Line 164"/>
          <p:cNvSpPr>
            <a:spLocks noChangeShapeType="1"/>
          </p:cNvSpPr>
          <p:nvPr/>
        </p:nvSpPr>
        <p:spPr bwMode="auto">
          <a:xfrm>
            <a:off x="5464175" y="4367213"/>
            <a:ext cx="0" cy="1114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1" name="Freeform 165"/>
          <p:cNvSpPr>
            <a:spLocks/>
          </p:cNvSpPr>
          <p:nvPr/>
        </p:nvSpPr>
        <p:spPr bwMode="auto">
          <a:xfrm>
            <a:off x="5767388" y="3451225"/>
            <a:ext cx="495300" cy="2374900"/>
          </a:xfrm>
          <a:custGeom>
            <a:avLst/>
            <a:gdLst/>
            <a:ahLst/>
            <a:cxnLst>
              <a:cxn ang="0">
                <a:pos x="0" y="1888"/>
              </a:cxn>
              <a:cxn ang="0">
                <a:pos x="0" y="0"/>
              </a:cxn>
              <a:cxn ang="0">
                <a:pos x="320" y="0"/>
              </a:cxn>
            </a:cxnLst>
            <a:rect l="0" t="0" r="r" b="b"/>
            <a:pathLst>
              <a:path w="321" h="1889">
                <a:moveTo>
                  <a:pt x="0" y="1888"/>
                </a:moveTo>
                <a:lnTo>
                  <a:pt x="0" y="0"/>
                </a:lnTo>
                <a:lnTo>
                  <a:pt x="32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22" name="Line 166"/>
          <p:cNvSpPr>
            <a:spLocks noChangeShapeType="1"/>
          </p:cNvSpPr>
          <p:nvPr/>
        </p:nvSpPr>
        <p:spPr bwMode="auto">
          <a:xfrm>
            <a:off x="5588000" y="5481638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3" name="Line 167"/>
          <p:cNvSpPr>
            <a:spLocks noChangeShapeType="1"/>
          </p:cNvSpPr>
          <p:nvPr/>
        </p:nvSpPr>
        <p:spPr bwMode="auto">
          <a:xfrm>
            <a:off x="4094163" y="5114925"/>
            <a:ext cx="26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4" name="Line 168"/>
          <p:cNvSpPr>
            <a:spLocks noChangeShapeType="1"/>
          </p:cNvSpPr>
          <p:nvPr/>
        </p:nvSpPr>
        <p:spPr bwMode="auto">
          <a:xfrm>
            <a:off x="4532313" y="5114925"/>
            <a:ext cx="1793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5" name="Line 169"/>
          <p:cNvSpPr>
            <a:spLocks noChangeShapeType="1"/>
          </p:cNvSpPr>
          <p:nvPr/>
        </p:nvSpPr>
        <p:spPr bwMode="auto">
          <a:xfrm>
            <a:off x="4346575" y="5830888"/>
            <a:ext cx="14081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6" name="Line 170"/>
          <p:cNvSpPr>
            <a:spLocks noChangeShapeType="1"/>
          </p:cNvSpPr>
          <p:nvPr/>
        </p:nvSpPr>
        <p:spPr bwMode="auto">
          <a:xfrm>
            <a:off x="5594350" y="6021388"/>
            <a:ext cx="1363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7" name="Line 171"/>
          <p:cNvSpPr>
            <a:spLocks noChangeShapeType="1"/>
          </p:cNvSpPr>
          <p:nvPr/>
        </p:nvSpPr>
        <p:spPr bwMode="auto">
          <a:xfrm>
            <a:off x="1803400" y="6332538"/>
            <a:ext cx="4481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8" name="Line 172"/>
          <p:cNvSpPr>
            <a:spLocks noChangeShapeType="1"/>
          </p:cNvSpPr>
          <p:nvPr/>
        </p:nvSpPr>
        <p:spPr bwMode="auto">
          <a:xfrm>
            <a:off x="2551113" y="5618163"/>
            <a:ext cx="0" cy="711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9" name="Line 173"/>
          <p:cNvSpPr>
            <a:spLocks noChangeShapeType="1"/>
          </p:cNvSpPr>
          <p:nvPr/>
        </p:nvSpPr>
        <p:spPr bwMode="auto">
          <a:xfrm>
            <a:off x="3784600" y="5618163"/>
            <a:ext cx="0" cy="714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0" name="Line 174"/>
          <p:cNvSpPr>
            <a:spLocks noChangeShapeType="1"/>
          </p:cNvSpPr>
          <p:nvPr/>
        </p:nvSpPr>
        <p:spPr bwMode="auto">
          <a:xfrm>
            <a:off x="5032375" y="5611813"/>
            <a:ext cx="0" cy="71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1" name="Line 175"/>
          <p:cNvSpPr>
            <a:spLocks noChangeShapeType="1"/>
          </p:cNvSpPr>
          <p:nvPr/>
        </p:nvSpPr>
        <p:spPr bwMode="auto">
          <a:xfrm>
            <a:off x="6267450" y="5614988"/>
            <a:ext cx="0" cy="733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2" name="Line 176"/>
          <p:cNvSpPr>
            <a:spLocks noChangeShapeType="1"/>
          </p:cNvSpPr>
          <p:nvPr/>
        </p:nvSpPr>
        <p:spPr bwMode="auto">
          <a:xfrm flipH="1">
            <a:off x="6153150" y="4481513"/>
            <a:ext cx="131763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3" name="Line 177"/>
          <p:cNvSpPr>
            <a:spLocks noChangeShapeType="1"/>
          </p:cNvSpPr>
          <p:nvPr/>
        </p:nvSpPr>
        <p:spPr bwMode="auto">
          <a:xfrm>
            <a:off x="6273800" y="4481513"/>
            <a:ext cx="123825" cy="161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4" name="Line 178"/>
          <p:cNvSpPr>
            <a:spLocks noChangeShapeType="1"/>
          </p:cNvSpPr>
          <p:nvPr/>
        </p:nvSpPr>
        <p:spPr bwMode="auto">
          <a:xfrm>
            <a:off x="6149975" y="4648200"/>
            <a:ext cx="258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5" name="Oval 179"/>
          <p:cNvSpPr>
            <a:spLocks noChangeArrowheads="1"/>
          </p:cNvSpPr>
          <p:nvPr/>
        </p:nvSpPr>
        <p:spPr bwMode="auto">
          <a:xfrm>
            <a:off x="6245225" y="4440238"/>
            <a:ext cx="61913" cy="508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7" name="Line 181"/>
          <p:cNvSpPr>
            <a:spLocks noChangeShapeType="1"/>
          </p:cNvSpPr>
          <p:nvPr/>
        </p:nvSpPr>
        <p:spPr bwMode="auto">
          <a:xfrm>
            <a:off x="6267450" y="4165600"/>
            <a:ext cx="0" cy="271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8" name="Freeform 182"/>
          <p:cNvSpPr>
            <a:spLocks/>
          </p:cNvSpPr>
          <p:nvPr/>
        </p:nvSpPr>
        <p:spPr bwMode="auto">
          <a:xfrm>
            <a:off x="6284913" y="4657725"/>
            <a:ext cx="542925" cy="10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0"/>
              </a:cxn>
              <a:cxn ang="0">
                <a:pos x="360" y="80"/>
              </a:cxn>
            </a:cxnLst>
            <a:rect l="0" t="0" r="r" b="b"/>
            <a:pathLst>
              <a:path w="361" h="81">
                <a:moveTo>
                  <a:pt x="0" y="0"/>
                </a:moveTo>
                <a:lnTo>
                  <a:pt x="0" y="80"/>
                </a:lnTo>
                <a:lnTo>
                  <a:pt x="360" y="8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39" name="Line 183"/>
          <p:cNvSpPr>
            <a:spLocks noChangeShapeType="1"/>
          </p:cNvSpPr>
          <p:nvPr/>
        </p:nvSpPr>
        <p:spPr bwMode="auto">
          <a:xfrm>
            <a:off x="6711950" y="4367213"/>
            <a:ext cx="0" cy="1114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0" name="Line 184"/>
          <p:cNvSpPr>
            <a:spLocks noChangeShapeType="1"/>
          </p:cNvSpPr>
          <p:nvPr/>
        </p:nvSpPr>
        <p:spPr bwMode="auto">
          <a:xfrm>
            <a:off x="6823075" y="4768850"/>
            <a:ext cx="0" cy="1236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1" name="Rectangle 185"/>
          <p:cNvSpPr>
            <a:spLocks noChangeArrowheads="1"/>
          </p:cNvSpPr>
          <p:nvPr/>
        </p:nvSpPr>
        <p:spPr bwMode="auto">
          <a:xfrm>
            <a:off x="2519363" y="3225800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Clock</a:t>
            </a:r>
          </a:p>
        </p:txBody>
      </p:sp>
      <p:sp>
        <p:nvSpPr>
          <p:cNvPr id="19642" name="Rectangle 186"/>
          <p:cNvSpPr>
            <a:spLocks noChangeArrowheads="1"/>
          </p:cNvSpPr>
          <p:nvPr/>
        </p:nvSpPr>
        <p:spPr bwMode="auto">
          <a:xfrm>
            <a:off x="3752850" y="3225800"/>
            <a:ext cx="595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Clock</a:t>
            </a:r>
          </a:p>
        </p:txBody>
      </p:sp>
      <p:sp>
        <p:nvSpPr>
          <p:cNvPr id="19643" name="Rectangle 187"/>
          <p:cNvSpPr>
            <a:spLocks noChangeArrowheads="1"/>
          </p:cNvSpPr>
          <p:nvPr/>
        </p:nvSpPr>
        <p:spPr bwMode="auto">
          <a:xfrm>
            <a:off x="5000625" y="3225800"/>
            <a:ext cx="595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Clock</a:t>
            </a:r>
          </a:p>
        </p:txBody>
      </p:sp>
      <p:sp>
        <p:nvSpPr>
          <p:cNvPr id="19644" name="Rectangle 188"/>
          <p:cNvSpPr>
            <a:spLocks noChangeArrowheads="1"/>
          </p:cNvSpPr>
          <p:nvPr/>
        </p:nvSpPr>
        <p:spPr bwMode="auto">
          <a:xfrm>
            <a:off x="6234113" y="3225800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Clock</a:t>
            </a:r>
          </a:p>
        </p:txBody>
      </p:sp>
      <p:sp>
        <p:nvSpPr>
          <p:cNvPr id="19645" name="Arc 189"/>
          <p:cNvSpPr>
            <a:spLocks/>
          </p:cNvSpPr>
          <p:nvPr/>
        </p:nvSpPr>
        <p:spPr bwMode="auto">
          <a:xfrm>
            <a:off x="6781800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6" name="Line 190"/>
          <p:cNvSpPr>
            <a:spLocks noChangeShapeType="1"/>
          </p:cNvSpPr>
          <p:nvPr/>
        </p:nvSpPr>
        <p:spPr bwMode="auto">
          <a:xfrm>
            <a:off x="6613525" y="2689225"/>
            <a:ext cx="1841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7" name="Arc 191"/>
          <p:cNvSpPr>
            <a:spLocks/>
          </p:cNvSpPr>
          <p:nvPr/>
        </p:nvSpPr>
        <p:spPr bwMode="auto">
          <a:xfrm>
            <a:off x="6781800" y="28130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8" name="Line 192"/>
          <p:cNvSpPr>
            <a:spLocks noChangeShapeType="1"/>
          </p:cNvSpPr>
          <p:nvPr/>
        </p:nvSpPr>
        <p:spPr bwMode="auto">
          <a:xfrm>
            <a:off x="6604000" y="2847975"/>
            <a:ext cx="1857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9" name="Arc 193"/>
          <p:cNvSpPr>
            <a:spLocks/>
          </p:cNvSpPr>
          <p:nvPr/>
        </p:nvSpPr>
        <p:spPr bwMode="auto">
          <a:xfrm>
            <a:off x="6781800" y="2954338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50" name="Line 194"/>
          <p:cNvSpPr>
            <a:spLocks noChangeShapeType="1"/>
          </p:cNvSpPr>
          <p:nvPr/>
        </p:nvSpPr>
        <p:spPr bwMode="auto">
          <a:xfrm>
            <a:off x="6604000" y="2995613"/>
            <a:ext cx="1857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51" name="Arc 195"/>
          <p:cNvSpPr>
            <a:spLocks/>
          </p:cNvSpPr>
          <p:nvPr/>
        </p:nvSpPr>
        <p:spPr bwMode="auto">
          <a:xfrm>
            <a:off x="6791325" y="311467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52" name="Line 196"/>
          <p:cNvSpPr>
            <a:spLocks noChangeShapeType="1"/>
          </p:cNvSpPr>
          <p:nvPr/>
        </p:nvSpPr>
        <p:spPr bwMode="auto">
          <a:xfrm>
            <a:off x="6608763" y="3149600"/>
            <a:ext cx="1857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53" name="Rectangle 197"/>
          <p:cNvSpPr>
            <a:spLocks noChangeArrowheads="1"/>
          </p:cNvSpPr>
          <p:nvPr/>
        </p:nvSpPr>
        <p:spPr bwMode="auto">
          <a:xfrm>
            <a:off x="6880225" y="2733675"/>
            <a:ext cx="509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  <a:p>
            <a:pPr defTabSz="762000" eaLnBrk="1"/>
            <a:endParaRPr lang="en-US" altLang="ko-KR"/>
          </a:p>
        </p:txBody>
      </p:sp>
      <p:sp>
        <p:nvSpPr>
          <p:cNvPr id="19654" name="Rectangle 198"/>
          <p:cNvSpPr>
            <a:spLocks noChangeArrowheads="1"/>
          </p:cNvSpPr>
          <p:nvPr/>
        </p:nvSpPr>
        <p:spPr bwMode="auto">
          <a:xfrm>
            <a:off x="6837363" y="2884488"/>
            <a:ext cx="6572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output</a:t>
            </a:r>
          </a:p>
        </p:txBody>
      </p:sp>
      <p:sp>
        <p:nvSpPr>
          <p:cNvPr id="19655" name="Rectangle 199"/>
          <p:cNvSpPr>
            <a:spLocks noChangeArrowheads="1"/>
          </p:cNvSpPr>
          <p:nvPr/>
        </p:nvSpPr>
        <p:spPr bwMode="auto">
          <a:xfrm>
            <a:off x="6865938" y="5148263"/>
            <a:ext cx="6826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Output</a:t>
            </a:r>
          </a:p>
          <a:p>
            <a:pPr defTabSz="762000" eaLnBrk="1"/>
            <a:endParaRPr lang="en-US" altLang="ko-KR"/>
          </a:p>
        </p:txBody>
      </p:sp>
      <p:sp>
        <p:nvSpPr>
          <p:cNvPr id="19656" name="Rectangle 200"/>
          <p:cNvSpPr>
            <a:spLocks noChangeArrowheads="1"/>
          </p:cNvSpPr>
          <p:nvPr/>
        </p:nvSpPr>
        <p:spPr bwMode="auto">
          <a:xfrm>
            <a:off x="6865938" y="5289550"/>
            <a:ext cx="585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</a:t>
            </a:r>
          </a:p>
        </p:txBody>
      </p:sp>
      <p:sp>
        <p:nvSpPr>
          <p:cNvPr id="19657" name="Rectangle 201"/>
          <p:cNvSpPr>
            <a:spLocks noChangeArrowheads="1"/>
          </p:cNvSpPr>
          <p:nvPr/>
        </p:nvSpPr>
        <p:spPr bwMode="auto">
          <a:xfrm>
            <a:off x="6854825" y="5800725"/>
            <a:ext cx="636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Delete</a:t>
            </a:r>
          </a:p>
        </p:txBody>
      </p:sp>
      <p:sp>
        <p:nvSpPr>
          <p:cNvPr id="19658" name="Rectangle 202"/>
          <p:cNvSpPr>
            <a:spLocks noChangeArrowheads="1"/>
          </p:cNvSpPr>
          <p:nvPr/>
        </p:nvSpPr>
        <p:spPr bwMode="auto">
          <a:xfrm>
            <a:off x="1406525" y="2733675"/>
            <a:ext cx="509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  <a:p>
            <a:pPr defTabSz="762000" eaLnBrk="1"/>
            <a:endParaRPr lang="en-US" altLang="ko-KR"/>
          </a:p>
        </p:txBody>
      </p:sp>
      <p:sp>
        <p:nvSpPr>
          <p:cNvPr id="19659" name="Rectangle 203"/>
          <p:cNvSpPr>
            <a:spLocks noChangeArrowheads="1"/>
          </p:cNvSpPr>
          <p:nvPr/>
        </p:nvSpPr>
        <p:spPr bwMode="auto">
          <a:xfrm>
            <a:off x="1406525" y="2874963"/>
            <a:ext cx="5556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input</a:t>
            </a:r>
          </a:p>
        </p:txBody>
      </p:sp>
      <p:sp>
        <p:nvSpPr>
          <p:cNvPr id="19661" name="Line 205"/>
          <p:cNvSpPr>
            <a:spLocks noChangeShapeType="1"/>
          </p:cNvSpPr>
          <p:nvPr/>
        </p:nvSpPr>
        <p:spPr bwMode="auto">
          <a:xfrm>
            <a:off x="1692275" y="4360863"/>
            <a:ext cx="257175" cy="7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2" name="Rectangle 206"/>
          <p:cNvSpPr>
            <a:spLocks noChangeArrowheads="1"/>
          </p:cNvSpPr>
          <p:nvPr/>
        </p:nvSpPr>
        <p:spPr bwMode="auto">
          <a:xfrm>
            <a:off x="1204913" y="4124325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Insert</a:t>
            </a:r>
          </a:p>
        </p:txBody>
      </p:sp>
      <p:sp>
        <p:nvSpPr>
          <p:cNvPr id="19663" name="Rectangle 207"/>
          <p:cNvSpPr>
            <a:spLocks noChangeArrowheads="1"/>
          </p:cNvSpPr>
          <p:nvPr/>
        </p:nvSpPr>
        <p:spPr bwMode="auto">
          <a:xfrm>
            <a:off x="677863" y="5864225"/>
            <a:ext cx="1003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Input ready</a:t>
            </a:r>
          </a:p>
        </p:txBody>
      </p:sp>
      <p:sp>
        <p:nvSpPr>
          <p:cNvPr id="19664" name="Arc 208"/>
          <p:cNvSpPr>
            <a:spLocks/>
          </p:cNvSpPr>
          <p:nvPr/>
        </p:nvSpPr>
        <p:spPr bwMode="auto">
          <a:xfrm>
            <a:off x="1755775" y="629602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6" name="Rectangle 210"/>
          <p:cNvSpPr>
            <a:spLocks noChangeArrowheads="1"/>
          </p:cNvSpPr>
          <p:nvPr/>
        </p:nvSpPr>
        <p:spPr bwMode="auto">
          <a:xfrm>
            <a:off x="620713" y="6192838"/>
            <a:ext cx="10668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Master clear</a:t>
            </a:r>
          </a:p>
        </p:txBody>
      </p:sp>
      <p:sp>
        <p:nvSpPr>
          <p:cNvPr id="19667" name="Rectangle 211"/>
          <p:cNvSpPr>
            <a:spLocks noChangeArrowheads="1"/>
          </p:cNvSpPr>
          <p:nvPr/>
        </p:nvSpPr>
        <p:spPr bwMode="auto">
          <a:xfrm>
            <a:off x="2381250" y="23923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R1</a:t>
            </a:r>
          </a:p>
        </p:txBody>
      </p:sp>
      <p:sp>
        <p:nvSpPr>
          <p:cNvPr id="19668" name="Rectangle 212"/>
          <p:cNvSpPr>
            <a:spLocks noChangeArrowheads="1"/>
          </p:cNvSpPr>
          <p:nvPr/>
        </p:nvSpPr>
        <p:spPr bwMode="auto">
          <a:xfrm>
            <a:off x="3614738" y="23923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R2</a:t>
            </a:r>
          </a:p>
        </p:txBody>
      </p:sp>
      <p:sp>
        <p:nvSpPr>
          <p:cNvPr id="19669" name="Rectangle 213"/>
          <p:cNvSpPr>
            <a:spLocks noChangeArrowheads="1"/>
          </p:cNvSpPr>
          <p:nvPr/>
        </p:nvSpPr>
        <p:spPr bwMode="auto">
          <a:xfrm>
            <a:off x="4876800" y="23923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R3</a:t>
            </a:r>
          </a:p>
        </p:txBody>
      </p:sp>
      <p:sp>
        <p:nvSpPr>
          <p:cNvPr id="19670" name="Rectangle 214"/>
          <p:cNvSpPr>
            <a:spLocks noChangeArrowheads="1"/>
          </p:cNvSpPr>
          <p:nvPr/>
        </p:nvSpPr>
        <p:spPr bwMode="auto">
          <a:xfrm>
            <a:off x="6113463" y="23923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R4</a:t>
            </a:r>
          </a:p>
        </p:txBody>
      </p:sp>
      <p:sp>
        <p:nvSpPr>
          <p:cNvPr id="19671" name="Line 215"/>
          <p:cNvSpPr>
            <a:spLocks noChangeShapeType="1"/>
          </p:cNvSpPr>
          <p:nvPr/>
        </p:nvSpPr>
        <p:spPr bwMode="auto">
          <a:xfrm flipH="1">
            <a:off x="3714750" y="3159125"/>
            <a:ext cx="88900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2" name="Line 216"/>
          <p:cNvSpPr>
            <a:spLocks noChangeShapeType="1"/>
          </p:cNvSpPr>
          <p:nvPr/>
        </p:nvSpPr>
        <p:spPr bwMode="auto">
          <a:xfrm>
            <a:off x="3790950" y="3159125"/>
            <a:ext cx="49213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3" name="Line 217"/>
          <p:cNvSpPr>
            <a:spLocks noChangeShapeType="1"/>
          </p:cNvSpPr>
          <p:nvPr/>
        </p:nvSpPr>
        <p:spPr bwMode="auto">
          <a:xfrm flipH="1">
            <a:off x="4960938" y="3159125"/>
            <a:ext cx="90487" cy="79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4" name="Line 218"/>
          <p:cNvSpPr>
            <a:spLocks noChangeShapeType="1"/>
          </p:cNvSpPr>
          <p:nvPr/>
        </p:nvSpPr>
        <p:spPr bwMode="auto">
          <a:xfrm>
            <a:off x="5038725" y="3159125"/>
            <a:ext cx="49213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5" name="Line 219"/>
          <p:cNvSpPr>
            <a:spLocks noChangeShapeType="1"/>
          </p:cNvSpPr>
          <p:nvPr/>
        </p:nvSpPr>
        <p:spPr bwMode="auto">
          <a:xfrm flipH="1">
            <a:off x="6205538" y="3159125"/>
            <a:ext cx="74612" cy="79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6" name="Line 220"/>
          <p:cNvSpPr>
            <a:spLocks noChangeShapeType="1"/>
          </p:cNvSpPr>
          <p:nvPr/>
        </p:nvSpPr>
        <p:spPr bwMode="auto">
          <a:xfrm>
            <a:off x="6273800" y="3159125"/>
            <a:ext cx="49213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7" name="Line 221"/>
          <p:cNvSpPr>
            <a:spLocks noChangeShapeType="1"/>
          </p:cNvSpPr>
          <p:nvPr/>
        </p:nvSpPr>
        <p:spPr bwMode="auto">
          <a:xfrm flipH="1">
            <a:off x="2471738" y="3159125"/>
            <a:ext cx="96837" cy="87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8" name="Line 222"/>
          <p:cNvSpPr>
            <a:spLocks noChangeShapeType="1"/>
          </p:cNvSpPr>
          <p:nvPr/>
        </p:nvSpPr>
        <p:spPr bwMode="auto">
          <a:xfrm>
            <a:off x="2555875" y="3159125"/>
            <a:ext cx="50800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9" name="Oval 223"/>
          <p:cNvSpPr>
            <a:spLocks noChangeArrowheads="1"/>
          </p:cNvSpPr>
          <p:nvPr/>
        </p:nvSpPr>
        <p:spPr bwMode="auto">
          <a:xfrm flipH="1">
            <a:off x="2511425" y="3422650"/>
            <a:ext cx="73025" cy="58738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1" name="Arc 235"/>
          <p:cNvSpPr>
            <a:spLocks/>
          </p:cNvSpPr>
          <p:nvPr/>
        </p:nvSpPr>
        <p:spPr bwMode="auto">
          <a:xfrm>
            <a:off x="6946900" y="5981700"/>
            <a:ext cx="115888" cy="7620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2" name="Line 236"/>
          <p:cNvSpPr>
            <a:spLocks noChangeShapeType="1"/>
          </p:cNvSpPr>
          <p:nvPr/>
        </p:nvSpPr>
        <p:spPr bwMode="auto">
          <a:xfrm>
            <a:off x="7051675" y="6021388"/>
            <a:ext cx="1603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4" name="Oval 238"/>
          <p:cNvSpPr>
            <a:spLocks noChangeArrowheads="1"/>
          </p:cNvSpPr>
          <p:nvPr/>
        </p:nvSpPr>
        <p:spPr bwMode="auto">
          <a:xfrm flipH="1">
            <a:off x="3748088" y="3422650"/>
            <a:ext cx="71437" cy="58738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5" name="Oval 239"/>
          <p:cNvSpPr>
            <a:spLocks noChangeArrowheads="1"/>
          </p:cNvSpPr>
          <p:nvPr/>
        </p:nvSpPr>
        <p:spPr bwMode="auto">
          <a:xfrm flipH="1">
            <a:off x="4994275" y="3422650"/>
            <a:ext cx="73025" cy="58738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6" name="Oval 240"/>
          <p:cNvSpPr>
            <a:spLocks noChangeArrowheads="1"/>
          </p:cNvSpPr>
          <p:nvPr/>
        </p:nvSpPr>
        <p:spPr bwMode="auto">
          <a:xfrm flipH="1">
            <a:off x="2941638" y="5449888"/>
            <a:ext cx="73025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7" name="Oval 241"/>
          <p:cNvSpPr>
            <a:spLocks noChangeArrowheads="1"/>
          </p:cNvSpPr>
          <p:nvPr/>
        </p:nvSpPr>
        <p:spPr bwMode="auto">
          <a:xfrm flipH="1">
            <a:off x="3248025" y="5086350"/>
            <a:ext cx="73025" cy="60325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8" name="Oval 242"/>
          <p:cNvSpPr>
            <a:spLocks noChangeArrowheads="1"/>
          </p:cNvSpPr>
          <p:nvPr/>
        </p:nvSpPr>
        <p:spPr bwMode="auto">
          <a:xfrm flipH="1">
            <a:off x="4475163" y="5089525"/>
            <a:ext cx="73025" cy="60325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9" name="Oval 243"/>
          <p:cNvSpPr>
            <a:spLocks noChangeArrowheads="1"/>
          </p:cNvSpPr>
          <p:nvPr/>
        </p:nvSpPr>
        <p:spPr bwMode="auto">
          <a:xfrm flipH="1">
            <a:off x="5730875" y="5086350"/>
            <a:ext cx="71438" cy="60325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00" name="Oval 244"/>
          <p:cNvSpPr>
            <a:spLocks noChangeArrowheads="1"/>
          </p:cNvSpPr>
          <p:nvPr/>
        </p:nvSpPr>
        <p:spPr bwMode="auto">
          <a:xfrm flipH="1">
            <a:off x="6794500" y="5989638"/>
            <a:ext cx="73025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702" name="Group 246"/>
          <p:cNvGrpSpPr>
            <a:grpSpLocks/>
          </p:cNvGrpSpPr>
          <p:nvPr/>
        </p:nvGrpSpPr>
        <p:grpSpPr bwMode="auto">
          <a:xfrm>
            <a:off x="3598863" y="3806825"/>
            <a:ext cx="371475" cy="360363"/>
            <a:chOff x="3136" y="3651"/>
            <a:chExt cx="241" cy="287"/>
          </a:xfrm>
        </p:grpSpPr>
        <p:sp>
          <p:nvSpPr>
            <p:cNvPr id="19703" name="Arc 247"/>
            <p:cNvSpPr>
              <a:spLocks/>
            </p:cNvSpPr>
            <p:nvPr/>
          </p:nvSpPr>
          <p:spPr bwMode="auto">
            <a:xfrm>
              <a:off x="3136" y="3651"/>
              <a:ext cx="124" cy="147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4" name="Arc 248"/>
            <p:cNvSpPr>
              <a:spLocks/>
            </p:cNvSpPr>
            <p:nvPr/>
          </p:nvSpPr>
          <p:spPr bwMode="auto">
            <a:xfrm>
              <a:off x="3252" y="3653"/>
              <a:ext cx="125" cy="144"/>
            </a:xfrm>
            <a:custGeom>
              <a:avLst/>
              <a:gdLst>
                <a:gd name="G0" fmla="+- 193 0 0"/>
                <a:gd name="G1" fmla="+- 21600 0 0"/>
                <a:gd name="G2" fmla="+- 21600 0 0"/>
                <a:gd name="T0" fmla="*/ 0 w 21773"/>
                <a:gd name="T1" fmla="*/ 1 h 21600"/>
                <a:gd name="T2" fmla="*/ 21773 w 21773"/>
                <a:gd name="T3" fmla="*/ 20670 h 21600"/>
                <a:gd name="T4" fmla="*/ 193 w 217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3" h="21600" fill="none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</a:path>
                <a:path w="21773" h="21600" stroke="0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  <a:lnTo>
                    <a:pt x="193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5" name="Freeform 249"/>
            <p:cNvSpPr>
              <a:spLocks/>
            </p:cNvSpPr>
            <p:nvPr/>
          </p:nvSpPr>
          <p:spPr bwMode="auto">
            <a:xfrm>
              <a:off x="3136" y="3791"/>
              <a:ext cx="241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0" y="152"/>
                </a:cxn>
              </a:cxnLst>
              <a:rect l="0" t="0" r="r" b="b"/>
              <a:pathLst>
                <a:path w="241" h="153">
                  <a:moveTo>
                    <a:pt x="0" y="0"/>
                  </a:moveTo>
                  <a:lnTo>
                    <a:pt x="0" y="152"/>
                  </a:lnTo>
                  <a:lnTo>
                    <a:pt x="240" y="15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06" name="Line 250"/>
            <p:cNvSpPr>
              <a:spLocks noChangeShapeType="1"/>
            </p:cNvSpPr>
            <p:nvPr/>
          </p:nvSpPr>
          <p:spPr bwMode="auto">
            <a:xfrm>
              <a:off x="3377" y="37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07" name="Group 251"/>
          <p:cNvGrpSpPr>
            <a:grpSpLocks/>
          </p:cNvGrpSpPr>
          <p:nvPr/>
        </p:nvGrpSpPr>
        <p:grpSpPr bwMode="auto">
          <a:xfrm>
            <a:off x="4848225" y="3806825"/>
            <a:ext cx="373063" cy="360363"/>
            <a:chOff x="3136" y="3651"/>
            <a:chExt cx="241" cy="287"/>
          </a:xfrm>
        </p:grpSpPr>
        <p:sp>
          <p:nvSpPr>
            <p:cNvPr id="19708" name="Arc 252"/>
            <p:cNvSpPr>
              <a:spLocks/>
            </p:cNvSpPr>
            <p:nvPr/>
          </p:nvSpPr>
          <p:spPr bwMode="auto">
            <a:xfrm>
              <a:off x="3136" y="3651"/>
              <a:ext cx="124" cy="147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9" name="Arc 253"/>
            <p:cNvSpPr>
              <a:spLocks/>
            </p:cNvSpPr>
            <p:nvPr/>
          </p:nvSpPr>
          <p:spPr bwMode="auto">
            <a:xfrm>
              <a:off x="3252" y="3653"/>
              <a:ext cx="125" cy="144"/>
            </a:xfrm>
            <a:custGeom>
              <a:avLst/>
              <a:gdLst>
                <a:gd name="G0" fmla="+- 193 0 0"/>
                <a:gd name="G1" fmla="+- 21600 0 0"/>
                <a:gd name="G2" fmla="+- 21600 0 0"/>
                <a:gd name="T0" fmla="*/ 0 w 21773"/>
                <a:gd name="T1" fmla="*/ 1 h 21600"/>
                <a:gd name="T2" fmla="*/ 21773 w 21773"/>
                <a:gd name="T3" fmla="*/ 20670 h 21600"/>
                <a:gd name="T4" fmla="*/ 193 w 217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3" h="21600" fill="none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</a:path>
                <a:path w="21773" h="21600" stroke="0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  <a:lnTo>
                    <a:pt x="193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0" name="Freeform 254"/>
            <p:cNvSpPr>
              <a:spLocks/>
            </p:cNvSpPr>
            <p:nvPr/>
          </p:nvSpPr>
          <p:spPr bwMode="auto">
            <a:xfrm>
              <a:off x="3136" y="3791"/>
              <a:ext cx="241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0" y="152"/>
                </a:cxn>
              </a:cxnLst>
              <a:rect l="0" t="0" r="r" b="b"/>
              <a:pathLst>
                <a:path w="241" h="153">
                  <a:moveTo>
                    <a:pt x="0" y="0"/>
                  </a:moveTo>
                  <a:lnTo>
                    <a:pt x="0" y="152"/>
                  </a:lnTo>
                  <a:lnTo>
                    <a:pt x="240" y="15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11" name="Line 255"/>
            <p:cNvSpPr>
              <a:spLocks noChangeShapeType="1"/>
            </p:cNvSpPr>
            <p:nvPr/>
          </p:nvSpPr>
          <p:spPr bwMode="auto">
            <a:xfrm>
              <a:off x="3377" y="37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12" name="Group 256"/>
          <p:cNvGrpSpPr>
            <a:grpSpLocks/>
          </p:cNvGrpSpPr>
          <p:nvPr/>
        </p:nvGrpSpPr>
        <p:grpSpPr bwMode="auto">
          <a:xfrm>
            <a:off x="2366963" y="3806825"/>
            <a:ext cx="371475" cy="360363"/>
            <a:chOff x="3136" y="3651"/>
            <a:chExt cx="241" cy="287"/>
          </a:xfrm>
        </p:grpSpPr>
        <p:sp>
          <p:nvSpPr>
            <p:cNvPr id="19713" name="Arc 257"/>
            <p:cNvSpPr>
              <a:spLocks/>
            </p:cNvSpPr>
            <p:nvPr/>
          </p:nvSpPr>
          <p:spPr bwMode="auto">
            <a:xfrm>
              <a:off x="3136" y="3651"/>
              <a:ext cx="124" cy="147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4" name="Arc 258"/>
            <p:cNvSpPr>
              <a:spLocks/>
            </p:cNvSpPr>
            <p:nvPr/>
          </p:nvSpPr>
          <p:spPr bwMode="auto">
            <a:xfrm>
              <a:off x="3252" y="3653"/>
              <a:ext cx="125" cy="144"/>
            </a:xfrm>
            <a:custGeom>
              <a:avLst/>
              <a:gdLst>
                <a:gd name="G0" fmla="+- 193 0 0"/>
                <a:gd name="G1" fmla="+- 21600 0 0"/>
                <a:gd name="G2" fmla="+- 21600 0 0"/>
                <a:gd name="T0" fmla="*/ 0 w 21773"/>
                <a:gd name="T1" fmla="*/ 1 h 21600"/>
                <a:gd name="T2" fmla="*/ 21773 w 21773"/>
                <a:gd name="T3" fmla="*/ 20670 h 21600"/>
                <a:gd name="T4" fmla="*/ 193 w 217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3" h="21600" fill="none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</a:path>
                <a:path w="21773" h="21600" stroke="0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  <a:lnTo>
                    <a:pt x="193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5" name="Freeform 259"/>
            <p:cNvSpPr>
              <a:spLocks/>
            </p:cNvSpPr>
            <p:nvPr/>
          </p:nvSpPr>
          <p:spPr bwMode="auto">
            <a:xfrm>
              <a:off x="3136" y="3791"/>
              <a:ext cx="241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0" y="152"/>
                </a:cxn>
              </a:cxnLst>
              <a:rect l="0" t="0" r="r" b="b"/>
              <a:pathLst>
                <a:path w="241" h="153">
                  <a:moveTo>
                    <a:pt x="0" y="0"/>
                  </a:moveTo>
                  <a:lnTo>
                    <a:pt x="0" y="152"/>
                  </a:lnTo>
                  <a:lnTo>
                    <a:pt x="240" y="15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16" name="Line 260"/>
            <p:cNvSpPr>
              <a:spLocks noChangeShapeType="1"/>
            </p:cNvSpPr>
            <p:nvPr/>
          </p:nvSpPr>
          <p:spPr bwMode="auto">
            <a:xfrm>
              <a:off x="3377" y="37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18" name="Line 262"/>
          <p:cNvSpPr>
            <a:spLocks noChangeShapeType="1"/>
          </p:cNvSpPr>
          <p:nvPr/>
        </p:nvSpPr>
        <p:spPr bwMode="auto">
          <a:xfrm>
            <a:off x="3663950" y="4184650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19" name="Oval 263"/>
          <p:cNvSpPr>
            <a:spLocks noChangeArrowheads="1"/>
          </p:cNvSpPr>
          <p:nvPr/>
        </p:nvSpPr>
        <p:spPr bwMode="auto">
          <a:xfrm flipH="1">
            <a:off x="6232525" y="3432175"/>
            <a:ext cx="73025" cy="58738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20" name="Line 264"/>
          <p:cNvSpPr>
            <a:spLocks noChangeShapeType="1"/>
          </p:cNvSpPr>
          <p:nvPr/>
        </p:nvSpPr>
        <p:spPr bwMode="auto">
          <a:xfrm>
            <a:off x="1639888" y="6332538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00025"/>
            <a:ext cx="8826500" cy="633413"/>
          </a:xfrm>
          <a:noFill/>
          <a:ln/>
        </p:spPr>
        <p:txBody>
          <a:bodyPr anchor="ctr"/>
          <a:lstStyle/>
          <a:p>
            <a:r>
              <a:rPr lang="en-US" altLang="ko-KR" sz="2400"/>
              <a:t>MODES  OF  TRANSFER - PROGRAM-CONTROLLED  I/O -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625" y="904875"/>
            <a:ext cx="58801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3 different Data Transfer Modes between the central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computer(CPU or Memory)  and peripherals;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540375" y="1196975"/>
            <a:ext cx="34417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Program-Controlled I/O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Interrupt-Initiated I/O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Direct Memory Access (DMA)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2563" y="1854200"/>
            <a:ext cx="4673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Program-Controlled I/O(Input Dev to CPU)</a:t>
            </a:r>
          </a:p>
        </p:txBody>
      </p:sp>
      <p:sp>
        <p:nvSpPr>
          <p:cNvPr id="20567" name="Rectangle 87"/>
          <p:cNvSpPr>
            <a:spLocks noChangeArrowheads="1"/>
          </p:cNvSpPr>
          <p:nvPr/>
        </p:nvSpPr>
        <p:spPr bwMode="auto">
          <a:xfrm>
            <a:off x="7291388" y="0"/>
            <a:ext cx="1716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Modes of Transfer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005388" y="4241800"/>
            <a:ext cx="238125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400">
                <a:solidFill>
                  <a:schemeClr val="tx1"/>
                </a:solidFill>
              </a:rPr>
              <a:t>Polling or Status Checking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146675" y="4543425"/>
            <a:ext cx="2836863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Continuous CPU involvement</a:t>
            </a:r>
          </a:p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CPU slowed down to I/O speed</a:t>
            </a:r>
          </a:p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Simple</a:t>
            </a:r>
          </a:p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Least hardware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884363" y="3749675"/>
            <a:ext cx="15224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 status register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998663" y="3890963"/>
            <a:ext cx="10953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Check flag bit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371725" y="4376738"/>
            <a:ext cx="4286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flag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939925" y="4852988"/>
            <a:ext cx="1398588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 data register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768475" y="4984750"/>
            <a:ext cx="18161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Transfer data to memory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162175" y="5487988"/>
            <a:ext cx="839788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Operation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152650" y="5621338"/>
            <a:ext cx="8794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complete?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066925" y="6134100"/>
            <a:ext cx="110331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Continue with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241550" y="6257925"/>
            <a:ext cx="7477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program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757363" y="3740150"/>
            <a:ext cx="1738312" cy="358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757363" y="4870450"/>
            <a:ext cx="1879600" cy="301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2243138" y="4335463"/>
            <a:ext cx="373062" cy="160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2578100" y="4491038"/>
            <a:ext cx="400050" cy="158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2605088" y="4338638"/>
            <a:ext cx="360362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244725" y="4495800"/>
            <a:ext cx="344488" cy="153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Arc 24"/>
          <p:cNvSpPr>
            <a:spLocks/>
          </p:cNvSpPr>
          <p:nvPr/>
        </p:nvSpPr>
        <p:spPr bwMode="auto">
          <a:xfrm>
            <a:off x="2552700" y="4233863"/>
            <a:ext cx="93663" cy="8890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597150" y="4094163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Arc 26"/>
          <p:cNvSpPr>
            <a:spLocks/>
          </p:cNvSpPr>
          <p:nvPr/>
        </p:nvSpPr>
        <p:spPr bwMode="auto">
          <a:xfrm>
            <a:off x="2547938" y="4765675"/>
            <a:ext cx="93662" cy="8890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587625" y="4645025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Arc 28"/>
          <p:cNvSpPr>
            <a:spLocks/>
          </p:cNvSpPr>
          <p:nvPr/>
        </p:nvSpPr>
        <p:spPr bwMode="auto">
          <a:xfrm>
            <a:off x="2547938" y="5308600"/>
            <a:ext cx="93662" cy="9048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2587625" y="5168900"/>
            <a:ext cx="0" cy="144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H="1">
            <a:off x="1931988" y="5411788"/>
            <a:ext cx="674687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2578100" y="5676900"/>
            <a:ext cx="673100" cy="265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2605088" y="5411788"/>
            <a:ext cx="654050" cy="265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1954213" y="5668963"/>
            <a:ext cx="635000" cy="273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Arc 35"/>
          <p:cNvSpPr>
            <a:spLocks/>
          </p:cNvSpPr>
          <p:nvPr/>
        </p:nvSpPr>
        <p:spPr bwMode="auto">
          <a:xfrm>
            <a:off x="2547938" y="6057900"/>
            <a:ext cx="93662" cy="9207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2587625" y="5937250"/>
            <a:ext cx="0" cy="125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1970088" y="6162675"/>
            <a:ext cx="1316037" cy="301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1409700" y="5659438"/>
            <a:ext cx="530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2965450" y="4492625"/>
            <a:ext cx="898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3865563" y="3884613"/>
            <a:ext cx="0" cy="615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Arc 41"/>
          <p:cNvSpPr>
            <a:spLocks/>
          </p:cNvSpPr>
          <p:nvPr/>
        </p:nvSpPr>
        <p:spPr bwMode="auto">
          <a:xfrm>
            <a:off x="3517900" y="3851275"/>
            <a:ext cx="117475" cy="71438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H="1">
            <a:off x="3595688" y="3889375"/>
            <a:ext cx="276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1397000" y="3879850"/>
            <a:ext cx="6350" cy="1782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Arc 44"/>
          <p:cNvSpPr>
            <a:spLocks/>
          </p:cNvSpPr>
          <p:nvPr/>
        </p:nvSpPr>
        <p:spPr bwMode="auto">
          <a:xfrm>
            <a:off x="1633538" y="3849688"/>
            <a:ext cx="117475" cy="698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1414463" y="3889375"/>
            <a:ext cx="2206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2916238" y="4319588"/>
            <a:ext cx="3778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= 0</a:t>
            </a: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2540000" y="4613275"/>
            <a:ext cx="3778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= 1</a:t>
            </a: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2565400" y="5895975"/>
            <a:ext cx="4143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yes</a:t>
            </a: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1636713" y="5459413"/>
            <a:ext cx="352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no</a:t>
            </a:r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2959100" y="4586288"/>
            <a:ext cx="565150" cy="120650"/>
          </a:xfrm>
          <a:prstGeom prst="line">
            <a:avLst/>
          </a:prstGeom>
          <a:noFill/>
          <a:ln w="5715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 flipV="1">
            <a:off x="3506788" y="4459288"/>
            <a:ext cx="1430337" cy="249237"/>
          </a:xfrm>
          <a:prstGeom prst="line">
            <a:avLst/>
          </a:prstGeom>
          <a:noFill/>
          <a:ln w="5715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4984750" y="4233863"/>
            <a:ext cx="2444750" cy="282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933450" y="2732088"/>
            <a:ext cx="50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CPU</a:t>
            </a:r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1730375" y="2282825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1701800" y="2533650"/>
            <a:ext cx="1103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 bus</a:t>
            </a:r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1725613" y="2767013"/>
            <a:ext cx="749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read</a:t>
            </a: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1716088" y="3008313"/>
            <a:ext cx="7842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write</a:t>
            </a:r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3424238" y="2246313"/>
            <a:ext cx="814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3279775" y="2568575"/>
            <a:ext cx="1109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register</a:t>
            </a:r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3357563" y="3019425"/>
            <a:ext cx="646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Status</a:t>
            </a:r>
          </a:p>
          <a:p>
            <a:pPr defTabSz="762000" eaLnBrk="1"/>
            <a:endParaRPr lang="en-US" altLang="ko-KR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3325813" y="3157538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4103688" y="3090863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4851400" y="2282825"/>
            <a:ext cx="7000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bus</a:t>
            </a:r>
          </a:p>
        </p:txBody>
      </p:sp>
      <p:sp>
        <p:nvSpPr>
          <p:cNvPr id="20545" name="Rectangle 65"/>
          <p:cNvSpPr>
            <a:spLocks noChangeArrowheads="1"/>
          </p:cNvSpPr>
          <p:nvPr/>
        </p:nvSpPr>
        <p:spPr bwMode="auto">
          <a:xfrm>
            <a:off x="4773613" y="2651125"/>
            <a:ext cx="900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4754563" y="2989263"/>
            <a:ext cx="1211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accepted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6353175" y="2616200"/>
            <a:ext cx="3857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</a:t>
            </a:r>
          </a:p>
          <a:p>
            <a:pPr defTabSz="762000" eaLnBrk="1"/>
            <a:endParaRPr lang="en-US" altLang="ko-KR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6200775" y="2765425"/>
            <a:ext cx="654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device</a:t>
            </a: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879475" y="2208213"/>
            <a:ext cx="677863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3078163" y="2208213"/>
            <a:ext cx="1535112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1584325" y="2497138"/>
            <a:ext cx="1479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Line 73"/>
          <p:cNvSpPr>
            <a:spLocks noChangeShapeType="1"/>
          </p:cNvSpPr>
          <p:nvPr/>
        </p:nvSpPr>
        <p:spPr bwMode="auto">
          <a:xfrm>
            <a:off x="1558925" y="2740025"/>
            <a:ext cx="1504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5" name="Line 75"/>
          <p:cNvSpPr>
            <a:spLocks noChangeShapeType="1"/>
          </p:cNvSpPr>
          <p:nvPr/>
        </p:nvSpPr>
        <p:spPr bwMode="auto">
          <a:xfrm flipV="1">
            <a:off x="1558925" y="2970213"/>
            <a:ext cx="149225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7" name="Line 77"/>
          <p:cNvSpPr>
            <a:spLocks noChangeShapeType="1"/>
          </p:cNvSpPr>
          <p:nvPr/>
        </p:nvSpPr>
        <p:spPr bwMode="auto">
          <a:xfrm>
            <a:off x="1568450" y="3216275"/>
            <a:ext cx="1490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3313113" y="2590800"/>
            <a:ext cx="1074737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9" name="Rectangle 79"/>
          <p:cNvSpPr>
            <a:spLocks noChangeArrowheads="1"/>
          </p:cNvSpPr>
          <p:nvPr/>
        </p:nvSpPr>
        <p:spPr bwMode="auto">
          <a:xfrm>
            <a:off x="3313113" y="3041650"/>
            <a:ext cx="1065212" cy="3365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0" name="Line 80"/>
          <p:cNvSpPr>
            <a:spLocks noChangeShapeType="1"/>
          </p:cNvSpPr>
          <p:nvPr/>
        </p:nvSpPr>
        <p:spPr bwMode="auto">
          <a:xfrm>
            <a:off x="4079875" y="3041650"/>
            <a:ext cx="0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1" name="Line 81"/>
          <p:cNvSpPr>
            <a:spLocks noChangeShapeType="1"/>
          </p:cNvSpPr>
          <p:nvPr/>
        </p:nvSpPr>
        <p:spPr bwMode="auto">
          <a:xfrm>
            <a:off x="4613275" y="2506663"/>
            <a:ext cx="1562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3" name="Line 83"/>
          <p:cNvSpPr>
            <a:spLocks noChangeShapeType="1"/>
          </p:cNvSpPr>
          <p:nvPr/>
        </p:nvSpPr>
        <p:spPr bwMode="auto">
          <a:xfrm>
            <a:off x="4627563" y="2855913"/>
            <a:ext cx="1592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5" name="Line 85"/>
          <p:cNvSpPr>
            <a:spLocks noChangeShapeType="1"/>
          </p:cNvSpPr>
          <p:nvPr/>
        </p:nvSpPr>
        <p:spPr bwMode="auto">
          <a:xfrm>
            <a:off x="4630738" y="3209925"/>
            <a:ext cx="15700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6" name="Rectangle 86"/>
          <p:cNvSpPr>
            <a:spLocks noChangeArrowheads="1"/>
          </p:cNvSpPr>
          <p:nvPr/>
        </p:nvSpPr>
        <p:spPr bwMode="auto">
          <a:xfrm>
            <a:off x="6218238" y="2208213"/>
            <a:ext cx="676275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Arc 88"/>
          <p:cNvSpPr>
            <a:spLocks/>
          </p:cNvSpPr>
          <p:nvPr/>
        </p:nvSpPr>
        <p:spPr bwMode="auto">
          <a:xfrm>
            <a:off x="4214813" y="2863850"/>
            <a:ext cx="400050" cy="241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07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06"/>
                  <a:pt x="9614" y="51"/>
                  <a:pt x="2150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6"/>
                  <a:pt x="9614" y="51"/>
                  <a:pt x="2150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pattFill prst="dkUpDiag">
              <a:fgClr>
                <a:schemeClr val="tx1"/>
              </a:fgClr>
              <a:bgClr>
                <a:schemeClr val="bg1"/>
              </a:bgClr>
            </a:patt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Arc 89"/>
          <p:cNvSpPr>
            <a:spLocks/>
          </p:cNvSpPr>
          <p:nvPr/>
        </p:nvSpPr>
        <p:spPr bwMode="auto">
          <a:xfrm>
            <a:off x="3092450" y="2495550"/>
            <a:ext cx="657225" cy="107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967"/>
              <a:gd name="T1" fmla="*/ 0 h 21600"/>
              <a:gd name="T2" fmla="*/ 20967 w 20967"/>
              <a:gd name="T3" fmla="*/ 16409 h 21600"/>
              <a:gd name="T4" fmla="*/ 0 w 2096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67" h="21600" fill="none" extrusionOk="0">
                <a:moveTo>
                  <a:pt x="-1" y="0"/>
                </a:moveTo>
                <a:cubicBezTo>
                  <a:pt x="9929" y="0"/>
                  <a:pt x="18580" y="6770"/>
                  <a:pt x="20966" y="16409"/>
                </a:cubicBezTo>
              </a:path>
              <a:path w="20967" h="21600" stroke="0" extrusionOk="0">
                <a:moveTo>
                  <a:pt x="-1" y="0"/>
                </a:moveTo>
                <a:cubicBezTo>
                  <a:pt x="9929" y="0"/>
                  <a:pt x="18580" y="6770"/>
                  <a:pt x="20966" y="16409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pattFill prst="dkUpDiag">
              <a:fgClr>
                <a:schemeClr val="tx1"/>
              </a:fgClr>
              <a:bgClr>
                <a:schemeClr val="bg1"/>
              </a:bgClr>
            </a:patt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5581650" y="1200150"/>
            <a:ext cx="3343275" cy="800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207963"/>
            <a:ext cx="8986837" cy="633412"/>
          </a:xfrm>
          <a:noFill/>
          <a:ln/>
        </p:spPr>
        <p:txBody>
          <a:bodyPr anchor="ctr"/>
          <a:lstStyle/>
          <a:p>
            <a:r>
              <a:rPr lang="en-US" altLang="ko-KR" sz="2400"/>
              <a:t>MODES  OF  TRANSFER </a:t>
            </a:r>
            <a:r>
              <a:rPr lang="en-US" altLang="ko-KR" sz="2000"/>
              <a:t>- INTERRUPT  INITIATED  I/O &amp; DMA</a:t>
            </a:r>
            <a:r>
              <a:rPr lang="en-US" altLang="ko-KR" sz="1800"/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371600" y="3570288"/>
            <a:ext cx="34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7338" y="3633788"/>
            <a:ext cx="33782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DMA (Direct Memory Access)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5800" y="3965575"/>
            <a:ext cx="7708900" cy="246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Large blocks of data transferred at a high speed to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or from high speed devices, magnetic drums, disks, tapes, etc.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DMA controller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Interface that provides I/O transfer of data directly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to and from the memory and the I/O device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CPU initializes the DMA controller by sending a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memory address and the number of words to be transferred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Actual transfer of data is done directly between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the device and memory through DMA controller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-&gt; Freeing CPU for other tasks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62013" y="4773613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1147763"/>
            <a:ext cx="8435975" cy="2498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Polling takes valuable CPU time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Open communication only when some data has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to be passed  </a:t>
            </a:r>
            <a:r>
              <a:rPr lang="en-US" altLang="ko-KR" sz="1800" i="1">
                <a:solidFill>
                  <a:schemeClr val="tx1"/>
                </a:solidFill>
              </a:rPr>
              <a:t>-&gt; Interrupt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I/O interface, instead of the CPU, monitors the I/O device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When the interface determines that the I/O device is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ready for data transfer, it generates an </a:t>
            </a:r>
            <a:r>
              <a:rPr lang="en-US" altLang="ko-KR" sz="1800" i="1">
                <a:solidFill>
                  <a:schemeClr val="tx1"/>
                </a:solidFill>
              </a:rPr>
              <a:t>Interrupt Request</a:t>
            </a:r>
            <a:r>
              <a:rPr lang="en-US" altLang="ko-KR" sz="1800">
                <a:solidFill>
                  <a:schemeClr val="tx1"/>
                </a:solidFill>
              </a:rPr>
              <a:t>  to the CPU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Upon detecting an interrupt, CPU stops momentarily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the task it is doing, branches to the service routine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to process the data transfer, and then returns to the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task it was performing</a:t>
            </a:r>
          </a:p>
          <a:p>
            <a:pPr defTabSz="762000" latinLnBrk="1">
              <a:lnSpc>
                <a:spcPct val="80000"/>
              </a:lnSpc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25438" y="823913"/>
            <a:ext cx="2555875" cy="307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Interrupt  Initiated  I/O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310438" y="0"/>
            <a:ext cx="1716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Modes of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438"/>
            <a:ext cx="9004300" cy="606425"/>
          </a:xfrm>
          <a:noFill/>
          <a:ln/>
        </p:spPr>
        <p:txBody>
          <a:bodyPr anchor="ctr"/>
          <a:lstStyle/>
          <a:p>
            <a:r>
              <a:rPr lang="en-US" altLang="ko-KR" sz="2800"/>
              <a:t>PRIORITY  INTERRUPT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44475" y="2801938"/>
            <a:ext cx="8775700" cy="3662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Priority Interrupt by Software(Polling)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Priority is established by the order of polling the devices(interrupt sources)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Flexible since it is established by software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Low cost since it needs a very little hardware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Very slow </a:t>
            </a:r>
          </a:p>
          <a:p>
            <a:pPr defTabSz="762000">
              <a:lnSpc>
                <a:spcPct val="101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Priority Interrupt  by Hardware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Require a priority interrupt manager which accepts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all the interrupt requests to determine the highest priority request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Fast since identification of the highest priority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interrupt request is identified by the hardware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Fast since each interrupt source has its own interrupt vector to access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directly to its own service routine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44475" y="792163"/>
            <a:ext cx="6530975" cy="1822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Priority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- Determines which interrupt is to be served first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when two or more requests are made simultaneously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- Also determines which interrupts are permitted to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interrupt the computer while another is being serviced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- Higher priority interrupts can make requests while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servicing a lower priority interrupt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50875" y="4838700"/>
            <a:ext cx="4748213" cy="227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443788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50825"/>
            <a:ext cx="7764462" cy="547688"/>
          </a:xfrm>
          <a:noFill/>
          <a:ln/>
        </p:spPr>
        <p:txBody>
          <a:bodyPr anchor="ctr"/>
          <a:lstStyle/>
          <a:p>
            <a:r>
              <a:rPr lang="en-US" altLang="ko-KR" sz="2800"/>
              <a:t>PERIPHERAL  DEVICES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25525" y="1166813"/>
            <a:ext cx="210820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400">
                <a:solidFill>
                  <a:schemeClr val="tx1"/>
                </a:solidFill>
              </a:rPr>
              <a:t>Input Devices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054100" y="1838325"/>
            <a:ext cx="2797175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Keyboard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Optical input devices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Card Reader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Paper Tape Reader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Bar code reader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Digitizer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Optical Mark Reader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Magnetic Input Devices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Magnetic Stripe Reader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Screen Input Devices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Touch Screen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Light Pen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Mouse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Analog Input Devices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10163" y="1168400"/>
            <a:ext cx="2362200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400">
                <a:solidFill>
                  <a:schemeClr val="tx1"/>
                </a:solidFill>
              </a:rPr>
              <a:t>Output Devices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092700" y="1838325"/>
            <a:ext cx="3719513" cy="1951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Card Puncher,  Paper Tape Puncher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CRT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Printer (Impact, Ink Jet, 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        Laser, Dot Matrix)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Plotter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Analog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Voice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375525" y="0"/>
            <a:ext cx="17684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Peripheral Devices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800"/>
            <a:ext cx="9144000" cy="641350"/>
          </a:xfrm>
          <a:noFill/>
          <a:ln/>
        </p:spPr>
        <p:txBody>
          <a:bodyPr anchor="ctr"/>
          <a:lstStyle/>
          <a:p>
            <a:r>
              <a:rPr lang="en-US" altLang="ko-KR" sz="2400"/>
              <a:t>HARDWARE  PRIORITY  INTERRUPT  - DAISY-CHAIN -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14313" y="4233863"/>
            <a:ext cx="552450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One stage of the daisy chain priority arrangement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6926263" y="4946650"/>
            <a:ext cx="1817687" cy="1049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PI   RF   PO  Enable</a:t>
            </a:r>
          </a:p>
          <a:p>
            <a:pPr defTabSz="762000"/>
            <a:r>
              <a:rPr lang="en-US" altLang="ko-KR" sz="1400"/>
              <a:t> 0     0      0       0</a:t>
            </a:r>
          </a:p>
          <a:p>
            <a:pPr defTabSz="762000"/>
            <a:r>
              <a:rPr lang="en-US" altLang="ko-KR" sz="1400"/>
              <a:t> 0     1      0       0</a:t>
            </a:r>
          </a:p>
          <a:p>
            <a:pPr defTabSz="762000"/>
            <a:r>
              <a:rPr lang="en-US" altLang="ko-KR" sz="1400"/>
              <a:t> 1     0      1       0</a:t>
            </a:r>
          </a:p>
          <a:p>
            <a:pPr defTabSz="762000"/>
            <a:r>
              <a:rPr lang="en-US" altLang="ko-KR" sz="1400"/>
              <a:t> 1     1      1       1</a:t>
            </a:r>
          </a:p>
        </p:txBody>
      </p:sp>
      <p:sp>
        <p:nvSpPr>
          <p:cNvPr id="23674" name="Rectangle 122"/>
          <p:cNvSpPr>
            <a:spLocks noChangeArrowheads="1"/>
          </p:cNvSpPr>
          <p:nvPr/>
        </p:nvSpPr>
        <p:spPr bwMode="auto">
          <a:xfrm>
            <a:off x="276225" y="2898775"/>
            <a:ext cx="8867775" cy="1327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Interrupt Request from any device(&gt;=1)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-&gt; CPU responds by INTACK &lt;- 1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-&gt; Any device receives signal(INTACK) 1 at PI puts the VAD on the bus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Among interrupt requesting devices the only device which is physically closest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to CPU gets INTACK=1, and it blocks INTACK to propagate to the next device</a:t>
            </a:r>
          </a:p>
        </p:txBody>
      </p:sp>
      <p:sp>
        <p:nvSpPr>
          <p:cNvPr id="23675" name="Rectangle 123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482600" y="725488"/>
            <a:ext cx="2540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73"/>
          <p:cNvSpPr>
            <a:spLocks noChangeArrowheads="1"/>
          </p:cNvSpPr>
          <p:nvPr/>
        </p:nvSpPr>
        <p:spPr bwMode="auto">
          <a:xfrm>
            <a:off x="865188" y="1327150"/>
            <a:ext cx="7477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 1</a:t>
            </a:r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731838" y="1516063"/>
            <a:ext cx="3127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PI</a:t>
            </a: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1277938" y="1516063"/>
            <a:ext cx="3825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PO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782638" y="1349375"/>
            <a:ext cx="838200" cy="539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2217738" y="1327150"/>
            <a:ext cx="7477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 2</a:t>
            </a: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2073275" y="1516063"/>
            <a:ext cx="3127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PI</a:t>
            </a:r>
          </a:p>
        </p:txBody>
      </p:sp>
      <p:sp>
        <p:nvSpPr>
          <p:cNvPr id="23631" name="Rectangle 79"/>
          <p:cNvSpPr>
            <a:spLocks noChangeArrowheads="1"/>
          </p:cNvSpPr>
          <p:nvPr/>
        </p:nvSpPr>
        <p:spPr bwMode="auto">
          <a:xfrm>
            <a:off x="2619375" y="1516063"/>
            <a:ext cx="38258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PO</a:t>
            </a:r>
          </a:p>
        </p:txBody>
      </p:sp>
      <p:sp>
        <p:nvSpPr>
          <p:cNvPr id="23632" name="Rectangle 80"/>
          <p:cNvSpPr>
            <a:spLocks noChangeArrowheads="1"/>
          </p:cNvSpPr>
          <p:nvPr/>
        </p:nvSpPr>
        <p:spPr bwMode="auto">
          <a:xfrm>
            <a:off x="2124075" y="1349375"/>
            <a:ext cx="850900" cy="539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81"/>
          <p:cNvSpPr>
            <a:spLocks noChangeArrowheads="1"/>
          </p:cNvSpPr>
          <p:nvPr/>
        </p:nvSpPr>
        <p:spPr bwMode="auto">
          <a:xfrm>
            <a:off x="3556000" y="1327150"/>
            <a:ext cx="7477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 3</a:t>
            </a:r>
          </a:p>
        </p:txBody>
      </p:sp>
      <p:sp>
        <p:nvSpPr>
          <p:cNvPr id="23634" name="Rectangle 82"/>
          <p:cNvSpPr>
            <a:spLocks noChangeArrowheads="1"/>
          </p:cNvSpPr>
          <p:nvPr/>
        </p:nvSpPr>
        <p:spPr bwMode="auto">
          <a:xfrm>
            <a:off x="3425825" y="1516063"/>
            <a:ext cx="3127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PI</a:t>
            </a:r>
          </a:p>
        </p:txBody>
      </p:sp>
      <p:sp>
        <p:nvSpPr>
          <p:cNvPr id="23635" name="Rectangle 83"/>
          <p:cNvSpPr>
            <a:spLocks noChangeArrowheads="1"/>
          </p:cNvSpPr>
          <p:nvPr/>
        </p:nvSpPr>
        <p:spPr bwMode="auto">
          <a:xfrm>
            <a:off x="3973513" y="1516063"/>
            <a:ext cx="3825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PO</a:t>
            </a:r>
          </a:p>
        </p:txBody>
      </p:sp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3463925" y="1349375"/>
            <a:ext cx="850900" cy="539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7" name="Arc 85"/>
          <p:cNvSpPr>
            <a:spLocks/>
          </p:cNvSpPr>
          <p:nvPr/>
        </p:nvSpPr>
        <p:spPr bwMode="auto">
          <a:xfrm>
            <a:off x="2005013" y="1608138"/>
            <a:ext cx="112712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8" name="Line 86"/>
          <p:cNvSpPr>
            <a:spLocks noChangeShapeType="1"/>
          </p:cNvSpPr>
          <p:nvPr/>
        </p:nvSpPr>
        <p:spPr bwMode="auto">
          <a:xfrm>
            <a:off x="1639888" y="1652588"/>
            <a:ext cx="384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9" name="Arc 87"/>
          <p:cNvSpPr>
            <a:spLocks/>
          </p:cNvSpPr>
          <p:nvPr/>
        </p:nvSpPr>
        <p:spPr bwMode="auto">
          <a:xfrm>
            <a:off x="3346450" y="1608138"/>
            <a:ext cx="112713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Line 88"/>
          <p:cNvSpPr>
            <a:spLocks noChangeShapeType="1"/>
          </p:cNvSpPr>
          <p:nvPr/>
        </p:nvSpPr>
        <p:spPr bwMode="auto">
          <a:xfrm>
            <a:off x="2982913" y="1652588"/>
            <a:ext cx="3730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Arc 89"/>
          <p:cNvSpPr>
            <a:spLocks/>
          </p:cNvSpPr>
          <p:nvPr/>
        </p:nvSpPr>
        <p:spPr bwMode="auto">
          <a:xfrm>
            <a:off x="4568825" y="1612900"/>
            <a:ext cx="112713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Line 90"/>
          <p:cNvSpPr>
            <a:spLocks noChangeShapeType="1"/>
          </p:cNvSpPr>
          <p:nvPr/>
        </p:nvSpPr>
        <p:spPr bwMode="auto">
          <a:xfrm>
            <a:off x="4332288" y="1652588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Arc 91"/>
          <p:cNvSpPr>
            <a:spLocks/>
          </p:cNvSpPr>
          <p:nvPr/>
        </p:nvSpPr>
        <p:spPr bwMode="auto">
          <a:xfrm>
            <a:off x="669925" y="1608138"/>
            <a:ext cx="111125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Line 92"/>
          <p:cNvSpPr>
            <a:spLocks noChangeShapeType="1"/>
          </p:cNvSpPr>
          <p:nvPr/>
        </p:nvSpPr>
        <p:spPr bwMode="auto">
          <a:xfrm>
            <a:off x="500063" y="1647825"/>
            <a:ext cx="1746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5" name="Line 93"/>
          <p:cNvSpPr>
            <a:spLocks noChangeShapeType="1"/>
          </p:cNvSpPr>
          <p:nvPr/>
        </p:nvSpPr>
        <p:spPr bwMode="auto">
          <a:xfrm>
            <a:off x="503238" y="1658938"/>
            <a:ext cx="0" cy="1022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Line 94"/>
          <p:cNvSpPr>
            <a:spLocks noChangeShapeType="1"/>
          </p:cNvSpPr>
          <p:nvPr/>
        </p:nvSpPr>
        <p:spPr bwMode="auto">
          <a:xfrm>
            <a:off x="1239838" y="1893888"/>
            <a:ext cx="0" cy="403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Line 95"/>
          <p:cNvSpPr>
            <a:spLocks noChangeShapeType="1"/>
          </p:cNvSpPr>
          <p:nvPr/>
        </p:nvSpPr>
        <p:spPr bwMode="auto">
          <a:xfrm flipH="1">
            <a:off x="2590800" y="1889125"/>
            <a:ext cx="0" cy="40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8" name="Line 96"/>
          <p:cNvSpPr>
            <a:spLocks noChangeShapeType="1"/>
          </p:cNvSpPr>
          <p:nvPr/>
        </p:nvSpPr>
        <p:spPr bwMode="auto">
          <a:xfrm>
            <a:off x="3933825" y="1898650"/>
            <a:ext cx="0" cy="38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9" name="Line 97"/>
          <p:cNvSpPr>
            <a:spLocks noChangeShapeType="1"/>
          </p:cNvSpPr>
          <p:nvPr/>
        </p:nvSpPr>
        <p:spPr bwMode="auto">
          <a:xfrm>
            <a:off x="1235075" y="2289175"/>
            <a:ext cx="3625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511175" y="2667000"/>
            <a:ext cx="4349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99"/>
          <p:cNvSpPr>
            <a:spLocks noChangeArrowheads="1"/>
          </p:cNvSpPr>
          <p:nvPr/>
        </p:nvSpPr>
        <p:spPr bwMode="auto">
          <a:xfrm>
            <a:off x="4854575" y="1971675"/>
            <a:ext cx="741363" cy="869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Rectangle 100"/>
          <p:cNvSpPr>
            <a:spLocks noChangeArrowheads="1"/>
          </p:cNvSpPr>
          <p:nvPr/>
        </p:nvSpPr>
        <p:spPr bwMode="auto">
          <a:xfrm>
            <a:off x="4808538" y="2147888"/>
            <a:ext cx="4064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</a:t>
            </a:r>
          </a:p>
        </p:txBody>
      </p:sp>
      <p:sp>
        <p:nvSpPr>
          <p:cNvPr id="23653" name="Rectangle 101"/>
          <p:cNvSpPr>
            <a:spLocks noChangeArrowheads="1"/>
          </p:cNvSpPr>
          <p:nvPr/>
        </p:nvSpPr>
        <p:spPr bwMode="auto">
          <a:xfrm>
            <a:off x="4805363" y="2560638"/>
            <a:ext cx="7112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INTACK</a:t>
            </a:r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1724025" y="2028825"/>
            <a:ext cx="16478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Interrupt  request</a:t>
            </a:r>
          </a:p>
        </p:txBody>
      </p:sp>
      <p:sp>
        <p:nvSpPr>
          <p:cNvPr id="23655" name="Rectangle 103"/>
          <p:cNvSpPr>
            <a:spLocks noChangeArrowheads="1"/>
          </p:cNvSpPr>
          <p:nvPr/>
        </p:nvSpPr>
        <p:spPr bwMode="auto">
          <a:xfrm>
            <a:off x="1797050" y="2432050"/>
            <a:ext cx="20701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Interrupt acknowledge</a:t>
            </a:r>
          </a:p>
        </p:txBody>
      </p:sp>
      <p:sp>
        <p:nvSpPr>
          <p:cNvPr id="23656" name="Arc 104"/>
          <p:cNvSpPr>
            <a:spLocks/>
          </p:cNvSpPr>
          <p:nvPr/>
        </p:nvSpPr>
        <p:spPr bwMode="auto">
          <a:xfrm>
            <a:off x="1193800" y="1006475"/>
            <a:ext cx="88900" cy="106363"/>
          </a:xfrm>
          <a:custGeom>
            <a:avLst/>
            <a:gdLst>
              <a:gd name="G0" fmla="+- 8890 0 0"/>
              <a:gd name="G1" fmla="+- 0 0 0"/>
              <a:gd name="G2" fmla="+- 21600 0 0"/>
              <a:gd name="T0" fmla="*/ 17514 w 17514"/>
              <a:gd name="T1" fmla="*/ 19804 h 21600"/>
              <a:gd name="T2" fmla="*/ 0 w 17514"/>
              <a:gd name="T3" fmla="*/ 19686 h 21600"/>
              <a:gd name="T4" fmla="*/ 8890 w 175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4" h="21600" fill="none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</a:path>
              <a:path w="17514" h="21600" stroke="0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7" name="Line 105"/>
          <p:cNvSpPr>
            <a:spLocks noChangeShapeType="1"/>
          </p:cNvSpPr>
          <p:nvPr/>
        </p:nvSpPr>
        <p:spPr bwMode="auto">
          <a:xfrm flipV="1">
            <a:off x="1239838" y="1089025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8" name="Arc 106"/>
          <p:cNvSpPr>
            <a:spLocks/>
          </p:cNvSpPr>
          <p:nvPr/>
        </p:nvSpPr>
        <p:spPr bwMode="auto">
          <a:xfrm>
            <a:off x="2546350" y="1006475"/>
            <a:ext cx="90488" cy="106363"/>
          </a:xfrm>
          <a:custGeom>
            <a:avLst/>
            <a:gdLst>
              <a:gd name="G0" fmla="+- 8890 0 0"/>
              <a:gd name="G1" fmla="+- 0 0 0"/>
              <a:gd name="G2" fmla="+- 21600 0 0"/>
              <a:gd name="T0" fmla="*/ 17514 w 17514"/>
              <a:gd name="T1" fmla="*/ 19804 h 21600"/>
              <a:gd name="T2" fmla="*/ 0 w 17514"/>
              <a:gd name="T3" fmla="*/ 19686 h 21600"/>
              <a:gd name="T4" fmla="*/ 8890 w 175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4" h="21600" fill="none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</a:path>
              <a:path w="17514" h="21600" stroke="0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9" name="Line 107"/>
          <p:cNvSpPr>
            <a:spLocks noChangeShapeType="1"/>
          </p:cNvSpPr>
          <p:nvPr/>
        </p:nvSpPr>
        <p:spPr bwMode="auto">
          <a:xfrm flipV="1">
            <a:off x="2590800" y="1089025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Arc 108"/>
          <p:cNvSpPr>
            <a:spLocks/>
          </p:cNvSpPr>
          <p:nvPr/>
        </p:nvSpPr>
        <p:spPr bwMode="auto">
          <a:xfrm>
            <a:off x="3887788" y="1006475"/>
            <a:ext cx="90487" cy="106363"/>
          </a:xfrm>
          <a:custGeom>
            <a:avLst/>
            <a:gdLst>
              <a:gd name="G0" fmla="+- 8890 0 0"/>
              <a:gd name="G1" fmla="+- 0 0 0"/>
              <a:gd name="G2" fmla="+- 21600 0 0"/>
              <a:gd name="T0" fmla="*/ 17514 w 17514"/>
              <a:gd name="T1" fmla="*/ 19804 h 21600"/>
              <a:gd name="T2" fmla="*/ 0 w 17514"/>
              <a:gd name="T3" fmla="*/ 19686 h 21600"/>
              <a:gd name="T4" fmla="*/ 8890 w 175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4" h="21600" fill="none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</a:path>
              <a:path w="17514" h="21600" stroke="0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Line 109"/>
          <p:cNvSpPr>
            <a:spLocks noChangeShapeType="1"/>
          </p:cNvSpPr>
          <p:nvPr/>
        </p:nvSpPr>
        <p:spPr bwMode="auto">
          <a:xfrm flipV="1">
            <a:off x="3933825" y="1089025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Line 110"/>
          <p:cNvSpPr>
            <a:spLocks noChangeShapeType="1"/>
          </p:cNvSpPr>
          <p:nvPr/>
        </p:nvSpPr>
        <p:spPr bwMode="auto">
          <a:xfrm>
            <a:off x="1244600" y="1017588"/>
            <a:ext cx="4044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Arc 111"/>
          <p:cNvSpPr>
            <a:spLocks/>
          </p:cNvSpPr>
          <p:nvPr/>
        </p:nvSpPr>
        <p:spPr bwMode="auto">
          <a:xfrm>
            <a:off x="5246688" y="1849438"/>
            <a:ext cx="90487" cy="10477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5" name="Rectangle 113"/>
          <p:cNvSpPr>
            <a:spLocks noChangeArrowheads="1"/>
          </p:cNvSpPr>
          <p:nvPr/>
        </p:nvSpPr>
        <p:spPr bwMode="auto">
          <a:xfrm>
            <a:off x="4576763" y="1460500"/>
            <a:ext cx="67786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To next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3666" name="Rectangle 114"/>
          <p:cNvSpPr>
            <a:spLocks noChangeArrowheads="1"/>
          </p:cNvSpPr>
          <p:nvPr/>
        </p:nvSpPr>
        <p:spPr bwMode="auto">
          <a:xfrm>
            <a:off x="4576763" y="1617663"/>
            <a:ext cx="615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</a:t>
            </a:r>
          </a:p>
        </p:txBody>
      </p:sp>
      <p:sp>
        <p:nvSpPr>
          <p:cNvPr id="23667" name="Rectangle 115"/>
          <p:cNvSpPr>
            <a:spLocks noChangeArrowheads="1"/>
          </p:cNvSpPr>
          <p:nvPr/>
        </p:nvSpPr>
        <p:spPr bwMode="auto">
          <a:xfrm>
            <a:off x="5032375" y="2271713"/>
            <a:ext cx="55721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CPU</a:t>
            </a:r>
          </a:p>
        </p:txBody>
      </p:sp>
      <p:sp>
        <p:nvSpPr>
          <p:cNvPr id="23668" name="Rectangle 116"/>
          <p:cNvSpPr>
            <a:spLocks noChangeArrowheads="1"/>
          </p:cNvSpPr>
          <p:nvPr/>
        </p:nvSpPr>
        <p:spPr bwMode="auto">
          <a:xfrm>
            <a:off x="1181100" y="1047750"/>
            <a:ext cx="704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VAD 1</a:t>
            </a:r>
          </a:p>
        </p:txBody>
      </p:sp>
      <p:sp>
        <p:nvSpPr>
          <p:cNvPr id="23669" name="Rectangle 117"/>
          <p:cNvSpPr>
            <a:spLocks noChangeArrowheads="1"/>
          </p:cNvSpPr>
          <p:nvPr/>
        </p:nvSpPr>
        <p:spPr bwMode="auto">
          <a:xfrm>
            <a:off x="2547938" y="1038225"/>
            <a:ext cx="704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VAD 2</a:t>
            </a:r>
          </a:p>
        </p:txBody>
      </p:sp>
      <p:sp>
        <p:nvSpPr>
          <p:cNvPr id="23670" name="Rectangle 118"/>
          <p:cNvSpPr>
            <a:spLocks noChangeArrowheads="1"/>
          </p:cNvSpPr>
          <p:nvPr/>
        </p:nvSpPr>
        <p:spPr bwMode="auto">
          <a:xfrm>
            <a:off x="3900488" y="1038225"/>
            <a:ext cx="704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VAD 3</a:t>
            </a:r>
          </a:p>
        </p:txBody>
      </p:sp>
      <p:sp>
        <p:nvSpPr>
          <p:cNvPr id="23671" name="Rectangle 119"/>
          <p:cNvSpPr>
            <a:spLocks noChangeArrowheads="1"/>
          </p:cNvSpPr>
          <p:nvPr/>
        </p:nvSpPr>
        <p:spPr bwMode="auto">
          <a:xfrm>
            <a:off x="2144713" y="795338"/>
            <a:ext cx="18256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Processor data bus</a:t>
            </a:r>
          </a:p>
        </p:txBody>
      </p:sp>
      <p:sp>
        <p:nvSpPr>
          <p:cNvPr id="23676" name="Line 124"/>
          <p:cNvSpPr>
            <a:spLocks noChangeShapeType="1"/>
          </p:cNvSpPr>
          <p:nvPr/>
        </p:nvSpPr>
        <p:spPr bwMode="auto">
          <a:xfrm flipV="1">
            <a:off x="5289550" y="1027113"/>
            <a:ext cx="0" cy="835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9" name="Rectangle 137"/>
          <p:cNvSpPr>
            <a:spLocks noChangeArrowheads="1"/>
          </p:cNvSpPr>
          <p:nvPr/>
        </p:nvSpPr>
        <p:spPr bwMode="auto">
          <a:xfrm>
            <a:off x="5876925" y="1119188"/>
            <a:ext cx="3032125" cy="1300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* Serial hardware priority function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* Interrupt Request Line 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	- Single common line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* Interrupt Acknowledge Line 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	- Daisy-Chain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3691" name="Line 139"/>
          <p:cNvSpPr>
            <a:spLocks noChangeShapeType="1"/>
          </p:cNvSpPr>
          <p:nvPr/>
        </p:nvSpPr>
        <p:spPr bwMode="auto">
          <a:xfrm>
            <a:off x="7000875" y="5172075"/>
            <a:ext cx="1847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92" name="Line 140"/>
          <p:cNvSpPr>
            <a:spLocks noChangeShapeType="1"/>
          </p:cNvSpPr>
          <p:nvPr/>
        </p:nvSpPr>
        <p:spPr bwMode="auto">
          <a:xfrm>
            <a:off x="7620000" y="4914900"/>
            <a:ext cx="0" cy="1085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93" name="Line 141"/>
          <p:cNvSpPr>
            <a:spLocks noChangeShapeType="1"/>
          </p:cNvSpPr>
          <p:nvPr/>
        </p:nvSpPr>
        <p:spPr bwMode="auto">
          <a:xfrm>
            <a:off x="7010400" y="5991225"/>
            <a:ext cx="1847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5" name="Group 143"/>
          <p:cNvGrpSpPr>
            <a:grpSpLocks/>
          </p:cNvGrpSpPr>
          <p:nvPr/>
        </p:nvGrpSpPr>
        <p:grpSpPr bwMode="auto">
          <a:xfrm>
            <a:off x="703263" y="4567238"/>
            <a:ext cx="5557837" cy="1995487"/>
            <a:chOff x="442" y="2925"/>
            <a:chExt cx="3388" cy="1179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1316" y="3279"/>
              <a:ext cx="371" cy="33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288" y="3311"/>
              <a:ext cx="167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S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290" y="3501"/>
              <a:ext cx="172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R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539" y="3307"/>
              <a:ext cx="177" cy="1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Q</a:t>
              </a: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148" y="3370"/>
              <a:ext cx="1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219" y="3559"/>
              <a:ext cx="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42" y="3204"/>
              <a:ext cx="717" cy="3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defTabSz="762000">
                <a:lnSpc>
                  <a:spcPct val="80000"/>
                </a:lnSpc>
              </a:pPr>
              <a:r>
                <a:rPr lang="en-US" altLang="ko-KR" sz="1400"/>
                <a:t>Interrupt</a:t>
              </a:r>
            </a:p>
            <a:p>
              <a:pPr algn="r" defTabSz="762000">
                <a:lnSpc>
                  <a:spcPct val="80000"/>
                </a:lnSpc>
              </a:pPr>
              <a:r>
                <a:rPr lang="en-US" altLang="ko-KR" sz="1400"/>
                <a:t>request</a:t>
              </a:r>
            </a:p>
            <a:p>
              <a:pPr algn="r" defTabSz="762000">
                <a:lnSpc>
                  <a:spcPct val="80000"/>
                </a:lnSpc>
              </a:pPr>
              <a:r>
                <a:rPr lang="en-US" altLang="ko-KR" sz="1400"/>
                <a:t>from device</a:t>
              </a: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1212" y="3559"/>
              <a:ext cx="1029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9"/>
                </a:cxn>
                <a:cxn ang="0">
                  <a:pos x="1135" y="229"/>
                </a:cxn>
              </a:cxnLst>
              <a:rect l="0" t="0" r="r" b="b"/>
              <a:pathLst>
                <a:path w="1136" h="230">
                  <a:moveTo>
                    <a:pt x="0" y="0"/>
                  </a:moveTo>
                  <a:lnTo>
                    <a:pt x="0" y="229"/>
                  </a:lnTo>
                  <a:lnTo>
                    <a:pt x="1135" y="229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V="1">
              <a:off x="1694" y="3368"/>
              <a:ext cx="302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V="1">
              <a:off x="1882" y="3179"/>
              <a:ext cx="0" cy="6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993" y="3308"/>
              <a:ext cx="0" cy="1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1995" y="3312"/>
              <a:ext cx="158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79"/>
                </a:cxn>
                <a:cxn ang="0">
                  <a:pos x="0" y="158"/>
                </a:cxn>
              </a:cxnLst>
              <a:rect l="0" t="0" r="r" b="b"/>
              <a:pathLst>
                <a:path w="174" h="159">
                  <a:moveTo>
                    <a:pt x="0" y="0"/>
                  </a:moveTo>
                  <a:lnTo>
                    <a:pt x="173" y="79"/>
                  </a:lnTo>
                  <a:lnTo>
                    <a:pt x="0" y="15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 flipV="1">
              <a:off x="2200" y="3377"/>
              <a:ext cx="163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1148" y="3119"/>
              <a:ext cx="1217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H="1">
              <a:off x="1798" y="3804"/>
              <a:ext cx="1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1805" y="3804"/>
              <a:ext cx="151" cy="13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80" y="163"/>
                </a:cxn>
                <a:cxn ang="0">
                  <a:pos x="0" y="0"/>
                </a:cxn>
              </a:cxnLst>
              <a:rect l="0" t="0" r="r" b="b"/>
              <a:pathLst>
                <a:path w="167" h="164">
                  <a:moveTo>
                    <a:pt x="166" y="0"/>
                  </a:moveTo>
                  <a:lnTo>
                    <a:pt x="80" y="163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1882" y="3982"/>
              <a:ext cx="0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Arc 25"/>
            <p:cNvSpPr>
              <a:spLocks/>
            </p:cNvSpPr>
            <p:nvPr/>
          </p:nvSpPr>
          <p:spPr bwMode="auto">
            <a:xfrm>
              <a:off x="2080" y="4036"/>
              <a:ext cx="62" cy="42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1887" y="4057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>
              <a:off x="1878" y="3182"/>
              <a:ext cx="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Arc 34"/>
            <p:cNvSpPr>
              <a:spLocks/>
            </p:cNvSpPr>
            <p:nvPr/>
          </p:nvSpPr>
          <p:spPr bwMode="auto">
            <a:xfrm>
              <a:off x="2895" y="3128"/>
              <a:ext cx="62" cy="41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536" y="3149"/>
              <a:ext cx="3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81" name="Group 129"/>
            <p:cNvGrpSpPr>
              <a:grpSpLocks/>
            </p:cNvGrpSpPr>
            <p:nvPr/>
          </p:nvGrpSpPr>
          <p:grpSpPr bwMode="auto">
            <a:xfrm>
              <a:off x="2363" y="3272"/>
              <a:ext cx="169" cy="135"/>
              <a:chOff x="2382" y="4936"/>
              <a:chExt cx="187" cy="175"/>
            </a:xfrm>
          </p:grpSpPr>
          <p:sp>
            <p:nvSpPr>
              <p:cNvPr id="23588" name="Arc 36"/>
              <p:cNvSpPr>
                <a:spLocks/>
              </p:cNvSpPr>
              <p:nvPr/>
            </p:nvSpPr>
            <p:spPr bwMode="auto">
              <a:xfrm>
                <a:off x="2501" y="4943"/>
                <a:ext cx="68" cy="77"/>
              </a:xfrm>
              <a:custGeom>
                <a:avLst/>
                <a:gdLst>
                  <a:gd name="G0" fmla="+- 322 0 0"/>
                  <a:gd name="G1" fmla="+- 21600 0 0"/>
                  <a:gd name="G2" fmla="+- 21600 0 0"/>
                  <a:gd name="T0" fmla="*/ 0 w 21922"/>
                  <a:gd name="T1" fmla="*/ 2 h 21600"/>
                  <a:gd name="T2" fmla="*/ 21922 w 21922"/>
                  <a:gd name="T3" fmla="*/ 21600 h 21600"/>
                  <a:gd name="T4" fmla="*/ 322 w 219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22" h="21600" fill="none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</a:path>
                  <a:path w="21922" h="21600" stroke="0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  <a:lnTo>
                      <a:pt x="32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Arc 37"/>
              <p:cNvSpPr>
                <a:spLocks/>
              </p:cNvSpPr>
              <p:nvPr/>
            </p:nvSpPr>
            <p:spPr bwMode="auto">
              <a:xfrm>
                <a:off x="2495" y="5019"/>
                <a:ext cx="70" cy="8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Line 38"/>
              <p:cNvSpPr>
                <a:spLocks noChangeShapeType="1"/>
              </p:cNvSpPr>
              <p:nvPr/>
            </p:nvSpPr>
            <p:spPr bwMode="auto">
              <a:xfrm>
                <a:off x="2386" y="4941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Line 39"/>
              <p:cNvSpPr>
                <a:spLocks noChangeShapeType="1"/>
              </p:cNvSpPr>
              <p:nvPr/>
            </p:nvSpPr>
            <p:spPr bwMode="auto">
              <a:xfrm>
                <a:off x="2386" y="5106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Line 40"/>
              <p:cNvSpPr>
                <a:spLocks noChangeShapeType="1"/>
              </p:cNvSpPr>
              <p:nvPr/>
            </p:nvSpPr>
            <p:spPr bwMode="auto">
              <a:xfrm>
                <a:off x="2382" y="4936"/>
                <a:ext cx="0" cy="1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2249" y="3118"/>
              <a:ext cx="111" cy="189"/>
            </a:xfrm>
            <a:custGeom>
              <a:avLst/>
              <a:gdLst/>
              <a:ahLst/>
              <a:cxnLst>
                <a:cxn ang="0">
                  <a:pos x="122" y="245"/>
                </a:cxn>
                <a:cxn ang="0">
                  <a:pos x="0" y="245"/>
                </a:cxn>
                <a:cxn ang="0">
                  <a:pos x="0" y="0"/>
                </a:cxn>
              </a:cxnLst>
              <a:rect l="0" t="0" r="r" b="b"/>
              <a:pathLst>
                <a:path w="123" h="246">
                  <a:moveTo>
                    <a:pt x="122" y="245"/>
                  </a:moveTo>
                  <a:lnTo>
                    <a:pt x="0" y="245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Rectangle 43"/>
            <p:cNvSpPr>
              <a:spLocks noChangeArrowheads="1"/>
            </p:cNvSpPr>
            <p:nvPr/>
          </p:nvSpPr>
          <p:spPr bwMode="auto">
            <a:xfrm>
              <a:off x="936" y="3031"/>
              <a:ext cx="213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PI</a:t>
              </a:r>
            </a:p>
          </p:txBody>
        </p:sp>
        <p:sp>
          <p:nvSpPr>
            <p:cNvPr id="23596" name="Rectangle 44"/>
            <p:cNvSpPr>
              <a:spLocks noChangeArrowheads="1"/>
            </p:cNvSpPr>
            <p:nvPr/>
          </p:nvSpPr>
          <p:spPr bwMode="auto">
            <a:xfrm>
              <a:off x="1229" y="2967"/>
              <a:ext cx="615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Priority in</a:t>
              </a:r>
            </a:p>
          </p:txBody>
        </p:sp>
        <p:sp>
          <p:nvSpPr>
            <p:cNvPr id="23597" name="Rectangle 45"/>
            <p:cNvSpPr>
              <a:spLocks noChangeArrowheads="1"/>
            </p:cNvSpPr>
            <p:nvPr/>
          </p:nvSpPr>
          <p:spPr bwMode="auto">
            <a:xfrm>
              <a:off x="1651" y="3228"/>
              <a:ext cx="254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RF</a:t>
              </a:r>
            </a:p>
          </p:txBody>
        </p:sp>
        <p:sp>
          <p:nvSpPr>
            <p:cNvPr id="23598" name="Rectangle 46"/>
            <p:cNvSpPr>
              <a:spLocks noChangeArrowheads="1"/>
            </p:cNvSpPr>
            <p:nvPr/>
          </p:nvSpPr>
          <p:spPr bwMode="auto">
            <a:xfrm>
              <a:off x="2243" y="3670"/>
              <a:ext cx="399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Delay</a:t>
              </a:r>
            </a:p>
          </p:txBody>
        </p:sp>
        <p:sp>
          <p:nvSpPr>
            <p:cNvPr id="23599" name="Rectangle 47"/>
            <p:cNvSpPr>
              <a:spLocks noChangeArrowheads="1"/>
            </p:cNvSpPr>
            <p:nvPr/>
          </p:nvSpPr>
          <p:spPr bwMode="auto">
            <a:xfrm>
              <a:off x="2240" y="3690"/>
              <a:ext cx="406" cy="1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rc 48"/>
            <p:cNvSpPr>
              <a:spLocks/>
            </p:cNvSpPr>
            <p:nvPr/>
          </p:nvSpPr>
          <p:spPr bwMode="auto">
            <a:xfrm>
              <a:off x="2657" y="3721"/>
              <a:ext cx="61" cy="42"/>
            </a:xfrm>
            <a:custGeom>
              <a:avLst/>
              <a:gdLst>
                <a:gd name="G0" fmla="+- 0 0 0"/>
                <a:gd name="G1" fmla="+- 8890 0 0"/>
                <a:gd name="G2" fmla="+- 21600 0 0"/>
                <a:gd name="T0" fmla="*/ 19686 w 21600"/>
                <a:gd name="T1" fmla="*/ 0 h 17514"/>
                <a:gd name="T2" fmla="*/ 19804 w 21600"/>
                <a:gd name="T3" fmla="*/ 17514 h 17514"/>
                <a:gd name="T4" fmla="*/ 0 w 21600"/>
                <a:gd name="T5" fmla="*/ 8890 h 17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14" fill="none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w="21600" h="17514" stroke="0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2706" y="3145"/>
              <a:ext cx="98" cy="600"/>
            </a:xfrm>
            <a:custGeom>
              <a:avLst/>
              <a:gdLst/>
              <a:ahLst/>
              <a:cxnLst>
                <a:cxn ang="0">
                  <a:pos x="0" y="778"/>
                </a:cxn>
                <a:cxn ang="0">
                  <a:pos x="108" y="778"/>
                </a:cxn>
                <a:cxn ang="0">
                  <a:pos x="108" y="0"/>
                </a:cxn>
              </a:cxnLst>
              <a:rect l="0" t="0" r="r" b="b"/>
              <a:pathLst>
                <a:path w="109" h="779">
                  <a:moveTo>
                    <a:pt x="0" y="778"/>
                  </a:moveTo>
                  <a:lnTo>
                    <a:pt x="108" y="778"/>
                  </a:lnTo>
                  <a:lnTo>
                    <a:pt x="10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Rectangle 50"/>
            <p:cNvSpPr>
              <a:spLocks noChangeArrowheads="1"/>
            </p:cNvSpPr>
            <p:nvPr/>
          </p:nvSpPr>
          <p:spPr bwMode="auto">
            <a:xfrm>
              <a:off x="2939" y="3080"/>
              <a:ext cx="726" cy="1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Vector address</a:t>
              </a:r>
            </a:p>
          </p:txBody>
        </p:sp>
        <p:sp>
          <p:nvSpPr>
            <p:cNvPr id="23603" name="Rectangle 51"/>
            <p:cNvSpPr>
              <a:spLocks noChangeArrowheads="1"/>
            </p:cNvSpPr>
            <p:nvPr/>
          </p:nvSpPr>
          <p:spPr bwMode="auto">
            <a:xfrm>
              <a:off x="2961" y="3082"/>
              <a:ext cx="716" cy="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54"/>
            <p:cNvSpPr>
              <a:spLocks noChangeArrowheads="1"/>
            </p:cNvSpPr>
            <p:nvPr/>
          </p:nvSpPr>
          <p:spPr bwMode="auto">
            <a:xfrm>
              <a:off x="3224" y="2925"/>
              <a:ext cx="340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VAD</a:t>
              </a:r>
            </a:p>
          </p:txBody>
        </p:sp>
        <p:sp>
          <p:nvSpPr>
            <p:cNvPr id="23607" name="Arc 55"/>
            <p:cNvSpPr>
              <a:spLocks/>
            </p:cNvSpPr>
            <p:nvPr/>
          </p:nvSpPr>
          <p:spPr bwMode="auto">
            <a:xfrm>
              <a:off x="3516" y="3317"/>
              <a:ext cx="62" cy="41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Line 56"/>
            <p:cNvSpPr>
              <a:spLocks noChangeShapeType="1"/>
            </p:cNvSpPr>
            <p:nvPr/>
          </p:nvSpPr>
          <p:spPr bwMode="auto">
            <a:xfrm>
              <a:off x="2533" y="3337"/>
              <a:ext cx="9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57"/>
            <p:cNvSpPr>
              <a:spLocks noChangeArrowheads="1"/>
            </p:cNvSpPr>
            <p:nvPr/>
          </p:nvSpPr>
          <p:spPr bwMode="auto">
            <a:xfrm>
              <a:off x="3563" y="3248"/>
              <a:ext cx="267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PO</a:t>
              </a:r>
            </a:p>
          </p:txBody>
        </p:sp>
        <p:sp>
          <p:nvSpPr>
            <p:cNvPr id="23610" name="Rectangle 58"/>
            <p:cNvSpPr>
              <a:spLocks noChangeArrowheads="1"/>
            </p:cNvSpPr>
            <p:nvPr/>
          </p:nvSpPr>
          <p:spPr bwMode="auto">
            <a:xfrm>
              <a:off x="2818" y="3200"/>
              <a:ext cx="687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Priority out</a:t>
              </a:r>
            </a:p>
          </p:txBody>
        </p:sp>
        <p:sp>
          <p:nvSpPr>
            <p:cNvPr id="23611" name="Rectangle 59"/>
            <p:cNvSpPr>
              <a:spLocks noChangeArrowheads="1"/>
            </p:cNvSpPr>
            <p:nvPr/>
          </p:nvSpPr>
          <p:spPr bwMode="auto">
            <a:xfrm>
              <a:off x="2125" y="3938"/>
              <a:ext cx="1365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Interrupt request to CPU</a:t>
              </a:r>
            </a:p>
          </p:txBody>
        </p:sp>
        <p:sp>
          <p:nvSpPr>
            <p:cNvPr id="23612" name="Rectangle 60"/>
            <p:cNvSpPr>
              <a:spLocks noChangeArrowheads="1"/>
            </p:cNvSpPr>
            <p:nvPr/>
          </p:nvSpPr>
          <p:spPr bwMode="auto">
            <a:xfrm>
              <a:off x="2517" y="2990"/>
              <a:ext cx="464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Enable</a:t>
              </a:r>
            </a:p>
          </p:txBody>
        </p:sp>
        <p:sp>
          <p:nvSpPr>
            <p:cNvPr id="23622" name="Oval 70"/>
            <p:cNvSpPr>
              <a:spLocks noChangeArrowheads="1"/>
            </p:cNvSpPr>
            <p:nvPr/>
          </p:nvSpPr>
          <p:spPr bwMode="auto">
            <a:xfrm>
              <a:off x="1856" y="3347"/>
              <a:ext cx="47" cy="4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7" name="Oval 125"/>
            <p:cNvSpPr>
              <a:spLocks noChangeArrowheads="1"/>
            </p:cNvSpPr>
            <p:nvPr/>
          </p:nvSpPr>
          <p:spPr bwMode="auto">
            <a:xfrm>
              <a:off x="2231" y="3099"/>
              <a:ext cx="47" cy="4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8" name="Oval 126"/>
            <p:cNvSpPr>
              <a:spLocks noChangeArrowheads="1"/>
            </p:cNvSpPr>
            <p:nvPr/>
          </p:nvSpPr>
          <p:spPr bwMode="auto">
            <a:xfrm>
              <a:off x="2780" y="3129"/>
              <a:ext cx="47" cy="4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9" name="Oval 127"/>
            <p:cNvSpPr>
              <a:spLocks noChangeArrowheads="1"/>
            </p:cNvSpPr>
            <p:nvPr/>
          </p:nvSpPr>
          <p:spPr bwMode="auto">
            <a:xfrm>
              <a:off x="2151" y="3352"/>
              <a:ext cx="52" cy="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0" name="Oval 128"/>
            <p:cNvSpPr>
              <a:spLocks noChangeArrowheads="1"/>
            </p:cNvSpPr>
            <p:nvPr/>
          </p:nvSpPr>
          <p:spPr bwMode="auto">
            <a:xfrm>
              <a:off x="1852" y="3940"/>
              <a:ext cx="52" cy="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82" name="Group 130"/>
            <p:cNvGrpSpPr>
              <a:grpSpLocks/>
            </p:cNvGrpSpPr>
            <p:nvPr/>
          </p:nvGrpSpPr>
          <p:grpSpPr bwMode="auto">
            <a:xfrm>
              <a:off x="2363" y="3081"/>
              <a:ext cx="169" cy="134"/>
              <a:chOff x="2382" y="4936"/>
              <a:chExt cx="187" cy="175"/>
            </a:xfrm>
          </p:grpSpPr>
          <p:sp>
            <p:nvSpPr>
              <p:cNvPr id="23683" name="Arc 131"/>
              <p:cNvSpPr>
                <a:spLocks/>
              </p:cNvSpPr>
              <p:nvPr/>
            </p:nvSpPr>
            <p:spPr bwMode="auto">
              <a:xfrm>
                <a:off x="2501" y="4943"/>
                <a:ext cx="68" cy="77"/>
              </a:xfrm>
              <a:custGeom>
                <a:avLst/>
                <a:gdLst>
                  <a:gd name="G0" fmla="+- 322 0 0"/>
                  <a:gd name="G1" fmla="+- 21600 0 0"/>
                  <a:gd name="G2" fmla="+- 21600 0 0"/>
                  <a:gd name="T0" fmla="*/ 0 w 21922"/>
                  <a:gd name="T1" fmla="*/ 2 h 21600"/>
                  <a:gd name="T2" fmla="*/ 21922 w 21922"/>
                  <a:gd name="T3" fmla="*/ 21600 h 21600"/>
                  <a:gd name="T4" fmla="*/ 322 w 219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22" h="21600" fill="none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</a:path>
                  <a:path w="21922" h="21600" stroke="0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  <a:lnTo>
                      <a:pt x="32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Arc 132"/>
              <p:cNvSpPr>
                <a:spLocks/>
              </p:cNvSpPr>
              <p:nvPr/>
            </p:nvSpPr>
            <p:spPr bwMode="auto">
              <a:xfrm>
                <a:off x="2495" y="5019"/>
                <a:ext cx="70" cy="8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Line 133"/>
              <p:cNvSpPr>
                <a:spLocks noChangeShapeType="1"/>
              </p:cNvSpPr>
              <p:nvPr/>
            </p:nvSpPr>
            <p:spPr bwMode="auto">
              <a:xfrm>
                <a:off x="2386" y="4941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Line 134"/>
              <p:cNvSpPr>
                <a:spLocks noChangeShapeType="1"/>
              </p:cNvSpPr>
              <p:nvPr/>
            </p:nvSpPr>
            <p:spPr bwMode="auto">
              <a:xfrm>
                <a:off x="2386" y="5106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Line 135"/>
              <p:cNvSpPr>
                <a:spLocks noChangeShapeType="1"/>
              </p:cNvSpPr>
              <p:nvPr/>
            </p:nvSpPr>
            <p:spPr bwMode="auto">
              <a:xfrm>
                <a:off x="2382" y="4936"/>
                <a:ext cx="0" cy="1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94" name="Line 142"/>
            <p:cNvSpPr>
              <a:spLocks noChangeShapeType="1"/>
            </p:cNvSpPr>
            <p:nvPr/>
          </p:nvSpPr>
          <p:spPr bwMode="auto">
            <a:xfrm flipV="1">
              <a:off x="3228" y="2952"/>
              <a:ext cx="0" cy="1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22250"/>
            <a:ext cx="9004300" cy="544513"/>
          </a:xfrm>
          <a:noFill/>
          <a:ln/>
        </p:spPr>
        <p:txBody>
          <a:bodyPr anchor="ctr"/>
          <a:lstStyle/>
          <a:p>
            <a:r>
              <a:rPr lang="en-US" altLang="ko-KR" sz="2800"/>
              <a:t>PARALLEL  PRIORITY  INTERRUPT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30200" y="4044950"/>
            <a:ext cx="8169275" cy="2498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IEN:     Set or Clear by instructions ION or IOF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IST:     Represents an unmasked interrupt has occurred. INTACK enables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	tristate Bus Buffer to load VAD generated by the Priority Logic</a:t>
            </a:r>
          </a:p>
          <a:p>
            <a:pPr defTabSz="762000">
              <a:lnSpc>
                <a:spcPct val="80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Interrupt Register: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Each bit is associated with an Interrupt Request from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different Interrupt Source - different priority level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Each bit can be cleared by a program instruction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Mask Register:      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Mask Register is associated with Interrupt Register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Each bit can be set or cleared by an Instruction</a:t>
            </a:r>
          </a:p>
        </p:txBody>
      </p:sp>
      <p:sp>
        <p:nvSpPr>
          <p:cNvPr id="24752" name="Rectangle 176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42975" y="536575"/>
            <a:ext cx="28575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787" name="Group 211"/>
          <p:cNvGrpSpPr>
            <a:grpSpLocks/>
          </p:cNvGrpSpPr>
          <p:nvPr/>
        </p:nvGrpSpPr>
        <p:grpSpPr bwMode="auto">
          <a:xfrm>
            <a:off x="625475" y="776288"/>
            <a:ext cx="6261100" cy="3398837"/>
            <a:chOff x="394" y="489"/>
            <a:chExt cx="3944" cy="2141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4" y="1385"/>
              <a:ext cx="17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965" y="1831"/>
              <a:ext cx="324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Mask</a:t>
              </a:r>
            </a:p>
            <a:p>
              <a:pPr defTabSz="617538" latinLnBrk="1"/>
              <a:endParaRPr lang="en-US" altLang="ko-KR" sz="1100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917" y="1910"/>
              <a:ext cx="426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register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855" y="2388"/>
              <a:ext cx="438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INTACK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3828" y="2477"/>
              <a:ext cx="510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from CPU</a:t>
              </a:r>
            </a:p>
          </p:txBody>
        </p:sp>
        <p:grpSp>
          <p:nvGrpSpPr>
            <p:cNvPr id="24754" name="Group 178"/>
            <p:cNvGrpSpPr>
              <a:grpSpLocks/>
            </p:cNvGrpSpPr>
            <p:nvPr/>
          </p:nvGrpSpPr>
          <p:grpSpPr bwMode="auto">
            <a:xfrm>
              <a:off x="2232" y="702"/>
              <a:ext cx="210" cy="144"/>
              <a:chOff x="1966" y="1414"/>
              <a:chExt cx="193" cy="165"/>
            </a:xfrm>
          </p:grpSpPr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Arc 12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Arc 13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Line 14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449" y="774"/>
              <a:ext cx="1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H="1">
              <a:off x="1593" y="736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1821" y="811"/>
              <a:ext cx="4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flipV="1">
              <a:off x="2436" y="988"/>
              <a:ext cx="158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H="1">
              <a:off x="1593" y="952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H="1">
              <a:off x="1908" y="1026"/>
              <a:ext cx="33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V="1">
              <a:off x="2449" y="1204"/>
              <a:ext cx="139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 flipH="1">
              <a:off x="1593" y="1166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 flipH="1">
              <a:off x="1993" y="1242"/>
              <a:ext cx="2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2439" y="1419"/>
              <a:ext cx="1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 flipH="1">
              <a:off x="1593" y="1380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 flipH="1">
              <a:off x="2087" y="1456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2592" y="670"/>
              <a:ext cx="517" cy="8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2655" y="1001"/>
              <a:ext cx="411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Priority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2664" y="1090"/>
              <a:ext cx="447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encoder</a:t>
              </a:r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568" y="697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2601" y="723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627" name="Rectangle 51"/>
            <p:cNvSpPr>
              <a:spLocks noChangeArrowheads="1"/>
            </p:cNvSpPr>
            <p:nvPr/>
          </p:nvSpPr>
          <p:spPr bwMode="auto">
            <a:xfrm>
              <a:off x="2568" y="912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28" name="Rectangle 52"/>
            <p:cNvSpPr>
              <a:spLocks noChangeArrowheads="1"/>
            </p:cNvSpPr>
            <p:nvPr/>
          </p:nvSpPr>
          <p:spPr bwMode="auto">
            <a:xfrm>
              <a:off x="2601" y="938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1</a:t>
              </a:r>
            </a:p>
          </p:txBody>
        </p:sp>
        <p:sp>
          <p:nvSpPr>
            <p:cNvPr id="24629" name="Rectangle 53"/>
            <p:cNvSpPr>
              <a:spLocks noChangeArrowheads="1"/>
            </p:cNvSpPr>
            <p:nvPr/>
          </p:nvSpPr>
          <p:spPr bwMode="auto">
            <a:xfrm>
              <a:off x="2568" y="1128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30" name="Rectangle 54"/>
            <p:cNvSpPr>
              <a:spLocks noChangeArrowheads="1"/>
            </p:cNvSpPr>
            <p:nvPr/>
          </p:nvSpPr>
          <p:spPr bwMode="auto">
            <a:xfrm>
              <a:off x="2607" y="1153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2</a:t>
              </a:r>
            </a:p>
          </p:txBody>
        </p:sp>
        <p:sp>
          <p:nvSpPr>
            <p:cNvPr id="24631" name="Rectangle 55"/>
            <p:cNvSpPr>
              <a:spLocks noChangeArrowheads="1"/>
            </p:cNvSpPr>
            <p:nvPr/>
          </p:nvSpPr>
          <p:spPr bwMode="auto">
            <a:xfrm>
              <a:off x="2568" y="1342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32" name="Rectangle 56"/>
            <p:cNvSpPr>
              <a:spLocks noChangeArrowheads="1"/>
            </p:cNvSpPr>
            <p:nvPr/>
          </p:nvSpPr>
          <p:spPr bwMode="auto">
            <a:xfrm>
              <a:off x="2613" y="136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3</a:t>
              </a:r>
            </a:p>
          </p:txBody>
        </p:sp>
        <p:sp>
          <p:nvSpPr>
            <p:cNvPr id="24633" name="Freeform 57"/>
            <p:cNvSpPr>
              <a:spLocks/>
            </p:cNvSpPr>
            <p:nvPr/>
          </p:nvSpPr>
          <p:spPr bwMode="auto">
            <a:xfrm>
              <a:off x="1388" y="626"/>
              <a:ext cx="205" cy="8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202" y="986"/>
                </a:cxn>
              </a:cxnLst>
              <a:rect l="0" t="0" r="r" b="b"/>
              <a:pathLst>
                <a:path w="203" h="987">
                  <a:moveTo>
                    <a:pt x="0" y="0"/>
                  </a:moveTo>
                  <a:lnTo>
                    <a:pt x="202" y="0"/>
                  </a:lnTo>
                  <a:lnTo>
                    <a:pt x="202" y="98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58"/>
            <p:cNvSpPr>
              <a:spLocks noChangeShapeType="1"/>
            </p:cNvSpPr>
            <p:nvPr/>
          </p:nvSpPr>
          <p:spPr bwMode="auto">
            <a:xfrm>
              <a:off x="1390" y="843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Line 59"/>
            <p:cNvSpPr>
              <a:spLocks noChangeShapeType="1"/>
            </p:cNvSpPr>
            <p:nvPr/>
          </p:nvSpPr>
          <p:spPr bwMode="auto">
            <a:xfrm>
              <a:off x="1390" y="1058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Line 60"/>
            <p:cNvSpPr>
              <a:spLocks noChangeShapeType="1"/>
            </p:cNvSpPr>
            <p:nvPr/>
          </p:nvSpPr>
          <p:spPr bwMode="auto">
            <a:xfrm>
              <a:off x="1390" y="1274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61"/>
            <p:cNvSpPr>
              <a:spLocks noChangeShapeType="1"/>
            </p:cNvSpPr>
            <p:nvPr/>
          </p:nvSpPr>
          <p:spPr bwMode="auto">
            <a:xfrm>
              <a:off x="1378" y="1494"/>
              <a:ext cx="2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1386" y="632"/>
              <a:ext cx="0" cy="8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Rectangle 63"/>
            <p:cNvSpPr>
              <a:spLocks noChangeArrowheads="1"/>
            </p:cNvSpPr>
            <p:nvPr/>
          </p:nvSpPr>
          <p:spPr bwMode="auto">
            <a:xfrm>
              <a:off x="1419" y="66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1419" y="87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1</a:t>
              </a:r>
            </a:p>
          </p:txBody>
        </p:sp>
        <p:sp>
          <p:nvSpPr>
            <p:cNvPr id="24641" name="Rectangle 65"/>
            <p:cNvSpPr>
              <a:spLocks noChangeArrowheads="1"/>
            </p:cNvSpPr>
            <p:nvPr/>
          </p:nvSpPr>
          <p:spPr bwMode="auto">
            <a:xfrm>
              <a:off x="1410" y="109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2</a:t>
              </a:r>
            </a:p>
          </p:txBody>
        </p:sp>
        <p:sp>
          <p:nvSpPr>
            <p:cNvPr id="24642" name="Rectangle 66"/>
            <p:cNvSpPr>
              <a:spLocks noChangeArrowheads="1"/>
            </p:cNvSpPr>
            <p:nvPr/>
          </p:nvSpPr>
          <p:spPr bwMode="auto">
            <a:xfrm>
              <a:off x="1419" y="130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3</a:t>
              </a:r>
            </a:p>
          </p:txBody>
        </p:sp>
        <p:sp>
          <p:nvSpPr>
            <p:cNvPr id="24644" name="Line 68"/>
            <p:cNvSpPr>
              <a:spLocks noChangeShapeType="1"/>
            </p:cNvSpPr>
            <p:nvPr/>
          </p:nvSpPr>
          <p:spPr bwMode="auto">
            <a:xfrm>
              <a:off x="2000" y="1245"/>
              <a:ext cx="0" cy="9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Line 69"/>
            <p:cNvSpPr>
              <a:spLocks noChangeShapeType="1"/>
            </p:cNvSpPr>
            <p:nvPr/>
          </p:nvSpPr>
          <p:spPr bwMode="auto">
            <a:xfrm>
              <a:off x="1912" y="1032"/>
              <a:ext cx="0" cy="9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Line 70"/>
            <p:cNvSpPr>
              <a:spLocks noChangeShapeType="1"/>
            </p:cNvSpPr>
            <p:nvPr/>
          </p:nvSpPr>
          <p:spPr bwMode="auto">
            <a:xfrm>
              <a:off x="1830" y="816"/>
              <a:ext cx="0" cy="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Line 71"/>
            <p:cNvSpPr>
              <a:spLocks noChangeShapeType="1"/>
            </p:cNvSpPr>
            <p:nvPr/>
          </p:nvSpPr>
          <p:spPr bwMode="auto">
            <a:xfrm>
              <a:off x="1611" y="1742"/>
              <a:ext cx="2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Line 72"/>
            <p:cNvSpPr>
              <a:spLocks noChangeShapeType="1"/>
            </p:cNvSpPr>
            <p:nvPr/>
          </p:nvSpPr>
          <p:spPr bwMode="auto">
            <a:xfrm>
              <a:off x="1611" y="1956"/>
              <a:ext cx="2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73"/>
            <p:cNvSpPr>
              <a:spLocks noChangeShapeType="1"/>
            </p:cNvSpPr>
            <p:nvPr/>
          </p:nvSpPr>
          <p:spPr bwMode="auto">
            <a:xfrm>
              <a:off x="1611" y="2170"/>
              <a:ext cx="38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74"/>
            <p:cNvSpPr>
              <a:spLocks noChangeShapeType="1"/>
            </p:cNvSpPr>
            <p:nvPr/>
          </p:nvSpPr>
          <p:spPr bwMode="auto">
            <a:xfrm>
              <a:off x="1611" y="2386"/>
              <a:ext cx="4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Line 75"/>
            <p:cNvSpPr>
              <a:spLocks noChangeShapeType="1"/>
            </p:cNvSpPr>
            <p:nvPr/>
          </p:nvSpPr>
          <p:spPr bwMode="auto">
            <a:xfrm>
              <a:off x="3521" y="740"/>
              <a:ext cx="0" cy="1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76"/>
            <p:cNvSpPr>
              <a:spLocks noChangeShapeType="1"/>
            </p:cNvSpPr>
            <p:nvPr/>
          </p:nvSpPr>
          <p:spPr bwMode="auto">
            <a:xfrm>
              <a:off x="3649" y="730"/>
              <a:ext cx="0" cy="1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77"/>
            <p:cNvSpPr>
              <a:spLocks noChangeShapeType="1"/>
            </p:cNvSpPr>
            <p:nvPr/>
          </p:nvSpPr>
          <p:spPr bwMode="auto">
            <a:xfrm>
              <a:off x="3527" y="73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78"/>
            <p:cNvSpPr>
              <a:spLocks noChangeShapeType="1"/>
            </p:cNvSpPr>
            <p:nvPr/>
          </p:nvSpPr>
          <p:spPr bwMode="auto">
            <a:xfrm>
              <a:off x="3527" y="882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Rectangle 79"/>
            <p:cNvSpPr>
              <a:spLocks noChangeArrowheads="1"/>
            </p:cNvSpPr>
            <p:nvPr/>
          </p:nvSpPr>
          <p:spPr bwMode="auto">
            <a:xfrm>
              <a:off x="3506" y="735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y</a:t>
              </a:r>
            </a:p>
          </p:txBody>
        </p:sp>
        <p:sp>
          <p:nvSpPr>
            <p:cNvPr id="24656" name="Rectangle 80"/>
            <p:cNvSpPr>
              <a:spLocks noChangeArrowheads="1"/>
            </p:cNvSpPr>
            <p:nvPr/>
          </p:nvSpPr>
          <p:spPr bwMode="auto">
            <a:xfrm>
              <a:off x="3506" y="881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x</a:t>
              </a:r>
            </a:p>
          </p:txBody>
        </p:sp>
        <p:sp>
          <p:nvSpPr>
            <p:cNvPr id="24657" name="Line 81"/>
            <p:cNvSpPr>
              <a:spLocks noChangeShapeType="1"/>
            </p:cNvSpPr>
            <p:nvPr/>
          </p:nvSpPr>
          <p:spPr bwMode="auto">
            <a:xfrm>
              <a:off x="3527" y="102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Line 82"/>
            <p:cNvSpPr>
              <a:spLocks noChangeShapeType="1"/>
            </p:cNvSpPr>
            <p:nvPr/>
          </p:nvSpPr>
          <p:spPr bwMode="auto">
            <a:xfrm>
              <a:off x="3527" y="116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9" name="Line 83"/>
            <p:cNvSpPr>
              <a:spLocks noChangeShapeType="1"/>
            </p:cNvSpPr>
            <p:nvPr/>
          </p:nvSpPr>
          <p:spPr bwMode="auto">
            <a:xfrm>
              <a:off x="3527" y="1310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Line 84"/>
            <p:cNvSpPr>
              <a:spLocks noChangeShapeType="1"/>
            </p:cNvSpPr>
            <p:nvPr/>
          </p:nvSpPr>
          <p:spPr bwMode="auto">
            <a:xfrm>
              <a:off x="3527" y="145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Line 85"/>
            <p:cNvSpPr>
              <a:spLocks noChangeShapeType="1"/>
            </p:cNvSpPr>
            <p:nvPr/>
          </p:nvSpPr>
          <p:spPr bwMode="auto">
            <a:xfrm>
              <a:off x="3527" y="1602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2" name="Line 86"/>
            <p:cNvSpPr>
              <a:spLocks noChangeShapeType="1"/>
            </p:cNvSpPr>
            <p:nvPr/>
          </p:nvSpPr>
          <p:spPr bwMode="auto">
            <a:xfrm>
              <a:off x="3527" y="1742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Line 87"/>
            <p:cNvSpPr>
              <a:spLocks noChangeShapeType="1"/>
            </p:cNvSpPr>
            <p:nvPr/>
          </p:nvSpPr>
          <p:spPr bwMode="auto">
            <a:xfrm>
              <a:off x="3527" y="1878"/>
              <a:ext cx="125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Arc 88"/>
            <p:cNvSpPr>
              <a:spLocks/>
            </p:cNvSpPr>
            <p:nvPr/>
          </p:nvSpPr>
          <p:spPr bwMode="auto">
            <a:xfrm>
              <a:off x="3802" y="787"/>
              <a:ext cx="76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/>
            <p:cNvSpPr>
              <a:spLocks noChangeShapeType="1"/>
            </p:cNvSpPr>
            <p:nvPr/>
          </p:nvSpPr>
          <p:spPr bwMode="auto">
            <a:xfrm>
              <a:off x="3656" y="811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6" name="Rectangle 90"/>
            <p:cNvSpPr>
              <a:spLocks noChangeArrowheads="1"/>
            </p:cNvSpPr>
            <p:nvPr/>
          </p:nvSpPr>
          <p:spPr bwMode="auto">
            <a:xfrm>
              <a:off x="2979" y="1671"/>
              <a:ext cx="24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IST</a:t>
              </a:r>
            </a:p>
          </p:txBody>
        </p:sp>
        <p:sp>
          <p:nvSpPr>
            <p:cNvPr id="24667" name="Rectangle 91"/>
            <p:cNvSpPr>
              <a:spLocks noChangeArrowheads="1"/>
            </p:cNvSpPr>
            <p:nvPr/>
          </p:nvSpPr>
          <p:spPr bwMode="auto">
            <a:xfrm>
              <a:off x="2503" y="1665"/>
              <a:ext cx="25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IEN</a:t>
              </a:r>
            </a:p>
          </p:txBody>
        </p:sp>
        <p:sp>
          <p:nvSpPr>
            <p:cNvPr id="24668" name="Rectangle 92"/>
            <p:cNvSpPr>
              <a:spLocks noChangeArrowheads="1"/>
            </p:cNvSpPr>
            <p:nvPr/>
          </p:nvSpPr>
          <p:spPr bwMode="auto">
            <a:xfrm>
              <a:off x="2992" y="1677"/>
              <a:ext cx="203" cy="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9" name="Rectangle 93"/>
            <p:cNvSpPr>
              <a:spLocks noChangeArrowheads="1"/>
            </p:cNvSpPr>
            <p:nvPr/>
          </p:nvSpPr>
          <p:spPr bwMode="auto">
            <a:xfrm>
              <a:off x="2529" y="1677"/>
              <a:ext cx="208" cy="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0" name="Arc 94"/>
            <p:cNvSpPr>
              <a:spLocks/>
            </p:cNvSpPr>
            <p:nvPr/>
          </p:nvSpPr>
          <p:spPr bwMode="auto">
            <a:xfrm>
              <a:off x="3208" y="1710"/>
              <a:ext cx="75" cy="49"/>
            </a:xfrm>
            <a:custGeom>
              <a:avLst/>
              <a:gdLst>
                <a:gd name="G0" fmla="+- 0 0 0"/>
                <a:gd name="G1" fmla="+- 9152 0 0"/>
                <a:gd name="G2" fmla="+- 21600 0 0"/>
                <a:gd name="T0" fmla="*/ 19565 w 21600"/>
                <a:gd name="T1" fmla="*/ 0 h 17776"/>
                <a:gd name="T2" fmla="*/ 19804 w 21600"/>
                <a:gd name="T3" fmla="*/ 17776 h 17776"/>
                <a:gd name="T4" fmla="*/ 0 w 21600"/>
                <a:gd name="T5" fmla="*/ 9152 h 17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76" fill="none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</a:path>
                <a:path w="21600" h="17776" stroke="0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  <a:lnTo>
                    <a:pt x="0" y="91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Freeform 95"/>
            <p:cNvSpPr>
              <a:spLocks/>
            </p:cNvSpPr>
            <p:nvPr/>
          </p:nvSpPr>
          <p:spPr bwMode="auto">
            <a:xfrm>
              <a:off x="3117" y="1372"/>
              <a:ext cx="229" cy="361"/>
            </a:xfrm>
            <a:custGeom>
              <a:avLst/>
              <a:gdLst/>
              <a:ahLst/>
              <a:cxnLst>
                <a:cxn ang="0">
                  <a:pos x="136" y="410"/>
                </a:cxn>
                <a:cxn ang="0">
                  <a:pos x="208" y="410"/>
                </a:cxn>
                <a:cxn ang="0">
                  <a:pos x="208" y="0"/>
                </a:cxn>
                <a:cxn ang="0">
                  <a:pos x="0" y="0"/>
                </a:cxn>
              </a:cxnLst>
              <a:rect l="0" t="0" r="r" b="b"/>
              <a:pathLst>
                <a:path w="209" h="411">
                  <a:moveTo>
                    <a:pt x="136" y="410"/>
                  </a:moveTo>
                  <a:lnTo>
                    <a:pt x="208" y="410"/>
                  </a:lnTo>
                  <a:lnTo>
                    <a:pt x="20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Line 102"/>
            <p:cNvSpPr>
              <a:spLocks noChangeShapeType="1"/>
            </p:cNvSpPr>
            <p:nvPr/>
          </p:nvSpPr>
          <p:spPr bwMode="auto">
            <a:xfrm flipH="1">
              <a:off x="2795" y="2032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" name="Line 103"/>
            <p:cNvSpPr>
              <a:spLocks noChangeShapeType="1"/>
            </p:cNvSpPr>
            <p:nvPr/>
          </p:nvSpPr>
          <p:spPr bwMode="auto">
            <a:xfrm flipH="1">
              <a:off x="2621" y="2064"/>
              <a:ext cx="3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" name="Line 104"/>
            <p:cNvSpPr>
              <a:spLocks noChangeShapeType="1"/>
            </p:cNvSpPr>
            <p:nvPr/>
          </p:nvSpPr>
          <p:spPr bwMode="auto">
            <a:xfrm flipH="1">
              <a:off x="2895" y="2100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7" name="Arc 111"/>
            <p:cNvSpPr>
              <a:spLocks/>
            </p:cNvSpPr>
            <p:nvPr/>
          </p:nvSpPr>
          <p:spPr bwMode="auto">
            <a:xfrm>
              <a:off x="3809" y="2255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" name="Line 112"/>
            <p:cNvSpPr>
              <a:spLocks noChangeShapeType="1"/>
            </p:cNvSpPr>
            <p:nvPr/>
          </p:nvSpPr>
          <p:spPr bwMode="auto">
            <a:xfrm>
              <a:off x="3199" y="2278"/>
              <a:ext cx="60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" name="Line 113"/>
            <p:cNvSpPr>
              <a:spLocks noChangeShapeType="1"/>
            </p:cNvSpPr>
            <p:nvPr/>
          </p:nvSpPr>
          <p:spPr bwMode="auto">
            <a:xfrm flipH="1">
              <a:off x="2798" y="2246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0" name="Line 114"/>
            <p:cNvSpPr>
              <a:spLocks noChangeShapeType="1"/>
            </p:cNvSpPr>
            <p:nvPr/>
          </p:nvSpPr>
          <p:spPr bwMode="auto">
            <a:xfrm flipH="1" flipV="1">
              <a:off x="2635" y="2313"/>
              <a:ext cx="357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1" name="Freeform 115"/>
            <p:cNvSpPr>
              <a:spLocks/>
            </p:cNvSpPr>
            <p:nvPr/>
          </p:nvSpPr>
          <p:spPr bwMode="auto">
            <a:xfrm>
              <a:off x="2804" y="1738"/>
              <a:ext cx="181" cy="506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0"/>
                </a:cxn>
                <a:cxn ang="0">
                  <a:pos x="0" y="576"/>
                </a:cxn>
              </a:cxnLst>
              <a:rect l="0" t="0" r="r" b="b"/>
              <a:pathLst>
                <a:path w="166" h="577">
                  <a:moveTo>
                    <a:pt x="165" y="0"/>
                  </a:moveTo>
                  <a:lnTo>
                    <a:pt x="0" y="0"/>
                  </a:lnTo>
                  <a:lnTo>
                    <a:pt x="0" y="57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Line 116"/>
            <p:cNvSpPr>
              <a:spLocks noChangeShapeType="1"/>
            </p:cNvSpPr>
            <p:nvPr/>
          </p:nvSpPr>
          <p:spPr bwMode="auto">
            <a:xfrm>
              <a:off x="2902" y="2105"/>
              <a:ext cx="0" cy="3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3" name="Arc 117"/>
            <p:cNvSpPr>
              <a:spLocks/>
            </p:cNvSpPr>
            <p:nvPr/>
          </p:nvSpPr>
          <p:spPr bwMode="auto">
            <a:xfrm>
              <a:off x="2902" y="2463"/>
              <a:ext cx="75" cy="48"/>
            </a:xfrm>
            <a:custGeom>
              <a:avLst/>
              <a:gdLst>
                <a:gd name="G0" fmla="+- 0 0 0"/>
                <a:gd name="G1" fmla="+- 9152 0 0"/>
                <a:gd name="G2" fmla="+- 21600 0 0"/>
                <a:gd name="T0" fmla="*/ 19565 w 21600"/>
                <a:gd name="T1" fmla="*/ 0 h 17776"/>
                <a:gd name="T2" fmla="*/ 19804 w 21600"/>
                <a:gd name="T3" fmla="*/ 17776 h 17776"/>
                <a:gd name="T4" fmla="*/ 0 w 21600"/>
                <a:gd name="T5" fmla="*/ 9152 h 17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76" fill="none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</a:path>
                <a:path w="21600" h="17776" stroke="0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  <a:lnTo>
                    <a:pt x="0" y="91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4" name="Line 118"/>
            <p:cNvSpPr>
              <a:spLocks noChangeShapeType="1"/>
            </p:cNvSpPr>
            <p:nvPr/>
          </p:nvSpPr>
          <p:spPr bwMode="auto">
            <a:xfrm>
              <a:off x="2969" y="2488"/>
              <a:ext cx="8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5" name="Line 119"/>
            <p:cNvSpPr>
              <a:spLocks noChangeShapeType="1"/>
            </p:cNvSpPr>
            <p:nvPr/>
          </p:nvSpPr>
          <p:spPr bwMode="auto">
            <a:xfrm>
              <a:off x="2635" y="1790"/>
              <a:ext cx="3" cy="5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6" name="Oval 120"/>
            <p:cNvSpPr>
              <a:spLocks noChangeArrowheads="1"/>
            </p:cNvSpPr>
            <p:nvPr/>
          </p:nvSpPr>
          <p:spPr bwMode="auto">
            <a:xfrm>
              <a:off x="2788" y="2017"/>
              <a:ext cx="30" cy="2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7" name="Oval 121"/>
            <p:cNvSpPr>
              <a:spLocks noChangeArrowheads="1"/>
            </p:cNvSpPr>
            <p:nvPr/>
          </p:nvSpPr>
          <p:spPr bwMode="auto">
            <a:xfrm>
              <a:off x="2616" y="2055"/>
              <a:ext cx="30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8" name="Arc 122"/>
            <p:cNvSpPr>
              <a:spLocks/>
            </p:cNvSpPr>
            <p:nvPr/>
          </p:nvSpPr>
          <p:spPr bwMode="auto">
            <a:xfrm>
              <a:off x="3451" y="787"/>
              <a:ext cx="76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9" name="Line 123"/>
            <p:cNvSpPr>
              <a:spLocks noChangeShapeType="1"/>
            </p:cNvSpPr>
            <p:nvPr/>
          </p:nvSpPr>
          <p:spPr bwMode="auto">
            <a:xfrm>
              <a:off x="3110" y="811"/>
              <a:ext cx="34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0" name="Arc 124"/>
            <p:cNvSpPr>
              <a:spLocks/>
            </p:cNvSpPr>
            <p:nvPr/>
          </p:nvSpPr>
          <p:spPr bwMode="auto">
            <a:xfrm>
              <a:off x="3448" y="922"/>
              <a:ext cx="76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1" name="Line 125"/>
            <p:cNvSpPr>
              <a:spLocks noChangeShapeType="1"/>
            </p:cNvSpPr>
            <p:nvPr/>
          </p:nvSpPr>
          <p:spPr bwMode="auto">
            <a:xfrm>
              <a:off x="3113" y="952"/>
              <a:ext cx="3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2" name="Arc 126"/>
            <p:cNvSpPr>
              <a:spLocks/>
            </p:cNvSpPr>
            <p:nvPr/>
          </p:nvSpPr>
          <p:spPr bwMode="auto">
            <a:xfrm>
              <a:off x="3806" y="931"/>
              <a:ext cx="75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3" name="Line 127"/>
            <p:cNvSpPr>
              <a:spLocks noChangeShapeType="1"/>
            </p:cNvSpPr>
            <p:nvPr/>
          </p:nvSpPr>
          <p:spPr bwMode="auto">
            <a:xfrm flipV="1">
              <a:off x="3647" y="946"/>
              <a:ext cx="178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4" name="Arc 128"/>
            <p:cNvSpPr>
              <a:spLocks/>
            </p:cNvSpPr>
            <p:nvPr/>
          </p:nvSpPr>
          <p:spPr bwMode="auto">
            <a:xfrm>
              <a:off x="3802" y="1074"/>
              <a:ext cx="76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5" name="Line 129"/>
            <p:cNvSpPr>
              <a:spLocks noChangeShapeType="1"/>
            </p:cNvSpPr>
            <p:nvPr/>
          </p:nvSpPr>
          <p:spPr bwMode="auto">
            <a:xfrm>
              <a:off x="3650" y="1096"/>
              <a:ext cx="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6" name="Arc 130"/>
            <p:cNvSpPr>
              <a:spLocks/>
            </p:cNvSpPr>
            <p:nvPr/>
          </p:nvSpPr>
          <p:spPr bwMode="auto">
            <a:xfrm>
              <a:off x="3806" y="1217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7" name="Line 131"/>
            <p:cNvSpPr>
              <a:spLocks noChangeShapeType="1"/>
            </p:cNvSpPr>
            <p:nvPr/>
          </p:nvSpPr>
          <p:spPr bwMode="auto">
            <a:xfrm>
              <a:off x="3653" y="1242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8" name="Arc 132"/>
            <p:cNvSpPr>
              <a:spLocks/>
            </p:cNvSpPr>
            <p:nvPr/>
          </p:nvSpPr>
          <p:spPr bwMode="auto">
            <a:xfrm>
              <a:off x="3806" y="1356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" name="Line 133"/>
            <p:cNvSpPr>
              <a:spLocks noChangeShapeType="1"/>
            </p:cNvSpPr>
            <p:nvPr/>
          </p:nvSpPr>
          <p:spPr bwMode="auto">
            <a:xfrm>
              <a:off x="3647" y="1380"/>
              <a:ext cx="1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0" name="Arc 134"/>
            <p:cNvSpPr>
              <a:spLocks/>
            </p:cNvSpPr>
            <p:nvPr/>
          </p:nvSpPr>
          <p:spPr bwMode="auto">
            <a:xfrm>
              <a:off x="3806" y="1503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1" name="Line 135"/>
            <p:cNvSpPr>
              <a:spLocks noChangeShapeType="1"/>
            </p:cNvSpPr>
            <p:nvPr/>
          </p:nvSpPr>
          <p:spPr bwMode="auto">
            <a:xfrm>
              <a:off x="3653" y="1526"/>
              <a:ext cx="1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2" name="Arc 136"/>
            <p:cNvSpPr>
              <a:spLocks/>
            </p:cNvSpPr>
            <p:nvPr/>
          </p:nvSpPr>
          <p:spPr bwMode="auto">
            <a:xfrm>
              <a:off x="3806" y="1652"/>
              <a:ext cx="75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3" name="Line 137"/>
            <p:cNvSpPr>
              <a:spLocks noChangeShapeType="1"/>
            </p:cNvSpPr>
            <p:nvPr/>
          </p:nvSpPr>
          <p:spPr bwMode="auto">
            <a:xfrm>
              <a:off x="3650" y="1672"/>
              <a:ext cx="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5" name="Line 139"/>
            <p:cNvSpPr>
              <a:spLocks noChangeShapeType="1"/>
            </p:cNvSpPr>
            <p:nvPr/>
          </p:nvSpPr>
          <p:spPr bwMode="auto">
            <a:xfrm>
              <a:off x="3650" y="1814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6" name="Freeform 140"/>
            <p:cNvSpPr>
              <a:spLocks/>
            </p:cNvSpPr>
            <p:nvPr/>
          </p:nvSpPr>
          <p:spPr bwMode="auto">
            <a:xfrm>
              <a:off x="1388" y="1630"/>
              <a:ext cx="215" cy="8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202" y="979"/>
                </a:cxn>
              </a:cxnLst>
              <a:rect l="0" t="0" r="r" b="b"/>
              <a:pathLst>
                <a:path w="203" h="980">
                  <a:moveTo>
                    <a:pt x="0" y="0"/>
                  </a:moveTo>
                  <a:lnTo>
                    <a:pt x="202" y="0"/>
                  </a:lnTo>
                  <a:lnTo>
                    <a:pt x="202" y="979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Line 141"/>
            <p:cNvSpPr>
              <a:spLocks noChangeShapeType="1"/>
            </p:cNvSpPr>
            <p:nvPr/>
          </p:nvSpPr>
          <p:spPr bwMode="auto">
            <a:xfrm>
              <a:off x="1390" y="1848"/>
              <a:ext cx="2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8" name="Line 142"/>
            <p:cNvSpPr>
              <a:spLocks noChangeShapeType="1"/>
            </p:cNvSpPr>
            <p:nvPr/>
          </p:nvSpPr>
          <p:spPr bwMode="auto">
            <a:xfrm>
              <a:off x="1390" y="2064"/>
              <a:ext cx="2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9" name="Line 143"/>
            <p:cNvSpPr>
              <a:spLocks noChangeShapeType="1"/>
            </p:cNvSpPr>
            <p:nvPr/>
          </p:nvSpPr>
          <p:spPr bwMode="auto">
            <a:xfrm>
              <a:off x="1390" y="2278"/>
              <a:ext cx="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0" name="Line 144"/>
            <p:cNvSpPr>
              <a:spLocks noChangeShapeType="1"/>
            </p:cNvSpPr>
            <p:nvPr/>
          </p:nvSpPr>
          <p:spPr bwMode="auto">
            <a:xfrm>
              <a:off x="1390" y="2493"/>
              <a:ext cx="2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1" name="Line 145"/>
            <p:cNvSpPr>
              <a:spLocks noChangeShapeType="1"/>
            </p:cNvSpPr>
            <p:nvPr/>
          </p:nvSpPr>
          <p:spPr bwMode="auto">
            <a:xfrm>
              <a:off x="1386" y="1638"/>
              <a:ext cx="0" cy="8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2" name="Rectangle 146"/>
            <p:cNvSpPr>
              <a:spLocks noChangeArrowheads="1"/>
            </p:cNvSpPr>
            <p:nvPr/>
          </p:nvSpPr>
          <p:spPr bwMode="auto">
            <a:xfrm>
              <a:off x="1419" y="166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3" name="Rectangle 147"/>
            <p:cNvSpPr>
              <a:spLocks noChangeArrowheads="1"/>
            </p:cNvSpPr>
            <p:nvPr/>
          </p:nvSpPr>
          <p:spPr bwMode="auto">
            <a:xfrm>
              <a:off x="1419" y="188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1</a:t>
              </a:r>
            </a:p>
          </p:txBody>
        </p:sp>
        <p:sp>
          <p:nvSpPr>
            <p:cNvPr id="24724" name="Rectangle 148"/>
            <p:cNvSpPr>
              <a:spLocks noChangeArrowheads="1"/>
            </p:cNvSpPr>
            <p:nvPr/>
          </p:nvSpPr>
          <p:spPr bwMode="auto">
            <a:xfrm>
              <a:off x="1410" y="209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2</a:t>
              </a:r>
            </a:p>
          </p:txBody>
        </p:sp>
        <p:sp>
          <p:nvSpPr>
            <p:cNvPr id="24725" name="Rectangle 149"/>
            <p:cNvSpPr>
              <a:spLocks noChangeArrowheads="1"/>
            </p:cNvSpPr>
            <p:nvPr/>
          </p:nvSpPr>
          <p:spPr bwMode="auto">
            <a:xfrm>
              <a:off x="1419" y="231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3</a:t>
              </a:r>
            </a:p>
          </p:txBody>
        </p:sp>
        <p:sp>
          <p:nvSpPr>
            <p:cNvPr id="24726" name="Rectangle 150"/>
            <p:cNvSpPr>
              <a:spLocks noChangeArrowheads="1"/>
            </p:cNvSpPr>
            <p:nvPr/>
          </p:nvSpPr>
          <p:spPr bwMode="auto">
            <a:xfrm>
              <a:off x="3498" y="1033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7" name="Rectangle 151"/>
            <p:cNvSpPr>
              <a:spLocks noChangeArrowheads="1"/>
            </p:cNvSpPr>
            <p:nvPr/>
          </p:nvSpPr>
          <p:spPr bwMode="auto">
            <a:xfrm>
              <a:off x="3498" y="117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8" name="Rectangle 152"/>
            <p:cNvSpPr>
              <a:spLocks noChangeArrowheads="1"/>
            </p:cNvSpPr>
            <p:nvPr/>
          </p:nvSpPr>
          <p:spPr bwMode="auto">
            <a:xfrm>
              <a:off x="3498" y="131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9" name="Rectangle 153"/>
            <p:cNvSpPr>
              <a:spLocks noChangeArrowheads="1"/>
            </p:cNvSpPr>
            <p:nvPr/>
          </p:nvSpPr>
          <p:spPr bwMode="auto">
            <a:xfrm>
              <a:off x="3498" y="1461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30" name="Rectangle 154"/>
            <p:cNvSpPr>
              <a:spLocks noChangeArrowheads="1"/>
            </p:cNvSpPr>
            <p:nvPr/>
          </p:nvSpPr>
          <p:spPr bwMode="auto">
            <a:xfrm>
              <a:off x="3498" y="160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31" name="Rectangle 155"/>
            <p:cNvSpPr>
              <a:spLocks noChangeArrowheads="1"/>
            </p:cNvSpPr>
            <p:nvPr/>
          </p:nvSpPr>
          <p:spPr bwMode="auto">
            <a:xfrm>
              <a:off x="3498" y="174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32" name="Line 156"/>
            <p:cNvSpPr>
              <a:spLocks noChangeShapeType="1"/>
            </p:cNvSpPr>
            <p:nvPr/>
          </p:nvSpPr>
          <p:spPr bwMode="auto">
            <a:xfrm>
              <a:off x="3196" y="2064"/>
              <a:ext cx="3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3" name="Arc 157"/>
            <p:cNvSpPr>
              <a:spLocks/>
            </p:cNvSpPr>
            <p:nvPr/>
          </p:nvSpPr>
          <p:spPr bwMode="auto">
            <a:xfrm>
              <a:off x="3562" y="1881"/>
              <a:ext cx="62" cy="60"/>
            </a:xfrm>
            <a:custGeom>
              <a:avLst/>
              <a:gdLst>
                <a:gd name="G0" fmla="+- 9152 0 0"/>
                <a:gd name="G1" fmla="+- 0 0 0"/>
                <a:gd name="G2" fmla="+- 21600 0 0"/>
                <a:gd name="T0" fmla="*/ 17776 w 17776"/>
                <a:gd name="T1" fmla="*/ 19804 h 21600"/>
                <a:gd name="T2" fmla="*/ 0 w 17776"/>
                <a:gd name="T3" fmla="*/ 19565 h 21600"/>
                <a:gd name="T4" fmla="*/ 9152 w 1777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76" h="21600" fill="none" extrusionOk="0">
                  <a:moveTo>
                    <a:pt x="17775" y="19803"/>
                  </a:moveTo>
                  <a:cubicBezTo>
                    <a:pt x="15055" y="20988"/>
                    <a:pt x="12119" y="21599"/>
                    <a:pt x="9152" y="21600"/>
                  </a:cubicBezTo>
                  <a:cubicBezTo>
                    <a:pt x="5989" y="21600"/>
                    <a:pt x="2864" y="20905"/>
                    <a:pt x="-1" y="19565"/>
                  </a:cubicBezTo>
                </a:path>
                <a:path w="17776" h="21600" stroke="0" extrusionOk="0">
                  <a:moveTo>
                    <a:pt x="17775" y="19803"/>
                  </a:moveTo>
                  <a:cubicBezTo>
                    <a:pt x="15055" y="20988"/>
                    <a:pt x="12119" y="21599"/>
                    <a:pt x="9152" y="21600"/>
                  </a:cubicBezTo>
                  <a:cubicBezTo>
                    <a:pt x="5989" y="21600"/>
                    <a:pt x="2864" y="20905"/>
                    <a:pt x="-1" y="19565"/>
                  </a:cubicBezTo>
                  <a:lnTo>
                    <a:pt x="91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4" name="Line 158"/>
            <p:cNvSpPr>
              <a:spLocks noChangeShapeType="1"/>
            </p:cNvSpPr>
            <p:nvPr/>
          </p:nvSpPr>
          <p:spPr bwMode="auto">
            <a:xfrm flipV="1">
              <a:off x="3592" y="1927"/>
              <a:ext cx="0" cy="1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5" name="Line 159"/>
            <p:cNvSpPr>
              <a:spLocks noChangeShapeType="1"/>
            </p:cNvSpPr>
            <p:nvPr/>
          </p:nvSpPr>
          <p:spPr bwMode="auto">
            <a:xfrm flipH="1">
              <a:off x="1193" y="736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6" name="Rectangle 160"/>
            <p:cNvSpPr>
              <a:spLocks noChangeArrowheads="1"/>
            </p:cNvSpPr>
            <p:nvPr/>
          </p:nvSpPr>
          <p:spPr bwMode="auto">
            <a:xfrm>
              <a:off x="907" y="660"/>
              <a:ext cx="290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Disk</a:t>
              </a:r>
            </a:p>
          </p:txBody>
        </p:sp>
        <p:sp>
          <p:nvSpPr>
            <p:cNvPr id="24737" name="Line 161"/>
            <p:cNvSpPr>
              <a:spLocks noChangeShapeType="1"/>
            </p:cNvSpPr>
            <p:nvPr/>
          </p:nvSpPr>
          <p:spPr bwMode="auto">
            <a:xfrm flipH="1">
              <a:off x="1193" y="952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8" name="Rectangle 162"/>
            <p:cNvSpPr>
              <a:spLocks noChangeArrowheads="1"/>
            </p:cNvSpPr>
            <p:nvPr/>
          </p:nvSpPr>
          <p:spPr bwMode="auto">
            <a:xfrm>
              <a:off x="814" y="874"/>
              <a:ext cx="387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Printer</a:t>
              </a:r>
            </a:p>
          </p:txBody>
        </p:sp>
        <p:sp>
          <p:nvSpPr>
            <p:cNvPr id="24739" name="Line 163"/>
            <p:cNvSpPr>
              <a:spLocks noChangeShapeType="1"/>
            </p:cNvSpPr>
            <p:nvPr/>
          </p:nvSpPr>
          <p:spPr bwMode="auto">
            <a:xfrm flipH="1">
              <a:off x="1193" y="1166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0" name="Rectangle 164"/>
            <p:cNvSpPr>
              <a:spLocks noChangeArrowheads="1"/>
            </p:cNvSpPr>
            <p:nvPr/>
          </p:nvSpPr>
          <p:spPr bwMode="auto">
            <a:xfrm>
              <a:off x="782" y="1090"/>
              <a:ext cx="40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Reader</a:t>
              </a:r>
            </a:p>
          </p:txBody>
        </p:sp>
        <p:sp>
          <p:nvSpPr>
            <p:cNvPr id="24741" name="Line 165"/>
            <p:cNvSpPr>
              <a:spLocks noChangeShapeType="1"/>
            </p:cNvSpPr>
            <p:nvPr/>
          </p:nvSpPr>
          <p:spPr bwMode="auto">
            <a:xfrm flipH="1">
              <a:off x="1193" y="1380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2" name="Rectangle 166"/>
            <p:cNvSpPr>
              <a:spLocks noChangeArrowheads="1"/>
            </p:cNvSpPr>
            <p:nvPr/>
          </p:nvSpPr>
          <p:spPr bwMode="auto">
            <a:xfrm>
              <a:off x="681" y="1304"/>
              <a:ext cx="51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Keyboard</a:t>
              </a:r>
            </a:p>
          </p:txBody>
        </p:sp>
        <p:sp>
          <p:nvSpPr>
            <p:cNvPr id="24743" name="Rectangle 167"/>
            <p:cNvSpPr>
              <a:spLocks noChangeArrowheads="1"/>
            </p:cNvSpPr>
            <p:nvPr/>
          </p:nvSpPr>
          <p:spPr bwMode="auto">
            <a:xfrm>
              <a:off x="1141" y="494"/>
              <a:ext cx="81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Interrupt register</a:t>
              </a:r>
            </a:p>
          </p:txBody>
        </p:sp>
        <p:sp>
          <p:nvSpPr>
            <p:cNvPr id="24745" name="Rectangle 169"/>
            <p:cNvSpPr>
              <a:spLocks noChangeArrowheads="1"/>
            </p:cNvSpPr>
            <p:nvPr/>
          </p:nvSpPr>
          <p:spPr bwMode="auto">
            <a:xfrm>
              <a:off x="3575" y="1912"/>
              <a:ext cx="39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Enable</a:t>
              </a:r>
            </a:p>
          </p:txBody>
        </p:sp>
        <p:sp>
          <p:nvSpPr>
            <p:cNvPr id="24746" name="Rectangle 170"/>
            <p:cNvSpPr>
              <a:spLocks noChangeArrowheads="1"/>
            </p:cNvSpPr>
            <p:nvPr/>
          </p:nvSpPr>
          <p:spPr bwMode="auto">
            <a:xfrm>
              <a:off x="3855" y="2168"/>
              <a:ext cx="465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Interrupt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747" name="Rectangle 171"/>
            <p:cNvSpPr>
              <a:spLocks noChangeArrowheads="1"/>
            </p:cNvSpPr>
            <p:nvPr/>
          </p:nvSpPr>
          <p:spPr bwMode="auto">
            <a:xfrm>
              <a:off x="3882" y="2256"/>
              <a:ext cx="39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to CPU</a:t>
              </a:r>
            </a:p>
          </p:txBody>
        </p:sp>
        <p:sp>
          <p:nvSpPr>
            <p:cNvPr id="24748" name="Rectangle 172"/>
            <p:cNvSpPr>
              <a:spLocks noChangeArrowheads="1"/>
            </p:cNvSpPr>
            <p:nvPr/>
          </p:nvSpPr>
          <p:spPr bwMode="auto">
            <a:xfrm>
              <a:off x="3916" y="1187"/>
              <a:ext cx="291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VAD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749" name="Rectangle 173"/>
            <p:cNvSpPr>
              <a:spLocks noChangeArrowheads="1"/>
            </p:cNvSpPr>
            <p:nvPr/>
          </p:nvSpPr>
          <p:spPr bwMode="auto">
            <a:xfrm>
              <a:off x="3895" y="1284"/>
              <a:ext cx="39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to CPU</a:t>
              </a:r>
            </a:p>
          </p:txBody>
        </p:sp>
        <p:sp>
          <p:nvSpPr>
            <p:cNvPr id="24750" name="Rectangle 174"/>
            <p:cNvSpPr>
              <a:spLocks noChangeArrowheads="1"/>
            </p:cNvSpPr>
            <p:nvPr/>
          </p:nvSpPr>
          <p:spPr bwMode="auto">
            <a:xfrm>
              <a:off x="3390" y="489"/>
              <a:ext cx="396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>
                  <a:solidFill>
                    <a:schemeClr val="tx1"/>
                  </a:solidFill>
                </a:rPr>
                <a:t>Bus</a:t>
              </a:r>
            </a:p>
            <a:p>
              <a:pPr algn="ctr" defTabSz="762000"/>
              <a:r>
                <a:rPr lang="en-US" altLang="ko-KR">
                  <a:solidFill>
                    <a:schemeClr val="tx1"/>
                  </a:solidFill>
                </a:rPr>
                <a:t>Buffer</a:t>
              </a:r>
            </a:p>
          </p:txBody>
        </p:sp>
        <p:sp>
          <p:nvSpPr>
            <p:cNvPr id="24753" name="Line 177"/>
            <p:cNvSpPr>
              <a:spLocks noChangeShapeType="1"/>
            </p:cNvSpPr>
            <p:nvPr/>
          </p:nvSpPr>
          <p:spPr bwMode="auto">
            <a:xfrm>
              <a:off x="2090" y="1456"/>
              <a:ext cx="0" cy="9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755" name="Group 179"/>
            <p:cNvGrpSpPr>
              <a:grpSpLocks/>
            </p:cNvGrpSpPr>
            <p:nvPr/>
          </p:nvGrpSpPr>
          <p:grpSpPr bwMode="auto">
            <a:xfrm>
              <a:off x="2229" y="915"/>
              <a:ext cx="210" cy="144"/>
              <a:chOff x="1966" y="1414"/>
              <a:chExt cx="193" cy="165"/>
            </a:xfrm>
          </p:grpSpPr>
          <p:sp>
            <p:nvSpPr>
              <p:cNvPr id="24756" name="Line 180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7" name="Line 181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8" name="Arc 182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9" name="Arc 183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0" name="Line 184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61" name="Group 185"/>
            <p:cNvGrpSpPr>
              <a:grpSpLocks/>
            </p:cNvGrpSpPr>
            <p:nvPr/>
          </p:nvGrpSpPr>
          <p:grpSpPr bwMode="auto">
            <a:xfrm>
              <a:off x="2235" y="1130"/>
              <a:ext cx="211" cy="146"/>
              <a:chOff x="1966" y="1414"/>
              <a:chExt cx="193" cy="165"/>
            </a:xfrm>
          </p:grpSpPr>
          <p:sp>
            <p:nvSpPr>
              <p:cNvPr id="24762" name="Line 186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3" name="Line 187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4" name="Arc 188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5" name="Arc 189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6" name="Line 190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67" name="Group 191"/>
            <p:cNvGrpSpPr>
              <a:grpSpLocks/>
            </p:cNvGrpSpPr>
            <p:nvPr/>
          </p:nvGrpSpPr>
          <p:grpSpPr bwMode="auto">
            <a:xfrm>
              <a:off x="2232" y="1347"/>
              <a:ext cx="210" cy="145"/>
              <a:chOff x="1966" y="1414"/>
              <a:chExt cx="193" cy="165"/>
            </a:xfrm>
          </p:grpSpPr>
          <p:sp>
            <p:nvSpPr>
              <p:cNvPr id="24768" name="Line 192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9" name="Line 193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" name="Arc 194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" name="Arc 195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2" name="Line 196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73" name="Group 197"/>
            <p:cNvGrpSpPr>
              <a:grpSpLocks/>
            </p:cNvGrpSpPr>
            <p:nvPr/>
          </p:nvGrpSpPr>
          <p:grpSpPr bwMode="auto">
            <a:xfrm>
              <a:off x="2988" y="1990"/>
              <a:ext cx="210" cy="145"/>
              <a:chOff x="1966" y="1414"/>
              <a:chExt cx="193" cy="165"/>
            </a:xfrm>
          </p:grpSpPr>
          <p:sp>
            <p:nvSpPr>
              <p:cNvPr id="24774" name="Line 198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5" name="Line 199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6" name="Arc 200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7" name="Arc 201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8" name="Line 202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79" name="Group 203"/>
            <p:cNvGrpSpPr>
              <a:grpSpLocks/>
            </p:cNvGrpSpPr>
            <p:nvPr/>
          </p:nvGrpSpPr>
          <p:grpSpPr bwMode="auto">
            <a:xfrm>
              <a:off x="2991" y="2208"/>
              <a:ext cx="211" cy="145"/>
              <a:chOff x="1966" y="1414"/>
              <a:chExt cx="193" cy="165"/>
            </a:xfrm>
          </p:grpSpPr>
          <p:sp>
            <p:nvSpPr>
              <p:cNvPr id="24780" name="Line 204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1" name="Line 205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2" name="Arc 206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3" name="Arc 207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4" name="Line 208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86" name="Arc 210"/>
            <p:cNvSpPr>
              <a:spLocks/>
            </p:cNvSpPr>
            <p:nvPr/>
          </p:nvSpPr>
          <p:spPr bwMode="auto">
            <a:xfrm>
              <a:off x="3800" y="1790"/>
              <a:ext cx="75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200025"/>
            <a:ext cx="8669338" cy="631825"/>
          </a:xfrm>
          <a:noFill/>
          <a:ln/>
        </p:spPr>
        <p:txBody>
          <a:bodyPr anchor="ctr"/>
          <a:lstStyle/>
          <a:p>
            <a:r>
              <a:rPr lang="en-US" altLang="ko-KR" sz="2800"/>
              <a:t>INTERRUPT  PRIORITY  ENCODER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36600" y="1370013"/>
            <a:ext cx="7440613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Determines the highest priority interrupt when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more than one interrupts take place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08050" y="2182813"/>
            <a:ext cx="3203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Priority Encoder Truth table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19238" y="3421063"/>
            <a:ext cx="11938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1    d    d    d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33525" y="3611563"/>
            <a:ext cx="118427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1    d    d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533525" y="3816350"/>
            <a:ext cx="11747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1    d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533525" y="4010025"/>
            <a:ext cx="11652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0    0    0    1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533525" y="4187825"/>
            <a:ext cx="11652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0    0    0    0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555750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0</a:t>
            </a:r>
            <a:endParaRPr lang="en-US" altLang="ko-KR" sz="1400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905000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1</a:t>
            </a:r>
            <a:endParaRPr lang="en-US" altLang="ko-KR" sz="140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254250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2</a:t>
            </a:r>
            <a:endParaRPr lang="en-US" altLang="ko-KR" sz="1400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600325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3</a:t>
            </a:r>
            <a:endParaRPr lang="en-US" altLang="ko-KR" sz="1400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3181350" y="3421063"/>
            <a:ext cx="869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0    0    1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181350" y="3611563"/>
            <a:ext cx="869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0    1    1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181350" y="3803650"/>
            <a:ext cx="869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1    0    1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181350" y="3994150"/>
            <a:ext cx="8699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1    1    1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00400" y="4187825"/>
            <a:ext cx="8397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d   d    0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171825" y="3144838"/>
            <a:ext cx="99853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x    y   IST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470400" y="3776663"/>
            <a:ext cx="8905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x = I</a:t>
            </a:r>
            <a:r>
              <a:rPr lang="en-US" altLang="ko-KR" sz="1400" baseline="-25000"/>
              <a:t>0</a:t>
            </a:r>
            <a:r>
              <a:rPr lang="en-US" altLang="ko-KR" sz="1400"/>
              <a:t>'  I</a:t>
            </a:r>
            <a:r>
              <a:rPr lang="en-US" altLang="ko-KR" sz="1400" baseline="-25000"/>
              <a:t>1</a:t>
            </a:r>
            <a:r>
              <a:rPr lang="en-US" altLang="ko-KR" sz="1400"/>
              <a:t>'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4460875" y="3967163"/>
            <a:ext cx="13731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y = I</a:t>
            </a:r>
            <a:r>
              <a:rPr lang="en-US" altLang="ko-KR" sz="1400" baseline="-25000"/>
              <a:t>0</a:t>
            </a:r>
            <a:r>
              <a:rPr lang="en-US" altLang="ko-KR" sz="1400"/>
              <a:t>' I</a:t>
            </a:r>
            <a:r>
              <a:rPr lang="en-US" altLang="ko-KR" sz="1400" baseline="-25000"/>
              <a:t>1</a:t>
            </a:r>
            <a:r>
              <a:rPr lang="en-US" altLang="ko-KR" sz="1400"/>
              <a:t> + I</a:t>
            </a:r>
            <a:r>
              <a:rPr lang="en-US" altLang="ko-KR" sz="1400" baseline="-25000"/>
              <a:t>0</a:t>
            </a:r>
            <a:r>
              <a:rPr lang="en-US" altLang="ko-KR" sz="1400"/>
              <a:t>’ I</a:t>
            </a:r>
            <a:r>
              <a:rPr lang="en-US" altLang="ko-KR" sz="1400" baseline="-25000"/>
              <a:t>2</a:t>
            </a:r>
            <a:r>
              <a:rPr lang="en-US" altLang="ko-KR" sz="1400"/>
              <a:t>’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4413250" y="4179888"/>
            <a:ext cx="193040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(IST) = I</a:t>
            </a:r>
            <a:r>
              <a:rPr lang="en-US" altLang="ko-KR" sz="1400" baseline="-25000"/>
              <a:t>0</a:t>
            </a:r>
            <a:r>
              <a:rPr lang="en-US" altLang="ko-KR" sz="1400"/>
              <a:t> + I</a:t>
            </a:r>
            <a:r>
              <a:rPr lang="en-US" altLang="ko-KR" sz="1400" baseline="-25000"/>
              <a:t>1</a:t>
            </a:r>
            <a:r>
              <a:rPr lang="en-US" altLang="ko-KR" sz="1400"/>
              <a:t> + I</a:t>
            </a:r>
            <a:r>
              <a:rPr lang="en-US" altLang="ko-KR" sz="1400" baseline="-25000"/>
              <a:t>2</a:t>
            </a:r>
            <a:r>
              <a:rPr lang="en-US" altLang="ko-KR" sz="1400"/>
              <a:t> + I</a:t>
            </a:r>
            <a:r>
              <a:rPr lang="en-US" altLang="ko-KR" sz="1400" baseline="-25000"/>
              <a:t>3</a:t>
            </a:r>
            <a:r>
              <a:rPr lang="en-US" altLang="ko-KR" sz="1400"/>
              <a:t>  </a:t>
            </a:r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1504950" y="4452938"/>
            <a:ext cx="508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1495425" y="3432175"/>
            <a:ext cx="508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1495425" y="2865438"/>
            <a:ext cx="508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1739900" y="2876550"/>
            <a:ext cx="7112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Inputs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241675" y="2876550"/>
            <a:ext cx="85883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Outputs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4564063" y="3148013"/>
            <a:ext cx="17240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Boolean functions</a:t>
            </a:r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1495425" y="3154363"/>
            <a:ext cx="1293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3014663" y="3154363"/>
            <a:ext cx="1235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7443788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77875" y="1303338"/>
            <a:ext cx="7613650" cy="147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27000" indent="-127000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At the end of each Instruction cycle </a:t>
            </a:r>
          </a:p>
          <a:p>
            <a:pPr marL="127000" indent="-127000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- CPU checks IEN and IST</a:t>
            </a:r>
          </a:p>
          <a:p>
            <a:pPr marL="127000" indent="-127000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- If IEN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</a:t>
            </a:r>
            <a:r>
              <a:rPr lang="en-US" altLang="ko-KR" sz="1800">
                <a:solidFill>
                  <a:schemeClr val="tx1"/>
                </a:solidFill>
              </a:rPr>
              <a:t> IST = 1, CPU -&gt; Interrupt Cycle</a:t>
            </a:r>
          </a:p>
          <a:p>
            <a:pPr marL="127000" indent="-127000" defTabSz="152400" eaLnBrk="1" hangingPunct="1">
              <a:lnSpc>
                <a:spcPct val="94000"/>
              </a:lnSpc>
              <a:spcBef>
                <a:spcPct val="47000"/>
              </a:spcBef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65275" y="3938588"/>
            <a:ext cx="34925" cy="123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923925" y="241300"/>
            <a:ext cx="7245350" cy="5810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INTERRUPT  CYCLE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95363" y="2522538"/>
            <a:ext cx="5768975" cy="2311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SP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SP - 1	Decrement stack pointer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M[SP]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PC	Push PC into stack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INTACK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1	Enable interrupt acknowledge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PC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VAD	Transfer vector address to PC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IEN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0	            Disable further interrupts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Go To Fetch      to execute the first instruction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                      in the interrupt service routine</a:t>
            </a:r>
          </a:p>
          <a:p>
            <a:pPr defTabSz="762000" latinLnBrk="1"/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Interrupt Service Routine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	An interrupt handler, also known as an interrupt service routine (ISR), is a callback subroutine in an operating system whose execution is triggered by the reception of an interrupt. Interrupt handlers have a multitude of functions, which vary based on the reason the interrupt was generated.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5"/>
            <a:ext cx="8986838" cy="623888"/>
          </a:xfrm>
          <a:noFill/>
          <a:ln/>
        </p:spPr>
        <p:txBody>
          <a:bodyPr anchor="ctr"/>
          <a:lstStyle/>
          <a:p>
            <a:r>
              <a:rPr lang="en-US" altLang="ko-KR" sz="2800"/>
              <a:t>INTERRUPT  SERVICE  ROUTINE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4325" y="3824288"/>
            <a:ext cx="306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Initial and Final Operations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31838" y="4122738"/>
            <a:ext cx="79502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1000"/>
              </a:lnSpc>
            </a:pPr>
            <a:r>
              <a:rPr lang="en-US" altLang="ko-KR" sz="1800">
                <a:solidFill>
                  <a:schemeClr val="tx1"/>
                </a:solidFill>
              </a:rPr>
              <a:t>Each interrupt service routine must have an initial and final set of </a:t>
            </a:r>
          </a:p>
          <a:p>
            <a:pPr defTabSz="762000">
              <a:lnSpc>
                <a:spcPct val="81000"/>
              </a:lnSpc>
            </a:pPr>
            <a:r>
              <a:rPr lang="en-US" altLang="ko-KR" sz="1800">
                <a:solidFill>
                  <a:schemeClr val="tx1"/>
                </a:solidFill>
              </a:rPr>
              <a:t>operations for controlling the registers in the hardware interrupt system</a:t>
            </a:r>
          </a:p>
        </p:txBody>
      </p:sp>
      <p:sp>
        <p:nvSpPr>
          <p:cNvPr id="27711" name="Rectangle 63"/>
          <p:cNvSpPr>
            <a:spLocks noChangeArrowheads="1"/>
          </p:cNvSpPr>
          <p:nvPr/>
        </p:nvSpPr>
        <p:spPr bwMode="auto">
          <a:xfrm>
            <a:off x="428625" y="4892675"/>
            <a:ext cx="4054475" cy="157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Initial Sequence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[1] Clear lower level Mask reg. bits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[2] IST &lt;- 0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[3] Save contents of CPU registers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[4] IEN &lt;- 1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[5] Go to Interrupt Service Routine</a:t>
            </a:r>
          </a:p>
        </p:txBody>
      </p:sp>
      <p:sp>
        <p:nvSpPr>
          <p:cNvPr id="27712" name="Rectangle 64"/>
          <p:cNvSpPr>
            <a:spLocks noChangeArrowheads="1"/>
          </p:cNvSpPr>
          <p:nvPr/>
        </p:nvSpPr>
        <p:spPr bwMode="auto">
          <a:xfrm>
            <a:off x="4716463" y="4892675"/>
            <a:ext cx="4143375" cy="157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Final Sequence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[1] IEN &lt;- 0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[2] Restore CPU registers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[3] Clear the bit in the Interrupt Reg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[4] Set lower level Mask reg. bits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[5] Restore return address, IEN &lt;- 1</a:t>
            </a:r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363538" y="4884738"/>
            <a:ext cx="4083050" cy="15859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4681538" y="4856163"/>
            <a:ext cx="4122737" cy="160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5" name="Rectangle 67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93800" y="796925"/>
            <a:ext cx="763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633663" y="7969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Memory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425700" y="1187450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425700" y="14065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425700" y="16224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425700" y="18383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425700" y="20542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559050" y="1395413"/>
            <a:ext cx="8842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PTR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573338" y="1612900"/>
            <a:ext cx="908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RDR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2573338" y="1828800"/>
            <a:ext cx="908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KBD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559050" y="1177925"/>
            <a:ext cx="942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DISK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2417763" y="1195388"/>
            <a:ext cx="0" cy="2305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740150" y="1185863"/>
            <a:ext cx="0" cy="2309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2047875" y="1177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2047875" y="13954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2047875" y="16129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2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2047875" y="1828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3</a:t>
            </a: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2005013" y="971550"/>
            <a:ext cx="247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Arc 23"/>
          <p:cNvSpPr>
            <a:spLocks/>
          </p:cNvSpPr>
          <p:nvPr/>
        </p:nvSpPr>
        <p:spPr bwMode="auto">
          <a:xfrm>
            <a:off x="2197100" y="1057275"/>
            <a:ext cx="114300" cy="1206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2252663" y="977900"/>
            <a:ext cx="0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199063" y="822325"/>
            <a:ext cx="1695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service programs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319713" y="1177925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572125" y="1357313"/>
            <a:ext cx="1196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magnetic disk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303838" y="1663700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710238" y="1854200"/>
            <a:ext cx="969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line printer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5287963" y="2185988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5468938" y="2376488"/>
            <a:ext cx="13700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character reader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287963" y="2693988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5753100" y="2873375"/>
            <a:ext cx="857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keyboard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5319713" y="1187450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5313363" y="1195388"/>
            <a:ext cx="4762" cy="2389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7075488" y="1190625"/>
            <a:ext cx="0" cy="2376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5319713" y="1684338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5319713" y="2195513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5319713" y="2705100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5337175" y="3570288"/>
            <a:ext cx="1754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4256088" y="1177925"/>
            <a:ext cx="544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DISK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4256088" y="1612900"/>
            <a:ext cx="485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PTR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4256088" y="2120900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RDR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4256088" y="2632075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KBD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4794250" y="3038475"/>
            <a:ext cx="4333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255</a:t>
            </a:r>
          </a:p>
          <a:p>
            <a:pPr defTabSz="762000"/>
            <a:r>
              <a:rPr lang="en-US" altLang="ko-KR"/>
              <a:t>256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1946275" y="242728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750</a:t>
            </a:r>
          </a:p>
        </p:txBody>
      </p:sp>
      <p:sp>
        <p:nvSpPr>
          <p:cNvPr id="27695" name="Arc 47"/>
          <p:cNvSpPr>
            <a:spLocks/>
          </p:cNvSpPr>
          <p:nvPr/>
        </p:nvSpPr>
        <p:spPr bwMode="auto">
          <a:xfrm>
            <a:off x="5172075" y="1277938"/>
            <a:ext cx="142875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4894263" y="1319213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Arc 49"/>
          <p:cNvSpPr>
            <a:spLocks/>
          </p:cNvSpPr>
          <p:nvPr/>
        </p:nvSpPr>
        <p:spPr bwMode="auto">
          <a:xfrm>
            <a:off x="5172075" y="1711325"/>
            <a:ext cx="142875" cy="9683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4884738" y="1762125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Arc 51"/>
          <p:cNvSpPr>
            <a:spLocks/>
          </p:cNvSpPr>
          <p:nvPr/>
        </p:nvSpPr>
        <p:spPr bwMode="auto">
          <a:xfrm>
            <a:off x="5172075" y="2220913"/>
            <a:ext cx="142875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>
            <a:off x="4884738" y="2270125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Arc 53"/>
          <p:cNvSpPr>
            <a:spLocks/>
          </p:cNvSpPr>
          <p:nvPr/>
        </p:nvSpPr>
        <p:spPr bwMode="auto">
          <a:xfrm>
            <a:off x="5172075" y="2725738"/>
            <a:ext cx="142875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>
            <a:off x="4884738" y="2767013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2425700" y="2781300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2455863" y="3162300"/>
            <a:ext cx="126047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2455863" y="3328988"/>
            <a:ext cx="126047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>
            <a:off x="2425700" y="3494088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2828925" y="31289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256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2813050" y="32797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750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2724150" y="2733675"/>
            <a:ext cx="585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Stack</a:t>
            </a:r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>
            <a:off x="2408238" y="2046288"/>
            <a:ext cx="11890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Main program</a:t>
            </a:r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2462213" y="2335213"/>
            <a:ext cx="1200150" cy="17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2408238" y="2300288"/>
            <a:ext cx="1120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current instr.</a:t>
            </a:r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1946275" y="227488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749</a:t>
            </a:r>
          </a:p>
        </p:txBody>
      </p:sp>
      <p:sp>
        <p:nvSpPr>
          <p:cNvPr id="27719" name="Line 71"/>
          <p:cNvSpPr>
            <a:spLocks noChangeShapeType="1"/>
          </p:cNvSpPr>
          <p:nvPr/>
        </p:nvSpPr>
        <p:spPr bwMode="auto">
          <a:xfrm>
            <a:off x="1466850" y="2392363"/>
            <a:ext cx="527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280988" y="2151063"/>
            <a:ext cx="909637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KBD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1454150" y="2144713"/>
            <a:ext cx="209550" cy="179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75"/>
          <p:cNvSpPr>
            <a:spLocks noChangeArrowheads="1"/>
          </p:cNvSpPr>
          <p:nvPr/>
        </p:nvSpPr>
        <p:spPr bwMode="auto">
          <a:xfrm>
            <a:off x="1584325" y="30273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24" name="Oval 76"/>
          <p:cNvSpPr>
            <a:spLocks noChangeArrowheads="1"/>
          </p:cNvSpPr>
          <p:nvPr/>
        </p:nvSpPr>
        <p:spPr bwMode="auto">
          <a:xfrm>
            <a:off x="1616075" y="3063875"/>
            <a:ext cx="211138" cy="179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 flipV="1">
            <a:off x="763588" y="1751013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6" name="Rectangle 78"/>
          <p:cNvSpPr>
            <a:spLocks noChangeArrowheads="1"/>
          </p:cNvSpPr>
          <p:nvPr/>
        </p:nvSpPr>
        <p:spPr bwMode="auto">
          <a:xfrm>
            <a:off x="293688" y="1560513"/>
            <a:ext cx="1263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VAD=00000011</a:t>
            </a:r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1773238" y="1711325"/>
            <a:ext cx="376237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Rectangle 80"/>
          <p:cNvSpPr>
            <a:spLocks noChangeArrowheads="1"/>
          </p:cNvSpPr>
          <p:nvPr/>
        </p:nvSpPr>
        <p:spPr bwMode="auto">
          <a:xfrm>
            <a:off x="1779588" y="1509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729" name="Oval 81"/>
          <p:cNvSpPr>
            <a:spLocks noChangeArrowheads="1"/>
          </p:cNvSpPr>
          <p:nvPr/>
        </p:nvSpPr>
        <p:spPr bwMode="auto">
          <a:xfrm>
            <a:off x="1795463" y="1525588"/>
            <a:ext cx="209550" cy="179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5357813" y="3098800"/>
            <a:ext cx="1651000" cy="153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1" name="Rectangle 83"/>
          <p:cNvSpPr>
            <a:spLocks noChangeArrowheads="1"/>
          </p:cNvSpPr>
          <p:nvPr/>
        </p:nvSpPr>
        <p:spPr bwMode="auto">
          <a:xfrm>
            <a:off x="4822825" y="25288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732" name="Oval 84"/>
          <p:cNvSpPr>
            <a:spLocks noChangeArrowheads="1"/>
          </p:cNvSpPr>
          <p:nvPr/>
        </p:nvSpPr>
        <p:spPr bwMode="auto">
          <a:xfrm>
            <a:off x="4856163" y="2559050"/>
            <a:ext cx="223837" cy="165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Line 85"/>
          <p:cNvSpPr>
            <a:spLocks noChangeShapeType="1"/>
          </p:cNvSpPr>
          <p:nvPr/>
        </p:nvSpPr>
        <p:spPr bwMode="auto">
          <a:xfrm>
            <a:off x="4135438" y="3170238"/>
            <a:ext cx="735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Rectangle 86"/>
          <p:cNvSpPr>
            <a:spLocks noChangeArrowheads="1"/>
          </p:cNvSpPr>
          <p:nvPr/>
        </p:nvSpPr>
        <p:spPr bwMode="auto">
          <a:xfrm>
            <a:off x="3879850" y="3119438"/>
            <a:ext cx="909638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Disk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27735" name="Rectangle 87"/>
          <p:cNvSpPr>
            <a:spLocks noChangeArrowheads="1"/>
          </p:cNvSpPr>
          <p:nvPr/>
        </p:nvSpPr>
        <p:spPr bwMode="auto">
          <a:xfrm>
            <a:off x="4206875" y="29384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736" name="Oval 88"/>
          <p:cNvSpPr>
            <a:spLocks noChangeArrowheads="1"/>
          </p:cNvSpPr>
          <p:nvPr/>
        </p:nvSpPr>
        <p:spPr bwMode="auto">
          <a:xfrm>
            <a:off x="4240213" y="2965450"/>
            <a:ext cx="211137" cy="165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8" name="Rectangle 90"/>
          <p:cNvSpPr>
            <a:spLocks noChangeArrowheads="1"/>
          </p:cNvSpPr>
          <p:nvPr/>
        </p:nvSpPr>
        <p:spPr bwMode="auto">
          <a:xfrm>
            <a:off x="4729163" y="36369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739" name="Oval 91"/>
          <p:cNvSpPr>
            <a:spLocks noChangeArrowheads="1"/>
          </p:cNvSpPr>
          <p:nvPr/>
        </p:nvSpPr>
        <p:spPr bwMode="auto">
          <a:xfrm>
            <a:off x="4751388" y="3667125"/>
            <a:ext cx="239712" cy="1762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0" name="Rectangle 92"/>
          <p:cNvSpPr>
            <a:spLocks noChangeArrowheads="1"/>
          </p:cNvSpPr>
          <p:nvPr/>
        </p:nvSpPr>
        <p:spPr bwMode="auto">
          <a:xfrm>
            <a:off x="4892675" y="10429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741" name="Oval 93"/>
          <p:cNvSpPr>
            <a:spLocks noChangeArrowheads="1"/>
          </p:cNvSpPr>
          <p:nvPr/>
        </p:nvSpPr>
        <p:spPr bwMode="auto">
          <a:xfrm>
            <a:off x="4914900" y="1068388"/>
            <a:ext cx="209550" cy="1762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Rectangle 94"/>
          <p:cNvSpPr>
            <a:spLocks noChangeArrowheads="1"/>
          </p:cNvSpPr>
          <p:nvPr/>
        </p:nvSpPr>
        <p:spPr bwMode="auto">
          <a:xfrm>
            <a:off x="5375275" y="1571625"/>
            <a:ext cx="1643063" cy="73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4" name="Rectangle 96"/>
          <p:cNvSpPr>
            <a:spLocks noChangeArrowheads="1"/>
          </p:cNvSpPr>
          <p:nvPr/>
        </p:nvSpPr>
        <p:spPr bwMode="auto">
          <a:xfrm>
            <a:off x="3929063" y="1919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745" name="Oval 97"/>
          <p:cNvSpPr>
            <a:spLocks noChangeArrowheads="1"/>
          </p:cNvSpPr>
          <p:nvPr/>
        </p:nvSpPr>
        <p:spPr bwMode="auto">
          <a:xfrm>
            <a:off x="3971925" y="1946275"/>
            <a:ext cx="209550" cy="179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7" name="Rectangle 99"/>
          <p:cNvSpPr>
            <a:spLocks noChangeArrowheads="1"/>
          </p:cNvSpPr>
          <p:nvPr/>
        </p:nvSpPr>
        <p:spPr bwMode="auto">
          <a:xfrm>
            <a:off x="5187950" y="36877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748" name="Oval 100"/>
          <p:cNvSpPr>
            <a:spLocks noChangeArrowheads="1"/>
          </p:cNvSpPr>
          <p:nvPr/>
        </p:nvSpPr>
        <p:spPr bwMode="auto">
          <a:xfrm>
            <a:off x="5216525" y="3703638"/>
            <a:ext cx="223838" cy="2047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9" name="Rectangle 101"/>
          <p:cNvSpPr>
            <a:spLocks noChangeArrowheads="1"/>
          </p:cNvSpPr>
          <p:nvPr/>
        </p:nvSpPr>
        <p:spPr bwMode="auto">
          <a:xfrm>
            <a:off x="5359400" y="3409950"/>
            <a:ext cx="1663700" cy="130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" name="Rectangle 103"/>
          <p:cNvSpPr>
            <a:spLocks noChangeArrowheads="1"/>
          </p:cNvSpPr>
          <p:nvPr/>
        </p:nvSpPr>
        <p:spPr bwMode="auto">
          <a:xfrm>
            <a:off x="5688013" y="367506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752" name="Oval 104"/>
          <p:cNvSpPr>
            <a:spLocks noChangeArrowheads="1"/>
          </p:cNvSpPr>
          <p:nvPr/>
        </p:nvSpPr>
        <p:spPr bwMode="auto">
          <a:xfrm>
            <a:off x="5741988" y="3678238"/>
            <a:ext cx="284162" cy="2301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4" name="Rectangle 106"/>
          <p:cNvSpPr>
            <a:spLocks noChangeArrowheads="1"/>
          </p:cNvSpPr>
          <p:nvPr/>
        </p:nvSpPr>
        <p:spPr bwMode="auto">
          <a:xfrm>
            <a:off x="2065338" y="284321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55" name="Oval 107"/>
          <p:cNvSpPr>
            <a:spLocks noChangeArrowheads="1"/>
          </p:cNvSpPr>
          <p:nvPr/>
        </p:nvSpPr>
        <p:spPr bwMode="auto">
          <a:xfrm>
            <a:off x="2119313" y="2846388"/>
            <a:ext cx="239712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" name="Freeform 112"/>
          <p:cNvSpPr>
            <a:spLocks/>
          </p:cNvSpPr>
          <p:nvPr/>
        </p:nvSpPr>
        <p:spPr bwMode="auto">
          <a:xfrm>
            <a:off x="1822450" y="2574925"/>
            <a:ext cx="712788" cy="838200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5" y="165"/>
              </a:cxn>
              <a:cxn ang="0">
                <a:pos x="77" y="444"/>
              </a:cxn>
              <a:cxn ang="0">
                <a:pos x="365" y="528"/>
              </a:cxn>
            </a:cxnLst>
            <a:rect l="0" t="0" r="r" b="b"/>
            <a:pathLst>
              <a:path w="365" h="528">
                <a:moveTo>
                  <a:pt x="110" y="0"/>
                </a:moveTo>
                <a:cubicBezTo>
                  <a:pt x="60" y="45"/>
                  <a:pt x="10" y="91"/>
                  <a:pt x="5" y="165"/>
                </a:cubicBezTo>
                <a:cubicBezTo>
                  <a:pt x="0" y="239"/>
                  <a:pt x="17" y="383"/>
                  <a:pt x="77" y="444"/>
                </a:cubicBezTo>
                <a:cubicBezTo>
                  <a:pt x="137" y="505"/>
                  <a:pt x="251" y="516"/>
                  <a:pt x="365" y="52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1" name="Freeform 113"/>
          <p:cNvSpPr>
            <a:spLocks/>
          </p:cNvSpPr>
          <p:nvPr/>
        </p:nvSpPr>
        <p:spPr bwMode="auto">
          <a:xfrm>
            <a:off x="3552825" y="3227388"/>
            <a:ext cx="1501775" cy="473075"/>
          </a:xfrm>
          <a:custGeom>
            <a:avLst/>
            <a:gdLst/>
            <a:ahLst/>
            <a:cxnLst>
              <a:cxn ang="0">
                <a:pos x="774" y="108"/>
              </a:cxn>
              <a:cxn ang="0">
                <a:pos x="684" y="249"/>
              </a:cxn>
              <a:cxn ang="0">
                <a:pos x="489" y="288"/>
              </a:cxn>
              <a:cxn ang="0">
                <a:pos x="237" y="213"/>
              </a:cxn>
              <a:cxn ang="0">
                <a:pos x="156" y="78"/>
              </a:cxn>
              <a:cxn ang="0">
                <a:pos x="129" y="24"/>
              </a:cxn>
              <a:cxn ang="0">
                <a:pos x="0" y="0"/>
              </a:cxn>
            </a:cxnLst>
            <a:rect l="0" t="0" r="r" b="b"/>
            <a:pathLst>
              <a:path w="774" h="294">
                <a:moveTo>
                  <a:pt x="774" y="108"/>
                </a:moveTo>
                <a:cubicBezTo>
                  <a:pt x="752" y="163"/>
                  <a:pt x="731" y="219"/>
                  <a:pt x="684" y="249"/>
                </a:cubicBezTo>
                <a:cubicBezTo>
                  <a:pt x="637" y="279"/>
                  <a:pt x="563" y="294"/>
                  <a:pt x="489" y="288"/>
                </a:cubicBezTo>
                <a:cubicBezTo>
                  <a:pt x="415" y="282"/>
                  <a:pt x="292" y="248"/>
                  <a:pt x="237" y="213"/>
                </a:cubicBezTo>
                <a:cubicBezTo>
                  <a:pt x="182" y="178"/>
                  <a:pt x="174" y="109"/>
                  <a:pt x="156" y="78"/>
                </a:cubicBezTo>
                <a:cubicBezTo>
                  <a:pt x="138" y="47"/>
                  <a:pt x="155" y="37"/>
                  <a:pt x="129" y="24"/>
                </a:cubicBezTo>
                <a:cubicBezTo>
                  <a:pt x="103" y="11"/>
                  <a:pt x="51" y="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" name="Freeform 114"/>
          <p:cNvSpPr>
            <a:spLocks/>
          </p:cNvSpPr>
          <p:nvPr/>
        </p:nvSpPr>
        <p:spPr bwMode="auto">
          <a:xfrm>
            <a:off x="3373438" y="1477963"/>
            <a:ext cx="2057400" cy="1735137"/>
          </a:xfrm>
          <a:custGeom>
            <a:avLst/>
            <a:gdLst/>
            <a:ahLst/>
            <a:cxnLst>
              <a:cxn ang="0">
                <a:pos x="1098" y="59"/>
              </a:cxn>
              <a:cxn ang="0">
                <a:pos x="987" y="8"/>
              </a:cxn>
              <a:cxn ang="0">
                <a:pos x="600" y="38"/>
              </a:cxn>
              <a:cxn ang="0">
                <a:pos x="465" y="239"/>
              </a:cxn>
              <a:cxn ang="0">
                <a:pos x="456" y="407"/>
              </a:cxn>
              <a:cxn ang="0">
                <a:pos x="417" y="611"/>
              </a:cxn>
              <a:cxn ang="0">
                <a:pos x="294" y="941"/>
              </a:cxn>
              <a:cxn ang="0">
                <a:pos x="0" y="1091"/>
              </a:cxn>
            </a:cxnLst>
            <a:rect l="0" t="0" r="r" b="b"/>
            <a:pathLst>
              <a:path w="1098" h="1091">
                <a:moveTo>
                  <a:pt x="1098" y="59"/>
                </a:moveTo>
                <a:cubicBezTo>
                  <a:pt x="1084" y="35"/>
                  <a:pt x="1070" y="11"/>
                  <a:pt x="987" y="8"/>
                </a:cubicBezTo>
                <a:cubicBezTo>
                  <a:pt x="904" y="5"/>
                  <a:pt x="687" y="0"/>
                  <a:pt x="600" y="38"/>
                </a:cubicBezTo>
                <a:cubicBezTo>
                  <a:pt x="513" y="76"/>
                  <a:pt x="489" y="177"/>
                  <a:pt x="465" y="239"/>
                </a:cubicBezTo>
                <a:cubicBezTo>
                  <a:pt x="441" y="301"/>
                  <a:pt x="464" y="345"/>
                  <a:pt x="456" y="407"/>
                </a:cubicBezTo>
                <a:cubicBezTo>
                  <a:pt x="448" y="469"/>
                  <a:pt x="444" y="522"/>
                  <a:pt x="417" y="611"/>
                </a:cubicBezTo>
                <a:cubicBezTo>
                  <a:pt x="390" y="700"/>
                  <a:pt x="363" y="861"/>
                  <a:pt x="294" y="941"/>
                </a:cubicBezTo>
                <a:cubicBezTo>
                  <a:pt x="225" y="1021"/>
                  <a:pt x="49" y="1066"/>
                  <a:pt x="0" y="109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4" name="Freeform 116"/>
          <p:cNvSpPr>
            <a:spLocks/>
          </p:cNvSpPr>
          <p:nvPr/>
        </p:nvSpPr>
        <p:spPr bwMode="auto">
          <a:xfrm>
            <a:off x="3338513" y="3243263"/>
            <a:ext cx="2233612" cy="698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" y="84"/>
              </a:cxn>
              <a:cxn ang="0">
                <a:pos x="507" y="327"/>
              </a:cxn>
              <a:cxn ang="0">
                <a:pos x="825" y="426"/>
              </a:cxn>
              <a:cxn ang="0">
                <a:pos x="930" y="411"/>
              </a:cxn>
              <a:cxn ang="0">
                <a:pos x="984" y="354"/>
              </a:cxn>
              <a:cxn ang="0">
                <a:pos x="1023" y="264"/>
              </a:cxn>
              <a:cxn ang="0">
                <a:pos x="1032" y="132"/>
              </a:cxn>
              <a:cxn ang="0">
                <a:pos x="1059" y="72"/>
              </a:cxn>
              <a:cxn ang="0">
                <a:pos x="1173" y="42"/>
              </a:cxn>
            </a:cxnLst>
            <a:rect l="0" t="0" r="r" b="b"/>
            <a:pathLst>
              <a:path w="1173" h="440">
                <a:moveTo>
                  <a:pt x="0" y="0"/>
                </a:moveTo>
                <a:cubicBezTo>
                  <a:pt x="7" y="15"/>
                  <a:pt x="15" y="30"/>
                  <a:pt x="99" y="84"/>
                </a:cubicBezTo>
                <a:cubicBezTo>
                  <a:pt x="183" y="138"/>
                  <a:pt x="386" y="270"/>
                  <a:pt x="507" y="327"/>
                </a:cubicBezTo>
                <a:cubicBezTo>
                  <a:pt x="628" y="384"/>
                  <a:pt x="755" y="412"/>
                  <a:pt x="825" y="426"/>
                </a:cubicBezTo>
                <a:cubicBezTo>
                  <a:pt x="895" y="440"/>
                  <a:pt x="903" y="423"/>
                  <a:pt x="930" y="411"/>
                </a:cubicBezTo>
                <a:cubicBezTo>
                  <a:pt x="957" y="399"/>
                  <a:pt x="969" y="378"/>
                  <a:pt x="984" y="354"/>
                </a:cubicBezTo>
                <a:cubicBezTo>
                  <a:pt x="999" y="330"/>
                  <a:pt x="1015" y="301"/>
                  <a:pt x="1023" y="264"/>
                </a:cubicBezTo>
                <a:cubicBezTo>
                  <a:pt x="1031" y="227"/>
                  <a:pt x="1026" y="164"/>
                  <a:pt x="1032" y="132"/>
                </a:cubicBezTo>
                <a:cubicBezTo>
                  <a:pt x="1038" y="100"/>
                  <a:pt x="1035" y="87"/>
                  <a:pt x="1059" y="72"/>
                </a:cubicBezTo>
                <a:cubicBezTo>
                  <a:pt x="1083" y="57"/>
                  <a:pt x="1128" y="49"/>
                  <a:pt x="1173" y="4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5" name="Freeform 117"/>
          <p:cNvSpPr>
            <a:spLocks/>
          </p:cNvSpPr>
          <p:nvPr/>
        </p:nvSpPr>
        <p:spPr bwMode="auto">
          <a:xfrm>
            <a:off x="3271838" y="3422650"/>
            <a:ext cx="2587625" cy="696913"/>
          </a:xfrm>
          <a:custGeom>
            <a:avLst/>
            <a:gdLst/>
            <a:ahLst/>
            <a:cxnLst>
              <a:cxn ang="0">
                <a:pos x="1377" y="30"/>
              </a:cxn>
              <a:cxn ang="0">
                <a:pos x="1284" y="231"/>
              </a:cxn>
              <a:cxn ang="0">
                <a:pos x="1152" y="372"/>
              </a:cxn>
              <a:cxn ang="0">
                <a:pos x="957" y="369"/>
              </a:cxn>
              <a:cxn ang="0">
                <a:pos x="159" y="87"/>
              </a:cxn>
              <a:cxn ang="0">
                <a:pos x="3" y="0"/>
              </a:cxn>
            </a:cxnLst>
            <a:rect l="0" t="0" r="r" b="b"/>
            <a:pathLst>
              <a:path w="1377" h="416">
                <a:moveTo>
                  <a:pt x="1377" y="30"/>
                </a:moveTo>
                <a:cubicBezTo>
                  <a:pt x="1349" y="102"/>
                  <a:pt x="1322" y="174"/>
                  <a:pt x="1284" y="231"/>
                </a:cubicBezTo>
                <a:cubicBezTo>
                  <a:pt x="1246" y="288"/>
                  <a:pt x="1206" y="349"/>
                  <a:pt x="1152" y="372"/>
                </a:cubicBezTo>
                <a:cubicBezTo>
                  <a:pt x="1098" y="395"/>
                  <a:pt x="1122" y="416"/>
                  <a:pt x="957" y="369"/>
                </a:cubicBezTo>
                <a:cubicBezTo>
                  <a:pt x="792" y="322"/>
                  <a:pt x="318" y="148"/>
                  <a:pt x="159" y="87"/>
                </a:cubicBezTo>
                <a:cubicBezTo>
                  <a:pt x="0" y="26"/>
                  <a:pt x="1" y="13"/>
                  <a:pt x="3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6" name="Freeform 118"/>
          <p:cNvSpPr>
            <a:spLocks/>
          </p:cNvSpPr>
          <p:nvPr/>
        </p:nvSpPr>
        <p:spPr bwMode="auto">
          <a:xfrm>
            <a:off x="2057400" y="2597150"/>
            <a:ext cx="803275" cy="815975"/>
          </a:xfrm>
          <a:custGeom>
            <a:avLst/>
            <a:gdLst/>
            <a:ahLst/>
            <a:cxnLst>
              <a:cxn ang="0">
                <a:pos x="395" y="528"/>
              </a:cxn>
              <a:cxn ang="0">
                <a:pos x="116" y="453"/>
              </a:cxn>
              <a:cxn ang="0">
                <a:pos x="17" y="312"/>
              </a:cxn>
              <a:cxn ang="0">
                <a:pos x="17" y="171"/>
              </a:cxn>
              <a:cxn ang="0">
                <a:pos x="119" y="36"/>
              </a:cxn>
              <a:cxn ang="0">
                <a:pos x="239" y="0"/>
              </a:cxn>
            </a:cxnLst>
            <a:rect l="0" t="0" r="r" b="b"/>
            <a:pathLst>
              <a:path w="395" h="528">
                <a:moveTo>
                  <a:pt x="395" y="528"/>
                </a:moveTo>
                <a:cubicBezTo>
                  <a:pt x="287" y="508"/>
                  <a:pt x="179" y="489"/>
                  <a:pt x="116" y="453"/>
                </a:cubicBezTo>
                <a:cubicBezTo>
                  <a:pt x="53" y="417"/>
                  <a:pt x="34" y="359"/>
                  <a:pt x="17" y="312"/>
                </a:cubicBezTo>
                <a:cubicBezTo>
                  <a:pt x="0" y="265"/>
                  <a:pt x="0" y="217"/>
                  <a:pt x="17" y="171"/>
                </a:cubicBezTo>
                <a:cubicBezTo>
                  <a:pt x="34" y="125"/>
                  <a:pt x="82" y="65"/>
                  <a:pt x="119" y="36"/>
                </a:cubicBezTo>
                <a:cubicBezTo>
                  <a:pt x="156" y="7"/>
                  <a:pt x="197" y="3"/>
                  <a:pt x="239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8" name="Rectangle 120"/>
          <p:cNvSpPr>
            <a:spLocks noChangeArrowheads="1"/>
          </p:cNvSpPr>
          <p:nvPr/>
        </p:nvSpPr>
        <p:spPr bwMode="auto">
          <a:xfrm>
            <a:off x="1438275" y="2111375"/>
            <a:ext cx="268288" cy="257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8986838" cy="606425"/>
          </a:xfrm>
          <a:noFill/>
          <a:ln/>
        </p:spPr>
        <p:txBody>
          <a:bodyPr anchor="ctr"/>
          <a:lstStyle/>
          <a:p>
            <a:r>
              <a:rPr lang="en-US" altLang="ko-KR" sz="2800"/>
              <a:t>DIRECT  MEMORY  ACCESS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90613" y="2268538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640513" y="2533650"/>
            <a:ext cx="13128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High-impedence</a:t>
            </a:r>
          </a:p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(disabled)</a:t>
            </a:r>
          </a:p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when BG is</a:t>
            </a:r>
          </a:p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enabled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98450" y="2190750"/>
            <a:ext cx="37973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CPU bus signals for DMA transfer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14300" y="3344863"/>
            <a:ext cx="3873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Block diagram of DMA controller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76250" y="823913"/>
            <a:ext cx="7868565" cy="183486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* Block of data transfer from high speed devices, Drum, Disk, Tape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* DMA controller - Interface which allows I/O transfer directly between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	Memory and Device, freeing CPU for other tasks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* CPU initializes DMA Controller by sending memory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	address and the block size(number of words)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defTabSz="762000"/>
            <a:endParaRPr lang="en-US" altLang="ko-KR" sz="1800" dirty="0" smtClean="0">
              <a:solidFill>
                <a:schemeClr val="tx1"/>
              </a:solidFill>
            </a:endParaRP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28677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925" y="2176463"/>
            <a:ext cx="512763" cy="135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452813" y="2505075"/>
            <a:ext cx="1406525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4872038" y="2609850"/>
            <a:ext cx="376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276850" y="2508250"/>
            <a:ext cx="1028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bus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878388" y="2809875"/>
            <a:ext cx="3857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276850" y="2719388"/>
            <a:ext cx="7715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Data bus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4872038" y="3019425"/>
            <a:ext cx="376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5276850" y="2928938"/>
            <a:ext cx="5238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4872038" y="3228975"/>
            <a:ext cx="376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5276850" y="3128963"/>
            <a:ext cx="528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Write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4310063" y="2514600"/>
            <a:ext cx="5794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ABUS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305300" y="2706688"/>
            <a:ext cx="5794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DBUS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4494213" y="2914650"/>
            <a:ext cx="3841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RD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467225" y="3087688"/>
            <a:ext cx="4143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3098800" y="2809875"/>
            <a:ext cx="334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3067050" y="3074988"/>
            <a:ext cx="388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2032000" y="2703513"/>
            <a:ext cx="989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request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2032000" y="2965450"/>
            <a:ext cx="996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granted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413125" y="2686050"/>
            <a:ext cx="3841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BR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3413125" y="2970213"/>
            <a:ext cx="3905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BG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3795713" y="2833688"/>
            <a:ext cx="4778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CPU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1019175" y="3605213"/>
            <a:ext cx="1028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bus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230313" y="3940175"/>
            <a:ext cx="7715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Data bus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1308100" y="4557713"/>
            <a:ext cx="9334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DMA select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1046163" y="4795838"/>
            <a:ext cx="11731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Register select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1611313" y="5002213"/>
            <a:ext cx="5238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1597025" y="5229225"/>
            <a:ext cx="528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Write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1308100" y="5459413"/>
            <a:ext cx="989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request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1454150" y="5737225"/>
            <a:ext cx="8334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grant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1533525" y="5964238"/>
            <a:ext cx="7540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Interrupt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652713" y="4557713"/>
            <a:ext cx="3762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DS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2652713" y="4784725"/>
            <a:ext cx="3762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RS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2652713" y="5002213"/>
            <a:ext cx="3841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RD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2652713" y="5229225"/>
            <a:ext cx="4143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2652713" y="5459413"/>
            <a:ext cx="3841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BR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2652713" y="5737225"/>
            <a:ext cx="3905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BG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2652713" y="5964238"/>
            <a:ext cx="7540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Interrupt</a:t>
            </a:r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2741613" y="3881438"/>
            <a:ext cx="77152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Data bus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2824163" y="4021138"/>
            <a:ext cx="6540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buffers</a:t>
            </a: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5203825" y="3932238"/>
            <a:ext cx="1028700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bus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5413375" y="4070350"/>
            <a:ext cx="654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buffers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5021263" y="4616450"/>
            <a:ext cx="1290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register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4986338" y="5002213"/>
            <a:ext cx="15065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Word count register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5111750" y="5419725"/>
            <a:ext cx="12271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Control register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4138613" y="5964238"/>
            <a:ext cx="10429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DMA request</a:t>
            </a: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4138613" y="6184900"/>
            <a:ext cx="1416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DMA acknowledge</a:t>
            </a: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5795963" y="6134100"/>
            <a:ext cx="10080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/>
              <a:t>to I/O device</a:t>
            </a:r>
          </a:p>
        </p:txBody>
      </p:sp>
      <p:sp>
        <p:nvSpPr>
          <p:cNvPr id="28734" name="Arc 62"/>
          <p:cNvSpPr>
            <a:spLocks/>
          </p:cNvSpPr>
          <p:nvPr/>
        </p:nvSpPr>
        <p:spPr bwMode="auto">
          <a:xfrm>
            <a:off x="2097088" y="36782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2222500" y="3717925"/>
            <a:ext cx="3522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3032125" y="5162550"/>
            <a:ext cx="6778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Control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3125788" y="5302250"/>
            <a:ext cx="5064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logic</a:t>
            </a: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2692400" y="3900488"/>
            <a:ext cx="1087438" cy="314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Arc 67"/>
          <p:cNvSpPr>
            <a:spLocks/>
          </p:cNvSpPr>
          <p:nvPr/>
        </p:nvSpPr>
        <p:spPr bwMode="auto">
          <a:xfrm>
            <a:off x="2555875" y="4022725"/>
            <a:ext cx="123825" cy="7461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0" name="Arc 68"/>
          <p:cNvSpPr>
            <a:spLocks/>
          </p:cNvSpPr>
          <p:nvPr/>
        </p:nvSpPr>
        <p:spPr bwMode="auto">
          <a:xfrm>
            <a:off x="2090738" y="40211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1" name="Line 69"/>
          <p:cNvSpPr>
            <a:spLocks noChangeShapeType="1"/>
          </p:cNvSpPr>
          <p:nvPr/>
        </p:nvSpPr>
        <p:spPr bwMode="auto">
          <a:xfrm>
            <a:off x="2178050" y="4056063"/>
            <a:ext cx="388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2" name="Arc 70"/>
          <p:cNvSpPr>
            <a:spLocks/>
          </p:cNvSpPr>
          <p:nvPr/>
        </p:nvSpPr>
        <p:spPr bwMode="auto">
          <a:xfrm>
            <a:off x="4278313" y="4022725"/>
            <a:ext cx="123825" cy="7461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3" name="Arc 71"/>
          <p:cNvSpPr>
            <a:spLocks/>
          </p:cNvSpPr>
          <p:nvPr/>
        </p:nvSpPr>
        <p:spPr bwMode="auto">
          <a:xfrm>
            <a:off x="3802063" y="40211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4" name="Line 72"/>
          <p:cNvSpPr>
            <a:spLocks noChangeShapeType="1"/>
          </p:cNvSpPr>
          <p:nvPr/>
        </p:nvSpPr>
        <p:spPr bwMode="auto">
          <a:xfrm>
            <a:off x="3925888" y="4056063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5" name="Rectangle 73"/>
          <p:cNvSpPr>
            <a:spLocks noChangeArrowheads="1"/>
          </p:cNvSpPr>
          <p:nvPr/>
        </p:nvSpPr>
        <p:spPr bwMode="auto">
          <a:xfrm>
            <a:off x="2692400" y="4516438"/>
            <a:ext cx="1087438" cy="20018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6" name="Arc 74"/>
          <p:cNvSpPr>
            <a:spLocks/>
          </p:cNvSpPr>
          <p:nvPr/>
        </p:nvSpPr>
        <p:spPr bwMode="auto">
          <a:xfrm>
            <a:off x="2549525" y="4638675"/>
            <a:ext cx="125413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Line 75"/>
          <p:cNvSpPr>
            <a:spLocks noChangeShapeType="1"/>
          </p:cNvSpPr>
          <p:nvPr/>
        </p:nvSpPr>
        <p:spPr bwMode="auto">
          <a:xfrm>
            <a:off x="2403475" y="4679950"/>
            <a:ext cx="153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Arc 76"/>
          <p:cNvSpPr>
            <a:spLocks/>
          </p:cNvSpPr>
          <p:nvPr/>
        </p:nvSpPr>
        <p:spPr bwMode="auto">
          <a:xfrm>
            <a:off x="2549525" y="4872038"/>
            <a:ext cx="125413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>
            <a:off x="2403475" y="4906963"/>
            <a:ext cx="153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0" name="Arc 78"/>
          <p:cNvSpPr>
            <a:spLocks/>
          </p:cNvSpPr>
          <p:nvPr/>
        </p:nvSpPr>
        <p:spPr bwMode="auto">
          <a:xfrm>
            <a:off x="2555875" y="5075238"/>
            <a:ext cx="123825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Arc 79"/>
          <p:cNvSpPr>
            <a:spLocks/>
          </p:cNvSpPr>
          <p:nvPr/>
        </p:nvSpPr>
        <p:spPr bwMode="auto">
          <a:xfrm>
            <a:off x="2171700" y="5083175"/>
            <a:ext cx="123825" cy="74613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Line 80"/>
          <p:cNvSpPr>
            <a:spLocks noChangeShapeType="1"/>
          </p:cNvSpPr>
          <p:nvPr/>
        </p:nvSpPr>
        <p:spPr bwMode="auto">
          <a:xfrm>
            <a:off x="2293938" y="5116513"/>
            <a:ext cx="273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Arc 81"/>
          <p:cNvSpPr>
            <a:spLocks/>
          </p:cNvSpPr>
          <p:nvPr/>
        </p:nvSpPr>
        <p:spPr bwMode="auto">
          <a:xfrm>
            <a:off x="2549525" y="5313363"/>
            <a:ext cx="125413" cy="7461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Arc 82"/>
          <p:cNvSpPr>
            <a:spLocks/>
          </p:cNvSpPr>
          <p:nvPr/>
        </p:nvSpPr>
        <p:spPr bwMode="auto">
          <a:xfrm>
            <a:off x="2171700" y="5311775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Line 83"/>
          <p:cNvSpPr>
            <a:spLocks noChangeShapeType="1"/>
          </p:cNvSpPr>
          <p:nvPr/>
        </p:nvSpPr>
        <p:spPr bwMode="auto">
          <a:xfrm>
            <a:off x="2284413" y="5356225"/>
            <a:ext cx="273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6" name="Line 84"/>
          <p:cNvSpPr>
            <a:spLocks noChangeShapeType="1"/>
          </p:cNvSpPr>
          <p:nvPr/>
        </p:nvSpPr>
        <p:spPr bwMode="auto">
          <a:xfrm>
            <a:off x="4410075" y="3900488"/>
            <a:ext cx="0" cy="1833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8" name="Rectangle 86"/>
          <p:cNvSpPr>
            <a:spLocks noChangeArrowheads="1"/>
          </p:cNvSpPr>
          <p:nvPr/>
        </p:nvSpPr>
        <p:spPr bwMode="auto">
          <a:xfrm>
            <a:off x="5008563" y="3949700"/>
            <a:ext cx="1470025" cy="314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9" name="Rectangle 87"/>
          <p:cNvSpPr>
            <a:spLocks noChangeArrowheads="1"/>
          </p:cNvSpPr>
          <p:nvPr/>
        </p:nvSpPr>
        <p:spPr bwMode="auto">
          <a:xfrm>
            <a:off x="5008563" y="4625975"/>
            <a:ext cx="1470025" cy="2063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0" name="Rectangle 88"/>
          <p:cNvSpPr>
            <a:spLocks noChangeArrowheads="1"/>
          </p:cNvSpPr>
          <p:nvPr/>
        </p:nvSpPr>
        <p:spPr bwMode="auto">
          <a:xfrm>
            <a:off x="5008563" y="5022850"/>
            <a:ext cx="1573212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Rectangle 89"/>
          <p:cNvSpPr>
            <a:spLocks noChangeArrowheads="1"/>
          </p:cNvSpPr>
          <p:nvPr/>
        </p:nvSpPr>
        <p:spPr bwMode="auto">
          <a:xfrm>
            <a:off x="5008563" y="5419725"/>
            <a:ext cx="1470025" cy="204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2" name="Arc 90"/>
          <p:cNvSpPr>
            <a:spLocks/>
          </p:cNvSpPr>
          <p:nvPr/>
        </p:nvSpPr>
        <p:spPr bwMode="auto">
          <a:xfrm>
            <a:off x="4881563" y="4692650"/>
            <a:ext cx="123825" cy="7461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Arc 91"/>
          <p:cNvSpPr>
            <a:spLocks/>
          </p:cNvSpPr>
          <p:nvPr/>
        </p:nvSpPr>
        <p:spPr bwMode="auto">
          <a:xfrm>
            <a:off x="4406900" y="46942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Line 92"/>
          <p:cNvSpPr>
            <a:spLocks noChangeShapeType="1"/>
          </p:cNvSpPr>
          <p:nvPr/>
        </p:nvSpPr>
        <p:spPr bwMode="auto">
          <a:xfrm>
            <a:off x="4521200" y="4729163"/>
            <a:ext cx="379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Arc 93"/>
          <p:cNvSpPr>
            <a:spLocks/>
          </p:cNvSpPr>
          <p:nvPr/>
        </p:nvSpPr>
        <p:spPr bwMode="auto">
          <a:xfrm>
            <a:off x="4872038" y="5083175"/>
            <a:ext cx="123825" cy="7620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6" name="Arc 94"/>
          <p:cNvSpPr>
            <a:spLocks/>
          </p:cNvSpPr>
          <p:nvPr/>
        </p:nvSpPr>
        <p:spPr bwMode="auto">
          <a:xfrm>
            <a:off x="4406900" y="5086350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7" name="Line 95"/>
          <p:cNvSpPr>
            <a:spLocks noChangeShapeType="1"/>
          </p:cNvSpPr>
          <p:nvPr/>
        </p:nvSpPr>
        <p:spPr bwMode="auto">
          <a:xfrm>
            <a:off x="4521200" y="5126038"/>
            <a:ext cx="398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8" name="Arc 96"/>
          <p:cNvSpPr>
            <a:spLocks/>
          </p:cNvSpPr>
          <p:nvPr/>
        </p:nvSpPr>
        <p:spPr bwMode="auto">
          <a:xfrm>
            <a:off x="4865688" y="5481638"/>
            <a:ext cx="123825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9" name="Arc 97"/>
          <p:cNvSpPr>
            <a:spLocks/>
          </p:cNvSpPr>
          <p:nvPr/>
        </p:nvSpPr>
        <p:spPr bwMode="auto">
          <a:xfrm>
            <a:off x="4406900" y="5478463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0" name="Line 98"/>
          <p:cNvSpPr>
            <a:spLocks noChangeShapeType="1"/>
          </p:cNvSpPr>
          <p:nvPr/>
        </p:nvSpPr>
        <p:spPr bwMode="auto">
          <a:xfrm>
            <a:off x="4530725" y="5513388"/>
            <a:ext cx="3508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1" name="Arc 99"/>
          <p:cNvSpPr>
            <a:spLocks/>
          </p:cNvSpPr>
          <p:nvPr/>
        </p:nvSpPr>
        <p:spPr bwMode="auto">
          <a:xfrm>
            <a:off x="2395538" y="553878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2" name="Line 100"/>
          <p:cNvSpPr>
            <a:spLocks noChangeShapeType="1"/>
          </p:cNvSpPr>
          <p:nvPr/>
        </p:nvSpPr>
        <p:spPr bwMode="auto">
          <a:xfrm>
            <a:off x="2508250" y="5572125"/>
            <a:ext cx="1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Arc 101"/>
          <p:cNvSpPr>
            <a:spLocks/>
          </p:cNvSpPr>
          <p:nvPr/>
        </p:nvSpPr>
        <p:spPr bwMode="auto">
          <a:xfrm>
            <a:off x="2549525" y="5819775"/>
            <a:ext cx="125413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2"/>
          <p:cNvSpPr>
            <a:spLocks noChangeShapeType="1"/>
          </p:cNvSpPr>
          <p:nvPr/>
        </p:nvSpPr>
        <p:spPr bwMode="auto">
          <a:xfrm>
            <a:off x="2403475" y="5861050"/>
            <a:ext cx="153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Arc 103"/>
          <p:cNvSpPr>
            <a:spLocks/>
          </p:cNvSpPr>
          <p:nvPr/>
        </p:nvSpPr>
        <p:spPr bwMode="auto">
          <a:xfrm>
            <a:off x="2395538" y="6056313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04"/>
          <p:cNvSpPr>
            <a:spLocks noChangeShapeType="1"/>
          </p:cNvSpPr>
          <p:nvPr/>
        </p:nvSpPr>
        <p:spPr bwMode="auto">
          <a:xfrm>
            <a:off x="2498725" y="6097588"/>
            <a:ext cx="219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05"/>
          <p:cNvSpPr>
            <a:spLocks noChangeShapeType="1"/>
          </p:cNvSpPr>
          <p:nvPr/>
        </p:nvSpPr>
        <p:spPr bwMode="auto">
          <a:xfrm flipV="1">
            <a:off x="5751513" y="3709988"/>
            <a:ext cx="0" cy="239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Arc 106"/>
          <p:cNvSpPr>
            <a:spLocks/>
          </p:cNvSpPr>
          <p:nvPr/>
        </p:nvSpPr>
        <p:spPr bwMode="auto">
          <a:xfrm>
            <a:off x="3802063" y="6108700"/>
            <a:ext cx="123825" cy="77788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07"/>
          <p:cNvSpPr>
            <a:spLocks noChangeShapeType="1"/>
          </p:cNvSpPr>
          <p:nvPr/>
        </p:nvSpPr>
        <p:spPr bwMode="auto">
          <a:xfrm>
            <a:off x="3916363" y="6149975"/>
            <a:ext cx="1890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Arc 108"/>
          <p:cNvSpPr>
            <a:spLocks/>
          </p:cNvSpPr>
          <p:nvPr/>
        </p:nvSpPr>
        <p:spPr bwMode="auto">
          <a:xfrm>
            <a:off x="5694363" y="6329363"/>
            <a:ext cx="125412" cy="7620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" name="Line 109"/>
          <p:cNvSpPr>
            <a:spLocks noChangeShapeType="1"/>
          </p:cNvSpPr>
          <p:nvPr/>
        </p:nvSpPr>
        <p:spPr bwMode="auto">
          <a:xfrm flipV="1">
            <a:off x="3783013" y="6367463"/>
            <a:ext cx="19177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" name="Rectangle 110"/>
          <p:cNvSpPr>
            <a:spLocks noChangeArrowheads="1"/>
          </p:cNvSpPr>
          <p:nvPr/>
        </p:nvSpPr>
        <p:spPr bwMode="auto">
          <a:xfrm>
            <a:off x="6927850" y="0"/>
            <a:ext cx="20843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  <p:sp>
        <p:nvSpPr>
          <p:cNvPr id="28785" name="Rectangle 113"/>
          <p:cNvSpPr>
            <a:spLocks noChangeArrowheads="1"/>
          </p:cNvSpPr>
          <p:nvPr/>
        </p:nvSpPr>
        <p:spPr bwMode="auto">
          <a:xfrm rot="-5400000">
            <a:off x="3783806" y="4796632"/>
            <a:ext cx="987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Internal Bus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BG </a:t>
            </a:r>
            <a:r>
              <a:rPr lang="en-US" smtClean="0"/>
              <a:t>=0, </a:t>
            </a:r>
            <a:r>
              <a:rPr lang="en-US" dirty="0" smtClean="0"/>
              <a:t>the CPU can communicate with the DMA registers.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BG=1, </a:t>
            </a:r>
            <a:r>
              <a:rPr lang="en-US" dirty="0" smtClean="0"/>
              <a:t>CPU will give up the buses and DMA can directly communicate with the memory.</a:t>
            </a:r>
          </a:p>
          <a:p>
            <a:r>
              <a:rPr lang="en-US" dirty="0" smtClean="0"/>
              <a:t>DMA controller has 3 registers like address register, word count register and control register.</a:t>
            </a:r>
          </a:p>
          <a:p>
            <a:r>
              <a:rPr lang="en-US" dirty="0" smtClean="0"/>
              <a:t>The address register contains an address to specify the desired location in memory.</a:t>
            </a:r>
          </a:p>
          <a:p>
            <a:r>
              <a:rPr lang="en-US" dirty="0" smtClean="0"/>
              <a:t>The word count register holds the number of words to be transferred.</a:t>
            </a:r>
          </a:p>
          <a:p>
            <a:r>
              <a:rPr lang="en-US" dirty="0" smtClean="0"/>
              <a:t>The control register specifies the modes of transfer.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3038"/>
            <a:ext cx="8951913" cy="658812"/>
          </a:xfrm>
          <a:noFill/>
          <a:ln/>
        </p:spPr>
        <p:txBody>
          <a:bodyPr anchor="ctr"/>
          <a:lstStyle/>
          <a:p>
            <a:r>
              <a:rPr lang="en-US" altLang="ko-KR" sz="2800"/>
              <a:t>DMA  I/O  OPERATION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34975" y="815975"/>
            <a:ext cx="8118475" cy="5689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Starting an I/O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- CPU executes instruction to      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Load Memory Address Register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Load Word Counter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Load Function(Read or Write) to be performed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Issue a GO command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Upon receiving a GO Command DMA performs I/O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operation as follows independently from CPU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Input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[1] Input Device &lt;- R (Read control signal)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[2] Buffer(DMA Controller) &lt;- Input Byte; and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assembles the byte into a word until word is full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[4] M &lt;- memory address, W(Write control signal)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[5] Address Reg &lt;- Address Reg +1;  WC(Word Counter) &lt;- WC - 1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[6] If WC = 0, then Interrupt to acknowledge done, else go to [1] 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Output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[1] M &lt;- M Address, 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M Address R &lt;- M Address R + 1, WC &lt;- WC - 1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[2] Disassemble the word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[3] Buffer &lt;- One byte; Output Device &lt;- W, for all disassembled bytes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[4] If WC = 0, then Interrupt to acknowledge done, else go to [1]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059613" y="0"/>
            <a:ext cx="20843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5263"/>
            <a:ext cx="9004300" cy="579437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CYCLE  STEALING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23850" y="1054100"/>
            <a:ext cx="8696325" cy="5289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While DMA I/O takes place, CPU is also executing instructions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DMA Controller and CPU both access Memory -&gt; Memory Access Conflict 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Memory Bus Controller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- Coordinating the activities of all devices requesting memory access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- Priority System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Memory accesses by CPU and DMA Controller are interwoven,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	with the top priority given to DMA Controller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-&gt; Cycle Stealing 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Cycle Steal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CPU is usually much faster than I/O(DMA), thus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  	CPU uses the most of the memory cycles         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DMA Controller steals the memory cycles from CPU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For those stolen cycles, CPU remains idle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For those slow CPU, DMA Controller may steal most of the memory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	cycles which may cause CPU remain idle long time    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927850" y="0"/>
            <a:ext cx="20843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68338" y="254000"/>
            <a:ext cx="7675562" cy="500063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INPUT/OUTPUT 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902450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46150"/>
            <a:ext cx="8462962" cy="56276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Provides a method for transferring information between internal storage (such as memory and CPU registers) and external I/O devices</a:t>
            </a:r>
          </a:p>
          <a:p>
            <a:r>
              <a:rPr lang="en-US" altLang="ko-KR" sz="2000"/>
              <a:t>Resolves the </a:t>
            </a:r>
            <a:r>
              <a:rPr lang="en-US" altLang="ko-KR" sz="2000" i="1"/>
              <a:t>differences</a:t>
            </a:r>
            <a:r>
              <a:rPr lang="en-US" altLang="ko-KR" sz="2000"/>
              <a:t>  between the computer and peripheral devices</a:t>
            </a:r>
          </a:p>
          <a:p>
            <a:pPr lvl="1"/>
            <a:r>
              <a:rPr lang="en-US" altLang="ko-KR" sz="1600"/>
              <a:t>Peripherals - Electromechanical Devices </a:t>
            </a:r>
          </a:p>
          <a:p>
            <a:pPr lvl="1"/>
            <a:r>
              <a:rPr lang="en-US" altLang="ko-KR" sz="1600"/>
              <a:t>CPU or Memory - Electronic Device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Data Transfer Rate </a:t>
            </a:r>
          </a:p>
          <a:p>
            <a:pPr lvl="2"/>
            <a:r>
              <a:rPr lang="en-US" altLang="ko-KR" sz="1600"/>
              <a:t>Peripherals - Usually slower </a:t>
            </a:r>
          </a:p>
          <a:p>
            <a:pPr lvl="2"/>
            <a:r>
              <a:rPr lang="en-US" altLang="ko-KR" sz="1600"/>
              <a:t>CPU or Memory - Usually faster than peripherals</a:t>
            </a:r>
          </a:p>
          <a:p>
            <a:pPr lvl="3"/>
            <a:r>
              <a:rPr lang="en-US" altLang="ko-KR" sz="1200"/>
              <a:t>Some kinds of Synchronization mechanism may be needed</a:t>
            </a:r>
          </a:p>
          <a:p>
            <a:pPr lvl="1">
              <a:buFontTx/>
              <a:buNone/>
            </a:pPr>
            <a:endParaRPr lang="en-US" altLang="ko-KR" sz="1600"/>
          </a:p>
          <a:p>
            <a:pPr lvl="1"/>
            <a:r>
              <a:rPr lang="en-US" altLang="ko-KR" sz="1600"/>
              <a:t> Unit of Information</a:t>
            </a:r>
          </a:p>
          <a:p>
            <a:pPr lvl="2"/>
            <a:r>
              <a:rPr lang="en-US" altLang="ko-KR" sz="1600"/>
              <a:t>Peripherals – Byte, Block, …</a:t>
            </a:r>
          </a:p>
          <a:p>
            <a:pPr lvl="2"/>
            <a:r>
              <a:rPr lang="en-US" altLang="ko-KR" sz="1600"/>
              <a:t>CPU or Memory – Word</a:t>
            </a:r>
          </a:p>
          <a:p>
            <a:pPr lvl="2"/>
            <a:endParaRPr lang="en-US" altLang="ko-KR" sz="1600"/>
          </a:p>
          <a:p>
            <a:pPr lvl="1"/>
            <a:r>
              <a:rPr lang="en-US" altLang="ko-KR" sz="1600"/>
              <a:t>Data representations may differ</a:t>
            </a:r>
            <a:endParaRPr lang="en-US" altLang="ko-K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0975"/>
            <a:ext cx="8826500" cy="631825"/>
          </a:xfrm>
          <a:noFill/>
          <a:ln/>
        </p:spPr>
        <p:txBody>
          <a:bodyPr anchor="ctr"/>
          <a:lstStyle/>
          <a:p>
            <a:r>
              <a:rPr lang="en-US" altLang="ko-KR" sz="2800"/>
              <a:t>DMA  TRANSFER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790825" y="1025525"/>
            <a:ext cx="2084388" cy="1220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741613" y="1500188"/>
            <a:ext cx="409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BG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741613" y="1778000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BR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78225" y="1589088"/>
            <a:ext cx="50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CPU</a:t>
            </a:r>
          </a:p>
        </p:txBody>
      </p:sp>
      <p:sp>
        <p:nvSpPr>
          <p:cNvPr id="31751" name="Arc 7"/>
          <p:cNvSpPr>
            <a:spLocks/>
          </p:cNvSpPr>
          <p:nvPr/>
        </p:nvSpPr>
        <p:spPr bwMode="auto">
          <a:xfrm>
            <a:off x="2620963" y="1284288"/>
            <a:ext cx="147637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125538" y="1335088"/>
            <a:ext cx="1511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481138" y="1622425"/>
            <a:ext cx="1319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rc 10"/>
          <p:cNvSpPr>
            <a:spLocks/>
          </p:cNvSpPr>
          <p:nvPr/>
        </p:nvSpPr>
        <p:spPr bwMode="auto">
          <a:xfrm>
            <a:off x="2627313" y="1851025"/>
            <a:ext cx="147637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1819275" y="1900238"/>
            <a:ext cx="817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851150" y="204152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3281363" y="204152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3792538" y="204152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330700" y="2041525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31760" name="Arc 16"/>
          <p:cNvSpPr>
            <a:spLocks/>
          </p:cNvSpPr>
          <p:nvPr/>
        </p:nvSpPr>
        <p:spPr bwMode="auto">
          <a:xfrm>
            <a:off x="2987675" y="2411413"/>
            <a:ext cx="117475" cy="1206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3046413" y="2252663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rc 18"/>
          <p:cNvSpPr>
            <a:spLocks/>
          </p:cNvSpPr>
          <p:nvPr/>
        </p:nvSpPr>
        <p:spPr bwMode="auto">
          <a:xfrm>
            <a:off x="3513138" y="2700338"/>
            <a:ext cx="115887" cy="1206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3570288" y="2252663"/>
            <a:ext cx="0" cy="458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rc 20"/>
          <p:cNvSpPr>
            <a:spLocks/>
          </p:cNvSpPr>
          <p:nvPr/>
        </p:nvSpPr>
        <p:spPr bwMode="auto">
          <a:xfrm>
            <a:off x="4037013" y="3268663"/>
            <a:ext cx="117475" cy="11747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094163" y="2247900"/>
            <a:ext cx="0" cy="1031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rc 22"/>
          <p:cNvSpPr>
            <a:spLocks/>
          </p:cNvSpPr>
          <p:nvPr/>
        </p:nvSpPr>
        <p:spPr bwMode="auto">
          <a:xfrm>
            <a:off x="4560888" y="2990850"/>
            <a:ext cx="119062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Arc 23"/>
          <p:cNvSpPr>
            <a:spLocks/>
          </p:cNvSpPr>
          <p:nvPr/>
        </p:nvSpPr>
        <p:spPr bwMode="auto">
          <a:xfrm>
            <a:off x="4560888" y="2252663"/>
            <a:ext cx="119062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619625" y="2373313"/>
            <a:ext cx="0" cy="628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2757488" y="1198563"/>
            <a:ext cx="8080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Interrupt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522913" y="1025525"/>
            <a:ext cx="2127250" cy="1220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749925" y="1411288"/>
            <a:ext cx="13462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Random-access</a:t>
            </a:r>
          </a:p>
          <a:p>
            <a:pPr defTabSz="762000" eaLnBrk="1"/>
            <a:endParaRPr lang="en-US" altLang="ko-KR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749925" y="1589088"/>
            <a:ext cx="1585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memory unit (RAM)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5643563" y="204152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6075363" y="204152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6583363" y="204152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7121525" y="2041525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31777" name="Arc 33"/>
          <p:cNvSpPr>
            <a:spLocks/>
          </p:cNvSpPr>
          <p:nvPr/>
        </p:nvSpPr>
        <p:spPr bwMode="auto">
          <a:xfrm>
            <a:off x="5780088" y="2252663"/>
            <a:ext cx="117475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H="1">
            <a:off x="5838825" y="2373313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Arc 35"/>
          <p:cNvSpPr>
            <a:spLocks/>
          </p:cNvSpPr>
          <p:nvPr/>
        </p:nvSpPr>
        <p:spPr bwMode="auto">
          <a:xfrm>
            <a:off x="6305550" y="2252663"/>
            <a:ext cx="115888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362700" y="2373313"/>
            <a:ext cx="0" cy="454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Arc 37"/>
          <p:cNvSpPr>
            <a:spLocks/>
          </p:cNvSpPr>
          <p:nvPr/>
        </p:nvSpPr>
        <p:spPr bwMode="auto">
          <a:xfrm>
            <a:off x="6829425" y="2252663"/>
            <a:ext cx="117475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6886575" y="2373313"/>
            <a:ext cx="0" cy="1023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Arc 39"/>
          <p:cNvSpPr>
            <a:spLocks/>
          </p:cNvSpPr>
          <p:nvPr/>
        </p:nvSpPr>
        <p:spPr bwMode="auto">
          <a:xfrm>
            <a:off x="7353300" y="2990850"/>
            <a:ext cx="119063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Arc 40"/>
          <p:cNvSpPr>
            <a:spLocks/>
          </p:cNvSpPr>
          <p:nvPr/>
        </p:nvSpPr>
        <p:spPr bwMode="auto">
          <a:xfrm>
            <a:off x="7353300" y="2252663"/>
            <a:ext cx="119063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7412038" y="2373313"/>
            <a:ext cx="0" cy="628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790825" y="4197350"/>
            <a:ext cx="2066925" cy="16113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2741613" y="49926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BR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2741613" y="5262563"/>
            <a:ext cx="409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BG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2773363" y="418147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3208338" y="418147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3802063" y="418147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</a:t>
            </a:r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4346575" y="4171950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31793" name="Arc 49"/>
          <p:cNvSpPr>
            <a:spLocks/>
          </p:cNvSpPr>
          <p:nvPr/>
        </p:nvSpPr>
        <p:spPr bwMode="auto">
          <a:xfrm>
            <a:off x="2987675" y="4060825"/>
            <a:ext cx="117475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Arc 50"/>
          <p:cNvSpPr>
            <a:spLocks/>
          </p:cNvSpPr>
          <p:nvPr/>
        </p:nvSpPr>
        <p:spPr bwMode="auto">
          <a:xfrm>
            <a:off x="2987675" y="2530475"/>
            <a:ext cx="117475" cy="119063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3046413" y="2649538"/>
            <a:ext cx="0" cy="1420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Arc 52"/>
          <p:cNvSpPr>
            <a:spLocks/>
          </p:cNvSpPr>
          <p:nvPr/>
        </p:nvSpPr>
        <p:spPr bwMode="auto">
          <a:xfrm>
            <a:off x="3517900" y="4060825"/>
            <a:ext cx="119063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Arc 53"/>
          <p:cNvSpPr>
            <a:spLocks/>
          </p:cNvSpPr>
          <p:nvPr/>
        </p:nvSpPr>
        <p:spPr bwMode="auto">
          <a:xfrm>
            <a:off x="3513138" y="2817813"/>
            <a:ext cx="115887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>
            <a:off x="3570288" y="2938463"/>
            <a:ext cx="0" cy="11318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Arc 55"/>
          <p:cNvSpPr>
            <a:spLocks/>
          </p:cNvSpPr>
          <p:nvPr/>
        </p:nvSpPr>
        <p:spPr bwMode="auto">
          <a:xfrm>
            <a:off x="4037013" y="3386138"/>
            <a:ext cx="117475" cy="119062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>
            <a:off x="4094163" y="3505200"/>
            <a:ext cx="0" cy="6905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1" name="Arc 57"/>
          <p:cNvSpPr>
            <a:spLocks/>
          </p:cNvSpPr>
          <p:nvPr/>
        </p:nvSpPr>
        <p:spPr bwMode="auto">
          <a:xfrm>
            <a:off x="4560888" y="4060825"/>
            <a:ext cx="119062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2" name="Arc 58"/>
          <p:cNvSpPr>
            <a:spLocks/>
          </p:cNvSpPr>
          <p:nvPr/>
        </p:nvSpPr>
        <p:spPr bwMode="auto">
          <a:xfrm>
            <a:off x="4560888" y="3109913"/>
            <a:ext cx="119062" cy="11747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>
            <a:off x="4619625" y="3227388"/>
            <a:ext cx="0" cy="842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2757488" y="5554663"/>
            <a:ext cx="8080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Interrupt</a:t>
            </a:r>
          </a:p>
        </p:txBody>
      </p:sp>
      <p:sp>
        <p:nvSpPr>
          <p:cNvPr id="31805" name="Arc 61"/>
          <p:cNvSpPr>
            <a:spLocks/>
          </p:cNvSpPr>
          <p:nvPr/>
        </p:nvSpPr>
        <p:spPr bwMode="auto">
          <a:xfrm>
            <a:off x="2640013" y="4484688"/>
            <a:ext cx="146050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Line 62"/>
          <p:cNvSpPr>
            <a:spLocks noChangeShapeType="1"/>
          </p:cNvSpPr>
          <p:nvPr/>
        </p:nvSpPr>
        <p:spPr bwMode="auto">
          <a:xfrm>
            <a:off x="2511425" y="4533900"/>
            <a:ext cx="1381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7" name="Arc 63"/>
          <p:cNvSpPr>
            <a:spLocks/>
          </p:cNvSpPr>
          <p:nvPr/>
        </p:nvSpPr>
        <p:spPr bwMode="auto">
          <a:xfrm>
            <a:off x="2640013" y="4772025"/>
            <a:ext cx="146050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8" name="Line 64"/>
          <p:cNvSpPr>
            <a:spLocks noChangeShapeType="1"/>
          </p:cNvSpPr>
          <p:nvPr/>
        </p:nvSpPr>
        <p:spPr bwMode="auto">
          <a:xfrm>
            <a:off x="2249488" y="4818063"/>
            <a:ext cx="400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1812925" y="5103813"/>
            <a:ext cx="971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2743200" y="4441825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DS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2743200" y="4711700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RS</a:t>
            </a:r>
          </a:p>
        </p:txBody>
      </p:sp>
      <p:sp>
        <p:nvSpPr>
          <p:cNvPr id="31812" name="Arc 68"/>
          <p:cNvSpPr>
            <a:spLocks/>
          </p:cNvSpPr>
          <p:nvPr/>
        </p:nvSpPr>
        <p:spPr bwMode="auto">
          <a:xfrm>
            <a:off x="2640013" y="5338763"/>
            <a:ext cx="146050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>
            <a:off x="1468438" y="5391150"/>
            <a:ext cx="1192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4" name="Line 70"/>
          <p:cNvSpPr>
            <a:spLocks noChangeShapeType="1"/>
          </p:cNvSpPr>
          <p:nvPr/>
        </p:nvSpPr>
        <p:spPr bwMode="auto">
          <a:xfrm>
            <a:off x="1114425" y="5665788"/>
            <a:ext cx="1674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3683000" y="4760913"/>
            <a:ext cx="527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DMA</a:t>
            </a:r>
          </a:p>
          <a:p>
            <a:pPr defTabSz="762000" eaLnBrk="1"/>
            <a:endParaRPr lang="en-US" altLang="ko-KR"/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3484563" y="4935538"/>
            <a:ext cx="909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Controller</a:t>
            </a:r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6632575" y="4197350"/>
            <a:ext cx="1017588" cy="16113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6907213" y="4697413"/>
            <a:ext cx="3857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</a:t>
            </a:r>
          </a:p>
          <a:p>
            <a:pPr defTabSz="762000" eaLnBrk="1"/>
            <a:endParaRPr lang="en-US" altLang="ko-KR"/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6586538" y="4875213"/>
            <a:ext cx="9255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Peripheral</a:t>
            </a:r>
          </a:p>
          <a:p>
            <a:pPr defTabSz="762000" eaLnBrk="1"/>
            <a:endParaRPr lang="en-US" altLang="ko-KR"/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6737350" y="5049838"/>
            <a:ext cx="654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device</a:t>
            </a:r>
          </a:p>
        </p:txBody>
      </p:sp>
      <p:sp>
        <p:nvSpPr>
          <p:cNvPr id="31821" name="Arc 77"/>
          <p:cNvSpPr>
            <a:spLocks/>
          </p:cNvSpPr>
          <p:nvPr/>
        </p:nvSpPr>
        <p:spPr bwMode="auto">
          <a:xfrm>
            <a:off x="6480175" y="4559300"/>
            <a:ext cx="146050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>
            <a:off x="4865688" y="4613275"/>
            <a:ext cx="163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Arc 79"/>
          <p:cNvSpPr>
            <a:spLocks/>
          </p:cNvSpPr>
          <p:nvPr/>
        </p:nvSpPr>
        <p:spPr bwMode="auto">
          <a:xfrm>
            <a:off x="4881563" y="5434013"/>
            <a:ext cx="146050" cy="952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4" name="Line 80"/>
          <p:cNvSpPr>
            <a:spLocks noChangeShapeType="1"/>
          </p:cNvSpPr>
          <p:nvPr/>
        </p:nvSpPr>
        <p:spPr bwMode="auto">
          <a:xfrm>
            <a:off x="5011738" y="5475288"/>
            <a:ext cx="15890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5040313" y="5251450"/>
            <a:ext cx="1119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DMA request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5273675" y="4384675"/>
            <a:ext cx="8651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DMA ack.</a:t>
            </a:r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3052763" y="2536825"/>
            <a:ext cx="27860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>
            <a:off x="3578225" y="2822575"/>
            <a:ext cx="277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4643438" y="2332038"/>
            <a:ext cx="1112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 control</a:t>
            </a: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4660900" y="2620963"/>
            <a:ext cx="1122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Write control</a:t>
            </a:r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>
            <a:off x="4441825" y="3121025"/>
            <a:ext cx="32083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>
            <a:off x="2174875" y="3397250"/>
            <a:ext cx="4735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3" name="Rectangle 89"/>
          <p:cNvSpPr>
            <a:spLocks noChangeArrowheads="1"/>
          </p:cNvSpPr>
          <p:nvPr/>
        </p:nvSpPr>
        <p:spPr bwMode="auto">
          <a:xfrm>
            <a:off x="4695825" y="2911475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4676775" y="3186113"/>
            <a:ext cx="1103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 bus</a:t>
            </a:r>
          </a:p>
        </p:txBody>
      </p:sp>
      <p:sp>
        <p:nvSpPr>
          <p:cNvPr id="31835" name="Arc 91"/>
          <p:cNvSpPr>
            <a:spLocks/>
          </p:cNvSpPr>
          <p:nvPr/>
        </p:nvSpPr>
        <p:spPr bwMode="auto">
          <a:xfrm>
            <a:off x="7353300" y="4060825"/>
            <a:ext cx="119063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6" name="Arc 92"/>
          <p:cNvSpPr>
            <a:spLocks/>
          </p:cNvSpPr>
          <p:nvPr/>
        </p:nvSpPr>
        <p:spPr bwMode="auto">
          <a:xfrm>
            <a:off x="7353300" y="3109913"/>
            <a:ext cx="119063" cy="11747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7" name="Line 93"/>
          <p:cNvSpPr>
            <a:spLocks noChangeShapeType="1"/>
          </p:cNvSpPr>
          <p:nvPr/>
        </p:nvSpPr>
        <p:spPr bwMode="auto">
          <a:xfrm>
            <a:off x="7412038" y="3227388"/>
            <a:ext cx="0" cy="842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1982788" y="3625850"/>
            <a:ext cx="7889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</a:t>
            </a:r>
          </a:p>
          <a:p>
            <a:pPr defTabSz="762000" eaLnBrk="1"/>
            <a:endParaRPr lang="en-US" altLang="ko-KR"/>
          </a:p>
        </p:txBody>
      </p:sp>
      <p:sp>
        <p:nvSpPr>
          <p:cNvPr id="31839" name="Rectangle 95"/>
          <p:cNvSpPr>
            <a:spLocks noChangeArrowheads="1"/>
          </p:cNvSpPr>
          <p:nvPr/>
        </p:nvSpPr>
        <p:spPr bwMode="auto">
          <a:xfrm>
            <a:off x="2081213" y="3771900"/>
            <a:ext cx="611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select</a:t>
            </a:r>
          </a:p>
        </p:txBody>
      </p:sp>
      <p:sp>
        <p:nvSpPr>
          <p:cNvPr id="31840" name="Rectangle 96"/>
          <p:cNvSpPr>
            <a:spLocks noChangeArrowheads="1"/>
          </p:cNvSpPr>
          <p:nvPr/>
        </p:nvSpPr>
        <p:spPr bwMode="auto">
          <a:xfrm>
            <a:off x="2005013" y="3617913"/>
            <a:ext cx="755650" cy="403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Arc 97"/>
          <p:cNvSpPr>
            <a:spLocks/>
          </p:cNvSpPr>
          <p:nvPr/>
        </p:nvSpPr>
        <p:spPr bwMode="auto">
          <a:xfrm>
            <a:off x="2370138" y="3481388"/>
            <a:ext cx="119062" cy="11906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>
            <a:off x="2428875" y="3405188"/>
            <a:ext cx="0" cy="87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3" name="Line 99"/>
          <p:cNvSpPr>
            <a:spLocks noChangeShapeType="1"/>
          </p:cNvSpPr>
          <p:nvPr/>
        </p:nvSpPr>
        <p:spPr bwMode="auto">
          <a:xfrm>
            <a:off x="2520950" y="4032250"/>
            <a:ext cx="0" cy="506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>
            <a:off x="2259013" y="4037013"/>
            <a:ext cx="0" cy="785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>
            <a:off x="1812925" y="1903413"/>
            <a:ext cx="0" cy="3205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7" name="Line 103"/>
          <p:cNvSpPr>
            <a:spLocks noChangeShapeType="1"/>
          </p:cNvSpPr>
          <p:nvPr/>
        </p:nvSpPr>
        <p:spPr bwMode="auto">
          <a:xfrm>
            <a:off x="1117600" y="1320800"/>
            <a:ext cx="0" cy="4349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8" name="Rectangle 104"/>
          <p:cNvSpPr>
            <a:spLocks noChangeArrowheads="1"/>
          </p:cNvSpPr>
          <p:nvPr/>
        </p:nvSpPr>
        <p:spPr bwMode="auto">
          <a:xfrm>
            <a:off x="6937375" y="0"/>
            <a:ext cx="20843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  <p:sp>
        <p:nvSpPr>
          <p:cNvPr id="31850" name="Line 106"/>
          <p:cNvSpPr>
            <a:spLocks noChangeShapeType="1"/>
          </p:cNvSpPr>
          <p:nvPr/>
        </p:nvSpPr>
        <p:spPr bwMode="auto">
          <a:xfrm>
            <a:off x="1479550" y="1608138"/>
            <a:ext cx="0" cy="3805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42" y="282262"/>
            <a:ext cx="8229600" cy="549894"/>
          </a:xfrm>
        </p:spPr>
        <p:txBody>
          <a:bodyPr/>
          <a:lstStyle/>
          <a:p>
            <a:r>
              <a:rPr lang="en-US" sz="3600" dirty="0"/>
              <a:t>Reentrant code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 computer program or routine is described as </a:t>
            </a:r>
            <a:r>
              <a:rPr lang="en-US" sz="2000" b="1"/>
              <a:t>reentrant</a:t>
            </a:r>
            <a:r>
              <a:rPr lang="en-US" sz="2000"/>
              <a:t> if the routine can be re-entered while it is already running (i.e it can be safely executed concurrently).</a:t>
            </a:r>
          </a:p>
          <a:p>
            <a:pPr>
              <a:lnSpc>
                <a:spcPct val="80000"/>
              </a:lnSpc>
            </a:pPr>
            <a:r>
              <a:rPr lang="en-US" sz="2000"/>
              <a:t>To be reentrant, a computer program or routine: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hold no static (or global) non-constant data.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not return the address to static (or global) non-constant data.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work only on the data provided to it by the caller. 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not modify its own code. (unless executing in its own unique thread storage)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not call non-reentrant computer programs or routines. </a:t>
            </a:r>
          </a:p>
          <a:p>
            <a:pPr>
              <a:lnSpc>
                <a:spcPct val="80000"/>
              </a:lnSpc>
            </a:pPr>
            <a:r>
              <a:rPr lang="en-US" sz="2000"/>
              <a:t>Example of non-reentrant code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g_var =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f() 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{ g_var = g_var + 2;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   return g_var;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g()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return f() + 2;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} 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534400" cy="6477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In the above, f depends on a non-constant global variable </a:t>
            </a:r>
            <a:r>
              <a:rPr lang="en-US" sz="2000" i="1" dirty="0" err="1" smtClean="0"/>
              <a:t>g_var</a:t>
            </a:r>
            <a:r>
              <a:rPr lang="en-US" sz="2000" dirty="0"/>
              <a:t>; thus, if two threads execute it and access </a:t>
            </a:r>
            <a:r>
              <a:rPr lang="en-US" sz="2000" dirty="0" err="1"/>
              <a:t>g_var</a:t>
            </a:r>
            <a:r>
              <a:rPr lang="en-US" sz="2000" dirty="0"/>
              <a:t> concurrently, then the result varies depending on the timing of the execution. Hence, f is not reentrant. Neither is g; it calls f, which is not reentrant.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 for reentrant code: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f(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{ 	return </a:t>
            </a:r>
            <a:r>
              <a:rPr lang="en-US" sz="2000" dirty="0" err="1"/>
              <a:t>i</a:t>
            </a:r>
            <a:r>
              <a:rPr lang="en-US" sz="2000" dirty="0"/>
              <a:t> + 2;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g(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{ return f(</a:t>
            </a:r>
            <a:r>
              <a:rPr lang="en-US" sz="2000" dirty="0" err="1"/>
              <a:t>i</a:t>
            </a:r>
            <a:r>
              <a:rPr lang="en-US" sz="2000" dirty="0"/>
              <a:t>) + 2; </a:t>
            </a: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241300"/>
            <a:ext cx="7974012" cy="549275"/>
          </a:xfrm>
          <a:noFill/>
          <a:ln/>
        </p:spPr>
        <p:txBody>
          <a:bodyPr anchor="ctr"/>
          <a:lstStyle/>
          <a:p>
            <a:r>
              <a:rPr lang="en-US" altLang="ko-KR" sz="2800"/>
              <a:t>I/O  BUS  AND  INTERFACE  MODULES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38125" y="3062288"/>
            <a:ext cx="64897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Each peripheral has an interface module associated with it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Interface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06525" y="4156075"/>
            <a:ext cx="638810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Decodes the device address (device code)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Decodes the commands (operation)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Provides signals for the peripheral controller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Synchronizes the data flow and supervises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the transfer rate between peripheral and CPU or Memory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47650" y="5597525"/>
            <a:ext cx="2527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Typical I/O instruction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756150" y="6208713"/>
            <a:ext cx="9731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(Command)</a:t>
            </a:r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2041525" y="5924550"/>
            <a:ext cx="835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Op. code</a:t>
            </a:r>
          </a:p>
        </p:txBody>
      </p:sp>
      <p:sp>
        <p:nvSpPr>
          <p:cNvPr id="7235" name="Rectangle 67"/>
          <p:cNvSpPr>
            <a:spLocks noChangeArrowheads="1"/>
          </p:cNvSpPr>
          <p:nvPr/>
        </p:nvSpPr>
        <p:spPr bwMode="auto">
          <a:xfrm>
            <a:off x="3194050" y="5943600"/>
            <a:ext cx="12954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Device address</a:t>
            </a:r>
          </a:p>
        </p:txBody>
      </p:sp>
      <p:sp>
        <p:nvSpPr>
          <p:cNvPr id="7236" name="Rectangle 68"/>
          <p:cNvSpPr>
            <a:spLocks noChangeArrowheads="1"/>
          </p:cNvSpPr>
          <p:nvPr/>
        </p:nvSpPr>
        <p:spPr bwMode="auto">
          <a:xfrm>
            <a:off x="4630738" y="5934075"/>
            <a:ext cx="12255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Function code</a:t>
            </a:r>
          </a:p>
        </p:txBody>
      </p:sp>
      <p:sp>
        <p:nvSpPr>
          <p:cNvPr id="7237" name="Rectangle 69"/>
          <p:cNvSpPr>
            <a:spLocks noChangeArrowheads="1"/>
          </p:cNvSpPr>
          <p:nvPr/>
        </p:nvSpPr>
        <p:spPr bwMode="auto">
          <a:xfrm>
            <a:off x="1876425" y="5946775"/>
            <a:ext cx="1331913" cy="265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Rectangle 70"/>
          <p:cNvSpPr>
            <a:spLocks noChangeArrowheads="1"/>
          </p:cNvSpPr>
          <p:nvPr/>
        </p:nvSpPr>
        <p:spPr bwMode="auto">
          <a:xfrm>
            <a:off x="3205163" y="5946775"/>
            <a:ext cx="1330325" cy="265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9" name="Rectangle 71"/>
          <p:cNvSpPr>
            <a:spLocks noChangeArrowheads="1"/>
          </p:cNvSpPr>
          <p:nvPr/>
        </p:nvSpPr>
        <p:spPr bwMode="auto">
          <a:xfrm>
            <a:off x="4532313" y="5946775"/>
            <a:ext cx="1330325" cy="265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7016750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79613" y="1181100"/>
            <a:ext cx="9239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Processor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982913" y="1979613"/>
            <a:ext cx="814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947988" y="2525713"/>
            <a:ext cx="8826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Keyboard</a:t>
            </a:r>
          </a:p>
          <a:p>
            <a:pPr defTabSz="762000" eaLnBrk="1"/>
            <a:endParaRPr lang="en-US" altLang="ko-KR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154363" y="2673350"/>
            <a:ext cx="452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and</a:t>
            </a:r>
          </a:p>
          <a:p>
            <a:pPr defTabSz="762000" eaLnBrk="1"/>
            <a:endParaRPr lang="en-US" altLang="ko-KR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036888" y="2824163"/>
            <a:ext cx="706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display</a:t>
            </a:r>
          </a:p>
          <a:p>
            <a:pPr defTabSz="762000" eaLnBrk="1"/>
            <a:endParaRPr lang="en-US" altLang="ko-KR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998788" y="2971800"/>
            <a:ext cx="773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terminal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772150" y="2643188"/>
            <a:ext cx="8413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Magnetic</a:t>
            </a:r>
          </a:p>
          <a:p>
            <a:pPr defTabSz="762000" eaLnBrk="1"/>
            <a:endParaRPr lang="en-US" altLang="ko-KR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934075" y="2790825"/>
            <a:ext cx="4937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tape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979738" y="2527300"/>
            <a:ext cx="788987" cy="650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028950" y="1984375"/>
            <a:ext cx="701675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3390900" y="2220913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3390900" y="1300163"/>
            <a:ext cx="0" cy="684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3175000" y="1481138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V="1">
            <a:off x="3609975" y="1119188"/>
            <a:ext cx="0" cy="865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2863850" y="1498600"/>
            <a:ext cx="3840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863850" y="1316038"/>
            <a:ext cx="3840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859088" y="1135063"/>
            <a:ext cx="384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019300" y="1012825"/>
            <a:ext cx="842963" cy="585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3141663" y="1471613"/>
            <a:ext cx="52387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auto">
          <a:xfrm>
            <a:off x="3357563" y="1290638"/>
            <a:ext cx="49212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auto">
          <a:xfrm>
            <a:off x="3576638" y="1108075"/>
            <a:ext cx="50800" cy="444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3989388" y="2703513"/>
            <a:ext cx="671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Printer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3930650" y="1979613"/>
            <a:ext cx="814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3971925" y="2527300"/>
            <a:ext cx="703263" cy="650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971925" y="1984375"/>
            <a:ext cx="703263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4324350" y="2220913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 flipV="1">
            <a:off x="4324350" y="1300163"/>
            <a:ext cx="0" cy="684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V="1">
            <a:off x="4106863" y="1481138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V="1">
            <a:off x="4540250" y="1119188"/>
            <a:ext cx="0" cy="865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>
            <a:off x="4087813" y="1471613"/>
            <a:ext cx="381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4306888" y="1290638"/>
            <a:ext cx="381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4521200" y="1108075"/>
            <a:ext cx="38100" cy="444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4852988" y="1979613"/>
            <a:ext cx="814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4879975" y="2527300"/>
            <a:ext cx="717550" cy="6429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4916488" y="1984375"/>
            <a:ext cx="690562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>
            <a:off x="5268913" y="2212975"/>
            <a:ext cx="0" cy="319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5268913" y="1300163"/>
            <a:ext cx="0" cy="684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 flipV="1">
            <a:off x="5051425" y="1481138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 flipV="1">
            <a:off x="5484813" y="1119188"/>
            <a:ext cx="0" cy="865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4" name="Oval 46"/>
          <p:cNvSpPr>
            <a:spLocks noChangeArrowheads="1"/>
          </p:cNvSpPr>
          <p:nvPr/>
        </p:nvSpPr>
        <p:spPr bwMode="auto">
          <a:xfrm>
            <a:off x="5019675" y="1471613"/>
            <a:ext cx="508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6" name="Oval 48"/>
          <p:cNvSpPr>
            <a:spLocks noChangeArrowheads="1"/>
          </p:cNvSpPr>
          <p:nvPr/>
        </p:nvSpPr>
        <p:spPr bwMode="auto">
          <a:xfrm>
            <a:off x="5453063" y="1108075"/>
            <a:ext cx="52387" cy="444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5791200" y="1979613"/>
            <a:ext cx="814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5821363" y="2527300"/>
            <a:ext cx="730250" cy="650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5849938" y="1984375"/>
            <a:ext cx="701675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0" name="Line 52"/>
          <p:cNvSpPr>
            <a:spLocks noChangeShapeType="1"/>
          </p:cNvSpPr>
          <p:nvPr/>
        </p:nvSpPr>
        <p:spPr bwMode="auto">
          <a:xfrm>
            <a:off x="6211888" y="2212975"/>
            <a:ext cx="0" cy="319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Line 53"/>
          <p:cNvSpPr>
            <a:spLocks noChangeShapeType="1"/>
          </p:cNvSpPr>
          <p:nvPr/>
        </p:nvSpPr>
        <p:spPr bwMode="auto">
          <a:xfrm flipV="1">
            <a:off x="6211888" y="1300163"/>
            <a:ext cx="0" cy="684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 flipV="1">
            <a:off x="6430963" y="1119188"/>
            <a:ext cx="0" cy="865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>
            <a:off x="5964238" y="1471613"/>
            <a:ext cx="508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5" name="Oval 57"/>
          <p:cNvSpPr>
            <a:spLocks noChangeArrowheads="1"/>
          </p:cNvSpPr>
          <p:nvPr/>
        </p:nvSpPr>
        <p:spPr bwMode="auto">
          <a:xfrm>
            <a:off x="6186488" y="1290638"/>
            <a:ext cx="52387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6" name="Oval 58"/>
          <p:cNvSpPr>
            <a:spLocks noChangeArrowheads="1"/>
          </p:cNvSpPr>
          <p:nvPr/>
        </p:nvSpPr>
        <p:spPr bwMode="auto">
          <a:xfrm>
            <a:off x="6397625" y="1108075"/>
            <a:ext cx="50800" cy="444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Rectangle 59"/>
          <p:cNvSpPr>
            <a:spLocks noChangeArrowheads="1"/>
          </p:cNvSpPr>
          <p:nvPr/>
        </p:nvSpPr>
        <p:spPr bwMode="auto">
          <a:xfrm>
            <a:off x="6716713" y="1000125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6691313" y="1201738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</a:t>
            </a:r>
          </a:p>
        </p:txBody>
      </p:sp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6702425" y="1395413"/>
            <a:ext cx="723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</a:t>
            </a:r>
          </a:p>
        </p:txBody>
      </p:sp>
      <p:sp>
        <p:nvSpPr>
          <p:cNvPr id="7230" name="Rectangle 62"/>
          <p:cNvSpPr>
            <a:spLocks noChangeArrowheads="1"/>
          </p:cNvSpPr>
          <p:nvPr/>
        </p:nvSpPr>
        <p:spPr bwMode="auto">
          <a:xfrm>
            <a:off x="4826000" y="2643188"/>
            <a:ext cx="8413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Magnetic</a:t>
            </a:r>
          </a:p>
          <a:p>
            <a:pPr defTabSz="762000" eaLnBrk="1"/>
            <a:endParaRPr lang="en-US" altLang="ko-KR"/>
          </a:p>
        </p:txBody>
      </p:sp>
      <p:sp>
        <p:nvSpPr>
          <p:cNvPr id="7231" name="Rectangle 63"/>
          <p:cNvSpPr>
            <a:spLocks noChangeArrowheads="1"/>
          </p:cNvSpPr>
          <p:nvPr/>
        </p:nvSpPr>
        <p:spPr bwMode="auto">
          <a:xfrm>
            <a:off x="5003800" y="2790825"/>
            <a:ext cx="485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disk</a:t>
            </a:r>
          </a:p>
        </p:txBody>
      </p:sp>
      <p:sp>
        <p:nvSpPr>
          <p:cNvPr id="7232" name="Rectangle 64"/>
          <p:cNvSpPr>
            <a:spLocks noChangeArrowheads="1"/>
          </p:cNvSpPr>
          <p:nvPr/>
        </p:nvSpPr>
        <p:spPr bwMode="auto">
          <a:xfrm>
            <a:off x="4087813" y="882650"/>
            <a:ext cx="7000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bus</a:t>
            </a:r>
          </a:p>
        </p:txBody>
      </p:sp>
      <p:sp>
        <p:nvSpPr>
          <p:cNvPr id="7241" name="Oval 73"/>
          <p:cNvSpPr>
            <a:spLocks noChangeArrowheads="1"/>
          </p:cNvSpPr>
          <p:nvPr/>
        </p:nvSpPr>
        <p:spPr bwMode="auto">
          <a:xfrm>
            <a:off x="5237163" y="1296988"/>
            <a:ext cx="52387" cy="4127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3" name="Line 75"/>
          <p:cNvSpPr>
            <a:spLocks noChangeShapeType="1"/>
          </p:cNvSpPr>
          <p:nvPr/>
        </p:nvSpPr>
        <p:spPr bwMode="auto">
          <a:xfrm flipV="1">
            <a:off x="5994400" y="1481138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0663"/>
            <a:ext cx="8809038" cy="379412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</a:rPr>
              <a:t>TYPE OF COMMAND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688" y="1062038"/>
            <a:ext cx="8229600" cy="5202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>
                <a:latin typeface="Times New Roman" pitchFamily="18" charset="0"/>
              </a:rPr>
              <a:t>CONTROL</a:t>
            </a:r>
          </a:p>
          <a:p>
            <a:r>
              <a:rPr lang="en-US" sz="1800">
                <a:latin typeface="Times New Roman" pitchFamily="18" charset="0"/>
              </a:rPr>
              <a:t>STATUS </a:t>
            </a:r>
          </a:p>
          <a:p>
            <a:r>
              <a:rPr lang="en-US" sz="1800">
                <a:latin typeface="Times New Roman" pitchFamily="18" charset="0"/>
              </a:rPr>
              <a:t>DATA O/P</a:t>
            </a:r>
          </a:p>
          <a:p>
            <a:r>
              <a:rPr lang="en-US" sz="1800">
                <a:latin typeface="Times New Roman" pitchFamily="18" charset="0"/>
              </a:rPr>
              <a:t>DATA I/P</a:t>
            </a:r>
          </a:p>
          <a:p>
            <a:r>
              <a:rPr lang="en-US" sz="2000" b="0">
                <a:latin typeface="Times New Roman" pitchFamily="18" charset="0"/>
              </a:rPr>
              <a:t>Control command to activate the peripheral and to inform it what to do</a:t>
            </a:r>
          </a:p>
          <a:p>
            <a:r>
              <a:rPr lang="en-US" sz="2000" b="0">
                <a:latin typeface="Times New Roman" pitchFamily="18" charset="0"/>
              </a:rPr>
              <a:t>Ex magnetic tape unit instructed to backspace the tape by one record.</a:t>
            </a:r>
          </a:p>
          <a:p>
            <a:r>
              <a:rPr lang="en-US" sz="2000" b="0">
                <a:latin typeface="Times New Roman" pitchFamily="18" charset="0"/>
              </a:rPr>
              <a:t>Status : to test various status conditions in the interface and peripheral.</a:t>
            </a:r>
          </a:p>
          <a:p>
            <a:r>
              <a:rPr lang="en-US" sz="2000" b="0">
                <a:latin typeface="Times New Roman" pitchFamily="18" charset="0"/>
              </a:rPr>
              <a:t>Ex check status of peripheral  before a transfer is initiated.</a:t>
            </a:r>
          </a:p>
          <a:p>
            <a:r>
              <a:rPr lang="en-US" sz="2000" b="0">
                <a:latin typeface="Times New Roman" pitchFamily="18" charset="0"/>
              </a:rPr>
              <a:t>o/p data: causes interfaces to respond by transferring data from bus into one of its registers</a:t>
            </a:r>
          </a:p>
          <a:p>
            <a:r>
              <a:rPr lang="en-US" sz="2000" b="0">
                <a:latin typeface="Times New Roman" pitchFamily="18" charset="0"/>
              </a:rPr>
              <a:t>i/p data: interface receives an item of data from peripheral and places it in its buffer register .processor checks if data are available by means of status command and then issues a data i/p command. interface place data on data line after which they are accepted by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23850"/>
            <a:ext cx="7842250" cy="371475"/>
          </a:xfrm>
          <a:noFill/>
          <a:ln/>
        </p:spPr>
        <p:txBody>
          <a:bodyPr anchor="ctr"/>
          <a:lstStyle/>
          <a:p>
            <a:r>
              <a:rPr lang="en-US" altLang="ko-KR" sz="2800"/>
              <a:t>I/O  BUS  AND  MEMORY  BUS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125538" y="2813050"/>
            <a:ext cx="34925" cy="149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5913" y="725488"/>
            <a:ext cx="8312150" cy="6323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1800">
              <a:solidFill>
                <a:schemeClr val="tx1"/>
              </a:solidFill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  <a:buFontTx/>
              <a:buChar char="•"/>
            </a:pPr>
            <a:r>
              <a:rPr lang="en-US" altLang="ko-KR" sz="2000" i="1">
                <a:solidFill>
                  <a:schemeClr val="tx1"/>
                </a:solidFill>
                <a:latin typeface="Times New Roman" pitchFamily="18" charset="0"/>
              </a:rPr>
              <a:t>MEMORY BUS</a:t>
            </a: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  is for information transfers between </a:t>
            </a: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 CPU and the MM </a:t>
            </a: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* </a:t>
            </a:r>
            <a:r>
              <a:rPr lang="en-US" altLang="ko-KR" sz="2000" i="1">
                <a:solidFill>
                  <a:schemeClr val="tx1"/>
                </a:solidFill>
                <a:latin typeface="Times New Roman" pitchFamily="18" charset="0"/>
              </a:rPr>
              <a:t>I/O BUS</a:t>
            </a: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 is for information transfers between CPU </a:t>
            </a: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   	and I/O devices through their I/O interface</a:t>
            </a: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defTabSz="762000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3 ways comm. memory and i/o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use 2 separate buses one for memory and other for i/o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Use one common bus for both memory and i/o but have separate control  </a:t>
            </a:r>
          </a:p>
          <a:p>
            <a:pPr defTabSz="76200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 line for each.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Use one common bus for memory and i/o with common control line.</a:t>
            </a:r>
          </a:p>
          <a:p>
            <a:pPr defTabSz="762000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IOP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computer has independent set of data ,address and control bus one for  </a:t>
            </a:r>
          </a:p>
          <a:p>
            <a:pPr defTabSz="76200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 accessing memory and other for I/O. This can be done by IOP and CPU.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The memory comm with both CPU and IOP through a memory bus.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The IOP comm also with input and output device through separate I/O bus its   </a:t>
            </a:r>
          </a:p>
          <a:p>
            <a:pPr defTabSz="76200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 own address ,data and control line. 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The purpose of IOP is to provide an independent pathway for transfer of </a:t>
            </a:r>
          </a:p>
          <a:p>
            <a:pPr defTabSz="76200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 information between external device and internal memory</a:t>
            </a:r>
          </a:p>
          <a:p>
            <a:pPr defTabSz="762000"/>
            <a:endParaRPr lang="en-US" sz="2000" b="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900863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293688"/>
            <a:ext cx="8785225" cy="477837"/>
          </a:xfrm>
          <a:noFill/>
          <a:ln/>
        </p:spPr>
        <p:txBody>
          <a:bodyPr anchor="ctr"/>
          <a:lstStyle/>
          <a:p>
            <a:r>
              <a:rPr lang="en-US" altLang="ko-KR" sz="2800"/>
              <a:t>ISOLATED  vs  MEMORY  MAPPED  I/O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783138" y="1028700"/>
            <a:ext cx="34925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19175" y="1422400"/>
            <a:ext cx="8124825" cy="1241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01600" indent="-101600" defTabSz="152400">
              <a:lnSpc>
                <a:spcPct val="80000"/>
              </a:lnSpc>
              <a:spcBef>
                <a:spcPct val="5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Separate I/O read/write control lines in addition to memory read/write 				control lines</a:t>
            </a:r>
          </a:p>
          <a:p>
            <a:pPr marL="101600" indent="-101600" defTabSz="152400">
              <a:lnSpc>
                <a:spcPct val="80000"/>
              </a:lnSpc>
              <a:spcBef>
                <a:spcPct val="5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Separate (isolated) memory and I/O address spaces </a:t>
            </a:r>
          </a:p>
          <a:p>
            <a:pPr marL="101600" indent="-101600" defTabSz="152400">
              <a:lnSpc>
                <a:spcPct val="80000"/>
              </a:lnSpc>
              <a:spcBef>
                <a:spcPct val="5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Distinct input and output instructions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15950" y="1046163"/>
            <a:ext cx="1358900" cy="188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50000"/>
              </a:lnSpc>
            </a:pPr>
            <a:r>
              <a:rPr lang="en-US" altLang="ko-KR" sz="1800" u="sng">
                <a:solidFill>
                  <a:schemeClr val="tx1"/>
                </a:solidFill>
              </a:rPr>
              <a:t>Isolated I/O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8488" y="3028950"/>
            <a:ext cx="2324100" cy="18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50000"/>
              </a:lnSpc>
            </a:pPr>
            <a:r>
              <a:rPr lang="en-US" altLang="ko-KR" sz="1800" u="sng">
                <a:solidFill>
                  <a:schemeClr val="tx1"/>
                </a:solidFill>
              </a:rPr>
              <a:t>Memory-mapped I/O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44475" y="3400425"/>
            <a:ext cx="8897938" cy="2536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A single set of read/write control lines</a:t>
            </a:r>
          </a:p>
          <a:p>
            <a:pPr marL="571500" lvl="1" defTabSz="762000">
              <a:lnSpc>
                <a:spcPct val="65000"/>
              </a:lnSpc>
              <a:spcBef>
                <a:spcPct val="15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		(no distinction between memory and I/O transfer)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Memory and I/O addresses share the common address space 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		-&gt; reduces memory address range available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No specific input or output instruction 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		-&gt; The same memory reference instructions can      </a:t>
            </a:r>
          </a:p>
          <a:p>
            <a:pPr marL="571500" lvl="1" defTabSz="762000">
              <a:lnSpc>
                <a:spcPct val="65000"/>
              </a:lnSpc>
              <a:spcBef>
                <a:spcPct val="25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 		be used for I/O transfers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Considerable flexibility in handling I/O operations</a:t>
            </a:r>
          </a:p>
          <a:p>
            <a:pPr defTabSz="762000" latinLnBrk="1">
              <a:lnSpc>
                <a:spcPct val="65000"/>
              </a:lnSpc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6750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323850"/>
            <a:ext cx="8251825" cy="415925"/>
          </a:xfrm>
          <a:noFill/>
          <a:ln/>
        </p:spPr>
        <p:txBody>
          <a:bodyPr anchor="ctr"/>
          <a:lstStyle/>
          <a:p>
            <a:r>
              <a:rPr lang="en-US" altLang="ko-KR" sz="2800"/>
              <a:t>I/O  INTERFACE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77813" y="4945063"/>
            <a:ext cx="8686800" cy="158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Information in each port can be assigned a meaning 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depending on the mode of operation of the I/O device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</a:t>
            </a:r>
            <a:r>
              <a:rPr lang="en-US" altLang="ko-KR" sz="1800">
                <a:solidFill>
                  <a:schemeClr val="tx1"/>
                </a:solidFill>
                <a:cs typeface="Arial" charset="0"/>
              </a:rPr>
              <a:t>→</a:t>
            </a:r>
            <a:r>
              <a:rPr lang="en-US" altLang="ko-KR" sz="1800">
                <a:solidFill>
                  <a:schemeClr val="tx1"/>
                </a:solidFill>
              </a:rPr>
              <a:t> Port A = Data; Port B = Command;  Port C = Status</a:t>
            </a:r>
          </a:p>
          <a:p>
            <a:pPr defTabSz="762000">
              <a:lnSpc>
                <a:spcPct val="70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CPU initializes(loads) each port by transferring a byte to the Control Register 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</a:t>
            </a:r>
            <a:r>
              <a:rPr lang="en-US" altLang="ko-KR" sz="1800">
                <a:solidFill>
                  <a:schemeClr val="tx1"/>
                </a:solidFill>
                <a:cs typeface="Arial" charset="0"/>
              </a:rPr>
              <a:t>→</a:t>
            </a:r>
            <a:r>
              <a:rPr lang="en-US" altLang="ko-KR" sz="1800">
                <a:solidFill>
                  <a:schemeClr val="tx1"/>
                </a:solidFill>
              </a:rPr>
              <a:t> Allows CPU can define the mode of operation of each port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</a:t>
            </a:r>
            <a:r>
              <a:rPr lang="en-US" altLang="ko-KR" sz="1800">
                <a:solidFill>
                  <a:schemeClr val="tx1"/>
                </a:solidFill>
                <a:cs typeface="Arial" charset="0"/>
              </a:rPr>
              <a:t>→</a:t>
            </a:r>
            <a:r>
              <a:rPr lang="en-US" altLang="ko-KR" sz="1800" i="1">
                <a:solidFill>
                  <a:schemeClr val="tx1"/>
                </a:solidFill>
              </a:rPr>
              <a:t> Programmable Port</a:t>
            </a:r>
            <a:r>
              <a:rPr lang="en-US" altLang="ko-KR" sz="1800">
                <a:solidFill>
                  <a:schemeClr val="tx1"/>
                </a:solidFill>
              </a:rPr>
              <a:t>: By changing the bits in the control register, it is 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possible to change the interface characteristics</a:t>
            </a:r>
          </a:p>
        </p:txBody>
      </p:sp>
      <p:sp>
        <p:nvSpPr>
          <p:cNvPr id="11343" name="Rectangle 79"/>
          <p:cNvSpPr>
            <a:spLocks noChangeArrowheads="1"/>
          </p:cNvSpPr>
          <p:nvPr/>
        </p:nvSpPr>
        <p:spPr bwMode="auto">
          <a:xfrm>
            <a:off x="4421188" y="3567113"/>
            <a:ext cx="30988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CS  RS1   RS0               Register selected</a:t>
            </a:r>
          </a:p>
          <a:p>
            <a:pPr defTabSz="762000" eaLnBrk="1"/>
            <a:endParaRPr lang="en-US" altLang="ko-KR"/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4421188" y="3767138"/>
            <a:ext cx="42132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0      x        x             None - data bus in high-impedence</a:t>
            </a:r>
          </a:p>
          <a:p>
            <a:pPr defTabSz="762000" eaLnBrk="1"/>
            <a:endParaRPr lang="en-US" altLang="ko-KR"/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4421188" y="3935413"/>
            <a:ext cx="27336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1      0        0             Port A register</a:t>
            </a:r>
          </a:p>
          <a:p>
            <a:pPr defTabSz="762000" eaLnBrk="1"/>
            <a:endParaRPr lang="en-US" altLang="ko-KR"/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4421188" y="4105275"/>
            <a:ext cx="27336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1      0        1             Port B register</a:t>
            </a:r>
          </a:p>
          <a:p>
            <a:pPr defTabSz="762000" eaLnBrk="1"/>
            <a:endParaRPr lang="en-US" altLang="ko-KR"/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4421188" y="4276725"/>
            <a:ext cx="28194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1      1        0             Control register</a:t>
            </a:r>
          </a:p>
          <a:p>
            <a:pPr defTabSz="762000" eaLnBrk="1"/>
            <a:endParaRPr lang="en-US" altLang="ko-KR"/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4421188" y="4448175"/>
            <a:ext cx="27416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1      1        1             Status register</a:t>
            </a:r>
          </a:p>
          <a:p>
            <a:pPr defTabSz="762000" eaLnBrk="1"/>
            <a:endParaRPr lang="en-US" altLang="ko-KR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4378325" y="3800475"/>
            <a:ext cx="4613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0" name="Line 86"/>
          <p:cNvSpPr>
            <a:spLocks noChangeShapeType="1"/>
          </p:cNvSpPr>
          <p:nvPr/>
        </p:nvSpPr>
        <p:spPr bwMode="auto">
          <a:xfrm>
            <a:off x="4378325" y="4700588"/>
            <a:ext cx="4613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Line 87"/>
          <p:cNvSpPr>
            <a:spLocks noChangeShapeType="1"/>
          </p:cNvSpPr>
          <p:nvPr/>
        </p:nvSpPr>
        <p:spPr bwMode="auto">
          <a:xfrm>
            <a:off x="5892800" y="3619500"/>
            <a:ext cx="0" cy="1082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6" name="Rectangle 92"/>
          <p:cNvSpPr>
            <a:spLocks noChangeArrowheads="1"/>
          </p:cNvSpPr>
          <p:nvPr/>
        </p:nvSpPr>
        <p:spPr bwMode="auto">
          <a:xfrm>
            <a:off x="138113" y="4560888"/>
            <a:ext cx="2797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Programmable Interface</a:t>
            </a:r>
          </a:p>
        </p:txBody>
      </p:sp>
      <p:sp>
        <p:nvSpPr>
          <p:cNvPr id="11357" name="Rectangle 93"/>
          <p:cNvSpPr>
            <a:spLocks noChangeArrowheads="1"/>
          </p:cNvSpPr>
          <p:nvPr/>
        </p:nvSpPr>
        <p:spPr bwMode="auto">
          <a:xfrm>
            <a:off x="6881813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96988" y="1922463"/>
            <a:ext cx="993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Chip select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412875" y="2120900"/>
            <a:ext cx="143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296988" y="2179638"/>
            <a:ext cx="12620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 select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1412875" y="2374900"/>
            <a:ext cx="14478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296988" y="2455863"/>
            <a:ext cx="12620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 select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1412875" y="2651125"/>
            <a:ext cx="1447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296988" y="2716213"/>
            <a:ext cx="749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read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1412875" y="2922588"/>
            <a:ext cx="1443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296988" y="2984500"/>
            <a:ext cx="7842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write</a:t>
            </a: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1412875" y="3179763"/>
            <a:ext cx="143351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2870200" y="1924050"/>
            <a:ext cx="1343025" cy="13827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840038" y="1979613"/>
            <a:ext cx="392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CS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2840038" y="2241550"/>
            <a:ext cx="476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RS1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2840038" y="2514600"/>
            <a:ext cx="476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RS0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2840038" y="27828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840038" y="3055938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368675" y="2312988"/>
            <a:ext cx="6826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Timing</a:t>
            </a:r>
          </a:p>
          <a:p>
            <a:pPr defTabSz="762000" eaLnBrk="1"/>
            <a:endParaRPr lang="en-US" altLang="ko-KR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3481388" y="2479675"/>
            <a:ext cx="452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and</a:t>
            </a:r>
          </a:p>
          <a:p>
            <a:pPr defTabSz="762000" eaLnBrk="1"/>
            <a:endParaRPr lang="en-US" altLang="ko-KR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3354388" y="2644775"/>
            <a:ext cx="723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3297238" y="1176338"/>
            <a:ext cx="4683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Bus</a:t>
            </a:r>
          </a:p>
          <a:p>
            <a:pPr defTabSz="762000" eaLnBrk="1"/>
            <a:endParaRPr lang="en-US" altLang="ko-KR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3182938" y="1341438"/>
            <a:ext cx="696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buffers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870200" y="1179513"/>
            <a:ext cx="1343025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447800" y="1374775"/>
            <a:ext cx="141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1543050" y="1163638"/>
            <a:ext cx="11049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Bidirectional</a:t>
            </a:r>
          </a:p>
          <a:p>
            <a:pPr defTabSz="762000" eaLnBrk="1"/>
            <a:endParaRPr lang="en-US" altLang="ko-KR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695450" y="1330325"/>
            <a:ext cx="8080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4225925" y="1371600"/>
            <a:ext cx="5873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4819650" y="919163"/>
            <a:ext cx="0" cy="2387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5565775" y="847725"/>
            <a:ext cx="6381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Port A</a:t>
            </a:r>
          </a:p>
          <a:p>
            <a:pPr defTabSz="762000" eaLnBrk="1"/>
            <a:endParaRPr lang="en-US" altLang="ko-KR"/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5519738" y="100171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5384800" y="847725"/>
            <a:ext cx="1027113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5565775" y="1519238"/>
            <a:ext cx="6381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Port B</a:t>
            </a:r>
          </a:p>
          <a:p>
            <a:pPr defTabSz="762000" eaLnBrk="1"/>
            <a:endParaRPr lang="en-US" altLang="ko-KR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5510213" y="167481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5384800" y="1522413"/>
            <a:ext cx="1027113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4827588" y="2378075"/>
            <a:ext cx="542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5524500" y="2179638"/>
            <a:ext cx="7239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</a:t>
            </a:r>
          </a:p>
          <a:p>
            <a:pPr defTabSz="762000" eaLnBrk="1"/>
            <a:endParaRPr lang="en-US" altLang="ko-KR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5510213" y="2330450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5384800" y="2184400"/>
            <a:ext cx="1027113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6440488" y="2378075"/>
            <a:ext cx="936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 flipV="1">
            <a:off x="4824413" y="3052763"/>
            <a:ext cx="547687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5551488" y="2854325"/>
            <a:ext cx="646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Status</a:t>
            </a:r>
          </a:p>
          <a:p>
            <a:pPr defTabSz="762000" eaLnBrk="1"/>
            <a:endParaRPr lang="en-US" altLang="ko-KR"/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5510213" y="3022600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5384800" y="2859088"/>
            <a:ext cx="1027113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6448425" y="3052763"/>
            <a:ext cx="936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6569075" y="833438"/>
            <a:ext cx="741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data</a:t>
            </a:r>
          </a:p>
        </p:txBody>
      </p: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6569075" y="1508125"/>
            <a:ext cx="741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data</a:t>
            </a:r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6481763" y="2182813"/>
            <a:ext cx="723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</a:t>
            </a:r>
          </a:p>
        </p:txBody>
      </p:sp>
      <p:sp>
        <p:nvSpPr>
          <p:cNvPr id="11355" name="Rectangle 91"/>
          <p:cNvSpPr>
            <a:spLocks noChangeArrowheads="1"/>
          </p:cNvSpPr>
          <p:nvPr/>
        </p:nvSpPr>
        <p:spPr bwMode="auto">
          <a:xfrm>
            <a:off x="6640513" y="2843213"/>
            <a:ext cx="646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Status</a:t>
            </a:r>
          </a:p>
        </p:txBody>
      </p:sp>
      <p:sp>
        <p:nvSpPr>
          <p:cNvPr id="11358" name="Line 94"/>
          <p:cNvSpPr>
            <a:spLocks noChangeShapeType="1"/>
          </p:cNvSpPr>
          <p:nvPr/>
        </p:nvSpPr>
        <p:spPr bwMode="auto">
          <a:xfrm flipV="1">
            <a:off x="4819650" y="1038225"/>
            <a:ext cx="555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9" name="Line 95"/>
          <p:cNvSpPr>
            <a:spLocks noChangeShapeType="1"/>
          </p:cNvSpPr>
          <p:nvPr/>
        </p:nvSpPr>
        <p:spPr bwMode="auto">
          <a:xfrm flipV="1">
            <a:off x="4830763" y="1720850"/>
            <a:ext cx="555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0" name="Rectangle 96"/>
          <p:cNvSpPr>
            <a:spLocks noChangeArrowheads="1"/>
          </p:cNvSpPr>
          <p:nvPr/>
        </p:nvSpPr>
        <p:spPr bwMode="auto">
          <a:xfrm rot="-5424559">
            <a:off x="3975100" y="2100263"/>
            <a:ext cx="13176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en-US" altLang="ko-KR"/>
              <a:t>Internal bus</a:t>
            </a:r>
          </a:p>
        </p:txBody>
      </p:sp>
      <p:sp>
        <p:nvSpPr>
          <p:cNvPr id="11361" name="Line 97"/>
          <p:cNvSpPr>
            <a:spLocks noChangeShapeType="1"/>
          </p:cNvSpPr>
          <p:nvPr/>
        </p:nvSpPr>
        <p:spPr bwMode="auto">
          <a:xfrm flipV="1">
            <a:off x="6448425" y="1019175"/>
            <a:ext cx="1058863" cy="11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2" name="Line 98"/>
          <p:cNvSpPr>
            <a:spLocks noChangeShapeType="1"/>
          </p:cNvSpPr>
          <p:nvPr/>
        </p:nvSpPr>
        <p:spPr bwMode="auto">
          <a:xfrm flipV="1">
            <a:off x="6438900" y="1693863"/>
            <a:ext cx="1058863" cy="7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" name="Text Box 102"/>
          <p:cNvSpPr txBox="1">
            <a:spLocks noChangeArrowheads="1"/>
          </p:cNvSpPr>
          <p:nvPr/>
        </p:nvSpPr>
        <p:spPr bwMode="auto">
          <a:xfrm>
            <a:off x="288925" y="1916113"/>
            <a:ext cx="666750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367" name="Text Box 103"/>
          <p:cNvSpPr txBox="1">
            <a:spLocks noChangeArrowheads="1"/>
          </p:cNvSpPr>
          <p:nvPr/>
        </p:nvSpPr>
        <p:spPr bwMode="auto">
          <a:xfrm>
            <a:off x="8013700" y="1820863"/>
            <a:ext cx="920750" cy="58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800">
                <a:solidFill>
                  <a:schemeClr val="tx1"/>
                </a:solidFill>
              </a:rPr>
              <a:t>I/O</a:t>
            </a:r>
          </a:p>
          <a:p>
            <a:pPr algn="ctr" defTabSz="762000"/>
            <a:r>
              <a:rPr lang="en-US" altLang="ko-KR" sz="180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1368" name="Rectangle 104"/>
          <p:cNvSpPr>
            <a:spLocks noChangeArrowheads="1"/>
          </p:cNvSpPr>
          <p:nvPr/>
        </p:nvSpPr>
        <p:spPr bwMode="auto">
          <a:xfrm>
            <a:off x="2563813" y="798513"/>
            <a:ext cx="4008437" cy="2652712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92100"/>
            <a:ext cx="8158163" cy="487363"/>
          </a:xfrm>
          <a:noFill/>
          <a:ln/>
        </p:spPr>
        <p:txBody>
          <a:bodyPr anchor="ctr"/>
          <a:lstStyle/>
          <a:p>
            <a:r>
              <a:rPr lang="en-US" altLang="ko-KR" sz="2800"/>
              <a:t>ASYNCHRONOUS  DATA  TRANSFER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273550" y="2787650"/>
            <a:ext cx="3492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79475" y="3305175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90575" y="1392238"/>
            <a:ext cx="5727700" cy="884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Synchronous - All devices derive the timing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            information from common clock line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Asynchronous - No common clock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73113" y="2811463"/>
            <a:ext cx="81534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Asynchronous data transfer between two independent units requires that </a:t>
            </a:r>
          </a:p>
          <a:p>
            <a:pPr defTabSz="762000"/>
            <a:r>
              <a:rPr lang="en-US" altLang="ko-KR" sz="1800" i="1">
                <a:solidFill>
                  <a:schemeClr val="tx1"/>
                </a:solidFill>
              </a:rPr>
              <a:t>control signals</a:t>
            </a:r>
            <a:r>
              <a:rPr lang="en-US" altLang="ko-KR" sz="1800">
                <a:solidFill>
                  <a:schemeClr val="tx1"/>
                </a:solidFill>
              </a:rPr>
              <a:t>  be transmitted between the communicating units </a:t>
            </a:r>
            <a:r>
              <a:rPr lang="en-US" altLang="ko-KR" sz="1800" i="1">
                <a:solidFill>
                  <a:schemeClr val="tx1"/>
                </a:solidFill>
              </a:rPr>
              <a:t>to </a:t>
            </a:r>
          </a:p>
          <a:p>
            <a:pPr defTabSz="762000"/>
            <a:r>
              <a:rPr lang="en-US" altLang="ko-KR" sz="1800" i="1">
                <a:solidFill>
                  <a:schemeClr val="tx1"/>
                </a:solidFill>
              </a:rPr>
              <a:t>indicate the time at which data is being transmitted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81050" y="4092575"/>
            <a:ext cx="6045200" cy="2351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Strobe pulse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A strobe pulse is supplied by one unit to indicate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the other unit when the transfer has to occur</a:t>
            </a:r>
          </a:p>
          <a:p>
            <a:pPr defTabSz="762000">
              <a:lnSpc>
                <a:spcPct val="93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Handshaking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A control signal is accompanied with each data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being transmitted to indicate the presence of data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The receiving unit responds with another control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signal to acknowledge receipt of the data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27013" y="971550"/>
            <a:ext cx="5589587" cy="1876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Synchronous and Asynchronous Operations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03200" y="3746500"/>
            <a:ext cx="5360988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Two Asynchronous Data Transfer Methods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4166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</TotalTime>
  <Words>3210</Words>
  <Application>Microsoft Office PowerPoint</Application>
  <PresentationFormat>On-screen Show (4:3)</PresentationFormat>
  <Paragraphs>923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기본 디자인</vt:lpstr>
      <vt:lpstr>INPUT-OUTPUT  ORGANIZATION</vt:lpstr>
      <vt:lpstr>PERIPHERAL  DEVICES</vt:lpstr>
      <vt:lpstr>INPUT/OUTPUT  INTERFACE</vt:lpstr>
      <vt:lpstr>I/O  BUS  AND  INTERFACE  MODULES</vt:lpstr>
      <vt:lpstr>TYPE OF COMMAND</vt:lpstr>
      <vt:lpstr>I/O  BUS  AND  MEMORY  BUS</vt:lpstr>
      <vt:lpstr>ISOLATED  vs  MEMORY  MAPPED  I/O</vt:lpstr>
      <vt:lpstr>I/O  INTERFACE</vt:lpstr>
      <vt:lpstr>ASYNCHRONOUS  DATA  TRANSFER</vt:lpstr>
      <vt:lpstr>STROBE  CONTROL</vt:lpstr>
      <vt:lpstr>HANDSHAKING</vt:lpstr>
      <vt:lpstr>SOURCE-INITIATED  TRANSFER  USING  HANDSHAKE</vt:lpstr>
      <vt:lpstr>DESTINATION-INITIATED  TRANSFER  USING  HANDSHAKE</vt:lpstr>
      <vt:lpstr>Asynchronous serial transfer</vt:lpstr>
      <vt:lpstr>ASYNCHRONOUS  SERIAL  TRANSFER</vt:lpstr>
      <vt:lpstr>FIRST-IN-FIRST-OUT(FIFO)  BUFFER</vt:lpstr>
      <vt:lpstr>MODES  OF  TRANSFER - PROGRAM-CONTROLLED  I/O -</vt:lpstr>
      <vt:lpstr>MODES  OF  TRANSFER - INTERRUPT  INITIATED  I/O &amp; DMA </vt:lpstr>
      <vt:lpstr>PRIORITY  INTERRUPT</vt:lpstr>
      <vt:lpstr>HARDWARE  PRIORITY  INTERRUPT  - DAISY-CHAIN -</vt:lpstr>
      <vt:lpstr>PARALLEL  PRIORITY  INTERRUPT</vt:lpstr>
      <vt:lpstr>INTERRUPT  PRIORITY  ENCODER</vt:lpstr>
      <vt:lpstr>INTERRUPT  CYCLE</vt:lpstr>
      <vt:lpstr>Slide 24</vt:lpstr>
      <vt:lpstr>INTERRUPT  SERVICE  ROUTINE</vt:lpstr>
      <vt:lpstr>DIRECT  MEMORY  ACCESS</vt:lpstr>
      <vt:lpstr>Slide 27</vt:lpstr>
      <vt:lpstr>DMA  I/O  OPERATION</vt:lpstr>
      <vt:lpstr>CYCLE  STEALING</vt:lpstr>
      <vt:lpstr>DMA  TRANSFER</vt:lpstr>
      <vt:lpstr>Reentrant code</vt:lpstr>
      <vt:lpstr>Slide 32</vt:lpstr>
    </vt:vector>
  </TitlesOfParts>
  <Company>KAIST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INPUT-OUTPUT  ORGANIZATION</dc:title>
  <dc:creator>윤현수</dc:creator>
  <cp:lastModifiedBy>VIT-Laptop</cp:lastModifiedBy>
  <cp:revision>74</cp:revision>
  <dcterms:created xsi:type="dcterms:W3CDTF">1998-05-08T07:11:40Z</dcterms:created>
  <dcterms:modified xsi:type="dcterms:W3CDTF">2015-10-23T06:32:31Z</dcterms:modified>
</cp:coreProperties>
</file>