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047-DEA7-4E91-89F1-A9912051055F}" type="datetimeFigureOut">
              <a:rPr lang="en-IN" smtClean="0"/>
              <a:t>15-09-2015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E193-2C2B-40DF-9F17-BC9073C3F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1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047-DEA7-4E91-89F1-A9912051055F}" type="datetimeFigureOut">
              <a:rPr lang="en-IN" smtClean="0"/>
              <a:t>15-09-2015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E193-2C2B-40DF-9F17-BC9073C3F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3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047-DEA7-4E91-89F1-A9912051055F}" type="datetimeFigureOut">
              <a:rPr lang="en-IN" smtClean="0"/>
              <a:t>15-09-2015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E193-2C2B-40DF-9F17-BC9073C3F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15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047-DEA7-4E91-89F1-A9912051055F}" type="datetimeFigureOut">
              <a:rPr lang="en-IN" smtClean="0"/>
              <a:t>15-09-2015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E193-2C2B-40DF-9F17-BC9073C3F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55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047-DEA7-4E91-89F1-A9912051055F}" type="datetimeFigureOut">
              <a:rPr lang="en-IN" smtClean="0"/>
              <a:t>15-09-2015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E193-2C2B-40DF-9F17-BC9073C3F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3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047-DEA7-4E91-89F1-A9912051055F}" type="datetimeFigureOut">
              <a:rPr lang="en-IN" smtClean="0"/>
              <a:t>15-09-2015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E193-2C2B-40DF-9F17-BC9073C3F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047-DEA7-4E91-89F1-A9912051055F}" type="datetimeFigureOut">
              <a:rPr lang="en-IN" smtClean="0"/>
              <a:t>15-09-2015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E193-2C2B-40DF-9F17-BC9073C3F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047-DEA7-4E91-89F1-A9912051055F}" type="datetimeFigureOut">
              <a:rPr lang="en-IN" smtClean="0"/>
              <a:t>15-09-2015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E193-2C2B-40DF-9F17-BC9073C3F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83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047-DEA7-4E91-89F1-A9912051055F}" type="datetimeFigureOut">
              <a:rPr lang="en-IN" smtClean="0"/>
              <a:t>15-09-2015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E193-2C2B-40DF-9F17-BC9073C3F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1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047-DEA7-4E91-89F1-A9912051055F}" type="datetimeFigureOut">
              <a:rPr lang="en-IN" smtClean="0"/>
              <a:t>15-09-2015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E193-2C2B-40DF-9F17-BC9073C3F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0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047-DEA7-4E91-89F1-A9912051055F}" type="datetimeFigureOut">
              <a:rPr lang="en-IN" smtClean="0"/>
              <a:t>15-09-2015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E193-2C2B-40DF-9F17-BC9073C3F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2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1047-DEA7-4E91-89F1-A9912051055F}" type="datetimeFigureOut">
              <a:rPr lang="en-IN" smtClean="0"/>
              <a:t>15-09-2015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E193-2C2B-40DF-9F17-BC9073C3F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0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Each block of main memory maps to only one cache line</a:t>
            </a:r>
          </a:p>
          <a:p>
            <a:pPr marL="0" indent="0">
              <a:buNone/>
            </a:pPr>
            <a:r>
              <a:rPr lang="en-IN" dirty="0"/>
              <a:t>• Address consists of two parts</a:t>
            </a:r>
          </a:p>
          <a:p>
            <a:pPr marL="0" indent="0">
              <a:buNone/>
            </a:pPr>
            <a:r>
              <a:rPr lang="en-IN" dirty="0"/>
              <a:t>– Least Significant </a:t>
            </a:r>
            <a:r>
              <a:rPr lang="en-IN" b="1" dirty="0"/>
              <a:t>w bits - </a:t>
            </a:r>
            <a:r>
              <a:rPr lang="en-IN" dirty="0"/>
              <a:t>identify unique word</a:t>
            </a:r>
          </a:p>
          <a:p>
            <a:pPr marL="0" indent="0">
              <a:buNone/>
            </a:pPr>
            <a:r>
              <a:rPr lang="en-IN" dirty="0"/>
              <a:t>– Most Significant </a:t>
            </a:r>
            <a:r>
              <a:rPr lang="en-IN" b="1" dirty="0"/>
              <a:t>s bits </a:t>
            </a:r>
            <a:r>
              <a:rPr lang="en-IN" dirty="0"/>
              <a:t>- specify one memory block</a:t>
            </a:r>
          </a:p>
          <a:p>
            <a:pPr marL="0" indent="0">
              <a:buNone/>
            </a:pPr>
            <a:r>
              <a:rPr lang="en-IN" dirty="0"/>
              <a:t>• Most Significant </a:t>
            </a:r>
            <a:r>
              <a:rPr lang="en-IN" b="1" dirty="0"/>
              <a:t>s bits </a:t>
            </a:r>
            <a:r>
              <a:rPr lang="en-IN" dirty="0"/>
              <a:t>are split into</a:t>
            </a:r>
          </a:p>
          <a:p>
            <a:pPr marL="0" indent="0">
              <a:buNone/>
            </a:pPr>
            <a:r>
              <a:rPr lang="en-IN" dirty="0"/>
              <a:t>– a cache line field </a:t>
            </a:r>
            <a:r>
              <a:rPr lang="en-IN" b="1" dirty="0"/>
              <a:t>r bits </a:t>
            </a:r>
            <a:r>
              <a:rPr lang="en-IN" dirty="0"/>
              <a:t>and</a:t>
            </a:r>
          </a:p>
          <a:p>
            <a:pPr marL="0" indent="0">
              <a:buNone/>
            </a:pPr>
            <a:r>
              <a:rPr lang="en-IN" dirty="0"/>
              <a:t>– a tag of </a:t>
            </a:r>
            <a:r>
              <a:rPr lang="en-IN" b="1" dirty="0"/>
              <a:t>s-r bits </a:t>
            </a:r>
            <a:r>
              <a:rPr lang="en-IN" dirty="0"/>
              <a:t>(most significant)</a:t>
            </a:r>
          </a:p>
        </p:txBody>
      </p:sp>
    </p:spTree>
    <p:extLst>
      <p:ext uri="{BB962C8B-B14F-4D97-AF65-F5344CB8AC3E}">
        <p14:creationId xmlns:p14="http://schemas.microsoft.com/office/powerpoint/2010/main" val="27623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Address Structure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– Compare tag field with tag entry in cache to check for hit</a:t>
            </a:r>
          </a:p>
          <a:p>
            <a:pPr marL="0" indent="0">
              <a:buNone/>
            </a:pPr>
            <a:r>
              <a:rPr lang="en-IN" dirty="0" smtClean="0"/>
              <a:t>– Least significant 2 bits of address identify the word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8247"/>
            <a:ext cx="73152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9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Associative Cache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912768" cy="4443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2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Associative Mapping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Address length = (s + w) bits</a:t>
            </a:r>
          </a:p>
          <a:p>
            <a:pPr marL="0" indent="0">
              <a:buNone/>
            </a:pPr>
            <a:r>
              <a:rPr lang="en-IN" dirty="0"/>
              <a:t>• Number of addressable units = 2</a:t>
            </a:r>
            <a:r>
              <a:rPr lang="en-IN" baseline="30000" dirty="0"/>
              <a:t>s+w</a:t>
            </a:r>
            <a:r>
              <a:rPr lang="en-IN" dirty="0"/>
              <a:t> words or bytes</a:t>
            </a:r>
          </a:p>
          <a:p>
            <a:pPr marL="0" indent="0">
              <a:buNone/>
            </a:pPr>
            <a:r>
              <a:rPr lang="en-IN" dirty="0"/>
              <a:t>• Block size = line size = 2</a:t>
            </a:r>
            <a:r>
              <a:rPr lang="en-IN" baseline="30000" dirty="0"/>
              <a:t>w</a:t>
            </a:r>
            <a:r>
              <a:rPr lang="en-IN" dirty="0"/>
              <a:t> words or bytes</a:t>
            </a:r>
          </a:p>
          <a:p>
            <a:pPr marL="0" indent="0">
              <a:buNone/>
            </a:pPr>
            <a:r>
              <a:rPr lang="en-IN" dirty="0"/>
              <a:t>• Number of blocks in main memory = 2</a:t>
            </a:r>
            <a:r>
              <a:rPr lang="en-IN" baseline="30000" dirty="0"/>
              <a:t>s+w</a:t>
            </a:r>
            <a:r>
              <a:rPr lang="en-IN" dirty="0"/>
              <a:t> / 2</a:t>
            </a:r>
            <a:r>
              <a:rPr lang="en-IN" baseline="30000" dirty="0"/>
              <a:t>w</a:t>
            </a:r>
            <a:r>
              <a:rPr lang="en-IN" dirty="0"/>
              <a:t> = 2</a:t>
            </a:r>
            <a:r>
              <a:rPr lang="en-IN" baseline="30000" dirty="0"/>
              <a:t>s</a:t>
            </a:r>
          </a:p>
          <a:p>
            <a:pPr marL="0" indent="0">
              <a:buNone/>
            </a:pPr>
            <a:r>
              <a:rPr lang="en-IN" dirty="0"/>
              <a:t>• Number of lines in cache = undetermined</a:t>
            </a:r>
          </a:p>
          <a:p>
            <a:pPr marL="0" indent="0">
              <a:buNone/>
            </a:pPr>
            <a:r>
              <a:rPr lang="en-IN" dirty="0"/>
              <a:t>• Size of tag = s bits</a:t>
            </a:r>
          </a:p>
        </p:txBody>
      </p:sp>
    </p:spTree>
    <p:extLst>
      <p:ext uri="{BB962C8B-B14F-4D97-AF65-F5344CB8AC3E}">
        <p14:creationId xmlns:p14="http://schemas.microsoft.com/office/powerpoint/2010/main" val="480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Associative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Cache is divided into a number of sets</a:t>
            </a:r>
          </a:p>
          <a:p>
            <a:pPr marL="0" indent="0">
              <a:buNone/>
            </a:pPr>
            <a:r>
              <a:rPr lang="en-IN" dirty="0"/>
              <a:t>• Each set contains a number of lines</a:t>
            </a:r>
          </a:p>
          <a:p>
            <a:pPr marL="0" indent="0">
              <a:buNone/>
            </a:pPr>
            <a:r>
              <a:rPr lang="en-IN" dirty="0"/>
              <a:t>• A given block maps to any line in a given set</a:t>
            </a:r>
          </a:p>
          <a:p>
            <a:pPr marL="0" indent="0">
              <a:buNone/>
            </a:pPr>
            <a:r>
              <a:rPr lang="en-IN" dirty="0"/>
              <a:t>—e.g. Block B can be in any line of set i</a:t>
            </a:r>
          </a:p>
          <a:p>
            <a:pPr marL="0" indent="0">
              <a:buNone/>
            </a:pPr>
            <a:r>
              <a:rPr lang="en-IN" dirty="0"/>
              <a:t>• e.g. 2 lines per set</a:t>
            </a:r>
          </a:p>
          <a:p>
            <a:pPr marL="0" indent="0">
              <a:buNone/>
            </a:pPr>
            <a:r>
              <a:rPr lang="en-IN" dirty="0"/>
              <a:t>—2 way associative mapping</a:t>
            </a:r>
          </a:p>
          <a:p>
            <a:pPr marL="0" indent="0">
              <a:buNone/>
            </a:pPr>
            <a:r>
              <a:rPr lang="en-IN" dirty="0"/>
              <a:t>—A given block can be in one of 2 lines in only one set</a:t>
            </a:r>
          </a:p>
        </p:txBody>
      </p:sp>
    </p:spTree>
    <p:extLst>
      <p:ext uri="{BB962C8B-B14F-4D97-AF65-F5344CB8AC3E}">
        <p14:creationId xmlns:p14="http://schemas.microsoft.com/office/powerpoint/2010/main" val="303776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Address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44824"/>
            <a:ext cx="74295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6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Two Way Set Associative Cache</a:t>
            </a:r>
            <a:br>
              <a:rPr lang="en-IN" dirty="0" smtClean="0"/>
            </a:br>
            <a:r>
              <a:rPr lang="en-IN" dirty="0" smtClean="0"/>
              <a:t>Organization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488832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Associative Mapping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Address length = (s + w) bits</a:t>
            </a:r>
          </a:p>
          <a:p>
            <a:pPr marL="0" indent="0">
              <a:buNone/>
            </a:pPr>
            <a:r>
              <a:rPr lang="en-IN" dirty="0"/>
              <a:t>• Number of addressable units = 2</a:t>
            </a:r>
            <a:r>
              <a:rPr lang="en-IN" baseline="30000" dirty="0"/>
              <a:t>s+w</a:t>
            </a:r>
            <a:r>
              <a:rPr lang="en-IN" dirty="0"/>
              <a:t> words or bytes</a:t>
            </a:r>
          </a:p>
          <a:p>
            <a:pPr marL="0" indent="0">
              <a:buNone/>
            </a:pPr>
            <a:r>
              <a:rPr lang="en-IN" dirty="0"/>
              <a:t>• Block size = line size = 2</a:t>
            </a:r>
            <a:r>
              <a:rPr lang="en-IN" baseline="30000" dirty="0"/>
              <a:t>w</a:t>
            </a:r>
            <a:r>
              <a:rPr lang="en-IN" dirty="0"/>
              <a:t> words or bytes</a:t>
            </a:r>
          </a:p>
          <a:p>
            <a:pPr marL="0" indent="0">
              <a:buNone/>
            </a:pPr>
            <a:r>
              <a:rPr lang="en-IN" dirty="0"/>
              <a:t>• Number of blocks in main memory = 2</a:t>
            </a:r>
            <a:r>
              <a:rPr lang="en-IN" baseline="30000" dirty="0"/>
              <a:t>s</a:t>
            </a:r>
          </a:p>
          <a:p>
            <a:pPr marL="0" indent="0">
              <a:buNone/>
            </a:pPr>
            <a:r>
              <a:rPr lang="en-IN" dirty="0"/>
              <a:t>• Number of lines in set = k</a:t>
            </a:r>
          </a:p>
          <a:p>
            <a:pPr marL="0" indent="0">
              <a:buNone/>
            </a:pPr>
            <a:r>
              <a:rPr lang="en-IN" dirty="0"/>
              <a:t>• Number of sets = v = 2</a:t>
            </a:r>
            <a:r>
              <a:rPr lang="en-IN" baseline="30000" dirty="0"/>
              <a:t>d</a:t>
            </a:r>
          </a:p>
          <a:p>
            <a:pPr marL="0" indent="0">
              <a:buNone/>
            </a:pPr>
            <a:r>
              <a:rPr lang="en-IN" dirty="0"/>
              <a:t>• Number of lines in cache = </a:t>
            </a:r>
            <a:r>
              <a:rPr lang="en-IN" dirty="0" err="1"/>
              <a:t>kv</a:t>
            </a:r>
            <a:r>
              <a:rPr lang="en-IN" dirty="0"/>
              <a:t> = k * 2</a:t>
            </a:r>
            <a:r>
              <a:rPr lang="en-IN" baseline="30000" dirty="0"/>
              <a:t>d</a:t>
            </a:r>
          </a:p>
          <a:p>
            <a:pPr marL="0" indent="0">
              <a:buNone/>
            </a:pPr>
            <a:r>
              <a:rPr lang="en-IN" dirty="0"/>
              <a:t>• Size of tag = (s – d) bits</a:t>
            </a:r>
          </a:p>
        </p:txBody>
      </p:sp>
    </p:spTree>
    <p:extLst>
      <p:ext uri="{BB962C8B-B14F-4D97-AF65-F5344CB8AC3E}">
        <p14:creationId xmlns:p14="http://schemas.microsoft.com/office/powerpoint/2010/main" val="37406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Set Associative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set associative cache consists of 64 lines divided into four-line sets. </a:t>
            </a:r>
            <a:r>
              <a:rPr lang="en-IN" dirty="0" smtClean="0"/>
              <a:t>Main memory </a:t>
            </a:r>
            <a:r>
              <a:rPr lang="en-IN" dirty="0"/>
              <a:t>contains 4K blocks of 128 words each. Show the format of </a:t>
            </a:r>
            <a:r>
              <a:rPr lang="en-IN" dirty="0" smtClean="0"/>
              <a:t>memory addresses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27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Each block contains 128 words.</a:t>
            </a:r>
          </a:p>
          <a:p>
            <a:pPr marL="0" indent="0">
              <a:buNone/>
            </a:pPr>
            <a:r>
              <a:rPr lang="en-IN" dirty="0"/>
              <a:t>– Block = 128 words.</a:t>
            </a:r>
          </a:p>
          <a:p>
            <a:pPr marL="0" indent="0">
              <a:buNone/>
            </a:pPr>
            <a:r>
              <a:rPr lang="en-IN" dirty="0" smtClean="0"/>
              <a:t>	= </a:t>
            </a:r>
            <a:r>
              <a:rPr lang="en-IN" dirty="0"/>
              <a:t>2</a:t>
            </a:r>
            <a:r>
              <a:rPr lang="en-IN" baseline="30000" dirty="0"/>
              <a:t>7</a:t>
            </a:r>
            <a:r>
              <a:rPr lang="en-IN" dirty="0"/>
              <a:t> words</a:t>
            </a:r>
          </a:p>
          <a:p>
            <a:pPr marL="0" indent="0">
              <a:buNone/>
            </a:pPr>
            <a:r>
              <a:rPr lang="en-IN" dirty="0"/>
              <a:t>Therefore, 7 bits are needed to identify the word within the block.</a:t>
            </a:r>
          </a:p>
          <a:p>
            <a:pPr marL="0" indent="0">
              <a:buNone/>
            </a:pPr>
            <a:r>
              <a:rPr lang="en-IN" dirty="0"/>
              <a:t>• Cache = 64 lines / 4</a:t>
            </a:r>
          </a:p>
          <a:p>
            <a:pPr marL="0" indent="0">
              <a:buNone/>
            </a:pPr>
            <a:r>
              <a:rPr lang="en-IN" dirty="0"/>
              <a:t>– Cache is divided into 16 sets of 4 lines each (2</a:t>
            </a:r>
            <a:r>
              <a:rPr lang="en-IN" baseline="30000" dirty="0"/>
              <a:t>4</a:t>
            </a:r>
            <a:r>
              <a:rPr lang="en-IN" dirty="0"/>
              <a:t> sets).</a:t>
            </a:r>
          </a:p>
          <a:p>
            <a:pPr marL="0" indent="0">
              <a:buNone/>
            </a:pPr>
            <a:r>
              <a:rPr lang="en-IN" dirty="0"/>
              <a:t>– Therefore, 4 bits are needed to identify the set number.</a:t>
            </a:r>
          </a:p>
          <a:p>
            <a:pPr marL="0" indent="0">
              <a:buNone/>
            </a:pPr>
            <a:r>
              <a:rPr lang="en-IN" dirty="0"/>
              <a:t>• Main memory = 4K blocks of 128 words each. (2</a:t>
            </a:r>
            <a:r>
              <a:rPr lang="en-IN" baseline="30000" dirty="0"/>
              <a:t>2</a:t>
            </a:r>
            <a:r>
              <a:rPr lang="en-IN" dirty="0"/>
              <a:t> * 2</a:t>
            </a:r>
            <a:r>
              <a:rPr lang="en-IN" baseline="30000" dirty="0"/>
              <a:t>10</a:t>
            </a:r>
            <a:r>
              <a:rPr lang="en-IN" dirty="0"/>
              <a:t> = 2</a:t>
            </a:r>
            <a:r>
              <a:rPr lang="en-IN" baseline="30000" dirty="0"/>
              <a:t>12</a:t>
            </a:r>
            <a:r>
              <a:rPr lang="en-IN" dirty="0"/>
              <a:t> blocks)</a:t>
            </a:r>
          </a:p>
          <a:p>
            <a:pPr marL="0" indent="0">
              <a:buNone/>
            </a:pPr>
            <a:r>
              <a:rPr lang="en-IN" dirty="0"/>
              <a:t>– Therefore, 12 bits are needed to specify the block (set + tag = 12 bits).</a:t>
            </a:r>
          </a:p>
          <a:p>
            <a:pPr marL="0" indent="0">
              <a:buNone/>
            </a:pPr>
            <a:r>
              <a:rPr lang="en-IN" dirty="0"/>
              <a:t>– Tag length is 8 bits.</a:t>
            </a:r>
          </a:p>
          <a:p>
            <a:pPr marL="0" indent="0">
              <a:buNone/>
            </a:pPr>
            <a:r>
              <a:rPr lang="en-IN" dirty="0"/>
              <a:t>• Main memory = 4K blocks of 128 words each. (2</a:t>
            </a:r>
            <a:r>
              <a:rPr lang="en-IN" baseline="30000" dirty="0"/>
              <a:t>2</a:t>
            </a:r>
            <a:r>
              <a:rPr lang="en-IN" dirty="0"/>
              <a:t> * 2</a:t>
            </a:r>
            <a:r>
              <a:rPr lang="en-IN" baseline="30000" dirty="0"/>
              <a:t>10</a:t>
            </a:r>
            <a:r>
              <a:rPr lang="en-IN" dirty="0"/>
              <a:t> * 2</a:t>
            </a:r>
            <a:r>
              <a:rPr lang="en-IN" baseline="30000" dirty="0"/>
              <a:t>7</a:t>
            </a:r>
            <a:r>
              <a:rPr lang="en-IN" dirty="0"/>
              <a:t> = 2</a:t>
            </a:r>
            <a:r>
              <a:rPr lang="en-IN" baseline="30000" dirty="0"/>
              <a:t>19</a:t>
            </a:r>
            <a:r>
              <a:rPr lang="en-IN" dirty="0"/>
              <a:t> words)</a:t>
            </a:r>
          </a:p>
          <a:p>
            <a:pPr marL="0" indent="0">
              <a:buNone/>
            </a:pPr>
            <a:r>
              <a:rPr lang="en-IN" dirty="0"/>
              <a:t>– Each word is directly addressable by 19-bit address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5515694"/>
            <a:ext cx="84391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7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Cache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/>
              <a:t>Principle of locality</a:t>
            </a:r>
          </a:p>
          <a:p>
            <a:pPr marL="0" indent="0">
              <a:buNone/>
            </a:pPr>
            <a:r>
              <a:rPr lang="en-IN" dirty="0"/>
              <a:t>– Programs tend to reuse the data and instructions they </a:t>
            </a:r>
            <a:r>
              <a:rPr lang="en-IN" dirty="0" smtClean="0"/>
              <a:t>have used </a:t>
            </a:r>
            <a:r>
              <a:rPr lang="en-IN" dirty="0"/>
              <a:t>recently.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b="1" dirty="0"/>
              <a:t>Types of locality</a:t>
            </a:r>
          </a:p>
          <a:p>
            <a:pPr marL="0" indent="0">
              <a:buNone/>
            </a:pPr>
            <a:r>
              <a:rPr lang="en-IN" dirty="0"/>
              <a:t>– </a:t>
            </a:r>
            <a:r>
              <a:rPr lang="en-IN" b="1" dirty="0"/>
              <a:t>Temporal locality</a:t>
            </a:r>
          </a:p>
          <a:p>
            <a:pPr marL="0" indent="0">
              <a:buNone/>
            </a:pPr>
            <a:r>
              <a:rPr lang="en-IN" dirty="0"/>
              <a:t>• Recently accessed items are likely to be accessed in the</a:t>
            </a:r>
          </a:p>
          <a:p>
            <a:pPr marL="0" indent="0">
              <a:buNone/>
            </a:pPr>
            <a:r>
              <a:rPr lang="en-IN" dirty="0"/>
              <a:t>near future.</a:t>
            </a:r>
          </a:p>
          <a:p>
            <a:pPr marL="0" indent="0">
              <a:buNone/>
            </a:pPr>
            <a:r>
              <a:rPr lang="en-IN" dirty="0"/>
              <a:t>– </a:t>
            </a:r>
            <a:r>
              <a:rPr lang="en-IN" b="1" dirty="0"/>
              <a:t>Spatial locality</a:t>
            </a:r>
          </a:p>
          <a:p>
            <a:pPr marL="0" indent="0">
              <a:buNone/>
            </a:pPr>
            <a:r>
              <a:rPr lang="en-IN" dirty="0"/>
              <a:t>• Items whose addresses are near one another tend to be</a:t>
            </a:r>
          </a:p>
          <a:p>
            <a:pPr marL="0" indent="0">
              <a:buNone/>
            </a:pPr>
            <a:r>
              <a:rPr lang="en-IN" dirty="0"/>
              <a:t>referenced close together in time.</a:t>
            </a:r>
          </a:p>
        </p:txBody>
      </p:sp>
    </p:spTree>
    <p:extLst>
      <p:ext uri="{BB962C8B-B14F-4D97-AF65-F5344CB8AC3E}">
        <p14:creationId xmlns:p14="http://schemas.microsoft.com/office/powerpoint/2010/main" val="259652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Direct Mapping - Address Structure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24 bit </a:t>
            </a:r>
            <a:r>
              <a:rPr lang="en-IN" dirty="0" smtClean="0"/>
              <a:t>address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• 2 bit word identifier (4 byte block)</a:t>
            </a:r>
          </a:p>
          <a:p>
            <a:pPr marL="0" indent="0">
              <a:buNone/>
            </a:pPr>
            <a:r>
              <a:rPr lang="en-IN" dirty="0"/>
              <a:t>• 22 bit block identifier</a:t>
            </a:r>
          </a:p>
          <a:p>
            <a:pPr marL="0" indent="0">
              <a:buNone/>
            </a:pPr>
            <a:r>
              <a:rPr lang="en-IN" dirty="0"/>
              <a:t>– 8 bits tag (=22-14)</a:t>
            </a:r>
          </a:p>
          <a:p>
            <a:pPr marL="0" indent="0">
              <a:buNone/>
            </a:pPr>
            <a:r>
              <a:rPr lang="en-IN" dirty="0"/>
              <a:t>– 14 bits line</a:t>
            </a:r>
          </a:p>
          <a:p>
            <a:pPr marL="0" indent="0">
              <a:buNone/>
            </a:pPr>
            <a:r>
              <a:rPr lang="en-IN" dirty="0"/>
              <a:t>• No two blocks in the same line have the same Tag field</a:t>
            </a:r>
          </a:p>
          <a:p>
            <a:pPr marL="0" indent="0">
              <a:buNone/>
            </a:pPr>
            <a:r>
              <a:rPr lang="en-IN" dirty="0"/>
              <a:t>• Content of cache is checked by finding line and checking Tag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33" y="1412776"/>
            <a:ext cx="726757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8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 of Cache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/>
              <a:t>Cache Hit</a:t>
            </a:r>
          </a:p>
          <a:p>
            <a:pPr marL="0" indent="0">
              <a:buNone/>
            </a:pPr>
            <a:r>
              <a:rPr lang="en-IN" dirty="0"/>
              <a:t>– A referenced item is found in the cache by the processor.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b="1" dirty="0"/>
              <a:t>Cache Miss</a:t>
            </a:r>
          </a:p>
          <a:p>
            <a:pPr marL="0" indent="0">
              <a:buNone/>
            </a:pPr>
            <a:r>
              <a:rPr lang="en-IN" dirty="0"/>
              <a:t>– A referenced item is not present in the cache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b="1" dirty="0"/>
              <a:t>Hit ratio</a:t>
            </a:r>
          </a:p>
          <a:p>
            <a:pPr marL="0" indent="0">
              <a:buNone/>
            </a:pPr>
            <a:r>
              <a:rPr lang="en-IN" dirty="0"/>
              <a:t>– Ratio of number of hits to total number of references</a:t>
            </a:r>
          </a:p>
          <a:p>
            <a:pPr marL="0" indent="0">
              <a:buNone/>
            </a:pPr>
            <a:r>
              <a:rPr lang="en-IN" dirty="0"/>
              <a:t>– </a:t>
            </a:r>
            <a:r>
              <a:rPr lang="en-IN" b="1" dirty="0"/>
              <a:t>number of hits/(number of hits + number of Miss)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b="1" dirty="0"/>
              <a:t>Miss penalty</a:t>
            </a:r>
          </a:p>
          <a:p>
            <a:pPr marL="0" indent="0">
              <a:buNone/>
            </a:pPr>
            <a:r>
              <a:rPr lang="en-IN" dirty="0"/>
              <a:t>– Additional cycles required to serve the miss.</a:t>
            </a:r>
          </a:p>
        </p:txBody>
      </p:sp>
    </p:spTree>
    <p:extLst>
      <p:ext uri="{BB962C8B-B14F-4D97-AF65-F5344CB8AC3E}">
        <p14:creationId xmlns:p14="http://schemas.microsoft.com/office/powerpoint/2010/main" val="22569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Memory access time is the best measure of the benefit of</a:t>
            </a:r>
          </a:p>
          <a:p>
            <a:pPr marL="0" indent="0">
              <a:buNone/>
            </a:pPr>
            <a:r>
              <a:rPr lang="en-IN" dirty="0"/>
              <a:t>different cache organizations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b="1" dirty="0"/>
              <a:t>Memory access time = hit time + miss rate × miss penalty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b="1" dirty="0"/>
              <a:t>Miss rate</a:t>
            </a:r>
          </a:p>
          <a:p>
            <a:pPr marL="0" indent="0">
              <a:buNone/>
            </a:pPr>
            <a:r>
              <a:rPr lang="en-IN" dirty="0"/>
              <a:t>– Fraction of cache accesses that result in a miss =&gt; number</a:t>
            </a:r>
          </a:p>
          <a:p>
            <a:pPr marL="0" indent="0">
              <a:buNone/>
            </a:pPr>
            <a:r>
              <a:rPr lang="en-IN" dirty="0"/>
              <a:t>of miss/number of accesses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b="1" dirty="0"/>
              <a:t>Hit time</a:t>
            </a:r>
          </a:p>
          <a:p>
            <a:pPr marL="0" indent="0">
              <a:buNone/>
            </a:pPr>
            <a:r>
              <a:rPr lang="en-IN" dirty="0"/>
              <a:t>– Time to hit in the cache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b="1" dirty="0"/>
              <a:t>Miss penalty</a:t>
            </a:r>
          </a:p>
          <a:p>
            <a:pPr marL="0" indent="0">
              <a:buNone/>
            </a:pPr>
            <a:r>
              <a:rPr lang="en-IN" dirty="0"/>
              <a:t>– Time to replace the block from memory (cost of a miss)</a:t>
            </a:r>
          </a:p>
        </p:txBody>
      </p:sp>
    </p:spTree>
    <p:extLst>
      <p:ext uri="{BB962C8B-B14F-4D97-AF65-F5344CB8AC3E}">
        <p14:creationId xmlns:p14="http://schemas.microsoft.com/office/powerpoint/2010/main" val="30000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Cnt</a:t>
            </a:r>
            <a:r>
              <a:rPr lang="en-IN" dirty="0" smtClean="0"/>
              <a:t>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Time required for the cache miss depends on both the </a:t>
            </a:r>
            <a:r>
              <a:rPr lang="en-IN" dirty="0" smtClean="0"/>
              <a:t>latency and </a:t>
            </a:r>
            <a:r>
              <a:rPr lang="en-IN" dirty="0"/>
              <a:t>bandwidth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b="1" dirty="0"/>
              <a:t>Latency</a:t>
            </a:r>
          </a:p>
          <a:p>
            <a:pPr marL="0" indent="0">
              <a:buNone/>
            </a:pPr>
            <a:r>
              <a:rPr lang="en-IN" dirty="0"/>
              <a:t>– Time to retrieve the first word of the block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b="1" dirty="0"/>
              <a:t>Bandwidth</a:t>
            </a:r>
          </a:p>
          <a:p>
            <a:pPr marL="0" indent="0">
              <a:buNone/>
            </a:pPr>
            <a:r>
              <a:rPr lang="en-IN" dirty="0"/>
              <a:t>– Time to retrieve the rest of this block</a:t>
            </a:r>
          </a:p>
        </p:txBody>
      </p:sp>
    </p:spTree>
    <p:extLst>
      <p:ext uri="{BB962C8B-B14F-4D97-AF65-F5344CB8AC3E}">
        <p14:creationId xmlns:p14="http://schemas.microsoft.com/office/powerpoint/2010/main" val="18032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Performance of Cache Memory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Te = Tc + (1 - h) Tm</a:t>
            </a:r>
          </a:p>
          <a:p>
            <a:pPr marL="0" indent="0">
              <a:buNone/>
            </a:pPr>
            <a:r>
              <a:rPr lang="en-IN" dirty="0"/>
              <a:t>Where</a:t>
            </a:r>
          </a:p>
          <a:p>
            <a:pPr marL="0" indent="0">
              <a:buNone/>
            </a:pPr>
            <a:r>
              <a:rPr lang="en-IN" dirty="0" err="1"/>
              <a:t>Te</a:t>
            </a:r>
            <a:r>
              <a:rPr lang="en-IN" dirty="0"/>
              <a:t>: Effective memory access time in Cache memory system</a:t>
            </a:r>
          </a:p>
          <a:p>
            <a:pPr marL="0" indent="0">
              <a:buNone/>
            </a:pPr>
            <a:r>
              <a:rPr lang="en-IN" dirty="0" err="1"/>
              <a:t>Tc</a:t>
            </a:r>
            <a:r>
              <a:rPr lang="en-IN" dirty="0"/>
              <a:t>: Cache access </a:t>
            </a:r>
            <a:r>
              <a:rPr lang="en-IN" dirty="0" smtClean="0"/>
              <a:t>time</a:t>
            </a:r>
          </a:p>
          <a:p>
            <a:pPr marL="0" indent="0">
              <a:buNone/>
            </a:pPr>
            <a:r>
              <a:rPr lang="en-IN" dirty="0" smtClean="0"/>
              <a:t>H is </a:t>
            </a:r>
            <a:r>
              <a:rPr lang="en-IN" smtClean="0"/>
              <a:t>hit ratio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Tm: Main memory access </a:t>
            </a:r>
            <a:r>
              <a:rPr lang="en-IN" dirty="0" smtClean="0"/>
              <a:t>time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 err="1"/>
              <a:t>Tc</a:t>
            </a:r>
            <a:r>
              <a:rPr lang="en-IN" dirty="0"/>
              <a:t> = 0.4 ns,</a:t>
            </a:r>
          </a:p>
          <a:p>
            <a:pPr marL="0" indent="0">
              <a:buNone/>
            </a:pPr>
            <a:r>
              <a:rPr lang="en-IN" dirty="0"/>
              <a:t>Tm = 1.2 ns,</a:t>
            </a:r>
          </a:p>
          <a:p>
            <a:pPr marL="0" indent="0">
              <a:buNone/>
            </a:pPr>
            <a:r>
              <a:rPr lang="en-IN" dirty="0"/>
              <a:t>h = 0.85%</a:t>
            </a:r>
          </a:p>
          <a:p>
            <a:pPr marL="0" indent="0">
              <a:buNone/>
            </a:pPr>
            <a:r>
              <a:rPr lang="nl-NL" dirty="0"/>
              <a:t>Te= 0.4 + (1 - 0.85) * 1.2 = 0.58 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2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Computer architecture: A quantitative </a:t>
            </a:r>
            <a:r>
              <a:rPr lang="en-IN" dirty="0" smtClean="0"/>
              <a:t>approach by </a:t>
            </a:r>
            <a:r>
              <a:rPr lang="sv-SE" dirty="0" smtClean="0"/>
              <a:t>J</a:t>
            </a:r>
            <a:r>
              <a:rPr lang="sv-SE" dirty="0"/>
              <a:t>. L. Hennessy &amp; D.A. </a:t>
            </a:r>
            <a:r>
              <a:rPr lang="sv-SE" dirty="0" smtClean="0"/>
              <a:t>Patterson</a:t>
            </a:r>
          </a:p>
          <a:p>
            <a:r>
              <a:rPr lang="en-IN" dirty="0"/>
              <a:t>Cache </a:t>
            </a:r>
            <a:r>
              <a:rPr lang="en-IN" dirty="0" smtClean="0"/>
              <a:t>Memory Computer </a:t>
            </a:r>
            <a:r>
              <a:rPr lang="en-IN" dirty="0"/>
              <a:t>Organization and </a:t>
            </a:r>
            <a:r>
              <a:rPr lang="en-IN" dirty="0" smtClean="0"/>
              <a:t>Architecture by William </a:t>
            </a:r>
            <a:r>
              <a:rPr lang="en-IN" dirty="0"/>
              <a:t>Stallings</a:t>
            </a:r>
          </a:p>
        </p:txBody>
      </p:sp>
    </p:spTree>
    <p:extLst>
      <p:ext uri="{BB962C8B-B14F-4D97-AF65-F5344CB8AC3E}">
        <p14:creationId xmlns:p14="http://schemas.microsoft.com/office/powerpoint/2010/main" val="42779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Direct Mapping</a:t>
            </a:r>
            <a:br>
              <a:rPr lang="en-IN" dirty="0" smtClean="0"/>
            </a:br>
            <a:r>
              <a:rPr lang="en-IN" dirty="0" smtClean="0"/>
              <a:t>Cache Line Table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Cache </a:t>
            </a:r>
            <a:r>
              <a:rPr lang="en-IN" b="1" dirty="0"/>
              <a:t>line </a:t>
            </a:r>
            <a:r>
              <a:rPr lang="en-IN" b="1" dirty="0" smtClean="0"/>
              <a:t>            Main </a:t>
            </a:r>
            <a:r>
              <a:rPr lang="en-IN" b="1" dirty="0"/>
              <a:t>Memory blocks held</a:t>
            </a:r>
          </a:p>
          <a:p>
            <a:r>
              <a:rPr lang="en-IN" dirty="0"/>
              <a:t>0 </a:t>
            </a:r>
            <a:r>
              <a:rPr lang="en-IN" dirty="0" smtClean="0"/>
              <a:t>				0</a:t>
            </a:r>
            <a:r>
              <a:rPr lang="en-IN" dirty="0"/>
              <a:t>, m, 2m, 3m…2s-m</a:t>
            </a:r>
          </a:p>
          <a:p>
            <a:r>
              <a:rPr lang="en-IN" dirty="0"/>
              <a:t>1 </a:t>
            </a:r>
            <a:r>
              <a:rPr lang="en-IN" dirty="0" smtClean="0"/>
              <a:t>				1,m+1</a:t>
            </a:r>
            <a:r>
              <a:rPr lang="en-IN" dirty="0"/>
              <a:t>, 2m+1…2s-m+1</a:t>
            </a:r>
          </a:p>
          <a:p>
            <a:r>
              <a:rPr lang="en-IN" dirty="0"/>
              <a:t>m-1 </a:t>
            </a:r>
            <a:r>
              <a:rPr lang="en-IN" dirty="0" smtClean="0"/>
              <a:t>			m-1</a:t>
            </a:r>
            <a:r>
              <a:rPr lang="en-IN" dirty="0"/>
              <a:t>, 2m-1,3m-1…2s-1</a:t>
            </a:r>
          </a:p>
        </p:txBody>
      </p:sp>
    </p:spTree>
    <p:extLst>
      <p:ext uri="{BB962C8B-B14F-4D97-AF65-F5344CB8AC3E}">
        <p14:creationId xmlns:p14="http://schemas.microsoft.com/office/powerpoint/2010/main" val="14897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Mapping Cache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17" y="1844824"/>
            <a:ext cx="671512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6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Mapping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Address length = (s + w) bits</a:t>
            </a:r>
          </a:p>
          <a:p>
            <a:pPr marL="0" indent="0">
              <a:buNone/>
            </a:pPr>
            <a:r>
              <a:rPr lang="en-IN" dirty="0"/>
              <a:t>• Number of addressable units = 2</a:t>
            </a:r>
            <a:r>
              <a:rPr lang="en-IN" baseline="30000" dirty="0"/>
              <a:t>s+w</a:t>
            </a:r>
            <a:r>
              <a:rPr lang="en-IN" dirty="0"/>
              <a:t> words or bytes</a:t>
            </a:r>
          </a:p>
          <a:p>
            <a:pPr marL="0" indent="0">
              <a:buNone/>
            </a:pPr>
            <a:r>
              <a:rPr lang="en-IN" dirty="0"/>
              <a:t>• Block size = line size = 2</a:t>
            </a:r>
            <a:r>
              <a:rPr lang="en-IN" baseline="30000" dirty="0"/>
              <a:t>w</a:t>
            </a:r>
            <a:r>
              <a:rPr lang="en-IN" dirty="0"/>
              <a:t> words or bytes</a:t>
            </a:r>
          </a:p>
          <a:p>
            <a:pPr marL="0" indent="0">
              <a:buNone/>
            </a:pPr>
            <a:r>
              <a:rPr lang="en-IN" dirty="0"/>
              <a:t>• Number of blocks in main memory = 2</a:t>
            </a:r>
            <a:r>
              <a:rPr lang="en-IN" baseline="30000" dirty="0"/>
              <a:t>s+w</a:t>
            </a:r>
            <a:r>
              <a:rPr lang="en-IN" dirty="0"/>
              <a:t> / 2</a:t>
            </a:r>
            <a:r>
              <a:rPr lang="en-IN" baseline="30000" dirty="0"/>
              <a:t>w</a:t>
            </a:r>
            <a:r>
              <a:rPr lang="en-IN" dirty="0"/>
              <a:t> = 2</a:t>
            </a:r>
            <a:r>
              <a:rPr lang="en-IN" baseline="30000" dirty="0"/>
              <a:t>s</a:t>
            </a:r>
          </a:p>
          <a:p>
            <a:pPr marL="0" indent="0">
              <a:buNone/>
            </a:pPr>
            <a:r>
              <a:rPr lang="en-IN" dirty="0"/>
              <a:t>• Number of lines in cache = m = 2</a:t>
            </a:r>
            <a:r>
              <a:rPr lang="en-IN" baseline="30000" dirty="0"/>
              <a:t>r</a:t>
            </a:r>
          </a:p>
          <a:p>
            <a:pPr marL="0" indent="0">
              <a:buNone/>
            </a:pPr>
            <a:r>
              <a:rPr lang="en-IN" dirty="0"/>
              <a:t>• Size of tag = (s – r) bits</a:t>
            </a:r>
          </a:p>
          <a:p>
            <a:pPr marL="0" indent="0">
              <a:buNone/>
            </a:pPr>
            <a:r>
              <a:rPr lang="en-IN" dirty="0"/>
              <a:t>• Index=Line + word</a:t>
            </a:r>
          </a:p>
          <a:p>
            <a:pPr marL="0" indent="0">
              <a:buNone/>
            </a:pPr>
            <a:r>
              <a:rPr lang="en-IN" dirty="0"/>
              <a:t>• Index field is used to access the word from cache</a:t>
            </a:r>
          </a:p>
        </p:txBody>
      </p:sp>
    </p:spTree>
    <p:extLst>
      <p:ext uri="{BB962C8B-B14F-4D97-AF65-F5344CB8AC3E}">
        <p14:creationId xmlns:p14="http://schemas.microsoft.com/office/powerpoint/2010/main" val="3534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Mapping 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</a:t>
            </a:r>
          </a:p>
          <a:p>
            <a:pPr marL="0" indent="0">
              <a:buNone/>
            </a:pPr>
            <a:r>
              <a:rPr lang="en-IN" dirty="0"/>
              <a:t>• Inexpensive</a:t>
            </a:r>
          </a:p>
          <a:p>
            <a:pPr marL="0" indent="0">
              <a:buNone/>
            </a:pPr>
            <a:r>
              <a:rPr lang="en-IN" dirty="0"/>
              <a:t>• Fixed location for given block</a:t>
            </a:r>
          </a:p>
          <a:p>
            <a:pPr marL="0" indent="0">
              <a:buNone/>
            </a:pPr>
            <a:r>
              <a:rPr lang="en-IN" dirty="0"/>
              <a:t>– If a program accesses 2 blocks that map to the same line</a:t>
            </a:r>
          </a:p>
          <a:p>
            <a:r>
              <a:rPr lang="en-IN" dirty="0"/>
              <a:t>repeatedly, cache misses are very high.</a:t>
            </a:r>
          </a:p>
        </p:txBody>
      </p:sp>
    </p:spTree>
    <p:extLst>
      <p:ext uri="{BB962C8B-B14F-4D97-AF65-F5344CB8AC3E}">
        <p14:creationId xmlns:p14="http://schemas.microsoft.com/office/powerpoint/2010/main" val="27506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Example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Consider a machine with a byte addressable main memory of 2</a:t>
            </a:r>
            <a:r>
              <a:rPr lang="en-IN" baseline="30000" dirty="0"/>
              <a:t>16</a:t>
            </a:r>
          </a:p>
          <a:p>
            <a:pPr marL="0" indent="0">
              <a:buNone/>
            </a:pPr>
            <a:r>
              <a:rPr lang="en-IN" dirty="0"/>
              <a:t>bytes and block size of 8 bytes. Assume that a direct mapped cache</a:t>
            </a:r>
          </a:p>
          <a:p>
            <a:pPr marL="0" indent="0">
              <a:buNone/>
            </a:pPr>
            <a:r>
              <a:rPr lang="en-IN" dirty="0"/>
              <a:t>consisting of 32 lines is used with this machine. How is a 16-bit</a:t>
            </a:r>
          </a:p>
          <a:p>
            <a:pPr marL="0" indent="0">
              <a:buNone/>
            </a:pPr>
            <a:r>
              <a:rPr lang="en-IN" dirty="0"/>
              <a:t>memory address divided into tag, line number, and byte number?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Answer:</a:t>
            </a:r>
          </a:p>
          <a:p>
            <a:pPr marL="0" indent="0">
              <a:buNone/>
            </a:pPr>
            <a:r>
              <a:rPr lang="en-IN" dirty="0"/>
              <a:t>– Block size = 8 bytes = 2</a:t>
            </a:r>
            <a:r>
              <a:rPr lang="en-IN" baseline="30000" dirty="0"/>
              <a:t>3</a:t>
            </a:r>
            <a:r>
              <a:rPr lang="en-IN" dirty="0"/>
              <a:t> bytes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3 bits are used for byte offset.</a:t>
            </a:r>
          </a:p>
          <a:p>
            <a:pPr marL="0" indent="0">
              <a:buNone/>
            </a:pPr>
            <a:r>
              <a:rPr lang="en-IN" dirty="0"/>
              <a:t>– Cache lines = 32 = 2</a:t>
            </a:r>
            <a:r>
              <a:rPr lang="en-IN" baseline="30000" dirty="0"/>
              <a:t>5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5 bits are used as index bits.</a:t>
            </a:r>
          </a:p>
          <a:p>
            <a:pPr marL="0" indent="0">
              <a:buNone/>
            </a:pPr>
            <a:r>
              <a:rPr lang="en-IN" dirty="0"/>
              <a:t>– Main memory = 2</a:t>
            </a:r>
            <a:r>
              <a:rPr lang="en-IN" baseline="30000" dirty="0"/>
              <a:t>16</a:t>
            </a:r>
            <a:r>
              <a:rPr lang="en-IN" dirty="0"/>
              <a:t> bytes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Each word is directly addressable by 16-bit address</a:t>
            </a:r>
          </a:p>
          <a:p>
            <a:pPr marL="0" indent="0">
              <a:buNone/>
            </a:pPr>
            <a:r>
              <a:rPr lang="en-IN" dirty="0"/>
              <a:t>– Remaining 16-(5+3) = 8 </a:t>
            </a:r>
            <a:r>
              <a:rPr lang="en-IN" dirty="0" smtClean="0"/>
              <a:t>bits </a:t>
            </a:r>
            <a:r>
              <a:rPr lang="en-IN" dirty="0"/>
              <a:t>are used as tag bits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85184"/>
            <a:ext cx="612068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9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Assignment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1</a:t>
            </a:r>
            <a:r>
              <a:rPr lang="en-IN" sz="2400" dirty="0"/>
              <a:t>. A 16MB main memory has 32KB cache with 8 bytes per line.</a:t>
            </a:r>
          </a:p>
          <a:p>
            <a:pPr marL="0" indent="0">
              <a:buNone/>
            </a:pPr>
            <a:r>
              <a:rPr lang="en-IN" sz="2400" dirty="0"/>
              <a:t>i) How many lines are there in the cache?</a:t>
            </a:r>
          </a:p>
          <a:p>
            <a:pPr marL="0" indent="0">
              <a:buNone/>
            </a:pPr>
            <a:r>
              <a:rPr lang="en-IN" sz="2400" dirty="0"/>
              <a:t>ii) Show how the main memory and cache memory is organized</a:t>
            </a:r>
          </a:p>
          <a:p>
            <a:pPr marL="0" indent="0">
              <a:buNone/>
            </a:pPr>
            <a:r>
              <a:rPr lang="en-IN" sz="2400" dirty="0"/>
              <a:t>when the cache is direct- mapped.</a:t>
            </a:r>
          </a:p>
          <a:p>
            <a:pPr marL="0" indent="0">
              <a:buNone/>
            </a:pPr>
            <a:r>
              <a:rPr lang="en-IN" sz="2400" dirty="0"/>
              <a:t>iii) Show how the main memory address is partitioned.</a:t>
            </a:r>
          </a:p>
          <a:p>
            <a:pPr marL="0" indent="0">
              <a:buNone/>
            </a:pPr>
            <a:r>
              <a:rPr lang="en-IN" sz="2400" dirty="0"/>
              <a:t>2. A digital computer has a memory unit of 128K x 16 and a </a:t>
            </a:r>
            <a:r>
              <a:rPr lang="en-IN" sz="2400" dirty="0" smtClean="0"/>
              <a:t>cache memory </a:t>
            </a:r>
            <a:r>
              <a:rPr lang="en-IN" sz="2400" dirty="0"/>
              <a:t>of 1K words. The cache uses direct mapping with a </a:t>
            </a:r>
            <a:r>
              <a:rPr lang="en-IN" sz="2400" dirty="0" smtClean="0"/>
              <a:t>block size </a:t>
            </a:r>
            <a:r>
              <a:rPr lang="en-IN" sz="2400" dirty="0"/>
              <a:t>of four words.</a:t>
            </a:r>
          </a:p>
          <a:p>
            <a:pPr marL="0" indent="0">
              <a:buNone/>
            </a:pPr>
            <a:r>
              <a:rPr lang="en-IN" sz="2400" dirty="0"/>
              <a:t>– How many bits are there in the tag, index, block and word </a:t>
            </a:r>
            <a:r>
              <a:rPr lang="en-IN" sz="2400" dirty="0" smtClean="0"/>
              <a:t>fields of </a:t>
            </a:r>
            <a:r>
              <a:rPr lang="en-IN" sz="2400" dirty="0"/>
              <a:t>the address format?</a:t>
            </a:r>
          </a:p>
          <a:p>
            <a:pPr marL="0" indent="0">
              <a:buNone/>
            </a:pPr>
            <a:r>
              <a:rPr lang="en-IN" sz="2400" dirty="0"/>
              <a:t>– How many blocks can the cache accommodate?</a:t>
            </a:r>
          </a:p>
        </p:txBody>
      </p:sp>
    </p:spTree>
    <p:extLst>
      <p:ext uri="{BB962C8B-B14F-4D97-AF65-F5344CB8AC3E}">
        <p14:creationId xmlns:p14="http://schemas.microsoft.com/office/powerpoint/2010/main" val="7154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Associative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main memory block can load into any line of cache</a:t>
            </a:r>
          </a:p>
          <a:p>
            <a:pPr marL="0" indent="0">
              <a:buNone/>
            </a:pPr>
            <a:r>
              <a:rPr lang="en-IN" dirty="0"/>
              <a:t>• Memory address is interpreted as tag and word</a:t>
            </a:r>
          </a:p>
          <a:p>
            <a:pPr marL="0" indent="0">
              <a:buNone/>
            </a:pPr>
            <a:r>
              <a:rPr lang="en-IN" dirty="0"/>
              <a:t>• Tag uniquely identifies block of memory</a:t>
            </a:r>
          </a:p>
          <a:p>
            <a:pPr marL="0" indent="0">
              <a:buNone/>
            </a:pPr>
            <a:r>
              <a:rPr lang="en-IN" dirty="0"/>
              <a:t>• Every line’s tag is examined for a match.</a:t>
            </a:r>
          </a:p>
          <a:p>
            <a:pPr marL="0" indent="0">
              <a:buNone/>
            </a:pPr>
            <a:r>
              <a:rPr lang="en-IN" dirty="0"/>
              <a:t>• Cache searching gets expensive.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1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1180</Words>
  <Application>Microsoft Office PowerPoint</Application>
  <PresentationFormat>On-screen Show (4:3)</PresentationFormat>
  <Paragraphs>166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Direct Mapping</vt:lpstr>
      <vt:lpstr>Direct Mapping - Address Structure </vt:lpstr>
      <vt:lpstr>Direct Mapping Cache Line Table </vt:lpstr>
      <vt:lpstr>Direct Mapping Cache Organization</vt:lpstr>
      <vt:lpstr>Direct Mapping Summary</vt:lpstr>
      <vt:lpstr>Direct Mapping pros &amp; cons</vt:lpstr>
      <vt:lpstr>PowerPoint Presentation</vt:lpstr>
      <vt:lpstr>Assignment </vt:lpstr>
      <vt:lpstr>Associative Mapping</vt:lpstr>
      <vt:lpstr>Address Structure </vt:lpstr>
      <vt:lpstr>Associative Cache Organization</vt:lpstr>
      <vt:lpstr>Associative Mapping Summary</vt:lpstr>
      <vt:lpstr>Set Associative Mapping</vt:lpstr>
      <vt:lpstr>Address Structure</vt:lpstr>
      <vt:lpstr>Two Way Set Associative Cache Organization </vt:lpstr>
      <vt:lpstr>Set Associative Mapping Summary</vt:lpstr>
      <vt:lpstr>Example: Set Associative Mapping</vt:lpstr>
      <vt:lpstr>PowerPoint Presentation</vt:lpstr>
      <vt:lpstr>Cache memory</vt:lpstr>
      <vt:lpstr>Parameters of Cache memory</vt:lpstr>
      <vt:lpstr>Cont.,</vt:lpstr>
      <vt:lpstr>Cnt.,</vt:lpstr>
      <vt:lpstr>Performance of Cache Memory System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Mapping</dc:title>
  <dc:creator>admin</dc:creator>
  <cp:lastModifiedBy>admin</cp:lastModifiedBy>
  <cp:revision>23</cp:revision>
  <dcterms:created xsi:type="dcterms:W3CDTF">2015-09-14T08:50:39Z</dcterms:created>
  <dcterms:modified xsi:type="dcterms:W3CDTF">2015-09-15T01:33:10Z</dcterms:modified>
</cp:coreProperties>
</file>