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image" Target="../media/image6.wmf"/><Relationship Id="rId4" Type="http://schemas.openxmlformats.org/officeDocument/2006/relationships/image" Target="../media/image10.wmf"/><Relationship Id="rId9"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26495A-88C6-4B32-8AE4-0331016C37F1}" type="datetimeFigureOut">
              <a:rPr lang="en-US" smtClean="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5AC907-A20C-4558-8378-BF526273AE0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6495A-88C6-4B32-8AE4-0331016C37F1}" type="datetimeFigureOut">
              <a:rPr lang="en-US" smtClean="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5AC907-A20C-4558-8378-BF526273AE0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6495A-88C6-4B32-8AE4-0331016C37F1}" type="datetimeFigureOut">
              <a:rPr lang="en-US" smtClean="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5AC907-A20C-4558-8378-BF526273AE0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dirty="0" err="1"/>
              <a:t>K.Santhi,SITE</a:t>
            </a:r>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ACC4BA3-9277-4F84-A0D4-8F245756BD3E}"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r>
              <a:rPr lang="en-US"/>
              <a:t>K.Santhi,SITE</a:t>
            </a: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6A29CA4B-C930-4062-812E-4B20E7D9D26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6495A-88C6-4B32-8AE4-0331016C37F1}" type="datetimeFigureOut">
              <a:rPr lang="en-US" smtClean="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5AC907-A20C-4558-8378-BF526273AE0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26495A-88C6-4B32-8AE4-0331016C37F1}" type="datetimeFigureOut">
              <a:rPr lang="en-US" smtClean="0"/>
              <a:t>9/9/2015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5AC907-A20C-4558-8378-BF526273AE0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26495A-88C6-4B32-8AE4-0331016C37F1}" type="datetimeFigureOut">
              <a:rPr lang="en-US" smtClean="0"/>
              <a:t>9/9/2015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5AC907-A20C-4558-8378-BF526273AE0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26495A-88C6-4B32-8AE4-0331016C37F1}" type="datetimeFigureOut">
              <a:rPr lang="en-US" smtClean="0"/>
              <a:t>9/9/2015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95AC907-A20C-4558-8378-BF526273AE0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26495A-88C6-4B32-8AE4-0331016C37F1}" type="datetimeFigureOut">
              <a:rPr lang="en-US" smtClean="0"/>
              <a:t>9/9/2015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95AC907-A20C-4558-8378-BF526273AE0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6495A-88C6-4B32-8AE4-0331016C37F1}" type="datetimeFigureOut">
              <a:rPr lang="en-US" smtClean="0"/>
              <a:t>9/9/2015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95AC907-A20C-4558-8378-BF526273AE0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26495A-88C6-4B32-8AE4-0331016C37F1}" type="datetimeFigureOut">
              <a:rPr lang="en-US" smtClean="0"/>
              <a:t>9/9/2015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5AC907-A20C-4558-8378-BF526273AE0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26495A-88C6-4B32-8AE4-0331016C37F1}" type="datetimeFigureOut">
              <a:rPr lang="en-US" smtClean="0"/>
              <a:t>9/9/2015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5AC907-A20C-4558-8378-BF526273AE0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6495A-88C6-4B32-8AE4-0331016C37F1}" type="datetimeFigureOut">
              <a:rPr lang="en-US" smtClean="0"/>
              <a:t>9/9/2015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AC907-A20C-4558-8378-BF526273AE0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2.bin"/><Relationship Id="rId18" Type="http://schemas.openxmlformats.org/officeDocument/2006/relationships/image" Target="../media/image14.wmf"/><Relationship Id="rId3" Type="http://schemas.openxmlformats.org/officeDocument/2006/relationships/oleObject" Target="../embeddings/oleObject7.bin"/><Relationship Id="rId21" Type="http://schemas.openxmlformats.org/officeDocument/2006/relationships/oleObject" Target="../embeddings/oleObject16.bin"/><Relationship Id="rId7" Type="http://schemas.openxmlformats.org/officeDocument/2006/relationships/oleObject" Target="../embeddings/oleObject9.bin"/><Relationship Id="rId12" Type="http://schemas.openxmlformats.org/officeDocument/2006/relationships/image" Target="../media/image11.wmf"/><Relationship Id="rId17" Type="http://schemas.openxmlformats.org/officeDocument/2006/relationships/oleObject" Target="../embeddings/oleObject14.bin"/><Relationship Id="rId2" Type="http://schemas.openxmlformats.org/officeDocument/2006/relationships/slideLayout" Target="../slideLayouts/slideLayout13.xml"/><Relationship Id="rId16" Type="http://schemas.openxmlformats.org/officeDocument/2006/relationships/image" Target="../media/image13.wmf"/><Relationship Id="rId20" Type="http://schemas.openxmlformats.org/officeDocument/2006/relationships/image" Target="../media/image15.wmf"/><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0.wmf"/><Relationship Id="rId19" Type="http://schemas.openxmlformats.org/officeDocument/2006/relationships/oleObject" Target="../embeddings/oleObject15.bin"/><Relationship Id="rId4" Type="http://schemas.openxmlformats.org/officeDocument/2006/relationships/image" Target="../media/image7.wmf"/><Relationship Id="rId9" Type="http://schemas.openxmlformats.org/officeDocument/2006/relationships/oleObject" Target="../embeddings/oleObject10.bin"/><Relationship Id="rId14" Type="http://schemas.openxmlformats.org/officeDocument/2006/relationships/image" Target="../media/image12.wmf"/><Relationship Id="rId22"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sz="2800" dirty="0">
                <a:latin typeface="Times New Roman" pitchFamily="18" charset="0"/>
              </a:rPr>
              <a:t>Cache memory</a:t>
            </a:r>
          </a:p>
        </p:txBody>
      </p:sp>
      <p:sp>
        <p:nvSpPr>
          <p:cNvPr id="119811" name="Rectangle 3"/>
          <p:cNvSpPr>
            <a:spLocks noGrp="1" noChangeArrowheads="1"/>
          </p:cNvSpPr>
          <p:nvPr>
            <p:ph type="body" idx="1"/>
          </p:nvPr>
        </p:nvSpPr>
        <p:spPr/>
        <p:txBody>
          <a:bodyPr/>
          <a:lstStyle/>
          <a:p>
            <a:r>
              <a:rPr lang="en-US" sz="2000" dirty="0">
                <a:latin typeface="Times New Roman" pitchFamily="18" charset="0"/>
              </a:rPr>
              <a:t>If the active portions of the program and data are placed in a fast small memory the average memory access time can be reduced ,thus reducing the total execution time of the program.</a:t>
            </a:r>
          </a:p>
          <a:p>
            <a:r>
              <a:rPr lang="en-US" sz="2000" dirty="0">
                <a:latin typeface="Times New Roman" pitchFamily="18" charset="0"/>
              </a:rPr>
              <a:t>Such fast small memory is referred to cache memory.</a:t>
            </a:r>
          </a:p>
          <a:p>
            <a:r>
              <a:rPr lang="en-US" sz="2000" dirty="0">
                <a:latin typeface="Times New Roman" pitchFamily="18" charset="0"/>
              </a:rPr>
              <a:t>It is placed between the CPU and main memory .</a:t>
            </a:r>
          </a:p>
          <a:p>
            <a:r>
              <a:rPr lang="en-US" sz="2000" dirty="0">
                <a:latin typeface="Times New Roman" pitchFamily="18" charset="0"/>
              </a:rPr>
              <a:t>CM access time is less than access time of MM hierarchy by a factor 5 to 10.</a:t>
            </a:r>
          </a:p>
          <a:p>
            <a:r>
              <a:rPr lang="en-US" sz="2000" dirty="0">
                <a:latin typeface="Times New Roman" pitchFamily="18" charset="0"/>
              </a:rPr>
              <a:t>The cache is the fastest component in the memory hierarchy and approaches the speed of components.</a:t>
            </a:r>
          </a:p>
          <a:p>
            <a:pPr>
              <a:buFontTx/>
              <a:buNone/>
            </a:pPr>
            <a:endParaRPr lang="en-US" sz="2000" dirty="0">
              <a:latin typeface="Times New Roman" pitchFamily="18" charset="0"/>
            </a:endParaRPr>
          </a:p>
          <a:p>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body" idx="1"/>
          </p:nvPr>
        </p:nvSpPr>
        <p:spPr/>
        <p:txBody>
          <a:bodyPr/>
          <a:lstStyle/>
          <a:p>
            <a:pPr eaLnBrk="0" hangingPunct="0">
              <a:lnSpc>
                <a:spcPct val="97000"/>
              </a:lnSpc>
              <a:spcBef>
                <a:spcPct val="0"/>
              </a:spcBef>
              <a:buFontTx/>
              <a:buNone/>
            </a:pPr>
            <a:r>
              <a:rPr kumimoji="1" lang="en-US" altLang="ko-KR" sz="2000" b="1">
                <a:latin typeface="Times New Roman" pitchFamily="18" charset="0"/>
                <a:ea typeface="굴림" pitchFamily="50" charset="-127"/>
              </a:rPr>
              <a:t>Set Associative Mapping Cache with set size of two</a:t>
            </a:r>
          </a:p>
          <a:p>
            <a:endParaRPr lang="en-US" sz="2000">
              <a:latin typeface="Times New Roman" pitchFamily="18" charset="0"/>
            </a:endParaRPr>
          </a:p>
        </p:txBody>
      </p:sp>
      <p:grpSp>
        <p:nvGrpSpPr>
          <p:cNvPr id="2" name="Group 3"/>
          <p:cNvGrpSpPr>
            <a:grpSpLocks/>
          </p:cNvGrpSpPr>
          <p:nvPr/>
        </p:nvGrpSpPr>
        <p:grpSpPr bwMode="auto">
          <a:xfrm>
            <a:off x="2386013" y="2133600"/>
            <a:ext cx="4776787" cy="2671763"/>
            <a:chOff x="1209" y="1062"/>
            <a:chExt cx="2188" cy="863"/>
          </a:xfrm>
        </p:grpSpPr>
        <p:sp>
          <p:nvSpPr>
            <p:cNvPr id="128004" name="Rectangle 4"/>
            <p:cNvSpPr>
              <a:spLocks noChangeArrowheads="1"/>
            </p:cNvSpPr>
            <p:nvPr/>
          </p:nvSpPr>
          <p:spPr bwMode="auto">
            <a:xfrm>
              <a:off x="1209" y="1062"/>
              <a:ext cx="265"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Index</a:t>
              </a:r>
            </a:p>
          </p:txBody>
        </p:sp>
        <p:sp>
          <p:nvSpPr>
            <p:cNvPr id="128005" name="Rectangle 5"/>
            <p:cNvSpPr>
              <a:spLocks noChangeArrowheads="1"/>
            </p:cNvSpPr>
            <p:nvPr/>
          </p:nvSpPr>
          <p:spPr bwMode="auto">
            <a:xfrm>
              <a:off x="1567" y="1070"/>
              <a:ext cx="207"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Tag</a:t>
              </a:r>
            </a:p>
          </p:txBody>
        </p:sp>
        <p:sp>
          <p:nvSpPr>
            <p:cNvPr id="128006" name="Rectangle 6"/>
            <p:cNvSpPr>
              <a:spLocks noChangeArrowheads="1"/>
            </p:cNvSpPr>
            <p:nvPr/>
          </p:nvSpPr>
          <p:spPr bwMode="auto">
            <a:xfrm>
              <a:off x="2021" y="1070"/>
              <a:ext cx="234"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Data</a:t>
              </a:r>
            </a:p>
          </p:txBody>
        </p:sp>
        <p:sp>
          <p:nvSpPr>
            <p:cNvPr id="128007" name="Line 7"/>
            <p:cNvSpPr>
              <a:spLocks noChangeShapeType="1"/>
            </p:cNvSpPr>
            <p:nvPr/>
          </p:nvSpPr>
          <p:spPr bwMode="auto">
            <a:xfrm>
              <a:off x="1532" y="1232"/>
              <a:ext cx="1862" cy="0"/>
            </a:xfrm>
            <a:prstGeom prst="line">
              <a:avLst/>
            </a:prstGeom>
            <a:noFill/>
            <a:ln w="25400">
              <a:solidFill>
                <a:srgbClr val="000000"/>
              </a:solidFill>
              <a:round/>
              <a:headEnd/>
              <a:tailEnd/>
            </a:ln>
            <a:effectLst/>
          </p:spPr>
          <p:txBody>
            <a:bodyPr wrap="none" anchor="ctr"/>
            <a:lstStyle/>
            <a:p>
              <a:endParaRPr lang="en-US"/>
            </a:p>
          </p:txBody>
        </p:sp>
        <p:sp>
          <p:nvSpPr>
            <p:cNvPr id="128008" name="Rectangle 8"/>
            <p:cNvSpPr>
              <a:spLocks noChangeArrowheads="1"/>
            </p:cNvSpPr>
            <p:nvPr/>
          </p:nvSpPr>
          <p:spPr bwMode="auto">
            <a:xfrm>
              <a:off x="1275" y="1216"/>
              <a:ext cx="199"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000</a:t>
              </a:r>
            </a:p>
          </p:txBody>
        </p:sp>
        <p:sp>
          <p:nvSpPr>
            <p:cNvPr id="128009" name="Line 9"/>
            <p:cNvSpPr>
              <a:spLocks noChangeShapeType="1"/>
            </p:cNvSpPr>
            <p:nvPr/>
          </p:nvSpPr>
          <p:spPr bwMode="auto">
            <a:xfrm flipH="1">
              <a:off x="1528" y="1236"/>
              <a:ext cx="0" cy="686"/>
            </a:xfrm>
            <a:prstGeom prst="line">
              <a:avLst/>
            </a:prstGeom>
            <a:noFill/>
            <a:ln w="25400">
              <a:solidFill>
                <a:srgbClr val="000000"/>
              </a:solidFill>
              <a:round/>
              <a:headEnd/>
              <a:tailEnd/>
            </a:ln>
            <a:effectLst/>
          </p:spPr>
          <p:txBody>
            <a:bodyPr wrap="none" anchor="ctr"/>
            <a:lstStyle/>
            <a:p>
              <a:endParaRPr lang="en-US"/>
            </a:p>
          </p:txBody>
        </p:sp>
        <p:sp>
          <p:nvSpPr>
            <p:cNvPr id="128010" name="Line 10"/>
            <p:cNvSpPr>
              <a:spLocks noChangeShapeType="1"/>
            </p:cNvSpPr>
            <p:nvPr/>
          </p:nvSpPr>
          <p:spPr bwMode="auto">
            <a:xfrm>
              <a:off x="2442" y="1236"/>
              <a:ext cx="0" cy="687"/>
            </a:xfrm>
            <a:prstGeom prst="line">
              <a:avLst/>
            </a:prstGeom>
            <a:noFill/>
            <a:ln w="25400">
              <a:solidFill>
                <a:srgbClr val="000000"/>
              </a:solidFill>
              <a:round/>
              <a:headEnd/>
              <a:tailEnd/>
            </a:ln>
            <a:effectLst/>
          </p:spPr>
          <p:txBody>
            <a:bodyPr wrap="none" anchor="ctr"/>
            <a:lstStyle/>
            <a:p>
              <a:endParaRPr lang="en-US"/>
            </a:p>
          </p:txBody>
        </p:sp>
        <p:sp>
          <p:nvSpPr>
            <p:cNvPr id="128011" name="Line 11"/>
            <p:cNvSpPr>
              <a:spLocks noChangeShapeType="1"/>
            </p:cNvSpPr>
            <p:nvPr/>
          </p:nvSpPr>
          <p:spPr bwMode="auto">
            <a:xfrm>
              <a:off x="1901" y="1236"/>
              <a:ext cx="0" cy="678"/>
            </a:xfrm>
            <a:prstGeom prst="line">
              <a:avLst/>
            </a:prstGeom>
            <a:noFill/>
            <a:ln w="25400">
              <a:solidFill>
                <a:srgbClr val="000000"/>
              </a:solidFill>
              <a:round/>
              <a:headEnd/>
              <a:tailEnd/>
            </a:ln>
            <a:effectLst/>
          </p:spPr>
          <p:txBody>
            <a:bodyPr wrap="none" anchor="ctr"/>
            <a:lstStyle/>
            <a:p>
              <a:endParaRPr lang="en-US"/>
            </a:p>
          </p:txBody>
        </p:sp>
        <p:sp>
          <p:nvSpPr>
            <p:cNvPr id="128012" name="Rectangle 12"/>
            <p:cNvSpPr>
              <a:spLocks noChangeArrowheads="1"/>
            </p:cNvSpPr>
            <p:nvPr/>
          </p:nvSpPr>
          <p:spPr bwMode="auto">
            <a:xfrm>
              <a:off x="1603" y="1222"/>
              <a:ext cx="180"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0 1</a:t>
              </a:r>
            </a:p>
          </p:txBody>
        </p:sp>
        <p:sp>
          <p:nvSpPr>
            <p:cNvPr id="128013" name="Rectangle 13"/>
            <p:cNvSpPr>
              <a:spLocks noChangeArrowheads="1"/>
            </p:cNvSpPr>
            <p:nvPr/>
          </p:nvSpPr>
          <p:spPr bwMode="auto">
            <a:xfrm>
              <a:off x="1977" y="1222"/>
              <a:ext cx="296"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3 4 5 0</a:t>
              </a:r>
            </a:p>
          </p:txBody>
        </p:sp>
        <p:sp>
          <p:nvSpPr>
            <p:cNvPr id="128014" name="Line 14"/>
            <p:cNvSpPr>
              <a:spLocks noChangeShapeType="1"/>
            </p:cNvSpPr>
            <p:nvPr/>
          </p:nvSpPr>
          <p:spPr bwMode="auto">
            <a:xfrm>
              <a:off x="2478" y="1236"/>
              <a:ext cx="0" cy="679"/>
            </a:xfrm>
            <a:prstGeom prst="line">
              <a:avLst/>
            </a:prstGeom>
            <a:noFill/>
            <a:ln w="25400">
              <a:solidFill>
                <a:srgbClr val="000000"/>
              </a:solidFill>
              <a:round/>
              <a:headEnd/>
              <a:tailEnd/>
            </a:ln>
            <a:effectLst/>
          </p:spPr>
          <p:txBody>
            <a:bodyPr wrap="none" anchor="ctr"/>
            <a:lstStyle/>
            <a:p>
              <a:endParaRPr lang="en-US"/>
            </a:p>
          </p:txBody>
        </p:sp>
        <p:sp>
          <p:nvSpPr>
            <p:cNvPr id="128015" name="Line 15"/>
            <p:cNvSpPr>
              <a:spLocks noChangeShapeType="1"/>
            </p:cNvSpPr>
            <p:nvPr/>
          </p:nvSpPr>
          <p:spPr bwMode="auto">
            <a:xfrm flipH="1">
              <a:off x="3392" y="1236"/>
              <a:ext cx="0" cy="686"/>
            </a:xfrm>
            <a:prstGeom prst="line">
              <a:avLst/>
            </a:prstGeom>
            <a:noFill/>
            <a:ln w="25400">
              <a:solidFill>
                <a:srgbClr val="000000"/>
              </a:solidFill>
              <a:round/>
              <a:headEnd/>
              <a:tailEnd/>
            </a:ln>
            <a:effectLst/>
          </p:spPr>
          <p:txBody>
            <a:bodyPr wrap="none" anchor="ctr"/>
            <a:lstStyle/>
            <a:p>
              <a:endParaRPr lang="en-US"/>
            </a:p>
          </p:txBody>
        </p:sp>
        <p:sp>
          <p:nvSpPr>
            <p:cNvPr id="128016" name="Line 16"/>
            <p:cNvSpPr>
              <a:spLocks noChangeShapeType="1"/>
            </p:cNvSpPr>
            <p:nvPr/>
          </p:nvSpPr>
          <p:spPr bwMode="auto">
            <a:xfrm>
              <a:off x="2851" y="1236"/>
              <a:ext cx="0" cy="689"/>
            </a:xfrm>
            <a:prstGeom prst="line">
              <a:avLst/>
            </a:prstGeom>
            <a:noFill/>
            <a:ln w="25400">
              <a:solidFill>
                <a:srgbClr val="000000"/>
              </a:solidFill>
              <a:round/>
              <a:headEnd/>
              <a:tailEnd/>
            </a:ln>
            <a:effectLst/>
          </p:spPr>
          <p:txBody>
            <a:bodyPr wrap="none" anchor="ctr"/>
            <a:lstStyle/>
            <a:p>
              <a:endParaRPr lang="en-US"/>
            </a:p>
          </p:txBody>
        </p:sp>
        <p:sp>
          <p:nvSpPr>
            <p:cNvPr id="128017" name="Rectangle 17"/>
            <p:cNvSpPr>
              <a:spLocks noChangeArrowheads="1"/>
            </p:cNvSpPr>
            <p:nvPr/>
          </p:nvSpPr>
          <p:spPr bwMode="auto">
            <a:xfrm>
              <a:off x="2554" y="1222"/>
              <a:ext cx="180"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0 2</a:t>
              </a:r>
            </a:p>
          </p:txBody>
        </p:sp>
        <p:sp>
          <p:nvSpPr>
            <p:cNvPr id="128018" name="Rectangle 18"/>
            <p:cNvSpPr>
              <a:spLocks noChangeArrowheads="1"/>
            </p:cNvSpPr>
            <p:nvPr/>
          </p:nvSpPr>
          <p:spPr bwMode="auto">
            <a:xfrm>
              <a:off x="2926" y="1222"/>
              <a:ext cx="296"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5 6 7 0</a:t>
              </a:r>
            </a:p>
          </p:txBody>
        </p:sp>
        <p:sp>
          <p:nvSpPr>
            <p:cNvPr id="128019" name="Rectangle 19"/>
            <p:cNvSpPr>
              <a:spLocks noChangeArrowheads="1"/>
            </p:cNvSpPr>
            <p:nvPr/>
          </p:nvSpPr>
          <p:spPr bwMode="auto">
            <a:xfrm>
              <a:off x="2517" y="1070"/>
              <a:ext cx="207"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Tag</a:t>
              </a:r>
            </a:p>
          </p:txBody>
        </p:sp>
        <p:sp>
          <p:nvSpPr>
            <p:cNvPr id="128020" name="Rectangle 20"/>
            <p:cNvSpPr>
              <a:spLocks noChangeArrowheads="1"/>
            </p:cNvSpPr>
            <p:nvPr/>
          </p:nvSpPr>
          <p:spPr bwMode="auto">
            <a:xfrm>
              <a:off x="2971" y="1070"/>
              <a:ext cx="233"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Data</a:t>
              </a:r>
            </a:p>
          </p:txBody>
        </p:sp>
        <p:sp>
          <p:nvSpPr>
            <p:cNvPr id="128021" name="Line 21"/>
            <p:cNvSpPr>
              <a:spLocks noChangeShapeType="1"/>
            </p:cNvSpPr>
            <p:nvPr/>
          </p:nvSpPr>
          <p:spPr bwMode="auto">
            <a:xfrm>
              <a:off x="1532" y="1354"/>
              <a:ext cx="1857" cy="0"/>
            </a:xfrm>
            <a:prstGeom prst="line">
              <a:avLst/>
            </a:prstGeom>
            <a:noFill/>
            <a:ln w="25400">
              <a:solidFill>
                <a:srgbClr val="000000"/>
              </a:solidFill>
              <a:round/>
              <a:headEnd/>
              <a:tailEnd/>
            </a:ln>
            <a:effectLst/>
          </p:spPr>
          <p:txBody>
            <a:bodyPr wrap="none" anchor="ctr"/>
            <a:lstStyle/>
            <a:p>
              <a:endParaRPr lang="en-US"/>
            </a:p>
          </p:txBody>
        </p:sp>
        <p:sp>
          <p:nvSpPr>
            <p:cNvPr id="128022" name="Line 22"/>
            <p:cNvSpPr>
              <a:spLocks noChangeShapeType="1"/>
            </p:cNvSpPr>
            <p:nvPr/>
          </p:nvSpPr>
          <p:spPr bwMode="auto">
            <a:xfrm>
              <a:off x="1532" y="1798"/>
              <a:ext cx="1857" cy="0"/>
            </a:xfrm>
            <a:prstGeom prst="line">
              <a:avLst/>
            </a:prstGeom>
            <a:noFill/>
            <a:ln w="25400">
              <a:solidFill>
                <a:srgbClr val="000000"/>
              </a:solidFill>
              <a:round/>
              <a:headEnd/>
              <a:tailEnd/>
            </a:ln>
            <a:effectLst/>
          </p:spPr>
          <p:txBody>
            <a:bodyPr wrap="none" anchor="ctr"/>
            <a:lstStyle/>
            <a:p>
              <a:endParaRPr lang="en-US"/>
            </a:p>
          </p:txBody>
        </p:sp>
        <p:sp>
          <p:nvSpPr>
            <p:cNvPr id="128023" name="Rectangle 23"/>
            <p:cNvSpPr>
              <a:spLocks noChangeArrowheads="1"/>
            </p:cNvSpPr>
            <p:nvPr/>
          </p:nvSpPr>
          <p:spPr bwMode="auto">
            <a:xfrm>
              <a:off x="1275" y="1781"/>
              <a:ext cx="199"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777</a:t>
              </a:r>
            </a:p>
          </p:txBody>
        </p:sp>
        <p:sp>
          <p:nvSpPr>
            <p:cNvPr id="128024" name="Rectangle 24"/>
            <p:cNvSpPr>
              <a:spLocks noChangeArrowheads="1"/>
            </p:cNvSpPr>
            <p:nvPr/>
          </p:nvSpPr>
          <p:spPr bwMode="auto">
            <a:xfrm>
              <a:off x="1603" y="1787"/>
              <a:ext cx="180"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0 2</a:t>
              </a:r>
            </a:p>
          </p:txBody>
        </p:sp>
        <p:sp>
          <p:nvSpPr>
            <p:cNvPr id="128025" name="Rectangle 25"/>
            <p:cNvSpPr>
              <a:spLocks noChangeArrowheads="1"/>
            </p:cNvSpPr>
            <p:nvPr/>
          </p:nvSpPr>
          <p:spPr bwMode="auto">
            <a:xfrm>
              <a:off x="1977" y="1787"/>
              <a:ext cx="296"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6 7 1 0</a:t>
              </a:r>
            </a:p>
          </p:txBody>
        </p:sp>
        <p:sp>
          <p:nvSpPr>
            <p:cNvPr id="128026" name="Rectangle 26"/>
            <p:cNvSpPr>
              <a:spLocks noChangeArrowheads="1"/>
            </p:cNvSpPr>
            <p:nvPr/>
          </p:nvSpPr>
          <p:spPr bwMode="auto">
            <a:xfrm>
              <a:off x="2554" y="1787"/>
              <a:ext cx="180"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0 0</a:t>
              </a:r>
            </a:p>
          </p:txBody>
        </p:sp>
        <p:sp>
          <p:nvSpPr>
            <p:cNvPr id="128027" name="Rectangle 27"/>
            <p:cNvSpPr>
              <a:spLocks noChangeArrowheads="1"/>
            </p:cNvSpPr>
            <p:nvPr/>
          </p:nvSpPr>
          <p:spPr bwMode="auto">
            <a:xfrm>
              <a:off x="2926" y="1787"/>
              <a:ext cx="296"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2 3 4 0</a:t>
              </a:r>
            </a:p>
          </p:txBody>
        </p:sp>
        <p:sp>
          <p:nvSpPr>
            <p:cNvPr id="128028" name="Line 28"/>
            <p:cNvSpPr>
              <a:spLocks noChangeShapeType="1"/>
            </p:cNvSpPr>
            <p:nvPr/>
          </p:nvSpPr>
          <p:spPr bwMode="auto">
            <a:xfrm flipV="1">
              <a:off x="1532" y="1916"/>
              <a:ext cx="1865" cy="3"/>
            </a:xfrm>
            <a:prstGeom prst="line">
              <a:avLst/>
            </a:prstGeom>
            <a:noFill/>
            <a:ln w="25400">
              <a:solidFill>
                <a:srgbClr val="000000"/>
              </a:solidFill>
              <a:round/>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sz="2400">
                <a:latin typeface="Times New Roman" pitchFamily="18" charset="0"/>
              </a:rPr>
              <a:t>Set associative mapping</a:t>
            </a:r>
            <a:br>
              <a:rPr lang="en-US" sz="2400">
                <a:latin typeface="Times New Roman" pitchFamily="18" charset="0"/>
              </a:rPr>
            </a:br>
            <a:endParaRPr lang="en-US" sz="2400">
              <a:latin typeface="Times New Roman" pitchFamily="18" charset="0"/>
            </a:endParaRPr>
          </a:p>
        </p:txBody>
      </p:sp>
      <p:sp>
        <p:nvSpPr>
          <p:cNvPr id="129027" name="Rectangle 3"/>
          <p:cNvSpPr>
            <a:spLocks noGrp="1" noChangeArrowheads="1"/>
          </p:cNvSpPr>
          <p:nvPr>
            <p:ph type="body" idx="1"/>
          </p:nvPr>
        </p:nvSpPr>
        <p:spPr/>
        <p:txBody>
          <a:bodyPr/>
          <a:lstStyle/>
          <a:p>
            <a:r>
              <a:rPr lang="en-US" sz="2000" b="1">
                <a:latin typeface="Times New Roman" pitchFamily="18" charset="0"/>
              </a:rPr>
              <a:t>Replacement algorithm</a:t>
            </a:r>
          </a:p>
          <a:p>
            <a:r>
              <a:rPr lang="en-US" sz="2000">
                <a:latin typeface="Times New Roman" pitchFamily="18" charset="0"/>
              </a:rPr>
              <a:t>When a miss occurs in a set-associative cache and set is full ,it is necessary to replace one of tag-data items with a new value. Most common replacement algorithm used (FIFO) and least recently used (LRU).</a:t>
            </a:r>
          </a:p>
          <a:p>
            <a:r>
              <a:rPr lang="en-US" sz="2000">
                <a:latin typeface="Times New Roman" pitchFamily="18" charset="0"/>
              </a:rPr>
              <a:t>With random replacement policy, control choose one tag-data item for replacement at random.</a:t>
            </a:r>
          </a:p>
          <a:p>
            <a:r>
              <a:rPr lang="en-US" sz="2000">
                <a:latin typeface="Times New Roman" pitchFamily="18" charset="0"/>
              </a:rPr>
              <a:t>FIFO procedure selects for replacement the item that has been in the set the longest.</a:t>
            </a:r>
          </a:p>
          <a:p>
            <a:r>
              <a:rPr lang="en-US" sz="2000">
                <a:latin typeface="Times New Roman" pitchFamily="18" charset="0"/>
              </a:rPr>
              <a:t>LRU algorithm selects for replacement the item that has been least recently used by CPU.</a:t>
            </a:r>
          </a:p>
          <a:p>
            <a:endParaRPr lang="en-US" sz="2000">
              <a:latin typeface="Times New Roman" pitchFamily="18" charset="0"/>
            </a:endParaRPr>
          </a:p>
          <a:p>
            <a:endParaRPr lang="en-US" sz="2000">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269875"/>
            <a:ext cx="8861425" cy="481013"/>
          </a:xfrm>
          <a:noFill/>
          <a:ln/>
        </p:spPr>
        <p:txBody>
          <a:bodyPr lIns="90488" tIns="44450" rIns="90488" bIns="44450" anchor="ctr"/>
          <a:lstStyle/>
          <a:p>
            <a:r>
              <a:rPr lang="en-US" altLang="ko-KR" sz="2400" dirty="0">
                <a:solidFill>
                  <a:schemeClr val="tx1"/>
                </a:solidFill>
              </a:rPr>
              <a:t>CACHE  </a:t>
            </a:r>
            <a:r>
              <a:rPr lang="en-US" altLang="ko-KR" sz="2400" dirty="0" smtClean="0">
                <a:solidFill>
                  <a:schemeClr val="tx1"/>
                </a:solidFill>
              </a:rPr>
              <a:t>WRITE or WRITE POLICIES</a:t>
            </a:r>
            <a:endParaRPr lang="en-US" altLang="ko-KR" sz="2400" dirty="0">
              <a:solidFill>
                <a:schemeClr val="tx1"/>
              </a:solidFill>
            </a:endParaRPr>
          </a:p>
        </p:txBody>
      </p:sp>
      <p:sp>
        <p:nvSpPr>
          <p:cNvPr id="20483" name="Rectangle 3"/>
          <p:cNvSpPr>
            <a:spLocks noChangeArrowheads="1"/>
          </p:cNvSpPr>
          <p:nvPr/>
        </p:nvSpPr>
        <p:spPr bwMode="auto">
          <a:xfrm>
            <a:off x="314325" y="887413"/>
            <a:ext cx="8067675" cy="5565775"/>
          </a:xfrm>
          <a:prstGeom prst="rect">
            <a:avLst/>
          </a:prstGeom>
          <a:noFill/>
          <a:ln w="12700">
            <a:noFill/>
            <a:miter lim="800000"/>
            <a:headEnd/>
            <a:tailEnd/>
          </a:ln>
          <a:effectLst/>
        </p:spPr>
        <p:txBody>
          <a:bodyPr wrap="none" lIns="90488" tIns="44450" rIns="90488" bIns="44450">
            <a:spAutoFit/>
          </a:bodyPr>
          <a:lstStyle/>
          <a:p>
            <a:pPr defTabSz="762000">
              <a:lnSpc>
                <a:spcPct val="80000"/>
              </a:lnSpc>
            </a:pPr>
            <a:r>
              <a:rPr lang="en-US" altLang="ko-KR" sz="1800" u="sng" dirty="0"/>
              <a:t>Write Through</a:t>
            </a:r>
            <a:endParaRPr lang="en-US" altLang="ko-KR" sz="1800" dirty="0"/>
          </a:p>
          <a:p>
            <a:pPr defTabSz="762000">
              <a:lnSpc>
                <a:spcPct val="80000"/>
              </a:lnSpc>
            </a:pPr>
            <a:endParaRPr lang="en-US" altLang="ko-KR" sz="1800" dirty="0"/>
          </a:p>
          <a:p>
            <a:pPr defTabSz="762000">
              <a:lnSpc>
                <a:spcPct val="80000"/>
              </a:lnSpc>
            </a:pPr>
            <a:r>
              <a:rPr lang="en-US" altLang="ko-KR" sz="1800" dirty="0"/>
              <a:t>         When writing into memory</a:t>
            </a:r>
          </a:p>
          <a:p>
            <a:pPr defTabSz="762000">
              <a:lnSpc>
                <a:spcPct val="80000"/>
              </a:lnSpc>
            </a:pPr>
            <a:endParaRPr lang="en-US" altLang="ko-KR" sz="1800" dirty="0"/>
          </a:p>
          <a:p>
            <a:pPr defTabSz="762000">
              <a:lnSpc>
                <a:spcPct val="80000"/>
              </a:lnSpc>
            </a:pPr>
            <a:r>
              <a:rPr lang="en-US" altLang="ko-KR" sz="1800" dirty="0"/>
              <a:t>                If Hit, both Cache and memory is written in parallel</a:t>
            </a:r>
          </a:p>
          <a:p>
            <a:pPr defTabSz="762000">
              <a:lnSpc>
                <a:spcPct val="80000"/>
              </a:lnSpc>
            </a:pPr>
            <a:r>
              <a:rPr lang="en-US" altLang="ko-KR" sz="1800" dirty="0"/>
              <a:t>                If Miss, Memory is written</a:t>
            </a:r>
          </a:p>
          <a:p>
            <a:pPr defTabSz="762000">
              <a:lnSpc>
                <a:spcPct val="80000"/>
              </a:lnSpc>
            </a:pPr>
            <a:r>
              <a:rPr lang="en-US" altLang="ko-KR" sz="1800" dirty="0"/>
              <a:t>                    For a read miss, missing block may be</a:t>
            </a:r>
          </a:p>
          <a:p>
            <a:pPr defTabSz="762000">
              <a:lnSpc>
                <a:spcPct val="80000"/>
              </a:lnSpc>
            </a:pPr>
            <a:r>
              <a:rPr lang="en-US" altLang="ko-KR" sz="1800" dirty="0"/>
              <a:t>                    overloaded onto a cache block</a:t>
            </a:r>
          </a:p>
          <a:p>
            <a:pPr defTabSz="762000">
              <a:lnSpc>
                <a:spcPct val="80000"/>
              </a:lnSpc>
            </a:pPr>
            <a:endParaRPr lang="en-US" altLang="ko-KR" sz="1800" dirty="0"/>
          </a:p>
          <a:p>
            <a:pPr defTabSz="762000">
              <a:lnSpc>
                <a:spcPct val="80000"/>
              </a:lnSpc>
            </a:pPr>
            <a:r>
              <a:rPr lang="en-US" altLang="ko-KR" sz="1800" dirty="0"/>
              <a:t>         Memory is always updated</a:t>
            </a:r>
          </a:p>
          <a:p>
            <a:pPr defTabSz="762000">
              <a:lnSpc>
                <a:spcPct val="80000"/>
              </a:lnSpc>
            </a:pPr>
            <a:r>
              <a:rPr lang="en-US" altLang="ko-KR" sz="1800" dirty="0"/>
              <a:t>         -&gt; Important when CPU and DMA I/O are both executing</a:t>
            </a:r>
          </a:p>
          <a:p>
            <a:pPr defTabSz="762000">
              <a:lnSpc>
                <a:spcPct val="80000"/>
              </a:lnSpc>
            </a:pPr>
            <a:endParaRPr lang="en-US" altLang="ko-KR" sz="1800" dirty="0"/>
          </a:p>
          <a:p>
            <a:pPr defTabSz="762000">
              <a:lnSpc>
                <a:spcPct val="80000"/>
              </a:lnSpc>
            </a:pPr>
            <a:r>
              <a:rPr lang="en-US" altLang="ko-KR" sz="1800" dirty="0"/>
              <a:t>         Slow, due to the memory access time</a:t>
            </a:r>
          </a:p>
          <a:p>
            <a:pPr defTabSz="762000">
              <a:lnSpc>
                <a:spcPct val="80000"/>
              </a:lnSpc>
            </a:pPr>
            <a:endParaRPr lang="en-US" altLang="ko-KR" sz="1800" dirty="0"/>
          </a:p>
          <a:p>
            <a:pPr defTabSz="762000">
              <a:lnSpc>
                <a:spcPct val="80000"/>
              </a:lnSpc>
            </a:pPr>
            <a:r>
              <a:rPr lang="en-US" altLang="ko-KR" sz="1800" u="sng" dirty="0"/>
              <a:t>Write-Back (Copy-Back)</a:t>
            </a:r>
            <a:endParaRPr lang="en-US" altLang="ko-KR" sz="1800" dirty="0"/>
          </a:p>
          <a:p>
            <a:pPr defTabSz="762000">
              <a:lnSpc>
                <a:spcPct val="80000"/>
              </a:lnSpc>
            </a:pPr>
            <a:endParaRPr lang="en-US" altLang="ko-KR" sz="1800" dirty="0"/>
          </a:p>
          <a:p>
            <a:pPr defTabSz="762000">
              <a:lnSpc>
                <a:spcPct val="80000"/>
              </a:lnSpc>
            </a:pPr>
            <a:r>
              <a:rPr lang="en-US" altLang="ko-KR" sz="1800" dirty="0"/>
              <a:t>         When writing into memory</a:t>
            </a:r>
          </a:p>
          <a:p>
            <a:pPr defTabSz="762000">
              <a:lnSpc>
                <a:spcPct val="80000"/>
              </a:lnSpc>
            </a:pPr>
            <a:endParaRPr lang="en-US" altLang="ko-KR" sz="1800" dirty="0"/>
          </a:p>
          <a:p>
            <a:pPr defTabSz="762000">
              <a:lnSpc>
                <a:spcPct val="80000"/>
              </a:lnSpc>
            </a:pPr>
            <a:r>
              <a:rPr lang="en-US" altLang="ko-KR" sz="1800" dirty="0"/>
              <a:t>                If Hit, only Cache is written</a:t>
            </a:r>
          </a:p>
          <a:p>
            <a:pPr defTabSz="762000">
              <a:lnSpc>
                <a:spcPct val="80000"/>
              </a:lnSpc>
            </a:pPr>
            <a:r>
              <a:rPr lang="en-US" altLang="ko-KR" sz="1800" dirty="0"/>
              <a:t>                If Miss, missing block is brought to Cache and write into Cache</a:t>
            </a:r>
          </a:p>
          <a:p>
            <a:pPr defTabSz="762000">
              <a:lnSpc>
                <a:spcPct val="80000"/>
              </a:lnSpc>
            </a:pPr>
            <a:r>
              <a:rPr lang="en-US" altLang="ko-KR" sz="1800" dirty="0"/>
              <a:t>                      For a read miss, candidate block must be</a:t>
            </a:r>
          </a:p>
          <a:p>
            <a:pPr defTabSz="762000">
              <a:lnSpc>
                <a:spcPct val="80000"/>
              </a:lnSpc>
            </a:pPr>
            <a:r>
              <a:rPr lang="en-US" altLang="ko-KR" sz="1800" dirty="0"/>
              <a:t>                      written back to the memory   </a:t>
            </a:r>
          </a:p>
          <a:p>
            <a:pPr defTabSz="762000">
              <a:lnSpc>
                <a:spcPct val="80000"/>
              </a:lnSpc>
            </a:pPr>
            <a:endParaRPr lang="en-US" altLang="ko-KR" sz="1800" dirty="0"/>
          </a:p>
          <a:p>
            <a:pPr defTabSz="762000">
              <a:lnSpc>
                <a:spcPct val="80000"/>
              </a:lnSpc>
            </a:pPr>
            <a:r>
              <a:rPr lang="en-US" altLang="ko-KR" sz="1800" dirty="0"/>
              <a:t>         Memory is not up-to-date, i.e., the same item in</a:t>
            </a:r>
          </a:p>
          <a:p>
            <a:pPr defTabSz="762000">
              <a:lnSpc>
                <a:spcPct val="80000"/>
              </a:lnSpc>
            </a:pPr>
            <a:r>
              <a:rPr lang="en-US" altLang="ko-KR" sz="1800" dirty="0"/>
              <a:t>                Cache and memory may have different value</a:t>
            </a:r>
          </a:p>
        </p:txBody>
      </p:sp>
      <p:sp>
        <p:nvSpPr>
          <p:cNvPr id="20484" name="Rectangle 4"/>
          <p:cNvSpPr>
            <a:spLocks noChangeArrowheads="1"/>
          </p:cNvSpPr>
          <p:nvPr/>
        </p:nvSpPr>
        <p:spPr bwMode="auto">
          <a:xfrm>
            <a:off x="7700963" y="0"/>
            <a:ext cx="1443037" cy="280988"/>
          </a:xfrm>
          <a:prstGeom prst="rect">
            <a:avLst/>
          </a:prstGeom>
          <a:noFill/>
          <a:ln w="12700">
            <a:noFill/>
            <a:miter lim="800000"/>
            <a:headEnd/>
            <a:tailEnd/>
          </a:ln>
          <a:effectLst/>
        </p:spPr>
        <p:txBody>
          <a:bodyPr wrap="none" lIns="90488" tIns="44450" rIns="90488" bIns="44450">
            <a:spAutoFit/>
          </a:bodyPr>
          <a:lstStyle/>
          <a:p>
            <a:pPr algn="r" defTabSz="762000">
              <a:lnSpc>
                <a:spcPct val="90000"/>
              </a:lnSpc>
            </a:pPr>
            <a:r>
              <a:rPr lang="en-US" altLang="ko-KR" sz="1400" i="1" dirty="0"/>
              <a:t>Cache Memory</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p:txBody>
          <a:bodyPr/>
          <a:lstStyle/>
          <a:p>
            <a:r>
              <a:rPr lang="en-US" sz="2000" b="1" dirty="0">
                <a:latin typeface="Times New Roman" pitchFamily="18" charset="0"/>
              </a:rPr>
              <a:t>Cache initialization.</a:t>
            </a:r>
          </a:p>
          <a:p>
            <a:r>
              <a:rPr lang="en-US" sz="2000" dirty="0">
                <a:latin typeface="Times New Roman" pitchFamily="18" charset="0"/>
              </a:rPr>
              <a:t>Cache is initialized when power is applied to the computer on when main memory is loaded with a complete set of program </a:t>
            </a:r>
            <a:r>
              <a:rPr lang="en-US" sz="2000" dirty="0" smtClean="0">
                <a:latin typeface="Times New Roman" pitchFamily="18" charset="0"/>
              </a:rPr>
              <a:t>from </a:t>
            </a:r>
            <a:r>
              <a:rPr lang="en-US" sz="2000" dirty="0">
                <a:latin typeface="Times New Roman" pitchFamily="18" charset="0"/>
              </a:rPr>
              <a:t>auxiliary memory .</a:t>
            </a:r>
          </a:p>
          <a:p>
            <a:r>
              <a:rPr lang="en-US" sz="2000" dirty="0">
                <a:latin typeface="Times New Roman" pitchFamily="18" charset="0"/>
              </a:rPr>
              <a:t>After initialization the cache is considered to be empty but in effect it contains some non valid data indicate each word in cache a valid but to indicate whether or not the word contains valid data cache it initialized by clearing all valid bits to 0 valid bit of a particular cache word is set to 1 the first time this word is loaded from main memory and stays set unless the cache has to be initialized again.</a:t>
            </a:r>
          </a:p>
          <a:p>
            <a:endParaRPr lang="en-US" sz="2000" dirty="0">
              <a:latin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p:txBody>
          <a:bodyPr/>
          <a:lstStyle/>
          <a:p>
            <a:pPr>
              <a:lnSpc>
                <a:spcPct val="80000"/>
              </a:lnSpc>
            </a:pPr>
            <a:r>
              <a:rPr lang="en-US" sz="2000" dirty="0">
                <a:latin typeface="Times New Roman" pitchFamily="18" charset="0"/>
              </a:rPr>
              <a:t>A digital computer has a memory unit of 64 K X 16 and a cache memory of         1K words. The cache uses direct mapping with a block size of four words.</a:t>
            </a:r>
          </a:p>
          <a:p>
            <a:pPr lvl="1">
              <a:lnSpc>
                <a:spcPct val="80000"/>
              </a:lnSpc>
              <a:buFontTx/>
              <a:buNone/>
            </a:pPr>
            <a:r>
              <a:rPr lang="en-US" sz="2000" dirty="0">
                <a:latin typeface="Times New Roman" pitchFamily="18" charset="0"/>
              </a:rPr>
              <a:t>        A) How many bits are there in tag, index, block and word fields of </a:t>
            </a:r>
          </a:p>
          <a:p>
            <a:pPr lvl="1">
              <a:lnSpc>
                <a:spcPct val="80000"/>
              </a:lnSpc>
              <a:buFontTx/>
              <a:buNone/>
            </a:pPr>
            <a:r>
              <a:rPr lang="en-US" sz="2000" dirty="0">
                <a:latin typeface="Times New Roman" pitchFamily="18" charset="0"/>
              </a:rPr>
              <a:t>              the address format?		                                             </a:t>
            </a:r>
          </a:p>
          <a:p>
            <a:pPr>
              <a:lnSpc>
                <a:spcPct val="80000"/>
              </a:lnSpc>
            </a:pPr>
            <a:r>
              <a:rPr lang="en-US" sz="2000" dirty="0">
                <a:latin typeface="Times New Roman" pitchFamily="18" charset="0"/>
              </a:rPr>
              <a:t>          b)  How many bits are there in each word of cache and how are </a:t>
            </a:r>
          </a:p>
          <a:p>
            <a:pPr>
              <a:lnSpc>
                <a:spcPct val="80000"/>
              </a:lnSpc>
            </a:pPr>
            <a:r>
              <a:rPr lang="en-US" sz="2000" dirty="0">
                <a:latin typeface="Times New Roman" pitchFamily="18" charset="0"/>
              </a:rPr>
              <a:t>               they divided into functions? Include a valid bit.                </a:t>
            </a:r>
          </a:p>
          <a:p>
            <a:pPr>
              <a:lnSpc>
                <a:spcPct val="80000"/>
              </a:lnSpc>
            </a:pPr>
            <a:r>
              <a:rPr lang="en-US" sz="2000" dirty="0">
                <a:latin typeface="Times New Roman" pitchFamily="18" charset="0"/>
              </a:rPr>
              <a:t>          c)  How many blocks can the cache accommodate? </a:t>
            </a:r>
          </a:p>
        </p:txBody>
      </p:sp>
      <p:sp>
        <p:nvSpPr>
          <p:cNvPr id="145411" name="Text Box 3"/>
          <p:cNvSpPr txBox="1">
            <a:spLocks noChangeArrowheads="1"/>
          </p:cNvSpPr>
          <p:nvPr/>
        </p:nvSpPr>
        <p:spPr bwMode="auto">
          <a:xfrm>
            <a:off x="2971800" y="533400"/>
            <a:ext cx="2590800" cy="366713"/>
          </a:xfrm>
          <a:prstGeom prst="rect">
            <a:avLst/>
          </a:prstGeom>
          <a:noFill/>
          <a:ln w="9525">
            <a:noFill/>
            <a:miter lim="800000"/>
            <a:headEnd/>
            <a:tailEnd/>
          </a:ln>
          <a:effectLst/>
        </p:spPr>
        <p:txBody>
          <a:bodyPr>
            <a:spAutoFit/>
          </a:bodyPr>
          <a:lstStyle/>
          <a:p>
            <a:pPr>
              <a:spcBef>
                <a:spcPct val="50000"/>
              </a:spcBef>
            </a:pPr>
            <a:r>
              <a:rPr lang="en-US" b="0" dirty="0"/>
              <a:t>Problem -1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ctrTitle"/>
          </p:nvPr>
        </p:nvSpPr>
        <p:spPr>
          <a:xfrm>
            <a:off x="990600" y="381000"/>
            <a:ext cx="7086600" cy="1431925"/>
          </a:xfrm>
        </p:spPr>
        <p:txBody>
          <a:bodyPr/>
          <a:lstStyle/>
          <a:p>
            <a:r>
              <a:rPr lang="en-US" sz="3200" dirty="0">
                <a:latin typeface="Times New Roman" pitchFamily="18" charset="0"/>
              </a:rPr>
              <a:t>SOLUTION</a:t>
            </a:r>
          </a:p>
        </p:txBody>
      </p:sp>
      <p:sp>
        <p:nvSpPr>
          <p:cNvPr id="146435" name="Rectangle 3"/>
          <p:cNvSpPr>
            <a:spLocks noGrp="1" noChangeArrowheads="1"/>
          </p:cNvSpPr>
          <p:nvPr>
            <p:ph type="subTitle" idx="1"/>
          </p:nvPr>
        </p:nvSpPr>
        <p:spPr>
          <a:xfrm>
            <a:off x="1066800" y="1828800"/>
            <a:ext cx="8077200" cy="5334000"/>
          </a:xfrm>
        </p:spPr>
        <p:txBody>
          <a:bodyPr/>
          <a:lstStyle/>
          <a:p>
            <a:pPr marL="533400" indent="-533400">
              <a:lnSpc>
                <a:spcPct val="80000"/>
              </a:lnSpc>
            </a:pPr>
            <a:r>
              <a:rPr lang="en-US" sz="2000" dirty="0">
                <a:latin typeface="Times New Roman" pitchFamily="18" charset="0"/>
              </a:rPr>
              <a:t>Memory capacity--- 64KX16</a:t>
            </a:r>
          </a:p>
          <a:p>
            <a:pPr marL="533400" indent="-533400">
              <a:lnSpc>
                <a:spcPct val="80000"/>
              </a:lnSpc>
            </a:pPr>
            <a:r>
              <a:rPr lang="en-US" sz="2000" dirty="0">
                <a:latin typeface="Times New Roman" pitchFamily="18" charset="0"/>
              </a:rPr>
              <a:t>Cache capacity------1KX16</a:t>
            </a:r>
          </a:p>
          <a:p>
            <a:pPr marL="533400" indent="-533400">
              <a:lnSpc>
                <a:spcPct val="80000"/>
              </a:lnSpc>
            </a:pPr>
            <a:r>
              <a:rPr lang="en-US" sz="2000" dirty="0">
                <a:latin typeface="Times New Roman" pitchFamily="18" charset="0"/>
              </a:rPr>
              <a:t>                      Direct mapping with block size ---4 word</a:t>
            </a:r>
          </a:p>
          <a:p>
            <a:pPr marL="533400" indent="-533400">
              <a:lnSpc>
                <a:spcPct val="80000"/>
              </a:lnSpc>
            </a:pPr>
            <a:endParaRPr lang="en-US" sz="2000" dirty="0">
              <a:latin typeface="Times New Roman" pitchFamily="18" charset="0"/>
            </a:endParaRPr>
          </a:p>
          <a:p>
            <a:pPr marL="533400" indent="-533400">
              <a:lnSpc>
                <a:spcPct val="80000"/>
              </a:lnSpc>
            </a:pPr>
            <a:r>
              <a:rPr lang="en-US" sz="2000" dirty="0">
                <a:latin typeface="Times New Roman" pitchFamily="18" charset="0"/>
              </a:rPr>
              <a:t>a) Memory space=</a:t>
            </a:r>
          </a:p>
          <a:p>
            <a:pPr marL="533400" indent="-533400">
              <a:lnSpc>
                <a:spcPct val="80000"/>
              </a:lnSpc>
            </a:pPr>
            <a:r>
              <a:rPr lang="en-US" sz="2000" dirty="0">
                <a:latin typeface="Times New Roman" pitchFamily="18" charset="0"/>
              </a:rPr>
              <a:t>                             Therefore           words in memory</a:t>
            </a:r>
          </a:p>
          <a:p>
            <a:pPr marL="533400" indent="-533400">
              <a:lnSpc>
                <a:spcPct val="80000"/>
              </a:lnSpc>
            </a:pPr>
            <a:r>
              <a:rPr lang="en-US" sz="2000" dirty="0">
                <a:latin typeface="Times New Roman" pitchFamily="18" charset="0"/>
              </a:rPr>
              <a:t>                                         Therefore 16 bits are required to address the memory</a:t>
            </a:r>
          </a:p>
          <a:p>
            <a:pPr marL="533400" indent="-533400">
              <a:lnSpc>
                <a:spcPct val="80000"/>
              </a:lnSpc>
            </a:pPr>
            <a:r>
              <a:rPr lang="en-US" sz="2000" dirty="0" smtClean="0">
                <a:latin typeface="Times New Roman" pitchFamily="18" charset="0"/>
              </a:rPr>
              <a:t>Cache               words</a:t>
            </a:r>
            <a:endParaRPr lang="en-US" sz="2000" dirty="0">
              <a:latin typeface="Times New Roman" pitchFamily="18" charset="0"/>
            </a:endParaRPr>
          </a:p>
          <a:p>
            <a:pPr marL="533400" indent="-533400">
              <a:lnSpc>
                <a:spcPct val="80000"/>
              </a:lnSpc>
            </a:pPr>
            <a:r>
              <a:rPr lang="en-US" sz="2000" dirty="0">
                <a:latin typeface="Times New Roman" pitchFamily="18" charset="0"/>
              </a:rPr>
              <a:t>                                  10 bits are register to address the cache</a:t>
            </a:r>
          </a:p>
        </p:txBody>
      </p:sp>
      <p:graphicFrame>
        <p:nvGraphicFramePr>
          <p:cNvPr id="146436"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90"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37" name="Rectangle 5"/>
          <p:cNvSpPr>
            <a:spLocks noChangeArrowheads="1"/>
          </p:cNvSpPr>
          <p:nvPr/>
        </p:nvSpPr>
        <p:spPr bwMode="auto">
          <a:xfrm>
            <a:off x="0" y="0"/>
            <a:ext cx="269875" cy="274638"/>
          </a:xfrm>
          <a:prstGeom prst="rect">
            <a:avLst/>
          </a:prstGeom>
          <a:noFill/>
          <a:ln w="9525">
            <a:noFill/>
            <a:miter lim="800000"/>
            <a:headEnd/>
            <a:tailEnd/>
          </a:ln>
          <a:effectLst/>
        </p:spPr>
        <p:txBody>
          <a:bodyPr wrap="none" anchor="ctr">
            <a:spAutoFit/>
          </a:bodyPr>
          <a:lstStyle/>
          <a:p>
            <a:r>
              <a:rPr lang="en-US" sz="1200" b="0" dirty="0">
                <a:cs typeface="Times New Roman" pitchFamily="18" charset="0"/>
              </a:rPr>
              <a:t>  </a:t>
            </a:r>
            <a:endParaRPr lang="en-US" b="0" dirty="0"/>
          </a:p>
        </p:txBody>
      </p:sp>
      <p:graphicFrame>
        <p:nvGraphicFramePr>
          <p:cNvPr id="146438" name="Object 6"/>
          <p:cNvGraphicFramePr>
            <a:graphicFrameLocks noChangeAspect="1"/>
          </p:cNvGraphicFramePr>
          <p:nvPr/>
        </p:nvGraphicFramePr>
        <p:xfrm>
          <a:off x="6400800" y="3098800"/>
          <a:ext cx="990600" cy="254000"/>
        </p:xfrm>
        <a:graphic>
          <a:graphicData uri="http://schemas.openxmlformats.org/presentationml/2006/ole">
            <mc:AlternateContent xmlns:mc="http://schemas.openxmlformats.org/markup-compatibility/2006">
              <mc:Choice xmlns:v="urn:schemas-microsoft-com:vml" Requires="v">
                <p:oleObj spid="_x0000_s1091" name="Equation" r:id="rId5" imgW="990360" imgH="253800" progId="Equation.3">
                  <p:embed/>
                </p:oleObj>
              </mc:Choice>
              <mc:Fallback>
                <p:oleObj name="Equation" r:id="rId5" imgW="990360" imgH="253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3098800"/>
                        <a:ext cx="9906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439" name="Object 7"/>
          <p:cNvGraphicFramePr>
            <a:graphicFrameLocks noChangeAspect="1"/>
          </p:cNvGraphicFramePr>
          <p:nvPr/>
        </p:nvGraphicFramePr>
        <p:xfrm>
          <a:off x="5600700" y="3416300"/>
          <a:ext cx="266700" cy="241300"/>
        </p:xfrm>
        <a:graphic>
          <a:graphicData uri="http://schemas.openxmlformats.org/presentationml/2006/ole">
            <mc:AlternateContent xmlns:mc="http://schemas.openxmlformats.org/markup-compatibility/2006">
              <mc:Choice xmlns:v="urn:schemas-microsoft-com:vml" Requires="v">
                <p:oleObj spid="_x0000_s1092" name="Equation" r:id="rId7" imgW="266400" imgH="241200" progId="Equation.3">
                  <p:embed/>
                </p:oleObj>
              </mc:Choice>
              <mc:Fallback>
                <p:oleObj name="Equation" r:id="rId7" imgW="266400" imgH="241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0700" y="3416300"/>
                        <a:ext cx="2667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6440" name="Object 8"/>
          <p:cNvGraphicFramePr>
            <a:graphicFrameLocks noChangeAspect="1"/>
          </p:cNvGraphicFramePr>
          <p:nvPr/>
        </p:nvGraphicFramePr>
        <p:xfrm>
          <a:off x="5257800" y="4267200"/>
          <a:ext cx="241300" cy="215900"/>
        </p:xfrm>
        <a:graphic>
          <a:graphicData uri="http://schemas.openxmlformats.org/presentationml/2006/ole">
            <mc:AlternateContent xmlns:mc="http://schemas.openxmlformats.org/markup-compatibility/2006">
              <mc:Choice xmlns:v="urn:schemas-microsoft-com:vml" Requires="v">
                <p:oleObj spid="_x0000_s1093" name="Equation" r:id="rId9" imgW="241200" imgH="215640" progId="Equation.3">
                  <p:embed/>
                </p:oleObj>
              </mc:Choice>
              <mc:Fallback>
                <p:oleObj name="Equation" r:id="rId9" imgW="241200" imgH="2156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4267200"/>
                        <a:ext cx="2413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41" name="Rectangle 9"/>
          <p:cNvSpPr>
            <a:spLocks noChangeArrowheads="1"/>
          </p:cNvSpPr>
          <p:nvPr/>
        </p:nvSpPr>
        <p:spPr bwMode="auto">
          <a:xfrm>
            <a:off x="4114800" y="5181600"/>
            <a:ext cx="25908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b="0" dirty="0"/>
          </a:p>
        </p:txBody>
      </p:sp>
      <p:sp>
        <p:nvSpPr>
          <p:cNvPr id="146442" name="Line 10"/>
          <p:cNvSpPr>
            <a:spLocks noChangeShapeType="1"/>
          </p:cNvSpPr>
          <p:nvPr/>
        </p:nvSpPr>
        <p:spPr bwMode="auto">
          <a:xfrm>
            <a:off x="5257800" y="5181600"/>
            <a:ext cx="0" cy="304800"/>
          </a:xfrm>
          <a:prstGeom prst="line">
            <a:avLst/>
          </a:prstGeom>
          <a:noFill/>
          <a:ln w="9525">
            <a:solidFill>
              <a:schemeClr val="tx1"/>
            </a:solidFill>
            <a:round/>
            <a:headEnd/>
            <a:tailEnd/>
          </a:ln>
          <a:effectLst/>
        </p:spPr>
        <p:txBody>
          <a:bodyPr/>
          <a:lstStyle/>
          <a:p>
            <a:endParaRPr lang="en-US" dirty="0"/>
          </a:p>
        </p:txBody>
      </p:sp>
      <p:sp>
        <p:nvSpPr>
          <p:cNvPr id="146443" name="Text Box 11"/>
          <p:cNvSpPr txBox="1">
            <a:spLocks noChangeArrowheads="1"/>
          </p:cNvSpPr>
          <p:nvPr/>
        </p:nvSpPr>
        <p:spPr bwMode="auto">
          <a:xfrm>
            <a:off x="4175125" y="5149850"/>
            <a:ext cx="1235075" cy="336550"/>
          </a:xfrm>
          <a:prstGeom prst="rect">
            <a:avLst/>
          </a:prstGeom>
          <a:noFill/>
          <a:ln w="9525">
            <a:noFill/>
            <a:miter lim="800000"/>
            <a:headEnd/>
            <a:tailEnd/>
          </a:ln>
          <a:effectLst/>
        </p:spPr>
        <p:txBody>
          <a:bodyPr>
            <a:spAutoFit/>
          </a:bodyPr>
          <a:lstStyle/>
          <a:p>
            <a:r>
              <a:rPr lang="en-US" sz="1600" b="0" dirty="0">
                <a:solidFill>
                  <a:schemeClr val="bg1"/>
                </a:solidFill>
              </a:rPr>
              <a:t>6 bits</a:t>
            </a:r>
          </a:p>
        </p:txBody>
      </p:sp>
      <p:sp>
        <p:nvSpPr>
          <p:cNvPr id="146444" name="Text Box 12"/>
          <p:cNvSpPr txBox="1">
            <a:spLocks noChangeArrowheads="1"/>
          </p:cNvSpPr>
          <p:nvPr/>
        </p:nvSpPr>
        <p:spPr bwMode="auto">
          <a:xfrm>
            <a:off x="5470525" y="5180013"/>
            <a:ext cx="742511" cy="615553"/>
          </a:xfrm>
          <a:prstGeom prst="rect">
            <a:avLst/>
          </a:prstGeom>
          <a:noFill/>
          <a:ln w="9525">
            <a:noFill/>
            <a:miter lim="800000"/>
            <a:headEnd/>
            <a:tailEnd/>
          </a:ln>
          <a:effectLst/>
        </p:spPr>
        <p:txBody>
          <a:bodyPr wrap="none">
            <a:spAutoFit/>
          </a:bodyPr>
          <a:lstStyle/>
          <a:p>
            <a:r>
              <a:rPr lang="en-US" sz="1600" b="0" dirty="0">
                <a:solidFill>
                  <a:schemeClr val="bg1"/>
                </a:solidFill>
              </a:rPr>
              <a:t>10 bits</a:t>
            </a:r>
          </a:p>
          <a:p>
            <a:endParaRPr lang="en-US" b="0" dirty="0">
              <a:solidFill>
                <a:schemeClr val="bg1"/>
              </a:solidFill>
            </a:endParaRPr>
          </a:p>
        </p:txBody>
      </p:sp>
      <p:cxnSp>
        <p:nvCxnSpPr>
          <p:cNvPr id="146445" name="AutoShape 13"/>
          <p:cNvCxnSpPr>
            <a:cxnSpLocks noChangeShapeType="1"/>
          </p:cNvCxnSpPr>
          <p:nvPr/>
        </p:nvCxnSpPr>
        <p:spPr bwMode="auto">
          <a:xfrm>
            <a:off x="4419600" y="5791200"/>
            <a:ext cx="1981200" cy="0"/>
          </a:xfrm>
          <a:prstGeom prst="straightConnector1">
            <a:avLst/>
          </a:prstGeom>
          <a:noFill/>
          <a:ln w="9525">
            <a:solidFill>
              <a:schemeClr val="tx1"/>
            </a:solidFill>
            <a:round/>
            <a:headEnd/>
            <a:tailEnd/>
          </a:ln>
          <a:effectLst/>
        </p:spPr>
      </p:cxnSp>
      <p:sp>
        <p:nvSpPr>
          <p:cNvPr id="146446" name="Text Box 14"/>
          <p:cNvSpPr txBox="1">
            <a:spLocks noChangeArrowheads="1"/>
          </p:cNvSpPr>
          <p:nvPr/>
        </p:nvSpPr>
        <p:spPr bwMode="auto">
          <a:xfrm>
            <a:off x="5105400" y="5867400"/>
            <a:ext cx="2286000" cy="366713"/>
          </a:xfrm>
          <a:prstGeom prst="rect">
            <a:avLst/>
          </a:prstGeom>
          <a:noFill/>
          <a:ln w="9525">
            <a:noFill/>
            <a:miter lim="800000"/>
            <a:headEnd/>
            <a:tailEnd/>
          </a:ln>
          <a:effectLst/>
        </p:spPr>
        <p:txBody>
          <a:bodyPr>
            <a:spAutoFit/>
          </a:bodyPr>
          <a:lstStyle/>
          <a:p>
            <a:pPr>
              <a:spcBef>
                <a:spcPct val="50000"/>
              </a:spcBef>
            </a:pPr>
            <a:r>
              <a:rPr lang="en-US" b="0" dirty="0"/>
              <a:t>16 bits</a:t>
            </a:r>
          </a:p>
        </p:txBody>
      </p:sp>
      <p:sp>
        <p:nvSpPr>
          <p:cNvPr id="146447" name="Text Box 15"/>
          <p:cNvSpPr txBox="1">
            <a:spLocks noChangeArrowheads="1"/>
          </p:cNvSpPr>
          <p:nvPr/>
        </p:nvSpPr>
        <p:spPr bwMode="auto">
          <a:xfrm>
            <a:off x="4267200" y="4876800"/>
            <a:ext cx="990600" cy="366713"/>
          </a:xfrm>
          <a:prstGeom prst="rect">
            <a:avLst/>
          </a:prstGeom>
          <a:noFill/>
          <a:ln w="9525">
            <a:noFill/>
            <a:miter lim="800000"/>
            <a:headEnd/>
            <a:tailEnd/>
          </a:ln>
          <a:effectLst/>
        </p:spPr>
        <p:txBody>
          <a:bodyPr>
            <a:spAutoFit/>
          </a:bodyPr>
          <a:lstStyle/>
          <a:p>
            <a:pPr>
              <a:spcBef>
                <a:spcPct val="50000"/>
              </a:spcBef>
            </a:pPr>
            <a:r>
              <a:rPr lang="en-US" b="0" dirty="0"/>
              <a:t>tags</a:t>
            </a:r>
          </a:p>
        </p:txBody>
      </p:sp>
      <p:sp>
        <p:nvSpPr>
          <p:cNvPr id="146448" name="Text Box 16"/>
          <p:cNvSpPr txBox="1">
            <a:spLocks noChangeArrowheads="1"/>
          </p:cNvSpPr>
          <p:nvPr/>
        </p:nvSpPr>
        <p:spPr bwMode="auto">
          <a:xfrm>
            <a:off x="5486400" y="4868863"/>
            <a:ext cx="1066800" cy="366712"/>
          </a:xfrm>
          <a:prstGeom prst="rect">
            <a:avLst/>
          </a:prstGeom>
          <a:noFill/>
          <a:ln w="9525">
            <a:noFill/>
            <a:miter lim="800000"/>
            <a:headEnd/>
            <a:tailEnd/>
          </a:ln>
          <a:effectLst/>
        </p:spPr>
        <p:txBody>
          <a:bodyPr>
            <a:spAutoFit/>
          </a:bodyPr>
          <a:lstStyle/>
          <a:p>
            <a:pPr>
              <a:spcBef>
                <a:spcPct val="50000"/>
              </a:spcBef>
            </a:pPr>
            <a:r>
              <a:rPr lang="en-US" b="0" dirty="0"/>
              <a:t>index</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p:tgtEl>
                                          <p:spTgt spid="146434"/>
                                        </p:tgtEl>
                                      </p:cBhvr>
                                    </p:animEffect>
                                    <p:animScale>
                                      <p:cBhvr>
                                        <p:cTn id="7" dur="250" autoRev="1" fill="hold"/>
                                        <p:tgtEl>
                                          <p:spTgt spid="1464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sz="half" idx="1"/>
          </p:nvPr>
        </p:nvSpPr>
        <p:spPr>
          <a:xfrm>
            <a:off x="457200" y="1752600"/>
            <a:ext cx="8001000" cy="4373563"/>
          </a:xfrm>
        </p:spPr>
        <p:txBody>
          <a:bodyPr/>
          <a:lstStyle/>
          <a:p>
            <a:r>
              <a:rPr lang="en-US" sz="1800" dirty="0">
                <a:latin typeface="Times New Roman" pitchFamily="18" charset="0"/>
              </a:rPr>
              <a:t>Cache divided into blocks of 4 words</a:t>
            </a:r>
          </a:p>
          <a:p>
            <a:pPr>
              <a:buFontTx/>
              <a:buNone/>
            </a:pPr>
            <a:r>
              <a:rPr lang="en-US" sz="1800" dirty="0">
                <a:latin typeface="Times New Roman" pitchFamily="18" charset="0"/>
              </a:rPr>
              <a:t>      Number of blocks   ----        =        blocks</a:t>
            </a:r>
          </a:p>
          <a:p>
            <a:pPr>
              <a:buFontTx/>
              <a:buNone/>
            </a:pPr>
            <a:r>
              <a:rPr lang="en-US" sz="1800" dirty="0">
                <a:latin typeface="Times New Roman" pitchFamily="18" charset="0"/>
              </a:rPr>
              <a:t>                                                     </a:t>
            </a:r>
          </a:p>
          <a:p>
            <a:pPr>
              <a:buFontTx/>
              <a:buNone/>
            </a:pPr>
            <a:r>
              <a:rPr lang="en-US" sz="1800" dirty="0">
                <a:latin typeface="Times New Roman" pitchFamily="18" charset="0"/>
              </a:rPr>
              <a:t>                                                   256 blocks</a:t>
            </a:r>
          </a:p>
          <a:p>
            <a:pPr>
              <a:buFontTx/>
              <a:buNone/>
            </a:pPr>
            <a:r>
              <a:rPr lang="en-US" sz="1800" dirty="0">
                <a:latin typeface="Times New Roman" pitchFamily="18" charset="0"/>
              </a:rPr>
              <a:t>                                                      </a:t>
            </a:r>
          </a:p>
        </p:txBody>
      </p:sp>
      <p:sp>
        <p:nvSpPr>
          <p:cNvPr id="147459"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dirty="0"/>
          </a:p>
        </p:txBody>
      </p:sp>
      <p:graphicFrame>
        <p:nvGraphicFramePr>
          <p:cNvPr id="147460" name="Object 4"/>
          <p:cNvGraphicFramePr>
            <a:graphicFrameLocks noChangeAspect="1"/>
          </p:cNvGraphicFramePr>
          <p:nvPr/>
        </p:nvGraphicFramePr>
        <p:xfrm>
          <a:off x="3048000" y="2057400"/>
          <a:ext cx="276225" cy="457200"/>
        </p:xfrm>
        <a:graphic>
          <a:graphicData uri="http://schemas.openxmlformats.org/presentationml/2006/ole">
            <mc:AlternateContent xmlns:mc="http://schemas.openxmlformats.org/markup-compatibility/2006">
              <mc:Choice xmlns:v="urn:schemas-microsoft-com:vml" Requires="v">
                <p:oleObj spid="_x0000_s2082" name="Equation" r:id="rId3" imgW="279400" imgH="457200" progId="Equation.3">
                  <p:embed/>
                </p:oleObj>
              </mc:Choice>
              <mc:Fallback>
                <p:oleObj name="Equation" r:id="rId3" imgW="27940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057400"/>
                        <a:ext cx="2762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61" name="Object 5"/>
          <p:cNvGraphicFramePr>
            <a:graphicFrameLocks noGrp="1" noChangeAspect="1"/>
          </p:cNvGraphicFramePr>
          <p:nvPr>
            <p:ph sz="half" idx="2"/>
          </p:nvPr>
        </p:nvGraphicFramePr>
        <p:xfrm>
          <a:off x="3733800" y="2209800"/>
          <a:ext cx="177800" cy="215900"/>
        </p:xfrm>
        <a:graphic>
          <a:graphicData uri="http://schemas.openxmlformats.org/presentationml/2006/ole">
            <mc:AlternateContent xmlns:mc="http://schemas.openxmlformats.org/markup-compatibility/2006">
              <mc:Choice xmlns:v="urn:schemas-microsoft-com:vml" Requires="v">
                <p:oleObj spid="_x0000_s2083" name="Equation" r:id="rId5" imgW="177480" imgH="215640" progId="Equation.3">
                  <p:embed/>
                </p:oleObj>
              </mc:Choice>
              <mc:Fallback>
                <p:oleObj name="Equation" r:id="rId5" imgW="177480" imgH="215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209800"/>
                        <a:ext cx="1778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62" name="Rectangle 6"/>
          <p:cNvSpPr>
            <a:spLocks noChangeArrowheads="1"/>
          </p:cNvSpPr>
          <p:nvPr/>
        </p:nvSpPr>
        <p:spPr bwMode="auto">
          <a:xfrm>
            <a:off x="1447800" y="3581400"/>
            <a:ext cx="3657600" cy="457200"/>
          </a:xfrm>
          <a:prstGeom prst="rect">
            <a:avLst/>
          </a:prstGeom>
          <a:solidFill>
            <a:schemeClr val="accent1"/>
          </a:solidFill>
          <a:ln w="9525">
            <a:solidFill>
              <a:schemeClr val="tx1"/>
            </a:solidFill>
            <a:miter lim="800000"/>
            <a:headEnd/>
            <a:tailEnd/>
          </a:ln>
          <a:effectLst/>
        </p:spPr>
        <p:txBody>
          <a:bodyPr wrap="none" anchor="ctr"/>
          <a:lstStyle/>
          <a:p>
            <a:endParaRPr lang="en-US" dirty="0"/>
          </a:p>
        </p:txBody>
      </p:sp>
      <p:sp>
        <p:nvSpPr>
          <p:cNvPr id="147463" name="Line 7"/>
          <p:cNvSpPr>
            <a:spLocks noChangeShapeType="1"/>
          </p:cNvSpPr>
          <p:nvPr/>
        </p:nvSpPr>
        <p:spPr bwMode="auto">
          <a:xfrm>
            <a:off x="2590800" y="3581400"/>
            <a:ext cx="0" cy="457200"/>
          </a:xfrm>
          <a:prstGeom prst="line">
            <a:avLst/>
          </a:prstGeom>
          <a:noFill/>
          <a:ln w="9525">
            <a:solidFill>
              <a:schemeClr val="tx1"/>
            </a:solidFill>
            <a:round/>
            <a:headEnd/>
            <a:tailEnd/>
          </a:ln>
          <a:effectLst/>
        </p:spPr>
        <p:txBody>
          <a:bodyPr/>
          <a:lstStyle/>
          <a:p>
            <a:endParaRPr lang="en-US" dirty="0"/>
          </a:p>
        </p:txBody>
      </p:sp>
      <p:sp>
        <p:nvSpPr>
          <p:cNvPr id="147464" name="Line 8"/>
          <p:cNvSpPr>
            <a:spLocks noChangeShapeType="1"/>
          </p:cNvSpPr>
          <p:nvPr/>
        </p:nvSpPr>
        <p:spPr bwMode="auto">
          <a:xfrm>
            <a:off x="3962400" y="3581400"/>
            <a:ext cx="0" cy="457200"/>
          </a:xfrm>
          <a:prstGeom prst="line">
            <a:avLst/>
          </a:prstGeom>
          <a:noFill/>
          <a:ln w="9525">
            <a:solidFill>
              <a:schemeClr val="tx1"/>
            </a:solidFill>
            <a:round/>
            <a:headEnd/>
            <a:tailEnd/>
          </a:ln>
          <a:effectLst/>
        </p:spPr>
        <p:txBody>
          <a:bodyPr/>
          <a:lstStyle/>
          <a:p>
            <a:endParaRPr lang="en-US" dirty="0"/>
          </a:p>
        </p:txBody>
      </p:sp>
      <p:sp>
        <p:nvSpPr>
          <p:cNvPr id="147465" name="Text Box 9"/>
          <p:cNvSpPr txBox="1">
            <a:spLocks noChangeArrowheads="1"/>
          </p:cNvSpPr>
          <p:nvPr/>
        </p:nvSpPr>
        <p:spPr bwMode="auto">
          <a:xfrm>
            <a:off x="1524000" y="3733800"/>
            <a:ext cx="762000" cy="366713"/>
          </a:xfrm>
          <a:prstGeom prst="rect">
            <a:avLst/>
          </a:prstGeom>
          <a:noFill/>
          <a:ln w="9525">
            <a:noFill/>
            <a:miter lim="800000"/>
            <a:headEnd/>
            <a:tailEnd/>
          </a:ln>
          <a:effectLst/>
        </p:spPr>
        <p:txBody>
          <a:bodyPr>
            <a:spAutoFit/>
          </a:bodyPr>
          <a:lstStyle/>
          <a:p>
            <a:pPr>
              <a:spcBef>
                <a:spcPct val="50000"/>
              </a:spcBef>
            </a:pPr>
            <a:r>
              <a:rPr lang="en-US" b="0" dirty="0">
                <a:solidFill>
                  <a:schemeClr val="bg1"/>
                </a:solidFill>
              </a:rPr>
              <a:t>Tag</a:t>
            </a:r>
          </a:p>
        </p:txBody>
      </p:sp>
      <p:sp>
        <p:nvSpPr>
          <p:cNvPr id="147466" name="Text Box 10"/>
          <p:cNvSpPr txBox="1">
            <a:spLocks noChangeArrowheads="1"/>
          </p:cNvSpPr>
          <p:nvPr/>
        </p:nvSpPr>
        <p:spPr bwMode="auto">
          <a:xfrm>
            <a:off x="2743200" y="3733800"/>
            <a:ext cx="838200" cy="366713"/>
          </a:xfrm>
          <a:prstGeom prst="rect">
            <a:avLst/>
          </a:prstGeom>
          <a:noFill/>
          <a:ln w="9525">
            <a:noFill/>
            <a:miter lim="800000"/>
            <a:headEnd/>
            <a:tailEnd/>
          </a:ln>
          <a:effectLst/>
        </p:spPr>
        <p:txBody>
          <a:bodyPr>
            <a:spAutoFit/>
          </a:bodyPr>
          <a:lstStyle/>
          <a:p>
            <a:pPr>
              <a:spcBef>
                <a:spcPct val="50000"/>
              </a:spcBef>
            </a:pPr>
            <a:r>
              <a:rPr lang="en-US" b="0" dirty="0">
                <a:solidFill>
                  <a:schemeClr val="bg1"/>
                </a:solidFill>
              </a:rPr>
              <a:t>block</a:t>
            </a:r>
          </a:p>
        </p:txBody>
      </p:sp>
      <p:sp>
        <p:nvSpPr>
          <p:cNvPr id="147467" name="Text Box 11"/>
          <p:cNvSpPr txBox="1">
            <a:spLocks noChangeArrowheads="1"/>
          </p:cNvSpPr>
          <p:nvPr/>
        </p:nvSpPr>
        <p:spPr bwMode="auto">
          <a:xfrm>
            <a:off x="4038600" y="3733800"/>
            <a:ext cx="914400" cy="366713"/>
          </a:xfrm>
          <a:prstGeom prst="rect">
            <a:avLst/>
          </a:prstGeom>
          <a:noFill/>
          <a:ln w="9525">
            <a:noFill/>
            <a:miter lim="800000"/>
            <a:headEnd/>
            <a:tailEnd/>
          </a:ln>
          <a:effectLst/>
        </p:spPr>
        <p:txBody>
          <a:bodyPr>
            <a:spAutoFit/>
          </a:bodyPr>
          <a:lstStyle/>
          <a:p>
            <a:pPr>
              <a:spcBef>
                <a:spcPct val="50000"/>
              </a:spcBef>
            </a:pPr>
            <a:r>
              <a:rPr lang="en-US" b="0" dirty="0">
                <a:solidFill>
                  <a:schemeClr val="bg1"/>
                </a:solidFill>
              </a:rPr>
              <a:t>word</a:t>
            </a:r>
          </a:p>
        </p:txBody>
      </p:sp>
      <p:sp>
        <p:nvSpPr>
          <p:cNvPr id="147468" name="Text Box 12"/>
          <p:cNvSpPr txBox="1">
            <a:spLocks noChangeArrowheads="1"/>
          </p:cNvSpPr>
          <p:nvPr/>
        </p:nvSpPr>
        <p:spPr bwMode="auto">
          <a:xfrm>
            <a:off x="1600200" y="4114800"/>
            <a:ext cx="1219200" cy="366713"/>
          </a:xfrm>
          <a:prstGeom prst="rect">
            <a:avLst/>
          </a:prstGeom>
          <a:noFill/>
          <a:ln w="9525">
            <a:noFill/>
            <a:miter lim="800000"/>
            <a:headEnd/>
            <a:tailEnd/>
          </a:ln>
          <a:effectLst/>
        </p:spPr>
        <p:txBody>
          <a:bodyPr>
            <a:spAutoFit/>
          </a:bodyPr>
          <a:lstStyle/>
          <a:p>
            <a:pPr>
              <a:spcBef>
                <a:spcPct val="50000"/>
              </a:spcBef>
            </a:pPr>
            <a:r>
              <a:rPr lang="en-US" b="0" dirty="0"/>
              <a:t>6 bits</a:t>
            </a:r>
          </a:p>
        </p:txBody>
      </p:sp>
      <p:sp>
        <p:nvSpPr>
          <p:cNvPr id="147469" name="Text Box 13"/>
          <p:cNvSpPr txBox="1">
            <a:spLocks noChangeArrowheads="1"/>
          </p:cNvSpPr>
          <p:nvPr/>
        </p:nvSpPr>
        <p:spPr bwMode="auto">
          <a:xfrm>
            <a:off x="2895600" y="4191000"/>
            <a:ext cx="838200" cy="366713"/>
          </a:xfrm>
          <a:prstGeom prst="rect">
            <a:avLst/>
          </a:prstGeom>
          <a:noFill/>
          <a:ln w="9525">
            <a:noFill/>
            <a:miter lim="800000"/>
            <a:headEnd/>
            <a:tailEnd/>
          </a:ln>
          <a:effectLst/>
        </p:spPr>
        <p:txBody>
          <a:bodyPr>
            <a:spAutoFit/>
          </a:bodyPr>
          <a:lstStyle/>
          <a:p>
            <a:pPr>
              <a:spcBef>
                <a:spcPct val="50000"/>
              </a:spcBef>
            </a:pPr>
            <a:r>
              <a:rPr lang="en-US" b="0" dirty="0"/>
              <a:t>8 bits</a:t>
            </a:r>
          </a:p>
        </p:txBody>
      </p:sp>
      <p:sp>
        <p:nvSpPr>
          <p:cNvPr id="147470" name="Text Box 14"/>
          <p:cNvSpPr txBox="1">
            <a:spLocks noChangeArrowheads="1"/>
          </p:cNvSpPr>
          <p:nvPr/>
        </p:nvSpPr>
        <p:spPr bwMode="auto">
          <a:xfrm>
            <a:off x="4038600" y="4129088"/>
            <a:ext cx="838200" cy="366712"/>
          </a:xfrm>
          <a:prstGeom prst="rect">
            <a:avLst/>
          </a:prstGeom>
          <a:noFill/>
          <a:ln w="9525">
            <a:noFill/>
            <a:miter lim="800000"/>
            <a:headEnd/>
            <a:tailEnd/>
          </a:ln>
          <a:effectLst/>
        </p:spPr>
        <p:txBody>
          <a:bodyPr>
            <a:spAutoFit/>
          </a:bodyPr>
          <a:lstStyle/>
          <a:p>
            <a:pPr>
              <a:spcBef>
                <a:spcPct val="50000"/>
              </a:spcBef>
            </a:pPr>
            <a:r>
              <a:rPr lang="en-US" b="0" dirty="0"/>
              <a:t>2 bits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sz="half" idx="1"/>
          </p:nvPr>
        </p:nvSpPr>
        <p:spPr>
          <a:xfrm>
            <a:off x="457200" y="609600"/>
            <a:ext cx="8915400" cy="6477000"/>
          </a:xfrm>
        </p:spPr>
        <p:txBody>
          <a:bodyPr/>
          <a:lstStyle/>
          <a:p>
            <a:pPr marL="533400" indent="-533400">
              <a:lnSpc>
                <a:spcPct val="80000"/>
              </a:lnSpc>
            </a:pPr>
            <a:r>
              <a:rPr lang="en-US" sz="1600" dirty="0" smtClean="0">
                <a:latin typeface="Times New Roman" pitchFamily="18" charset="0"/>
              </a:rPr>
              <a:t> b) Tag </a:t>
            </a:r>
            <a:r>
              <a:rPr lang="en-US" sz="1600" dirty="0">
                <a:latin typeface="Times New Roman" pitchFamily="18" charset="0"/>
              </a:rPr>
              <a:t>bits + data word bits +valid bit</a:t>
            </a:r>
          </a:p>
          <a:p>
            <a:pPr marL="533400" indent="-533400">
              <a:lnSpc>
                <a:spcPct val="80000"/>
              </a:lnSpc>
            </a:pPr>
            <a:endParaRPr lang="en-US" sz="1600" dirty="0">
              <a:latin typeface="Times New Roman" pitchFamily="18" charset="0"/>
            </a:endParaRPr>
          </a:p>
          <a:p>
            <a:pPr marL="533400" indent="-533400">
              <a:lnSpc>
                <a:spcPct val="80000"/>
              </a:lnSpc>
              <a:buNone/>
            </a:pPr>
            <a:r>
              <a:rPr lang="en-US" sz="1600" dirty="0" smtClean="0">
                <a:latin typeface="Times New Roman" pitchFamily="18" charset="0"/>
              </a:rPr>
              <a:t>               6 </a:t>
            </a:r>
            <a:r>
              <a:rPr lang="en-US" sz="1600" dirty="0">
                <a:latin typeface="Times New Roman" pitchFamily="18" charset="0"/>
              </a:rPr>
              <a:t>+ 16 + 1--</a:t>
            </a:r>
            <a:r>
              <a:rPr lang="en-US" sz="1600" dirty="0">
                <a:latin typeface="Times New Roman" pitchFamily="18" charset="0"/>
                <a:sym typeface="Wingdings" pitchFamily="2" charset="2"/>
              </a:rPr>
              <a:t> 23 bits</a:t>
            </a:r>
          </a:p>
          <a:p>
            <a:pPr marL="533400" indent="-533400">
              <a:lnSpc>
                <a:spcPct val="80000"/>
              </a:lnSpc>
              <a:buFontTx/>
              <a:buNone/>
            </a:pPr>
            <a:endParaRPr lang="en-US" sz="1600" dirty="0">
              <a:latin typeface="Times New Roman" pitchFamily="18" charset="0"/>
            </a:endParaRPr>
          </a:p>
          <a:p>
            <a:pPr marL="533400" indent="-533400">
              <a:lnSpc>
                <a:spcPct val="80000"/>
              </a:lnSpc>
              <a:buFontTx/>
              <a:buAutoNum type="alphaUcParenR" startAt="3"/>
            </a:pPr>
            <a:r>
              <a:rPr lang="en-US" sz="1600" dirty="0">
                <a:latin typeface="Times New Roman" pitchFamily="18" charset="0"/>
              </a:rPr>
              <a:t>Blocks          </a:t>
            </a:r>
            <a:r>
              <a:rPr lang="en-US" sz="1600" dirty="0" smtClean="0">
                <a:latin typeface="Times New Roman" pitchFamily="18" charset="0"/>
              </a:rPr>
              <a:t>                   </a:t>
            </a:r>
            <a:r>
              <a:rPr lang="en-US" sz="1600" dirty="0">
                <a:latin typeface="Times New Roman" pitchFamily="18" charset="0"/>
              </a:rPr>
              <a:t>=256 </a:t>
            </a:r>
            <a:r>
              <a:rPr lang="en-US" sz="1600" dirty="0" smtClean="0">
                <a:latin typeface="Times New Roman" pitchFamily="18" charset="0"/>
              </a:rPr>
              <a:t>blocks</a:t>
            </a:r>
          </a:p>
          <a:p>
            <a:pPr marL="533400" indent="-533400">
              <a:lnSpc>
                <a:spcPct val="80000"/>
              </a:lnSpc>
              <a:buFontTx/>
              <a:buAutoNum type="alphaUcParenR" startAt="3"/>
            </a:pPr>
            <a:endParaRPr lang="en-US" sz="1600" dirty="0">
              <a:latin typeface="Times New Roman" pitchFamily="18" charset="0"/>
            </a:endParaRPr>
          </a:p>
          <a:p>
            <a:pPr marL="533400" indent="-533400">
              <a:lnSpc>
                <a:spcPct val="80000"/>
              </a:lnSpc>
              <a:buFontTx/>
              <a:buAutoNum type="alphaUcParenR" startAt="3"/>
            </a:pPr>
            <a:endParaRPr lang="pt-BR" sz="1000" dirty="0">
              <a:latin typeface="Times New Roman" pitchFamily="18" charset="0"/>
            </a:endParaRPr>
          </a:p>
          <a:p>
            <a:pPr marL="533400" indent="-533400">
              <a:lnSpc>
                <a:spcPct val="80000"/>
              </a:lnSpc>
              <a:buFontTx/>
              <a:buAutoNum type="alphaUcParenR" startAt="3"/>
            </a:pPr>
            <a:endParaRPr lang="pt-BR" sz="1000" dirty="0">
              <a:latin typeface="Times New Roman" pitchFamily="18" charset="0"/>
            </a:endParaRPr>
          </a:p>
          <a:p>
            <a:pPr marL="533400" indent="-533400">
              <a:lnSpc>
                <a:spcPct val="80000"/>
              </a:lnSpc>
              <a:buFontTx/>
              <a:buNone/>
            </a:pPr>
            <a:r>
              <a:rPr lang="pt-BR" sz="1000" dirty="0">
                <a:latin typeface="Times New Roman" pitchFamily="18" charset="0"/>
              </a:rPr>
              <a:t>  </a:t>
            </a:r>
            <a:r>
              <a:rPr lang="pt-BR" sz="1600" dirty="0">
                <a:latin typeface="Times New Roman" pitchFamily="18" charset="0"/>
              </a:rPr>
              <a:t>2</a:t>
            </a:r>
            <a:r>
              <a:rPr lang="pt-BR" sz="1000" dirty="0">
                <a:latin typeface="Times New Roman" pitchFamily="18" charset="0"/>
              </a:rPr>
              <a:t>)      </a:t>
            </a:r>
            <a:r>
              <a:rPr lang="pt-BR" sz="1800" dirty="0">
                <a:latin typeface="Times New Roman" pitchFamily="18" charset="0"/>
              </a:rPr>
              <a:t>An address space is specified by 24 bits and coresponding memory space by 16 bits.</a:t>
            </a:r>
          </a:p>
          <a:p>
            <a:pPr marL="914400" lvl="1" indent="-457200">
              <a:lnSpc>
                <a:spcPct val="80000"/>
              </a:lnSpc>
            </a:pPr>
            <a:r>
              <a:rPr lang="pt-BR" sz="1800" dirty="0">
                <a:latin typeface="Times New Roman" pitchFamily="18" charset="0"/>
              </a:rPr>
              <a:t>How many words are there in the address space?          </a:t>
            </a:r>
          </a:p>
          <a:p>
            <a:pPr marL="914400" lvl="1" indent="-457200">
              <a:lnSpc>
                <a:spcPct val="80000"/>
              </a:lnSpc>
            </a:pPr>
            <a:r>
              <a:rPr lang="pt-BR" sz="1800" dirty="0">
                <a:latin typeface="Times New Roman" pitchFamily="18" charset="0"/>
              </a:rPr>
              <a:t>How many words are there in the memory space?         </a:t>
            </a:r>
          </a:p>
          <a:p>
            <a:pPr marL="914400" lvl="1" indent="-457200">
              <a:lnSpc>
                <a:spcPct val="80000"/>
              </a:lnSpc>
            </a:pPr>
            <a:r>
              <a:rPr lang="pt-BR" sz="1800" dirty="0">
                <a:latin typeface="Times New Roman" pitchFamily="18" charset="0"/>
              </a:rPr>
              <a:t>If a page consists of 2K words, how many pages and blocks are there in the system? </a:t>
            </a:r>
            <a:endParaRPr lang="en-US" sz="1800" dirty="0">
              <a:latin typeface="Times New Roman" pitchFamily="18" charset="0"/>
            </a:endParaRPr>
          </a:p>
          <a:p>
            <a:pPr marL="914400" lvl="1" indent="-457200">
              <a:lnSpc>
                <a:spcPct val="80000"/>
              </a:lnSpc>
              <a:buFontTx/>
              <a:buNone/>
            </a:pPr>
            <a:endParaRPr lang="en-US" sz="1600" dirty="0">
              <a:latin typeface="Times New Roman" pitchFamily="18" charset="0"/>
            </a:endParaRPr>
          </a:p>
          <a:p>
            <a:pPr marL="533400" indent="-533400">
              <a:lnSpc>
                <a:spcPct val="80000"/>
              </a:lnSpc>
              <a:buFontTx/>
              <a:buNone/>
            </a:pPr>
            <a:r>
              <a:rPr lang="en-US" sz="1600" dirty="0">
                <a:latin typeface="Times New Roman" pitchFamily="18" charset="0"/>
              </a:rPr>
              <a:t>               Address space—24 bits </a:t>
            </a:r>
          </a:p>
          <a:p>
            <a:pPr marL="533400" indent="-533400">
              <a:lnSpc>
                <a:spcPct val="80000"/>
              </a:lnSpc>
              <a:buFontTx/>
              <a:buNone/>
            </a:pPr>
            <a:r>
              <a:rPr lang="en-US" sz="1600" dirty="0">
                <a:latin typeface="Times New Roman" pitchFamily="18" charset="0"/>
              </a:rPr>
              <a:t>                memory space—16 bits</a:t>
            </a:r>
          </a:p>
          <a:p>
            <a:pPr marL="533400" indent="-533400">
              <a:lnSpc>
                <a:spcPct val="80000"/>
              </a:lnSpc>
              <a:buFontTx/>
              <a:buNone/>
            </a:pPr>
            <a:r>
              <a:rPr lang="en-US" sz="1600" dirty="0">
                <a:latin typeface="Times New Roman" pitchFamily="18" charset="0"/>
              </a:rPr>
              <a:t>                 a) Words in address space – </a:t>
            </a:r>
          </a:p>
          <a:p>
            <a:pPr marL="533400" indent="-533400">
              <a:lnSpc>
                <a:spcPct val="80000"/>
              </a:lnSpc>
              <a:buFontTx/>
              <a:buNone/>
            </a:pPr>
            <a:r>
              <a:rPr lang="en-US" sz="1600" dirty="0">
                <a:latin typeface="Times New Roman" pitchFamily="18" charset="0"/>
              </a:rPr>
              <a:t>                  </a:t>
            </a:r>
          </a:p>
          <a:p>
            <a:pPr marL="533400" indent="-533400">
              <a:lnSpc>
                <a:spcPct val="80000"/>
              </a:lnSpc>
              <a:buFontTx/>
              <a:buNone/>
            </a:pPr>
            <a:r>
              <a:rPr lang="en-US" sz="1600" dirty="0">
                <a:latin typeface="Times New Roman" pitchFamily="18" charset="0"/>
              </a:rPr>
              <a:t>                   b) Words in memory space  -- </a:t>
            </a:r>
          </a:p>
          <a:p>
            <a:pPr marL="533400" indent="-533400">
              <a:lnSpc>
                <a:spcPct val="80000"/>
              </a:lnSpc>
              <a:buFontTx/>
              <a:buNone/>
            </a:pPr>
            <a:r>
              <a:rPr lang="en-US" sz="1600" dirty="0">
                <a:latin typeface="Times New Roman" pitchFamily="18" charset="0"/>
              </a:rPr>
              <a:t>                  </a:t>
            </a:r>
          </a:p>
          <a:p>
            <a:pPr marL="533400" indent="-533400">
              <a:lnSpc>
                <a:spcPct val="80000"/>
              </a:lnSpc>
              <a:buFontTx/>
              <a:buNone/>
            </a:pPr>
            <a:r>
              <a:rPr lang="en-US" sz="1600" dirty="0">
                <a:latin typeface="Times New Roman" pitchFamily="18" charset="0"/>
              </a:rPr>
              <a:t>                  c)  Page size – 2K words</a:t>
            </a:r>
          </a:p>
          <a:p>
            <a:pPr marL="533400" indent="-533400">
              <a:lnSpc>
                <a:spcPct val="80000"/>
              </a:lnSpc>
              <a:buFontTx/>
              <a:buNone/>
            </a:pPr>
            <a:r>
              <a:rPr lang="en-US" sz="1600" dirty="0">
                <a:latin typeface="Times New Roman" pitchFamily="18" charset="0"/>
              </a:rPr>
              <a:t>                       How many pages  ---                 =                      =                           =8k</a:t>
            </a:r>
          </a:p>
          <a:p>
            <a:pPr marL="533400" indent="-533400">
              <a:lnSpc>
                <a:spcPct val="80000"/>
              </a:lnSpc>
              <a:buFontTx/>
              <a:buNone/>
            </a:pPr>
            <a:r>
              <a:rPr lang="en-US" sz="1600" dirty="0">
                <a:latin typeface="Times New Roman" pitchFamily="18" charset="0"/>
              </a:rPr>
              <a:t>                       </a:t>
            </a:r>
          </a:p>
          <a:p>
            <a:pPr marL="533400" indent="-533400">
              <a:lnSpc>
                <a:spcPct val="80000"/>
              </a:lnSpc>
              <a:buFontTx/>
              <a:buNone/>
            </a:pPr>
            <a:r>
              <a:rPr lang="en-US" sz="1600" dirty="0">
                <a:latin typeface="Times New Roman" pitchFamily="18" charset="0"/>
              </a:rPr>
              <a:t>    </a:t>
            </a:r>
          </a:p>
          <a:p>
            <a:pPr marL="533400" indent="-533400">
              <a:lnSpc>
                <a:spcPct val="80000"/>
              </a:lnSpc>
              <a:buFontTx/>
              <a:buNone/>
            </a:pPr>
            <a:r>
              <a:rPr lang="en-US" sz="1600" dirty="0">
                <a:latin typeface="Times New Roman" pitchFamily="18" charset="0"/>
              </a:rPr>
              <a:t>                          How many blocks------                         =                           =            = 32 blocks</a:t>
            </a:r>
          </a:p>
        </p:txBody>
      </p:sp>
      <p:graphicFrame>
        <p:nvGraphicFramePr>
          <p:cNvPr id="148483" name="Object 3"/>
          <p:cNvGraphicFramePr>
            <a:graphicFrameLocks noGrp="1" noChangeAspect="1"/>
          </p:cNvGraphicFramePr>
          <p:nvPr>
            <p:ph sz="quarter" idx="2"/>
          </p:nvPr>
        </p:nvGraphicFramePr>
        <p:xfrm>
          <a:off x="1981200" y="2971800"/>
          <a:ext cx="177800" cy="215900"/>
        </p:xfrm>
        <a:graphic>
          <a:graphicData uri="http://schemas.openxmlformats.org/presentationml/2006/ole">
            <mc:AlternateContent xmlns:mc="http://schemas.openxmlformats.org/markup-compatibility/2006">
              <mc:Choice xmlns:v="urn:schemas-microsoft-com:vml" Requires="v">
                <p:oleObj spid="_x0000_s3234" name="Equation" r:id="rId3" imgW="177480" imgH="215640" progId="Equation.3">
                  <p:embed/>
                </p:oleObj>
              </mc:Choice>
              <mc:Fallback>
                <p:oleObj name="Equation" r:id="rId3" imgW="17748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971800"/>
                        <a:ext cx="1778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84" name="Object 4"/>
          <p:cNvGraphicFramePr>
            <a:graphicFrameLocks noGrp="1" noChangeAspect="1"/>
          </p:cNvGraphicFramePr>
          <p:nvPr>
            <p:ph sz="quarter" idx="3"/>
          </p:nvPr>
        </p:nvGraphicFramePr>
        <p:xfrm>
          <a:off x="3810000" y="4191000"/>
          <a:ext cx="254000" cy="215900"/>
        </p:xfrm>
        <a:graphic>
          <a:graphicData uri="http://schemas.openxmlformats.org/presentationml/2006/ole">
            <mc:AlternateContent xmlns:mc="http://schemas.openxmlformats.org/markup-compatibility/2006">
              <mc:Choice xmlns:v="urn:schemas-microsoft-com:vml" Requires="v">
                <p:oleObj spid="_x0000_s3235" name="Equation" r:id="rId5" imgW="253800" imgH="215640" progId="Equation.3">
                  <p:embed/>
                </p:oleObj>
              </mc:Choice>
              <mc:Fallback>
                <p:oleObj name="Equation" r:id="rId5" imgW="253800" imgH="215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191000"/>
                        <a:ext cx="2540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85" name="Object 5"/>
          <p:cNvGraphicFramePr>
            <a:graphicFrameLocks noChangeAspect="1"/>
          </p:cNvGraphicFramePr>
          <p:nvPr/>
        </p:nvGraphicFramePr>
        <p:xfrm>
          <a:off x="4102100" y="4724400"/>
          <a:ext cx="241300" cy="215900"/>
        </p:xfrm>
        <a:graphic>
          <a:graphicData uri="http://schemas.openxmlformats.org/presentationml/2006/ole">
            <mc:AlternateContent xmlns:mc="http://schemas.openxmlformats.org/markup-compatibility/2006">
              <mc:Choice xmlns:v="urn:schemas-microsoft-com:vml" Requires="v">
                <p:oleObj spid="_x0000_s3236" name="Equation" r:id="rId7" imgW="241200" imgH="215640" progId="Equation.3">
                  <p:embed/>
                </p:oleObj>
              </mc:Choice>
              <mc:Fallback>
                <p:oleObj name="Equation" r:id="rId7" imgW="241200" imgH="215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2100" y="4724400"/>
                        <a:ext cx="2413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86" name="Object 6"/>
          <p:cNvGraphicFramePr>
            <a:graphicFrameLocks noChangeAspect="1"/>
          </p:cNvGraphicFramePr>
          <p:nvPr/>
        </p:nvGraphicFramePr>
        <p:xfrm>
          <a:off x="3467100" y="5410200"/>
          <a:ext cx="495300" cy="457200"/>
        </p:xfrm>
        <a:graphic>
          <a:graphicData uri="http://schemas.openxmlformats.org/presentationml/2006/ole">
            <mc:AlternateContent xmlns:mc="http://schemas.openxmlformats.org/markup-compatibility/2006">
              <mc:Choice xmlns:v="urn:schemas-microsoft-com:vml" Requires="v">
                <p:oleObj spid="_x0000_s3237" name="Equation" r:id="rId9" imgW="495000" imgH="457200" progId="Equation.3">
                  <p:embed/>
                </p:oleObj>
              </mc:Choice>
              <mc:Fallback>
                <p:oleObj name="Equation" r:id="rId9" imgW="495000" imgH="4572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7100" y="5410200"/>
                        <a:ext cx="49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87" name="Object 7"/>
          <p:cNvGraphicFramePr>
            <a:graphicFrameLocks noChangeAspect="1"/>
          </p:cNvGraphicFramePr>
          <p:nvPr/>
        </p:nvGraphicFramePr>
        <p:xfrm>
          <a:off x="6019800" y="5410200"/>
          <a:ext cx="228600" cy="215900"/>
        </p:xfrm>
        <a:graphic>
          <a:graphicData uri="http://schemas.openxmlformats.org/presentationml/2006/ole">
            <mc:AlternateContent xmlns:mc="http://schemas.openxmlformats.org/markup-compatibility/2006">
              <mc:Choice xmlns:v="urn:schemas-microsoft-com:vml" Requires="v">
                <p:oleObj spid="_x0000_s3238" name="Equation" r:id="rId11" imgW="228600" imgH="215640" progId="Equation.3">
                  <p:embed/>
                </p:oleObj>
              </mc:Choice>
              <mc:Fallback>
                <p:oleObj name="Equation" r:id="rId11" imgW="228600" imgH="2156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5410200"/>
                        <a:ext cx="228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88" name="Object 8"/>
          <p:cNvGraphicFramePr>
            <a:graphicFrameLocks noChangeAspect="1"/>
          </p:cNvGraphicFramePr>
          <p:nvPr/>
        </p:nvGraphicFramePr>
        <p:xfrm>
          <a:off x="3937000" y="6096000"/>
          <a:ext cx="482600" cy="444500"/>
        </p:xfrm>
        <a:graphic>
          <a:graphicData uri="http://schemas.openxmlformats.org/presentationml/2006/ole">
            <mc:AlternateContent xmlns:mc="http://schemas.openxmlformats.org/markup-compatibility/2006">
              <mc:Choice xmlns:v="urn:schemas-microsoft-com:vml" Requires="v">
                <p:oleObj spid="_x0000_s3239" name="Equation" r:id="rId13" imgW="482400" imgH="444240" progId="Equation.3">
                  <p:embed/>
                </p:oleObj>
              </mc:Choice>
              <mc:Fallback>
                <p:oleObj name="Equation" r:id="rId13" imgW="482400" imgH="4442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7000" y="6096000"/>
                        <a:ext cx="4826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89" name="Object 9"/>
          <p:cNvGraphicFramePr>
            <a:graphicFrameLocks noChangeAspect="1"/>
          </p:cNvGraphicFramePr>
          <p:nvPr/>
        </p:nvGraphicFramePr>
        <p:xfrm>
          <a:off x="6819900" y="6248400"/>
          <a:ext cx="190500" cy="215900"/>
        </p:xfrm>
        <a:graphic>
          <a:graphicData uri="http://schemas.openxmlformats.org/presentationml/2006/ole">
            <mc:AlternateContent xmlns:mc="http://schemas.openxmlformats.org/markup-compatibility/2006">
              <mc:Choice xmlns:v="urn:schemas-microsoft-com:vml" Requires="v">
                <p:oleObj spid="_x0000_s3240" name="Equation" r:id="rId15" imgW="190440" imgH="215640" progId="Equation.3">
                  <p:embed/>
                </p:oleObj>
              </mc:Choice>
              <mc:Fallback>
                <p:oleObj name="Equation" r:id="rId15" imgW="190440" imgH="21564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19900" y="6248400"/>
                        <a:ext cx="1905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90" name="Object 10"/>
          <p:cNvGraphicFramePr>
            <a:graphicFrameLocks noChangeAspect="1"/>
          </p:cNvGraphicFramePr>
          <p:nvPr/>
        </p:nvGraphicFramePr>
        <p:xfrm>
          <a:off x="5321300" y="6324600"/>
          <a:ext cx="393700" cy="184150"/>
        </p:xfrm>
        <a:graphic>
          <a:graphicData uri="http://schemas.openxmlformats.org/presentationml/2006/ole">
            <mc:AlternateContent xmlns:mc="http://schemas.openxmlformats.org/markup-compatibility/2006">
              <mc:Choice xmlns:v="urn:schemas-microsoft-com:vml" Requires="v">
                <p:oleObj spid="_x0000_s3241" name="Equation" r:id="rId17" imgW="393480" imgH="215640" progId="Equation.3">
                  <p:embed/>
                </p:oleObj>
              </mc:Choice>
              <mc:Fallback>
                <p:oleObj name="Equation" r:id="rId17" imgW="393480" imgH="21564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21300" y="6324600"/>
                        <a:ext cx="393700"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91" name="Object 11"/>
          <p:cNvGraphicFramePr>
            <a:graphicFrameLocks noChangeAspect="1"/>
          </p:cNvGraphicFramePr>
          <p:nvPr/>
        </p:nvGraphicFramePr>
        <p:xfrm>
          <a:off x="4775200" y="5486400"/>
          <a:ext cx="406400" cy="215900"/>
        </p:xfrm>
        <a:graphic>
          <a:graphicData uri="http://schemas.openxmlformats.org/presentationml/2006/ole">
            <mc:AlternateContent xmlns:mc="http://schemas.openxmlformats.org/markup-compatibility/2006">
              <mc:Choice xmlns:v="urn:schemas-microsoft-com:vml" Requires="v">
                <p:oleObj spid="_x0000_s3242" name="Equation" r:id="rId19" imgW="406080" imgH="215640" progId="Equation.3">
                  <p:embed/>
                </p:oleObj>
              </mc:Choice>
              <mc:Fallback>
                <p:oleObj name="Equation" r:id="rId19" imgW="406080" imgH="21564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75200" y="5486400"/>
                        <a:ext cx="4064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8492" name="Line 12"/>
          <p:cNvSpPr>
            <a:spLocks noChangeShapeType="1"/>
          </p:cNvSpPr>
          <p:nvPr/>
        </p:nvSpPr>
        <p:spPr bwMode="auto">
          <a:xfrm>
            <a:off x="0" y="2286000"/>
            <a:ext cx="9144000" cy="0"/>
          </a:xfrm>
          <a:prstGeom prst="line">
            <a:avLst/>
          </a:prstGeom>
          <a:noFill/>
          <a:ln w="9525">
            <a:solidFill>
              <a:schemeClr val="tx1"/>
            </a:solidFill>
            <a:round/>
            <a:headEnd/>
            <a:tailEnd/>
          </a:ln>
          <a:effectLst/>
        </p:spPr>
        <p:txBody>
          <a:bodyPr/>
          <a:lstStyle/>
          <a:p>
            <a:endParaRPr lang="en-US" dirty="0"/>
          </a:p>
        </p:txBody>
      </p:sp>
      <p:graphicFrame>
        <p:nvGraphicFramePr>
          <p:cNvPr id="148494" name="Object 14"/>
          <p:cNvGraphicFramePr>
            <a:graphicFrameLocks noChangeAspect="1"/>
          </p:cNvGraphicFramePr>
          <p:nvPr/>
        </p:nvGraphicFramePr>
        <p:xfrm>
          <a:off x="2565400" y="1600200"/>
          <a:ext cx="177800" cy="215900"/>
        </p:xfrm>
        <a:graphic>
          <a:graphicData uri="http://schemas.openxmlformats.org/presentationml/2006/ole">
            <mc:AlternateContent xmlns:mc="http://schemas.openxmlformats.org/markup-compatibility/2006">
              <mc:Choice xmlns:v="urn:schemas-microsoft-com:vml" Requires="v">
                <p:oleObj spid="_x0000_s3243" name="Equation" r:id="rId21" imgW="177480" imgH="215640" progId="Equation.3">
                  <p:embed/>
                </p:oleObj>
              </mc:Choice>
              <mc:Fallback>
                <p:oleObj name="Equation" r:id="rId21" imgW="177480" imgH="215640" progId="Equation.3">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65400" y="1600200"/>
                        <a:ext cx="1778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sz="2000" dirty="0"/>
              <a:t>PROBLEM 3</a:t>
            </a:r>
          </a:p>
        </p:txBody>
      </p:sp>
      <p:sp>
        <p:nvSpPr>
          <p:cNvPr id="149507" name="Rectangle 3"/>
          <p:cNvSpPr>
            <a:spLocks noGrp="1" noChangeArrowheads="1"/>
          </p:cNvSpPr>
          <p:nvPr>
            <p:ph type="body" idx="1"/>
          </p:nvPr>
        </p:nvSpPr>
        <p:spPr/>
        <p:txBody>
          <a:bodyPr/>
          <a:lstStyle/>
          <a:p>
            <a:pPr marL="812800" indent="-812800"/>
            <a:r>
              <a:rPr lang="en-US" sz="2000" dirty="0">
                <a:latin typeface="Times New Roman" pitchFamily="18" charset="0"/>
              </a:rPr>
              <a:t>How many 128 X 8 RAM chips are needed to provide a memory capacity of 2048 bytes?</a:t>
            </a:r>
          </a:p>
          <a:p>
            <a:pPr marL="1168400" lvl="1" indent="-711200"/>
            <a:r>
              <a:rPr lang="en-US" sz="2000" dirty="0">
                <a:latin typeface="Times New Roman" pitchFamily="18" charset="0"/>
              </a:rPr>
              <a:t>How many lines of the address bus must be used to access 2048 bytes of memory? How many of these lines will be common to all chips?</a:t>
            </a:r>
          </a:p>
          <a:p>
            <a:pPr marL="1168400" lvl="1" indent="-711200"/>
            <a:r>
              <a:rPr lang="en-US" sz="2000" dirty="0">
                <a:latin typeface="Times New Roman" pitchFamily="18" charset="0"/>
              </a:rPr>
              <a:t>How many lines must be decoded for chip select? Specify the size of the decoders?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dirty="0"/>
              <a:t>SOLN</a:t>
            </a:r>
          </a:p>
        </p:txBody>
      </p:sp>
      <p:pic>
        <p:nvPicPr>
          <p:cNvPr id="150531" name="Picture 3"/>
          <p:cNvPicPr>
            <a:picLocks noGrp="1" noChangeAspect="1" noChangeArrowheads="1"/>
          </p:cNvPicPr>
          <p:nvPr>
            <p:ph type="body" idx="1"/>
          </p:nvPr>
        </p:nvPicPr>
        <p:blipFill>
          <a:blip r:embed="rId2"/>
          <a:srcRect/>
          <a:stretch>
            <a:fillRect/>
          </a:stretch>
        </p:blipFill>
        <p:spPr>
          <a:xfrm>
            <a:off x="1143000" y="1447800"/>
            <a:ext cx="3505200" cy="673100"/>
          </a:xfrm>
          <a:noFill/>
          <a:ln/>
        </p:spPr>
      </p:pic>
      <p:pic>
        <p:nvPicPr>
          <p:cNvPr id="150532" name="Picture 4"/>
          <p:cNvPicPr>
            <a:picLocks noChangeAspect="1" noChangeArrowheads="1"/>
          </p:cNvPicPr>
          <p:nvPr/>
        </p:nvPicPr>
        <p:blipFill>
          <a:blip r:embed="rId3"/>
          <a:srcRect/>
          <a:stretch>
            <a:fillRect/>
          </a:stretch>
        </p:blipFill>
        <p:spPr bwMode="auto">
          <a:xfrm>
            <a:off x="139700" y="1447800"/>
            <a:ext cx="927100" cy="414338"/>
          </a:xfrm>
          <a:prstGeom prst="rect">
            <a:avLst/>
          </a:prstGeom>
          <a:noFill/>
          <a:ln w="9525">
            <a:noFill/>
            <a:miter lim="800000"/>
            <a:headEnd/>
            <a:tailEnd/>
          </a:ln>
          <a:effectLst/>
        </p:spPr>
      </p:pic>
      <p:pic>
        <p:nvPicPr>
          <p:cNvPr id="150533" name="Picture 5"/>
          <p:cNvPicPr>
            <a:picLocks noChangeAspect="1" noChangeArrowheads="1"/>
          </p:cNvPicPr>
          <p:nvPr/>
        </p:nvPicPr>
        <p:blipFill>
          <a:blip r:embed="rId4"/>
          <a:srcRect/>
          <a:stretch>
            <a:fillRect/>
          </a:stretch>
        </p:blipFill>
        <p:spPr bwMode="auto">
          <a:xfrm>
            <a:off x="533400" y="2244725"/>
            <a:ext cx="6705600" cy="1793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p:txBody>
          <a:bodyPr/>
          <a:lstStyle/>
          <a:p>
            <a:endParaRPr lang="en-US" sz="2000" dirty="0">
              <a:latin typeface="Times New Roman" pitchFamily="18" charset="0"/>
            </a:endParaRPr>
          </a:p>
          <a:p>
            <a:r>
              <a:rPr lang="en-US" sz="2000" b="1" dirty="0">
                <a:latin typeface="Times New Roman" pitchFamily="18" charset="0"/>
              </a:rPr>
              <a:t>operation of the cache:</a:t>
            </a:r>
            <a:r>
              <a:rPr lang="en-US" sz="2000" dirty="0">
                <a:latin typeface="Times New Roman" pitchFamily="18" charset="0"/>
              </a:rPr>
              <a:t> </a:t>
            </a:r>
            <a:r>
              <a:rPr lang="en-US" sz="2000" dirty="0" smtClean="0">
                <a:latin typeface="Times New Roman" pitchFamily="18" charset="0"/>
              </a:rPr>
              <a:t>If </a:t>
            </a:r>
            <a:r>
              <a:rPr lang="en-US" sz="2000" dirty="0">
                <a:latin typeface="Times New Roman" pitchFamily="18" charset="0"/>
              </a:rPr>
              <a:t>the word is found in the cache ,it  read from the fast memory. </a:t>
            </a:r>
          </a:p>
          <a:p>
            <a:r>
              <a:rPr lang="en-US" sz="2000" dirty="0">
                <a:latin typeface="Times New Roman" pitchFamily="18" charset="0"/>
              </a:rPr>
              <a:t>I</a:t>
            </a:r>
            <a:r>
              <a:rPr lang="en-US" sz="2000" dirty="0" smtClean="0">
                <a:latin typeface="Times New Roman" pitchFamily="18" charset="0"/>
              </a:rPr>
              <a:t>f </a:t>
            </a:r>
            <a:r>
              <a:rPr lang="en-US" sz="2000" dirty="0">
                <a:latin typeface="Times New Roman" pitchFamily="18" charset="0"/>
              </a:rPr>
              <a:t>the word addressed by the CPU is not found in the cache, the main memory is accessed to read the word. </a:t>
            </a:r>
          </a:p>
          <a:p>
            <a:r>
              <a:rPr lang="en-US" sz="2000" dirty="0">
                <a:latin typeface="Times New Roman" pitchFamily="18" charset="0"/>
              </a:rPr>
              <a:t>A block of words containing the one just accessed is then transferred from main memory to cache memory.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p:txBody>
          <a:bodyPr/>
          <a:lstStyle/>
          <a:p>
            <a:r>
              <a:rPr lang="en-US" sz="2000" b="1" dirty="0">
                <a:latin typeface="Times New Roman" pitchFamily="18" charset="0"/>
              </a:rPr>
              <a:t>Hit ratio:</a:t>
            </a:r>
          </a:p>
          <a:p>
            <a:r>
              <a:rPr lang="en-US" sz="2000" dirty="0">
                <a:latin typeface="Times New Roman" pitchFamily="18" charset="0"/>
              </a:rPr>
              <a:t>The performance of cache memory is frequently measured in terms of a quantity called </a:t>
            </a:r>
            <a:r>
              <a:rPr lang="en-US" sz="2000" b="1" dirty="0">
                <a:latin typeface="Times New Roman" pitchFamily="18" charset="0"/>
              </a:rPr>
              <a:t>hit ratio</a:t>
            </a:r>
            <a:r>
              <a:rPr lang="en-US" sz="2000" dirty="0">
                <a:latin typeface="Times New Roman" pitchFamily="18" charset="0"/>
              </a:rPr>
              <a:t>.</a:t>
            </a:r>
          </a:p>
          <a:p>
            <a:r>
              <a:rPr lang="en-US" sz="2000" dirty="0">
                <a:latin typeface="Times New Roman" pitchFamily="18" charset="0"/>
              </a:rPr>
              <a:t>When the CPU refers to memory an finds the word in cache, is said </a:t>
            </a:r>
            <a:r>
              <a:rPr lang="en-US" sz="2000" b="1" dirty="0">
                <a:latin typeface="Times New Roman" pitchFamily="18" charset="0"/>
              </a:rPr>
              <a:t>hit.</a:t>
            </a:r>
          </a:p>
          <a:p>
            <a:r>
              <a:rPr lang="en-US" sz="2000" dirty="0">
                <a:latin typeface="Times New Roman" pitchFamily="18" charset="0"/>
              </a:rPr>
              <a:t>If the word is not found in cache, it is in main memory and it count as </a:t>
            </a:r>
            <a:r>
              <a:rPr lang="en-US" sz="2000" b="1" dirty="0">
                <a:latin typeface="Times New Roman" pitchFamily="18" charset="0"/>
              </a:rPr>
              <a:t>miss.</a:t>
            </a:r>
          </a:p>
          <a:p>
            <a:r>
              <a:rPr lang="en-US" sz="2000" dirty="0">
                <a:latin typeface="Times New Roman" pitchFamily="18" charset="0"/>
              </a:rPr>
              <a:t>The ratio of the number of hits divided by the total CPU references to memory (hits plus misses) is the </a:t>
            </a:r>
            <a:r>
              <a:rPr lang="en-US" sz="2000" b="1" dirty="0">
                <a:latin typeface="Times New Roman" pitchFamily="18" charset="0"/>
              </a:rPr>
              <a:t>hit ratio.</a:t>
            </a:r>
          </a:p>
          <a:p>
            <a:r>
              <a:rPr lang="en-US" sz="2000" dirty="0">
                <a:latin typeface="Times New Roman" pitchFamily="18" charset="0"/>
              </a:rPr>
              <a:t>The basic characteristic of cache memory is fast access time. Therefore very little or no time must be wasted when searching for words  in the cache .</a:t>
            </a:r>
          </a:p>
          <a:p>
            <a:r>
              <a:rPr lang="en-US" sz="2000" dirty="0">
                <a:latin typeface="Times New Roman" pitchFamily="18" charset="0"/>
              </a:rPr>
              <a:t>The transformation of data from main memory to cache memory is </a:t>
            </a:r>
            <a:r>
              <a:rPr lang="en-US" sz="2000" dirty="0" smtClean="0">
                <a:latin typeface="Times New Roman" pitchFamily="18" charset="0"/>
              </a:rPr>
              <a:t>referred as </a:t>
            </a:r>
            <a:r>
              <a:rPr lang="en-US" sz="2000" b="1" dirty="0">
                <a:latin typeface="Times New Roman" pitchFamily="18" charset="0"/>
              </a:rPr>
              <a:t>mapping process</a:t>
            </a:r>
          </a:p>
          <a:p>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z="3200" dirty="0" smtClean="0">
                <a:latin typeface="Times New Roman" pitchFamily="18" charset="0"/>
              </a:rPr>
              <a:t>Mapping Process</a:t>
            </a:r>
            <a:endParaRPr lang="en-US" sz="3200" dirty="0">
              <a:latin typeface="Times New Roman" pitchFamily="18" charset="0"/>
            </a:endParaRPr>
          </a:p>
        </p:txBody>
      </p:sp>
      <p:sp>
        <p:nvSpPr>
          <p:cNvPr id="122883" name="Rectangle 3"/>
          <p:cNvSpPr>
            <a:spLocks noGrp="1" noChangeArrowheads="1"/>
          </p:cNvSpPr>
          <p:nvPr>
            <p:ph type="body" idx="1"/>
          </p:nvPr>
        </p:nvSpPr>
        <p:spPr/>
        <p:txBody>
          <a:bodyPr/>
          <a:lstStyle/>
          <a:p>
            <a:r>
              <a:rPr lang="en-US" sz="2800" dirty="0">
                <a:latin typeface="Times New Roman" pitchFamily="18" charset="0"/>
              </a:rPr>
              <a:t>Associative mapping</a:t>
            </a:r>
          </a:p>
          <a:p>
            <a:r>
              <a:rPr lang="en-US" sz="2800" dirty="0">
                <a:latin typeface="Times New Roman" pitchFamily="18" charset="0"/>
              </a:rPr>
              <a:t>Direct mapping</a:t>
            </a:r>
          </a:p>
          <a:p>
            <a:r>
              <a:rPr lang="en-US" sz="2800" dirty="0">
                <a:latin typeface="Times New Roman" pitchFamily="18" charset="0"/>
              </a:rPr>
              <a:t>Set-associative mapping</a:t>
            </a:r>
          </a:p>
          <a:p>
            <a:r>
              <a:rPr lang="en-US" sz="2800" dirty="0">
                <a:latin typeface="Times New Roman" pitchFamily="18" charset="0"/>
              </a:rPr>
              <a:t>Ex</a:t>
            </a:r>
          </a:p>
          <a:p>
            <a:pPr>
              <a:buFontTx/>
              <a:buNone/>
            </a:pPr>
            <a:endParaRPr lang="en-US" sz="2800" dirty="0">
              <a:latin typeface="Times New Roman" pitchFamily="18" charset="0"/>
            </a:endParaRPr>
          </a:p>
        </p:txBody>
      </p:sp>
      <p:sp>
        <p:nvSpPr>
          <p:cNvPr id="122884" name="Rectangle 4"/>
          <p:cNvSpPr>
            <a:spLocks noChangeArrowheads="1"/>
          </p:cNvSpPr>
          <p:nvPr/>
        </p:nvSpPr>
        <p:spPr bwMode="auto">
          <a:xfrm>
            <a:off x="1219200" y="4038600"/>
            <a:ext cx="15240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0" dirty="0">
                <a:solidFill>
                  <a:schemeClr val="bg1"/>
                </a:solidFill>
                <a:latin typeface="Times New Roman" pitchFamily="18" charset="0"/>
              </a:rPr>
              <a:t>Main memory</a:t>
            </a:r>
          </a:p>
          <a:p>
            <a:pPr algn="ctr"/>
            <a:r>
              <a:rPr lang="en-US" sz="2000" b="0" dirty="0">
                <a:solidFill>
                  <a:schemeClr val="bg1"/>
                </a:solidFill>
                <a:latin typeface="Times New Roman" pitchFamily="18" charset="0"/>
              </a:rPr>
              <a:t>32KX12</a:t>
            </a:r>
          </a:p>
        </p:txBody>
      </p:sp>
      <p:sp>
        <p:nvSpPr>
          <p:cNvPr id="122885" name="Rectangle 5"/>
          <p:cNvSpPr>
            <a:spLocks noChangeArrowheads="1"/>
          </p:cNvSpPr>
          <p:nvPr/>
        </p:nvSpPr>
        <p:spPr bwMode="auto">
          <a:xfrm>
            <a:off x="4343400" y="4419600"/>
            <a:ext cx="1066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0" dirty="0">
                <a:solidFill>
                  <a:schemeClr val="bg1"/>
                </a:solidFill>
                <a:latin typeface="Times New Roman" pitchFamily="18" charset="0"/>
              </a:rPr>
              <a:t>Cache </a:t>
            </a:r>
          </a:p>
          <a:p>
            <a:pPr algn="ctr"/>
            <a:r>
              <a:rPr lang="en-US" sz="2000" b="0" dirty="0">
                <a:solidFill>
                  <a:schemeClr val="bg1"/>
                </a:solidFill>
                <a:latin typeface="Times New Roman" pitchFamily="18" charset="0"/>
              </a:rPr>
              <a:t>512 X 12</a:t>
            </a:r>
          </a:p>
        </p:txBody>
      </p:sp>
      <p:sp>
        <p:nvSpPr>
          <p:cNvPr id="122886" name="Rectangle 6"/>
          <p:cNvSpPr>
            <a:spLocks noChangeArrowheads="1"/>
          </p:cNvSpPr>
          <p:nvPr/>
        </p:nvSpPr>
        <p:spPr bwMode="auto">
          <a:xfrm>
            <a:off x="6477000" y="3886200"/>
            <a:ext cx="1828800" cy="1295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0" dirty="0">
                <a:solidFill>
                  <a:schemeClr val="bg1"/>
                </a:solidFill>
                <a:latin typeface="Times New Roman" pitchFamily="18" charset="0"/>
              </a:rPr>
              <a:t>CPU</a:t>
            </a:r>
          </a:p>
        </p:txBody>
      </p:sp>
      <p:sp>
        <p:nvSpPr>
          <p:cNvPr id="122887" name="Line 7"/>
          <p:cNvSpPr>
            <a:spLocks noChangeShapeType="1"/>
          </p:cNvSpPr>
          <p:nvPr/>
        </p:nvSpPr>
        <p:spPr bwMode="auto">
          <a:xfrm>
            <a:off x="5410200" y="4800600"/>
            <a:ext cx="1066800" cy="0"/>
          </a:xfrm>
          <a:prstGeom prst="line">
            <a:avLst/>
          </a:prstGeom>
          <a:noFill/>
          <a:ln w="9525">
            <a:solidFill>
              <a:schemeClr val="tx1"/>
            </a:solidFill>
            <a:round/>
            <a:headEnd type="triangle" w="med" len="med"/>
            <a:tailEnd type="triangle" w="med" len="med"/>
          </a:ln>
          <a:effectLst/>
        </p:spPr>
        <p:txBody>
          <a:bodyPr/>
          <a:lstStyle/>
          <a:p>
            <a:endParaRPr lang="en-US" dirty="0"/>
          </a:p>
        </p:txBody>
      </p:sp>
      <p:sp>
        <p:nvSpPr>
          <p:cNvPr id="122888" name="Line 8"/>
          <p:cNvSpPr>
            <a:spLocks noChangeShapeType="1"/>
          </p:cNvSpPr>
          <p:nvPr/>
        </p:nvSpPr>
        <p:spPr bwMode="auto">
          <a:xfrm>
            <a:off x="2743200" y="4114800"/>
            <a:ext cx="3657600" cy="0"/>
          </a:xfrm>
          <a:prstGeom prst="line">
            <a:avLst/>
          </a:prstGeom>
          <a:noFill/>
          <a:ln w="9525">
            <a:solidFill>
              <a:schemeClr val="tx1"/>
            </a:solidFill>
            <a:round/>
            <a:headEnd type="triangle" w="med" len="med"/>
            <a:tailEnd type="triangle" w="med" len="med"/>
          </a:ln>
          <a:effectLst/>
        </p:spPr>
        <p:txBody>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sz="2800" dirty="0">
                <a:latin typeface="Times New Roman" pitchFamily="18" charset="0"/>
              </a:rPr>
              <a:t>Associative mapping</a:t>
            </a:r>
            <a:br>
              <a:rPr lang="en-US" sz="2800" dirty="0">
                <a:latin typeface="Times New Roman" pitchFamily="18" charset="0"/>
              </a:rPr>
            </a:br>
            <a:endParaRPr lang="en-US" sz="2800" dirty="0">
              <a:latin typeface="Times New Roman" pitchFamily="18" charset="0"/>
            </a:endParaRPr>
          </a:p>
        </p:txBody>
      </p:sp>
      <p:sp>
        <p:nvSpPr>
          <p:cNvPr id="123907" name="Rectangle 3"/>
          <p:cNvSpPr>
            <a:spLocks noGrp="1" noChangeArrowheads="1"/>
          </p:cNvSpPr>
          <p:nvPr>
            <p:ph type="body" idx="1"/>
          </p:nvPr>
        </p:nvSpPr>
        <p:spPr>
          <a:xfrm>
            <a:off x="457200" y="914400"/>
            <a:ext cx="8229600" cy="5211763"/>
          </a:xfrm>
        </p:spPr>
        <p:txBody>
          <a:bodyPr/>
          <a:lstStyle/>
          <a:p>
            <a:pPr>
              <a:buFontTx/>
              <a:buNone/>
            </a:pPr>
            <a:r>
              <a:rPr lang="en-US" sz="2000" dirty="0">
                <a:latin typeface="Times New Roman" pitchFamily="18" charset="0"/>
              </a:rPr>
              <a:t>Associative mapping cache</a:t>
            </a:r>
          </a:p>
        </p:txBody>
      </p:sp>
      <p:sp>
        <p:nvSpPr>
          <p:cNvPr id="123908" name="Rectangle 4"/>
          <p:cNvSpPr>
            <a:spLocks noChangeArrowheads="1"/>
          </p:cNvSpPr>
          <p:nvPr/>
        </p:nvSpPr>
        <p:spPr bwMode="auto">
          <a:xfrm>
            <a:off x="1981200" y="2667000"/>
            <a:ext cx="3962400" cy="2743200"/>
          </a:xfrm>
          <a:prstGeom prst="rect">
            <a:avLst/>
          </a:prstGeom>
          <a:solidFill>
            <a:schemeClr val="accent1"/>
          </a:solidFill>
          <a:ln w="9525">
            <a:solidFill>
              <a:schemeClr val="tx1"/>
            </a:solidFill>
            <a:miter lim="800000"/>
            <a:headEnd/>
            <a:tailEnd/>
          </a:ln>
          <a:effectLst/>
        </p:spPr>
        <p:txBody>
          <a:bodyPr wrap="none" anchor="ctr"/>
          <a:lstStyle/>
          <a:p>
            <a:endParaRPr lang="en-US" dirty="0"/>
          </a:p>
        </p:txBody>
      </p:sp>
      <p:sp>
        <p:nvSpPr>
          <p:cNvPr id="123909" name="Line 5"/>
          <p:cNvSpPr>
            <a:spLocks noChangeShapeType="1"/>
          </p:cNvSpPr>
          <p:nvPr/>
        </p:nvSpPr>
        <p:spPr bwMode="auto">
          <a:xfrm>
            <a:off x="3886200" y="2667000"/>
            <a:ext cx="0" cy="2667000"/>
          </a:xfrm>
          <a:prstGeom prst="line">
            <a:avLst/>
          </a:prstGeom>
          <a:noFill/>
          <a:ln w="9525">
            <a:solidFill>
              <a:schemeClr val="tx1"/>
            </a:solidFill>
            <a:round/>
            <a:headEnd/>
            <a:tailEnd/>
          </a:ln>
          <a:effectLst/>
        </p:spPr>
        <p:txBody>
          <a:bodyPr/>
          <a:lstStyle/>
          <a:p>
            <a:endParaRPr lang="en-US" dirty="0"/>
          </a:p>
        </p:txBody>
      </p:sp>
      <p:sp>
        <p:nvSpPr>
          <p:cNvPr id="123910" name="Line 6"/>
          <p:cNvSpPr>
            <a:spLocks noChangeShapeType="1"/>
          </p:cNvSpPr>
          <p:nvPr/>
        </p:nvSpPr>
        <p:spPr bwMode="auto">
          <a:xfrm>
            <a:off x="1981200" y="3124200"/>
            <a:ext cx="3810000" cy="0"/>
          </a:xfrm>
          <a:prstGeom prst="line">
            <a:avLst/>
          </a:prstGeom>
          <a:noFill/>
          <a:ln w="9525">
            <a:solidFill>
              <a:schemeClr val="tx1"/>
            </a:solidFill>
            <a:round/>
            <a:headEnd/>
            <a:tailEnd/>
          </a:ln>
          <a:effectLst/>
        </p:spPr>
        <p:txBody>
          <a:bodyPr/>
          <a:lstStyle/>
          <a:p>
            <a:endParaRPr lang="en-US" dirty="0"/>
          </a:p>
        </p:txBody>
      </p:sp>
      <p:sp>
        <p:nvSpPr>
          <p:cNvPr id="123911" name="Line 7"/>
          <p:cNvSpPr>
            <a:spLocks noChangeShapeType="1"/>
          </p:cNvSpPr>
          <p:nvPr/>
        </p:nvSpPr>
        <p:spPr bwMode="auto">
          <a:xfrm>
            <a:off x="1905000" y="3505200"/>
            <a:ext cx="3962400" cy="0"/>
          </a:xfrm>
          <a:prstGeom prst="line">
            <a:avLst/>
          </a:prstGeom>
          <a:noFill/>
          <a:ln w="9525">
            <a:solidFill>
              <a:schemeClr val="tx1"/>
            </a:solidFill>
            <a:round/>
            <a:headEnd/>
            <a:tailEnd/>
          </a:ln>
          <a:effectLst/>
        </p:spPr>
        <p:txBody>
          <a:bodyPr/>
          <a:lstStyle/>
          <a:p>
            <a:endParaRPr lang="en-US" dirty="0"/>
          </a:p>
        </p:txBody>
      </p:sp>
      <p:sp>
        <p:nvSpPr>
          <p:cNvPr id="123912" name="Line 8"/>
          <p:cNvSpPr>
            <a:spLocks noChangeShapeType="1"/>
          </p:cNvSpPr>
          <p:nvPr/>
        </p:nvSpPr>
        <p:spPr bwMode="auto">
          <a:xfrm>
            <a:off x="1905000" y="3962400"/>
            <a:ext cx="3962400" cy="0"/>
          </a:xfrm>
          <a:prstGeom prst="line">
            <a:avLst/>
          </a:prstGeom>
          <a:noFill/>
          <a:ln w="9525">
            <a:solidFill>
              <a:schemeClr val="tx1"/>
            </a:solidFill>
            <a:round/>
            <a:headEnd/>
            <a:tailEnd/>
          </a:ln>
          <a:effectLst/>
        </p:spPr>
        <p:txBody>
          <a:bodyPr/>
          <a:lstStyle/>
          <a:p>
            <a:endParaRPr lang="en-US" dirty="0"/>
          </a:p>
        </p:txBody>
      </p:sp>
      <p:sp>
        <p:nvSpPr>
          <p:cNvPr id="123913" name="Text Box 9"/>
          <p:cNvSpPr txBox="1">
            <a:spLocks noChangeArrowheads="1"/>
          </p:cNvSpPr>
          <p:nvPr/>
        </p:nvSpPr>
        <p:spPr bwMode="auto">
          <a:xfrm>
            <a:off x="2286000" y="2286000"/>
            <a:ext cx="1981200" cy="400110"/>
          </a:xfrm>
          <a:prstGeom prst="rect">
            <a:avLst/>
          </a:prstGeom>
          <a:noFill/>
          <a:ln w="9525">
            <a:noFill/>
            <a:miter lim="800000"/>
            <a:headEnd/>
            <a:tailEnd/>
          </a:ln>
          <a:effectLst/>
        </p:spPr>
        <p:txBody>
          <a:bodyPr wrap="square">
            <a:spAutoFit/>
          </a:bodyPr>
          <a:lstStyle/>
          <a:p>
            <a:pPr>
              <a:spcBef>
                <a:spcPct val="50000"/>
              </a:spcBef>
            </a:pPr>
            <a:r>
              <a:rPr lang="en-US" sz="2000" b="0" dirty="0" smtClean="0">
                <a:latin typeface="Times New Roman" pitchFamily="18" charset="0"/>
              </a:rPr>
              <a:t>Address(15 bit)</a:t>
            </a:r>
            <a:endParaRPr lang="en-US" sz="2000" b="0" dirty="0">
              <a:latin typeface="Times New Roman" pitchFamily="18" charset="0"/>
            </a:endParaRPr>
          </a:p>
        </p:txBody>
      </p:sp>
      <p:sp>
        <p:nvSpPr>
          <p:cNvPr id="123914" name="Text Box 10"/>
          <p:cNvSpPr txBox="1">
            <a:spLocks noChangeArrowheads="1"/>
          </p:cNvSpPr>
          <p:nvPr/>
        </p:nvSpPr>
        <p:spPr bwMode="auto">
          <a:xfrm>
            <a:off x="4267200" y="2346325"/>
            <a:ext cx="1905000" cy="400110"/>
          </a:xfrm>
          <a:prstGeom prst="rect">
            <a:avLst/>
          </a:prstGeom>
          <a:noFill/>
          <a:ln w="9525">
            <a:noFill/>
            <a:miter lim="800000"/>
            <a:headEnd/>
            <a:tailEnd/>
          </a:ln>
          <a:effectLst/>
        </p:spPr>
        <p:txBody>
          <a:bodyPr wrap="square">
            <a:spAutoFit/>
          </a:bodyPr>
          <a:lstStyle/>
          <a:p>
            <a:pPr>
              <a:spcBef>
                <a:spcPct val="50000"/>
              </a:spcBef>
            </a:pPr>
            <a:r>
              <a:rPr lang="en-US" sz="2000" b="0" dirty="0" smtClean="0">
                <a:latin typeface="Times New Roman" pitchFamily="18" charset="0"/>
              </a:rPr>
              <a:t>Data(12 bit)</a:t>
            </a:r>
            <a:endParaRPr lang="en-US" sz="2000" b="0" dirty="0">
              <a:latin typeface="Times New Roman" pitchFamily="18" charset="0"/>
            </a:endParaRPr>
          </a:p>
        </p:txBody>
      </p:sp>
      <p:sp>
        <p:nvSpPr>
          <p:cNvPr id="123915" name="Rectangle 11"/>
          <p:cNvSpPr>
            <a:spLocks noChangeArrowheads="1"/>
          </p:cNvSpPr>
          <p:nvPr/>
        </p:nvSpPr>
        <p:spPr bwMode="auto">
          <a:xfrm>
            <a:off x="1981200" y="18288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0" dirty="0">
                <a:solidFill>
                  <a:schemeClr val="bg1"/>
                </a:solidFill>
                <a:latin typeface="Times New Roman" pitchFamily="18" charset="0"/>
              </a:rPr>
              <a:t>Argument </a:t>
            </a:r>
            <a:r>
              <a:rPr lang="en-US" sz="2000" b="0" dirty="0" err="1">
                <a:solidFill>
                  <a:schemeClr val="bg1"/>
                </a:solidFill>
                <a:latin typeface="Times New Roman" pitchFamily="18" charset="0"/>
              </a:rPr>
              <a:t>reg</a:t>
            </a:r>
            <a:endParaRPr lang="en-US" sz="2000" b="0" dirty="0">
              <a:solidFill>
                <a:schemeClr val="bg1"/>
              </a:solidFill>
              <a:latin typeface="Times New Roman" pitchFamily="18" charset="0"/>
            </a:endParaRPr>
          </a:p>
        </p:txBody>
      </p:sp>
      <p:sp>
        <p:nvSpPr>
          <p:cNvPr id="123916" name="Text Box 12"/>
          <p:cNvSpPr txBox="1">
            <a:spLocks noChangeArrowheads="1"/>
          </p:cNvSpPr>
          <p:nvPr/>
        </p:nvSpPr>
        <p:spPr bwMode="auto">
          <a:xfrm>
            <a:off x="2286000" y="1492250"/>
            <a:ext cx="1676400" cy="336550"/>
          </a:xfrm>
          <a:prstGeom prst="rect">
            <a:avLst/>
          </a:prstGeom>
          <a:noFill/>
          <a:ln w="9525">
            <a:noFill/>
            <a:miter lim="800000"/>
            <a:headEnd/>
            <a:tailEnd/>
          </a:ln>
          <a:effectLst/>
        </p:spPr>
        <p:txBody>
          <a:bodyPr>
            <a:spAutoFit/>
          </a:bodyPr>
          <a:lstStyle/>
          <a:p>
            <a:pPr>
              <a:spcBef>
                <a:spcPct val="50000"/>
              </a:spcBef>
            </a:pPr>
            <a:r>
              <a:rPr lang="en-US" sz="1600" b="0" dirty="0">
                <a:latin typeface="Times New Roman" pitchFamily="18" charset="0"/>
              </a:rPr>
              <a:t>CPU address(15)</a:t>
            </a:r>
          </a:p>
        </p:txBody>
      </p:sp>
      <p:sp>
        <p:nvSpPr>
          <p:cNvPr id="123917" name="Text Box 13"/>
          <p:cNvSpPr txBox="1">
            <a:spLocks noChangeArrowheads="1"/>
          </p:cNvSpPr>
          <p:nvPr/>
        </p:nvSpPr>
        <p:spPr bwMode="auto">
          <a:xfrm>
            <a:off x="2209800" y="2667000"/>
            <a:ext cx="1676400" cy="396875"/>
          </a:xfrm>
          <a:prstGeom prst="rect">
            <a:avLst/>
          </a:prstGeom>
          <a:noFill/>
          <a:ln w="9525">
            <a:noFill/>
            <a:miter lim="800000"/>
            <a:headEnd/>
            <a:tailEnd/>
          </a:ln>
          <a:effectLst/>
        </p:spPr>
        <p:txBody>
          <a:bodyPr>
            <a:spAutoFit/>
          </a:bodyPr>
          <a:lstStyle/>
          <a:p>
            <a:pPr>
              <a:spcBef>
                <a:spcPct val="50000"/>
              </a:spcBef>
            </a:pPr>
            <a:r>
              <a:rPr lang="en-US" sz="2000" b="0" dirty="0">
                <a:solidFill>
                  <a:schemeClr val="bg1"/>
                </a:solidFill>
                <a:latin typeface="Times New Roman" pitchFamily="18" charset="0"/>
              </a:rPr>
              <a:t>01000</a:t>
            </a:r>
          </a:p>
        </p:txBody>
      </p:sp>
      <p:sp>
        <p:nvSpPr>
          <p:cNvPr id="123918" name="Text Box 14"/>
          <p:cNvSpPr txBox="1">
            <a:spLocks noChangeArrowheads="1"/>
          </p:cNvSpPr>
          <p:nvPr/>
        </p:nvSpPr>
        <p:spPr bwMode="auto">
          <a:xfrm>
            <a:off x="2133600" y="3108325"/>
            <a:ext cx="1219200" cy="396875"/>
          </a:xfrm>
          <a:prstGeom prst="rect">
            <a:avLst/>
          </a:prstGeom>
          <a:noFill/>
          <a:ln w="9525">
            <a:noFill/>
            <a:miter lim="800000"/>
            <a:headEnd/>
            <a:tailEnd/>
          </a:ln>
          <a:effectLst/>
        </p:spPr>
        <p:txBody>
          <a:bodyPr>
            <a:spAutoFit/>
          </a:bodyPr>
          <a:lstStyle/>
          <a:p>
            <a:pPr>
              <a:spcBef>
                <a:spcPct val="50000"/>
              </a:spcBef>
            </a:pPr>
            <a:r>
              <a:rPr lang="en-US" sz="2000" b="0">
                <a:solidFill>
                  <a:schemeClr val="bg1"/>
                </a:solidFill>
                <a:latin typeface="Times New Roman" pitchFamily="18" charset="0"/>
              </a:rPr>
              <a:t>02777</a:t>
            </a:r>
          </a:p>
        </p:txBody>
      </p:sp>
      <p:sp>
        <p:nvSpPr>
          <p:cNvPr id="123919" name="Text Box 15"/>
          <p:cNvSpPr txBox="1">
            <a:spLocks noChangeArrowheads="1"/>
          </p:cNvSpPr>
          <p:nvPr/>
        </p:nvSpPr>
        <p:spPr bwMode="auto">
          <a:xfrm>
            <a:off x="2209800" y="3581400"/>
            <a:ext cx="1143000" cy="396875"/>
          </a:xfrm>
          <a:prstGeom prst="rect">
            <a:avLst/>
          </a:prstGeom>
          <a:noFill/>
          <a:ln w="9525">
            <a:noFill/>
            <a:miter lim="800000"/>
            <a:headEnd/>
            <a:tailEnd/>
          </a:ln>
          <a:effectLst/>
        </p:spPr>
        <p:txBody>
          <a:bodyPr>
            <a:spAutoFit/>
          </a:bodyPr>
          <a:lstStyle/>
          <a:p>
            <a:pPr>
              <a:spcBef>
                <a:spcPct val="50000"/>
              </a:spcBef>
            </a:pPr>
            <a:r>
              <a:rPr lang="en-US" sz="2000" b="0" dirty="0">
                <a:solidFill>
                  <a:schemeClr val="bg1"/>
                </a:solidFill>
                <a:latin typeface="Times New Roman" pitchFamily="18" charset="0"/>
              </a:rPr>
              <a:t>22345</a:t>
            </a:r>
          </a:p>
        </p:txBody>
      </p:sp>
      <p:sp>
        <p:nvSpPr>
          <p:cNvPr id="123920" name="Text Box 16"/>
          <p:cNvSpPr txBox="1">
            <a:spLocks noChangeArrowheads="1"/>
          </p:cNvSpPr>
          <p:nvPr/>
        </p:nvSpPr>
        <p:spPr bwMode="auto">
          <a:xfrm>
            <a:off x="4114800" y="2667000"/>
            <a:ext cx="1143000" cy="396875"/>
          </a:xfrm>
          <a:prstGeom prst="rect">
            <a:avLst/>
          </a:prstGeom>
          <a:noFill/>
          <a:ln w="9525">
            <a:noFill/>
            <a:miter lim="800000"/>
            <a:headEnd/>
            <a:tailEnd/>
          </a:ln>
          <a:effectLst/>
        </p:spPr>
        <p:txBody>
          <a:bodyPr>
            <a:spAutoFit/>
          </a:bodyPr>
          <a:lstStyle/>
          <a:p>
            <a:pPr>
              <a:spcBef>
                <a:spcPct val="50000"/>
              </a:spcBef>
            </a:pPr>
            <a:r>
              <a:rPr lang="en-US" sz="2000" b="0">
                <a:solidFill>
                  <a:schemeClr val="bg1"/>
                </a:solidFill>
                <a:latin typeface="Times New Roman" pitchFamily="18" charset="0"/>
              </a:rPr>
              <a:t>3450</a:t>
            </a:r>
          </a:p>
        </p:txBody>
      </p:sp>
      <p:sp>
        <p:nvSpPr>
          <p:cNvPr id="123921" name="Text Box 17"/>
          <p:cNvSpPr txBox="1">
            <a:spLocks noChangeArrowheads="1"/>
          </p:cNvSpPr>
          <p:nvPr/>
        </p:nvSpPr>
        <p:spPr bwMode="auto">
          <a:xfrm>
            <a:off x="4191000" y="3200400"/>
            <a:ext cx="838200" cy="396875"/>
          </a:xfrm>
          <a:prstGeom prst="rect">
            <a:avLst/>
          </a:prstGeom>
          <a:noFill/>
          <a:ln w="9525">
            <a:noFill/>
            <a:miter lim="800000"/>
            <a:headEnd/>
            <a:tailEnd/>
          </a:ln>
          <a:effectLst/>
        </p:spPr>
        <p:txBody>
          <a:bodyPr>
            <a:spAutoFit/>
          </a:bodyPr>
          <a:lstStyle/>
          <a:p>
            <a:pPr>
              <a:spcBef>
                <a:spcPct val="50000"/>
              </a:spcBef>
            </a:pPr>
            <a:r>
              <a:rPr lang="en-US" sz="2000" b="0">
                <a:solidFill>
                  <a:schemeClr val="bg1"/>
                </a:solidFill>
                <a:latin typeface="Times New Roman" pitchFamily="18" charset="0"/>
              </a:rPr>
              <a:t>6710</a:t>
            </a:r>
          </a:p>
        </p:txBody>
      </p:sp>
      <p:sp>
        <p:nvSpPr>
          <p:cNvPr id="123922" name="Text Box 18"/>
          <p:cNvSpPr txBox="1">
            <a:spLocks noChangeArrowheads="1"/>
          </p:cNvSpPr>
          <p:nvPr/>
        </p:nvSpPr>
        <p:spPr bwMode="auto">
          <a:xfrm>
            <a:off x="4191000" y="3581400"/>
            <a:ext cx="914400" cy="396875"/>
          </a:xfrm>
          <a:prstGeom prst="rect">
            <a:avLst/>
          </a:prstGeom>
          <a:noFill/>
          <a:ln w="9525">
            <a:noFill/>
            <a:miter lim="800000"/>
            <a:headEnd/>
            <a:tailEnd/>
          </a:ln>
          <a:effectLst/>
        </p:spPr>
        <p:txBody>
          <a:bodyPr>
            <a:spAutoFit/>
          </a:bodyPr>
          <a:lstStyle/>
          <a:p>
            <a:pPr>
              <a:spcBef>
                <a:spcPct val="50000"/>
              </a:spcBef>
            </a:pPr>
            <a:r>
              <a:rPr lang="en-US" sz="2000" b="0" dirty="0">
                <a:solidFill>
                  <a:schemeClr val="bg1"/>
                </a:solidFill>
                <a:latin typeface="Times New Roman" pitchFamily="18" charset="0"/>
              </a:rPr>
              <a:t>1234</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p:txBody>
          <a:bodyPr/>
          <a:lstStyle/>
          <a:p>
            <a:r>
              <a:rPr lang="en-US" sz="2000">
                <a:latin typeface="Times New Roman" pitchFamily="18" charset="0"/>
              </a:rPr>
              <a:t>The associative memory stores both address and content (data) of the memory word. This permits any location cache to store any word from main memory .</a:t>
            </a:r>
          </a:p>
          <a:p>
            <a:r>
              <a:rPr lang="en-US" sz="2000">
                <a:latin typeface="Times New Roman" pitchFamily="18" charset="0"/>
              </a:rPr>
              <a:t>Address-15 and data-12.</a:t>
            </a:r>
          </a:p>
          <a:p>
            <a:r>
              <a:rPr lang="en-US" sz="2000">
                <a:latin typeface="Times New Roman" pitchFamily="18" charset="0"/>
              </a:rPr>
              <a:t>A CPU address of 15 bits placed in the argument register and associative memory is searched for a matching address.</a:t>
            </a:r>
          </a:p>
          <a:p>
            <a:r>
              <a:rPr lang="en-US" sz="2000">
                <a:latin typeface="Times New Roman" pitchFamily="18" charset="0"/>
              </a:rPr>
              <a:t>If address is found, the corresponding 12 bit data is read and sent to the CPU.</a:t>
            </a:r>
          </a:p>
          <a:p>
            <a:r>
              <a:rPr lang="en-US" sz="2000">
                <a:latin typeface="Times New Roman" pitchFamily="18" charset="0"/>
              </a:rPr>
              <a:t>If no match occurs the main memory is accessed for the word. the  address data pair is then transferred to the associative cache memory. If the cache is full an address data pair must be displaced to make  room for a pair that is needed and not presently in the cache.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sz="2800">
                <a:latin typeface="Times New Roman" pitchFamily="18" charset="0"/>
              </a:rPr>
              <a:t>Direct mapping</a:t>
            </a:r>
          </a:p>
        </p:txBody>
      </p:sp>
      <p:sp>
        <p:nvSpPr>
          <p:cNvPr id="125955" name="Rectangle 3"/>
          <p:cNvSpPr>
            <a:spLocks noGrp="1" noChangeArrowheads="1"/>
          </p:cNvSpPr>
          <p:nvPr>
            <p:ph type="body" idx="1"/>
          </p:nvPr>
        </p:nvSpPr>
        <p:spPr/>
        <p:txBody>
          <a:bodyPr/>
          <a:lstStyle/>
          <a:p>
            <a:r>
              <a:rPr lang="en-US" sz="2000">
                <a:latin typeface="Times New Roman" pitchFamily="18" charset="0"/>
              </a:rPr>
              <a:t>Associative memories are expensive compared to random-access memories because of the added logic associated with each cell.</a:t>
            </a:r>
          </a:p>
        </p:txBody>
      </p:sp>
      <p:sp>
        <p:nvSpPr>
          <p:cNvPr id="125956" name="Rectangle 4"/>
          <p:cNvSpPr>
            <a:spLocks noChangeArrowheads="1"/>
          </p:cNvSpPr>
          <p:nvPr/>
        </p:nvSpPr>
        <p:spPr bwMode="auto">
          <a:xfrm>
            <a:off x="1752600" y="3124200"/>
            <a:ext cx="1600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0">
                <a:latin typeface="Times New Roman" pitchFamily="18" charset="0"/>
              </a:rPr>
              <a:t>               index</a:t>
            </a:r>
          </a:p>
        </p:txBody>
      </p:sp>
      <p:sp>
        <p:nvSpPr>
          <p:cNvPr id="125957" name="Line 5"/>
          <p:cNvSpPr>
            <a:spLocks noChangeShapeType="1"/>
          </p:cNvSpPr>
          <p:nvPr/>
        </p:nvSpPr>
        <p:spPr bwMode="auto">
          <a:xfrm>
            <a:off x="2514600" y="3124200"/>
            <a:ext cx="0" cy="304800"/>
          </a:xfrm>
          <a:prstGeom prst="line">
            <a:avLst/>
          </a:prstGeom>
          <a:noFill/>
          <a:ln w="9525">
            <a:solidFill>
              <a:schemeClr val="tx1"/>
            </a:solidFill>
            <a:round/>
            <a:headEnd/>
            <a:tailEnd/>
          </a:ln>
          <a:effectLst/>
        </p:spPr>
        <p:txBody>
          <a:bodyPr/>
          <a:lstStyle/>
          <a:p>
            <a:endParaRPr lang="en-US"/>
          </a:p>
        </p:txBody>
      </p:sp>
      <p:sp>
        <p:nvSpPr>
          <p:cNvPr id="125958" name="Text Box 6"/>
          <p:cNvSpPr txBox="1">
            <a:spLocks noChangeArrowheads="1"/>
          </p:cNvSpPr>
          <p:nvPr/>
        </p:nvSpPr>
        <p:spPr bwMode="auto">
          <a:xfrm>
            <a:off x="1905000" y="3048000"/>
            <a:ext cx="1447800" cy="396875"/>
          </a:xfrm>
          <a:prstGeom prst="rect">
            <a:avLst/>
          </a:prstGeom>
          <a:noFill/>
          <a:ln w="9525">
            <a:noFill/>
            <a:miter lim="800000"/>
            <a:headEnd/>
            <a:tailEnd/>
          </a:ln>
          <a:effectLst/>
        </p:spPr>
        <p:txBody>
          <a:bodyPr>
            <a:spAutoFit/>
          </a:bodyPr>
          <a:lstStyle/>
          <a:p>
            <a:pPr>
              <a:spcBef>
                <a:spcPct val="50000"/>
              </a:spcBef>
            </a:pPr>
            <a:r>
              <a:rPr lang="en-US" sz="2000" b="0" dirty="0">
                <a:solidFill>
                  <a:schemeClr val="bg1"/>
                </a:solidFill>
                <a:latin typeface="Times New Roman" pitchFamily="18" charset="0"/>
              </a:rPr>
              <a:t>tag</a:t>
            </a:r>
          </a:p>
        </p:txBody>
      </p:sp>
      <p:sp>
        <p:nvSpPr>
          <p:cNvPr id="125959" name="Text Box 7"/>
          <p:cNvSpPr txBox="1">
            <a:spLocks noChangeArrowheads="1"/>
          </p:cNvSpPr>
          <p:nvPr/>
        </p:nvSpPr>
        <p:spPr bwMode="auto">
          <a:xfrm>
            <a:off x="1752600" y="2803525"/>
            <a:ext cx="15240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6 bits</a:t>
            </a:r>
          </a:p>
        </p:txBody>
      </p:sp>
      <p:sp>
        <p:nvSpPr>
          <p:cNvPr id="125960" name="Text Box 8"/>
          <p:cNvSpPr txBox="1">
            <a:spLocks noChangeArrowheads="1"/>
          </p:cNvSpPr>
          <p:nvPr/>
        </p:nvSpPr>
        <p:spPr bwMode="auto">
          <a:xfrm>
            <a:off x="2743200" y="2743200"/>
            <a:ext cx="8382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9 bits</a:t>
            </a:r>
          </a:p>
        </p:txBody>
      </p:sp>
      <p:sp>
        <p:nvSpPr>
          <p:cNvPr id="125961" name="Rectangle 9"/>
          <p:cNvSpPr>
            <a:spLocks noChangeArrowheads="1"/>
          </p:cNvSpPr>
          <p:nvPr/>
        </p:nvSpPr>
        <p:spPr bwMode="auto">
          <a:xfrm>
            <a:off x="3276600" y="4191000"/>
            <a:ext cx="2438400" cy="17526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0" dirty="0">
                <a:solidFill>
                  <a:schemeClr val="bg1"/>
                </a:solidFill>
                <a:latin typeface="Times New Roman" pitchFamily="18" charset="0"/>
              </a:rPr>
              <a:t>32 K X 12</a:t>
            </a:r>
          </a:p>
          <a:p>
            <a:pPr algn="ctr"/>
            <a:r>
              <a:rPr lang="en-US" sz="2000" b="0" dirty="0">
                <a:solidFill>
                  <a:schemeClr val="bg1"/>
                </a:solidFill>
                <a:latin typeface="Times New Roman" pitchFamily="18" charset="0"/>
              </a:rPr>
              <a:t>Main memory</a:t>
            </a:r>
          </a:p>
          <a:p>
            <a:pPr algn="ctr"/>
            <a:r>
              <a:rPr lang="en-US" sz="2000" b="0" dirty="0">
                <a:solidFill>
                  <a:schemeClr val="bg1"/>
                </a:solidFill>
                <a:latin typeface="Times New Roman" pitchFamily="18" charset="0"/>
              </a:rPr>
              <a:t>Address=15 bits</a:t>
            </a:r>
          </a:p>
          <a:p>
            <a:pPr algn="ctr"/>
            <a:r>
              <a:rPr lang="en-US" sz="2000" b="0" dirty="0">
                <a:solidFill>
                  <a:schemeClr val="bg1"/>
                </a:solidFill>
                <a:latin typeface="Times New Roman" pitchFamily="18" charset="0"/>
              </a:rPr>
              <a:t>Data = 12 bits</a:t>
            </a:r>
          </a:p>
        </p:txBody>
      </p:sp>
      <p:sp>
        <p:nvSpPr>
          <p:cNvPr id="125962" name="Rectangle 10"/>
          <p:cNvSpPr>
            <a:spLocks noChangeArrowheads="1"/>
          </p:cNvSpPr>
          <p:nvPr/>
        </p:nvSpPr>
        <p:spPr bwMode="auto">
          <a:xfrm>
            <a:off x="7239000" y="4267200"/>
            <a:ext cx="1752600" cy="17526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0" dirty="0">
                <a:solidFill>
                  <a:schemeClr val="bg1"/>
                </a:solidFill>
                <a:latin typeface="Times New Roman" pitchFamily="18" charset="0"/>
              </a:rPr>
              <a:t>512 X 12</a:t>
            </a:r>
          </a:p>
          <a:p>
            <a:pPr algn="ctr"/>
            <a:r>
              <a:rPr lang="en-US" sz="2000" b="0" dirty="0">
                <a:solidFill>
                  <a:schemeClr val="bg1"/>
                </a:solidFill>
                <a:latin typeface="Times New Roman" pitchFamily="18" charset="0"/>
              </a:rPr>
              <a:t>Cache memory</a:t>
            </a:r>
          </a:p>
          <a:p>
            <a:pPr algn="ctr"/>
            <a:r>
              <a:rPr lang="en-US" sz="2000" b="0" dirty="0">
                <a:solidFill>
                  <a:schemeClr val="bg1"/>
                </a:solidFill>
                <a:latin typeface="Times New Roman" pitchFamily="18" charset="0"/>
              </a:rPr>
              <a:t>Address=9 bits</a:t>
            </a:r>
          </a:p>
          <a:p>
            <a:pPr algn="ctr"/>
            <a:r>
              <a:rPr lang="en-US" sz="2000" b="0" dirty="0">
                <a:solidFill>
                  <a:schemeClr val="bg1"/>
                </a:solidFill>
                <a:latin typeface="Times New Roman" pitchFamily="18" charset="0"/>
              </a:rPr>
              <a:t>Data=12 bits</a:t>
            </a:r>
          </a:p>
        </p:txBody>
      </p:sp>
      <p:sp>
        <p:nvSpPr>
          <p:cNvPr id="125963" name="Line 11"/>
          <p:cNvSpPr>
            <a:spLocks noChangeShapeType="1"/>
          </p:cNvSpPr>
          <p:nvPr/>
        </p:nvSpPr>
        <p:spPr bwMode="auto">
          <a:xfrm>
            <a:off x="2057400" y="3429000"/>
            <a:ext cx="0" cy="457200"/>
          </a:xfrm>
          <a:prstGeom prst="line">
            <a:avLst/>
          </a:prstGeom>
          <a:noFill/>
          <a:ln w="9525">
            <a:solidFill>
              <a:schemeClr val="tx1"/>
            </a:solidFill>
            <a:round/>
            <a:headEnd/>
            <a:tailEnd type="triangle" w="med" len="med"/>
          </a:ln>
          <a:effectLst/>
        </p:spPr>
        <p:txBody>
          <a:bodyPr/>
          <a:lstStyle/>
          <a:p>
            <a:endParaRPr lang="en-US"/>
          </a:p>
        </p:txBody>
      </p:sp>
      <p:sp>
        <p:nvSpPr>
          <p:cNvPr id="125964" name="Line 12"/>
          <p:cNvSpPr>
            <a:spLocks noChangeShapeType="1"/>
          </p:cNvSpPr>
          <p:nvPr/>
        </p:nvSpPr>
        <p:spPr bwMode="auto">
          <a:xfrm>
            <a:off x="2895600" y="3505200"/>
            <a:ext cx="0" cy="304800"/>
          </a:xfrm>
          <a:prstGeom prst="line">
            <a:avLst/>
          </a:prstGeom>
          <a:noFill/>
          <a:ln w="9525">
            <a:solidFill>
              <a:schemeClr val="tx1"/>
            </a:solidFill>
            <a:round/>
            <a:headEnd/>
            <a:tailEnd/>
          </a:ln>
          <a:effectLst/>
        </p:spPr>
        <p:txBody>
          <a:bodyPr/>
          <a:lstStyle/>
          <a:p>
            <a:endParaRPr lang="en-US"/>
          </a:p>
        </p:txBody>
      </p:sp>
      <p:sp>
        <p:nvSpPr>
          <p:cNvPr id="125965" name="Line 13"/>
          <p:cNvSpPr>
            <a:spLocks noChangeShapeType="1"/>
          </p:cNvSpPr>
          <p:nvPr/>
        </p:nvSpPr>
        <p:spPr bwMode="auto">
          <a:xfrm>
            <a:off x="2743200" y="3810000"/>
            <a:ext cx="4114800" cy="0"/>
          </a:xfrm>
          <a:prstGeom prst="line">
            <a:avLst/>
          </a:prstGeom>
          <a:noFill/>
          <a:ln w="9525">
            <a:solidFill>
              <a:schemeClr val="tx1"/>
            </a:solidFill>
            <a:round/>
            <a:headEnd/>
            <a:tailEnd/>
          </a:ln>
          <a:effectLst/>
        </p:spPr>
        <p:txBody>
          <a:bodyPr/>
          <a:lstStyle/>
          <a:p>
            <a:endParaRPr lang="en-US"/>
          </a:p>
        </p:txBody>
      </p:sp>
      <p:sp>
        <p:nvSpPr>
          <p:cNvPr id="125966" name="Line 14"/>
          <p:cNvSpPr>
            <a:spLocks noChangeShapeType="1"/>
          </p:cNvSpPr>
          <p:nvPr/>
        </p:nvSpPr>
        <p:spPr bwMode="auto">
          <a:xfrm>
            <a:off x="2743200" y="3810000"/>
            <a:ext cx="0" cy="304800"/>
          </a:xfrm>
          <a:prstGeom prst="line">
            <a:avLst/>
          </a:prstGeom>
          <a:noFill/>
          <a:ln w="9525">
            <a:solidFill>
              <a:schemeClr val="tx1"/>
            </a:solidFill>
            <a:round/>
            <a:headEnd/>
            <a:tailEnd type="triangle" w="med" len="med"/>
          </a:ln>
          <a:effectLst/>
        </p:spPr>
        <p:txBody>
          <a:bodyPr/>
          <a:lstStyle/>
          <a:p>
            <a:endParaRPr lang="en-US"/>
          </a:p>
        </p:txBody>
      </p:sp>
      <p:sp>
        <p:nvSpPr>
          <p:cNvPr id="125967" name="Line 15"/>
          <p:cNvSpPr>
            <a:spLocks noChangeShapeType="1"/>
          </p:cNvSpPr>
          <p:nvPr/>
        </p:nvSpPr>
        <p:spPr bwMode="auto">
          <a:xfrm>
            <a:off x="6858000" y="3810000"/>
            <a:ext cx="0" cy="457200"/>
          </a:xfrm>
          <a:prstGeom prst="line">
            <a:avLst/>
          </a:prstGeom>
          <a:noFill/>
          <a:ln w="9525">
            <a:solidFill>
              <a:schemeClr val="tx1"/>
            </a:solidFill>
            <a:round/>
            <a:headEnd/>
            <a:tailEnd type="triangle" w="med" len="med"/>
          </a:ln>
          <a:effectLst/>
        </p:spPr>
        <p:txBody>
          <a:bodyPr/>
          <a:lstStyle/>
          <a:p>
            <a:endParaRPr lang="en-US"/>
          </a:p>
        </p:txBody>
      </p:sp>
      <p:sp>
        <p:nvSpPr>
          <p:cNvPr id="125968" name="Text Box 16"/>
          <p:cNvSpPr txBox="1">
            <a:spLocks noChangeArrowheads="1"/>
          </p:cNvSpPr>
          <p:nvPr/>
        </p:nvSpPr>
        <p:spPr bwMode="auto">
          <a:xfrm>
            <a:off x="6324600" y="4419600"/>
            <a:ext cx="533400" cy="304800"/>
          </a:xfrm>
          <a:prstGeom prst="rect">
            <a:avLst/>
          </a:prstGeom>
          <a:noFill/>
          <a:ln w="9525">
            <a:noFill/>
            <a:miter lim="800000"/>
            <a:headEnd/>
            <a:tailEnd/>
          </a:ln>
          <a:effectLst/>
        </p:spPr>
        <p:txBody>
          <a:bodyPr>
            <a:spAutoFit/>
          </a:bodyPr>
          <a:lstStyle/>
          <a:p>
            <a:pPr>
              <a:spcBef>
                <a:spcPct val="50000"/>
              </a:spcBef>
            </a:pPr>
            <a:r>
              <a:rPr lang="en-US" sz="1400" b="0">
                <a:latin typeface="Times New Roman" pitchFamily="18" charset="0"/>
              </a:rPr>
              <a:t>000</a:t>
            </a:r>
          </a:p>
        </p:txBody>
      </p:sp>
      <p:sp>
        <p:nvSpPr>
          <p:cNvPr id="125969" name="Text Box 17"/>
          <p:cNvSpPr txBox="1">
            <a:spLocks noChangeArrowheads="1"/>
          </p:cNvSpPr>
          <p:nvPr/>
        </p:nvSpPr>
        <p:spPr bwMode="auto">
          <a:xfrm>
            <a:off x="5943600" y="5791200"/>
            <a:ext cx="1219200" cy="304800"/>
          </a:xfrm>
          <a:prstGeom prst="rect">
            <a:avLst/>
          </a:prstGeom>
          <a:noFill/>
          <a:ln w="9525">
            <a:noFill/>
            <a:miter lim="800000"/>
            <a:headEnd/>
            <a:tailEnd/>
          </a:ln>
          <a:effectLst/>
        </p:spPr>
        <p:txBody>
          <a:bodyPr>
            <a:spAutoFit/>
          </a:bodyPr>
          <a:lstStyle/>
          <a:p>
            <a:pPr>
              <a:spcBef>
                <a:spcPct val="50000"/>
              </a:spcBef>
            </a:pPr>
            <a:r>
              <a:rPr lang="en-US" sz="1400" b="0">
                <a:latin typeface="Times New Roman" pitchFamily="18" charset="0"/>
              </a:rPr>
              <a:t>        777</a:t>
            </a:r>
          </a:p>
        </p:txBody>
      </p:sp>
      <p:sp>
        <p:nvSpPr>
          <p:cNvPr id="125970" name="Text Box 18"/>
          <p:cNvSpPr txBox="1">
            <a:spLocks noChangeArrowheads="1"/>
          </p:cNvSpPr>
          <p:nvPr/>
        </p:nvSpPr>
        <p:spPr bwMode="auto">
          <a:xfrm>
            <a:off x="1752600" y="4419600"/>
            <a:ext cx="14478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00         000</a:t>
            </a:r>
          </a:p>
        </p:txBody>
      </p:sp>
      <p:sp>
        <p:nvSpPr>
          <p:cNvPr id="125971" name="Text Box 19"/>
          <p:cNvSpPr txBox="1">
            <a:spLocks noChangeArrowheads="1"/>
          </p:cNvSpPr>
          <p:nvPr/>
        </p:nvSpPr>
        <p:spPr bwMode="auto">
          <a:xfrm>
            <a:off x="1828800" y="5486400"/>
            <a:ext cx="13716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77        777</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p:txBody>
          <a:bodyPr/>
          <a:lstStyle/>
          <a:p>
            <a:r>
              <a:rPr lang="en-US" sz="2000">
                <a:latin typeface="Times New Roman" pitchFamily="18" charset="0"/>
              </a:rPr>
              <a:t>2(k) words in cache memory  2(n) MM</a:t>
            </a:r>
          </a:p>
          <a:p>
            <a:r>
              <a:rPr lang="en-US" sz="2000">
                <a:latin typeface="Times New Roman" pitchFamily="18" charset="0"/>
              </a:rPr>
              <a:t>N bit divided into two fields k bits index and n-k bits for tag field.</a:t>
            </a:r>
          </a:p>
          <a:p>
            <a:endParaRPr lang="en-US" sz="2000">
              <a:latin typeface="Times New Roman" pitchFamily="18" charset="0"/>
            </a:endParaRPr>
          </a:p>
        </p:txBody>
      </p:sp>
      <p:sp>
        <p:nvSpPr>
          <p:cNvPr id="126979" name="Rectangle 3"/>
          <p:cNvSpPr>
            <a:spLocks noChangeArrowheads="1"/>
          </p:cNvSpPr>
          <p:nvPr/>
        </p:nvSpPr>
        <p:spPr bwMode="auto">
          <a:xfrm>
            <a:off x="2057400" y="2514600"/>
            <a:ext cx="1676400" cy="3810000"/>
          </a:xfrm>
          <a:prstGeom prst="rect">
            <a:avLst/>
          </a:prstGeom>
          <a:solidFill>
            <a:schemeClr val="accent1"/>
          </a:solidFill>
          <a:ln w="9525">
            <a:solidFill>
              <a:schemeClr val="tx1"/>
            </a:solidFill>
            <a:miter lim="800000"/>
            <a:headEnd/>
            <a:tailEnd/>
          </a:ln>
          <a:effectLst/>
        </p:spPr>
        <p:txBody>
          <a:bodyPr wrap="none" anchor="ctr"/>
          <a:lstStyle/>
          <a:p>
            <a:pPr algn="ctr"/>
            <a:endParaRPr lang="en-US" sz="2000" b="0">
              <a:latin typeface="Times New Roman" pitchFamily="18" charset="0"/>
            </a:endParaRPr>
          </a:p>
        </p:txBody>
      </p:sp>
      <p:sp>
        <p:nvSpPr>
          <p:cNvPr id="126980" name="Rectangle 4"/>
          <p:cNvSpPr>
            <a:spLocks noChangeArrowheads="1"/>
          </p:cNvSpPr>
          <p:nvPr/>
        </p:nvSpPr>
        <p:spPr bwMode="auto">
          <a:xfrm>
            <a:off x="5562600" y="3048000"/>
            <a:ext cx="3352800" cy="3352800"/>
          </a:xfrm>
          <a:prstGeom prst="rect">
            <a:avLst/>
          </a:prstGeom>
          <a:solidFill>
            <a:schemeClr val="accent1"/>
          </a:solidFill>
          <a:ln w="9525">
            <a:solidFill>
              <a:schemeClr val="tx1"/>
            </a:solidFill>
            <a:miter lim="800000"/>
            <a:headEnd/>
            <a:tailEnd/>
          </a:ln>
          <a:effectLst/>
        </p:spPr>
        <p:txBody>
          <a:bodyPr wrap="none" anchor="ctr"/>
          <a:lstStyle/>
          <a:p>
            <a:pPr algn="ctr"/>
            <a:endParaRPr lang="en-US" sz="2000" b="0">
              <a:latin typeface="Times New Roman" pitchFamily="18" charset="0"/>
            </a:endParaRPr>
          </a:p>
        </p:txBody>
      </p:sp>
      <p:sp>
        <p:nvSpPr>
          <p:cNvPr id="126981" name="Line 5"/>
          <p:cNvSpPr>
            <a:spLocks noChangeShapeType="1"/>
          </p:cNvSpPr>
          <p:nvPr/>
        </p:nvSpPr>
        <p:spPr bwMode="auto">
          <a:xfrm>
            <a:off x="5562600" y="3352800"/>
            <a:ext cx="3352800" cy="0"/>
          </a:xfrm>
          <a:prstGeom prst="line">
            <a:avLst/>
          </a:prstGeom>
          <a:noFill/>
          <a:ln w="9525">
            <a:solidFill>
              <a:schemeClr val="tx1"/>
            </a:solidFill>
            <a:round/>
            <a:headEnd/>
            <a:tailEnd/>
          </a:ln>
          <a:effectLst/>
        </p:spPr>
        <p:txBody>
          <a:bodyPr/>
          <a:lstStyle/>
          <a:p>
            <a:endParaRPr lang="en-US"/>
          </a:p>
        </p:txBody>
      </p:sp>
      <p:sp>
        <p:nvSpPr>
          <p:cNvPr id="126982" name="Line 6"/>
          <p:cNvSpPr>
            <a:spLocks noChangeShapeType="1"/>
          </p:cNvSpPr>
          <p:nvPr/>
        </p:nvSpPr>
        <p:spPr bwMode="auto">
          <a:xfrm>
            <a:off x="5562600" y="5867400"/>
            <a:ext cx="3352800" cy="0"/>
          </a:xfrm>
          <a:prstGeom prst="line">
            <a:avLst/>
          </a:prstGeom>
          <a:noFill/>
          <a:ln w="9525">
            <a:solidFill>
              <a:schemeClr val="tx1"/>
            </a:solidFill>
            <a:round/>
            <a:headEnd/>
            <a:tailEnd/>
          </a:ln>
          <a:effectLst/>
        </p:spPr>
        <p:txBody>
          <a:bodyPr/>
          <a:lstStyle/>
          <a:p>
            <a:endParaRPr lang="en-US"/>
          </a:p>
        </p:txBody>
      </p:sp>
      <p:sp>
        <p:nvSpPr>
          <p:cNvPr id="126983" name="Line 7"/>
          <p:cNvSpPr>
            <a:spLocks noChangeShapeType="1"/>
          </p:cNvSpPr>
          <p:nvPr/>
        </p:nvSpPr>
        <p:spPr bwMode="auto">
          <a:xfrm>
            <a:off x="7086600" y="3048000"/>
            <a:ext cx="0" cy="3276600"/>
          </a:xfrm>
          <a:prstGeom prst="line">
            <a:avLst/>
          </a:prstGeom>
          <a:noFill/>
          <a:ln w="9525">
            <a:solidFill>
              <a:schemeClr val="tx1"/>
            </a:solidFill>
            <a:round/>
            <a:headEnd/>
            <a:tailEnd/>
          </a:ln>
          <a:effectLst/>
        </p:spPr>
        <p:txBody>
          <a:bodyPr/>
          <a:lstStyle/>
          <a:p>
            <a:endParaRPr lang="en-US"/>
          </a:p>
        </p:txBody>
      </p:sp>
      <p:sp>
        <p:nvSpPr>
          <p:cNvPr id="126984" name="Text Box 8"/>
          <p:cNvSpPr txBox="1">
            <a:spLocks noChangeArrowheads="1"/>
          </p:cNvSpPr>
          <p:nvPr/>
        </p:nvSpPr>
        <p:spPr bwMode="auto">
          <a:xfrm>
            <a:off x="6096000" y="2971800"/>
            <a:ext cx="895350" cy="701675"/>
          </a:xfrm>
          <a:prstGeom prst="rect">
            <a:avLst/>
          </a:prstGeom>
          <a:noFill/>
          <a:ln w="9525">
            <a:noFill/>
            <a:miter lim="800000"/>
            <a:headEnd/>
            <a:tailEnd/>
          </a:ln>
          <a:effectLst/>
        </p:spPr>
        <p:txBody>
          <a:bodyPr>
            <a:spAutoFit/>
          </a:bodyPr>
          <a:lstStyle/>
          <a:p>
            <a:r>
              <a:rPr lang="en-US" sz="2000" b="0" dirty="0">
                <a:solidFill>
                  <a:schemeClr val="bg1"/>
                </a:solidFill>
                <a:latin typeface="Times New Roman" pitchFamily="18" charset="0"/>
              </a:rPr>
              <a:t>00</a:t>
            </a:r>
          </a:p>
          <a:p>
            <a:endParaRPr lang="en-US" sz="2000" b="0" dirty="0">
              <a:latin typeface="Times New Roman" pitchFamily="18" charset="0"/>
            </a:endParaRPr>
          </a:p>
        </p:txBody>
      </p:sp>
      <p:sp>
        <p:nvSpPr>
          <p:cNvPr id="126985" name="Text Box 9"/>
          <p:cNvSpPr txBox="1">
            <a:spLocks noChangeArrowheads="1"/>
          </p:cNvSpPr>
          <p:nvPr/>
        </p:nvSpPr>
        <p:spPr bwMode="auto">
          <a:xfrm>
            <a:off x="7620000" y="2971800"/>
            <a:ext cx="914400" cy="396875"/>
          </a:xfrm>
          <a:prstGeom prst="rect">
            <a:avLst/>
          </a:prstGeom>
          <a:noFill/>
          <a:ln w="9525">
            <a:noFill/>
            <a:miter lim="800000"/>
            <a:headEnd/>
            <a:tailEnd/>
          </a:ln>
          <a:effectLst/>
        </p:spPr>
        <p:txBody>
          <a:bodyPr>
            <a:spAutoFit/>
          </a:bodyPr>
          <a:lstStyle/>
          <a:p>
            <a:pPr>
              <a:spcBef>
                <a:spcPct val="50000"/>
              </a:spcBef>
            </a:pPr>
            <a:r>
              <a:rPr lang="en-US" sz="2000" b="0" dirty="0">
                <a:solidFill>
                  <a:schemeClr val="bg1"/>
                </a:solidFill>
                <a:latin typeface="Times New Roman" pitchFamily="18" charset="0"/>
              </a:rPr>
              <a:t>1220</a:t>
            </a:r>
          </a:p>
        </p:txBody>
      </p:sp>
      <p:sp>
        <p:nvSpPr>
          <p:cNvPr id="126986" name="Text Box 10"/>
          <p:cNvSpPr txBox="1">
            <a:spLocks noChangeArrowheads="1"/>
          </p:cNvSpPr>
          <p:nvPr/>
        </p:nvSpPr>
        <p:spPr bwMode="auto">
          <a:xfrm>
            <a:off x="5867400" y="2727325"/>
            <a:ext cx="8382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tag</a:t>
            </a:r>
          </a:p>
        </p:txBody>
      </p:sp>
      <p:sp>
        <p:nvSpPr>
          <p:cNvPr id="126987" name="Text Box 11"/>
          <p:cNvSpPr txBox="1">
            <a:spLocks noChangeArrowheads="1"/>
          </p:cNvSpPr>
          <p:nvPr/>
        </p:nvSpPr>
        <p:spPr bwMode="auto">
          <a:xfrm>
            <a:off x="7467600" y="2743200"/>
            <a:ext cx="6858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data</a:t>
            </a:r>
          </a:p>
        </p:txBody>
      </p:sp>
      <p:sp>
        <p:nvSpPr>
          <p:cNvPr id="126988" name="Text Box 12"/>
          <p:cNvSpPr txBox="1">
            <a:spLocks noChangeArrowheads="1"/>
          </p:cNvSpPr>
          <p:nvPr/>
        </p:nvSpPr>
        <p:spPr bwMode="auto">
          <a:xfrm>
            <a:off x="4343400" y="2590800"/>
            <a:ext cx="12192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Index add</a:t>
            </a:r>
          </a:p>
        </p:txBody>
      </p:sp>
      <p:sp>
        <p:nvSpPr>
          <p:cNvPr id="126989" name="Text Box 13"/>
          <p:cNvSpPr txBox="1">
            <a:spLocks noChangeArrowheads="1"/>
          </p:cNvSpPr>
          <p:nvPr/>
        </p:nvSpPr>
        <p:spPr bwMode="auto">
          <a:xfrm>
            <a:off x="4800600" y="3048000"/>
            <a:ext cx="6858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000</a:t>
            </a:r>
          </a:p>
        </p:txBody>
      </p:sp>
      <p:sp>
        <p:nvSpPr>
          <p:cNvPr id="126990" name="Text Box 14"/>
          <p:cNvSpPr txBox="1">
            <a:spLocks noChangeArrowheads="1"/>
          </p:cNvSpPr>
          <p:nvPr/>
        </p:nvSpPr>
        <p:spPr bwMode="auto">
          <a:xfrm>
            <a:off x="4800600" y="6096000"/>
            <a:ext cx="6858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777</a:t>
            </a:r>
          </a:p>
        </p:txBody>
      </p:sp>
      <p:sp>
        <p:nvSpPr>
          <p:cNvPr id="126991" name="Text Box 15"/>
          <p:cNvSpPr txBox="1">
            <a:spLocks noChangeArrowheads="1"/>
          </p:cNvSpPr>
          <p:nvPr/>
        </p:nvSpPr>
        <p:spPr bwMode="auto">
          <a:xfrm>
            <a:off x="5867400" y="6096000"/>
            <a:ext cx="685800" cy="396875"/>
          </a:xfrm>
          <a:prstGeom prst="rect">
            <a:avLst/>
          </a:prstGeom>
          <a:noFill/>
          <a:ln w="9525">
            <a:noFill/>
            <a:miter lim="800000"/>
            <a:headEnd/>
            <a:tailEnd/>
          </a:ln>
          <a:effectLst/>
        </p:spPr>
        <p:txBody>
          <a:bodyPr>
            <a:spAutoFit/>
          </a:bodyPr>
          <a:lstStyle/>
          <a:p>
            <a:pPr>
              <a:spcBef>
                <a:spcPct val="50000"/>
              </a:spcBef>
            </a:pPr>
            <a:r>
              <a:rPr lang="en-US" sz="2000" b="0" dirty="0">
                <a:solidFill>
                  <a:schemeClr val="bg1"/>
                </a:solidFill>
                <a:latin typeface="Times New Roman" pitchFamily="18" charset="0"/>
              </a:rPr>
              <a:t>02</a:t>
            </a:r>
          </a:p>
        </p:txBody>
      </p:sp>
      <p:sp>
        <p:nvSpPr>
          <p:cNvPr id="126992" name="Text Box 16"/>
          <p:cNvSpPr txBox="1">
            <a:spLocks noChangeArrowheads="1"/>
          </p:cNvSpPr>
          <p:nvPr/>
        </p:nvSpPr>
        <p:spPr bwMode="auto">
          <a:xfrm>
            <a:off x="7467600" y="6096000"/>
            <a:ext cx="762000" cy="396875"/>
          </a:xfrm>
          <a:prstGeom prst="rect">
            <a:avLst/>
          </a:prstGeom>
          <a:noFill/>
          <a:ln w="9525">
            <a:noFill/>
            <a:miter lim="800000"/>
            <a:headEnd/>
            <a:tailEnd/>
          </a:ln>
          <a:effectLst/>
        </p:spPr>
        <p:txBody>
          <a:bodyPr>
            <a:spAutoFit/>
          </a:bodyPr>
          <a:lstStyle/>
          <a:p>
            <a:pPr>
              <a:spcBef>
                <a:spcPct val="50000"/>
              </a:spcBef>
            </a:pPr>
            <a:r>
              <a:rPr lang="en-US" sz="2000" b="0" dirty="0">
                <a:solidFill>
                  <a:schemeClr val="bg1"/>
                </a:solidFill>
                <a:latin typeface="Times New Roman" pitchFamily="18" charset="0"/>
              </a:rPr>
              <a:t>6710</a:t>
            </a:r>
          </a:p>
        </p:txBody>
      </p:sp>
      <p:sp>
        <p:nvSpPr>
          <p:cNvPr id="126993" name="Line 17"/>
          <p:cNvSpPr>
            <a:spLocks noChangeShapeType="1"/>
          </p:cNvSpPr>
          <p:nvPr/>
        </p:nvSpPr>
        <p:spPr bwMode="auto">
          <a:xfrm>
            <a:off x="2057400" y="2895600"/>
            <a:ext cx="1600200" cy="0"/>
          </a:xfrm>
          <a:prstGeom prst="line">
            <a:avLst/>
          </a:prstGeom>
          <a:noFill/>
          <a:ln w="9525">
            <a:solidFill>
              <a:schemeClr val="tx1"/>
            </a:solidFill>
            <a:round/>
            <a:headEnd/>
            <a:tailEnd/>
          </a:ln>
          <a:effectLst/>
        </p:spPr>
        <p:txBody>
          <a:bodyPr/>
          <a:lstStyle/>
          <a:p>
            <a:endParaRPr lang="en-US"/>
          </a:p>
        </p:txBody>
      </p:sp>
      <p:sp>
        <p:nvSpPr>
          <p:cNvPr id="126994" name="Line 18"/>
          <p:cNvSpPr>
            <a:spLocks noChangeShapeType="1"/>
          </p:cNvSpPr>
          <p:nvPr/>
        </p:nvSpPr>
        <p:spPr bwMode="auto">
          <a:xfrm>
            <a:off x="2057400" y="3352800"/>
            <a:ext cx="1600200" cy="0"/>
          </a:xfrm>
          <a:prstGeom prst="line">
            <a:avLst/>
          </a:prstGeom>
          <a:noFill/>
          <a:ln w="9525">
            <a:solidFill>
              <a:schemeClr val="tx1"/>
            </a:solidFill>
            <a:round/>
            <a:headEnd/>
            <a:tailEnd/>
          </a:ln>
          <a:effectLst/>
        </p:spPr>
        <p:txBody>
          <a:bodyPr/>
          <a:lstStyle/>
          <a:p>
            <a:endParaRPr lang="en-US"/>
          </a:p>
        </p:txBody>
      </p:sp>
      <p:sp>
        <p:nvSpPr>
          <p:cNvPr id="126995" name="Line 19"/>
          <p:cNvSpPr>
            <a:spLocks noChangeShapeType="1"/>
          </p:cNvSpPr>
          <p:nvPr/>
        </p:nvSpPr>
        <p:spPr bwMode="auto">
          <a:xfrm>
            <a:off x="2057400" y="5334000"/>
            <a:ext cx="1600200" cy="0"/>
          </a:xfrm>
          <a:prstGeom prst="line">
            <a:avLst/>
          </a:prstGeom>
          <a:noFill/>
          <a:ln w="9525">
            <a:solidFill>
              <a:schemeClr val="tx1"/>
            </a:solidFill>
            <a:round/>
            <a:headEnd/>
            <a:tailEnd/>
          </a:ln>
          <a:effectLst/>
        </p:spPr>
        <p:txBody>
          <a:bodyPr/>
          <a:lstStyle/>
          <a:p>
            <a:endParaRPr lang="en-US"/>
          </a:p>
        </p:txBody>
      </p:sp>
      <p:sp>
        <p:nvSpPr>
          <p:cNvPr id="126996" name="Line 20"/>
          <p:cNvSpPr>
            <a:spLocks noChangeShapeType="1"/>
          </p:cNvSpPr>
          <p:nvPr/>
        </p:nvSpPr>
        <p:spPr bwMode="auto">
          <a:xfrm>
            <a:off x="2057400" y="5867400"/>
            <a:ext cx="1600200" cy="0"/>
          </a:xfrm>
          <a:prstGeom prst="line">
            <a:avLst/>
          </a:prstGeom>
          <a:noFill/>
          <a:ln w="9525">
            <a:solidFill>
              <a:schemeClr val="tx1"/>
            </a:solidFill>
            <a:round/>
            <a:headEnd/>
            <a:tailEnd/>
          </a:ln>
          <a:effectLst/>
        </p:spPr>
        <p:txBody>
          <a:bodyPr/>
          <a:lstStyle/>
          <a:p>
            <a:endParaRPr lang="en-US"/>
          </a:p>
        </p:txBody>
      </p:sp>
      <p:sp>
        <p:nvSpPr>
          <p:cNvPr id="126997" name="Line 21"/>
          <p:cNvSpPr>
            <a:spLocks noChangeShapeType="1"/>
          </p:cNvSpPr>
          <p:nvPr/>
        </p:nvSpPr>
        <p:spPr bwMode="auto">
          <a:xfrm>
            <a:off x="2133600" y="3657600"/>
            <a:ext cx="1600200" cy="0"/>
          </a:xfrm>
          <a:prstGeom prst="line">
            <a:avLst/>
          </a:prstGeom>
          <a:noFill/>
          <a:ln w="9525">
            <a:solidFill>
              <a:schemeClr val="tx1"/>
            </a:solidFill>
            <a:round/>
            <a:headEnd/>
            <a:tailEnd/>
          </a:ln>
          <a:effectLst/>
        </p:spPr>
        <p:txBody>
          <a:bodyPr/>
          <a:lstStyle/>
          <a:p>
            <a:endParaRPr lang="en-US"/>
          </a:p>
        </p:txBody>
      </p:sp>
      <p:sp>
        <p:nvSpPr>
          <p:cNvPr id="126998" name="Line 22"/>
          <p:cNvSpPr>
            <a:spLocks noChangeShapeType="1"/>
          </p:cNvSpPr>
          <p:nvPr/>
        </p:nvSpPr>
        <p:spPr bwMode="auto">
          <a:xfrm>
            <a:off x="2057400" y="4648200"/>
            <a:ext cx="1600200" cy="0"/>
          </a:xfrm>
          <a:prstGeom prst="line">
            <a:avLst/>
          </a:prstGeom>
          <a:noFill/>
          <a:ln w="9525">
            <a:solidFill>
              <a:schemeClr val="tx1"/>
            </a:solidFill>
            <a:round/>
            <a:headEnd/>
            <a:tailEnd/>
          </a:ln>
          <a:effectLst/>
        </p:spPr>
        <p:txBody>
          <a:bodyPr/>
          <a:lstStyle/>
          <a:p>
            <a:endParaRPr lang="en-US"/>
          </a:p>
        </p:txBody>
      </p:sp>
      <p:sp>
        <p:nvSpPr>
          <p:cNvPr id="126999" name="Text Box 23"/>
          <p:cNvSpPr txBox="1">
            <a:spLocks noChangeArrowheads="1"/>
          </p:cNvSpPr>
          <p:nvPr/>
        </p:nvSpPr>
        <p:spPr bwMode="auto">
          <a:xfrm>
            <a:off x="457200" y="2346325"/>
            <a:ext cx="1676400" cy="304800"/>
          </a:xfrm>
          <a:prstGeom prst="rect">
            <a:avLst/>
          </a:prstGeom>
          <a:noFill/>
          <a:ln w="9525">
            <a:noFill/>
            <a:miter lim="800000"/>
            <a:headEnd/>
            <a:tailEnd/>
          </a:ln>
          <a:effectLst/>
        </p:spPr>
        <p:txBody>
          <a:bodyPr>
            <a:spAutoFit/>
          </a:bodyPr>
          <a:lstStyle/>
          <a:p>
            <a:pPr>
              <a:spcBef>
                <a:spcPct val="50000"/>
              </a:spcBef>
            </a:pPr>
            <a:r>
              <a:rPr lang="en-US" sz="1400" b="0">
                <a:latin typeface="Times New Roman" pitchFamily="18" charset="0"/>
              </a:rPr>
              <a:t>Memory add</a:t>
            </a:r>
          </a:p>
        </p:txBody>
      </p:sp>
      <p:sp>
        <p:nvSpPr>
          <p:cNvPr id="127000" name="Text Box 24"/>
          <p:cNvSpPr txBox="1">
            <a:spLocks noChangeArrowheads="1"/>
          </p:cNvSpPr>
          <p:nvPr/>
        </p:nvSpPr>
        <p:spPr bwMode="auto">
          <a:xfrm>
            <a:off x="685800" y="2574925"/>
            <a:ext cx="11430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00000</a:t>
            </a:r>
          </a:p>
        </p:txBody>
      </p:sp>
      <p:sp>
        <p:nvSpPr>
          <p:cNvPr id="127001" name="Text Box 25"/>
          <p:cNvSpPr txBox="1">
            <a:spLocks noChangeArrowheads="1"/>
          </p:cNvSpPr>
          <p:nvPr/>
        </p:nvSpPr>
        <p:spPr bwMode="auto">
          <a:xfrm>
            <a:off x="2438400" y="2514600"/>
            <a:ext cx="762000" cy="396875"/>
          </a:xfrm>
          <a:prstGeom prst="rect">
            <a:avLst/>
          </a:prstGeom>
          <a:noFill/>
          <a:ln w="9525">
            <a:noFill/>
            <a:miter lim="800000"/>
            <a:headEnd/>
            <a:tailEnd/>
          </a:ln>
          <a:effectLst/>
        </p:spPr>
        <p:txBody>
          <a:bodyPr>
            <a:spAutoFit/>
          </a:bodyPr>
          <a:lstStyle/>
          <a:p>
            <a:pPr>
              <a:spcBef>
                <a:spcPct val="50000"/>
              </a:spcBef>
            </a:pPr>
            <a:r>
              <a:rPr lang="en-US" sz="2000" b="0" dirty="0">
                <a:solidFill>
                  <a:schemeClr val="bg1"/>
                </a:solidFill>
                <a:latin typeface="Times New Roman" pitchFamily="18" charset="0"/>
              </a:rPr>
              <a:t>1220</a:t>
            </a:r>
          </a:p>
        </p:txBody>
      </p:sp>
      <p:sp>
        <p:nvSpPr>
          <p:cNvPr id="127002" name="Text Box 26"/>
          <p:cNvSpPr txBox="1">
            <a:spLocks noChangeArrowheads="1"/>
          </p:cNvSpPr>
          <p:nvPr/>
        </p:nvSpPr>
        <p:spPr bwMode="auto">
          <a:xfrm>
            <a:off x="990600" y="3352800"/>
            <a:ext cx="12192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00777</a:t>
            </a:r>
          </a:p>
        </p:txBody>
      </p:sp>
      <p:sp>
        <p:nvSpPr>
          <p:cNvPr id="127003" name="Text Box 27"/>
          <p:cNvSpPr txBox="1">
            <a:spLocks noChangeArrowheads="1"/>
          </p:cNvSpPr>
          <p:nvPr/>
        </p:nvSpPr>
        <p:spPr bwMode="auto">
          <a:xfrm>
            <a:off x="2438400" y="3352800"/>
            <a:ext cx="1066800" cy="396875"/>
          </a:xfrm>
          <a:prstGeom prst="rect">
            <a:avLst/>
          </a:prstGeom>
          <a:noFill/>
          <a:ln w="9525">
            <a:noFill/>
            <a:miter lim="800000"/>
            <a:headEnd/>
            <a:tailEnd/>
          </a:ln>
          <a:effectLst/>
        </p:spPr>
        <p:txBody>
          <a:bodyPr>
            <a:spAutoFit/>
          </a:bodyPr>
          <a:lstStyle/>
          <a:p>
            <a:pPr>
              <a:spcBef>
                <a:spcPct val="50000"/>
              </a:spcBef>
            </a:pPr>
            <a:r>
              <a:rPr lang="en-US" sz="2000" b="0" dirty="0">
                <a:solidFill>
                  <a:schemeClr val="bg1"/>
                </a:solidFill>
                <a:latin typeface="Times New Roman" pitchFamily="18" charset="0"/>
              </a:rPr>
              <a:t>2340</a:t>
            </a:r>
          </a:p>
        </p:txBody>
      </p:sp>
      <p:sp>
        <p:nvSpPr>
          <p:cNvPr id="127004" name="Text Box 28"/>
          <p:cNvSpPr txBox="1">
            <a:spLocks noChangeArrowheads="1"/>
          </p:cNvSpPr>
          <p:nvPr/>
        </p:nvSpPr>
        <p:spPr bwMode="auto">
          <a:xfrm>
            <a:off x="990600" y="4953000"/>
            <a:ext cx="14478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02000</a:t>
            </a:r>
          </a:p>
        </p:txBody>
      </p:sp>
      <p:sp>
        <p:nvSpPr>
          <p:cNvPr id="127005" name="Text Box 29"/>
          <p:cNvSpPr txBox="1">
            <a:spLocks noChangeArrowheads="1"/>
          </p:cNvSpPr>
          <p:nvPr/>
        </p:nvSpPr>
        <p:spPr bwMode="auto">
          <a:xfrm>
            <a:off x="2286000" y="4953000"/>
            <a:ext cx="990600" cy="396875"/>
          </a:xfrm>
          <a:prstGeom prst="rect">
            <a:avLst/>
          </a:prstGeom>
          <a:noFill/>
          <a:ln w="9525">
            <a:noFill/>
            <a:miter lim="800000"/>
            <a:headEnd/>
            <a:tailEnd/>
          </a:ln>
          <a:effectLst/>
        </p:spPr>
        <p:txBody>
          <a:bodyPr>
            <a:spAutoFit/>
          </a:bodyPr>
          <a:lstStyle/>
          <a:p>
            <a:pPr>
              <a:spcBef>
                <a:spcPct val="50000"/>
              </a:spcBef>
            </a:pPr>
            <a:r>
              <a:rPr lang="en-US" sz="2000" b="0" dirty="0">
                <a:solidFill>
                  <a:schemeClr val="bg1"/>
                </a:solidFill>
                <a:latin typeface="Times New Roman" pitchFamily="18" charset="0"/>
              </a:rPr>
              <a:t>5670</a:t>
            </a:r>
          </a:p>
        </p:txBody>
      </p:sp>
      <p:sp>
        <p:nvSpPr>
          <p:cNvPr id="127006" name="Text Box 30"/>
          <p:cNvSpPr txBox="1">
            <a:spLocks noChangeArrowheads="1"/>
          </p:cNvSpPr>
          <p:nvPr/>
        </p:nvSpPr>
        <p:spPr bwMode="auto">
          <a:xfrm>
            <a:off x="685800" y="6019800"/>
            <a:ext cx="11430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02777</a:t>
            </a:r>
          </a:p>
        </p:txBody>
      </p:sp>
      <p:sp>
        <p:nvSpPr>
          <p:cNvPr id="127007" name="Text Box 31"/>
          <p:cNvSpPr txBox="1">
            <a:spLocks noChangeArrowheads="1"/>
          </p:cNvSpPr>
          <p:nvPr/>
        </p:nvSpPr>
        <p:spPr bwMode="auto">
          <a:xfrm>
            <a:off x="2362200" y="6019800"/>
            <a:ext cx="762000" cy="396875"/>
          </a:xfrm>
          <a:prstGeom prst="rect">
            <a:avLst/>
          </a:prstGeom>
          <a:noFill/>
          <a:ln w="9525">
            <a:noFill/>
            <a:miter lim="800000"/>
            <a:headEnd/>
            <a:tailEnd/>
          </a:ln>
          <a:effectLst/>
        </p:spPr>
        <p:txBody>
          <a:bodyPr>
            <a:spAutoFit/>
          </a:bodyPr>
          <a:lstStyle/>
          <a:p>
            <a:pPr>
              <a:spcBef>
                <a:spcPct val="50000"/>
              </a:spcBef>
            </a:pPr>
            <a:r>
              <a:rPr lang="en-US" sz="2000" b="0" dirty="0">
                <a:solidFill>
                  <a:schemeClr val="bg1"/>
                </a:solidFill>
                <a:latin typeface="Times New Roman" pitchFamily="18" charset="0"/>
              </a:rPr>
              <a:t>6710</a:t>
            </a:r>
          </a:p>
        </p:txBody>
      </p:sp>
      <p:sp>
        <p:nvSpPr>
          <p:cNvPr id="127008" name="Text Box 32"/>
          <p:cNvSpPr txBox="1">
            <a:spLocks noChangeArrowheads="1"/>
          </p:cNvSpPr>
          <p:nvPr/>
        </p:nvSpPr>
        <p:spPr bwMode="auto">
          <a:xfrm>
            <a:off x="2286000" y="6629400"/>
            <a:ext cx="16764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Main memory</a:t>
            </a:r>
          </a:p>
        </p:txBody>
      </p:sp>
      <p:sp>
        <p:nvSpPr>
          <p:cNvPr id="127009" name="Text Box 33"/>
          <p:cNvSpPr txBox="1">
            <a:spLocks noChangeArrowheads="1"/>
          </p:cNvSpPr>
          <p:nvPr/>
        </p:nvSpPr>
        <p:spPr bwMode="auto">
          <a:xfrm>
            <a:off x="6248400" y="6629400"/>
            <a:ext cx="1295400" cy="396875"/>
          </a:xfrm>
          <a:prstGeom prst="rect">
            <a:avLst/>
          </a:prstGeom>
          <a:noFill/>
          <a:ln w="9525">
            <a:noFill/>
            <a:miter lim="800000"/>
            <a:headEnd/>
            <a:tailEnd/>
          </a:ln>
          <a:effectLst/>
        </p:spPr>
        <p:txBody>
          <a:bodyPr>
            <a:spAutoFit/>
          </a:bodyPr>
          <a:lstStyle/>
          <a:p>
            <a:pPr>
              <a:spcBef>
                <a:spcPct val="50000"/>
              </a:spcBef>
            </a:pPr>
            <a:endParaRPr lang="en-US" sz="2000" b="0">
              <a:latin typeface="Times New Roman" pitchFamily="18" charset="0"/>
            </a:endParaRPr>
          </a:p>
        </p:txBody>
      </p:sp>
      <p:sp>
        <p:nvSpPr>
          <p:cNvPr id="127010" name="Text Box 34"/>
          <p:cNvSpPr txBox="1">
            <a:spLocks noChangeArrowheads="1"/>
          </p:cNvSpPr>
          <p:nvPr/>
        </p:nvSpPr>
        <p:spPr bwMode="auto">
          <a:xfrm>
            <a:off x="6477000" y="6477000"/>
            <a:ext cx="1600200" cy="7016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Cache memory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563563" y="838200"/>
            <a:ext cx="6142037" cy="762000"/>
          </a:xfrm>
          <a:noFill/>
          <a:ln/>
        </p:spPr>
        <p:txBody>
          <a:bodyPr lIns="63500" tIns="25400" rIns="63500" bIns="25400"/>
          <a:lstStyle/>
          <a:p>
            <a:r>
              <a:rPr lang="en-US" altLang="ko-KR" sz="3200" dirty="0">
                <a:solidFill>
                  <a:schemeClr val="tx1"/>
                </a:solidFill>
                <a:ea typeface="굴림" pitchFamily="50" charset="-127"/>
              </a:rPr>
              <a:t>DIRECT  MAPPING</a:t>
            </a:r>
          </a:p>
        </p:txBody>
      </p:sp>
      <p:sp>
        <p:nvSpPr>
          <p:cNvPr id="159747" name="Rectangle 3"/>
          <p:cNvSpPr>
            <a:spLocks noChangeArrowheads="1"/>
          </p:cNvSpPr>
          <p:nvPr/>
        </p:nvSpPr>
        <p:spPr bwMode="auto">
          <a:xfrm>
            <a:off x="801688" y="2209800"/>
            <a:ext cx="4660900" cy="328612"/>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101000"/>
              </a:lnSpc>
            </a:pPr>
            <a:r>
              <a:rPr kumimoji="1" lang="en-US" altLang="ko-KR" dirty="0">
                <a:ea typeface="굴림" pitchFamily="50" charset="-127"/>
              </a:rPr>
              <a:t>Direct Mapping with block size of 8 words</a:t>
            </a:r>
          </a:p>
        </p:txBody>
      </p:sp>
      <p:sp>
        <p:nvSpPr>
          <p:cNvPr id="159749" name="Rectangle 5"/>
          <p:cNvSpPr>
            <a:spLocks noChangeArrowheads="1"/>
          </p:cNvSpPr>
          <p:nvPr/>
        </p:nvSpPr>
        <p:spPr bwMode="auto">
          <a:xfrm>
            <a:off x="1943100" y="2700337"/>
            <a:ext cx="57943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Index</a:t>
            </a:r>
          </a:p>
        </p:txBody>
      </p:sp>
      <p:sp>
        <p:nvSpPr>
          <p:cNvPr id="159750" name="Rectangle 6"/>
          <p:cNvSpPr>
            <a:spLocks noChangeArrowheads="1"/>
          </p:cNvSpPr>
          <p:nvPr/>
        </p:nvSpPr>
        <p:spPr bwMode="auto">
          <a:xfrm>
            <a:off x="2586038" y="2759075"/>
            <a:ext cx="409575"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tag</a:t>
            </a:r>
          </a:p>
        </p:txBody>
      </p:sp>
      <p:sp>
        <p:nvSpPr>
          <p:cNvPr id="159751" name="Rectangle 7"/>
          <p:cNvSpPr>
            <a:spLocks noChangeArrowheads="1"/>
          </p:cNvSpPr>
          <p:nvPr/>
        </p:nvSpPr>
        <p:spPr bwMode="auto">
          <a:xfrm>
            <a:off x="3217863" y="2759075"/>
            <a:ext cx="4937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data</a:t>
            </a:r>
          </a:p>
        </p:txBody>
      </p:sp>
      <p:sp>
        <p:nvSpPr>
          <p:cNvPr id="159752" name="Line 8"/>
          <p:cNvSpPr>
            <a:spLocks noChangeShapeType="1"/>
          </p:cNvSpPr>
          <p:nvPr/>
        </p:nvSpPr>
        <p:spPr bwMode="auto">
          <a:xfrm>
            <a:off x="1966913" y="2994025"/>
            <a:ext cx="1947862" cy="0"/>
          </a:xfrm>
          <a:prstGeom prst="line">
            <a:avLst/>
          </a:prstGeom>
          <a:noFill/>
          <a:ln w="25400">
            <a:solidFill>
              <a:srgbClr val="000000"/>
            </a:solidFill>
            <a:round/>
            <a:headEnd/>
            <a:tailEnd/>
          </a:ln>
          <a:effectLst/>
        </p:spPr>
        <p:txBody>
          <a:bodyPr wrap="none" anchor="ctr"/>
          <a:lstStyle/>
          <a:p>
            <a:endParaRPr lang="en-US"/>
          </a:p>
        </p:txBody>
      </p:sp>
      <p:sp>
        <p:nvSpPr>
          <p:cNvPr id="159753" name="Rectangle 9"/>
          <p:cNvSpPr>
            <a:spLocks noChangeArrowheads="1"/>
          </p:cNvSpPr>
          <p:nvPr/>
        </p:nvSpPr>
        <p:spPr bwMode="auto">
          <a:xfrm>
            <a:off x="1954213" y="2995612"/>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000</a:t>
            </a:r>
          </a:p>
        </p:txBody>
      </p:sp>
      <p:sp>
        <p:nvSpPr>
          <p:cNvPr id="159754" name="Line 10"/>
          <p:cNvSpPr>
            <a:spLocks noChangeShapeType="1"/>
          </p:cNvSpPr>
          <p:nvPr/>
        </p:nvSpPr>
        <p:spPr bwMode="auto">
          <a:xfrm>
            <a:off x="2382838" y="2998787"/>
            <a:ext cx="0" cy="798513"/>
          </a:xfrm>
          <a:prstGeom prst="line">
            <a:avLst/>
          </a:prstGeom>
          <a:noFill/>
          <a:ln w="25400">
            <a:solidFill>
              <a:srgbClr val="000000"/>
            </a:solidFill>
            <a:round/>
            <a:headEnd/>
            <a:tailEnd/>
          </a:ln>
          <a:effectLst/>
        </p:spPr>
        <p:txBody>
          <a:bodyPr wrap="none" anchor="ctr"/>
          <a:lstStyle/>
          <a:p>
            <a:endParaRPr lang="en-US"/>
          </a:p>
        </p:txBody>
      </p:sp>
      <p:sp>
        <p:nvSpPr>
          <p:cNvPr id="159755" name="Line 11"/>
          <p:cNvSpPr>
            <a:spLocks noChangeShapeType="1"/>
          </p:cNvSpPr>
          <p:nvPr/>
        </p:nvSpPr>
        <p:spPr bwMode="auto">
          <a:xfrm>
            <a:off x="3016250" y="2998787"/>
            <a:ext cx="0" cy="798513"/>
          </a:xfrm>
          <a:prstGeom prst="line">
            <a:avLst/>
          </a:prstGeom>
          <a:noFill/>
          <a:ln w="25400">
            <a:solidFill>
              <a:srgbClr val="000000"/>
            </a:solidFill>
            <a:round/>
            <a:headEnd/>
            <a:tailEnd/>
          </a:ln>
          <a:effectLst/>
        </p:spPr>
        <p:txBody>
          <a:bodyPr wrap="none" anchor="ctr"/>
          <a:lstStyle/>
          <a:p>
            <a:endParaRPr lang="en-US"/>
          </a:p>
        </p:txBody>
      </p:sp>
      <p:sp>
        <p:nvSpPr>
          <p:cNvPr id="159756" name="Rectangle 12"/>
          <p:cNvSpPr>
            <a:spLocks noChangeArrowheads="1"/>
          </p:cNvSpPr>
          <p:nvPr/>
        </p:nvSpPr>
        <p:spPr bwMode="auto">
          <a:xfrm>
            <a:off x="2508250" y="2995612"/>
            <a:ext cx="392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0 1</a:t>
            </a:r>
          </a:p>
        </p:txBody>
      </p:sp>
      <p:sp>
        <p:nvSpPr>
          <p:cNvPr id="159757" name="Rectangle 13"/>
          <p:cNvSpPr>
            <a:spLocks noChangeArrowheads="1"/>
          </p:cNvSpPr>
          <p:nvPr/>
        </p:nvSpPr>
        <p:spPr bwMode="auto">
          <a:xfrm>
            <a:off x="3146425" y="2995612"/>
            <a:ext cx="646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3 4 5 0</a:t>
            </a:r>
          </a:p>
        </p:txBody>
      </p:sp>
      <p:sp>
        <p:nvSpPr>
          <p:cNvPr id="159758" name="Rectangle 14"/>
          <p:cNvSpPr>
            <a:spLocks noChangeArrowheads="1"/>
          </p:cNvSpPr>
          <p:nvPr/>
        </p:nvSpPr>
        <p:spPr bwMode="auto">
          <a:xfrm>
            <a:off x="1954213" y="3205162"/>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007</a:t>
            </a:r>
          </a:p>
        </p:txBody>
      </p:sp>
      <p:sp>
        <p:nvSpPr>
          <p:cNvPr id="159759" name="Rectangle 15"/>
          <p:cNvSpPr>
            <a:spLocks noChangeArrowheads="1"/>
          </p:cNvSpPr>
          <p:nvPr/>
        </p:nvSpPr>
        <p:spPr bwMode="auto">
          <a:xfrm>
            <a:off x="2508250" y="3195637"/>
            <a:ext cx="392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0 1</a:t>
            </a:r>
          </a:p>
        </p:txBody>
      </p:sp>
      <p:sp>
        <p:nvSpPr>
          <p:cNvPr id="159760" name="Rectangle 16"/>
          <p:cNvSpPr>
            <a:spLocks noChangeArrowheads="1"/>
          </p:cNvSpPr>
          <p:nvPr/>
        </p:nvSpPr>
        <p:spPr bwMode="auto">
          <a:xfrm>
            <a:off x="3146425" y="3205162"/>
            <a:ext cx="646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6 5 7 8</a:t>
            </a:r>
          </a:p>
        </p:txBody>
      </p:sp>
      <p:sp>
        <p:nvSpPr>
          <p:cNvPr id="159761" name="Line 17"/>
          <p:cNvSpPr>
            <a:spLocks noChangeShapeType="1"/>
          </p:cNvSpPr>
          <p:nvPr/>
        </p:nvSpPr>
        <p:spPr bwMode="auto">
          <a:xfrm>
            <a:off x="1966913" y="3405187"/>
            <a:ext cx="1947862" cy="0"/>
          </a:xfrm>
          <a:prstGeom prst="line">
            <a:avLst/>
          </a:prstGeom>
          <a:noFill/>
          <a:ln w="25400">
            <a:solidFill>
              <a:srgbClr val="000000"/>
            </a:solidFill>
            <a:round/>
            <a:headEnd/>
            <a:tailEnd/>
          </a:ln>
          <a:effectLst/>
        </p:spPr>
        <p:txBody>
          <a:bodyPr wrap="none" anchor="ctr"/>
          <a:lstStyle/>
          <a:p>
            <a:endParaRPr lang="en-US"/>
          </a:p>
        </p:txBody>
      </p:sp>
      <p:sp>
        <p:nvSpPr>
          <p:cNvPr id="159762" name="Line 18"/>
          <p:cNvSpPr>
            <a:spLocks noChangeShapeType="1"/>
          </p:cNvSpPr>
          <p:nvPr/>
        </p:nvSpPr>
        <p:spPr bwMode="auto">
          <a:xfrm>
            <a:off x="1966913" y="3802062"/>
            <a:ext cx="1947862" cy="0"/>
          </a:xfrm>
          <a:prstGeom prst="line">
            <a:avLst/>
          </a:prstGeom>
          <a:noFill/>
          <a:ln w="25400">
            <a:solidFill>
              <a:srgbClr val="000000"/>
            </a:solidFill>
            <a:round/>
            <a:headEnd/>
            <a:tailEnd/>
          </a:ln>
          <a:effectLst/>
        </p:spPr>
        <p:txBody>
          <a:bodyPr wrap="none" anchor="ctr"/>
          <a:lstStyle/>
          <a:p>
            <a:endParaRPr lang="en-US"/>
          </a:p>
        </p:txBody>
      </p:sp>
      <p:sp>
        <p:nvSpPr>
          <p:cNvPr id="159763" name="Rectangle 19"/>
          <p:cNvSpPr>
            <a:spLocks noChangeArrowheads="1"/>
          </p:cNvSpPr>
          <p:nvPr/>
        </p:nvSpPr>
        <p:spPr bwMode="auto">
          <a:xfrm>
            <a:off x="1954213" y="3405187"/>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010</a:t>
            </a:r>
          </a:p>
        </p:txBody>
      </p:sp>
      <p:sp>
        <p:nvSpPr>
          <p:cNvPr id="159764" name="Rectangle 20"/>
          <p:cNvSpPr>
            <a:spLocks noChangeArrowheads="1"/>
          </p:cNvSpPr>
          <p:nvPr/>
        </p:nvSpPr>
        <p:spPr bwMode="auto">
          <a:xfrm>
            <a:off x="1954213" y="3605212"/>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017</a:t>
            </a:r>
          </a:p>
        </p:txBody>
      </p:sp>
      <p:sp>
        <p:nvSpPr>
          <p:cNvPr id="159765" name="Line 21"/>
          <p:cNvSpPr>
            <a:spLocks noChangeShapeType="1"/>
          </p:cNvSpPr>
          <p:nvPr/>
        </p:nvSpPr>
        <p:spPr bwMode="auto">
          <a:xfrm>
            <a:off x="1966913" y="4506912"/>
            <a:ext cx="1947862" cy="0"/>
          </a:xfrm>
          <a:prstGeom prst="line">
            <a:avLst/>
          </a:prstGeom>
          <a:noFill/>
          <a:ln w="25400">
            <a:solidFill>
              <a:srgbClr val="000000"/>
            </a:solidFill>
            <a:round/>
            <a:headEnd/>
            <a:tailEnd/>
          </a:ln>
          <a:effectLst/>
        </p:spPr>
        <p:txBody>
          <a:bodyPr wrap="none" anchor="ctr"/>
          <a:lstStyle/>
          <a:p>
            <a:endParaRPr lang="en-US"/>
          </a:p>
        </p:txBody>
      </p:sp>
      <p:sp>
        <p:nvSpPr>
          <p:cNvPr id="159766" name="Rectangle 22"/>
          <p:cNvSpPr>
            <a:spLocks noChangeArrowheads="1"/>
          </p:cNvSpPr>
          <p:nvPr/>
        </p:nvSpPr>
        <p:spPr bwMode="auto">
          <a:xfrm>
            <a:off x="1954213" y="4514850"/>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770</a:t>
            </a:r>
          </a:p>
        </p:txBody>
      </p:sp>
      <p:sp>
        <p:nvSpPr>
          <p:cNvPr id="159767" name="Rectangle 23"/>
          <p:cNvSpPr>
            <a:spLocks noChangeArrowheads="1"/>
          </p:cNvSpPr>
          <p:nvPr/>
        </p:nvSpPr>
        <p:spPr bwMode="auto">
          <a:xfrm>
            <a:off x="2508250" y="4508500"/>
            <a:ext cx="392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0 2</a:t>
            </a:r>
          </a:p>
        </p:txBody>
      </p:sp>
      <p:sp>
        <p:nvSpPr>
          <p:cNvPr id="159768" name="Rectangle 24"/>
          <p:cNvSpPr>
            <a:spLocks noChangeArrowheads="1"/>
          </p:cNvSpPr>
          <p:nvPr/>
        </p:nvSpPr>
        <p:spPr bwMode="auto">
          <a:xfrm>
            <a:off x="1954213" y="4718050"/>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777</a:t>
            </a:r>
          </a:p>
        </p:txBody>
      </p:sp>
      <p:sp>
        <p:nvSpPr>
          <p:cNvPr id="159769" name="Rectangle 25"/>
          <p:cNvSpPr>
            <a:spLocks noChangeArrowheads="1"/>
          </p:cNvSpPr>
          <p:nvPr/>
        </p:nvSpPr>
        <p:spPr bwMode="auto">
          <a:xfrm>
            <a:off x="2508250" y="4718050"/>
            <a:ext cx="392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0 2</a:t>
            </a:r>
          </a:p>
        </p:txBody>
      </p:sp>
      <p:sp>
        <p:nvSpPr>
          <p:cNvPr id="159770" name="Rectangle 26"/>
          <p:cNvSpPr>
            <a:spLocks noChangeArrowheads="1"/>
          </p:cNvSpPr>
          <p:nvPr/>
        </p:nvSpPr>
        <p:spPr bwMode="auto">
          <a:xfrm>
            <a:off x="3146425" y="4718050"/>
            <a:ext cx="646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6 7 1 0</a:t>
            </a:r>
          </a:p>
        </p:txBody>
      </p:sp>
      <p:sp>
        <p:nvSpPr>
          <p:cNvPr id="159771" name="Line 27"/>
          <p:cNvSpPr>
            <a:spLocks noChangeShapeType="1"/>
          </p:cNvSpPr>
          <p:nvPr/>
        </p:nvSpPr>
        <p:spPr bwMode="auto">
          <a:xfrm flipV="1">
            <a:off x="1966913" y="4914900"/>
            <a:ext cx="1971675" cy="3175"/>
          </a:xfrm>
          <a:prstGeom prst="line">
            <a:avLst/>
          </a:prstGeom>
          <a:noFill/>
          <a:ln w="25400">
            <a:solidFill>
              <a:srgbClr val="000000"/>
            </a:solidFill>
            <a:round/>
            <a:headEnd/>
            <a:tailEnd/>
          </a:ln>
          <a:effectLst/>
        </p:spPr>
        <p:txBody>
          <a:bodyPr wrap="none" anchor="ctr"/>
          <a:lstStyle/>
          <a:p>
            <a:endParaRPr lang="en-US"/>
          </a:p>
        </p:txBody>
      </p:sp>
      <p:sp>
        <p:nvSpPr>
          <p:cNvPr id="159772" name="Line 28"/>
          <p:cNvSpPr>
            <a:spLocks noChangeShapeType="1"/>
          </p:cNvSpPr>
          <p:nvPr/>
        </p:nvSpPr>
        <p:spPr bwMode="auto">
          <a:xfrm>
            <a:off x="3016250" y="4511675"/>
            <a:ext cx="0" cy="403225"/>
          </a:xfrm>
          <a:prstGeom prst="line">
            <a:avLst/>
          </a:prstGeom>
          <a:noFill/>
          <a:ln w="25400">
            <a:solidFill>
              <a:srgbClr val="000000"/>
            </a:solidFill>
            <a:round/>
            <a:headEnd/>
            <a:tailEnd/>
          </a:ln>
          <a:effectLst/>
        </p:spPr>
        <p:txBody>
          <a:bodyPr wrap="none" anchor="ctr"/>
          <a:lstStyle/>
          <a:p>
            <a:endParaRPr lang="en-US"/>
          </a:p>
        </p:txBody>
      </p:sp>
      <p:sp>
        <p:nvSpPr>
          <p:cNvPr id="159773" name="Line 29"/>
          <p:cNvSpPr>
            <a:spLocks noChangeShapeType="1"/>
          </p:cNvSpPr>
          <p:nvPr/>
        </p:nvSpPr>
        <p:spPr bwMode="auto">
          <a:xfrm>
            <a:off x="3924300" y="4503737"/>
            <a:ext cx="0" cy="419100"/>
          </a:xfrm>
          <a:prstGeom prst="line">
            <a:avLst/>
          </a:prstGeom>
          <a:noFill/>
          <a:ln w="25400">
            <a:solidFill>
              <a:srgbClr val="000000"/>
            </a:solidFill>
            <a:round/>
            <a:headEnd/>
            <a:tailEnd/>
          </a:ln>
          <a:effectLst/>
        </p:spPr>
        <p:txBody>
          <a:bodyPr wrap="none" anchor="ctr"/>
          <a:lstStyle/>
          <a:p>
            <a:endParaRPr lang="en-US"/>
          </a:p>
        </p:txBody>
      </p:sp>
      <p:sp>
        <p:nvSpPr>
          <p:cNvPr id="159774" name="Line 30"/>
          <p:cNvSpPr>
            <a:spLocks noChangeShapeType="1"/>
          </p:cNvSpPr>
          <p:nvPr/>
        </p:nvSpPr>
        <p:spPr bwMode="auto">
          <a:xfrm flipH="1">
            <a:off x="2382838" y="4511675"/>
            <a:ext cx="0" cy="406400"/>
          </a:xfrm>
          <a:prstGeom prst="line">
            <a:avLst/>
          </a:prstGeom>
          <a:noFill/>
          <a:ln w="25400">
            <a:solidFill>
              <a:srgbClr val="000000"/>
            </a:solidFill>
            <a:round/>
            <a:headEnd/>
            <a:tailEnd/>
          </a:ln>
          <a:effectLst/>
        </p:spPr>
        <p:txBody>
          <a:bodyPr wrap="none" anchor="ctr"/>
          <a:lstStyle/>
          <a:p>
            <a:endParaRPr lang="en-US"/>
          </a:p>
        </p:txBody>
      </p:sp>
      <p:sp>
        <p:nvSpPr>
          <p:cNvPr id="159775" name="Rectangle 31"/>
          <p:cNvSpPr>
            <a:spLocks noChangeArrowheads="1"/>
          </p:cNvSpPr>
          <p:nvPr/>
        </p:nvSpPr>
        <p:spPr bwMode="auto">
          <a:xfrm>
            <a:off x="1179513" y="3081337"/>
            <a:ext cx="7223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Block 0</a:t>
            </a:r>
          </a:p>
        </p:txBody>
      </p:sp>
      <p:sp>
        <p:nvSpPr>
          <p:cNvPr id="159776" name="Rectangle 32"/>
          <p:cNvSpPr>
            <a:spLocks noChangeArrowheads="1"/>
          </p:cNvSpPr>
          <p:nvPr/>
        </p:nvSpPr>
        <p:spPr bwMode="auto">
          <a:xfrm>
            <a:off x="1179513" y="3521075"/>
            <a:ext cx="7223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Block 1</a:t>
            </a:r>
          </a:p>
        </p:txBody>
      </p:sp>
      <p:sp>
        <p:nvSpPr>
          <p:cNvPr id="159777" name="Rectangle 33"/>
          <p:cNvSpPr>
            <a:spLocks noChangeArrowheads="1"/>
          </p:cNvSpPr>
          <p:nvPr/>
        </p:nvSpPr>
        <p:spPr bwMode="auto">
          <a:xfrm>
            <a:off x="1179513" y="4575175"/>
            <a:ext cx="8064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Block 63</a:t>
            </a:r>
          </a:p>
        </p:txBody>
      </p:sp>
      <p:sp>
        <p:nvSpPr>
          <p:cNvPr id="159778" name="Line 34"/>
          <p:cNvSpPr>
            <a:spLocks noChangeShapeType="1"/>
          </p:cNvSpPr>
          <p:nvPr/>
        </p:nvSpPr>
        <p:spPr bwMode="auto">
          <a:xfrm>
            <a:off x="2382838" y="3811587"/>
            <a:ext cx="0" cy="679450"/>
          </a:xfrm>
          <a:prstGeom prst="line">
            <a:avLst/>
          </a:prstGeom>
          <a:noFill/>
          <a:ln w="25400">
            <a:pattFill prst="wdUpDiag">
              <a:fgClr>
                <a:srgbClr val="000000"/>
              </a:fgClr>
              <a:bgClr>
                <a:srgbClr val="FFFFFF"/>
              </a:bgClr>
            </a:pattFill>
            <a:round/>
            <a:headEnd/>
            <a:tailEnd/>
          </a:ln>
          <a:effectLst/>
        </p:spPr>
        <p:txBody>
          <a:bodyPr wrap="none" anchor="ctr"/>
          <a:lstStyle/>
          <a:p>
            <a:endParaRPr lang="en-US"/>
          </a:p>
        </p:txBody>
      </p:sp>
      <p:sp>
        <p:nvSpPr>
          <p:cNvPr id="159779" name="Line 35"/>
          <p:cNvSpPr>
            <a:spLocks noChangeShapeType="1"/>
          </p:cNvSpPr>
          <p:nvPr/>
        </p:nvSpPr>
        <p:spPr bwMode="auto">
          <a:xfrm>
            <a:off x="3016250" y="3811587"/>
            <a:ext cx="0" cy="679450"/>
          </a:xfrm>
          <a:prstGeom prst="line">
            <a:avLst/>
          </a:prstGeom>
          <a:noFill/>
          <a:ln w="25400">
            <a:pattFill prst="wdUpDiag">
              <a:fgClr>
                <a:srgbClr val="000000"/>
              </a:fgClr>
              <a:bgClr>
                <a:srgbClr val="FFFFFF"/>
              </a:bgClr>
            </a:pattFill>
            <a:round/>
            <a:headEnd/>
            <a:tailEnd/>
          </a:ln>
          <a:effectLst/>
        </p:spPr>
        <p:txBody>
          <a:bodyPr wrap="none" anchor="ctr"/>
          <a:lstStyle/>
          <a:p>
            <a:endParaRPr lang="en-US"/>
          </a:p>
        </p:txBody>
      </p:sp>
      <p:sp>
        <p:nvSpPr>
          <p:cNvPr id="159780" name="Line 36"/>
          <p:cNvSpPr>
            <a:spLocks noChangeShapeType="1"/>
          </p:cNvSpPr>
          <p:nvPr/>
        </p:nvSpPr>
        <p:spPr bwMode="auto">
          <a:xfrm>
            <a:off x="3924300" y="3811587"/>
            <a:ext cx="0" cy="679450"/>
          </a:xfrm>
          <a:prstGeom prst="line">
            <a:avLst/>
          </a:prstGeom>
          <a:noFill/>
          <a:ln w="25400">
            <a:pattFill prst="wdUpDiag">
              <a:fgClr>
                <a:srgbClr val="000000"/>
              </a:fgClr>
              <a:bgClr>
                <a:srgbClr val="FFFFFF"/>
              </a:bgClr>
            </a:pattFill>
            <a:round/>
            <a:headEnd/>
            <a:tailEnd/>
          </a:ln>
          <a:effectLst/>
        </p:spPr>
        <p:txBody>
          <a:bodyPr wrap="none" anchor="ctr"/>
          <a:lstStyle/>
          <a:p>
            <a:endParaRPr lang="en-US"/>
          </a:p>
        </p:txBody>
      </p:sp>
      <p:sp>
        <p:nvSpPr>
          <p:cNvPr id="159781" name="Rectangle 37"/>
          <p:cNvSpPr>
            <a:spLocks noChangeArrowheads="1"/>
          </p:cNvSpPr>
          <p:nvPr/>
        </p:nvSpPr>
        <p:spPr bwMode="auto">
          <a:xfrm>
            <a:off x="4249738" y="2973387"/>
            <a:ext cx="17716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Tag       Block     Word</a:t>
            </a:r>
          </a:p>
        </p:txBody>
      </p:sp>
      <p:sp>
        <p:nvSpPr>
          <p:cNvPr id="159782" name="Line 38"/>
          <p:cNvSpPr>
            <a:spLocks noChangeShapeType="1"/>
          </p:cNvSpPr>
          <p:nvPr/>
        </p:nvSpPr>
        <p:spPr bwMode="auto">
          <a:xfrm>
            <a:off x="4233863" y="2981325"/>
            <a:ext cx="1808162" cy="0"/>
          </a:xfrm>
          <a:prstGeom prst="line">
            <a:avLst/>
          </a:prstGeom>
          <a:noFill/>
          <a:ln w="25400">
            <a:solidFill>
              <a:srgbClr val="000000"/>
            </a:solidFill>
            <a:round/>
            <a:headEnd/>
            <a:tailEnd/>
          </a:ln>
          <a:effectLst/>
        </p:spPr>
        <p:txBody>
          <a:bodyPr wrap="none" anchor="ctr"/>
          <a:lstStyle/>
          <a:p>
            <a:endParaRPr lang="en-US"/>
          </a:p>
        </p:txBody>
      </p:sp>
      <p:sp>
        <p:nvSpPr>
          <p:cNvPr id="159783" name="Line 39"/>
          <p:cNvSpPr>
            <a:spLocks noChangeShapeType="1"/>
          </p:cNvSpPr>
          <p:nvPr/>
        </p:nvSpPr>
        <p:spPr bwMode="auto">
          <a:xfrm flipV="1">
            <a:off x="4233863" y="3205162"/>
            <a:ext cx="1803400" cy="4763"/>
          </a:xfrm>
          <a:prstGeom prst="line">
            <a:avLst/>
          </a:prstGeom>
          <a:noFill/>
          <a:ln w="25400">
            <a:solidFill>
              <a:srgbClr val="000000"/>
            </a:solidFill>
            <a:round/>
            <a:headEnd/>
            <a:tailEnd/>
          </a:ln>
          <a:effectLst/>
        </p:spPr>
        <p:txBody>
          <a:bodyPr wrap="none" anchor="ctr"/>
          <a:lstStyle/>
          <a:p>
            <a:endParaRPr lang="en-US"/>
          </a:p>
        </p:txBody>
      </p:sp>
      <p:sp>
        <p:nvSpPr>
          <p:cNvPr id="159784" name="Line 40"/>
          <p:cNvSpPr>
            <a:spLocks noChangeShapeType="1"/>
          </p:cNvSpPr>
          <p:nvPr/>
        </p:nvSpPr>
        <p:spPr bwMode="auto">
          <a:xfrm>
            <a:off x="4227513" y="2987675"/>
            <a:ext cx="0" cy="225425"/>
          </a:xfrm>
          <a:prstGeom prst="line">
            <a:avLst/>
          </a:prstGeom>
          <a:noFill/>
          <a:ln w="25400">
            <a:solidFill>
              <a:srgbClr val="000000"/>
            </a:solidFill>
            <a:round/>
            <a:headEnd/>
            <a:tailEnd/>
          </a:ln>
          <a:effectLst/>
        </p:spPr>
        <p:txBody>
          <a:bodyPr wrap="none" anchor="ctr"/>
          <a:lstStyle/>
          <a:p>
            <a:endParaRPr lang="en-US"/>
          </a:p>
        </p:txBody>
      </p:sp>
      <p:sp>
        <p:nvSpPr>
          <p:cNvPr id="159785" name="Line 41"/>
          <p:cNvSpPr>
            <a:spLocks noChangeShapeType="1"/>
          </p:cNvSpPr>
          <p:nvPr/>
        </p:nvSpPr>
        <p:spPr bwMode="auto">
          <a:xfrm>
            <a:off x="4835525" y="2987675"/>
            <a:ext cx="0" cy="225425"/>
          </a:xfrm>
          <a:prstGeom prst="line">
            <a:avLst/>
          </a:prstGeom>
          <a:noFill/>
          <a:ln w="25400">
            <a:solidFill>
              <a:srgbClr val="000000"/>
            </a:solidFill>
            <a:round/>
            <a:headEnd/>
            <a:tailEnd/>
          </a:ln>
          <a:effectLst/>
        </p:spPr>
        <p:txBody>
          <a:bodyPr wrap="none" anchor="ctr"/>
          <a:lstStyle/>
          <a:p>
            <a:endParaRPr lang="en-US"/>
          </a:p>
        </p:txBody>
      </p:sp>
      <p:sp>
        <p:nvSpPr>
          <p:cNvPr id="159786" name="Line 42"/>
          <p:cNvSpPr>
            <a:spLocks noChangeShapeType="1"/>
          </p:cNvSpPr>
          <p:nvPr/>
        </p:nvSpPr>
        <p:spPr bwMode="auto">
          <a:xfrm>
            <a:off x="5429250" y="2987675"/>
            <a:ext cx="0" cy="225425"/>
          </a:xfrm>
          <a:prstGeom prst="line">
            <a:avLst/>
          </a:prstGeom>
          <a:noFill/>
          <a:ln w="25400">
            <a:solidFill>
              <a:srgbClr val="000000"/>
            </a:solidFill>
            <a:round/>
            <a:headEnd/>
            <a:tailEnd/>
          </a:ln>
          <a:effectLst/>
        </p:spPr>
        <p:txBody>
          <a:bodyPr wrap="none" anchor="ctr"/>
          <a:lstStyle/>
          <a:p>
            <a:endParaRPr lang="en-US"/>
          </a:p>
        </p:txBody>
      </p:sp>
      <p:sp>
        <p:nvSpPr>
          <p:cNvPr id="159787" name="Line 43"/>
          <p:cNvSpPr>
            <a:spLocks noChangeShapeType="1"/>
          </p:cNvSpPr>
          <p:nvPr/>
        </p:nvSpPr>
        <p:spPr bwMode="auto">
          <a:xfrm>
            <a:off x="6037263" y="2979737"/>
            <a:ext cx="0" cy="233363"/>
          </a:xfrm>
          <a:prstGeom prst="line">
            <a:avLst/>
          </a:prstGeom>
          <a:noFill/>
          <a:ln w="25400">
            <a:solidFill>
              <a:srgbClr val="000000"/>
            </a:solidFill>
            <a:round/>
            <a:headEnd/>
            <a:tailEnd/>
          </a:ln>
          <a:effectLst/>
        </p:spPr>
        <p:txBody>
          <a:bodyPr wrap="none" anchor="ctr"/>
          <a:lstStyle/>
          <a:p>
            <a:endParaRPr lang="en-US"/>
          </a:p>
        </p:txBody>
      </p:sp>
      <p:sp>
        <p:nvSpPr>
          <p:cNvPr id="159788" name="Rectangle 44"/>
          <p:cNvSpPr>
            <a:spLocks noChangeArrowheads="1"/>
          </p:cNvSpPr>
          <p:nvPr/>
        </p:nvSpPr>
        <p:spPr bwMode="auto">
          <a:xfrm>
            <a:off x="4364038" y="2771775"/>
            <a:ext cx="2651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6</a:t>
            </a:r>
          </a:p>
        </p:txBody>
      </p:sp>
      <p:sp>
        <p:nvSpPr>
          <p:cNvPr id="159789" name="Rectangle 45"/>
          <p:cNvSpPr>
            <a:spLocks noChangeArrowheads="1"/>
          </p:cNvSpPr>
          <p:nvPr/>
        </p:nvSpPr>
        <p:spPr bwMode="auto">
          <a:xfrm>
            <a:off x="5037138" y="2771775"/>
            <a:ext cx="2651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6</a:t>
            </a:r>
          </a:p>
        </p:txBody>
      </p:sp>
      <p:sp>
        <p:nvSpPr>
          <p:cNvPr id="159790" name="Rectangle 46"/>
          <p:cNvSpPr>
            <a:spLocks noChangeArrowheads="1"/>
          </p:cNvSpPr>
          <p:nvPr/>
        </p:nvSpPr>
        <p:spPr bwMode="auto">
          <a:xfrm>
            <a:off x="5567363" y="2771775"/>
            <a:ext cx="2651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3</a:t>
            </a:r>
          </a:p>
        </p:txBody>
      </p:sp>
      <p:sp>
        <p:nvSpPr>
          <p:cNvPr id="159791" name="Rectangle 47"/>
          <p:cNvSpPr>
            <a:spLocks noChangeArrowheads="1"/>
          </p:cNvSpPr>
          <p:nvPr/>
        </p:nvSpPr>
        <p:spPr bwMode="auto">
          <a:xfrm>
            <a:off x="5173663" y="3362325"/>
            <a:ext cx="6461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INDEX</a:t>
            </a:r>
          </a:p>
        </p:txBody>
      </p:sp>
      <p:grpSp>
        <p:nvGrpSpPr>
          <p:cNvPr id="2" name="Group 48"/>
          <p:cNvGrpSpPr>
            <a:grpSpLocks/>
          </p:cNvGrpSpPr>
          <p:nvPr/>
        </p:nvGrpSpPr>
        <p:grpSpPr bwMode="auto">
          <a:xfrm>
            <a:off x="4848225" y="3246437"/>
            <a:ext cx="1174750" cy="114300"/>
            <a:chOff x="2985" y="4228"/>
            <a:chExt cx="711" cy="84"/>
          </a:xfrm>
        </p:grpSpPr>
        <p:sp>
          <p:nvSpPr>
            <p:cNvPr id="159793" name="Arc 49"/>
            <p:cNvSpPr>
              <a:spLocks/>
            </p:cNvSpPr>
            <p:nvPr/>
          </p:nvSpPr>
          <p:spPr bwMode="auto">
            <a:xfrm>
              <a:off x="2985" y="4228"/>
              <a:ext cx="356" cy="8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a:p>
          </p:txBody>
        </p:sp>
        <p:sp>
          <p:nvSpPr>
            <p:cNvPr id="159794" name="Arc 50"/>
            <p:cNvSpPr>
              <a:spLocks/>
            </p:cNvSpPr>
            <p:nvPr/>
          </p:nvSpPr>
          <p:spPr bwMode="auto">
            <a:xfrm>
              <a:off x="3340" y="4228"/>
              <a:ext cx="356"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a:p>
          </p:txBody>
        </p:sp>
      </p:grpSp>
      <p:sp>
        <p:nvSpPr>
          <p:cNvPr id="159795" name="Rectangle 51"/>
          <p:cNvSpPr>
            <a:spLocks noChangeArrowheads="1"/>
          </p:cNvSpPr>
          <p:nvPr/>
        </p:nvSpPr>
        <p:spPr bwMode="auto">
          <a:xfrm>
            <a:off x="7700963" y="0"/>
            <a:ext cx="1443037" cy="280988"/>
          </a:xfrm>
          <a:prstGeom prst="rect">
            <a:avLst/>
          </a:prstGeom>
          <a:noFill/>
          <a:ln w="12700">
            <a:noFill/>
            <a:miter lim="800000"/>
            <a:headEnd/>
            <a:tailEnd/>
          </a:ln>
          <a:effectLst/>
        </p:spPr>
        <p:txBody>
          <a:bodyPr wrap="none" lIns="90488" tIns="44450" rIns="90488" bIns="44450">
            <a:spAutoFit/>
          </a:bodyPr>
          <a:lstStyle/>
          <a:p>
            <a:pPr algn="r" defTabSz="762000" eaLnBrk="0" hangingPunct="0">
              <a:lnSpc>
                <a:spcPct val="90000"/>
              </a:lnSpc>
            </a:pPr>
            <a:r>
              <a:rPr kumimoji="1" lang="en-US" altLang="ko-KR" sz="1400" i="1">
                <a:ea typeface="굴림" pitchFamily="50" charset="-127"/>
              </a:rPr>
              <a:t>Cache Memory</a:t>
            </a:r>
          </a:p>
        </p:txBody>
      </p:sp>
      <p:sp>
        <p:nvSpPr>
          <p:cNvPr id="159796" name="Line 52"/>
          <p:cNvSpPr>
            <a:spLocks noChangeShapeType="1"/>
          </p:cNvSpPr>
          <p:nvPr/>
        </p:nvSpPr>
        <p:spPr bwMode="auto">
          <a:xfrm>
            <a:off x="3921125" y="2998787"/>
            <a:ext cx="0" cy="827088"/>
          </a:xfrm>
          <a:prstGeom prst="line">
            <a:avLst/>
          </a:prstGeom>
          <a:noFill/>
          <a:ln w="25400">
            <a:solidFill>
              <a:srgbClr val="000000"/>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1338</Words>
  <Application>Microsoft Office PowerPoint</Application>
  <PresentationFormat>On-screen Show (4:3)</PresentationFormat>
  <Paragraphs>226</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Equation</vt:lpstr>
      <vt:lpstr>Cache memory</vt:lpstr>
      <vt:lpstr>PowerPoint Presentation</vt:lpstr>
      <vt:lpstr>PowerPoint Presentation</vt:lpstr>
      <vt:lpstr>Mapping Process</vt:lpstr>
      <vt:lpstr>Associative mapping </vt:lpstr>
      <vt:lpstr>PowerPoint Presentation</vt:lpstr>
      <vt:lpstr>Direct mapping</vt:lpstr>
      <vt:lpstr>PowerPoint Presentation</vt:lpstr>
      <vt:lpstr>DIRECT  MAPPING</vt:lpstr>
      <vt:lpstr>PowerPoint Presentation</vt:lpstr>
      <vt:lpstr>Set associative mapping </vt:lpstr>
      <vt:lpstr>CACHE  WRITE or WRITE POLICIES</vt:lpstr>
      <vt:lpstr>PowerPoint Presentation</vt:lpstr>
      <vt:lpstr>PowerPoint Presentation</vt:lpstr>
      <vt:lpstr>SOLUTION</vt:lpstr>
      <vt:lpstr>PowerPoint Presentation</vt:lpstr>
      <vt:lpstr>PowerPoint Presentation</vt:lpstr>
      <vt:lpstr>PROBLEM 3</vt:lpstr>
      <vt:lpstr>SOLN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memory</dc:title>
  <dc:creator>Lenovo</dc:creator>
  <cp:lastModifiedBy>admin</cp:lastModifiedBy>
  <cp:revision>15</cp:revision>
  <dcterms:created xsi:type="dcterms:W3CDTF">2012-09-26T07:38:45Z</dcterms:created>
  <dcterms:modified xsi:type="dcterms:W3CDTF">2015-09-09T05:24:11Z</dcterms:modified>
</cp:coreProperties>
</file>